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1.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3.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19"/>
  </p:notesMasterIdLst>
  <p:handoutMasterIdLst>
    <p:handoutMasterId r:id="rId20"/>
  </p:handoutMasterIdLst>
  <p:sldIdLst>
    <p:sldId id="257" r:id="rId2"/>
    <p:sldId id="274" r:id="rId3"/>
    <p:sldId id="275" r:id="rId4"/>
    <p:sldId id="286" r:id="rId5"/>
    <p:sldId id="271" r:id="rId6"/>
    <p:sldId id="272" r:id="rId7"/>
    <p:sldId id="277" r:id="rId8"/>
    <p:sldId id="285" r:id="rId9"/>
    <p:sldId id="287" r:id="rId10"/>
    <p:sldId id="279" r:id="rId11"/>
    <p:sldId id="280" r:id="rId12"/>
    <p:sldId id="281" r:id="rId13"/>
    <p:sldId id="282" r:id="rId14"/>
    <p:sldId id="283" r:id="rId15"/>
    <p:sldId id="284" r:id="rId16"/>
    <p:sldId id="290" r:id="rId17"/>
    <p:sldId id="28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7044" autoAdjust="0"/>
  </p:normalViewPr>
  <p:slideViewPr>
    <p:cSldViewPr snapToGrid="0">
      <p:cViewPr varScale="1">
        <p:scale>
          <a:sx n="60" d="100"/>
          <a:sy n="60" d="100"/>
        </p:scale>
        <p:origin x="1056" y="66"/>
      </p:cViewPr>
      <p:guideLst>
        <p:guide orient="horz" pos="2160"/>
        <p:guide pos="3840"/>
        <p:guide pos="7296"/>
        <p:guide orient="horz" pos="4128"/>
      </p:guideLst>
    </p:cSldViewPr>
  </p:slideViewPr>
  <p:notesTextViewPr>
    <p:cViewPr>
      <p:scale>
        <a:sx n="3" d="2"/>
        <a:sy n="3" d="2"/>
      </p:scale>
      <p:origin x="0" y="0"/>
    </p:cViewPr>
  </p:notesTextViewPr>
  <p:notesViewPr>
    <p:cSldViewPr snapToGrid="0" showGuides="1">
      <p:cViewPr varScale="1">
        <p:scale>
          <a:sx n="76" d="100"/>
          <a:sy n="76" d="100"/>
        </p:scale>
        <p:origin x="253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mitch093\Probation%20Testimony\Book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files.umn.edu\law\home\mitch093\My%20Documents\Probation%20Project\length%20of%20Stay%20by%20Judicial%20District%202010-1015.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files.umn.edu\law\home\mitch093\My%20Documents\Probation%20Project\length%20of%20Stay%20by%20Judicial%20District%202010-1015.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mitch093\Probation%20Testimony\Book1.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mitch093\Probation%20Testimony\Book1.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Sheet2!$B$1</c:f>
              <c:strCache>
                <c:ptCount val="1"/>
                <c:pt idx="0">
                  <c:v>Felony</c:v>
                </c:pt>
              </c:strCache>
            </c:strRef>
          </c:tx>
          <c:spPr>
            <a:ln w="28575" cap="rnd">
              <a:solidFill>
                <a:schemeClr val="accent1"/>
              </a:solidFill>
              <a:round/>
            </a:ln>
            <a:effectLst/>
          </c:spPr>
          <c:marker>
            <c:symbol val="none"/>
          </c:marker>
          <c:cat>
            <c:numRef>
              <c:f>Sheet2!$A$2:$A$23</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cat>
          <c:val>
            <c:numRef>
              <c:f>Sheet2!$B$2:$B$23</c:f>
              <c:numCache>
                <c:formatCode>General</c:formatCode>
                <c:ptCount val="22"/>
                <c:pt idx="0">
                  <c:v>27373</c:v>
                </c:pt>
                <c:pt idx="1">
                  <c:v>29694</c:v>
                </c:pt>
                <c:pt idx="2">
                  <c:v>33829</c:v>
                </c:pt>
                <c:pt idx="3">
                  <c:v>33896</c:v>
                </c:pt>
                <c:pt idx="4">
                  <c:v>36704</c:v>
                </c:pt>
                <c:pt idx="5">
                  <c:v>35186</c:v>
                </c:pt>
                <c:pt idx="6">
                  <c:v>38862</c:v>
                </c:pt>
                <c:pt idx="7">
                  <c:v>38130</c:v>
                </c:pt>
                <c:pt idx="8">
                  <c:v>40107</c:v>
                </c:pt>
                <c:pt idx="9">
                  <c:v>41195</c:v>
                </c:pt>
                <c:pt idx="10">
                  <c:v>45030</c:v>
                </c:pt>
                <c:pt idx="11">
                  <c:v>45633</c:v>
                </c:pt>
                <c:pt idx="12">
                  <c:v>44537</c:v>
                </c:pt>
                <c:pt idx="13">
                  <c:v>44353</c:v>
                </c:pt>
                <c:pt idx="14">
                  <c:v>42661</c:v>
                </c:pt>
                <c:pt idx="15">
                  <c:v>41073</c:v>
                </c:pt>
                <c:pt idx="16">
                  <c:v>41588</c:v>
                </c:pt>
                <c:pt idx="17">
                  <c:v>41230</c:v>
                </c:pt>
                <c:pt idx="18">
                  <c:v>41581</c:v>
                </c:pt>
                <c:pt idx="19">
                  <c:v>43215</c:v>
                </c:pt>
                <c:pt idx="20">
                  <c:v>44296</c:v>
                </c:pt>
                <c:pt idx="21">
                  <c:v>45549</c:v>
                </c:pt>
              </c:numCache>
            </c:numRef>
          </c:val>
          <c:smooth val="0"/>
          <c:extLst>
            <c:ext xmlns:c16="http://schemas.microsoft.com/office/drawing/2014/chart" uri="{C3380CC4-5D6E-409C-BE32-E72D297353CC}">
              <c16:uniqueId val="{00000000-CF90-4F11-9029-E94EAD96083F}"/>
            </c:ext>
          </c:extLst>
        </c:ser>
        <c:ser>
          <c:idx val="1"/>
          <c:order val="1"/>
          <c:tx>
            <c:strRef>
              <c:f>Sheet2!$C$1</c:f>
              <c:strCache>
                <c:ptCount val="1"/>
                <c:pt idx="0">
                  <c:v>Gross Misdemeanor</c:v>
                </c:pt>
              </c:strCache>
            </c:strRef>
          </c:tx>
          <c:spPr>
            <a:ln w="28575" cap="rnd">
              <a:solidFill>
                <a:schemeClr val="accent2"/>
              </a:solidFill>
              <a:round/>
            </a:ln>
            <a:effectLst/>
          </c:spPr>
          <c:marker>
            <c:symbol val="none"/>
          </c:marker>
          <c:cat>
            <c:numRef>
              <c:f>Sheet2!$A$2:$A$23</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cat>
          <c:val>
            <c:numRef>
              <c:f>Sheet2!$C$2:$C$23</c:f>
              <c:numCache>
                <c:formatCode>General</c:formatCode>
                <c:ptCount val="22"/>
                <c:pt idx="0">
                  <c:v>20736</c:v>
                </c:pt>
                <c:pt idx="1">
                  <c:v>22120</c:v>
                </c:pt>
                <c:pt idx="2">
                  <c:v>24732</c:v>
                </c:pt>
                <c:pt idx="3">
                  <c:v>26797</c:v>
                </c:pt>
                <c:pt idx="4">
                  <c:v>29889</c:v>
                </c:pt>
                <c:pt idx="5">
                  <c:v>31119</c:v>
                </c:pt>
                <c:pt idx="6">
                  <c:v>34644</c:v>
                </c:pt>
                <c:pt idx="7">
                  <c:v>31877</c:v>
                </c:pt>
                <c:pt idx="8">
                  <c:v>32031</c:v>
                </c:pt>
                <c:pt idx="9">
                  <c:v>33557</c:v>
                </c:pt>
                <c:pt idx="10">
                  <c:v>36517</c:v>
                </c:pt>
                <c:pt idx="11">
                  <c:v>38177</c:v>
                </c:pt>
                <c:pt idx="12">
                  <c:v>37642</c:v>
                </c:pt>
                <c:pt idx="13">
                  <c:v>36788</c:v>
                </c:pt>
                <c:pt idx="14">
                  <c:v>34877</c:v>
                </c:pt>
                <c:pt idx="15">
                  <c:v>33444</c:v>
                </c:pt>
                <c:pt idx="16">
                  <c:v>33263</c:v>
                </c:pt>
                <c:pt idx="17">
                  <c:v>31162</c:v>
                </c:pt>
                <c:pt idx="18">
                  <c:v>30299</c:v>
                </c:pt>
                <c:pt idx="19">
                  <c:v>30181</c:v>
                </c:pt>
                <c:pt idx="20">
                  <c:v>29803</c:v>
                </c:pt>
                <c:pt idx="21">
                  <c:v>31344</c:v>
                </c:pt>
              </c:numCache>
            </c:numRef>
          </c:val>
          <c:smooth val="0"/>
          <c:extLst>
            <c:ext xmlns:c16="http://schemas.microsoft.com/office/drawing/2014/chart" uri="{C3380CC4-5D6E-409C-BE32-E72D297353CC}">
              <c16:uniqueId val="{00000001-CF90-4F11-9029-E94EAD96083F}"/>
            </c:ext>
          </c:extLst>
        </c:ser>
        <c:ser>
          <c:idx val="2"/>
          <c:order val="2"/>
          <c:tx>
            <c:strRef>
              <c:f>Sheet2!$D$1</c:f>
              <c:strCache>
                <c:ptCount val="1"/>
                <c:pt idx="0">
                  <c:v>Misdemeanor</c:v>
                </c:pt>
              </c:strCache>
            </c:strRef>
          </c:tx>
          <c:spPr>
            <a:ln w="28575" cap="rnd">
              <a:solidFill>
                <a:schemeClr val="accent3"/>
              </a:solidFill>
              <a:round/>
            </a:ln>
            <a:effectLst/>
          </c:spPr>
          <c:marker>
            <c:symbol val="none"/>
          </c:marker>
          <c:cat>
            <c:numRef>
              <c:f>Sheet2!$A$2:$A$23</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cat>
          <c:val>
            <c:numRef>
              <c:f>Sheet2!$D$2:$D$23</c:f>
              <c:numCache>
                <c:formatCode>General</c:formatCode>
                <c:ptCount val="22"/>
                <c:pt idx="0">
                  <c:v>39930</c:v>
                </c:pt>
                <c:pt idx="1">
                  <c:v>43106</c:v>
                </c:pt>
                <c:pt idx="2">
                  <c:v>42257</c:v>
                </c:pt>
                <c:pt idx="3">
                  <c:v>43922</c:v>
                </c:pt>
                <c:pt idx="4">
                  <c:v>48589</c:v>
                </c:pt>
                <c:pt idx="5">
                  <c:v>47303</c:v>
                </c:pt>
                <c:pt idx="6">
                  <c:v>48402</c:v>
                </c:pt>
                <c:pt idx="7">
                  <c:v>40726</c:v>
                </c:pt>
                <c:pt idx="8">
                  <c:v>41102</c:v>
                </c:pt>
                <c:pt idx="9">
                  <c:v>42321</c:v>
                </c:pt>
                <c:pt idx="10">
                  <c:v>45742</c:v>
                </c:pt>
                <c:pt idx="11">
                  <c:v>43987</c:v>
                </c:pt>
                <c:pt idx="12">
                  <c:v>45448</c:v>
                </c:pt>
                <c:pt idx="13">
                  <c:v>40305</c:v>
                </c:pt>
                <c:pt idx="14">
                  <c:v>34348</c:v>
                </c:pt>
                <c:pt idx="15">
                  <c:v>33269</c:v>
                </c:pt>
                <c:pt idx="16">
                  <c:v>33306</c:v>
                </c:pt>
                <c:pt idx="17">
                  <c:v>29370</c:v>
                </c:pt>
                <c:pt idx="18">
                  <c:v>25781</c:v>
                </c:pt>
                <c:pt idx="19">
                  <c:v>24862</c:v>
                </c:pt>
                <c:pt idx="20">
                  <c:v>22753</c:v>
                </c:pt>
                <c:pt idx="21">
                  <c:v>21937</c:v>
                </c:pt>
              </c:numCache>
            </c:numRef>
          </c:val>
          <c:smooth val="0"/>
          <c:extLst>
            <c:ext xmlns:c16="http://schemas.microsoft.com/office/drawing/2014/chart" uri="{C3380CC4-5D6E-409C-BE32-E72D297353CC}">
              <c16:uniqueId val="{00000002-CF90-4F11-9029-E94EAD96083F}"/>
            </c:ext>
          </c:extLst>
        </c:ser>
        <c:ser>
          <c:idx val="3"/>
          <c:order val="3"/>
          <c:tx>
            <c:strRef>
              <c:f>Sheet2!$E$1</c:f>
              <c:strCache>
                <c:ptCount val="1"/>
                <c:pt idx="0">
                  <c:v>Total Adult Probation</c:v>
                </c:pt>
              </c:strCache>
            </c:strRef>
          </c:tx>
          <c:spPr>
            <a:ln w="28575" cap="rnd">
              <a:solidFill>
                <a:schemeClr val="accent4"/>
              </a:solidFill>
              <a:round/>
            </a:ln>
            <a:effectLst/>
          </c:spPr>
          <c:marker>
            <c:symbol val="none"/>
          </c:marker>
          <c:dLbls>
            <c:dLbl>
              <c:idx val="0"/>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CF90-4F11-9029-E94EAD96083F}"/>
                </c:ext>
              </c:extLst>
            </c:dLbl>
            <c:dLbl>
              <c:idx val="11"/>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CF90-4F11-9029-E94EAD96083F}"/>
                </c:ext>
              </c:extLst>
            </c:dLbl>
            <c:dLbl>
              <c:idx val="21"/>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CF90-4F11-9029-E94EAD96083F}"/>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Sheet2!$A$2:$A$23</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cat>
          <c:val>
            <c:numRef>
              <c:f>Sheet2!$E$2:$E$23</c:f>
              <c:numCache>
                <c:formatCode>General</c:formatCode>
                <c:ptCount val="22"/>
                <c:pt idx="0">
                  <c:v>88039</c:v>
                </c:pt>
                <c:pt idx="1">
                  <c:v>94920</c:v>
                </c:pt>
                <c:pt idx="2">
                  <c:v>100818</c:v>
                </c:pt>
                <c:pt idx="3">
                  <c:v>104615</c:v>
                </c:pt>
                <c:pt idx="4">
                  <c:v>115182</c:v>
                </c:pt>
                <c:pt idx="5">
                  <c:v>113608</c:v>
                </c:pt>
                <c:pt idx="6">
                  <c:v>121908</c:v>
                </c:pt>
                <c:pt idx="7">
                  <c:v>110733</c:v>
                </c:pt>
                <c:pt idx="8">
                  <c:v>113240</c:v>
                </c:pt>
                <c:pt idx="9">
                  <c:v>117073</c:v>
                </c:pt>
                <c:pt idx="10">
                  <c:v>127289</c:v>
                </c:pt>
                <c:pt idx="11">
                  <c:v>127797</c:v>
                </c:pt>
                <c:pt idx="12">
                  <c:v>127627</c:v>
                </c:pt>
                <c:pt idx="13">
                  <c:v>121446</c:v>
                </c:pt>
                <c:pt idx="14">
                  <c:v>111886</c:v>
                </c:pt>
                <c:pt idx="15">
                  <c:v>107786</c:v>
                </c:pt>
                <c:pt idx="16">
                  <c:v>108157</c:v>
                </c:pt>
                <c:pt idx="17">
                  <c:v>101762</c:v>
                </c:pt>
                <c:pt idx="18">
                  <c:v>97661</c:v>
                </c:pt>
                <c:pt idx="19">
                  <c:v>98258</c:v>
                </c:pt>
                <c:pt idx="20">
                  <c:v>96852</c:v>
                </c:pt>
                <c:pt idx="21">
                  <c:v>98830</c:v>
                </c:pt>
              </c:numCache>
            </c:numRef>
          </c:val>
          <c:smooth val="0"/>
          <c:extLst>
            <c:ext xmlns:c16="http://schemas.microsoft.com/office/drawing/2014/chart" uri="{C3380CC4-5D6E-409C-BE32-E72D297353CC}">
              <c16:uniqueId val="{00000006-CF90-4F11-9029-E94EAD96083F}"/>
            </c:ext>
          </c:extLst>
        </c:ser>
        <c:dLbls>
          <c:showLegendKey val="0"/>
          <c:showVal val="0"/>
          <c:showCatName val="0"/>
          <c:showSerName val="0"/>
          <c:showPercent val="0"/>
          <c:showBubbleSize val="0"/>
        </c:dLbls>
        <c:smooth val="0"/>
        <c:axId val="431516136"/>
        <c:axId val="431515808"/>
      </c:lineChart>
      <c:catAx>
        <c:axId val="4315161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600" b="0" i="0" u="none" strike="noStrike" kern="1200" baseline="0">
                <a:solidFill>
                  <a:schemeClr val="tx1"/>
                </a:solidFill>
                <a:latin typeface="+mn-lt"/>
                <a:ea typeface="+mn-ea"/>
                <a:cs typeface="+mn-cs"/>
              </a:defRPr>
            </a:pPr>
            <a:endParaRPr lang="en-US"/>
          </a:p>
        </c:txPr>
        <c:crossAx val="431515808"/>
        <c:crosses val="autoZero"/>
        <c:auto val="1"/>
        <c:lblAlgn val="ctr"/>
        <c:lblOffset val="100"/>
        <c:noMultiLvlLbl val="0"/>
      </c:catAx>
      <c:valAx>
        <c:axId val="4315158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43151613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Sheet2!$B$1</c:f>
              <c:strCache>
                <c:ptCount val="1"/>
                <c:pt idx="0">
                  <c:v>Felony</c:v>
                </c:pt>
              </c:strCache>
            </c:strRef>
          </c:tx>
          <c:spPr>
            <a:ln w="28575" cap="rnd">
              <a:solidFill>
                <a:schemeClr val="accent1"/>
              </a:solidFill>
              <a:round/>
            </a:ln>
            <a:effectLst/>
          </c:spPr>
          <c:marker>
            <c:symbol val="none"/>
          </c:marker>
          <c:dLbls>
            <c:dLbl>
              <c:idx val="0"/>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0560-48B9-B722-91B2D5D51700}"/>
                </c:ext>
              </c:extLst>
            </c:dLbl>
            <c:dLbl>
              <c:idx val="21"/>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0560-48B9-B722-91B2D5D51700}"/>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Sheet2!$A$2:$A$23</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cat>
          <c:val>
            <c:numRef>
              <c:f>Sheet2!$B$2:$B$23</c:f>
              <c:numCache>
                <c:formatCode>General</c:formatCode>
                <c:ptCount val="22"/>
                <c:pt idx="0">
                  <c:v>27373</c:v>
                </c:pt>
                <c:pt idx="1">
                  <c:v>29694</c:v>
                </c:pt>
                <c:pt idx="2">
                  <c:v>33829</c:v>
                </c:pt>
                <c:pt idx="3">
                  <c:v>33896</c:v>
                </c:pt>
                <c:pt idx="4">
                  <c:v>36704</c:v>
                </c:pt>
                <c:pt idx="5">
                  <c:v>35186</c:v>
                </c:pt>
                <c:pt idx="6">
                  <c:v>38862</c:v>
                </c:pt>
                <c:pt idx="7">
                  <c:v>38130</c:v>
                </c:pt>
                <c:pt idx="8">
                  <c:v>40107</c:v>
                </c:pt>
                <c:pt idx="9">
                  <c:v>41195</c:v>
                </c:pt>
                <c:pt idx="10">
                  <c:v>45030</c:v>
                </c:pt>
                <c:pt idx="11">
                  <c:v>45633</c:v>
                </c:pt>
                <c:pt idx="12">
                  <c:v>44537</c:v>
                </c:pt>
                <c:pt idx="13">
                  <c:v>44353</c:v>
                </c:pt>
                <c:pt idx="14">
                  <c:v>42661</c:v>
                </c:pt>
                <c:pt idx="15">
                  <c:v>41073</c:v>
                </c:pt>
                <c:pt idx="16">
                  <c:v>41588</c:v>
                </c:pt>
                <c:pt idx="17">
                  <c:v>41230</c:v>
                </c:pt>
                <c:pt idx="18">
                  <c:v>41581</c:v>
                </c:pt>
                <c:pt idx="19">
                  <c:v>43215</c:v>
                </c:pt>
                <c:pt idx="20">
                  <c:v>44296</c:v>
                </c:pt>
                <c:pt idx="21">
                  <c:v>45549</c:v>
                </c:pt>
              </c:numCache>
            </c:numRef>
          </c:val>
          <c:smooth val="0"/>
          <c:extLst>
            <c:ext xmlns:c16="http://schemas.microsoft.com/office/drawing/2014/chart" uri="{C3380CC4-5D6E-409C-BE32-E72D297353CC}">
              <c16:uniqueId val="{00000002-0560-48B9-B722-91B2D5D51700}"/>
            </c:ext>
          </c:extLst>
        </c:ser>
        <c:ser>
          <c:idx val="1"/>
          <c:order val="1"/>
          <c:tx>
            <c:strRef>
              <c:f>Sheet2!$C$1</c:f>
              <c:strCache>
                <c:ptCount val="1"/>
                <c:pt idx="0">
                  <c:v>Gross Misdemeanor</c:v>
                </c:pt>
              </c:strCache>
            </c:strRef>
          </c:tx>
          <c:spPr>
            <a:ln w="28575" cap="rnd">
              <a:solidFill>
                <a:schemeClr val="accent2"/>
              </a:solidFill>
              <a:round/>
            </a:ln>
            <a:effectLst/>
          </c:spPr>
          <c:marker>
            <c:symbol val="none"/>
          </c:marker>
          <c:dLbls>
            <c:dLbl>
              <c:idx val="0"/>
              <c:layout>
                <c:manualLayout>
                  <c:x val="-4.2083333333333334E-2"/>
                  <c:y val="-3.468752529281862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0560-48B9-B722-91B2D5D51700}"/>
                </c:ext>
              </c:extLst>
            </c:dLbl>
            <c:dLbl>
              <c:idx val="21"/>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0560-48B9-B722-91B2D5D51700}"/>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Sheet2!$A$2:$A$23</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cat>
          <c:val>
            <c:numRef>
              <c:f>Sheet2!$C$2:$C$23</c:f>
              <c:numCache>
                <c:formatCode>General</c:formatCode>
                <c:ptCount val="22"/>
                <c:pt idx="0">
                  <c:v>20736</c:v>
                </c:pt>
                <c:pt idx="1">
                  <c:v>22120</c:v>
                </c:pt>
                <c:pt idx="2">
                  <c:v>24732</c:v>
                </c:pt>
                <c:pt idx="3">
                  <c:v>26797</c:v>
                </c:pt>
                <c:pt idx="4">
                  <c:v>29889</c:v>
                </c:pt>
                <c:pt idx="5">
                  <c:v>31119</c:v>
                </c:pt>
                <c:pt idx="6">
                  <c:v>34644</c:v>
                </c:pt>
                <c:pt idx="7">
                  <c:v>31877</c:v>
                </c:pt>
                <c:pt idx="8">
                  <c:v>32031</c:v>
                </c:pt>
                <c:pt idx="9">
                  <c:v>33557</c:v>
                </c:pt>
                <c:pt idx="10">
                  <c:v>36517</c:v>
                </c:pt>
                <c:pt idx="11">
                  <c:v>38177</c:v>
                </c:pt>
                <c:pt idx="12">
                  <c:v>37642</c:v>
                </c:pt>
                <c:pt idx="13">
                  <c:v>36788</c:v>
                </c:pt>
                <c:pt idx="14">
                  <c:v>34877</c:v>
                </c:pt>
                <c:pt idx="15">
                  <c:v>33444</c:v>
                </c:pt>
                <c:pt idx="16">
                  <c:v>33263</c:v>
                </c:pt>
                <c:pt idx="17">
                  <c:v>31162</c:v>
                </c:pt>
                <c:pt idx="18">
                  <c:v>30299</c:v>
                </c:pt>
                <c:pt idx="19">
                  <c:v>30181</c:v>
                </c:pt>
                <c:pt idx="20">
                  <c:v>29803</c:v>
                </c:pt>
                <c:pt idx="21">
                  <c:v>31344</c:v>
                </c:pt>
              </c:numCache>
            </c:numRef>
          </c:val>
          <c:smooth val="0"/>
          <c:extLst>
            <c:ext xmlns:c16="http://schemas.microsoft.com/office/drawing/2014/chart" uri="{C3380CC4-5D6E-409C-BE32-E72D297353CC}">
              <c16:uniqueId val="{00000005-0560-48B9-B722-91B2D5D51700}"/>
            </c:ext>
          </c:extLst>
        </c:ser>
        <c:ser>
          <c:idx val="2"/>
          <c:order val="2"/>
          <c:tx>
            <c:strRef>
              <c:f>Sheet2!$D$1</c:f>
              <c:strCache>
                <c:ptCount val="1"/>
                <c:pt idx="0">
                  <c:v>Misdemeanor</c:v>
                </c:pt>
              </c:strCache>
            </c:strRef>
          </c:tx>
          <c:spPr>
            <a:ln w="28575" cap="rnd">
              <a:solidFill>
                <a:schemeClr val="accent3"/>
              </a:solidFill>
              <a:round/>
            </a:ln>
            <a:effectLst/>
          </c:spPr>
          <c:marker>
            <c:symbol val="none"/>
          </c:marker>
          <c:dLbls>
            <c:dLbl>
              <c:idx val="0"/>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0560-48B9-B722-91B2D5D51700}"/>
                </c:ext>
              </c:extLst>
            </c:dLbl>
            <c:dLbl>
              <c:idx val="6"/>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0560-48B9-B722-91B2D5D51700}"/>
                </c:ext>
              </c:extLst>
            </c:dLbl>
            <c:dLbl>
              <c:idx val="21"/>
              <c:layout>
                <c:manualLayout>
                  <c:x val="-4.6559492563430591E-3"/>
                  <c:y val="-4.39468503937007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0560-48B9-B722-91B2D5D51700}"/>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Sheet2!$A$2:$A$23</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cat>
          <c:val>
            <c:numRef>
              <c:f>Sheet2!$D$2:$D$23</c:f>
              <c:numCache>
                <c:formatCode>General</c:formatCode>
                <c:ptCount val="22"/>
                <c:pt idx="0">
                  <c:v>39930</c:v>
                </c:pt>
                <c:pt idx="1">
                  <c:v>43106</c:v>
                </c:pt>
                <c:pt idx="2">
                  <c:v>42257</c:v>
                </c:pt>
                <c:pt idx="3">
                  <c:v>43922</c:v>
                </c:pt>
                <c:pt idx="4">
                  <c:v>48589</c:v>
                </c:pt>
                <c:pt idx="5">
                  <c:v>47303</c:v>
                </c:pt>
                <c:pt idx="6">
                  <c:v>48402</c:v>
                </c:pt>
                <c:pt idx="7">
                  <c:v>40726</c:v>
                </c:pt>
                <c:pt idx="8">
                  <c:v>41102</c:v>
                </c:pt>
                <c:pt idx="9">
                  <c:v>42321</c:v>
                </c:pt>
                <c:pt idx="10">
                  <c:v>45742</c:v>
                </c:pt>
                <c:pt idx="11">
                  <c:v>43987</c:v>
                </c:pt>
                <c:pt idx="12">
                  <c:v>45448</c:v>
                </c:pt>
                <c:pt idx="13">
                  <c:v>40305</c:v>
                </c:pt>
                <c:pt idx="14">
                  <c:v>34348</c:v>
                </c:pt>
                <c:pt idx="15">
                  <c:v>33269</c:v>
                </c:pt>
                <c:pt idx="16">
                  <c:v>33306</c:v>
                </c:pt>
                <c:pt idx="17">
                  <c:v>29370</c:v>
                </c:pt>
                <c:pt idx="18">
                  <c:v>25781</c:v>
                </c:pt>
                <c:pt idx="19">
                  <c:v>24862</c:v>
                </c:pt>
                <c:pt idx="20">
                  <c:v>22753</c:v>
                </c:pt>
                <c:pt idx="21">
                  <c:v>21937</c:v>
                </c:pt>
              </c:numCache>
            </c:numRef>
          </c:val>
          <c:smooth val="0"/>
          <c:extLst>
            <c:ext xmlns:c16="http://schemas.microsoft.com/office/drawing/2014/chart" uri="{C3380CC4-5D6E-409C-BE32-E72D297353CC}">
              <c16:uniqueId val="{00000009-0560-48B9-B722-91B2D5D51700}"/>
            </c:ext>
          </c:extLst>
        </c:ser>
        <c:dLbls>
          <c:showLegendKey val="0"/>
          <c:showVal val="0"/>
          <c:showCatName val="0"/>
          <c:showSerName val="0"/>
          <c:showPercent val="0"/>
          <c:showBubbleSize val="0"/>
        </c:dLbls>
        <c:smooth val="0"/>
        <c:axId val="425014256"/>
        <c:axId val="425010976"/>
      </c:lineChart>
      <c:catAx>
        <c:axId val="425014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600" b="0" i="0" u="none" strike="noStrike" kern="1200" baseline="0">
                <a:solidFill>
                  <a:schemeClr val="tx1"/>
                </a:solidFill>
                <a:latin typeface="+mn-lt"/>
                <a:ea typeface="+mn-ea"/>
                <a:cs typeface="+mn-cs"/>
              </a:defRPr>
            </a:pPr>
            <a:endParaRPr lang="en-US"/>
          </a:p>
        </c:txPr>
        <c:crossAx val="425010976"/>
        <c:crosses val="autoZero"/>
        <c:auto val="1"/>
        <c:lblAlgn val="ctr"/>
        <c:lblOffset val="100"/>
        <c:noMultiLvlLbl val="0"/>
      </c:catAx>
      <c:valAx>
        <c:axId val="4250109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42501425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Sheet4!$B$4:$B$13</c:f>
              <c:numCache>
                <c:formatCode>0</c:formatCode>
                <c:ptCount val="10"/>
                <c:pt idx="0">
                  <c:v>58.301000000000002</c:v>
                </c:pt>
                <c:pt idx="1">
                  <c:v>68.689300000000003</c:v>
                </c:pt>
                <c:pt idx="2">
                  <c:v>81.430899999999994</c:v>
                </c:pt>
                <c:pt idx="3">
                  <c:v>38.293500000000002</c:v>
                </c:pt>
                <c:pt idx="4">
                  <c:v>73.321200000000005</c:v>
                </c:pt>
                <c:pt idx="5">
                  <c:v>39.3367</c:v>
                </c:pt>
                <c:pt idx="6">
                  <c:v>86.056399999999996</c:v>
                </c:pt>
                <c:pt idx="7">
                  <c:v>75.425600000000003</c:v>
                </c:pt>
                <c:pt idx="8">
                  <c:v>78.602099999999993</c:v>
                </c:pt>
                <c:pt idx="9">
                  <c:v>78.670599999999993</c:v>
                </c:pt>
              </c:numCache>
            </c:numRef>
          </c:val>
          <c:extLst>
            <c:ext xmlns:c16="http://schemas.microsoft.com/office/drawing/2014/chart" uri="{C3380CC4-5D6E-409C-BE32-E72D297353CC}">
              <c16:uniqueId val="{00000000-2BC9-4691-89D7-1E195DD5B882}"/>
            </c:ext>
          </c:extLst>
        </c:ser>
        <c:dLbls>
          <c:dLblPos val="outEnd"/>
          <c:showLegendKey val="0"/>
          <c:showVal val="1"/>
          <c:showCatName val="0"/>
          <c:showSerName val="0"/>
          <c:showPercent val="0"/>
          <c:showBubbleSize val="0"/>
        </c:dLbls>
        <c:gapWidth val="219"/>
        <c:overlap val="-27"/>
        <c:axId val="631447640"/>
        <c:axId val="631451248"/>
      </c:barChart>
      <c:catAx>
        <c:axId val="631447640"/>
        <c:scaling>
          <c:orientation val="minMax"/>
        </c:scaling>
        <c:delete val="0"/>
        <c:axPos val="b"/>
        <c:title>
          <c:tx>
            <c:rich>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r>
                  <a:rPr lang="en-US" sz="1800" dirty="0"/>
                  <a:t>Judicial District</a:t>
                </a:r>
              </a:p>
            </c:rich>
          </c:tx>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631451248"/>
        <c:crosses val="autoZero"/>
        <c:auto val="1"/>
        <c:lblAlgn val="ctr"/>
        <c:lblOffset val="100"/>
        <c:noMultiLvlLbl val="0"/>
      </c:catAx>
      <c:valAx>
        <c:axId val="6314512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r>
                  <a:rPr lang="en-US" sz="1800" dirty="0"/>
                  <a:t>Average Length of Probation (mos.)</a:t>
                </a:r>
              </a:p>
            </c:rich>
          </c:tx>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631447640"/>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Sheet4!$A$13</c:f>
              <c:strCache>
                <c:ptCount val="1"/>
                <c:pt idx="0">
                  <c:v>1 year</c:v>
                </c:pt>
              </c:strCache>
            </c:strRef>
          </c:tx>
          <c:spPr>
            <a:solidFill>
              <a:schemeClr val="accent1">
                <a:alpha val="85000"/>
              </a:schemeClr>
            </a:solidFill>
            <a:ln w="9525" cap="flat" cmpd="sng" algn="ctr">
              <a:solidFill>
                <a:schemeClr val="lt1">
                  <a:alpha val="50000"/>
                </a:schemeClr>
              </a:solidFill>
              <a:round/>
            </a:ln>
            <a:effectLst/>
          </c:spPr>
          <c:invertIfNegative val="0"/>
          <c:dLbls>
            <c:delete val="1"/>
          </c:dLbls>
          <c:cat>
            <c:strRef>
              <c:f>Sheet4!$B$12:$L$12</c:f>
              <c:strCache>
                <c:ptCount val="11"/>
                <c:pt idx="0">
                  <c:v>1</c:v>
                </c:pt>
                <c:pt idx="1">
                  <c:v>2</c:v>
                </c:pt>
                <c:pt idx="2">
                  <c:v>3</c:v>
                </c:pt>
                <c:pt idx="3">
                  <c:v>4</c:v>
                </c:pt>
                <c:pt idx="4">
                  <c:v>5</c:v>
                </c:pt>
                <c:pt idx="5">
                  <c:v>6</c:v>
                </c:pt>
                <c:pt idx="6">
                  <c:v>7</c:v>
                </c:pt>
                <c:pt idx="7">
                  <c:v>8</c:v>
                </c:pt>
                <c:pt idx="8">
                  <c:v>9</c:v>
                </c:pt>
                <c:pt idx="9">
                  <c:v>10</c:v>
                </c:pt>
                <c:pt idx="10">
                  <c:v>State</c:v>
                </c:pt>
              </c:strCache>
            </c:strRef>
          </c:cat>
          <c:val>
            <c:numRef>
              <c:f>Sheet4!$B$13:$L$13</c:f>
              <c:numCache>
                <c:formatCode>0%</c:formatCode>
                <c:ptCount val="11"/>
                <c:pt idx="0">
                  <c:v>1.5892979647839013E-2</c:v>
                </c:pt>
                <c:pt idx="1">
                  <c:v>1.1654451519884658E-2</c:v>
                </c:pt>
                <c:pt idx="2">
                  <c:v>8.4424534803583737E-3</c:v>
                </c:pt>
                <c:pt idx="3">
                  <c:v>2.4054706355591312E-2</c:v>
                </c:pt>
                <c:pt idx="4">
                  <c:v>1.079913606911447E-2</c:v>
                </c:pt>
                <c:pt idx="5">
                  <c:v>1.9217570350034317E-2</c:v>
                </c:pt>
                <c:pt idx="6">
                  <c:v>6.2385879488740109E-3</c:v>
                </c:pt>
                <c:pt idx="7">
                  <c:v>1.1415525114155251E-2</c:v>
                </c:pt>
                <c:pt idx="8">
                  <c:v>8.7937614070018252E-3</c:v>
                </c:pt>
                <c:pt idx="9">
                  <c:v>1.6075886170743885E-2</c:v>
                </c:pt>
                <c:pt idx="10">
                  <c:v>1.4510510155880963E-2</c:v>
                </c:pt>
              </c:numCache>
            </c:numRef>
          </c:val>
          <c:extLst>
            <c:ext xmlns:c16="http://schemas.microsoft.com/office/drawing/2014/chart" uri="{C3380CC4-5D6E-409C-BE32-E72D297353CC}">
              <c16:uniqueId val="{00000000-8A0E-4300-AB40-3621BA9F5311}"/>
            </c:ext>
          </c:extLst>
        </c:ser>
        <c:ser>
          <c:idx val="1"/>
          <c:order val="1"/>
          <c:tx>
            <c:strRef>
              <c:f>Sheet4!$A$14</c:f>
              <c:strCache>
                <c:ptCount val="1"/>
                <c:pt idx="0">
                  <c:v>2 years</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Sheet4!$B$12:$L$12</c:f>
              <c:strCache>
                <c:ptCount val="11"/>
                <c:pt idx="0">
                  <c:v>1</c:v>
                </c:pt>
                <c:pt idx="1">
                  <c:v>2</c:v>
                </c:pt>
                <c:pt idx="2">
                  <c:v>3</c:v>
                </c:pt>
                <c:pt idx="3">
                  <c:v>4</c:v>
                </c:pt>
                <c:pt idx="4">
                  <c:v>5</c:v>
                </c:pt>
                <c:pt idx="5">
                  <c:v>6</c:v>
                </c:pt>
                <c:pt idx="6">
                  <c:v>7</c:v>
                </c:pt>
                <c:pt idx="7">
                  <c:v>8</c:v>
                </c:pt>
                <c:pt idx="8">
                  <c:v>9</c:v>
                </c:pt>
                <c:pt idx="9">
                  <c:v>10</c:v>
                </c:pt>
                <c:pt idx="10">
                  <c:v>State</c:v>
                </c:pt>
              </c:strCache>
            </c:strRef>
          </c:cat>
          <c:val>
            <c:numRef>
              <c:f>Sheet4!$B$14:$L$14</c:f>
              <c:numCache>
                <c:formatCode>0%</c:formatCode>
                <c:ptCount val="11"/>
                <c:pt idx="0">
                  <c:v>0.12108392407957924</c:v>
                </c:pt>
                <c:pt idx="1">
                  <c:v>7.5093115463174334E-2</c:v>
                </c:pt>
                <c:pt idx="2">
                  <c:v>4.1523087525844243E-2</c:v>
                </c:pt>
                <c:pt idx="3">
                  <c:v>0.14376508447304909</c:v>
                </c:pt>
                <c:pt idx="4">
                  <c:v>5.183585313174946E-2</c:v>
                </c:pt>
                <c:pt idx="5">
                  <c:v>0.14847860901395563</c:v>
                </c:pt>
                <c:pt idx="6">
                  <c:v>4.9300060864272674E-2</c:v>
                </c:pt>
                <c:pt idx="7">
                  <c:v>3.0251141552511414E-2</c:v>
                </c:pt>
                <c:pt idx="8">
                  <c:v>2.7376804380288701E-2</c:v>
                </c:pt>
                <c:pt idx="9">
                  <c:v>5.5516724912631051E-2</c:v>
                </c:pt>
                <c:pt idx="10">
                  <c:v>8.3416981577704302E-2</c:v>
                </c:pt>
              </c:numCache>
            </c:numRef>
          </c:val>
          <c:extLst>
            <c:ext xmlns:c16="http://schemas.microsoft.com/office/drawing/2014/chart" uri="{C3380CC4-5D6E-409C-BE32-E72D297353CC}">
              <c16:uniqueId val="{00000001-8A0E-4300-AB40-3621BA9F5311}"/>
            </c:ext>
          </c:extLst>
        </c:ser>
        <c:ser>
          <c:idx val="2"/>
          <c:order val="2"/>
          <c:tx>
            <c:strRef>
              <c:f>Sheet4!$A$15</c:f>
              <c:strCache>
                <c:ptCount val="1"/>
                <c:pt idx="0">
                  <c:v>3 years</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Sheet4!$B$12:$L$12</c:f>
              <c:strCache>
                <c:ptCount val="11"/>
                <c:pt idx="0">
                  <c:v>1</c:v>
                </c:pt>
                <c:pt idx="1">
                  <c:v>2</c:v>
                </c:pt>
                <c:pt idx="2">
                  <c:v>3</c:v>
                </c:pt>
                <c:pt idx="3">
                  <c:v>4</c:v>
                </c:pt>
                <c:pt idx="4">
                  <c:v>5</c:v>
                </c:pt>
                <c:pt idx="5">
                  <c:v>6</c:v>
                </c:pt>
                <c:pt idx="6">
                  <c:v>7</c:v>
                </c:pt>
                <c:pt idx="7">
                  <c:v>8</c:v>
                </c:pt>
                <c:pt idx="8">
                  <c:v>9</c:v>
                </c:pt>
                <c:pt idx="9">
                  <c:v>10</c:v>
                </c:pt>
                <c:pt idx="10">
                  <c:v>State</c:v>
                </c:pt>
              </c:strCache>
            </c:strRef>
          </c:cat>
          <c:val>
            <c:numRef>
              <c:f>Sheet4!$B$15:$L$15</c:f>
              <c:numCache>
                <c:formatCode>0%</c:formatCode>
                <c:ptCount val="11"/>
                <c:pt idx="0">
                  <c:v>0.24205351017608048</c:v>
                </c:pt>
                <c:pt idx="1">
                  <c:v>0.13276462813889223</c:v>
                </c:pt>
                <c:pt idx="2">
                  <c:v>0.10458304617505169</c:v>
                </c:pt>
                <c:pt idx="3">
                  <c:v>0.66138374899436847</c:v>
                </c:pt>
                <c:pt idx="4">
                  <c:v>0.13768898488120951</c:v>
                </c:pt>
                <c:pt idx="5">
                  <c:v>0.65019446350949439</c:v>
                </c:pt>
                <c:pt idx="6">
                  <c:v>4.2757151552038956E-2</c:v>
                </c:pt>
                <c:pt idx="7">
                  <c:v>9.0182648401826479E-2</c:v>
                </c:pt>
                <c:pt idx="8">
                  <c:v>5.7076489132238263E-2</c:v>
                </c:pt>
                <c:pt idx="9">
                  <c:v>0.10524213679480779</c:v>
                </c:pt>
                <c:pt idx="10">
                  <c:v>0.25447272083136513</c:v>
                </c:pt>
              </c:numCache>
            </c:numRef>
          </c:val>
          <c:extLst>
            <c:ext xmlns:c16="http://schemas.microsoft.com/office/drawing/2014/chart" uri="{C3380CC4-5D6E-409C-BE32-E72D297353CC}">
              <c16:uniqueId val="{00000002-8A0E-4300-AB40-3621BA9F5311}"/>
            </c:ext>
          </c:extLst>
        </c:ser>
        <c:ser>
          <c:idx val="3"/>
          <c:order val="3"/>
          <c:tx>
            <c:strRef>
              <c:f>Sheet4!$A$16</c:f>
              <c:strCache>
                <c:ptCount val="1"/>
                <c:pt idx="0">
                  <c:v>4 years</c:v>
                </c:pt>
              </c:strCache>
            </c:strRef>
          </c:tx>
          <c:spPr>
            <a:solidFill>
              <a:schemeClr val="accent4">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Sheet4!$B$12:$L$12</c:f>
              <c:strCache>
                <c:ptCount val="11"/>
                <c:pt idx="0">
                  <c:v>1</c:v>
                </c:pt>
                <c:pt idx="1">
                  <c:v>2</c:v>
                </c:pt>
                <c:pt idx="2">
                  <c:v>3</c:v>
                </c:pt>
                <c:pt idx="3">
                  <c:v>4</c:v>
                </c:pt>
                <c:pt idx="4">
                  <c:v>5</c:v>
                </c:pt>
                <c:pt idx="5">
                  <c:v>6</c:v>
                </c:pt>
                <c:pt idx="6">
                  <c:v>7</c:v>
                </c:pt>
                <c:pt idx="7">
                  <c:v>8</c:v>
                </c:pt>
                <c:pt idx="8">
                  <c:v>9</c:v>
                </c:pt>
                <c:pt idx="9">
                  <c:v>10</c:v>
                </c:pt>
                <c:pt idx="10">
                  <c:v>State</c:v>
                </c:pt>
              </c:strCache>
            </c:strRef>
          </c:cat>
          <c:val>
            <c:numRef>
              <c:f>Sheet4!$B$16:$L$16</c:f>
              <c:numCache>
                <c:formatCode>0%</c:formatCode>
                <c:ptCount val="11"/>
                <c:pt idx="0">
                  <c:v>1.9780471072490282E-2</c:v>
                </c:pt>
                <c:pt idx="1">
                  <c:v>4.6858104049020783E-3</c:v>
                </c:pt>
                <c:pt idx="2">
                  <c:v>1.1026878015161957E-2</c:v>
                </c:pt>
                <c:pt idx="3">
                  <c:v>1.4320193081255029E-2</c:v>
                </c:pt>
                <c:pt idx="4">
                  <c:v>1.511879049676026E-2</c:v>
                </c:pt>
                <c:pt idx="5">
                  <c:v>4.1638069091741017E-2</c:v>
                </c:pt>
                <c:pt idx="6">
                  <c:v>4.1083384053560559E-2</c:v>
                </c:pt>
                <c:pt idx="7">
                  <c:v>6.2785388127853878E-3</c:v>
                </c:pt>
                <c:pt idx="8">
                  <c:v>4.4964327194292351E-2</c:v>
                </c:pt>
                <c:pt idx="9">
                  <c:v>1.0883674488267599E-2</c:v>
                </c:pt>
                <c:pt idx="10">
                  <c:v>1.9972248464808693E-2</c:v>
                </c:pt>
              </c:numCache>
            </c:numRef>
          </c:val>
          <c:extLst>
            <c:ext xmlns:c16="http://schemas.microsoft.com/office/drawing/2014/chart" uri="{C3380CC4-5D6E-409C-BE32-E72D297353CC}">
              <c16:uniqueId val="{00000003-8A0E-4300-AB40-3621BA9F5311}"/>
            </c:ext>
          </c:extLst>
        </c:ser>
        <c:ser>
          <c:idx val="4"/>
          <c:order val="4"/>
          <c:tx>
            <c:strRef>
              <c:f>Sheet4!$A$17</c:f>
              <c:strCache>
                <c:ptCount val="1"/>
                <c:pt idx="0">
                  <c:v>5 years</c:v>
                </c:pt>
              </c:strCache>
            </c:strRef>
          </c:tx>
          <c:spPr>
            <a:solidFill>
              <a:schemeClr val="accent5">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Sheet4!$B$12:$L$12</c:f>
              <c:strCache>
                <c:ptCount val="11"/>
                <c:pt idx="0">
                  <c:v>1</c:v>
                </c:pt>
                <c:pt idx="1">
                  <c:v>2</c:v>
                </c:pt>
                <c:pt idx="2">
                  <c:v>3</c:v>
                </c:pt>
                <c:pt idx="3">
                  <c:v>4</c:v>
                </c:pt>
                <c:pt idx="4">
                  <c:v>5</c:v>
                </c:pt>
                <c:pt idx="5">
                  <c:v>6</c:v>
                </c:pt>
                <c:pt idx="6">
                  <c:v>7</c:v>
                </c:pt>
                <c:pt idx="7">
                  <c:v>8</c:v>
                </c:pt>
                <c:pt idx="8">
                  <c:v>9</c:v>
                </c:pt>
                <c:pt idx="9">
                  <c:v>10</c:v>
                </c:pt>
                <c:pt idx="10">
                  <c:v>State</c:v>
                </c:pt>
              </c:strCache>
            </c:strRef>
          </c:cat>
          <c:val>
            <c:numRef>
              <c:f>Sheet4!$B$17:$L$17</c:f>
              <c:numCache>
                <c:formatCode>0%</c:formatCode>
                <c:ptCount val="11"/>
                <c:pt idx="0">
                  <c:v>0.45437914475188657</c:v>
                </c:pt>
                <c:pt idx="1">
                  <c:v>0.59774119908686774</c:v>
                </c:pt>
                <c:pt idx="2">
                  <c:v>0.56219848380427295</c:v>
                </c:pt>
                <c:pt idx="3">
                  <c:v>0.12984714400643604</c:v>
                </c:pt>
                <c:pt idx="4">
                  <c:v>0.56290496760259179</c:v>
                </c:pt>
                <c:pt idx="5">
                  <c:v>0.10455273392816289</c:v>
                </c:pt>
                <c:pt idx="6">
                  <c:v>0.56116859403530128</c:v>
                </c:pt>
                <c:pt idx="7">
                  <c:v>0.61929223744292239</c:v>
                </c:pt>
                <c:pt idx="8">
                  <c:v>0.58304297328687571</c:v>
                </c:pt>
                <c:pt idx="9">
                  <c:v>0.54008986520219671</c:v>
                </c:pt>
                <c:pt idx="10">
                  <c:v>0.44378837978271141</c:v>
                </c:pt>
              </c:numCache>
            </c:numRef>
          </c:val>
          <c:extLst>
            <c:ext xmlns:c16="http://schemas.microsoft.com/office/drawing/2014/chart" uri="{C3380CC4-5D6E-409C-BE32-E72D297353CC}">
              <c16:uniqueId val="{00000004-8A0E-4300-AB40-3621BA9F5311}"/>
            </c:ext>
          </c:extLst>
        </c:ser>
        <c:ser>
          <c:idx val="5"/>
          <c:order val="5"/>
          <c:tx>
            <c:strRef>
              <c:f>Sheet4!$A$18</c:f>
              <c:strCache>
                <c:ptCount val="1"/>
                <c:pt idx="0">
                  <c:v>Over 5 years</c:v>
                </c:pt>
              </c:strCache>
            </c:strRef>
          </c:tx>
          <c:spPr>
            <a:solidFill>
              <a:schemeClr val="accent6">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Sheet4!$B$12:$L$12</c:f>
              <c:strCache>
                <c:ptCount val="11"/>
                <c:pt idx="0">
                  <c:v>1</c:v>
                </c:pt>
                <c:pt idx="1">
                  <c:v>2</c:v>
                </c:pt>
                <c:pt idx="2">
                  <c:v>3</c:v>
                </c:pt>
                <c:pt idx="3">
                  <c:v>4</c:v>
                </c:pt>
                <c:pt idx="4">
                  <c:v>5</c:v>
                </c:pt>
                <c:pt idx="5">
                  <c:v>6</c:v>
                </c:pt>
                <c:pt idx="6">
                  <c:v>7</c:v>
                </c:pt>
                <c:pt idx="7">
                  <c:v>8</c:v>
                </c:pt>
                <c:pt idx="8">
                  <c:v>9</c:v>
                </c:pt>
                <c:pt idx="9">
                  <c:v>10</c:v>
                </c:pt>
                <c:pt idx="10">
                  <c:v>State</c:v>
                </c:pt>
              </c:strCache>
            </c:strRef>
          </c:cat>
          <c:val>
            <c:numRef>
              <c:f>Sheet4!$B$18:$L$18</c:f>
              <c:numCache>
                <c:formatCode>0%</c:formatCode>
                <c:ptCount val="11"/>
                <c:pt idx="0">
                  <c:v>0.14680997027212439</c:v>
                </c:pt>
                <c:pt idx="1">
                  <c:v>0.17806079538627897</c:v>
                </c:pt>
                <c:pt idx="2">
                  <c:v>0.2722260509993108</c:v>
                </c:pt>
                <c:pt idx="3">
                  <c:v>2.6629123089300079E-2</c:v>
                </c:pt>
                <c:pt idx="4">
                  <c:v>0.22165226781857453</c:v>
                </c:pt>
                <c:pt idx="5">
                  <c:v>3.5918554106611759E-2</c:v>
                </c:pt>
                <c:pt idx="6">
                  <c:v>0.29945222154595252</c:v>
                </c:pt>
                <c:pt idx="7">
                  <c:v>0.24257990867579909</c:v>
                </c:pt>
                <c:pt idx="8">
                  <c:v>0.27874564459930312</c:v>
                </c:pt>
                <c:pt idx="9">
                  <c:v>0.27219171243135298</c:v>
                </c:pt>
                <c:pt idx="10">
                  <c:v>0.18383915918752952</c:v>
                </c:pt>
              </c:numCache>
            </c:numRef>
          </c:val>
          <c:extLst>
            <c:ext xmlns:c16="http://schemas.microsoft.com/office/drawing/2014/chart" uri="{C3380CC4-5D6E-409C-BE32-E72D297353CC}">
              <c16:uniqueId val="{00000005-8A0E-4300-AB40-3621BA9F5311}"/>
            </c:ext>
          </c:extLst>
        </c:ser>
        <c:dLbls>
          <c:dLblPos val="ctr"/>
          <c:showLegendKey val="0"/>
          <c:showVal val="1"/>
          <c:showCatName val="0"/>
          <c:showSerName val="0"/>
          <c:showPercent val="0"/>
          <c:showBubbleSize val="0"/>
        </c:dLbls>
        <c:gapWidth val="150"/>
        <c:overlap val="100"/>
        <c:axId val="485628400"/>
        <c:axId val="485629712"/>
      </c:barChart>
      <c:catAx>
        <c:axId val="485628400"/>
        <c:scaling>
          <c:orientation val="minMax"/>
        </c:scaling>
        <c:delete val="0"/>
        <c:axPos val="b"/>
        <c:title>
          <c:tx>
            <c:rich>
              <a:bodyPr rot="0" spcFirstLastPara="1" vertOverflow="ellipsis" vert="horz" wrap="square" anchor="ctr" anchorCtr="1"/>
              <a:lstStyle/>
              <a:p>
                <a:pPr>
                  <a:defRPr sz="1400" b="1" i="0" u="none" strike="noStrike" kern="1200" baseline="0">
                    <a:solidFill>
                      <a:schemeClr val="dk1">
                        <a:lumMod val="75000"/>
                        <a:lumOff val="25000"/>
                      </a:schemeClr>
                    </a:solidFill>
                    <a:latin typeface="+mn-lt"/>
                    <a:ea typeface="+mn-ea"/>
                    <a:cs typeface="+mn-cs"/>
                  </a:defRPr>
                </a:pPr>
                <a:r>
                  <a:rPr lang="en-US" sz="1400" dirty="0"/>
                  <a:t>Judicial District</a:t>
                </a:r>
              </a:p>
            </c:rich>
          </c:tx>
          <c:layout/>
          <c:overlay val="0"/>
          <c:spPr>
            <a:noFill/>
            <a:ln>
              <a:noFill/>
            </a:ln>
            <a:effectLst/>
          </c:spPr>
          <c:txPr>
            <a:bodyPr rot="0" spcFirstLastPara="1" vertOverflow="ellipsis" vert="horz" wrap="square" anchor="ctr" anchorCtr="1"/>
            <a:lstStyle/>
            <a:p>
              <a:pPr>
                <a:defRPr sz="1400" b="1" i="0" u="none" strike="noStrike" kern="1200" baseline="0">
                  <a:solidFill>
                    <a:schemeClr val="dk1">
                      <a:lumMod val="75000"/>
                      <a:lumOff val="25000"/>
                    </a:schemeClr>
                  </a:solidFill>
                  <a:latin typeface="+mn-lt"/>
                  <a:ea typeface="+mn-ea"/>
                  <a:cs typeface="+mn-cs"/>
                </a:defRPr>
              </a:pPr>
              <a:endParaRPr lang="en-US"/>
            </a:p>
          </c:txPr>
        </c:title>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0" i="0" u="none" strike="noStrike" kern="1200" cap="all" baseline="0">
                <a:solidFill>
                  <a:schemeClr val="dk1">
                    <a:lumMod val="75000"/>
                    <a:lumOff val="25000"/>
                  </a:schemeClr>
                </a:solidFill>
                <a:latin typeface="+mn-lt"/>
                <a:ea typeface="+mn-ea"/>
                <a:cs typeface="+mn-cs"/>
              </a:defRPr>
            </a:pPr>
            <a:endParaRPr lang="en-US"/>
          </a:p>
        </c:txPr>
        <c:crossAx val="485629712"/>
        <c:crosses val="autoZero"/>
        <c:auto val="1"/>
        <c:lblAlgn val="ctr"/>
        <c:lblOffset val="100"/>
        <c:noMultiLvlLbl val="0"/>
      </c:catAx>
      <c:valAx>
        <c:axId val="485629712"/>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 sourceLinked="1"/>
        <c:majorTickMark val="none"/>
        <c:minorTickMark val="none"/>
        <c:tickLblPos val="nextTo"/>
        <c:crossAx val="485628400"/>
        <c:crosses val="autoZero"/>
        <c:crossBetween val="between"/>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14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Sheet5!$A$34</c:f>
              <c:strCache>
                <c:ptCount val="1"/>
                <c:pt idx="0">
                  <c:v>10 yrs</c:v>
                </c:pt>
              </c:strCache>
            </c:strRef>
          </c:tx>
          <c:spPr>
            <a:solidFill>
              <a:schemeClr val="accent6">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Sheet5!$B$33:$L$33</c:f>
              <c:strCache>
                <c:ptCount val="11"/>
                <c:pt idx="0">
                  <c:v>1</c:v>
                </c:pt>
                <c:pt idx="1">
                  <c:v>2</c:v>
                </c:pt>
                <c:pt idx="2">
                  <c:v>3</c:v>
                </c:pt>
                <c:pt idx="3">
                  <c:v>4</c:v>
                </c:pt>
                <c:pt idx="4">
                  <c:v>5</c:v>
                </c:pt>
                <c:pt idx="5">
                  <c:v>6</c:v>
                </c:pt>
                <c:pt idx="6">
                  <c:v>7</c:v>
                </c:pt>
                <c:pt idx="7">
                  <c:v>8</c:v>
                </c:pt>
                <c:pt idx="8">
                  <c:v>9</c:v>
                </c:pt>
                <c:pt idx="9">
                  <c:v>10</c:v>
                </c:pt>
                <c:pt idx="10">
                  <c:v>State</c:v>
                </c:pt>
              </c:strCache>
            </c:strRef>
          </c:cat>
          <c:val>
            <c:numRef>
              <c:f>Sheet5!$B$34:$L$34</c:f>
              <c:numCache>
                <c:formatCode>General</c:formatCode>
                <c:ptCount val="11"/>
                <c:pt idx="0">
                  <c:v>1033</c:v>
                </c:pt>
                <c:pt idx="1">
                  <c:v>1010</c:v>
                </c:pt>
                <c:pt idx="2">
                  <c:v>999</c:v>
                </c:pt>
                <c:pt idx="3">
                  <c:v>310</c:v>
                </c:pt>
                <c:pt idx="4">
                  <c:v>562</c:v>
                </c:pt>
                <c:pt idx="5">
                  <c:v>142</c:v>
                </c:pt>
                <c:pt idx="6">
                  <c:v>1236</c:v>
                </c:pt>
                <c:pt idx="7">
                  <c:v>308</c:v>
                </c:pt>
                <c:pt idx="8">
                  <c:v>1260</c:v>
                </c:pt>
                <c:pt idx="9">
                  <c:v>1937</c:v>
                </c:pt>
                <c:pt idx="10">
                  <c:v>8797</c:v>
                </c:pt>
              </c:numCache>
            </c:numRef>
          </c:val>
          <c:extLst>
            <c:ext xmlns:c16="http://schemas.microsoft.com/office/drawing/2014/chart" uri="{C3380CC4-5D6E-409C-BE32-E72D297353CC}">
              <c16:uniqueId val="{00000000-F334-4182-BCED-E04EDAA5CBC3}"/>
            </c:ext>
          </c:extLst>
        </c:ser>
        <c:ser>
          <c:idx val="1"/>
          <c:order val="1"/>
          <c:tx>
            <c:strRef>
              <c:f>Sheet5!$A$35</c:f>
              <c:strCache>
                <c:ptCount val="1"/>
                <c:pt idx="0">
                  <c:v>15 yrs</c:v>
                </c:pt>
              </c:strCache>
            </c:strRef>
          </c:tx>
          <c:spPr>
            <a:solidFill>
              <a:schemeClr val="accent5">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Sheet5!$B$33:$L$33</c:f>
              <c:strCache>
                <c:ptCount val="11"/>
                <c:pt idx="0">
                  <c:v>1</c:v>
                </c:pt>
                <c:pt idx="1">
                  <c:v>2</c:v>
                </c:pt>
                <c:pt idx="2">
                  <c:v>3</c:v>
                </c:pt>
                <c:pt idx="3">
                  <c:v>4</c:v>
                </c:pt>
                <c:pt idx="4">
                  <c:v>5</c:v>
                </c:pt>
                <c:pt idx="5">
                  <c:v>6</c:v>
                </c:pt>
                <c:pt idx="6">
                  <c:v>7</c:v>
                </c:pt>
                <c:pt idx="7">
                  <c:v>8</c:v>
                </c:pt>
                <c:pt idx="8">
                  <c:v>9</c:v>
                </c:pt>
                <c:pt idx="9">
                  <c:v>10</c:v>
                </c:pt>
                <c:pt idx="10">
                  <c:v>State</c:v>
                </c:pt>
              </c:strCache>
            </c:strRef>
          </c:cat>
          <c:val>
            <c:numRef>
              <c:f>Sheet5!$B$35:$L$35</c:f>
              <c:numCache>
                <c:formatCode>General</c:formatCode>
                <c:ptCount val="11"/>
                <c:pt idx="0">
                  <c:v>115</c:v>
                </c:pt>
                <c:pt idx="1">
                  <c:v>165</c:v>
                </c:pt>
                <c:pt idx="2">
                  <c:v>178</c:v>
                </c:pt>
                <c:pt idx="3">
                  <c:v>14</c:v>
                </c:pt>
                <c:pt idx="4">
                  <c:v>97</c:v>
                </c:pt>
                <c:pt idx="5">
                  <c:v>9</c:v>
                </c:pt>
                <c:pt idx="6">
                  <c:v>167</c:v>
                </c:pt>
                <c:pt idx="7">
                  <c:v>39</c:v>
                </c:pt>
                <c:pt idx="8">
                  <c:v>164</c:v>
                </c:pt>
                <c:pt idx="9">
                  <c:v>238</c:v>
                </c:pt>
                <c:pt idx="10">
                  <c:v>1186</c:v>
                </c:pt>
              </c:numCache>
            </c:numRef>
          </c:val>
          <c:extLst>
            <c:ext xmlns:c16="http://schemas.microsoft.com/office/drawing/2014/chart" uri="{C3380CC4-5D6E-409C-BE32-E72D297353CC}">
              <c16:uniqueId val="{00000001-F334-4182-BCED-E04EDAA5CBC3}"/>
            </c:ext>
          </c:extLst>
        </c:ser>
        <c:ser>
          <c:idx val="2"/>
          <c:order val="2"/>
          <c:tx>
            <c:strRef>
              <c:f>Sheet5!$A$36</c:f>
              <c:strCache>
                <c:ptCount val="1"/>
                <c:pt idx="0">
                  <c:v>20 yrs</c:v>
                </c:pt>
              </c:strCache>
            </c:strRef>
          </c:tx>
          <c:spPr>
            <a:solidFill>
              <a:schemeClr val="accent4">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Sheet5!$B$33:$L$33</c:f>
              <c:strCache>
                <c:ptCount val="11"/>
                <c:pt idx="0">
                  <c:v>1</c:v>
                </c:pt>
                <c:pt idx="1">
                  <c:v>2</c:v>
                </c:pt>
                <c:pt idx="2">
                  <c:v>3</c:v>
                </c:pt>
                <c:pt idx="3">
                  <c:v>4</c:v>
                </c:pt>
                <c:pt idx="4">
                  <c:v>5</c:v>
                </c:pt>
                <c:pt idx="5">
                  <c:v>6</c:v>
                </c:pt>
                <c:pt idx="6">
                  <c:v>7</c:v>
                </c:pt>
                <c:pt idx="7">
                  <c:v>8</c:v>
                </c:pt>
                <c:pt idx="8">
                  <c:v>9</c:v>
                </c:pt>
                <c:pt idx="9">
                  <c:v>10</c:v>
                </c:pt>
                <c:pt idx="10">
                  <c:v>State</c:v>
                </c:pt>
              </c:strCache>
            </c:strRef>
          </c:cat>
          <c:val>
            <c:numRef>
              <c:f>Sheet5!$B$36:$L$36</c:f>
              <c:numCache>
                <c:formatCode>General</c:formatCode>
                <c:ptCount val="11"/>
                <c:pt idx="0">
                  <c:v>82</c:v>
                </c:pt>
                <c:pt idx="1">
                  <c:v>221</c:v>
                </c:pt>
                <c:pt idx="2">
                  <c:v>277</c:v>
                </c:pt>
                <c:pt idx="3">
                  <c:v>5</c:v>
                </c:pt>
                <c:pt idx="4">
                  <c:v>100</c:v>
                </c:pt>
                <c:pt idx="5">
                  <c:v>2</c:v>
                </c:pt>
                <c:pt idx="6">
                  <c:v>360</c:v>
                </c:pt>
                <c:pt idx="7">
                  <c:v>58</c:v>
                </c:pt>
                <c:pt idx="8">
                  <c:v>168</c:v>
                </c:pt>
                <c:pt idx="9">
                  <c:v>316</c:v>
                </c:pt>
                <c:pt idx="10">
                  <c:v>1589</c:v>
                </c:pt>
              </c:numCache>
            </c:numRef>
          </c:val>
          <c:extLst>
            <c:ext xmlns:c16="http://schemas.microsoft.com/office/drawing/2014/chart" uri="{C3380CC4-5D6E-409C-BE32-E72D297353CC}">
              <c16:uniqueId val="{00000002-F334-4182-BCED-E04EDAA5CBC3}"/>
            </c:ext>
          </c:extLst>
        </c:ser>
        <c:ser>
          <c:idx val="3"/>
          <c:order val="3"/>
          <c:tx>
            <c:strRef>
              <c:f>Sheet5!$A$37</c:f>
              <c:strCache>
                <c:ptCount val="1"/>
                <c:pt idx="0">
                  <c:v>25-40 yrs</c:v>
                </c:pt>
              </c:strCache>
            </c:strRef>
          </c:tx>
          <c:spPr>
            <a:solidFill>
              <a:schemeClr val="accent6">
                <a:lumMod val="60000"/>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Sheet5!$B$33:$L$33</c:f>
              <c:strCache>
                <c:ptCount val="11"/>
                <c:pt idx="0">
                  <c:v>1</c:v>
                </c:pt>
                <c:pt idx="1">
                  <c:v>2</c:v>
                </c:pt>
                <c:pt idx="2">
                  <c:v>3</c:v>
                </c:pt>
                <c:pt idx="3">
                  <c:v>4</c:v>
                </c:pt>
                <c:pt idx="4">
                  <c:v>5</c:v>
                </c:pt>
                <c:pt idx="5">
                  <c:v>6</c:v>
                </c:pt>
                <c:pt idx="6">
                  <c:v>7</c:v>
                </c:pt>
                <c:pt idx="7">
                  <c:v>8</c:v>
                </c:pt>
                <c:pt idx="8">
                  <c:v>9</c:v>
                </c:pt>
                <c:pt idx="9">
                  <c:v>10</c:v>
                </c:pt>
                <c:pt idx="10">
                  <c:v>State</c:v>
                </c:pt>
              </c:strCache>
            </c:strRef>
          </c:cat>
          <c:val>
            <c:numRef>
              <c:f>Sheet5!$B$37:$L$37</c:f>
              <c:numCache>
                <c:formatCode>General</c:formatCode>
                <c:ptCount val="11"/>
                <c:pt idx="0">
                  <c:v>54</c:v>
                </c:pt>
                <c:pt idx="1">
                  <c:v>86</c:v>
                </c:pt>
                <c:pt idx="2">
                  <c:v>126</c:v>
                </c:pt>
                <c:pt idx="3">
                  <c:v>2</c:v>
                </c:pt>
                <c:pt idx="4">
                  <c:v>62</c:v>
                </c:pt>
                <c:pt idx="5">
                  <c:v>4</c:v>
                </c:pt>
                <c:pt idx="6">
                  <c:v>205</c:v>
                </c:pt>
                <c:pt idx="7">
                  <c:v>20</c:v>
                </c:pt>
                <c:pt idx="8">
                  <c:v>88</c:v>
                </c:pt>
                <c:pt idx="9">
                  <c:v>235</c:v>
                </c:pt>
                <c:pt idx="10">
                  <c:v>882</c:v>
                </c:pt>
              </c:numCache>
            </c:numRef>
          </c:val>
          <c:extLst>
            <c:ext xmlns:c16="http://schemas.microsoft.com/office/drawing/2014/chart" uri="{C3380CC4-5D6E-409C-BE32-E72D297353CC}">
              <c16:uniqueId val="{00000003-F334-4182-BCED-E04EDAA5CBC3}"/>
            </c:ext>
          </c:extLst>
        </c:ser>
        <c:dLbls>
          <c:dLblPos val="ctr"/>
          <c:showLegendKey val="0"/>
          <c:showVal val="1"/>
          <c:showCatName val="0"/>
          <c:showSerName val="0"/>
          <c:showPercent val="0"/>
          <c:showBubbleSize val="0"/>
        </c:dLbls>
        <c:gapWidth val="150"/>
        <c:overlap val="100"/>
        <c:axId val="487367264"/>
        <c:axId val="487371200"/>
      </c:barChart>
      <c:catAx>
        <c:axId val="487367264"/>
        <c:scaling>
          <c:orientation val="minMax"/>
        </c:scaling>
        <c:delete val="0"/>
        <c:axPos val="b"/>
        <c:title>
          <c:tx>
            <c:rich>
              <a:bodyPr rot="0" spcFirstLastPara="1" vertOverflow="ellipsis" vert="horz" wrap="square" anchor="ctr" anchorCtr="1"/>
              <a:lstStyle/>
              <a:p>
                <a:pPr>
                  <a:defRPr sz="1400" b="1" i="0" u="none" strike="noStrike" kern="1200" baseline="0">
                    <a:solidFill>
                      <a:schemeClr val="dk1">
                        <a:lumMod val="75000"/>
                        <a:lumOff val="25000"/>
                      </a:schemeClr>
                    </a:solidFill>
                    <a:latin typeface="+mn-lt"/>
                    <a:ea typeface="+mn-ea"/>
                    <a:cs typeface="+mn-cs"/>
                  </a:defRPr>
                </a:pPr>
                <a:r>
                  <a:rPr lang="en-US" dirty="0"/>
                  <a:t>Judicial District</a:t>
                </a:r>
              </a:p>
            </c:rich>
          </c:tx>
          <c:layout/>
          <c:overlay val="0"/>
          <c:spPr>
            <a:noFill/>
            <a:ln>
              <a:noFill/>
            </a:ln>
            <a:effectLst/>
          </c:spPr>
          <c:txPr>
            <a:bodyPr rot="0" spcFirstLastPara="1" vertOverflow="ellipsis" vert="horz" wrap="square" anchor="ctr" anchorCtr="1"/>
            <a:lstStyle/>
            <a:p>
              <a:pPr>
                <a:defRPr sz="1400" b="1" i="0" u="none" strike="noStrike" kern="1200" baseline="0">
                  <a:solidFill>
                    <a:schemeClr val="dk1">
                      <a:lumMod val="75000"/>
                      <a:lumOff val="25000"/>
                    </a:schemeClr>
                  </a:solidFill>
                  <a:latin typeface="+mn-lt"/>
                  <a:ea typeface="+mn-ea"/>
                  <a:cs typeface="+mn-cs"/>
                </a:defRPr>
              </a:pPr>
              <a:endParaRPr lang="en-US"/>
            </a:p>
          </c:txPr>
        </c:title>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0" i="0" u="none" strike="noStrike" kern="1200" cap="all" baseline="0">
                <a:solidFill>
                  <a:schemeClr val="dk1">
                    <a:lumMod val="75000"/>
                    <a:lumOff val="25000"/>
                  </a:schemeClr>
                </a:solidFill>
                <a:latin typeface="+mn-lt"/>
                <a:ea typeface="+mn-ea"/>
                <a:cs typeface="+mn-cs"/>
              </a:defRPr>
            </a:pPr>
            <a:endParaRPr lang="en-US"/>
          </a:p>
        </c:txPr>
        <c:crossAx val="487371200"/>
        <c:crosses val="autoZero"/>
        <c:auto val="1"/>
        <c:lblAlgn val="ctr"/>
        <c:lblOffset val="100"/>
        <c:noMultiLvlLbl val="0"/>
      </c:catAx>
      <c:valAx>
        <c:axId val="487371200"/>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 sourceLinked="1"/>
        <c:majorTickMark val="none"/>
        <c:minorTickMark val="none"/>
        <c:tickLblPos val="nextTo"/>
        <c:crossAx val="487367264"/>
        <c:crosses val="autoZero"/>
        <c:crossBetween val="between"/>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14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sz="14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col"/>
        <c:grouping val="clustered"/>
        <c:varyColors val="0"/>
        <c:ser>
          <c:idx val="0"/>
          <c:order val="0"/>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Sheet5!$A$24:$A$29</c:f>
              <c:strCache>
                <c:ptCount val="6"/>
                <c:pt idx="0">
                  <c:v>person</c:v>
                </c:pt>
                <c:pt idx="1">
                  <c:v>property</c:v>
                </c:pt>
                <c:pt idx="2">
                  <c:v>drugs</c:v>
                </c:pt>
                <c:pt idx="3">
                  <c:v>DWI</c:v>
                </c:pt>
                <c:pt idx="4">
                  <c:v>Weapons</c:v>
                </c:pt>
                <c:pt idx="5">
                  <c:v>Other</c:v>
                </c:pt>
              </c:strCache>
            </c:strRef>
          </c:cat>
          <c:val>
            <c:numRef>
              <c:f>Sheet5!$B$24:$B$29</c:f>
              <c:numCache>
                <c:formatCode>###0</c:formatCode>
                <c:ptCount val="6"/>
                <c:pt idx="0">
                  <c:v>155.11379844961218</c:v>
                </c:pt>
                <c:pt idx="1">
                  <c:v>137.38494623655964</c:v>
                </c:pt>
                <c:pt idx="2">
                  <c:v>176.32048430936479</c:v>
                </c:pt>
                <c:pt idx="3">
                  <c:v>84.701612903225808</c:v>
                </c:pt>
                <c:pt idx="4">
                  <c:v>159.00879765395902</c:v>
                </c:pt>
                <c:pt idx="5">
                  <c:v>123.34426229508199</c:v>
                </c:pt>
              </c:numCache>
            </c:numRef>
          </c:val>
          <c:extLst>
            <c:ext xmlns:c16="http://schemas.microsoft.com/office/drawing/2014/chart" uri="{C3380CC4-5D6E-409C-BE32-E72D297353CC}">
              <c16:uniqueId val="{00000000-4DA1-4737-9C13-26C6B7665476}"/>
            </c:ext>
          </c:extLst>
        </c:ser>
        <c:dLbls>
          <c:dLblPos val="outEnd"/>
          <c:showLegendKey val="0"/>
          <c:showVal val="1"/>
          <c:showCatName val="0"/>
          <c:showSerName val="0"/>
          <c:showPercent val="0"/>
          <c:showBubbleSize val="0"/>
        </c:dLbls>
        <c:gapWidth val="219"/>
        <c:overlap val="-27"/>
        <c:axId val="406982960"/>
        <c:axId val="406983288"/>
      </c:barChart>
      <c:catAx>
        <c:axId val="406982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06983288"/>
        <c:crosses val="autoZero"/>
        <c:auto val="1"/>
        <c:lblAlgn val="ctr"/>
        <c:lblOffset val="100"/>
        <c:noMultiLvlLbl val="0"/>
      </c:catAx>
      <c:valAx>
        <c:axId val="4069832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06982960"/>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10292392908293307"/>
          <c:y val="6.0604446503010653E-2"/>
          <c:w val="0.89471966465555741"/>
          <c:h val="0.84960269672173327"/>
        </c:manualLayout>
      </c:layout>
      <c:barChart>
        <c:barDir val="col"/>
        <c:grouping val="clustered"/>
        <c:varyColors val="0"/>
        <c:ser>
          <c:idx val="0"/>
          <c:order val="0"/>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Sheet5!$A$4:$A$9</c:f>
              <c:strCache>
                <c:ptCount val="6"/>
                <c:pt idx="0">
                  <c:v>person</c:v>
                </c:pt>
                <c:pt idx="1">
                  <c:v>property</c:v>
                </c:pt>
                <c:pt idx="2">
                  <c:v>drugs</c:v>
                </c:pt>
                <c:pt idx="3">
                  <c:v>DWI</c:v>
                </c:pt>
                <c:pt idx="4">
                  <c:v>Weapons</c:v>
                </c:pt>
                <c:pt idx="5">
                  <c:v>Other</c:v>
                </c:pt>
              </c:strCache>
            </c:strRef>
          </c:cat>
          <c:val>
            <c:numRef>
              <c:f>Sheet5!$B$4:$B$9</c:f>
              <c:numCache>
                <c:formatCode>###0</c:formatCode>
                <c:ptCount val="6"/>
                <c:pt idx="0">
                  <c:v>63.934189804612878</c:v>
                </c:pt>
                <c:pt idx="1">
                  <c:v>58.999548311990786</c:v>
                </c:pt>
                <c:pt idx="2">
                  <c:v>78.92199874436362</c:v>
                </c:pt>
                <c:pt idx="3">
                  <c:v>77.097989949748779</c:v>
                </c:pt>
                <c:pt idx="4">
                  <c:v>78.679164444444353</c:v>
                </c:pt>
                <c:pt idx="5">
                  <c:v>37.310729316806061</c:v>
                </c:pt>
              </c:numCache>
            </c:numRef>
          </c:val>
          <c:extLst>
            <c:ext xmlns:c16="http://schemas.microsoft.com/office/drawing/2014/chart" uri="{C3380CC4-5D6E-409C-BE32-E72D297353CC}">
              <c16:uniqueId val="{00000000-700F-401B-86FA-7B71B4376A89}"/>
            </c:ext>
          </c:extLst>
        </c:ser>
        <c:dLbls>
          <c:showLegendKey val="0"/>
          <c:showVal val="0"/>
          <c:showCatName val="0"/>
          <c:showSerName val="0"/>
          <c:showPercent val="0"/>
          <c:showBubbleSize val="0"/>
        </c:dLbls>
        <c:gapWidth val="219"/>
        <c:overlap val="-27"/>
        <c:axId val="402644424"/>
        <c:axId val="402642456"/>
      </c:barChart>
      <c:catAx>
        <c:axId val="402644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02642456"/>
        <c:crosses val="autoZero"/>
        <c:auto val="1"/>
        <c:lblAlgn val="ctr"/>
        <c:lblOffset val="100"/>
        <c:noMultiLvlLbl val="0"/>
      </c:catAx>
      <c:valAx>
        <c:axId val="4026424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02644424"/>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withinLinearReversed" id="26">
  <a:schemeClr val="accent6"/>
</cs:colorStyle>
</file>

<file path=ppt/charts/colors7.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00">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300">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8796EA6-6F25-4F19-87BA-7ADCC16DAEFF}" type="datetimeFigureOut">
              <a:rPr lang="en-US" smtClean="0"/>
              <a:t>1/22/2019</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4E50CC-F33A-4EF4-9F12-93EC4A21A0CF}" type="slidenum">
              <a:rPr lang="en-US" smtClean="0"/>
              <a:t>‹#›</a:t>
            </a:fld>
            <a:endParaRPr lang="en-US"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9C172E-A8B5-46F6-B05C-DFA3E2E0F207}" type="datetimeFigureOut">
              <a:rPr lang="en-US" smtClean="0"/>
              <a:t>1/22/2019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674CE4-FBD8-4481-AEFB-CA53E599A745}" type="slidenum">
              <a:rPr lang="en-US" smtClean="0"/>
              <a:t>‹#›</a:t>
            </a:fld>
            <a:endParaRPr lang="en-US"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a:t>
            </a:fld>
            <a:endParaRPr lang="en-US" dirty="0"/>
          </a:p>
        </p:txBody>
      </p:sp>
    </p:spTree>
    <p:extLst>
      <p:ext uri="{BB962C8B-B14F-4D97-AF65-F5344CB8AC3E}">
        <p14:creationId xmlns:p14="http://schemas.microsoft.com/office/powerpoint/2010/main" val="2147974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Additionally, for felonies, there is a </a:t>
            </a:r>
            <a:r>
              <a:rPr lang="en-US" dirty="0" smtClean="0"/>
              <a:t>great </a:t>
            </a:r>
            <a:r>
              <a:rPr lang="en-US" dirty="0" smtClean="0"/>
              <a:t>deal of </a:t>
            </a:r>
            <a:r>
              <a:rPr lang="en-US" dirty="0" smtClean="0"/>
              <a:t>variation in probation lengths throughout </a:t>
            </a:r>
            <a:r>
              <a:rPr lang="en-US" dirty="0" smtClean="0"/>
              <a:t>the state. </a:t>
            </a:r>
            <a:endParaRPr lang="en-US" dirty="0" smtClean="0"/>
          </a:p>
          <a:p>
            <a:endParaRPr lang="en-US" dirty="0" smtClean="0"/>
          </a:p>
          <a:p>
            <a:r>
              <a:rPr lang="en-US" dirty="0" smtClean="0"/>
              <a:t>Here</a:t>
            </a:r>
            <a:r>
              <a:rPr lang="en-US" baseline="0" dirty="0" smtClean="0"/>
              <a:t> we see average probation terms ranging from just over three years in the 4</a:t>
            </a:r>
            <a:r>
              <a:rPr lang="en-US" baseline="30000" dirty="0" smtClean="0"/>
              <a:t>th</a:t>
            </a:r>
            <a:r>
              <a:rPr lang="en-US" baseline="0" dirty="0" smtClean="0"/>
              <a:t> District (Hennepin County) and the 6</a:t>
            </a:r>
            <a:r>
              <a:rPr lang="en-US" baseline="30000" dirty="0" smtClean="0"/>
              <a:t>th</a:t>
            </a:r>
            <a:r>
              <a:rPr lang="en-US" baseline="0" dirty="0" smtClean="0"/>
              <a:t> District (Duluth area), but we see it just over 7 years in the 7</a:t>
            </a:r>
            <a:r>
              <a:rPr lang="en-US" baseline="30000" dirty="0" smtClean="0"/>
              <a:t>th</a:t>
            </a:r>
            <a:r>
              <a:rPr lang="en-US" baseline="0" dirty="0" smtClean="0"/>
              <a:t> District, which </a:t>
            </a:r>
            <a:r>
              <a:rPr lang="en-US" baseline="0" dirty="0" smtClean="0"/>
              <a:t>runs along </a:t>
            </a:r>
            <a:r>
              <a:rPr lang="en-US" baseline="0" dirty="0" smtClean="0"/>
              <a:t>with the 94 and Highway 10 from St. Cloud to Fargo. </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10</a:t>
            </a:fld>
            <a:endParaRPr lang="en-US" dirty="0"/>
          </a:p>
        </p:txBody>
      </p:sp>
    </p:spTree>
    <p:extLst>
      <p:ext uri="{BB962C8B-B14F-4D97-AF65-F5344CB8AC3E}">
        <p14:creationId xmlns:p14="http://schemas.microsoft.com/office/powerpoint/2010/main" val="27866429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you can see from this slide,</a:t>
            </a:r>
            <a:r>
              <a:rPr lang="en-US" baseline="0" dirty="0" smtClean="0"/>
              <a:t> in the 4</a:t>
            </a:r>
            <a:r>
              <a:rPr lang="en-US" baseline="30000" dirty="0" smtClean="0"/>
              <a:t>th</a:t>
            </a:r>
            <a:r>
              <a:rPr lang="en-US" baseline="0" dirty="0" smtClean="0"/>
              <a:t> and 6</a:t>
            </a:r>
            <a:r>
              <a:rPr lang="en-US" baseline="30000" dirty="0" smtClean="0"/>
              <a:t>th</a:t>
            </a:r>
            <a:r>
              <a:rPr lang="en-US" baseline="0" dirty="0" smtClean="0"/>
              <a:t> Judicial Districts, the most common probation term is 3 years. In the rest of the districts, the most common probation term is 5 years.  But statewide, 18% of probation terms were over five years, and in some districts, these longer probation sentences were given in up to 30% of cases. </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11</a:t>
            </a:fld>
            <a:endParaRPr lang="en-US" dirty="0"/>
          </a:p>
        </p:txBody>
      </p:sp>
    </p:spTree>
    <p:extLst>
      <p:ext uri="{BB962C8B-B14F-4D97-AF65-F5344CB8AC3E}">
        <p14:creationId xmlns:p14="http://schemas.microsoft.com/office/powerpoint/2010/main" val="39356185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a:t>
            </a:r>
            <a:r>
              <a:rPr lang="en-US" baseline="0" dirty="0" smtClean="0"/>
              <a:t> the previous slide, 18% of cases statewide were given probation terms of greater than 5 years. From 2010 to 2015, that represented 12,454 cases. </a:t>
            </a:r>
            <a:endParaRPr lang="en-US" dirty="0" smtClean="0"/>
          </a:p>
          <a:p>
            <a:endParaRPr lang="en-US" dirty="0" smtClean="0"/>
          </a:p>
          <a:p>
            <a:r>
              <a:rPr lang="en-US" dirty="0" smtClean="0"/>
              <a:t>If </a:t>
            </a:r>
            <a:r>
              <a:rPr lang="en-US" dirty="0" smtClean="0"/>
              <a:t>we hone in on those lengthier</a:t>
            </a:r>
            <a:r>
              <a:rPr lang="en-US" baseline="0" dirty="0" smtClean="0"/>
              <a:t> sentences, we can see that 10 years is the next most popular probation term. But some terms are much longer, ranging from 15 to 40 years. For the five years shown here, </a:t>
            </a:r>
            <a:r>
              <a:rPr lang="en-US" baseline="0" dirty="0" smtClean="0"/>
              <a:t>8797 individuals were given 10-year probation terms while 3,657 </a:t>
            </a:r>
            <a:r>
              <a:rPr lang="en-US" baseline="0" dirty="0" smtClean="0"/>
              <a:t>individuals </a:t>
            </a:r>
            <a:r>
              <a:rPr lang="en-US" baseline="0" dirty="0" smtClean="0"/>
              <a:t>across the state were </a:t>
            </a:r>
            <a:r>
              <a:rPr lang="en-US" baseline="0" dirty="0" smtClean="0"/>
              <a:t>given probation terms from 15 to 40 years in length. </a:t>
            </a:r>
          </a:p>
          <a:p>
            <a:endParaRPr lang="en-US" baseline="0" dirty="0" smtClean="0"/>
          </a:p>
          <a:p>
            <a:r>
              <a:rPr lang="en-US" baseline="0" dirty="0" smtClean="0"/>
              <a:t>So </a:t>
            </a:r>
            <a:r>
              <a:rPr lang="en-US" baseline="0" dirty="0" smtClean="0"/>
              <a:t>as the numbers of individuals with lengthy probation terms accumulate, they contribute </a:t>
            </a:r>
            <a:r>
              <a:rPr lang="en-US" baseline="0" dirty="0" smtClean="0"/>
              <a:t>to our growing probation population.</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12</a:t>
            </a:fld>
            <a:endParaRPr lang="en-US" dirty="0"/>
          </a:p>
        </p:txBody>
      </p:sp>
    </p:spTree>
    <p:extLst>
      <p:ext uri="{BB962C8B-B14F-4D97-AF65-F5344CB8AC3E}">
        <p14:creationId xmlns:p14="http://schemas.microsoft.com/office/powerpoint/2010/main" val="42447955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Interestingly, probation terms are not lengthiest for person crimes.  Instead, drug,</a:t>
            </a:r>
            <a:r>
              <a:rPr lang="en-US" baseline="0" dirty="0" smtClean="0"/>
              <a:t> DWI, and weapons crimes garner the longest probation terms.  And when we zero in on those crimes that were given probation terms greater than five years, drug crimes seem to be the longest, averaging nearly 15 years. </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13</a:t>
            </a:fld>
            <a:endParaRPr lang="en-US" dirty="0"/>
          </a:p>
        </p:txBody>
      </p:sp>
    </p:spTree>
    <p:extLst>
      <p:ext uri="{BB962C8B-B14F-4D97-AF65-F5344CB8AC3E}">
        <p14:creationId xmlns:p14="http://schemas.microsoft.com/office/powerpoint/2010/main" val="23891173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15</a:t>
            </a:fld>
            <a:endParaRPr lang="en-US" dirty="0"/>
          </a:p>
        </p:txBody>
      </p:sp>
    </p:spTree>
    <p:extLst>
      <p:ext uri="{BB962C8B-B14F-4D97-AF65-F5344CB8AC3E}">
        <p14:creationId xmlns:p14="http://schemas.microsoft.com/office/powerpoint/2010/main" val="26547547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MN</a:t>
            </a:r>
            <a:r>
              <a:rPr lang="en-US" baseline="0" dirty="0" smtClean="0"/>
              <a:t> has always been a state characterized by good data, and a commitment to evidence-based decision making.  And in some ways we have good data. We know from the data that there is a lot of variation in probation sentences, and this should cause us to question whether that variation is warranted.  But we also suffer from a lack of data about probation violations, and that’s an area where a concerted effort to consistently track and report on data would ultimately be helpful to  our probation agencies. </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16</a:t>
            </a:fld>
            <a:endParaRPr lang="en-US" dirty="0"/>
          </a:p>
        </p:txBody>
      </p:sp>
    </p:spTree>
    <p:extLst>
      <p:ext uri="{BB962C8B-B14F-4D97-AF65-F5344CB8AC3E}">
        <p14:creationId xmlns:p14="http://schemas.microsoft.com/office/powerpoint/2010/main" val="3429159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2016, Minnesota</a:t>
            </a:r>
            <a:r>
              <a:rPr lang="en-US" baseline="0" dirty="0" smtClean="0"/>
              <a:t> had the 5</a:t>
            </a:r>
            <a:r>
              <a:rPr lang="en-US" baseline="30000" dirty="0" smtClean="0"/>
              <a:t>th</a:t>
            </a:r>
            <a:r>
              <a:rPr lang="en-US" baseline="0" dirty="0" smtClean="0"/>
              <a:t> lowest incarceration rate at 380 individuals per 100,000 adults 18 and over. </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2</a:t>
            </a:fld>
            <a:endParaRPr lang="en-US" dirty="0"/>
          </a:p>
        </p:txBody>
      </p:sp>
    </p:spTree>
    <p:extLst>
      <p:ext uri="{BB962C8B-B14F-4D97-AF65-F5344CB8AC3E}">
        <p14:creationId xmlns:p14="http://schemas.microsoft.com/office/powerpoint/2010/main" val="1061389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3</a:t>
            </a:fld>
            <a:endParaRPr lang="en-US" dirty="0"/>
          </a:p>
        </p:txBody>
      </p:sp>
    </p:spTree>
    <p:extLst>
      <p:ext uri="{BB962C8B-B14F-4D97-AF65-F5344CB8AC3E}">
        <p14:creationId xmlns:p14="http://schemas.microsoft.com/office/powerpoint/2010/main" val="3634646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by being the 5</a:t>
            </a:r>
            <a:r>
              <a:rPr lang="en-US" baseline="30000" dirty="0" smtClean="0"/>
              <a:t>th</a:t>
            </a:r>
            <a:r>
              <a:rPr lang="en-US" dirty="0" smtClean="0"/>
              <a:t> lowest</a:t>
            </a:r>
            <a:r>
              <a:rPr lang="en-US" baseline="0" dirty="0" smtClean="0"/>
              <a:t> for incarceration rates and 5</a:t>
            </a:r>
            <a:r>
              <a:rPr lang="en-US" baseline="30000" dirty="0" smtClean="0"/>
              <a:t>th</a:t>
            </a:r>
            <a:r>
              <a:rPr lang="en-US" baseline="0" dirty="0" smtClean="0"/>
              <a:t> highest for community supervision, Minnesota settles in at 13</a:t>
            </a:r>
            <a:r>
              <a:rPr lang="en-US" baseline="30000" dirty="0" smtClean="0"/>
              <a:t>th</a:t>
            </a:r>
            <a:r>
              <a:rPr lang="en-US" baseline="0" dirty="0" smtClean="0"/>
              <a:t> for the total number of people under correctional control. </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4</a:t>
            </a:fld>
            <a:endParaRPr lang="en-US" dirty="0"/>
          </a:p>
        </p:txBody>
      </p:sp>
    </p:spTree>
    <p:extLst>
      <p:ext uri="{BB962C8B-B14F-4D97-AF65-F5344CB8AC3E}">
        <p14:creationId xmlns:p14="http://schemas.microsoft.com/office/powerpoint/2010/main" val="3747615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we look at our</a:t>
            </a:r>
            <a:r>
              <a:rPr lang="en-US" baseline="0" dirty="0" smtClean="0"/>
              <a:t> total community supervision population, we can see that the population we have today – at least as of the end of 2017 – is not the highest it has ever been.</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5</a:t>
            </a:fld>
            <a:endParaRPr lang="en-US" dirty="0"/>
          </a:p>
        </p:txBody>
      </p:sp>
    </p:spTree>
    <p:extLst>
      <p:ext uri="{BB962C8B-B14F-4D97-AF65-F5344CB8AC3E}">
        <p14:creationId xmlns:p14="http://schemas.microsoft.com/office/powerpoint/2010/main" val="18850385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 if we look closer</a:t>
            </a:r>
            <a:r>
              <a:rPr lang="en-US" baseline="0" dirty="0" smtClean="0"/>
              <a:t> at the populations for misdemeanor, gross misdemeanor, and felony probation, we see that the misdemeanor population has dropped a great deal in the past decade while the felony population has been steadily increasing.</a:t>
            </a:r>
          </a:p>
          <a:p>
            <a:endParaRPr lang="en-US" dirty="0" smtClean="0"/>
          </a:p>
          <a:p>
            <a:r>
              <a:rPr lang="en-US" dirty="0" smtClean="0"/>
              <a:t>So </a:t>
            </a:r>
            <a:r>
              <a:rPr lang="en-US" dirty="0" smtClean="0"/>
              <a:t>why would the felony probation population be growing?</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6</a:t>
            </a:fld>
            <a:endParaRPr lang="en-US" dirty="0"/>
          </a:p>
        </p:txBody>
      </p:sp>
    </p:spTree>
    <p:extLst>
      <p:ext uri="{BB962C8B-B14F-4D97-AF65-F5344CB8AC3E}">
        <p14:creationId xmlns:p14="http://schemas.microsoft.com/office/powerpoint/2010/main" val="6073027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know that our policies prioritize</a:t>
            </a:r>
            <a:r>
              <a:rPr lang="en-US" baseline="0" dirty="0" smtClean="0"/>
              <a:t> probation. </a:t>
            </a:r>
          </a:p>
          <a:p>
            <a:r>
              <a:rPr lang="en-US" baseline="0" dirty="0" smtClean="0"/>
              <a:t>But they always have.  So given that our priority for using probation over prison has been stable for several decades, there must be other factors at play.</a:t>
            </a:r>
          </a:p>
          <a:p>
            <a:r>
              <a:rPr lang="en-US" baseline="0" dirty="0" smtClean="0"/>
              <a:t>The two major components affecting the size of the probation population would be the numbers of individuals being sentenced to probation and the length of that probation term. </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7</a:t>
            </a:fld>
            <a:endParaRPr lang="en-US" dirty="0"/>
          </a:p>
        </p:txBody>
      </p:sp>
    </p:spTree>
    <p:extLst>
      <p:ext uri="{BB962C8B-B14F-4D97-AF65-F5344CB8AC3E}">
        <p14:creationId xmlns:p14="http://schemas.microsoft.com/office/powerpoint/2010/main" val="3822266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Certainly the number of individuals sentenced</a:t>
            </a:r>
            <a:r>
              <a:rPr lang="en-US" baseline="0" dirty="0" smtClean="0"/>
              <a:t> for felonies has gone up, and this contributes to the probation population.</a:t>
            </a:r>
          </a:p>
          <a:p>
            <a:r>
              <a:rPr lang="en-US" baseline="0" dirty="0" smtClean="0"/>
              <a:t>Part of the reason for this increase is an increase in population within the state.</a:t>
            </a:r>
          </a:p>
          <a:p>
            <a:r>
              <a:rPr lang="en-US" baseline="0" dirty="0" smtClean="0"/>
              <a:t>Part of it is because we have more felony-level offenses today than we did prior to 2001 (e.g., felony DWI, all of the enhanceable offenses – DWI, domestic abuse, criminal sexual conduct).</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8</a:t>
            </a:fld>
            <a:endParaRPr lang="en-US" dirty="0"/>
          </a:p>
        </p:txBody>
      </p:sp>
    </p:spTree>
    <p:extLst>
      <p:ext uri="{BB962C8B-B14F-4D97-AF65-F5344CB8AC3E}">
        <p14:creationId xmlns:p14="http://schemas.microsoft.com/office/powerpoint/2010/main" val="1559079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As for the length of probation, the fact that the makeup of the probation population has shifted from misdemeanors to felonies</a:t>
            </a:r>
            <a:r>
              <a:rPr lang="en-US" baseline="0" dirty="0" smtClean="0"/>
              <a:t> alone will result in an increased population because felony probation is naturally longer than misdemeanor probation. </a:t>
            </a:r>
          </a:p>
        </p:txBody>
      </p:sp>
      <p:sp>
        <p:nvSpPr>
          <p:cNvPr id="4" name="Slide Number Placeholder 3"/>
          <p:cNvSpPr>
            <a:spLocks noGrp="1"/>
          </p:cNvSpPr>
          <p:nvPr>
            <p:ph type="sldNum" sz="quarter" idx="10"/>
          </p:nvPr>
        </p:nvSpPr>
        <p:spPr/>
        <p:txBody>
          <a:bodyPr/>
          <a:lstStyle/>
          <a:p>
            <a:fld id="{32674CE4-FBD8-4481-AEFB-CA53E599A745}" type="slidenum">
              <a:rPr lang="en-US" smtClean="0"/>
              <a:t>9</a:t>
            </a:fld>
            <a:endParaRPr lang="en-US" dirty="0"/>
          </a:p>
        </p:txBody>
      </p:sp>
    </p:spTree>
    <p:extLst>
      <p:ext uri="{BB962C8B-B14F-4D97-AF65-F5344CB8AC3E}">
        <p14:creationId xmlns:p14="http://schemas.microsoft.com/office/powerpoint/2010/main" val="100540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4" name="Rectangle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5" name="Rectangle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p:nvPr>
        </p:nvSpPr>
        <p:spPr>
          <a:xfrm>
            <a:off x="609600" y="2389009"/>
            <a:ext cx="112776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dirty="0"/>
          </a:p>
        </p:txBody>
      </p:sp>
      <p:sp>
        <p:nvSpPr>
          <p:cNvPr id="17" name="Footer Placeholder 16"/>
          <p:cNvSpPr>
            <a:spLocks noGrp="1"/>
          </p:cNvSpPr>
          <p:nvPr>
            <p:ph type="ftr" sz="quarter" idx="11"/>
          </p:nvPr>
        </p:nvSpPr>
        <p:spPr>
          <a:xfrm>
            <a:off x="7265116" y="4205288"/>
            <a:ext cx="1727200" cy="457200"/>
          </a:xfrm>
        </p:spPr>
        <p:txBody>
          <a:bodyPr/>
          <a:lstStyle>
            <a:lvl1pPr>
              <a:defRPr>
                <a:solidFill>
                  <a:schemeClr val="accent2">
                    <a:lumMod val="75000"/>
                  </a:schemeClr>
                </a:solidFill>
              </a:defRPr>
            </a:lvl1pPr>
          </a:lstStyle>
          <a:p>
            <a:r>
              <a:rPr lang="en-US" dirty="0"/>
              <a:t>Add a footer</a:t>
            </a:r>
          </a:p>
        </p:txBody>
      </p:sp>
      <p:sp>
        <p:nvSpPr>
          <p:cNvPr id="28" name="Date Placeholder 27"/>
          <p:cNvSpPr>
            <a:spLocks noGrp="1"/>
          </p:cNvSpPr>
          <p:nvPr>
            <p:ph type="dt" sz="half" idx="10"/>
          </p:nvPr>
        </p:nvSpPr>
        <p:spPr>
          <a:xfrm>
            <a:off x="9043832" y="4206240"/>
            <a:ext cx="1280160" cy="457200"/>
          </a:xfrm>
        </p:spPr>
        <p:txBody>
          <a:bodyPr/>
          <a:lstStyle>
            <a:lvl1pPr>
              <a:defRPr>
                <a:solidFill>
                  <a:schemeClr val="accent2">
                    <a:lumMod val="75000"/>
                  </a:schemeClr>
                </a:solidFill>
              </a:defRPr>
            </a:lvl1pPr>
          </a:lstStyle>
          <a:p>
            <a:fld id="{0AF86CD0-75BC-4809-9889-36768D81386B}" type="datetime1">
              <a:rPr lang="en-US" smtClean="0"/>
              <a:t>1/22/2019</a:t>
            </a:fld>
            <a:endParaRPr lang="en-US" dirty="0"/>
          </a:p>
        </p:txBody>
      </p:sp>
      <p:sp>
        <p:nvSpPr>
          <p:cNvPr id="29" name="Slide Number Placeholder 28"/>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401CF334-2D5C-4859-84A6-CA7E6E43FAEB}" type="slidenum">
              <a:rPr lang="en-US" smtClean="0"/>
              <a:t>‹#›</a:t>
            </a:fld>
            <a:endParaRPr lang="en-US"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lvl1pPr>
              <a:defRPr/>
            </a:lvl1pPr>
            <a:lvl5pPr>
              <a:defRPr/>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DC046EF6-8321-4312-A80F-D481E890417B}" type="datetime1">
              <a:rPr lang="en-US" smtClean="0"/>
              <a:t>1/22/2019</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042400" y="1143000"/>
            <a:ext cx="2540000" cy="5448300"/>
          </a:xfrm>
        </p:spPr>
        <p:txBody>
          <a:bodyPr vert="eaVert"/>
          <a:lstStyle>
            <a:lvl1pPr>
              <a:defRPr/>
            </a:lvl1pPr>
          </a:lstStyle>
          <a:p>
            <a:r>
              <a:rPr kumimoji="0" lang="en-US" dirty="0"/>
              <a:t>Edit Master title style</a:t>
            </a:r>
          </a:p>
        </p:txBody>
      </p:sp>
      <p:sp>
        <p:nvSpPr>
          <p:cNvPr id="3" name="Vertical Text Placeholder 2"/>
          <p:cNvSpPr>
            <a:spLocks noGrp="1"/>
          </p:cNvSpPr>
          <p:nvPr>
            <p:ph type="body" orient="vert" idx="1" hasCustomPrompt="1"/>
          </p:nvPr>
        </p:nvSpPr>
        <p:spPr>
          <a:xfrm>
            <a:off x="609600" y="1143000"/>
            <a:ext cx="8331200" cy="5448300"/>
          </a:xfrm>
        </p:spPr>
        <p:txBody>
          <a:bodyPr vert="eaVert"/>
          <a:lstStyle>
            <a:lvl5pPr>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E6462AB-4FD8-4DA2-80FF-21D2CDB7A32F}" type="datetime1">
              <a:rPr lang="en-US" smtClean="0"/>
              <a:t>1/22/2019</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lvl1pPr>
              <a:defRPr/>
            </a:lvl1pPr>
            <a:lvl5pPr>
              <a:defRPr/>
            </a:lvl5pPr>
            <a:lvl6pPr>
              <a:defRPr/>
            </a:lvl6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5AF93EE-7733-415C-8329-31E3C5DD42B2}" type="datetime1">
              <a:rPr lang="en-US" smtClean="0"/>
              <a:t>1/22/2019</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68322"/>
            <a:ext cx="10363200" cy="1362075"/>
          </a:xfrm>
        </p:spPr>
        <p:txBody>
          <a:bodyPr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D830DDEA-708C-43C6-A847-543E93F2700A}" type="datetime1">
              <a:rPr lang="en-US" smtClean="0"/>
              <a:t>1/22/2019</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Content Placeholder 3"/>
          <p:cNvSpPr>
            <a:spLocks noGrp="1"/>
          </p:cNvSpPr>
          <p:nvPr>
            <p:ph sz="half" idx="2"/>
          </p:nvPr>
        </p:nvSpPr>
        <p:spPr>
          <a:xfrm>
            <a:off x="6197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1212369B-6A52-43F0-AEFB-67F5DEC44E48}" type="datetime1">
              <a:rPr lang="en-US" smtClean="0"/>
              <a:t>1/22/2019</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1143000"/>
            <a:ext cx="11176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Edit Master text styles</a:t>
            </a:r>
          </a:p>
        </p:txBody>
      </p:sp>
      <p:sp>
        <p:nvSpPr>
          <p:cNvPr id="5" name="Content Placeholder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Text Placeholder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Edit Master text styles</a:t>
            </a:r>
          </a:p>
        </p:txBody>
      </p:sp>
      <p:sp>
        <p:nvSpPr>
          <p:cNvPr id="6" name="Content Placeholder 5"/>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28" name="Footer Placeholder 27"/>
          <p:cNvSpPr>
            <a:spLocks noGrp="1"/>
          </p:cNvSpPr>
          <p:nvPr>
            <p:ph type="ftr" sz="quarter" idx="12"/>
          </p:nvPr>
        </p:nvSpPr>
        <p:spPr/>
        <p:txBody>
          <a:bodyPr rtlCol="0"/>
          <a:lstStyle/>
          <a:p>
            <a:r>
              <a:rPr lang="en-US" dirty="0"/>
              <a:t>Add a footer</a:t>
            </a:r>
          </a:p>
        </p:txBody>
      </p:sp>
      <p:sp>
        <p:nvSpPr>
          <p:cNvPr id="26" name="Date Placeholder 25"/>
          <p:cNvSpPr>
            <a:spLocks noGrp="1"/>
          </p:cNvSpPr>
          <p:nvPr>
            <p:ph type="dt" sz="half" idx="10"/>
          </p:nvPr>
        </p:nvSpPr>
        <p:spPr/>
        <p:txBody>
          <a:bodyPr rtlCol="0"/>
          <a:lstStyle/>
          <a:p>
            <a:fld id="{38141723-259D-40C6-B4FA-A2DC7475CD8C}" type="datetime1">
              <a:rPr lang="en-US" smtClean="0"/>
              <a:t>1/22/2019</a:t>
            </a:fld>
            <a:endParaRPr lang="en-US" dirty="0"/>
          </a:p>
        </p:txBody>
      </p:sp>
      <p:sp>
        <p:nvSpPr>
          <p:cNvPr id="27" name="Slide Number Placeholder 26"/>
          <p:cNvSpPr>
            <a:spLocks noGrp="1"/>
          </p:cNvSpPr>
          <p:nvPr>
            <p:ph type="sldNum" sz="quarter" idx="11"/>
          </p:nvPr>
        </p:nvSpPr>
        <p:spPr/>
        <p:txBody>
          <a:bodyPr rtlCol="0"/>
          <a:lstStyle/>
          <a:p>
            <a:fld id="{401CF334-2D5C-4859-84A6-CA7E6E43FAEB}" type="slidenum">
              <a:rPr lang="en-US" smtClean="0"/>
              <a:t>‹#›</a:t>
            </a:fld>
            <a:endParaRPr lang="en-US"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4" name="Footer Placeholder 3"/>
          <p:cNvSpPr>
            <a:spLocks noGrp="1"/>
          </p:cNvSpPr>
          <p:nvPr>
            <p:ph type="ftr" sz="quarter" idx="11"/>
          </p:nvPr>
        </p:nvSpPr>
        <p:spPr>
          <a:xfrm>
            <a:off x="7010400" y="612648"/>
            <a:ext cx="1767840" cy="457200"/>
          </a:xfrm>
        </p:spPr>
        <p:txBody>
          <a:bodyPr/>
          <a:lstStyle/>
          <a:p>
            <a:r>
              <a:rPr lang="en-US" dirty="0"/>
              <a:t>Add a footer</a:t>
            </a:r>
          </a:p>
        </p:txBody>
      </p:sp>
      <p:sp>
        <p:nvSpPr>
          <p:cNvPr id="3" name="Date Placeholder 2"/>
          <p:cNvSpPr>
            <a:spLocks noGrp="1"/>
          </p:cNvSpPr>
          <p:nvPr>
            <p:ph type="dt" sz="half" idx="10"/>
          </p:nvPr>
        </p:nvSpPr>
        <p:spPr>
          <a:xfrm>
            <a:off x="8778240" y="612648"/>
            <a:ext cx="1276352" cy="457200"/>
          </a:xfrm>
        </p:spPr>
        <p:txBody>
          <a:bodyPr/>
          <a:lstStyle/>
          <a:p>
            <a:fld id="{E798A117-4A07-4361-8B41-DBE53CD49488}" type="datetime1">
              <a:rPr lang="en-US" smtClean="0"/>
              <a:t>1/22/2019</a:t>
            </a:fld>
            <a:endParaRPr lang="en-US" dirty="0"/>
          </a:p>
        </p:txBody>
      </p:sp>
      <p:sp>
        <p:nvSpPr>
          <p:cNvPr id="5" name="Slide Number Placeholder 4"/>
          <p:cNvSpPr>
            <a:spLocks noGrp="1"/>
          </p:cNvSpPr>
          <p:nvPr>
            <p:ph type="sldNum" sz="quarter" idx="12"/>
          </p:nvPr>
        </p:nvSpPr>
        <p:spPr>
          <a:xfrm>
            <a:off x="10899648" y="2272"/>
            <a:ext cx="1016000" cy="365760"/>
          </a:xfrm>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6679241D-CC16-480D-89D8-DFAEFBA751BE}" type="datetime1">
              <a:rPr lang="en-US" smtClean="0"/>
              <a:t>1/22/2019</a:t>
            </a:fld>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37995" y="1101970"/>
            <a:ext cx="4511040" cy="877824"/>
          </a:xfrm>
        </p:spPr>
        <p:txBody>
          <a:bodyPr anchor="b"/>
          <a:lstStyle>
            <a:lvl1pPr algn="l">
              <a:buNone/>
              <a:defRPr sz="1800" b="1"/>
            </a:lvl1pPr>
          </a:lstStyle>
          <a:p>
            <a:r>
              <a:rPr kumimoji="0" lang="en-US" dirty="0"/>
              <a:t>Edit Master title style</a:t>
            </a:r>
          </a:p>
        </p:txBody>
      </p:sp>
      <p:sp>
        <p:nvSpPr>
          <p:cNvPr id="4" name="Content Placeholder 3"/>
          <p:cNvSpPr>
            <a:spLocks noGrp="1"/>
          </p:cNvSpPr>
          <p:nvPr>
            <p:ph sz="half" idx="1"/>
          </p:nvPr>
        </p:nvSpPr>
        <p:spPr>
          <a:xfrm>
            <a:off x="203200" y="776287"/>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3" name="Text Placeholder 2"/>
          <p:cNvSpPr>
            <a:spLocks noGrp="1"/>
          </p:cNvSpPr>
          <p:nvPr>
            <p:ph type="body" idx="2"/>
          </p:nvPr>
        </p:nvSpPr>
        <p:spPr>
          <a:xfrm>
            <a:off x="7137995" y="2010727"/>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0C5175CA-256C-4D62-B310-6866546F373E}" type="datetime1">
              <a:rPr lang="en-US" smtClean="0"/>
              <a:t>1/22/2019</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descr="An empty placeholder to add an image. Click on the placeholder and select the image that you wish to add"/>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A776A870-980E-4C6A-A56E-40BDD6D988FF}" type="datetime1">
              <a:rPr lang="en-US" smtClean="0"/>
              <a:t>1/22/2019</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1" name="Rectangle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2" name="Rectangle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smtClean="0"/>
              <a:t>Click to edit Master title style</a:t>
            </a:r>
            <a:endParaRPr kumimoji="0" lang="en-US" dirty="0"/>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1100">
                <a:solidFill>
                  <a:schemeClr val="accent2">
                    <a:lumMod val="75000"/>
                  </a:schemeClr>
                </a:solidFill>
              </a:defRPr>
            </a:lvl1pPr>
          </a:lstStyle>
          <a:p>
            <a:r>
              <a:rPr lang="en-US" dirty="0"/>
              <a:t>Add a footer</a:t>
            </a:r>
          </a:p>
        </p:txBody>
      </p:sp>
      <p:sp>
        <p:nvSpPr>
          <p:cNvPr id="14" name="Date Placeholder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1100">
                <a:solidFill>
                  <a:schemeClr val="accent2">
                    <a:lumMod val="75000"/>
                  </a:schemeClr>
                </a:solidFill>
              </a:defRPr>
            </a:lvl1pPr>
          </a:lstStyle>
          <a:p>
            <a:fld id="{4D12C53B-EB25-4D78-A086-8A1DC2F1F077}" type="datetime1">
              <a:rPr lang="en-US" smtClean="0"/>
              <a:t>1/22/2019</a:t>
            </a:fld>
            <a:endParaRPr lang="en-US" dirty="0"/>
          </a:p>
        </p:txBody>
      </p:sp>
      <p:sp>
        <p:nvSpPr>
          <p:cNvPr id="23" name="Slide Number Placeholder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401CF334-2D5C-4859-84A6-CA7E6E43FAEB}" type="slidenum">
              <a:rPr lang="en-US" smtClean="0"/>
              <a:t>‹#›</a:t>
            </a:fld>
            <a:endParaRPr lang="en-US" dirty="0"/>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chart" Target="../charts/char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hyperlink" Target="mailto:mitch093@umn.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bjs.gov/index.cfm?ty=pbdetail&amp;iid=6226" TargetMode="External"/><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hyperlink" Target="http://www.bjs.gov/index.cfm?ty=pbdetail&amp;iid=6226" TargetMode="External"/><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http://www.bjs.gov/index.cfm?ty=pbdetail&amp;iid=6226"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State of Probation in Minnesota</a:t>
            </a:r>
            <a:endParaRPr lang="en-US" dirty="0"/>
          </a:p>
        </p:txBody>
      </p:sp>
      <p:sp>
        <p:nvSpPr>
          <p:cNvPr id="3" name="Subtitle 2"/>
          <p:cNvSpPr>
            <a:spLocks noGrp="1"/>
          </p:cNvSpPr>
          <p:nvPr>
            <p:ph type="subTitle" idx="1"/>
          </p:nvPr>
        </p:nvSpPr>
        <p:spPr>
          <a:xfrm>
            <a:off x="609600" y="3899937"/>
            <a:ext cx="6604000" cy="1990455"/>
          </a:xfrm>
        </p:spPr>
        <p:txBody>
          <a:bodyPr>
            <a:normAutofit fontScale="92500"/>
          </a:bodyPr>
          <a:lstStyle/>
          <a:p>
            <a:r>
              <a:rPr lang="en-US" dirty="0" smtClean="0"/>
              <a:t>Presented to House Public Safety and Criminal Justice Reform Committee, January 22, 2019</a:t>
            </a:r>
          </a:p>
          <a:p>
            <a:endParaRPr lang="en-US" dirty="0"/>
          </a:p>
          <a:p>
            <a:r>
              <a:rPr lang="en-US" dirty="0" smtClean="0"/>
              <a:t>Kelly Lyn Mitchell, Executive Director</a:t>
            </a:r>
          </a:p>
          <a:p>
            <a:r>
              <a:rPr lang="en-US" dirty="0" smtClean="0"/>
              <a:t>Robina Institute of Criminal Law and Criminal Justice</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1267" y="5890393"/>
            <a:ext cx="1824381" cy="684143"/>
          </a:xfrm>
          <a:prstGeom prst="rect">
            <a:avLst/>
          </a:prstGeom>
        </p:spPr>
      </p:pic>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Average Probation Length by Judicial </a:t>
            </a:r>
            <a:r>
              <a:rPr lang="en-US" dirty="0" smtClean="0"/>
              <a:t>District (2010-15)</a:t>
            </a:r>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10</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59795211"/>
              </p:ext>
            </p:extLst>
          </p:nvPr>
        </p:nvGraphicFramePr>
        <p:xfrm>
          <a:off x="609600" y="2249488"/>
          <a:ext cx="10972800" cy="43243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11311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dirty="0" smtClean="0"/>
              <a:t>Breakdown of Probation Terms by Judicial District (2010-15)</a:t>
            </a:r>
            <a:endParaRPr lang="en-US" sz="3400" dirty="0"/>
          </a:p>
        </p:txBody>
      </p:sp>
      <p:sp>
        <p:nvSpPr>
          <p:cNvPr id="4" name="Slide Number Placeholder 3"/>
          <p:cNvSpPr>
            <a:spLocks noGrp="1"/>
          </p:cNvSpPr>
          <p:nvPr>
            <p:ph type="sldNum" sz="quarter" idx="12"/>
          </p:nvPr>
        </p:nvSpPr>
        <p:spPr/>
        <p:txBody>
          <a:bodyPr/>
          <a:lstStyle/>
          <a:p>
            <a:fld id="{401CF334-2D5C-4859-84A6-CA7E6E43FAEB}" type="slidenum">
              <a:rPr lang="en-US" smtClean="0"/>
              <a:t>11</a:t>
            </a:fld>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33509825"/>
              </p:ext>
            </p:extLst>
          </p:nvPr>
        </p:nvGraphicFramePr>
        <p:xfrm>
          <a:off x="609600" y="2249488"/>
          <a:ext cx="10972800" cy="43243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142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defTabSz="946150"/>
            <a:r>
              <a:rPr lang="en-US" sz="3400" dirty="0" smtClean="0"/>
              <a:t>Breakdown of Probation Terms Longer Than 5 Years (2010-15)</a:t>
            </a:r>
            <a:endParaRPr lang="en-US" sz="3400" dirty="0"/>
          </a:p>
        </p:txBody>
      </p:sp>
      <p:sp>
        <p:nvSpPr>
          <p:cNvPr id="4" name="Slide Number Placeholder 3"/>
          <p:cNvSpPr>
            <a:spLocks noGrp="1"/>
          </p:cNvSpPr>
          <p:nvPr>
            <p:ph type="sldNum" sz="quarter" idx="12"/>
          </p:nvPr>
        </p:nvSpPr>
        <p:spPr/>
        <p:txBody>
          <a:bodyPr/>
          <a:lstStyle/>
          <a:p>
            <a:fld id="{401CF334-2D5C-4859-84A6-CA7E6E43FAEB}" type="slidenum">
              <a:rPr lang="en-US" smtClean="0"/>
              <a:t>12</a:t>
            </a:fld>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818461728"/>
              </p:ext>
            </p:extLst>
          </p:nvPr>
        </p:nvGraphicFramePr>
        <p:xfrm>
          <a:off x="609600" y="2209800"/>
          <a:ext cx="10972800" cy="43243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47045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Probation Lengths by Offense Type (2010-15)</a:t>
            </a:r>
            <a:endParaRPr lang="en-US" dirty="0"/>
          </a:p>
        </p:txBody>
      </p:sp>
      <p:sp>
        <p:nvSpPr>
          <p:cNvPr id="3" name="Text Placeholder 2"/>
          <p:cNvSpPr>
            <a:spLocks noGrp="1"/>
          </p:cNvSpPr>
          <p:nvPr>
            <p:ph type="body" idx="1"/>
          </p:nvPr>
        </p:nvSpPr>
        <p:spPr/>
        <p:txBody>
          <a:bodyPr/>
          <a:lstStyle/>
          <a:p>
            <a:r>
              <a:rPr lang="en-US" sz="1800" dirty="0" smtClean="0"/>
              <a:t>Average probation terms by offense type (2010-15)</a:t>
            </a:r>
            <a:endParaRPr lang="en-US" sz="1800" dirty="0"/>
          </a:p>
        </p:txBody>
      </p:sp>
      <p:sp>
        <p:nvSpPr>
          <p:cNvPr id="5" name="Text Placeholder 4"/>
          <p:cNvSpPr>
            <a:spLocks noGrp="1"/>
          </p:cNvSpPr>
          <p:nvPr>
            <p:ph type="body" sz="half" idx="3"/>
          </p:nvPr>
        </p:nvSpPr>
        <p:spPr/>
        <p:txBody>
          <a:bodyPr/>
          <a:lstStyle/>
          <a:p>
            <a:r>
              <a:rPr lang="en-US" sz="1600" dirty="0" smtClean="0"/>
              <a:t>Average probation terms &gt;5 years by offense type (2010-15)</a:t>
            </a:r>
            <a:r>
              <a:rPr lang="en-US" dirty="0" smtClean="0"/>
              <a:t> </a:t>
            </a:r>
            <a:endParaRPr lang="en-US" dirty="0"/>
          </a:p>
        </p:txBody>
      </p:sp>
      <p:sp>
        <p:nvSpPr>
          <p:cNvPr id="7" name="Slide Number Placeholder 6"/>
          <p:cNvSpPr>
            <a:spLocks noGrp="1"/>
          </p:cNvSpPr>
          <p:nvPr>
            <p:ph type="sldNum" sz="quarter" idx="11"/>
          </p:nvPr>
        </p:nvSpPr>
        <p:spPr/>
        <p:txBody>
          <a:bodyPr/>
          <a:lstStyle/>
          <a:p>
            <a:fld id="{401CF334-2D5C-4859-84A6-CA7E6E43FAEB}" type="slidenum">
              <a:rPr lang="en-US" smtClean="0"/>
              <a:t>13</a:t>
            </a:fld>
            <a:endParaRPr lang="en-US" dirty="0"/>
          </a:p>
        </p:txBody>
      </p:sp>
      <p:graphicFrame>
        <p:nvGraphicFramePr>
          <p:cNvPr id="8" name="Content Placeholder 7"/>
          <p:cNvGraphicFramePr>
            <a:graphicFrameLocks noGrp="1"/>
          </p:cNvGraphicFramePr>
          <p:nvPr>
            <p:ph sz="quarter" idx="4"/>
            <p:extLst>
              <p:ext uri="{D42A27DB-BD31-4B8C-83A1-F6EECF244321}">
                <p14:modId xmlns:p14="http://schemas.microsoft.com/office/powerpoint/2010/main" val="1276722695"/>
              </p:ext>
            </p:extLst>
          </p:nvPr>
        </p:nvGraphicFramePr>
        <p:xfrm>
          <a:off x="6291263" y="2708275"/>
          <a:ext cx="5389562" cy="3886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ontent Placeholder 8"/>
          <p:cNvGraphicFramePr>
            <a:graphicFrameLocks noGrp="1"/>
          </p:cNvGraphicFramePr>
          <p:nvPr>
            <p:ph sz="quarter" idx="2"/>
            <p:extLst>
              <p:ext uri="{D42A27DB-BD31-4B8C-83A1-F6EECF244321}">
                <p14:modId xmlns:p14="http://schemas.microsoft.com/office/powerpoint/2010/main" val="3761297696"/>
              </p:ext>
            </p:extLst>
          </p:nvPr>
        </p:nvGraphicFramePr>
        <p:xfrm>
          <a:off x="508000" y="2708275"/>
          <a:ext cx="5389563" cy="3886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875258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know</a:t>
            </a:r>
            <a:endParaRPr lang="en-US" dirty="0"/>
          </a:p>
        </p:txBody>
      </p:sp>
      <p:sp>
        <p:nvSpPr>
          <p:cNvPr id="3" name="Content Placeholder 2"/>
          <p:cNvSpPr>
            <a:spLocks noGrp="1"/>
          </p:cNvSpPr>
          <p:nvPr>
            <p:ph idx="1"/>
          </p:nvPr>
        </p:nvSpPr>
        <p:spPr/>
        <p:txBody>
          <a:bodyPr>
            <a:normAutofit/>
          </a:bodyPr>
          <a:lstStyle/>
          <a:p>
            <a:r>
              <a:rPr lang="en-US" dirty="0" smtClean="0"/>
              <a:t>Minnesota prioritizes probation over prison</a:t>
            </a:r>
          </a:p>
          <a:p>
            <a:r>
              <a:rPr lang="en-US" dirty="0" smtClean="0"/>
              <a:t>The felony probation population has overtaken misdemeanor probation population and is continuing to grow</a:t>
            </a:r>
          </a:p>
          <a:p>
            <a:r>
              <a:rPr lang="en-US" dirty="0" smtClean="0"/>
              <a:t>Felony probation terms are longer than misdemeanor probation terms</a:t>
            </a:r>
          </a:p>
          <a:p>
            <a:r>
              <a:rPr lang="en-US" dirty="0" smtClean="0"/>
              <a:t>Because there is little guidance in the statute with which to calibrate felony probation terms, there is a great deal of variation in probation terms both by geography and offense type</a:t>
            </a:r>
            <a:endParaRPr lang="en-US" dirty="0" smtClean="0"/>
          </a:p>
        </p:txBody>
      </p:sp>
      <p:sp>
        <p:nvSpPr>
          <p:cNvPr id="4" name="Slide Number Placeholder 3"/>
          <p:cNvSpPr>
            <a:spLocks noGrp="1"/>
          </p:cNvSpPr>
          <p:nvPr>
            <p:ph type="sldNum" sz="quarter" idx="12"/>
          </p:nvPr>
        </p:nvSpPr>
        <p:spPr/>
        <p:txBody>
          <a:bodyPr/>
          <a:lstStyle/>
          <a:p>
            <a:fld id="{401CF334-2D5C-4859-84A6-CA7E6E43FAEB}" type="slidenum">
              <a:rPr lang="en-US" smtClean="0"/>
              <a:t>14</a:t>
            </a:fld>
            <a:endParaRPr lang="en-US" dirty="0"/>
          </a:p>
        </p:txBody>
      </p:sp>
    </p:spTree>
    <p:extLst>
      <p:ext uri="{BB962C8B-B14F-4D97-AF65-F5344CB8AC3E}">
        <p14:creationId xmlns:p14="http://schemas.microsoft.com/office/powerpoint/2010/main" val="1143567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don’t know</a:t>
            </a:r>
            <a:endParaRPr lang="en-US" dirty="0"/>
          </a:p>
        </p:txBody>
      </p:sp>
      <p:sp>
        <p:nvSpPr>
          <p:cNvPr id="3" name="Content Placeholder 2"/>
          <p:cNvSpPr>
            <a:spLocks noGrp="1"/>
          </p:cNvSpPr>
          <p:nvPr>
            <p:ph idx="1"/>
          </p:nvPr>
        </p:nvSpPr>
        <p:spPr/>
        <p:txBody>
          <a:bodyPr>
            <a:normAutofit fontScale="85000" lnSpcReduction="20000"/>
          </a:bodyPr>
          <a:lstStyle/>
          <a:p>
            <a:pPr>
              <a:spcAft>
                <a:spcPts val="1200"/>
              </a:spcAft>
            </a:pPr>
            <a:r>
              <a:rPr lang="en-US" dirty="0"/>
              <a:t>How long are people actually serving on probation</a:t>
            </a:r>
            <a:r>
              <a:rPr lang="en-US" dirty="0" smtClean="0"/>
              <a:t>?</a:t>
            </a:r>
          </a:p>
          <a:p>
            <a:pPr>
              <a:spcAft>
                <a:spcPts val="1200"/>
              </a:spcAft>
            </a:pPr>
            <a:r>
              <a:rPr lang="en-US" dirty="0" smtClean="0"/>
              <a:t>To what extent are probation terms being extended for failure to pay restitution or failure to complete treatment?</a:t>
            </a:r>
          </a:p>
          <a:p>
            <a:pPr lvl="1">
              <a:spcAft>
                <a:spcPts val="1200"/>
              </a:spcAft>
            </a:pPr>
            <a:r>
              <a:rPr lang="en-US" dirty="0" smtClean="0"/>
              <a:t>Can extend for 1 year, up to two times to promote restitution payment</a:t>
            </a:r>
          </a:p>
          <a:p>
            <a:pPr lvl="1">
              <a:spcAft>
                <a:spcPts val="1200"/>
              </a:spcAft>
            </a:pPr>
            <a:r>
              <a:rPr lang="en-US" dirty="0" smtClean="0"/>
              <a:t>Can extend for up to 3 years to promote treatment completion</a:t>
            </a:r>
          </a:p>
          <a:p>
            <a:pPr>
              <a:spcAft>
                <a:spcPts val="1200"/>
              </a:spcAft>
            </a:pPr>
            <a:r>
              <a:rPr lang="en-US" dirty="0" smtClean="0"/>
              <a:t>How often are individuals stepping up to a stay of execution from a stay of imposition?</a:t>
            </a:r>
            <a:endParaRPr lang="en-US" dirty="0"/>
          </a:p>
          <a:p>
            <a:pPr>
              <a:spcAft>
                <a:spcPts val="1200"/>
              </a:spcAft>
            </a:pPr>
            <a:r>
              <a:rPr lang="en-US" dirty="0"/>
              <a:t>To what extent is early discharge being used across the state? Are there pockets where it is not being used at all</a:t>
            </a:r>
            <a:r>
              <a:rPr lang="en-US" dirty="0" smtClean="0"/>
              <a:t>?</a:t>
            </a:r>
          </a:p>
          <a:p>
            <a:pPr>
              <a:spcAft>
                <a:spcPts val="1200"/>
              </a:spcAft>
            </a:pPr>
            <a:r>
              <a:rPr lang="en-US" dirty="0"/>
              <a:t>Recidivism rates – how many probationers are convicted of new crimes</a:t>
            </a:r>
            <a:r>
              <a:rPr lang="en-US" dirty="0" smtClean="0"/>
              <a:t>?</a:t>
            </a:r>
            <a:endParaRPr lang="en-US" dirty="0"/>
          </a:p>
          <a:p>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15</a:t>
            </a:fld>
            <a:endParaRPr lang="en-US" dirty="0"/>
          </a:p>
        </p:txBody>
      </p:sp>
    </p:spTree>
    <p:extLst>
      <p:ext uri="{BB962C8B-B14F-4D97-AF65-F5344CB8AC3E}">
        <p14:creationId xmlns:p14="http://schemas.microsoft.com/office/powerpoint/2010/main" val="3901584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5400000">
            <a:off x="9183628" y="-910851"/>
            <a:ext cx="782404" cy="4681637"/>
          </a:xfrm>
        </p:spPr>
        <p:txBody>
          <a:bodyPr>
            <a:normAutofit/>
          </a:bodyPr>
          <a:lstStyle/>
          <a:p>
            <a:pPr algn="l"/>
            <a:r>
              <a:rPr lang="en-US" sz="2800" dirty="0"/>
              <a:t>What we don’t know (cont’d)</a:t>
            </a:r>
          </a:p>
        </p:txBody>
      </p:sp>
      <p:pic>
        <p:nvPicPr>
          <p:cNvPr id="6" name="Picture Placeholder 5"/>
          <p:cNvPicPr>
            <a:picLocks noGrp="1" noChangeAspect="1"/>
          </p:cNvPicPr>
          <p:nvPr>
            <p:ph type="pic" idx="1"/>
          </p:nvPr>
        </p:nvPicPr>
        <p:blipFill rotWithShape="1">
          <a:blip r:embed="rId3"/>
          <a:srcRect l="26709" t="29737" r="28785" b="11316"/>
          <a:stretch/>
        </p:blipFill>
        <p:spPr>
          <a:xfrm>
            <a:off x="267369" y="1285624"/>
            <a:ext cx="6791972" cy="4794334"/>
          </a:xfrm>
          <a:prstGeom prst="rect">
            <a:avLst/>
          </a:prstGeom>
        </p:spPr>
      </p:pic>
      <p:sp>
        <p:nvSpPr>
          <p:cNvPr id="4" name="Text Placeholder 3"/>
          <p:cNvSpPr>
            <a:spLocks noGrp="1"/>
          </p:cNvSpPr>
          <p:nvPr>
            <p:ph type="body" sz="half" idx="2"/>
          </p:nvPr>
        </p:nvSpPr>
        <p:spPr>
          <a:xfrm>
            <a:off x="7234011" y="1821171"/>
            <a:ext cx="4681637" cy="3969628"/>
          </a:xfrm>
        </p:spPr>
        <p:txBody>
          <a:bodyPr>
            <a:normAutofit fontScale="92500"/>
          </a:bodyPr>
          <a:lstStyle/>
          <a:p>
            <a:pPr marL="285750" indent="-285750">
              <a:spcBef>
                <a:spcPts val="300"/>
              </a:spcBef>
              <a:spcAft>
                <a:spcPts val="1200"/>
              </a:spcAft>
              <a:buFont typeface="Arial" panose="020B0604020202020204" pitchFamily="34" charset="0"/>
              <a:buChar char="•"/>
            </a:pPr>
            <a:r>
              <a:rPr lang="en-US" sz="2400" dirty="0" smtClean="0"/>
              <a:t>How </a:t>
            </a:r>
            <a:r>
              <a:rPr lang="en-US" sz="2400" dirty="0"/>
              <a:t>many probationers are revoked for reasons other than a new </a:t>
            </a:r>
            <a:r>
              <a:rPr lang="en-US" sz="2400" dirty="0" smtClean="0"/>
              <a:t>felony?</a:t>
            </a:r>
          </a:p>
          <a:p>
            <a:pPr marL="285750" indent="-285750">
              <a:spcBef>
                <a:spcPts val="300"/>
              </a:spcBef>
              <a:spcAft>
                <a:spcPts val="1200"/>
              </a:spcAft>
              <a:buFont typeface="Arial" panose="020B0604020202020204" pitchFamily="34" charset="0"/>
              <a:buChar char="•"/>
            </a:pPr>
            <a:r>
              <a:rPr lang="en-US" sz="2400" dirty="0" smtClean="0"/>
              <a:t>How many probation violations do not result in revocation?</a:t>
            </a:r>
            <a:endParaRPr lang="en-US" sz="2400" dirty="0"/>
          </a:p>
          <a:p>
            <a:pPr marL="285750" indent="-285750">
              <a:spcBef>
                <a:spcPts val="300"/>
              </a:spcBef>
              <a:spcAft>
                <a:spcPts val="1200"/>
              </a:spcAft>
              <a:buFont typeface="Arial" panose="020B0604020202020204" pitchFamily="34" charset="0"/>
              <a:buChar char="•"/>
            </a:pPr>
            <a:r>
              <a:rPr lang="en-US" sz="2400" dirty="0"/>
              <a:t>Why probationers </a:t>
            </a:r>
            <a:r>
              <a:rPr lang="en-US" sz="2400" dirty="0" smtClean="0"/>
              <a:t>fail</a:t>
            </a:r>
          </a:p>
          <a:p>
            <a:pPr marL="944118" lvl="1" indent="-285750">
              <a:spcAft>
                <a:spcPts val="1200"/>
              </a:spcAft>
              <a:buFont typeface="Arial" panose="020B0604020202020204" pitchFamily="34" charset="0"/>
              <a:buChar char="•"/>
            </a:pPr>
            <a:r>
              <a:rPr lang="en-US" sz="2400" dirty="0"/>
              <a:t>Most failures occur during the first two years on probation, so that’s the time to focus our resources</a:t>
            </a:r>
          </a:p>
          <a:p>
            <a:endParaRPr lang="en-US" dirty="0"/>
          </a:p>
        </p:txBody>
      </p:sp>
      <p:sp>
        <p:nvSpPr>
          <p:cNvPr id="5" name="Slide Number Placeholder 4"/>
          <p:cNvSpPr>
            <a:spLocks noGrp="1"/>
          </p:cNvSpPr>
          <p:nvPr>
            <p:ph type="sldNum" sz="quarter" idx="12"/>
          </p:nvPr>
        </p:nvSpPr>
        <p:spPr/>
        <p:txBody>
          <a:bodyPr/>
          <a:lstStyle/>
          <a:p>
            <a:fld id="{401CF334-2D5C-4859-84A6-CA7E6E43FAEB}" type="slidenum">
              <a:rPr lang="en-US" smtClean="0"/>
              <a:t>16</a:t>
            </a:fld>
            <a:endParaRPr lang="en-US" dirty="0"/>
          </a:p>
        </p:txBody>
      </p:sp>
    </p:spTree>
    <p:extLst>
      <p:ext uri="{BB962C8B-B14F-4D97-AF65-F5344CB8AC3E}">
        <p14:creationId xmlns:p14="http://schemas.microsoft.com/office/powerpoint/2010/main" val="2777534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marL="109728" indent="0">
              <a:buNone/>
            </a:pPr>
            <a:endParaRPr lang="en-US" dirty="0"/>
          </a:p>
          <a:p>
            <a:pPr marL="109728" indent="0">
              <a:buNone/>
            </a:pPr>
            <a:r>
              <a:rPr lang="en-US" dirty="0" smtClean="0"/>
              <a:t>Kelly Lyn Mitchell</a:t>
            </a:r>
          </a:p>
          <a:p>
            <a:pPr marL="109728" indent="0">
              <a:buNone/>
            </a:pPr>
            <a:r>
              <a:rPr lang="en-US" dirty="0" smtClean="0"/>
              <a:t>Robina Institute of Criminal Law and Criminal Justice</a:t>
            </a:r>
          </a:p>
          <a:p>
            <a:pPr marL="109728" indent="0">
              <a:buNone/>
            </a:pPr>
            <a:r>
              <a:rPr lang="en-US" dirty="0" smtClean="0">
                <a:hlinkClick r:id="rId2"/>
              </a:rPr>
              <a:t>mitch093@umn.edu</a:t>
            </a:r>
            <a:endParaRPr lang="en-US" dirty="0" smtClean="0"/>
          </a:p>
          <a:p>
            <a:pPr marL="109728" indent="0">
              <a:buNone/>
            </a:pPr>
            <a:r>
              <a:rPr lang="en-US" dirty="0" smtClean="0"/>
              <a:t>612-626-4736</a:t>
            </a:r>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17</a:t>
            </a:fld>
            <a:endParaRPr lang="en-US" dirty="0"/>
          </a:p>
        </p:txBody>
      </p:sp>
    </p:spTree>
    <p:extLst>
      <p:ext uri="{BB962C8B-B14F-4D97-AF65-F5344CB8AC3E}">
        <p14:creationId xmlns:p14="http://schemas.microsoft.com/office/powerpoint/2010/main" val="1112687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7995" y="832507"/>
            <a:ext cx="4511040" cy="877824"/>
          </a:xfrm>
        </p:spPr>
        <p:txBody>
          <a:bodyPr>
            <a:normAutofit/>
          </a:bodyPr>
          <a:lstStyle/>
          <a:p>
            <a:r>
              <a:rPr lang="en-US" sz="2400" dirty="0" smtClean="0"/>
              <a:t>Minnesota Has a Reputation for Low Incarceration Rates</a:t>
            </a:r>
            <a:endParaRPr lang="en-US" sz="2400" dirty="0"/>
          </a:p>
        </p:txBody>
      </p:sp>
      <p:graphicFrame>
        <p:nvGraphicFramePr>
          <p:cNvPr id="9" name="Content Placeholder 8"/>
          <p:cNvGraphicFramePr>
            <a:graphicFrameLocks noGrp="1"/>
          </p:cNvGraphicFramePr>
          <p:nvPr>
            <p:ph sz="half" idx="1"/>
            <p:extLst>
              <p:ext uri="{D42A27DB-BD31-4B8C-83A1-F6EECF244321}">
                <p14:modId xmlns:p14="http://schemas.microsoft.com/office/powerpoint/2010/main" val="3399445883"/>
              </p:ext>
            </p:extLst>
          </p:nvPr>
        </p:nvGraphicFramePr>
        <p:xfrm>
          <a:off x="812799" y="1820141"/>
          <a:ext cx="5573487" cy="3651745"/>
        </p:xfrm>
        <a:graphic>
          <a:graphicData uri="http://schemas.openxmlformats.org/drawingml/2006/table">
            <a:tbl>
              <a:tblPr firstRow="1" bandRow="1">
                <a:tableStyleId>{2A488322-F2BA-4B5B-9748-0D474271808F}</a:tableStyleId>
              </a:tblPr>
              <a:tblGrid>
                <a:gridCol w="1059543">
                  <a:extLst>
                    <a:ext uri="{9D8B030D-6E8A-4147-A177-3AD203B41FA5}">
                      <a16:colId xmlns:a16="http://schemas.microsoft.com/office/drawing/2014/main" val="3065372215"/>
                    </a:ext>
                  </a:extLst>
                </a:gridCol>
                <a:gridCol w="2293257">
                  <a:extLst>
                    <a:ext uri="{9D8B030D-6E8A-4147-A177-3AD203B41FA5}">
                      <a16:colId xmlns:a16="http://schemas.microsoft.com/office/drawing/2014/main" val="3886147966"/>
                    </a:ext>
                  </a:extLst>
                </a:gridCol>
                <a:gridCol w="2220687">
                  <a:extLst>
                    <a:ext uri="{9D8B030D-6E8A-4147-A177-3AD203B41FA5}">
                      <a16:colId xmlns:a16="http://schemas.microsoft.com/office/drawing/2014/main" val="2272743140"/>
                    </a:ext>
                  </a:extLst>
                </a:gridCol>
              </a:tblGrid>
              <a:tr h="960987">
                <a:tc>
                  <a:txBody>
                    <a:bodyPr/>
                    <a:lstStyle/>
                    <a:p>
                      <a:r>
                        <a:rPr lang="en-US" dirty="0" smtClean="0"/>
                        <a:t>Rank</a:t>
                      </a:r>
                    </a:p>
                    <a:p>
                      <a:r>
                        <a:rPr lang="en-US" dirty="0" smtClean="0"/>
                        <a:t>(2016)</a:t>
                      </a:r>
                      <a:endParaRPr lang="en-US" dirty="0"/>
                    </a:p>
                  </a:txBody>
                  <a:tcPr/>
                </a:tc>
                <a:tc>
                  <a:txBody>
                    <a:bodyPr/>
                    <a:lstStyle/>
                    <a:p>
                      <a:r>
                        <a:rPr lang="en-US" dirty="0" smtClean="0"/>
                        <a:t>State</a:t>
                      </a:r>
                      <a:endParaRPr lang="en-US" dirty="0"/>
                    </a:p>
                  </a:txBody>
                  <a:tcPr/>
                </a:tc>
                <a:tc>
                  <a:txBody>
                    <a:bodyPr/>
                    <a:lstStyle/>
                    <a:p>
                      <a:pPr marL="0" indent="0"/>
                      <a:r>
                        <a:rPr lang="en-US" dirty="0" smtClean="0"/>
                        <a:t>Incarceration Rate (per 100,000</a:t>
                      </a:r>
                      <a:r>
                        <a:rPr lang="en-US" baseline="0" dirty="0" smtClean="0"/>
                        <a:t> adults 18 and over)</a:t>
                      </a:r>
                      <a:endParaRPr lang="en-US" dirty="0"/>
                    </a:p>
                  </a:txBody>
                  <a:tcPr/>
                </a:tc>
                <a:extLst>
                  <a:ext uri="{0D108BD9-81ED-4DB2-BD59-A6C34878D82A}">
                    <a16:rowId xmlns:a16="http://schemas.microsoft.com/office/drawing/2014/main" val="3669453353"/>
                  </a:ext>
                </a:extLst>
              </a:tr>
              <a:tr h="384394">
                <a:tc>
                  <a:txBody>
                    <a:bodyPr/>
                    <a:lstStyle/>
                    <a:p>
                      <a:r>
                        <a:rPr lang="en-US" dirty="0" smtClean="0"/>
                        <a:t>1</a:t>
                      </a:r>
                      <a:endParaRPr lang="en-US" dirty="0"/>
                    </a:p>
                  </a:txBody>
                  <a:tcPr/>
                </a:tc>
                <a:tc>
                  <a:txBody>
                    <a:bodyPr/>
                    <a:lstStyle/>
                    <a:p>
                      <a:r>
                        <a:rPr lang="en-US" dirty="0" smtClean="0"/>
                        <a:t>Oklahoma</a:t>
                      </a:r>
                      <a:endParaRPr lang="en-US" dirty="0"/>
                    </a:p>
                  </a:txBody>
                  <a:tcPr/>
                </a:tc>
                <a:tc>
                  <a:txBody>
                    <a:bodyPr/>
                    <a:lstStyle/>
                    <a:p>
                      <a:pPr algn="ctr"/>
                      <a:r>
                        <a:rPr lang="en-US" dirty="0" smtClean="0"/>
                        <a:t>1310</a:t>
                      </a:r>
                      <a:endParaRPr lang="en-US" dirty="0"/>
                    </a:p>
                  </a:txBody>
                  <a:tcPr/>
                </a:tc>
                <a:extLst>
                  <a:ext uri="{0D108BD9-81ED-4DB2-BD59-A6C34878D82A}">
                    <a16:rowId xmlns:a16="http://schemas.microsoft.com/office/drawing/2014/main" val="110594513"/>
                  </a:ext>
                </a:extLst>
              </a:tr>
              <a:tr h="384394">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pPr algn="ctr"/>
                      <a:r>
                        <a:rPr lang="en-US" dirty="0" smtClean="0"/>
                        <a:t>…</a:t>
                      </a:r>
                      <a:endParaRPr lang="en-US" dirty="0"/>
                    </a:p>
                  </a:txBody>
                  <a:tcPr/>
                </a:tc>
                <a:extLst>
                  <a:ext uri="{0D108BD9-81ED-4DB2-BD59-A6C34878D82A}">
                    <a16:rowId xmlns:a16="http://schemas.microsoft.com/office/drawing/2014/main" val="1621480236"/>
                  </a:ext>
                </a:extLst>
              </a:tr>
              <a:tr h="384394">
                <a:tc>
                  <a:txBody>
                    <a:bodyPr/>
                    <a:lstStyle/>
                    <a:p>
                      <a:r>
                        <a:rPr lang="en-US" dirty="0" smtClean="0"/>
                        <a:t>47</a:t>
                      </a:r>
                      <a:endParaRPr lang="en-US" dirty="0"/>
                    </a:p>
                  </a:txBody>
                  <a:tcPr>
                    <a:solidFill>
                      <a:srgbClr val="FFFF00"/>
                    </a:solidFill>
                  </a:tcPr>
                </a:tc>
                <a:tc>
                  <a:txBody>
                    <a:bodyPr/>
                    <a:lstStyle/>
                    <a:p>
                      <a:r>
                        <a:rPr lang="en-US" dirty="0" smtClean="0"/>
                        <a:t>Minnesota</a:t>
                      </a:r>
                      <a:endParaRPr lang="en-US" dirty="0"/>
                    </a:p>
                  </a:txBody>
                  <a:tcPr>
                    <a:solidFill>
                      <a:srgbClr val="FFFF00"/>
                    </a:solidFill>
                  </a:tcPr>
                </a:tc>
                <a:tc>
                  <a:txBody>
                    <a:bodyPr/>
                    <a:lstStyle/>
                    <a:p>
                      <a:pPr algn="ctr"/>
                      <a:r>
                        <a:rPr lang="en-US" dirty="0" smtClean="0"/>
                        <a:t>380</a:t>
                      </a:r>
                      <a:endParaRPr lang="en-US" dirty="0"/>
                    </a:p>
                  </a:txBody>
                  <a:tcPr>
                    <a:solidFill>
                      <a:srgbClr val="FFFF00"/>
                    </a:solidFill>
                  </a:tcPr>
                </a:tc>
                <a:extLst>
                  <a:ext uri="{0D108BD9-81ED-4DB2-BD59-A6C34878D82A}">
                    <a16:rowId xmlns:a16="http://schemas.microsoft.com/office/drawing/2014/main" val="2160636512"/>
                  </a:ext>
                </a:extLst>
              </a:tr>
              <a:tr h="384394">
                <a:tc>
                  <a:txBody>
                    <a:bodyPr/>
                    <a:lstStyle/>
                    <a:p>
                      <a:r>
                        <a:rPr lang="en-US" dirty="0" smtClean="0"/>
                        <a:t>48</a:t>
                      </a:r>
                      <a:endParaRPr lang="en-US" dirty="0"/>
                    </a:p>
                  </a:txBody>
                  <a:tcPr/>
                </a:tc>
                <a:tc>
                  <a:txBody>
                    <a:bodyPr/>
                    <a:lstStyle/>
                    <a:p>
                      <a:r>
                        <a:rPr lang="en-US" dirty="0" smtClean="0"/>
                        <a:t>Rhode Island</a:t>
                      </a:r>
                      <a:endParaRPr lang="en-US" dirty="0"/>
                    </a:p>
                  </a:txBody>
                  <a:tcPr/>
                </a:tc>
                <a:tc>
                  <a:txBody>
                    <a:bodyPr/>
                    <a:lstStyle/>
                    <a:p>
                      <a:pPr algn="ctr"/>
                      <a:r>
                        <a:rPr lang="en-US" dirty="0" smtClean="0"/>
                        <a:t>370</a:t>
                      </a:r>
                      <a:endParaRPr lang="en-US" dirty="0"/>
                    </a:p>
                  </a:txBody>
                  <a:tcPr/>
                </a:tc>
                <a:extLst>
                  <a:ext uri="{0D108BD9-81ED-4DB2-BD59-A6C34878D82A}">
                    <a16:rowId xmlns:a16="http://schemas.microsoft.com/office/drawing/2014/main" val="231131245"/>
                  </a:ext>
                </a:extLst>
              </a:tr>
              <a:tr h="384394">
                <a:tc>
                  <a:txBody>
                    <a:bodyPr/>
                    <a:lstStyle/>
                    <a:p>
                      <a:r>
                        <a:rPr lang="en-US" dirty="0" smtClean="0"/>
                        <a:t>49</a:t>
                      </a:r>
                      <a:endParaRPr lang="en-US" dirty="0"/>
                    </a:p>
                  </a:txBody>
                  <a:tcPr/>
                </a:tc>
                <a:tc>
                  <a:txBody>
                    <a:bodyPr/>
                    <a:lstStyle/>
                    <a:p>
                      <a:r>
                        <a:rPr lang="en-US" dirty="0" smtClean="0"/>
                        <a:t>Massachusetts</a:t>
                      </a:r>
                      <a:endParaRPr lang="en-US" dirty="0"/>
                    </a:p>
                  </a:txBody>
                  <a:tcPr/>
                </a:tc>
                <a:tc>
                  <a:txBody>
                    <a:bodyPr/>
                    <a:lstStyle/>
                    <a:p>
                      <a:pPr algn="ctr"/>
                      <a:r>
                        <a:rPr lang="en-US" dirty="0" smtClean="0"/>
                        <a:t>360</a:t>
                      </a:r>
                      <a:endParaRPr lang="en-US" dirty="0"/>
                    </a:p>
                  </a:txBody>
                  <a:tcPr/>
                </a:tc>
                <a:extLst>
                  <a:ext uri="{0D108BD9-81ED-4DB2-BD59-A6C34878D82A}">
                    <a16:rowId xmlns:a16="http://schemas.microsoft.com/office/drawing/2014/main" val="2299643909"/>
                  </a:ext>
                </a:extLst>
              </a:tr>
              <a:tr h="384394">
                <a:tc>
                  <a:txBody>
                    <a:bodyPr/>
                    <a:lstStyle/>
                    <a:p>
                      <a:r>
                        <a:rPr lang="en-US" dirty="0" smtClean="0"/>
                        <a:t>50</a:t>
                      </a:r>
                      <a:endParaRPr lang="en-US" dirty="0"/>
                    </a:p>
                  </a:txBody>
                  <a:tcPr/>
                </a:tc>
                <a:tc>
                  <a:txBody>
                    <a:bodyPr/>
                    <a:lstStyle/>
                    <a:p>
                      <a:r>
                        <a:rPr lang="en-US" dirty="0" smtClean="0"/>
                        <a:t>Vermont</a:t>
                      </a:r>
                      <a:endParaRPr lang="en-US" dirty="0"/>
                    </a:p>
                  </a:txBody>
                  <a:tcPr/>
                </a:tc>
                <a:tc>
                  <a:txBody>
                    <a:bodyPr/>
                    <a:lstStyle/>
                    <a:p>
                      <a:pPr algn="ctr"/>
                      <a:r>
                        <a:rPr lang="en-US" dirty="0" smtClean="0"/>
                        <a:t>340</a:t>
                      </a:r>
                      <a:endParaRPr lang="en-US" dirty="0"/>
                    </a:p>
                  </a:txBody>
                  <a:tcPr/>
                </a:tc>
                <a:extLst>
                  <a:ext uri="{0D108BD9-81ED-4DB2-BD59-A6C34878D82A}">
                    <a16:rowId xmlns:a16="http://schemas.microsoft.com/office/drawing/2014/main" val="3918080998"/>
                  </a:ext>
                </a:extLst>
              </a:tr>
              <a:tr h="384394">
                <a:tc>
                  <a:txBody>
                    <a:bodyPr/>
                    <a:lstStyle/>
                    <a:p>
                      <a:r>
                        <a:rPr lang="en-US" dirty="0" smtClean="0"/>
                        <a:t>51</a:t>
                      </a:r>
                      <a:endParaRPr lang="en-US" dirty="0"/>
                    </a:p>
                  </a:txBody>
                  <a:tcPr/>
                </a:tc>
                <a:tc>
                  <a:txBody>
                    <a:bodyPr/>
                    <a:lstStyle/>
                    <a:p>
                      <a:r>
                        <a:rPr lang="en-US" dirty="0" smtClean="0"/>
                        <a:t>District of Columbia</a:t>
                      </a:r>
                      <a:endParaRPr lang="en-US" dirty="0"/>
                    </a:p>
                  </a:txBody>
                  <a:tcPr/>
                </a:tc>
                <a:tc>
                  <a:txBody>
                    <a:bodyPr/>
                    <a:lstStyle/>
                    <a:p>
                      <a:pPr algn="ctr"/>
                      <a:r>
                        <a:rPr lang="en-US" dirty="0" smtClean="0"/>
                        <a:t>320</a:t>
                      </a:r>
                    </a:p>
                  </a:txBody>
                  <a:tcPr/>
                </a:tc>
                <a:extLst>
                  <a:ext uri="{0D108BD9-81ED-4DB2-BD59-A6C34878D82A}">
                    <a16:rowId xmlns:a16="http://schemas.microsoft.com/office/drawing/2014/main" val="2668990957"/>
                  </a:ext>
                </a:extLst>
              </a:tr>
            </a:tbl>
          </a:graphicData>
        </a:graphic>
      </p:graphicFrame>
      <p:sp>
        <p:nvSpPr>
          <p:cNvPr id="4" name="Text Placeholder 3"/>
          <p:cNvSpPr>
            <a:spLocks noGrp="1"/>
          </p:cNvSpPr>
          <p:nvPr>
            <p:ph type="body" idx="2"/>
          </p:nvPr>
        </p:nvSpPr>
        <p:spPr>
          <a:xfrm>
            <a:off x="7137995" y="1710331"/>
            <a:ext cx="4511040" cy="4580573"/>
          </a:xfrm>
          <a:noFill/>
        </p:spPr>
        <p:txBody>
          <a:bodyPr/>
          <a:lstStyle/>
          <a:p>
            <a:r>
              <a:rPr lang="en-US" dirty="0"/>
              <a:t>Source: Bureau of Justice Statistics, Correctional Populations in the United States, 2016, </a:t>
            </a:r>
            <a:r>
              <a:rPr lang="en-US" dirty="0">
                <a:hlinkClick r:id="rId3"/>
              </a:rPr>
              <a:t>http://www.bjs.gov/index.cfm?ty=pbdetail&amp;iid=6226</a:t>
            </a:r>
            <a:endParaRPr lang="en-US" dirty="0"/>
          </a:p>
          <a:p>
            <a:endParaRPr lang="en-US" dirty="0"/>
          </a:p>
        </p:txBody>
      </p:sp>
      <p:sp>
        <p:nvSpPr>
          <p:cNvPr id="5" name="Slide Number Placeholder 4"/>
          <p:cNvSpPr>
            <a:spLocks noGrp="1"/>
          </p:cNvSpPr>
          <p:nvPr>
            <p:ph type="sldNum" sz="quarter" idx="12"/>
          </p:nvPr>
        </p:nvSpPr>
        <p:spPr/>
        <p:txBody>
          <a:bodyPr/>
          <a:lstStyle/>
          <a:p>
            <a:fld id="{401CF334-2D5C-4859-84A6-CA7E6E43FAEB}" type="slidenum">
              <a:rPr lang="en-US" smtClean="0"/>
              <a:t>2</a:t>
            </a:fld>
            <a:endParaRPr lang="en-US" dirty="0"/>
          </a:p>
        </p:txBody>
      </p:sp>
      <p:sp>
        <p:nvSpPr>
          <p:cNvPr id="10" name="TextBox 9"/>
          <p:cNvSpPr txBox="1"/>
          <p:nvPr/>
        </p:nvSpPr>
        <p:spPr>
          <a:xfrm>
            <a:off x="812799" y="5471886"/>
            <a:ext cx="5573487" cy="276999"/>
          </a:xfrm>
          <a:prstGeom prst="rect">
            <a:avLst/>
          </a:prstGeom>
          <a:noFill/>
        </p:spPr>
        <p:txBody>
          <a:bodyPr wrap="square" rtlCol="0">
            <a:spAutoFit/>
          </a:bodyPr>
          <a:lstStyle/>
          <a:p>
            <a:endParaRPr lang="en-US" sz="1200" dirty="0"/>
          </a:p>
        </p:txBody>
      </p:sp>
      <p:sp>
        <p:nvSpPr>
          <p:cNvPr id="12" name="TextBox 11"/>
          <p:cNvSpPr txBox="1"/>
          <p:nvPr/>
        </p:nvSpPr>
        <p:spPr>
          <a:xfrm>
            <a:off x="812799" y="1363579"/>
            <a:ext cx="5573487" cy="646331"/>
          </a:xfrm>
          <a:prstGeom prst="rect">
            <a:avLst/>
          </a:prstGeom>
          <a:noFill/>
        </p:spPr>
        <p:txBody>
          <a:bodyPr wrap="square" rtlCol="0">
            <a:spAutoFit/>
          </a:bodyPr>
          <a:lstStyle/>
          <a:p>
            <a:r>
              <a:rPr lang="en-US" dirty="0" smtClean="0"/>
              <a:t>5th </a:t>
            </a:r>
            <a:r>
              <a:rPr lang="en-US" i="1" dirty="0" smtClean="0"/>
              <a:t>Lowest</a:t>
            </a:r>
            <a:r>
              <a:rPr lang="en-US" dirty="0" smtClean="0"/>
              <a:t> Incarceration Rate</a:t>
            </a:r>
          </a:p>
          <a:p>
            <a:endParaRPr lang="en-US" dirty="0"/>
          </a:p>
        </p:txBody>
      </p:sp>
      <p:sp>
        <p:nvSpPr>
          <p:cNvPr id="3" name="Content Placeholder 2"/>
          <p:cNvSpPr>
            <a:spLocks noGrp="1"/>
          </p:cNvSpPr>
          <p:nvPr>
            <p:ph sz="half" idx="1"/>
          </p:nvPr>
        </p:nvSpPr>
        <p:spPr/>
        <p:txBody>
          <a:bodyPr/>
          <a:lstStyle/>
          <a:p>
            <a:endParaRPr lang="en-US" dirty="0"/>
          </a:p>
        </p:txBody>
      </p:sp>
      <p:sp>
        <p:nvSpPr>
          <p:cNvPr id="6" name="Content Placeholder 5"/>
          <p:cNvSpPr>
            <a:spLocks noGrp="1"/>
          </p:cNvSpPr>
          <p:nvPr>
            <p:ph sz="half" idx="1"/>
          </p:nvPr>
        </p:nvSpPr>
        <p:spPr/>
        <p:txBody>
          <a:bodyPr/>
          <a:lstStyle/>
          <a:p>
            <a:endParaRPr lang="en-US" dirty="0"/>
          </a:p>
        </p:txBody>
      </p:sp>
    </p:spTree>
    <p:extLst>
      <p:ext uri="{BB962C8B-B14F-4D97-AF65-F5344CB8AC3E}">
        <p14:creationId xmlns:p14="http://schemas.microsoft.com/office/powerpoint/2010/main" val="2381703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7995" y="798663"/>
            <a:ext cx="4511040" cy="877824"/>
          </a:xfrm>
        </p:spPr>
        <p:txBody>
          <a:bodyPr>
            <a:normAutofit/>
          </a:bodyPr>
          <a:lstStyle/>
          <a:p>
            <a:r>
              <a:rPr lang="en-US" sz="2000" dirty="0" smtClean="0"/>
              <a:t>But the Overall Rate of Correctional Control Is Much Higher</a:t>
            </a:r>
            <a:endParaRPr lang="en-US" sz="2000" dirty="0"/>
          </a:p>
        </p:txBody>
      </p:sp>
      <p:sp>
        <p:nvSpPr>
          <p:cNvPr id="14" name="Content Placeholder 13"/>
          <p:cNvSpPr>
            <a:spLocks noGrp="1"/>
          </p:cNvSpPr>
          <p:nvPr>
            <p:ph sz="half" idx="1"/>
          </p:nvPr>
        </p:nvSpPr>
        <p:spPr/>
        <p:txBody>
          <a:bodyPr/>
          <a:lstStyle/>
          <a:p>
            <a:endParaRPr lang="en-US" dirty="0"/>
          </a:p>
        </p:txBody>
      </p:sp>
      <p:sp>
        <p:nvSpPr>
          <p:cNvPr id="7" name="Slide Number Placeholder 6"/>
          <p:cNvSpPr>
            <a:spLocks noGrp="1"/>
          </p:cNvSpPr>
          <p:nvPr>
            <p:ph type="sldNum" sz="quarter" idx="4294967295"/>
          </p:nvPr>
        </p:nvSpPr>
        <p:spPr>
          <a:xfrm>
            <a:off x="11176000" y="1588"/>
            <a:ext cx="1016000" cy="366712"/>
          </a:xfrm>
        </p:spPr>
        <p:txBody>
          <a:bodyPr/>
          <a:lstStyle/>
          <a:p>
            <a:fld id="{401CF334-2D5C-4859-84A6-CA7E6E43FAEB}" type="slidenum">
              <a:rPr lang="en-US" smtClean="0"/>
              <a:t>3</a:t>
            </a:fld>
            <a:endParaRPr lang="en-US" dirty="0"/>
          </a:p>
        </p:txBody>
      </p:sp>
      <p:graphicFrame>
        <p:nvGraphicFramePr>
          <p:cNvPr id="11" name="Content Placeholder 10"/>
          <p:cNvGraphicFramePr>
            <a:graphicFrameLocks noGrp="1"/>
          </p:cNvGraphicFramePr>
          <p:nvPr>
            <p:ph sz="quarter" idx="4294967295"/>
            <p:extLst>
              <p:ext uri="{D42A27DB-BD31-4B8C-83A1-F6EECF244321}">
                <p14:modId xmlns:p14="http://schemas.microsoft.com/office/powerpoint/2010/main" val="3399321160"/>
              </p:ext>
            </p:extLst>
          </p:nvPr>
        </p:nvGraphicFramePr>
        <p:xfrm>
          <a:off x="808038" y="798663"/>
          <a:ext cx="5389563" cy="5735320"/>
        </p:xfrm>
        <a:graphic>
          <a:graphicData uri="http://schemas.openxmlformats.org/drawingml/2006/table">
            <a:tbl>
              <a:tblPr firstRow="1" bandRow="1">
                <a:tableStyleId>{2A488322-F2BA-4B5B-9748-0D474271808F}</a:tableStyleId>
              </a:tblPr>
              <a:tblGrid>
                <a:gridCol w="1104148">
                  <a:extLst>
                    <a:ext uri="{9D8B030D-6E8A-4147-A177-3AD203B41FA5}">
                      <a16:colId xmlns:a16="http://schemas.microsoft.com/office/drawing/2014/main" val="793212051"/>
                    </a:ext>
                  </a:extLst>
                </a:gridCol>
                <a:gridCol w="1957136">
                  <a:extLst>
                    <a:ext uri="{9D8B030D-6E8A-4147-A177-3AD203B41FA5}">
                      <a16:colId xmlns:a16="http://schemas.microsoft.com/office/drawing/2014/main" val="375394007"/>
                    </a:ext>
                  </a:extLst>
                </a:gridCol>
                <a:gridCol w="2328279">
                  <a:extLst>
                    <a:ext uri="{9D8B030D-6E8A-4147-A177-3AD203B41FA5}">
                      <a16:colId xmlns:a16="http://schemas.microsoft.com/office/drawing/2014/main" val="105546632"/>
                    </a:ext>
                  </a:extLst>
                </a:gridCol>
              </a:tblGrid>
              <a:tr h="370840">
                <a:tc>
                  <a:txBody>
                    <a:bodyPr/>
                    <a:lstStyle/>
                    <a:p>
                      <a:r>
                        <a:rPr lang="en-US" dirty="0" smtClean="0"/>
                        <a:t>Rank (2016)</a:t>
                      </a:r>
                      <a:endParaRPr lang="en-US" dirty="0"/>
                    </a:p>
                  </a:txBody>
                  <a:tcPr/>
                </a:tc>
                <a:tc>
                  <a:txBody>
                    <a:bodyPr/>
                    <a:lstStyle/>
                    <a:p>
                      <a:r>
                        <a:rPr lang="en-US" dirty="0" smtClean="0"/>
                        <a:t>State</a:t>
                      </a:r>
                      <a:endParaRPr lang="en-US" dirty="0"/>
                    </a:p>
                  </a:txBody>
                  <a:tcPr/>
                </a:tc>
                <a:tc>
                  <a:txBody>
                    <a:bodyPr/>
                    <a:lstStyle/>
                    <a:p>
                      <a:r>
                        <a:rPr lang="en-US" dirty="0" smtClean="0"/>
                        <a:t>Correctional</a:t>
                      </a:r>
                      <a:r>
                        <a:rPr lang="en-US" baseline="0" dirty="0" smtClean="0"/>
                        <a:t> Supervision (per 100, 000 adults over 18)</a:t>
                      </a:r>
                      <a:endParaRPr lang="en-US" dirty="0"/>
                    </a:p>
                  </a:txBody>
                  <a:tcPr/>
                </a:tc>
                <a:extLst>
                  <a:ext uri="{0D108BD9-81ED-4DB2-BD59-A6C34878D82A}">
                    <a16:rowId xmlns:a16="http://schemas.microsoft.com/office/drawing/2014/main" val="262803394"/>
                  </a:ext>
                </a:extLst>
              </a:tr>
              <a:tr h="370840">
                <a:tc>
                  <a:txBody>
                    <a:bodyPr/>
                    <a:lstStyle/>
                    <a:p>
                      <a:r>
                        <a:rPr lang="en-US" dirty="0" smtClean="0"/>
                        <a:t>1</a:t>
                      </a:r>
                      <a:endParaRPr lang="en-US" dirty="0"/>
                    </a:p>
                  </a:txBody>
                  <a:tcPr/>
                </a:tc>
                <a:tc>
                  <a:txBody>
                    <a:bodyPr/>
                    <a:lstStyle/>
                    <a:p>
                      <a:r>
                        <a:rPr lang="en-US" dirty="0" smtClean="0"/>
                        <a:t>Idaho</a:t>
                      </a:r>
                      <a:endParaRPr lang="en-US" dirty="0"/>
                    </a:p>
                  </a:txBody>
                  <a:tcPr/>
                </a:tc>
                <a:tc>
                  <a:txBody>
                    <a:bodyPr/>
                    <a:lstStyle/>
                    <a:p>
                      <a:pPr algn="ctr"/>
                      <a:r>
                        <a:rPr lang="en-US" dirty="0" smtClean="0"/>
                        <a:t>3880</a:t>
                      </a:r>
                      <a:endParaRPr lang="en-US" dirty="0"/>
                    </a:p>
                  </a:txBody>
                  <a:tcPr/>
                </a:tc>
                <a:extLst>
                  <a:ext uri="{0D108BD9-81ED-4DB2-BD59-A6C34878D82A}">
                    <a16:rowId xmlns:a16="http://schemas.microsoft.com/office/drawing/2014/main" val="803679189"/>
                  </a:ext>
                </a:extLst>
              </a:tr>
              <a:tr h="370840">
                <a:tc>
                  <a:txBody>
                    <a:bodyPr/>
                    <a:lstStyle/>
                    <a:p>
                      <a:r>
                        <a:rPr lang="en-US" dirty="0" smtClean="0"/>
                        <a:t>2</a:t>
                      </a:r>
                      <a:endParaRPr lang="en-US" dirty="0"/>
                    </a:p>
                  </a:txBody>
                  <a:tcPr/>
                </a:tc>
                <a:tc>
                  <a:txBody>
                    <a:bodyPr/>
                    <a:lstStyle/>
                    <a:p>
                      <a:r>
                        <a:rPr lang="en-US" dirty="0" smtClean="0"/>
                        <a:t>Pennsylvania</a:t>
                      </a:r>
                      <a:endParaRPr lang="en-US" dirty="0"/>
                    </a:p>
                  </a:txBody>
                  <a:tcPr/>
                </a:tc>
                <a:tc>
                  <a:txBody>
                    <a:bodyPr/>
                    <a:lstStyle/>
                    <a:p>
                      <a:pPr algn="ctr"/>
                      <a:r>
                        <a:rPr lang="en-US" dirty="0" smtClean="0"/>
                        <a:t>3640</a:t>
                      </a:r>
                      <a:endParaRPr lang="en-US" dirty="0"/>
                    </a:p>
                  </a:txBody>
                  <a:tcPr/>
                </a:tc>
                <a:extLst>
                  <a:ext uri="{0D108BD9-81ED-4DB2-BD59-A6C34878D82A}">
                    <a16:rowId xmlns:a16="http://schemas.microsoft.com/office/drawing/2014/main" val="15926467"/>
                  </a:ext>
                </a:extLst>
              </a:tr>
              <a:tr h="370840">
                <a:tc>
                  <a:txBody>
                    <a:bodyPr/>
                    <a:lstStyle/>
                    <a:p>
                      <a:r>
                        <a:rPr lang="en-US" dirty="0" smtClean="0"/>
                        <a:t>3</a:t>
                      </a:r>
                      <a:endParaRPr lang="en-US" dirty="0"/>
                    </a:p>
                  </a:txBody>
                  <a:tcPr/>
                </a:tc>
                <a:tc>
                  <a:txBody>
                    <a:bodyPr/>
                    <a:lstStyle/>
                    <a:p>
                      <a:r>
                        <a:rPr lang="en-US" dirty="0" smtClean="0"/>
                        <a:t>Ohio </a:t>
                      </a:r>
                      <a:endParaRPr lang="en-US" dirty="0"/>
                    </a:p>
                  </a:txBody>
                  <a:tcPr/>
                </a:tc>
                <a:tc>
                  <a:txBody>
                    <a:bodyPr/>
                    <a:lstStyle/>
                    <a:p>
                      <a:pPr algn="ctr"/>
                      <a:r>
                        <a:rPr lang="en-US" dirty="0" smtClean="0"/>
                        <a:t>3620</a:t>
                      </a:r>
                      <a:endParaRPr lang="en-US" dirty="0"/>
                    </a:p>
                  </a:txBody>
                  <a:tcPr/>
                </a:tc>
                <a:extLst>
                  <a:ext uri="{0D108BD9-81ED-4DB2-BD59-A6C34878D82A}">
                    <a16:rowId xmlns:a16="http://schemas.microsoft.com/office/drawing/2014/main" val="2208103205"/>
                  </a:ext>
                </a:extLst>
              </a:tr>
              <a:tr h="370840">
                <a:tc>
                  <a:txBody>
                    <a:bodyPr/>
                    <a:lstStyle/>
                    <a:p>
                      <a:r>
                        <a:rPr lang="en-US" dirty="0" smtClean="0"/>
                        <a:t>4</a:t>
                      </a:r>
                      <a:endParaRPr lang="en-US" dirty="0"/>
                    </a:p>
                  </a:txBody>
                  <a:tcPr/>
                </a:tc>
                <a:tc>
                  <a:txBody>
                    <a:bodyPr/>
                    <a:lstStyle/>
                    <a:p>
                      <a:r>
                        <a:rPr lang="en-US" dirty="0" smtClean="0"/>
                        <a:t>Texas</a:t>
                      </a:r>
                      <a:endParaRPr lang="en-US" dirty="0"/>
                    </a:p>
                  </a:txBody>
                  <a:tcPr/>
                </a:tc>
                <a:tc>
                  <a:txBody>
                    <a:bodyPr/>
                    <a:lstStyle/>
                    <a:p>
                      <a:pPr algn="ctr"/>
                      <a:r>
                        <a:rPr lang="en-US" dirty="0" smtClean="0"/>
                        <a:t>3290</a:t>
                      </a:r>
                      <a:endParaRPr lang="en-US" dirty="0"/>
                    </a:p>
                  </a:txBody>
                  <a:tcPr/>
                </a:tc>
                <a:extLst>
                  <a:ext uri="{0D108BD9-81ED-4DB2-BD59-A6C34878D82A}">
                    <a16:rowId xmlns:a16="http://schemas.microsoft.com/office/drawing/2014/main" val="3971204279"/>
                  </a:ext>
                </a:extLst>
              </a:tr>
              <a:tr h="370840">
                <a:tc>
                  <a:txBody>
                    <a:bodyPr/>
                    <a:lstStyle/>
                    <a:p>
                      <a:r>
                        <a:rPr lang="en-US" dirty="0" smtClean="0"/>
                        <a:t>5</a:t>
                      </a:r>
                      <a:endParaRPr lang="en-US" dirty="0"/>
                    </a:p>
                  </a:txBody>
                  <a:tcPr/>
                </a:tc>
                <a:tc>
                  <a:txBody>
                    <a:bodyPr/>
                    <a:lstStyle/>
                    <a:p>
                      <a:r>
                        <a:rPr lang="en-US" dirty="0" smtClean="0"/>
                        <a:t>Arkansas</a:t>
                      </a:r>
                      <a:endParaRPr lang="en-US" dirty="0"/>
                    </a:p>
                  </a:txBody>
                  <a:tcPr/>
                </a:tc>
                <a:tc>
                  <a:txBody>
                    <a:bodyPr/>
                    <a:lstStyle/>
                    <a:p>
                      <a:pPr algn="ctr"/>
                      <a:r>
                        <a:rPr lang="en-US" dirty="0" smtClean="0"/>
                        <a:t>3150</a:t>
                      </a:r>
                      <a:endParaRPr lang="en-US" dirty="0"/>
                    </a:p>
                  </a:txBody>
                  <a:tcPr/>
                </a:tc>
                <a:extLst>
                  <a:ext uri="{0D108BD9-81ED-4DB2-BD59-A6C34878D82A}">
                    <a16:rowId xmlns:a16="http://schemas.microsoft.com/office/drawing/2014/main" val="1227054493"/>
                  </a:ext>
                </a:extLst>
              </a:tr>
              <a:tr h="370840">
                <a:tc>
                  <a:txBody>
                    <a:bodyPr/>
                    <a:lstStyle/>
                    <a:p>
                      <a:r>
                        <a:rPr lang="en-US" dirty="0" smtClean="0"/>
                        <a:t>5</a:t>
                      </a:r>
                      <a:endParaRPr lang="en-US" dirty="0"/>
                    </a:p>
                  </a:txBody>
                  <a:tcPr/>
                </a:tc>
                <a:tc>
                  <a:txBody>
                    <a:bodyPr/>
                    <a:lstStyle/>
                    <a:p>
                      <a:r>
                        <a:rPr lang="en-US" dirty="0" smtClean="0"/>
                        <a:t>Indiana</a:t>
                      </a:r>
                      <a:endParaRPr lang="en-US" dirty="0"/>
                    </a:p>
                  </a:txBody>
                  <a:tcPr/>
                </a:tc>
                <a:tc>
                  <a:txBody>
                    <a:bodyPr/>
                    <a:lstStyle/>
                    <a:p>
                      <a:pPr algn="ctr"/>
                      <a:r>
                        <a:rPr lang="en-US" dirty="0" smtClean="0"/>
                        <a:t>3150</a:t>
                      </a:r>
                      <a:endParaRPr lang="en-US" dirty="0"/>
                    </a:p>
                  </a:txBody>
                  <a:tcPr/>
                </a:tc>
                <a:extLst>
                  <a:ext uri="{0D108BD9-81ED-4DB2-BD59-A6C34878D82A}">
                    <a16:rowId xmlns:a16="http://schemas.microsoft.com/office/drawing/2014/main" val="528852257"/>
                  </a:ext>
                </a:extLst>
              </a:tr>
              <a:tr h="370840">
                <a:tc>
                  <a:txBody>
                    <a:bodyPr/>
                    <a:lstStyle/>
                    <a:p>
                      <a:r>
                        <a:rPr lang="en-US" dirty="0" smtClean="0"/>
                        <a:t>7</a:t>
                      </a:r>
                      <a:endParaRPr lang="en-US" dirty="0"/>
                    </a:p>
                  </a:txBody>
                  <a:tcPr/>
                </a:tc>
                <a:tc>
                  <a:txBody>
                    <a:bodyPr/>
                    <a:lstStyle/>
                    <a:p>
                      <a:r>
                        <a:rPr lang="en-US" dirty="0" smtClean="0"/>
                        <a:t>Louisiana</a:t>
                      </a:r>
                      <a:endParaRPr lang="en-US" dirty="0"/>
                    </a:p>
                  </a:txBody>
                  <a:tcPr/>
                </a:tc>
                <a:tc>
                  <a:txBody>
                    <a:bodyPr/>
                    <a:lstStyle/>
                    <a:p>
                      <a:pPr algn="ctr"/>
                      <a:r>
                        <a:rPr lang="en-US" dirty="0" smtClean="0"/>
                        <a:t>3110</a:t>
                      </a:r>
                      <a:endParaRPr lang="en-US" dirty="0"/>
                    </a:p>
                  </a:txBody>
                  <a:tcPr/>
                </a:tc>
                <a:extLst>
                  <a:ext uri="{0D108BD9-81ED-4DB2-BD59-A6C34878D82A}">
                    <a16:rowId xmlns:a16="http://schemas.microsoft.com/office/drawing/2014/main" val="600738657"/>
                  </a:ext>
                </a:extLst>
              </a:tr>
              <a:tr h="370840">
                <a:tc>
                  <a:txBody>
                    <a:bodyPr/>
                    <a:lstStyle/>
                    <a:p>
                      <a:r>
                        <a:rPr lang="en-US" dirty="0" smtClean="0"/>
                        <a:t>8</a:t>
                      </a:r>
                      <a:endParaRPr lang="en-US" dirty="0"/>
                    </a:p>
                  </a:txBody>
                  <a:tcPr/>
                </a:tc>
                <a:tc>
                  <a:txBody>
                    <a:bodyPr/>
                    <a:lstStyle/>
                    <a:p>
                      <a:r>
                        <a:rPr lang="en-US" dirty="0" smtClean="0"/>
                        <a:t>Delaware</a:t>
                      </a:r>
                      <a:endParaRPr lang="en-US" dirty="0"/>
                    </a:p>
                  </a:txBody>
                  <a:tcPr/>
                </a:tc>
                <a:tc>
                  <a:txBody>
                    <a:bodyPr/>
                    <a:lstStyle/>
                    <a:p>
                      <a:pPr algn="ctr"/>
                      <a:r>
                        <a:rPr lang="en-US" dirty="0" smtClean="0"/>
                        <a:t>2980</a:t>
                      </a:r>
                      <a:endParaRPr lang="en-US" dirty="0"/>
                    </a:p>
                  </a:txBody>
                  <a:tcPr/>
                </a:tc>
                <a:extLst>
                  <a:ext uri="{0D108BD9-81ED-4DB2-BD59-A6C34878D82A}">
                    <a16:rowId xmlns:a16="http://schemas.microsoft.com/office/drawing/2014/main" val="1903496348"/>
                  </a:ext>
                </a:extLst>
              </a:tr>
              <a:tr h="370840">
                <a:tc>
                  <a:txBody>
                    <a:bodyPr/>
                    <a:lstStyle/>
                    <a:p>
                      <a:r>
                        <a:rPr lang="en-US" dirty="0" smtClean="0"/>
                        <a:t>9</a:t>
                      </a:r>
                      <a:endParaRPr lang="en-US" dirty="0"/>
                    </a:p>
                  </a:txBody>
                  <a:tcPr/>
                </a:tc>
                <a:tc>
                  <a:txBody>
                    <a:bodyPr/>
                    <a:lstStyle/>
                    <a:p>
                      <a:r>
                        <a:rPr lang="en-US" dirty="0" smtClean="0"/>
                        <a:t>Mississippi</a:t>
                      </a:r>
                      <a:endParaRPr lang="en-US" dirty="0"/>
                    </a:p>
                  </a:txBody>
                  <a:tcPr/>
                </a:tc>
                <a:tc>
                  <a:txBody>
                    <a:bodyPr/>
                    <a:lstStyle/>
                    <a:p>
                      <a:pPr algn="ctr"/>
                      <a:r>
                        <a:rPr lang="en-US" dirty="0" smtClean="0"/>
                        <a:t>2880</a:t>
                      </a:r>
                      <a:endParaRPr lang="en-US" dirty="0"/>
                    </a:p>
                  </a:txBody>
                  <a:tcPr/>
                </a:tc>
                <a:extLst>
                  <a:ext uri="{0D108BD9-81ED-4DB2-BD59-A6C34878D82A}">
                    <a16:rowId xmlns:a16="http://schemas.microsoft.com/office/drawing/2014/main" val="1322296628"/>
                  </a:ext>
                </a:extLst>
              </a:tr>
              <a:tr h="370840">
                <a:tc>
                  <a:txBody>
                    <a:bodyPr/>
                    <a:lstStyle/>
                    <a:p>
                      <a:r>
                        <a:rPr lang="en-US" dirty="0" smtClean="0"/>
                        <a:t>10</a:t>
                      </a:r>
                      <a:endParaRPr lang="en-US" dirty="0"/>
                    </a:p>
                  </a:txBody>
                  <a:tcPr/>
                </a:tc>
                <a:tc>
                  <a:txBody>
                    <a:bodyPr/>
                    <a:lstStyle/>
                    <a:p>
                      <a:r>
                        <a:rPr lang="en-US" dirty="0" smtClean="0"/>
                        <a:t>Kentucky</a:t>
                      </a:r>
                      <a:endParaRPr lang="en-US" dirty="0"/>
                    </a:p>
                  </a:txBody>
                  <a:tcPr/>
                </a:tc>
                <a:tc>
                  <a:txBody>
                    <a:bodyPr/>
                    <a:lstStyle/>
                    <a:p>
                      <a:pPr algn="ctr"/>
                      <a:r>
                        <a:rPr lang="en-US" dirty="0" smtClean="0"/>
                        <a:t>2850</a:t>
                      </a:r>
                      <a:endParaRPr lang="en-US" dirty="0"/>
                    </a:p>
                  </a:txBody>
                  <a:tcPr/>
                </a:tc>
                <a:extLst>
                  <a:ext uri="{0D108BD9-81ED-4DB2-BD59-A6C34878D82A}">
                    <a16:rowId xmlns:a16="http://schemas.microsoft.com/office/drawing/2014/main" val="964932234"/>
                  </a:ext>
                </a:extLst>
              </a:tr>
              <a:tr h="370840">
                <a:tc>
                  <a:txBody>
                    <a:bodyPr/>
                    <a:lstStyle/>
                    <a:p>
                      <a:r>
                        <a:rPr lang="en-US" dirty="0" smtClean="0"/>
                        <a:t>10</a:t>
                      </a:r>
                      <a:endParaRPr lang="en-US" dirty="0"/>
                    </a:p>
                  </a:txBody>
                  <a:tcPr/>
                </a:tc>
                <a:tc>
                  <a:txBody>
                    <a:bodyPr/>
                    <a:lstStyle/>
                    <a:p>
                      <a:r>
                        <a:rPr lang="en-US" dirty="0" smtClean="0"/>
                        <a:t>Rhode Island</a:t>
                      </a:r>
                      <a:endParaRPr lang="en-US" dirty="0"/>
                    </a:p>
                  </a:txBody>
                  <a:tcPr/>
                </a:tc>
                <a:tc>
                  <a:txBody>
                    <a:bodyPr/>
                    <a:lstStyle/>
                    <a:p>
                      <a:pPr algn="ctr"/>
                      <a:r>
                        <a:rPr lang="en-US" dirty="0" smtClean="0"/>
                        <a:t>2850</a:t>
                      </a:r>
                      <a:endParaRPr lang="en-US" dirty="0"/>
                    </a:p>
                  </a:txBody>
                  <a:tcPr/>
                </a:tc>
                <a:extLst>
                  <a:ext uri="{0D108BD9-81ED-4DB2-BD59-A6C34878D82A}">
                    <a16:rowId xmlns:a16="http://schemas.microsoft.com/office/drawing/2014/main" val="2316300225"/>
                  </a:ext>
                </a:extLst>
              </a:tr>
              <a:tr h="370840">
                <a:tc>
                  <a:txBody>
                    <a:bodyPr/>
                    <a:lstStyle/>
                    <a:p>
                      <a:r>
                        <a:rPr lang="en-US" dirty="0" smtClean="0"/>
                        <a:t>12</a:t>
                      </a:r>
                      <a:endParaRPr lang="en-US" dirty="0"/>
                    </a:p>
                  </a:txBody>
                  <a:tcPr/>
                </a:tc>
                <a:tc>
                  <a:txBody>
                    <a:bodyPr/>
                    <a:lstStyle/>
                    <a:p>
                      <a:r>
                        <a:rPr lang="en-US" dirty="0" smtClean="0"/>
                        <a:t>Colorado</a:t>
                      </a:r>
                      <a:endParaRPr lang="en-US" dirty="0"/>
                    </a:p>
                  </a:txBody>
                  <a:tcPr/>
                </a:tc>
                <a:tc>
                  <a:txBody>
                    <a:bodyPr/>
                    <a:lstStyle/>
                    <a:p>
                      <a:pPr algn="ctr"/>
                      <a:r>
                        <a:rPr lang="en-US" dirty="0" smtClean="0"/>
                        <a:t>2820</a:t>
                      </a:r>
                      <a:endParaRPr lang="en-US" dirty="0"/>
                    </a:p>
                  </a:txBody>
                  <a:tcPr/>
                </a:tc>
                <a:extLst>
                  <a:ext uri="{0D108BD9-81ED-4DB2-BD59-A6C34878D82A}">
                    <a16:rowId xmlns:a16="http://schemas.microsoft.com/office/drawing/2014/main" val="243948172"/>
                  </a:ext>
                </a:extLst>
              </a:tr>
              <a:tr h="370840">
                <a:tc>
                  <a:txBody>
                    <a:bodyPr/>
                    <a:lstStyle/>
                    <a:p>
                      <a:r>
                        <a:rPr lang="en-US" dirty="0" smtClean="0"/>
                        <a:t>13</a:t>
                      </a:r>
                      <a:endParaRPr lang="en-US" dirty="0"/>
                    </a:p>
                  </a:txBody>
                  <a:tcPr>
                    <a:solidFill>
                      <a:srgbClr val="FFFF00"/>
                    </a:solidFill>
                  </a:tcPr>
                </a:tc>
                <a:tc>
                  <a:txBody>
                    <a:bodyPr/>
                    <a:lstStyle/>
                    <a:p>
                      <a:r>
                        <a:rPr lang="en-US" dirty="0" smtClean="0"/>
                        <a:t>Minnesota</a:t>
                      </a:r>
                      <a:endParaRPr lang="en-US" dirty="0"/>
                    </a:p>
                  </a:txBody>
                  <a:tcPr>
                    <a:solidFill>
                      <a:srgbClr val="FFFF00"/>
                    </a:solidFill>
                  </a:tcPr>
                </a:tc>
                <a:tc>
                  <a:txBody>
                    <a:bodyPr/>
                    <a:lstStyle/>
                    <a:p>
                      <a:pPr algn="ctr"/>
                      <a:r>
                        <a:rPr lang="en-US" dirty="0" smtClean="0"/>
                        <a:t>2810</a:t>
                      </a:r>
                      <a:endParaRPr lang="en-US" dirty="0"/>
                    </a:p>
                  </a:txBody>
                  <a:tcPr>
                    <a:solidFill>
                      <a:srgbClr val="FFFF00"/>
                    </a:solidFill>
                  </a:tcPr>
                </a:tc>
                <a:extLst>
                  <a:ext uri="{0D108BD9-81ED-4DB2-BD59-A6C34878D82A}">
                    <a16:rowId xmlns:a16="http://schemas.microsoft.com/office/drawing/2014/main" val="3010844776"/>
                  </a:ext>
                </a:extLst>
              </a:tr>
            </a:tbl>
          </a:graphicData>
        </a:graphic>
      </p:graphicFrame>
      <p:sp>
        <p:nvSpPr>
          <p:cNvPr id="18" name="Text Placeholder 17"/>
          <p:cNvSpPr>
            <a:spLocks noGrp="1"/>
          </p:cNvSpPr>
          <p:nvPr>
            <p:ph type="body" idx="2"/>
          </p:nvPr>
        </p:nvSpPr>
        <p:spPr/>
        <p:txBody>
          <a:bodyPr/>
          <a:lstStyle/>
          <a:p>
            <a:r>
              <a:rPr lang="en-US" dirty="0"/>
              <a:t>Source: Bureau of Justice Statistics, Correctional Populations in the United States, 2016, </a:t>
            </a:r>
            <a:r>
              <a:rPr lang="en-US" dirty="0">
                <a:hlinkClick r:id="rId3"/>
              </a:rPr>
              <a:t>http://www.bjs.gov/index.cfm?ty=pbdetail&amp;iid=6226</a:t>
            </a:r>
            <a:endParaRPr lang="en-US" dirty="0"/>
          </a:p>
          <a:p>
            <a:endParaRPr lang="en-US" dirty="0"/>
          </a:p>
        </p:txBody>
      </p:sp>
      <p:sp>
        <p:nvSpPr>
          <p:cNvPr id="19" name="TextBox 18"/>
          <p:cNvSpPr txBox="1"/>
          <p:nvPr/>
        </p:nvSpPr>
        <p:spPr>
          <a:xfrm>
            <a:off x="808038" y="428110"/>
            <a:ext cx="5573487" cy="646331"/>
          </a:xfrm>
          <a:prstGeom prst="rect">
            <a:avLst/>
          </a:prstGeom>
          <a:noFill/>
        </p:spPr>
        <p:txBody>
          <a:bodyPr wrap="square" rtlCol="0">
            <a:spAutoFit/>
          </a:bodyPr>
          <a:lstStyle/>
          <a:p>
            <a:r>
              <a:rPr lang="en-US" dirty="0" smtClean="0"/>
              <a:t>13th Highest </a:t>
            </a:r>
            <a:r>
              <a:rPr lang="en-US" dirty="0" smtClean="0"/>
              <a:t>Rate of Correctional Control</a:t>
            </a:r>
            <a:endParaRPr lang="en-US" dirty="0" smtClean="0"/>
          </a:p>
          <a:p>
            <a:endParaRPr lang="en-US" dirty="0"/>
          </a:p>
        </p:txBody>
      </p:sp>
    </p:spTree>
    <p:extLst>
      <p:ext uri="{BB962C8B-B14F-4D97-AF65-F5344CB8AC3E}">
        <p14:creationId xmlns:p14="http://schemas.microsoft.com/office/powerpoint/2010/main" val="2544712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dirty="0"/>
              <a:t>The Overall Correctional Control Rate is Driven by the Community Supervision Rate</a:t>
            </a:r>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789817448"/>
              </p:ext>
            </p:extLst>
          </p:nvPr>
        </p:nvGraphicFramePr>
        <p:xfrm>
          <a:off x="716549" y="2010727"/>
          <a:ext cx="5571957" cy="2768600"/>
        </p:xfrm>
        <a:graphic>
          <a:graphicData uri="http://schemas.openxmlformats.org/drawingml/2006/table">
            <a:tbl>
              <a:tblPr firstRow="1" bandRow="1">
                <a:tableStyleId>{2A488322-F2BA-4B5B-9748-0D474271808F}</a:tableStyleId>
              </a:tblPr>
              <a:tblGrid>
                <a:gridCol w="911060">
                  <a:extLst>
                    <a:ext uri="{9D8B030D-6E8A-4147-A177-3AD203B41FA5}">
                      <a16:colId xmlns:a16="http://schemas.microsoft.com/office/drawing/2014/main" val="2859122731"/>
                    </a:ext>
                  </a:extLst>
                </a:gridCol>
                <a:gridCol w="2010463">
                  <a:extLst>
                    <a:ext uri="{9D8B030D-6E8A-4147-A177-3AD203B41FA5}">
                      <a16:colId xmlns:a16="http://schemas.microsoft.com/office/drawing/2014/main" val="3965823140"/>
                    </a:ext>
                  </a:extLst>
                </a:gridCol>
                <a:gridCol w="2650434">
                  <a:extLst>
                    <a:ext uri="{9D8B030D-6E8A-4147-A177-3AD203B41FA5}">
                      <a16:colId xmlns:a16="http://schemas.microsoft.com/office/drawing/2014/main" val="1343880346"/>
                    </a:ext>
                  </a:extLst>
                </a:gridCol>
              </a:tblGrid>
              <a:tr h="370840">
                <a:tc>
                  <a:txBody>
                    <a:bodyPr/>
                    <a:lstStyle/>
                    <a:p>
                      <a:r>
                        <a:rPr lang="en-US" dirty="0" smtClean="0"/>
                        <a:t>Rank (2016)</a:t>
                      </a:r>
                      <a:endParaRPr lang="en-US" dirty="0"/>
                    </a:p>
                  </a:txBody>
                  <a:tcPr/>
                </a:tc>
                <a:tc>
                  <a:txBody>
                    <a:bodyPr/>
                    <a:lstStyle/>
                    <a:p>
                      <a:r>
                        <a:rPr lang="en-US" dirty="0" smtClean="0"/>
                        <a:t>State</a:t>
                      </a:r>
                      <a:endParaRPr lang="en-US" dirty="0"/>
                    </a:p>
                  </a:txBody>
                  <a:tcPr/>
                </a:tc>
                <a:tc>
                  <a:txBody>
                    <a:bodyPr/>
                    <a:lstStyle/>
                    <a:p>
                      <a:r>
                        <a:rPr lang="en-US" dirty="0" smtClean="0"/>
                        <a:t>Community Supervision Rate (per 100,000 adults over 18)</a:t>
                      </a:r>
                      <a:endParaRPr lang="en-US" dirty="0"/>
                    </a:p>
                  </a:txBody>
                  <a:tcPr/>
                </a:tc>
                <a:extLst>
                  <a:ext uri="{0D108BD9-81ED-4DB2-BD59-A6C34878D82A}">
                    <a16:rowId xmlns:a16="http://schemas.microsoft.com/office/drawing/2014/main" val="1612009559"/>
                  </a:ext>
                </a:extLst>
              </a:tr>
              <a:tr h="370840">
                <a:tc>
                  <a:txBody>
                    <a:bodyPr/>
                    <a:lstStyle/>
                    <a:p>
                      <a:r>
                        <a:rPr lang="en-US" dirty="0" smtClean="0"/>
                        <a:t>1</a:t>
                      </a:r>
                      <a:endParaRPr lang="en-US" dirty="0"/>
                    </a:p>
                  </a:txBody>
                  <a:tcPr/>
                </a:tc>
                <a:tc>
                  <a:txBody>
                    <a:bodyPr/>
                    <a:lstStyle/>
                    <a:p>
                      <a:r>
                        <a:rPr lang="en-US" dirty="0" smtClean="0"/>
                        <a:t>Idaho</a:t>
                      </a:r>
                      <a:endParaRPr lang="en-US" dirty="0"/>
                    </a:p>
                  </a:txBody>
                  <a:tcPr/>
                </a:tc>
                <a:tc>
                  <a:txBody>
                    <a:bodyPr/>
                    <a:lstStyle/>
                    <a:p>
                      <a:pPr algn="ctr"/>
                      <a:r>
                        <a:rPr lang="en-US" dirty="0" smtClean="0"/>
                        <a:t>2980</a:t>
                      </a:r>
                      <a:endParaRPr lang="en-US" dirty="0"/>
                    </a:p>
                  </a:txBody>
                  <a:tcPr/>
                </a:tc>
                <a:extLst>
                  <a:ext uri="{0D108BD9-81ED-4DB2-BD59-A6C34878D82A}">
                    <a16:rowId xmlns:a16="http://schemas.microsoft.com/office/drawing/2014/main" val="978449129"/>
                  </a:ext>
                </a:extLst>
              </a:tr>
              <a:tr h="370840">
                <a:tc>
                  <a:txBody>
                    <a:bodyPr/>
                    <a:lstStyle/>
                    <a:p>
                      <a:r>
                        <a:rPr lang="en-US" dirty="0" smtClean="0"/>
                        <a:t>2</a:t>
                      </a:r>
                      <a:endParaRPr lang="en-US" dirty="0"/>
                    </a:p>
                  </a:txBody>
                  <a:tcPr/>
                </a:tc>
                <a:tc>
                  <a:txBody>
                    <a:bodyPr/>
                    <a:lstStyle/>
                    <a:p>
                      <a:r>
                        <a:rPr lang="en-US" dirty="0" smtClean="0"/>
                        <a:t>Pennsylvania</a:t>
                      </a:r>
                      <a:endParaRPr lang="en-US" dirty="0"/>
                    </a:p>
                  </a:txBody>
                  <a:tcPr/>
                </a:tc>
                <a:tc>
                  <a:txBody>
                    <a:bodyPr/>
                    <a:lstStyle/>
                    <a:p>
                      <a:pPr algn="ctr"/>
                      <a:r>
                        <a:rPr lang="en-US" dirty="0" smtClean="0"/>
                        <a:t>2880</a:t>
                      </a:r>
                      <a:endParaRPr lang="en-US" dirty="0"/>
                    </a:p>
                  </a:txBody>
                  <a:tcPr/>
                </a:tc>
                <a:extLst>
                  <a:ext uri="{0D108BD9-81ED-4DB2-BD59-A6C34878D82A}">
                    <a16:rowId xmlns:a16="http://schemas.microsoft.com/office/drawing/2014/main" val="781442953"/>
                  </a:ext>
                </a:extLst>
              </a:tr>
              <a:tr h="370840">
                <a:tc>
                  <a:txBody>
                    <a:bodyPr/>
                    <a:lstStyle/>
                    <a:p>
                      <a:r>
                        <a:rPr lang="en-US" dirty="0" smtClean="0"/>
                        <a:t>3</a:t>
                      </a:r>
                      <a:endParaRPr lang="en-US" dirty="0"/>
                    </a:p>
                  </a:txBody>
                  <a:tcPr/>
                </a:tc>
                <a:tc>
                  <a:txBody>
                    <a:bodyPr/>
                    <a:lstStyle/>
                    <a:p>
                      <a:r>
                        <a:rPr lang="en-US" dirty="0" smtClean="0"/>
                        <a:t>Ohio</a:t>
                      </a:r>
                      <a:endParaRPr lang="en-US" dirty="0"/>
                    </a:p>
                  </a:txBody>
                  <a:tcPr/>
                </a:tc>
                <a:tc>
                  <a:txBody>
                    <a:bodyPr/>
                    <a:lstStyle/>
                    <a:p>
                      <a:pPr algn="ctr"/>
                      <a:r>
                        <a:rPr lang="en-US" dirty="0" smtClean="0"/>
                        <a:t>2840</a:t>
                      </a:r>
                      <a:endParaRPr lang="en-US" dirty="0"/>
                    </a:p>
                  </a:txBody>
                  <a:tcPr/>
                </a:tc>
                <a:extLst>
                  <a:ext uri="{0D108BD9-81ED-4DB2-BD59-A6C34878D82A}">
                    <a16:rowId xmlns:a16="http://schemas.microsoft.com/office/drawing/2014/main" val="750744299"/>
                  </a:ext>
                </a:extLst>
              </a:tr>
              <a:tr h="370840">
                <a:tc>
                  <a:txBody>
                    <a:bodyPr/>
                    <a:lstStyle/>
                    <a:p>
                      <a:r>
                        <a:rPr lang="en-US" dirty="0" smtClean="0"/>
                        <a:t>4</a:t>
                      </a:r>
                      <a:endParaRPr lang="en-US" dirty="0"/>
                    </a:p>
                  </a:txBody>
                  <a:tcPr/>
                </a:tc>
                <a:tc>
                  <a:txBody>
                    <a:bodyPr/>
                    <a:lstStyle/>
                    <a:p>
                      <a:r>
                        <a:rPr lang="en-US" dirty="0" smtClean="0"/>
                        <a:t>Rhode Island</a:t>
                      </a:r>
                      <a:endParaRPr lang="en-US" dirty="0"/>
                    </a:p>
                  </a:txBody>
                  <a:tcPr/>
                </a:tc>
                <a:tc>
                  <a:txBody>
                    <a:bodyPr/>
                    <a:lstStyle/>
                    <a:p>
                      <a:pPr algn="ctr"/>
                      <a:r>
                        <a:rPr lang="en-US" dirty="0" smtClean="0"/>
                        <a:t>2730</a:t>
                      </a:r>
                      <a:endParaRPr lang="en-US" dirty="0"/>
                    </a:p>
                  </a:txBody>
                  <a:tcPr/>
                </a:tc>
                <a:extLst>
                  <a:ext uri="{0D108BD9-81ED-4DB2-BD59-A6C34878D82A}">
                    <a16:rowId xmlns:a16="http://schemas.microsoft.com/office/drawing/2014/main" val="1336152980"/>
                  </a:ext>
                </a:extLst>
              </a:tr>
              <a:tr h="370840">
                <a:tc>
                  <a:txBody>
                    <a:bodyPr/>
                    <a:lstStyle/>
                    <a:p>
                      <a:r>
                        <a:rPr lang="en-US" dirty="0" smtClean="0"/>
                        <a:t>5</a:t>
                      </a:r>
                      <a:endParaRPr lang="en-US" dirty="0"/>
                    </a:p>
                  </a:txBody>
                  <a:tcPr>
                    <a:solidFill>
                      <a:srgbClr val="FFFF00"/>
                    </a:solidFill>
                  </a:tcPr>
                </a:tc>
                <a:tc>
                  <a:txBody>
                    <a:bodyPr/>
                    <a:lstStyle/>
                    <a:p>
                      <a:r>
                        <a:rPr lang="en-US" dirty="0" smtClean="0"/>
                        <a:t>Minnesota</a:t>
                      </a:r>
                      <a:endParaRPr lang="en-US" dirty="0"/>
                    </a:p>
                  </a:txBody>
                  <a:tcPr>
                    <a:solidFill>
                      <a:srgbClr val="FFFF00"/>
                    </a:solidFill>
                  </a:tcPr>
                </a:tc>
                <a:tc>
                  <a:txBody>
                    <a:bodyPr/>
                    <a:lstStyle/>
                    <a:p>
                      <a:pPr algn="ctr"/>
                      <a:r>
                        <a:rPr lang="en-US" dirty="0" smtClean="0"/>
                        <a:t>2450</a:t>
                      </a:r>
                      <a:endParaRPr lang="en-US" dirty="0"/>
                    </a:p>
                  </a:txBody>
                  <a:tcPr>
                    <a:solidFill>
                      <a:srgbClr val="FFFF00"/>
                    </a:solidFill>
                  </a:tcPr>
                </a:tc>
                <a:extLst>
                  <a:ext uri="{0D108BD9-81ED-4DB2-BD59-A6C34878D82A}">
                    <a16:rowId xmlns:a16="http://schemas.microsoft.com/office/drawing/2014/main" val="4131400102"/>
                  </a:ext>
                </a:extLst>
              </a:tr>
            </a:tbl>
          </a:graphicData>
        </a:graphic>
      </p:graphicFrame>
      <p:sp>
        <p:nvSpPr>
          <p:cNvPr id="4" name="Text Placeholder 3"/>
          <p:cNvSpPr>
            <a:spLocks noGrp="1"/>
          </p:cNvSpPr>
          <p:nvPr>
            <p:ph type="body" idx="2"/>
          </p:nvPr>
        </p:nvSpPr>
        <p:spPr/>
        <p:txBody>
          <a:bodyPr/>
          <a:lstStyle/>
          <a:p>
            <a:r>
              <a:rPr lang="en-US" dirty="0"/>
              <a:t>Source: Bureau of Justice Statistics, Correctional Populations in the United States, 2016, </a:t>
            </a:r>
            <a:r>
              <a:rPr lang="en-US" dirty="0">
                <a:hlinkClick r:id="rId3"/>
              </a:rPr>
              <a:t>http://</a:t>
            </a:r>
            <a:r>
              <a:rPr lang="en-US" dirty="0" smtClean="0">
                <a:hlinkClick r:id="rId3"/>
              </a:rPr>
              <a:t>www.bjs.gov/index.cfm?ty=pbdetail&amp;iid=6226</a:t>
            </a:r>
            <a:endParaRPr lang="en-US" dirty="0"/>
          </a:p>
        </p:txBody>
      </p:sp>
      <p:sp>
        <p:nvSpPr>
          <p:cNvPr id="5" name="Slide Number Placeholder 4"/>
          <p:cNvSpPr>
            <a:spLocks noGrp="1"/>
          </p:cNvSpPr>
          <p:nvPr>
            <p:ph type="sldNum" sz="quarter" idx="12"/>
          </p:nvPr>
        </p:nvSpPr>
        <p:spPr/>
        <p:txBody>
          <a:bodyPr/>
          <a:lstStyle/>
          <a:p>
            <a:fld id="{401CF334-2D5C-4859-84A6-CA7E6E43FAEB}" type="slidenum">
              <a:rPr lang="en-US" smtClean="0"/>
              <a:t>4</a:t>
            </a:fld>
            <a:endParaRPr lang="en-US" dirty="0"/>
          </a:p>
        </p:txBody>
      </p:sp>
      <p:sp>
        <p:nvSpPr>
          <p:cNvPr id="7" name="TextBox 6"/>
          <p:cNvSpPr txBox="1"/>
          <p:nvPr/>
        </p:nvSpPr>
        <p:spPr>
          <a:xfrm>
            <a:off x="716549" y="1557764"/>
            <a:ext cx="5251116" cy="646331"/>
          </a:xfrm>
          <a:prstGeom prst="rect">
            <a:avLst/>
          </a:prstGeom>
          <a:noFill/>
        </p:spPr>
        <p:txBody>
          <a:bodyPr wrap="square" rtlCol="0">
            <a:spAutoFit/>
          </a:bodyPr>
          <a:lstStyle/>
          <a:p>
            <a:r>
              <a:rPr lang="en-US" dirty="0" smtClean="0"/>
              <a:t>5th </a:t>
            </a:r>
            <a:r>
              <a:rPr lang="en-US" i="1" dirty="0" smtClean="0"/>
              <a:t>Highest</a:t>
            </a:r>
            <a:r>
              <a:rPr lang="en-US" dirty="0" smtClean="0"/>
              <a:t> Community Supervision Rate</a:t>
            </a:r>
          </a:p>
          <a:p>
            <a:endParaRPr lang="en-US" dirty="0"/>
          </a:p>
        </p:txBody>
      </p:sp>
    </p:spTree>
    <p:extLst>
      <p:ext uri="{BB962C8B-B14F-4D97-AF65-F5344CB8AC3E}">
        <p14:creationId xmlns:p14="http://schemas.microsoft.com/office/powerpoint/2010/main" val="1732631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Minnesota Probation Population 1996-2017</a:t>
            </a:r>
            <a:br>
              <a:rPr lang="en-US" dirty="0" smtClean="0"/>
            </a:br>
            <a:r>
              <a:rPr lang="en-US" sz="1200" dirty="0" smtClean="0"/>
              <a:t>Source: MN Dept. of Corrections, 2017 </a:t>
            </a:r>
            <a:r>
              <a:rPr lang="en-US" sz="1200" dirty="0"/>
              <a:t>Probation Survey, https://mn.gov/doc/assets/2017%20Probation%20Survey%20Final_tcm1089-335645.pdf</a:t>
            </a:r>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5</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70646945"/>
              </p:ext>
            </p:extLst>
          </p:nvPr>
        </p:nvGraphicFramePr>
        <p:xfrm>
          <a:off x="609600" y="2249488"/>
          <a:ext cx="10972800" cy="43243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57690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Minnesota Probation Population 1996-2017</a:t>
            </a:r>
            <a:br>
              <a:rPr lang="en-US" dirty="0"/>
            </a:br>
            <a:r>
              <a:rPr lang="en-US" sz="1300" dirty="0" smtClean="0"/>
              <a:t>Source: MN Dept. of Corrections, 2017 Probation Survey, https://mn.gov/doc/assets/2017%20Probation%20Survey%20Final_tcm1089-335645.pdf</a:t>
            </a:r>
            <a:endParaRPr lang="en-US" sz="1300" dirty="0"/>
          </a:p>
        </p:txBody>
      </p:sp>
      <p:sp>
        <p:nvSpPr>
          <p:cNvPr id="4" name="Slide Number Placeholder 3"/>
          <p:cNvSpPr>
            <a:spLocks noGrp="1"/>
          </p:cNvSpPr>
          <p:nvPr>
            <p:ph type="sldNum" sz="quarter" idx="12"/>
          </p:nvPr>
        </p:nvSpPr>
        <p:spPr/>
        <p:txBody>
          <a:bodyPr/>
          <a:lstStyle/>
          <a:p>
            <a:fld id="{401CF334-2D5C-4859-84A6-CA7E6E43FAEB}" type="slidenum">
              <a:rPr lang="en-US" smtClean="0"/>
              <a:t>6</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38514836"/>
              </p:ext>
            </p:extLst>
          </p:nvPr>
        </p:nvGraphicFramePr>
        <p:xfrm>
          <a:off x="609600" y="2249488"/>
          <a:ext cx="10972800" cy="43243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38535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5400000">
            <a:off x="9183628" y="-1179596"/>
            <a:ext cx="782404" cy="4681637"/>
          </a:xfrm>
        </p:spPr>
        <p:txBody>
          <a:bodyPr/>
          <a:lstStyle/>
          <a:p>
            <a:pPr algn="l"/>
            <a:r>
              <a:rPr lang="en-US" dirty="0" smtClean="0"/>
              <a:t>Prison is Reserved for the Most Serious Offenses and Offenders</a:t>
            </a:r>
            <a:endParaRPr lang="en-US" dirty="0"/>
          </a:p>
        </p:txBody>
      </p:sp>
      <p:pic>
        <p:nvPicPr>
          <p:cNvPr id="6" name="Picture Placeholder 5"/>
          <p:cNvPicPr>
            <a:picLocks noGrp="1" noChangeAspect="1"/>
          </p:cNvPicPr>
          <p:nvPr>
            <p:ph type="pic" idx="1"/>
          </p:nvPr>
        </p:nvPicPr>
        <p:blipFill rotWithShape="1">
          <a:blip r:embed="rId3"/>
          <a:srcRect l="26895" t="22719" r="29347" b="6053"/>
          <a:stretch/>
        </p:blipFill>
        <p:spPr>
          <a:xfrm>
            <a:off x="513194" y="770020"/>
            <a:ext cx="6433038" cy="5580903"/>
          </a:xfrm>
          <a:prstGeom prst="rect">
            <a:avLst/>
          </a:prstGeom>
        </p:spPr>
      </p:pic>
      <p:sp>
        <p:nvSpPr>
          <p:cNvPr id="4" name="Text Placeholder 3"/>
          <p:cNvSpPr>
            <a:spLocks noGrp="1"/>
          </p:cNvSpPr>
          <p:nvPr>
            <p:ph type="body" sz="half" idx="2"/>
          </p:nvPr>
        </p:nvSpPr>
        <p:spPr>
          <a:xfrm>
            <a:off x="7234011" y="1703125"/>
            <a:ext cx="4681637" cy="4647798"/>
          </a:xfrm>
        </p:spPr>
        <p:txBody>
          <a:bodyPr>
            <a:noAutofit/>
          </a:bodyPr>
          <a:lstStyle/>
          <a:p>
            <a:r>
              <a:rPr lang="en-US" sz="1800" dirty="0" smtClean="0"/>
              <a:t>4. Commitment </a:t>
            </a:r>
            <a:r>
              <a:rPr lang="en-US" sz="1800" dirty="0"/>
              <a:t>to the Commissioner of Corrections is the most severe sanction that can be imposed for a felony conviction, but it is not the only significant sanction available to the court</a:t>
            </a:r>
            <a:r>
              <a:rPr lang="en-US" sz="1800" dirty="0" smtClean="0"/>
              <a:t>.</a:t>
            </a:r>
          </a:p>
          <a:p>
            <a:endParaRPr lang="en-US" sz="1800" dirty="0"/>
          </a:p>
          <a:p>
            <a:r>
              <a:rPr lang="en-US" sz="1800" dirty="0" smtClean="0"/>
              <a:t>5. Because </a:t>
            </a:r>
            <a:r>
              <a:rPr lang="en-US" sz="1800" dirty="0"/>
              <a:t>state and local correctional facility capacity is finite, confinement should be imposed only for offenders who are convicted of more serious offenses or who have longer criminal histories. To ensure such usage of finite resources, sanctions used in sentencing convicted felons should be the least restrictive necessary to achieve the purposes of the sentence</a:t>
            </a:r>
            <a:r>
              <a:rPr lang="en-US" sz="1800" dirty="0" smtClean="0"/>
              <a:t>.</a:t>
            </a:r>
          </a:p>
          <a:p>
            <a:endParaRPr lang="en-US" sz="1800" dirty="0"/>
          </a:p>
          <a:p>
            <a:r>
              <a:rPr lang="en-US" sz="1800" dirty="0" smtClean="0"/>
              <a:t>Minn. Sentencing Guidelines §§ 1.A.4 and 1.A.5 (2018).</a:t>
            </a:r>
            <a:endParaRPr lang="en-US" sz="1800" dirty="0"/>
          </a:p>
        </p:txBody>
      </p:sp>
      <p:sp>
        <p:nvSpPr>
          <p:cNvPr id="5" name="Slide Number Placeholder 4"/>
          <p:cNvSpPr>
            <a:spLocks noGrp="1"/>
          </p:cNvSpPr>
          <p:nvPr>
            <p:ph type="sldNum" sz="quarter" idx="12"/>
          </p:nvPr>
        </p:nvSpPr>
        <p:spPr/>
        <p:txBody>
          <a:bodyPr/>
          <a:lstStyle/>
          <a:p>
            <a:fld id="{401CF334-2D5C-4859-84A6-CA7E6E43FAEB}" type="slidenum">
              <a:rPr lang="en-US" smtClean="0"/>
              <a:t>7</a:t>
            </a:fld>
            <a:endParaRPr lang="en-US" dirty="0"/>
          </a:p>
        </p:txBody>
      </p:sp>
    </p:spTree>
    <p:extLst>
      <p:ext uri="{BB962C8B-B14F-4D97-AF65-F5344CB8AC3E}">
        <p14:creationId xmlns:p14="http://schemas.microsoft.com/office/powerpoint/2010/main" val="2746216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Number of Individuals Sentenced to Prison vs. Probation for Felonies (2001-15) – replace with MSGC numbers?</a:t>
            </a:r>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8</a:t>
            </a:fld>
            <a:endParaRPr lang="en-US" dirty="0"/>
          </a:p>
        </p:txBody>
      </p:sp>
      <p:pic>
        <p:nvPicPr>
          <p:cNvPr id="7" name="Content Placeholder 6"/>
          <p:cNvPicPr>
            <a:picLocks noGrp="1" noChangeAspect="1"/>
          </p:cNvPicPr>
          <p:nvPr>
            <p:ph idx="1"/>
          </p:nvPr>
        </p:nvPicPr>
        <p:blipFill rotWithShape="1">
          <a:blip r:embed="rId3"/>
          <a:srcRect l="26849" t="32562" r="25806" b="8083"/>
          <a:stretch/>
        </p:blipFill>
        <p:spPr>
          <a:xfrm>
            <a:off x="609600" y="2290974"/>
            <a:ext cx="8669795" cy="4036673"/>
          </a:xfrm>
          <a:prstGeom prst="rect">
            <a:avLst/>
          </a:prstGeom>
        </p:spPr>
      </p:pic>
      <p:sp>
        <p:nvSpPr>
          <p:cNvPr id="8" name="TextBox 7"/>
          <p:cNvSpPr txBox="1"/>
          <p:nvPr/>
        </p:nvSpPr>
        <p:spPr>
          <a:xfrm>
            <a:off x="8935452" y="2984768"/>
            <a:ext cx="2980196" cy="1200329"/>
          </a:xfrm>
          <a:prstGeom prst="rect">
            <a:avLst/>
          </a:prstGeom>
          <a:noFill/>
        </p:spPr>
        <p:txBody>
          <a:bodyPr wrap="square" rtlCol="0">
            <a:spAutoFit/>
          </a:bodyPr>
          <a:lstStyle/>
          <a:p>
            <a:r>
              <a:rPr lang="en-US" sz="1200" dirty="0" smtClean="0"/>
              <a:t>Source: MSGC, Probation Revocations: Offenders Sentenced from 2001-2015 and Revoked to </a:t>
            </a:r>
            <a:r>
              <a:rPr lang="en-US" sz="1200" dirty="0"/>
              <a:t>Prison Through 2016, http://mn.gov/msgc-stat/documents/reports/2016/2016MsgcProbationRevocationsReport.pdf</a:t>
            </a:r>
          </a:p>
        </p:txBody>
      </p:sp>
    </p:spTree>
    <p:extLst>
      <p:ext uri="{BB962C8B-B14F-4D97-AF65-F5344CB8AC3E}">
        <p14:creationId xmlns:p14="http://schemas.microsoft.com/office/powerpoint/2010/main" val="3273692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Maximum Probation Terms Set in Statute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8215846"/>
              </p:ext>
            </p:extLst>
          </p:nvPr>
        </p:nvGraphicFramePr>
        <p:xfrm>
          <a:off x="1716504" y="2209800"/>
          <a:ext cx="8758992" cy="4206240"/>
        </p:xfrm>
        <a:graphic>
          <a:graphicData uri="http://schemas.openxmlformats.org/drawingml/2006/table">
            <a:tbl>
              <a:tblPr firstRow="1" bandRow="1">
                <a:tableStyleId>{2A488322-F2BA-4B5B-9748-0D474271808F}</a:tableStyleId>
              </a:tblPr>
              <a:tblGrid>
                <a:gridCol w="4379496">
                  <a:extLst>
                    <a:ext uri="{9D8B030D-6E8A-4147-A177-3AD203B41FA5}">
                      <a16:colId xmlns:a16="http://schemas.microsoft.com/office/drawing/2014/main" val="2001790461"/>
                    </a:ext>
                  </a:extLst>
                </a:gridCol>
                <a:gridCol w="4379496">
                  <a:extLst>
                    <a:ext uri="{9D8B030D-6E8A-4147-A177-3AD203B41FA5}">
                      <a16:colId xmlns:a16="http://schemas.microsoft.com/office/drawing/2014/main" val="3521477122"/>
                    </a:ext>
                  </a:extLst>
                </a:gridCol>
              </a:tblGrid>
              <a:tr h="370840">
                <a:tc>
                  <a:txBody>
                    <a:bodyPr/>
                    <a:lstStyle/>
                    <a:p>
                      <a:r>
                        <a:rPr lang="en-US" sz="2400" dirty="0" smtClean="0"/>
                        <a:t>Offense Level</a:t>
                      </a:r>
                      <a:endParaRPr lang="en-US" sz="2400" dirty="0"/>
                    </a:p>
                  </a:txBody>
                  <a:tcPr/>
                </a:tc>
                <a:tc>
                  <a:txBody>
                    <a:bodyPr/>
                    <a:lstStyle/>
                    <a:p>
                      <a:r>
                        <a:rPr lang="en-US" sz="2400" dirty="0" smtClean="0"/>
                        <a:t>Maximum Probation Term</a:t>
                      </a:r>
                      <a:endParaRPr lang="en-US" sz="2400" dirty="0"/>
                    </a:p>
                  </a:txBody>
                  <a:tcPr/>
                </a:tc>
                <a:extLst>
                  <a:ext uri="{0D108BD9-81ED-4DB2-BD59-A6C34878D82A}">
                    <a16:rowId xmlns:a16="http://schemas.microsoft.com/office/drawing/2014/main" val="567951202"/>
                  </a:ext>
                </a:extLst>
              </a:tr>
              <a:tr h="370840">
                <a:tc>
                  <a:txBody>
                    <a:bodyPr/>
                    <a:lstStyle/>
                    <a:p>
                      <a:r>
                        <a:rPr lang="en-US" sz="2400" dirty="0" smtClean="0"/>
                        <a:t>Felony</a:t>
                      </a:r>
                      <a:endParaRPr lang="en-US" sz="2400" dirty="0"/>
                    </a:p>
                  </a:txBody>
                  <a:tcPr/>
                </a:tc>
                <a:tc>
                  <a:txBody>
                    <a:bodyPr/>
                    <a:lstStyle/>
                    <a:p>
                      <a:r>
                        <a:rPr lang="en-US" sz="2400" dirty="0" smtClean="0"/>
                        <a:t>4 years or statutory</a:t>
                      </a:r>
                      <a:r>
                        <a:rPr lang="en-US" sz="2400" baseline="0" dirty="0" smtClean="0"/>
                        <a:t> maximum, whichever is longer</a:t>
                      </a:r>
                      <a:endParaRPr lang="en-US" sz="2400" dirty="0"/>
                    </a:p>
                  </a:txBody>
                  <a:tcPr/>
                </a:tc>
                <a:extLst>
                  <a:ext uri="{0D108BD9-81ED-4DB2-BD59-A6C34878D82A}">
                    <a16:rowId xmlns:a16="http://schemas.microsoft.com/office/drawing/2014/main" val="3538205441"/>
                  </a:ext>
                </a:extLst>
              </a:tr>
              <a:tr h="370840">
                <a:tc>
                  <a:txBody>
                    <a:bodyPr/>
                    <a:lstStyle/>
                    <a:p>
                      <a:r>
                        <a:rPr lang="en-US" sz="2400" dirty="0" smtClean="0"/>
                        <a:t>Gross Misdemeanors</a:t>
                      </a:r>
                      <a:r>
                        <a:rPr lang="en-US" sz="2400" baseline="0" dirty="0" smtClean="0"/>
                        <a:t> (DWI and criminal vehicular operation)</a:t>
                      </a:r>
                      <a:endParaRPr lang="en-US" sz="2400" dirty="0"/>
                    </a:p>
                  </a:txBody>
                  <a:tcPr/>
                </a:tc>
                <a:tc>
                  <a:txBody>
                    <a:bodyPr/>
                    <a:lstStyle/>
                    <a:p>
                      <a:r>
                        <a:rPr lang="en-US" sz="2400" dirty="0" smtClean="0"/>
                        <a:t>6 years</a:t>
                      </a:r>
                      <a:endParaRPr lang="en-US" sz="2400" dirty="0"/>
                    </a:p>
                  </a:txBody>
                  <a:tcPr/>
                </a:tc>
                <a:extLst>
                  <a:ext uri="{0D108BD9-81ED-4DB2-BD59-A6C34878D82A}">
                    <a16:rowId xmlns:a16="http://schemas.microsoft.com/office/drawing/2014/main" val="1989564459"/>
                  </a:ext>
                </a:extLst>
              </a:tr>
              <a:tr h="370840">
                <a:tc>
                  <a:txBody>
                    <a:bodyPr/>
                    <a:lstStyle/>
                    <a:p>
                      <a:r>
                        <a:rPr lang="en-US" sz="2400" dirty="0" smtClean="0"/>
                        <a:t>Gross Misdemeanors (all others)</a:t>
                      </a:r>
                      <a:endParaRPr lang="en-US" sz="2400" dirty="0"/>
                    </a:p>
                  </a:txBody>
                  <a:tcPr/>
                </a:tc>
                <a:tc>
                  <a:txBody>
                    <a:bodyPr/>
                    <a:lstStyle/>
                    <a:p>
                      <a:r>
                        <a:rPr lang="en-US" sz="2400" dirty="0" smtClean="0"/>
                        <a:t>2 years</a:t>
                      </a:r>
                      <a:endParaRPr lang="en-US" sz="2400" dirty="0"/>
                    </a:p>
                  </a:txBody>
                  <a:tcPr/>
                </a:tc>
                <a:extLst>
                  <a:ext uri="{0D108BD9-81ED-4DB2-BD59-A6C34878D82A}">
                    <a16:rowId xmlns:a16="http://schemas.microsoft.com/office/drawing/2014/main" val="602033081"/>
                  </a:ext>
                </a:extLst>
              </a:tr>
              <a:tr h="370840">
                <a:tc>
                  <a:txBody>
                    <a:bodyPr/>
                    <a:lstStyle/>
                    <a:p>
                      <a:r>
                        <a:rPr lang="en-US" sz="2400" dirty="0" smtClean="0"/>
                        <a:t>Misdemeanors (DWI, domestic assault,</a:t>
                      </a:r>
                      <a:r>
                        <a:rPr lang="en-US" sz="2400" baseline="0" dirty="0" smtClean="0"/>
                        <a:t> certain others related to stalking)</a:t>
                      </a:r>
                      <a:endParaRPr lang="en-US" sz="2400" dirty="0"/>
                    </a:p>
                  </a:txBody>
                  <a:tcPr/>
                </a:tc>
                <a:tc>
                  <a:txBody>
                    <a:bodyPr/>
                    <a:lstStyle/>
                    <a:p>
                      <a:r>
                        <a:rPr lang="en-US" sz="2400" dirty="0" smtClean="0"/>
                        <a:t>2 years</a:t>
                      </a:r>
                      <a:endParaRPr lang="en-US" sz="2400" dirty="0"/>
                    </a:p>
                  </a:txBody>
                  <a:tcPr/>
                </a:tc>
                <a:extLst>
                  <a:ext uri="{0D108BD9-81ED-4DB2-BD59-A6C34878D82A}">
                    <a16:rowId xmlns:a16="http://schemas.microsoft.com/office/drawing/2014/main" val="1354544383"/>
                  </a:ext>
                </a:extLst>
              </a:tr>
              <a:tr h="370840">
                <a:tc>
                  <a:txBody>
                    <a:bodyPr/>
                    <a:lstStyle/>
                    <a:p>
                      <a:r>
                        <a:rPr lang="en-US" sz="2400" dirty="0" smtClean="0"/>
                        <a:t>Misdemeanors</a:t>
                      </a:r>
                      <a:endParaRPr lang="en-US" sz="2400" dirty="0"/>
                    </a:p>
                  </a:txBody>
                  <a:tcPr/>
                </a:tc>
                <a:tc>
                  <a:txBody>
                    <a:bodyPr/>
                    <a:lstStyle/>
                    <a:p>
                      <a:r>
                        <a:rPr lang="en-US" sz="2400" dirty="0" smtClean="0"/>
                        <a:t>1 year</a:t>
                      </a:r>
                      <a:endParaRPr lang="en-US" sz="2400" dirty="0"/>
                    </a:p>
                  </a:txBody>
                  <a:tcPr/>
                </a:tc>
                <a:extLst>
                  <a:ext uri="{0D108BD9-81ED-4DB2-BD59-A6C34878D82A}">
                    <a16:rowId xmlns:a16="http://schemas.microsoft.com/office/drawing/2014/main" val="1436790095"/>
                  </a:ext>
                </a:extLst>
              </a:tr>
            </a:tbl>
          </a:graphicData>
        </a:graphic>
      </p:graphicFrame>
      <p:sp>
        <p:nvSpPr>
          <p:cNvPr id="4" name="Slide Number Placeholder 3"/>
          <p:cNvSpPr>
            <a:spLocks noGrp="1"/>
          </p:cNvSpPr>
          <p:nvPr>
            <p:ph type="sldNum" sz="quarter" idx="12"/>
          </p:nvPr>
        </p:nvSpPr>
        <p:spPr/>
        <p:txBody>
          <a:bodyPr/>
          <a:lstStyle/>
          <a:p>
            <a:fld id="{401CF334-2D5C-4859-84A6-CA7E6E43FAEB}" type="slidenum">
              <a:rPr lang="en-US" smtClean="0"/>
              <a:t>9</a:t>
            </a:fld>
            <a:endParaRPr lang="en-US" dirty="0"/>
          </a:p>
        </p:txBody>
      </p:sp>
    </p:spTree>
    <p:extLst>
      <p:ext uri="{BB962C8B-B14F-4D97-AF65-F5344CB8AC3E}">
        <p14:creationId xmlns:p14="http://schemas.microsoft.com/office/powerpoint/2010/main" val="2959760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presentation">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Training presentation.potx" id="{7B9FCAFE-DDE5-4198-9987-54DFCAD80598}" vid="{6015A8B0-C387-4E39-945C-0F39E3EB10B6}"/>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Training presentation</Template>
  <TotalTime>498</TotalTime>
  <Words>1579</Words>
  <Application>Microsoft Office PowerPoint</Application>
  <PresentationFormat>Widescreen</PresentationFormat>
  <Paragraphs>221</Paragraphs>
  <Slides>17</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Georgia</vt:lpstr>
      <vt:lpstr>Wingdings 2</vt:lpstr>
      <vt:lpstr>Training presentation</vt:lpstr>
      <vt:lpstr>State of Probation in Minnesota</vt:lpstr>
      <vt:lpstr>Minnesota Has a Reputation for Low Incarceration Rates</vt:lpstr>
      <vt:lpstr>But the Overall Rate of Correctional Control Is Much Higher</vt:lpstr>
      <vt:lpstr>The Overall Correctional Control Rate is Driven by the Community Supervision Rate</vt:lpstr>
      <vt:lpstr>Minnesota Probation Population 1996-2017 Source: MN Dept. of Corrections, 2017 Probation Survey, https://mn.gov/doc/assets/2017%20Probation%20Survey%20Final_tcm1089-335645.pdf</vt:lpstr>
      <vt:lpstr>Minnesota Probation Population 1996-2017 Source: MN Dept. of Corrections, 2017 Probation Survey, https://mn.gov/doc/assets/2017%20Probation%20Survey%20Final_tcm1089-335645.pdf</vt:lpstr>
      <vt:lpstr>Prison is Reserved for the Most Serious Offenses and Offenders</vt:lpstr>
      <vt:lpstr>Number of Individuals Sentenced to Prison vs. Probation for Felonies (2001-15) – replace with MSGC numbers?</vt:lpstr>
      <vt:lpstr>Maximum Probation Terms Set in Statute</vt:lpstr>
      <vt:lpstr>Average Probation Length by Judicial District (2010-15)</vt:lpstr>
      <vt:lpstr>Breakdown of Probation Terms by Judicial District (2010-15)</vt:lpstr>
      <vt:lpstr>Breakdown of Probation Terms Longer Than 5 Years (2010-15)</vt:lpstr>
      <vt:lpstr>Probation Lengths by Offense Type (2010-15)</vt:lpstr>
      <vt:lpstr>What we know</vt:lpstr>
      <vt:lpstr>What we don’t know</vt:lpstr>
      <vt:lpstr>What we don’t know (cont’d)</vt:lpstr>
      <vt:lpstr>Questions?</vt:lpstr>
    </vt:vector>
  </TitlesOfParts>
  <Company>University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Training Presentation</dc:title>
  <dc:creator>Kelly L Mitchell</dc:creator>
  <cp:lastModifiedBy>Kelly L Mitchell</cp:lastModifiedBy>
  <cp:revision>37</cp:revision>
  <dcterms:created xsi:type="dcterms:W3CDTF">2019-01-22T01:33:21Z</dcterms:created>
  <dcterms:modified xsi:type="dcterms:W3CDTF">2019-01-22T15:12:57Z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