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6.xml" ContentType="application/vnd.openxmlformats-officedocument.presentationml.notesSlide+xml"/>
  <Override PartName="/ppt/charts/chart4.xml" ContentType="application/vnd.openxmlformats-officedocument.drawingml.chart+xml"/>
  <Override PartName="/ppt/drawings/drawing2.xml" ContentType="application/vnd.openxmlformats-officedocument.drawingml.chartshapes+xml"/>
  <Override PartName="/ppt/notesSlides/notesSlide37.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8.xml" ContentType="application/vnd.openxmlformats-officedocument.presentationml.notesSlide+xml"/>
  <Override PartName="/ppt/charts/chart6.xml" ContentType="application/vnd.openxmlformats-officedocument.drawingml.chart+xml"/>
  <Override PartName="/ppt/notesSlides/notesSlide39.xml" ContentType="application/vnd.openxmlformats-officedocument.presentationml.notesSl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1.xml" ContentType="application/vnd.openxmlformats-officedocument.themeOverride+xml"/>
  <Override PartName="/ppt/drawings/drawing4.xml" ContentType="application/vnd.openxmlformats-officedocument.drawingml.chartshape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4"/>
  </p:sldMasterIdLst>
  <p:notesMasterIdLst>
    <p:notesMasterId r:id="rId61"/>
  </p:notesMasterIdLst>
  <p:handoutMasterIdLst>
    <p:handoutMasterId r:id="rId62"/>
  </p:handoutMasterIdLst>
  <p:sldIdLst>
    <p:sldId id="396" r:id="rId5"/>
    <p:sldId id="483" r:id="rId6"/>
    <p:sldId id="484" r:id="rId7"/>
    <p:sldId id="485" r:id="rId8"/>
    <p:sldId id="487" r:id="rId9"/>
    <p:sldId id="603" r:id="rId10"/>
    <p:sldId id="488" r:id="rId11"/>
    <p:sldId id="533" r:id="rId12"/>
    <p:sldId id="490" r:id="rId13"/>
    <p:sldId id="491" r:id="rId14"/>
    <p:sldId id="492" r:id="rId15"/>
    <p:sldId id="493" r:id="rId16"/>
    <p:sldId id="494" r:id="rId17"/>
    <p:sldId id="495" r:id="rId18"/>
    <p:sldId id="544" r:id="rId19"/>
    <p:sldId id="596" r:id="rId20"/>
    <p:sldId id="496" r:id="rId21"/>
    <p:sldId id="572" r:id="rId22"/>
    <p:sldId id="599" r:id="rId23"/>
    <p:sldId id="573" r:id="rId24"/>
    <p:sldId id="497" r:id="rId25"/>
    <p:sldId id="550" r:id="rId26"/>
    <p:sldId id="604" r:id="rId27"/>
    <p:sldId id="576" r:id="rId28"/>
    <p:sldId id="577" r:id="rId29"/>
    <p:sldId id="564" r:id="rId30"/>
    <p:sldId id="565" r:id="rId31"/>
    <p:sldId id="602" r:id="rId32"/>
    <p:sldId id="571" r:id="rId33"/>
    <p:sldId id="601" r:id="rId34"/>
    <p:sldId id="570" r:id="rId35"/>
    <p:sldId id="545" r:id="rId36"/>
    <p:sldId id="574" r:id="rId37"/>
    <p:sldId id="509" r:id="rId38"/>
    <p:sldId id="510" r:id="rId39"/>
    <p:sldId id="537" r:id="rId40"/>
    <p:sldId id="538" r:id="rId41"/>
    <p:sldId id="578" r:id="rId42"/>
    <p:sldId id="579" r:id="rId43"/>
    <p:sldId id="580" r:id="rId44"/>
    <p:sldId id="581" r:id="rId45"/>
    <p:sldId id="605" r:id="rId46"/>
    <p:sldId id="583" r:id="rId47"/>
    <p:sldId id="584" r:id="rId48"/>
    <p:sldId id="585" r:id="rId49"/>
    <p:sldId id="606" r:id="rId50"/>
    <p:sldId id="587" r:id="rId51"/>
    <p:sldId id="588" r:id="rId52"/>
    <p:sldId id="589" r:id="rId53"/>
    <p:sldId id="590" r:id="rId54"/>
    <p:sldId id="607" r:id="rId55"/>
    <p:sldId id="608" r:id="rId56"/>
    <p:sldId id="609" r:id="rId57"/>
    <p:sldId id="594" r:id="rId58"/>
    <p:sldId id="597" r:id="rId59"/>
    <p:sldId id="567" r:id="rId6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865"/>
    <a:srgbClr val="000000"/>
    <a:srgbClr val="78BE21"/>
    <a:srgbClr val="0D0D0D"/>
    <a:srgbClr val="E8E8E8"/>
    <a:srgbClr val="B20738"/>
    <a:srgbClr val="00A3E2"/>
    <a:srgbClr val="2C2C2C"/>
    <a:srgbClr val="F5F5F5"/>
    <a:srgbClr val="383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714" autoAdjust="0"/>
    <p:restoredTop sz="83811" autoAdjust="0"/>
  </p:normalViewPr>
  <p:slideViewPr>
    <p:cSldViewPr snapToGrid="0">
      <p:cViewPr varScale="1">
        <p:scale>
          <a:sx n="102" d="100"/>
          <a:sy n="102" d="100"/>
        </p:scale>
        <p:origin x="180" y="102"/>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90" d="100"/>
          <a:sy n="90" d="100"/>
        </p:scale>
        <p:origin x="260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ad\co\Finance\Data\Budget\Fund%20Statements\Forecast%20Graphs%20and%20Charts\Automatic%20Graphs%20Update%20(DO%20NOT%20MOVE%20OR%20CHANGE).xlsx" TargetMode="External"/><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embeddings/oleObject1.bin"/></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1" Type="http://schemas.openxmlformats.org/officeDocument/2006/relationships/oleObject" Target="file:///\\ad\co\OIM\Data\Statewide%20Planning%20and%20Analysis%20Section\Statewide%20Planning\SMTP-MnSHIP\SMTP-MnSHIP%202017\MnSHIP\19.%20Financial%20Picture%20and%20Revenue%20Projections\Main.xlsx" TargetMode="Externa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7.xml"/><Relationship Id="rId1" Type="http://schemas.microsoft.com/office/2011/relationships/chartStyle" Target="style7.xml"/><Relationship Id="rId5" Type="http://schemas.openxmlformats.org/officeDocument/2006/relationships/chartUserShapes" Target="../drawings/drawing4.xml"/><Relationship Id="rId4"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003196732209874"/>
          <c:y val="3.7554043608626591E-3"/>
          <c:w val="0.5755589650730808"/>
          <c:h val="0.99624459563913736"/>
        </c:manualLayout>
      </c:layout>
      <c:pieChart>
        <c:varyColors val="1"/>
        <c:ser>
          <c:idx val="0"/>
          <c:order val="0"/>
          <c:dPt>
            <c:idx val="0"/>
            <c:bubble3D val="0"/>
            <c:spPr>
              <a:solidFill>
                <a:schemeClr val="accent1"/>
              </a:solidFill>
              <a:ln>
                <a:noFill/>
              </a:ln>
              <a:effectLst/>
            </c:spPr>
          </c:dPt>
          <c:dPt>
            <c:idx val="1"/>
            <c:bubble3D val="0"/>
            <c:spPr>
              <a:solidFill>
                <a:schemeClr val="accent2"/>
              </a:solidFill>
              <a:ln>
                <a:noFill/>
              </a:ln>
              <a:effectLst/>
            </c:spPr>
          </c:dPt>
          <c:dPt>
            <c:idx val="2"/>
            <c:bubble3D val="0"/>
            <c:spPr>
              <a:solidFill>
                <a:schemeClr val="accent3"/>
              </a:solidFill>
              <a:ln>
                <a:noFill/>
              </a:ln>
              <a:effectLst/>
            </c:spPr>
          </c:dPt>
          <c:dPt>
            <c:idx val="3"/>
            <c:bubble3D val="0"/>
            <c:spPr>
              <a:solidFill>
                <a:schemeClr val="accent4"/>
              </a:solidFill>
              <a:ln>
                <a:noFill/>
              </a:ln>
              <a:effectLst/>
            </c:spPr>
          </c:dPt>
          <c:dPt>
            <c:idx val="4"/>
            <c:bubble3D val="0"/>
            <c:spPr>
              <a:solidFill>
                <a:schemeClr val="accent5"/>
              </a:solidFill>
              <a:ln>
                <a:noFill/>
              </a:ln>
              <a:effectLst/>
            </c:spPr>
          </c:dPt>
          <c:dPt>
            <c:idx val="5"/>
            <c:bubble3D val="0"/>
            <c:spPr>
              <a:solidFill>
                <a:schemeClr val="accent6"/>
              </a:solidFill>
              <a:ln>
                <a:noFill/>
              </a:ln>
              <a:effectLst/>
            </c:spPr>
          </c:dPt>
          <c:dPt>
            <c:idx val="6"/>
            <c:bubble3D val="0"/>
            <c:spPr>
              <a:solidFill>
                <a:schemeClr val="accent2">
                  <a:lumMod val="50000"/>
                </a:schemeClr>
              </a:solidFill>
              <a:ln>
                <a:noFill/>
              </a:ln>
              <a:effectLst/>
            </c:spPr>
          </c:dPt>
          <c:dLbls>
            <c:dLbl>
              <c:idx val="0"/>
              <c:layout>
                <c:manualLayout>
                  <c:x val="-0.12000727953168357"/>
                  <c:y val="0.15683310099549644"/>
                </c:manualLayout>
              </c:layout>
              <c:numFmt formatCode="0%" sourceLinked="0"/>
              <c:spPr>
                <a:noFill/>
                <a:ln w="25400">
                  <a:noFill/>
                </a:ln>
                <a:effectLst/>
              </c:spPr>
              <c:txPr>
                <a:bodyPr rot="0" spcFirstLastPara="1" vertOverflow="ellipsis" vert="horz" wrap="square" anchor="ctr" anchorCtr="1"/>
                <a:lstStyle/>
                <a:p>
                  <a:pPr>
                    <a:defRPr sz="1200" b="1" i="0" u="none" strike="noStrike" kern="1200" baseline="0">
                      <a:solidFill>
                        <a:schemeClr val="bg1"/>
                      </a:solidFill>
                      <a:latin typeface="Arial"/>
                      <a:ea typeface="Arial"/>
                      <a:cs typeface="Arial"/>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1"/>
              <c:layout>
                <c:manualLayout>
                  <c:x val="-0.15793142755217704"/>
                  <c:y val="-8.9346697101075692E-2"/>
                </c:manualLayout>
              </c:layout>
              <c:numFmt formatCode="0%" sourceLinked="0"/>
              <c:spPr>
                <a:noFill/>
                <a:ln w="25400">
                  <a:noFill/>
                </a:ln>
                <a:effectLst/>
              </c:spPr>
              <c:txPr>
                <a:bodyPr rot="0" spcFirstLastPara="1" vertOverflow="ellipsis" vert="horz" wrap="square" anchor="ctr" anchorCtr="1"/>
                <a:lstStyle/>
                <a:p>
                  <a:pPr>
                    <a:defRPr sz="1200" b="1" i="0" u="none" strike="noStrike" kern="1200" baseline="0">
                      <a:solidFill>
                        <a:schemeClr val="bg1"/>
                      </a:solidFill>
                      <a:latin typeface="Arial"/>
                      <a:ea typeface="Arial"/>
                      <a:cs typeface="Arial"/>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2"/>
              <c:layout>
                <c:manualLayout>
                  <c:x val="1.1182655788923787E-2"/>
                  <c:y val="-5.6801752714241488E-3"/>
                </c:manualLayout>
              </c:layout>
              <c:numFmt formatCode="0%" sourceLinked="0"/>
              <c:spPr>
                <a:noFill/>
                <a:ln w="25400">
                  <a:noFill/>
                </a:ln>
                <a:effectLst/>
              </c:spPr>
              <c:txPr>
                <a:bodyPr rot="0" spcFirstLastPara="1" vertOverflow="ellipsis" vert="horz" wrap="square" anchor="ctr" anchorCtr="1"/>
                <a:lstStyle/>
                <a:p>
                  <a:pPr>
                    <a:defRPr sz="1200" b="1" i="0" u="none" strike="noStrike" kern="1200" baseline="0">
                      <a:solidFill>
                        <a:schemeClr val="bg1"/>
                      </a:solidFill>
                      <a:latin typeface="Arial"/>
                      <a:ea typeface="Arial"/>
                      <a:cs typeface="Arial"/>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3"/>
              <c:layout>
                <c:manualLayout>
                  <c:x val="0.19408584714383376"/>
                  <c:y val="-0.12598068768490697"/>
                </c:manualLayout>
              </c:layout>
              <c:numFmt formatCode="0%" sourceLinked="0"/>
              <c:spPr>
                <a:noFill/>
                <a:ln w="25400">
                  <a:noFill/>
                </a:ln>
                <a:effectLst/>
              </c:spPr>
              <c:txPr>
                <a:bodyPr rot="0" spcFirstLastPara="1" vertOverflow="ellipsis" vert="horz" wrap="square" anchor="ctr" anchorCtr="1"/>
                <a:lstStyle/>
                <a:p>
                  <a:pPr>
                    <a:defRPr sz="1200" b="1" i="0" u="none" strike="noStrike" kern="1200" baseline="0">
                      <a:solidFill>
                        <a:schemeClr val="bg1"/>
                      </a:solidFill>
                      <a:latin typeface="Arial"/>
                      <a:ea typeface="Arial"/>
                      <a:cs typeface="Arial"/>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4"/>
              <c:layout>
                <c:manualLayout>
                  <c:x val="-2.5186712988131098E-2"/>
                  <c:y val="0.17997241097843858"/>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5"/>
              <c:layout>
                <c:manualLayout>
                  <c:x val="-7.8523281668879313E-2"/>
                  <c:y val="0.13626482545510346"/>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6"/>
              <c:layout>
                <c:manualLayout>
                  <c:x val="-0.11556256547495444"/>
                  <c:y val="7.7131033276473656E-3"/>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numFmt formatCode="0%" sourceLinked="0"/>
            <c:spPr>
              <a:noFill/>
              <a:ln w="25400">
                <a:noFill/>
              </a:ln>
              <a:effectLst/>
            </c:spPr>
            <c:txPr>
              <a:bodyPr rot="0" spcFirstLastPara="1" vertOverflow="ellipsis" vert="horz" wrap="square" anchor="ctr" anchorCtr="1"/>
              <a:lstStyle/>
              <a:p>
                <a:pPr>
                  <a:defRPr sz="1200" b="1" i="0" u="none" strike="noStrike" kern="1200" baseline="0">
                    <a:solidFill>
                      <a:srgbClr val="000000"/>
                    </a:solidFill>
                    <a:latin typeface="Arial"/>
                    <a:ea typeface="Arial"/>
                    <a:cs typeface="Arial"/>
                  </a:defRPr>
                </a:pPr>
                <a:endParaRPr lang="en-US"/>
              </a:p>
            </c:txPr>
            <c:dLblPos val="outEnd"/>
            <c:showLegendKey val="0"/>
            <c:showVal val="0"/>
            <c:showCatName val="1"/>
            <c:showSerName val="0"/>
            <c:showPercent val="1"/>
            <c:showBubbleSize val="0"/>
            <c:showLeaderLines val="1"/>
            <c:leaderLines>
              <c:spPr>
                <a:ln w="9525" cap="flat" cmpd="sng" algn="ctr">
                  <a:solidFill>
                    <a:schemeClr val="tx1"/>
                  </a:solidFill>
                  <a:prstDash val="solid"/>
                  <a:round/>
                </a:ln>
                <a:effectLst/>
              </c:spPr>
            </c:leaderLines>
            <c:extLst>
              <c:ext xmlns:c15="http://schemas.microsoft.com/office/drawing/2012/chart" uri="{CE6537A1-D6FC-4f65-9D91-7224C49458BB}"/>
            </c:extLst>
          </c:dLbls>
          <c:cat>
            <c:strRef>
              <c:f>'Graphs, 2017 Detail'!$B$6:$B$12</c:f>
              <c:strCache>
                <c:ptCount val="7"/>
                <c:pt idx="0">
                  <c:v>Federal Fuel Tax Grants</c:v>
                </c:pt>
                <c:pt idx="1">
                  <c:v>State Fuel Tax</c:v>
                </c:pt>
                <c:pt idx="2">
                  <c:v>Motor Vehicle Sales Tax (MVST)</c:v>
                </c:pt>
                <c:pt idx="3">
                  <c:v>Motor Vehicle Registration Tax</c:v>
                </c:pt>
                <c:pt idx="4">
                  <c:v>Federal Aid: Local Roads and Multimodal</c:v>
                </c:pt>
                <c:pt idx="5">
                  <c:v>Bond Proceeds</c:v>
                </c:pt>
                <c:pt idx="6">
                  <c:v>Other Income and Transfers</c:v>
                </c:pt>
              </c:strCache>
            </c:strRef>
          </c:cat>
          <c:val>
            <c:numRef>
              <c:f>'Graphs, 2017 Detail'!$C$6:$C$12</c:f>
              <c:numCache>
                <c:formatCode>_(* #,##0.0_);_(* \(#,##0.0\);_(* "-"??_);_(@_)</c:formatCode>
                <c:ptCount val="7"/>
                <c:pt idx="0">
                  <c:v>587.5</c:v>
                </c:pt>
                <c:pt idx="1">
                  <c:v>910.64036816999999</c:v>
                </c:pt>
                <c:pt idx="2">
                  <c:v>452.57792911000001</c:v>
                </c:pt>
                <c:pt idx="3">
                  <c:v>752.67626539000003</c:v>
                </c:pt>
                <c:pt idx="4">
                  <c:v>232.8</c:v>
                </c:pt>
                <c:pt idx="5">
                  <c:v>250.9</c:v>
                </c:pt>
                <c:pt idx="6">
                  <c:v>234.64683397999997</c:v>
                </c:pt>
              </c:numCache>
            </c:numRef>
          </c:val>
        </c:ser>
        <c:dLbls>
          <c:showLegendKey val="0"/>
          <c:showVal val="0"/>
          <c:showCatName val="0"/>
          <c:showSerName val="0"/>
          <c:showPercent val="1"/>
          <c:showBubbleSize val="0"/>
          <c:showLeaderLines val="1"/>
        </c:dLbls>
        <c:firstSliceAng val="0"/>
      </c:pieChart>
      <c:spPr>
        <a:noFill/>
        <a:ln w="25400">
          <a:noFill/>
        </a:ln>
        <a:effectLst/>
      </c:spPr>
    </c:plotArea>
    <c:plotVisOnly val="1"/>
    <c:dispBlanksAs val="zero"/>
    <c:showDLblsOverMax val="0"/>
  </c:chart>
  <c:spPr>
    <a:solidFill>
      <a:srgbClr val="FFFFFF"/>
    </a:solidFill>
    <a:ln w="3175" cap="flat" cmpd="sng" algn="ctr">
      <a:noFill/>
      <a:prstDash val="solid"/>
    </a:ln>
    <a:effectLst/>
  </c:spPr>
  <c:txPr>
    <a:bodyPr/>
    <a:lstStyle/>
    <a:p>
      <a:pPr>
        <a:defRPr sz="1000" b="0" i="0" u="none" strike="noStrike" baseline="0">
          <a:solidFill>
            <a:srgbClr val="000000"/>
          </a:solidFill>
          <a:latin typeface="Arial"/>
          <a:ea typeface="Arial"/>
          <a:cs typeface="Aria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1400" dirty="0" smtClean="0">
                <a:solidFill>
                  <a:schemeClr val="tx1"/>
                </a:solidFill>
              </a:rPr>
              <a:t>($ </a:t>
            </a:r>
            <a:r>
              <a:rPr lang="en-US" sz="1400" dirty="0">
                <a:solidFill>
                  <a:schemeClr val="tx1"/>
                </a:solidFill>
              </a:rPr>
              <a:t>in millions)</a:t>
            </a:r>
          </a:p>
        </c:rich>
      </c:tx>
      <c:layout>
        <c:manualLayout>
          <c:xMode val="edge"/>
          <c:yMode val="edge"/>
          <c:x val="0.89008023633107913"/>
          <c:y val="7.816836017297641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6.6083142998196218E-2"/>
          <c:y val="0.1800037306472673"/>
          <c:w val="0.90708104338872741"/>
          <c:h val="0.59861084795849873"/>
        </c:manualLayout>
      </c:layout>
      <c:barChart>
        <c:barDir val="col"/>
        <c:grouping val="stacked"/>
        <c:varyColors val="0"/>
        <c:ser>
          <c:idx val="0"/>
          <c:order val="0"/>
          <c:tx>
            <c:strRef>
              <c:f>SAF!$B$20</c:f>
              <c:strCache>
                <c:ptCount val="1"/>
                <c:pt idx="0">
                  <c:v> Sales Tax on Aircraft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SAF!$C$19:$L$19</c:f>
              <c:strCache>
                <c:ptCount val="10"/>
                <c:pt idx="0">
                  <c:v>2014 (act)</c:v>
                </c:pt>
                <c:pt idx="1">
                  <c:v>2015 (act)</c:v>
                </c:pt>
                <c:pt idx="2">
                  <c:v>2016 (act)</c:v>
                </c:pt>
                <c:pt idx="3">
                  <c:v>2017 (act)</c:v>
                </c:pt>
                <c:pt idx="4">
                  <c:v>2018 (act)</c:v>
                </c:pt>
                <c:pt idx="5">
                  <c:v>2019</c:v>
                </c:pt>
                <c:pt idx="6">
                  <c:v>2020</c:v>
                </c:pt>
                <c:pt idx="7">
                  <c:v>2021</c:v>
                </c:pt>
                <c:pt idx="8">
                  <c:v>2022</c:v>
                </c:pt>
                <c:pt idx="9">
                  <c:v>2023</c:v>
                </c:pt>
              </c:strCache>
            </c:strRef>
          </c:cat>
          <c:val>
            <c:numRef>
              <c:f>SAF!$C$20:$L$20</c:f>
              <c:numCache>
                <c:formatCode>_(* #,##0_);_(* \(#,##0\);_(* "-"??_);_(@_)</c:formatCode>
                <c:ptCount val="10"/>
                <c:pt idx="0">
                  <c:v>3.2719852899999999</c:v>
                </c:pt>
                <c:pt idx="1">
                  <c:v>8.1039571999999982</c:v>
                </c:pt>
                <c:pt idx="2">
                  <c:v>4.9407332899999998</c:v>
                </c:pt>
                <c:pt idx="3">
                  <c:v>6.5014538799999997</c:v>
                </c:pt>
                <c:pt idx="4">
                  <c:v>6.1529723499999998</c:v>
                </c:pt>
                <c:pt idx="5">
                  <c:v>6</c:v>
                </c:pt>
                <c:pt idx="6">
                  <c:v>6.12</c:v>
                </c:pt>
                <c:pt idx="7">
                  <c:v>6.2424000000000008</c:v>
                </c:pt>
                <c:pt idx="8">
                  <c:v>6.3672480000000009</c:v>
                </c:pt>
                <c:pt idx="9">
                  <c:v>6.4945929600000012</c:v>
                </c:pt>
              </c:numCache>
            </c:numRef>
          </c:val>
        </c:ser>
        <c:ser>
          <c:idx val="1"/>
          <c:order val="1"/>
          <c:tx>
            <c:strRef>
              <c:f>SAF!$B$21</c:f>
              <c:strCache>
                <c:ptCount val="1"/>
                <c:pt idx="0">
                  <c:v>Airline Flight Property Tax</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SAF!$C$19:$L$19</c:f>
              <c:strCache>
                <c:ptCount val="10"/>
                <c:pt idx="0">
                  <c:v>2014 (act)</c:v>
                </c:pt>
                <c:pt idx="1">
                  <c:v>2015 (act)</c:v>
                </c:pt>
                <c:pt idx="2">
                  <c:v>2016 (act)</c:v>
                </c:pt>
                <c:pt idx="3">
                  <c:v>2017 (act)</c:v>
                </c:pt>
                <c:pt idx="4">
                  <c:v>2018 (act)</c:v>
                </c:pt>
                <c:pt idx="5">
                  <c:v>2019</c:v>
                </c:pt>
                <c:pt idx="6">
                  <c:v>2020</c:v>
                </c:pt>
                <c:pt idx="7">
                  <c:v>2021</c:v>
                </c:pt>
                <c:pt idx="8">
                  <c:v>2022</c:v>
                </c:pt>
                <c:pt idx="9">
                  <c:v>2023</c:v>
                </c:pt>
              </c:strCache>
            </c:strRef>
          </c:cat>
          <c:val>
            <c:numRef>
              <c:f>SAF!$C$21:$L$21</c:f>
              <c:numCache>
                <c:formatCode>_(* #,##0_);_(* \(#,##0\);_(* "-"??_);_(@_)</c:formatCode>
                <c:ptCount val="10"/>
                <c:pt idx="0">
                  <c:v>9.2084382499999986</c:v>
                </c:pt>
                <c:pt idx="1">
                  <c:v>8.0810757100000004</c:v>
                </c:pt>
                <c:pt idx="2">
                  <c:v>7.0000531600000002</c:v>
                </c:pt>
                <c:pt idx="3">
                  <c:v>7.0062636700000001</c:v>
                </c:pt>
                <c:pt idx="4">
                  <c:v>7.9997290899999998</c:v>
                </c:pt>
                <c:pt idx="5">
                  <c:v>7</c:v>
                </c:pt>
                <c:pt idx="6">
                  <c:v>7</c:v>
                </c:pt>
                <c:pt idx="7">
                  <c:v>7</c:v>
                </c:pt>
                <c:pt idx="8">
                  <c:v>7</c:v>
                </c:pt>
                <c:pt idx="9">
                  <c:v>7</c:v>
                </c:pt>
              </c:numCache>
            </c:numRef>
          </c:val>
        </c:ser>
        <c:ser>
          <c:idx val="2"/>
          <c:order val="2"/>
          <c:tx>
            <c:strRef>
              <c:f>SAF!$B$22</c:f>
              <c:strCache>
                <c:ptCount val="1"/>
                <c:pt idx="0">
                  <c:v>Aircraft Registration Tax </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SAF!$C$19:$L$19</c:f>
              <c:strCache>
                <c:ptCount val="10"/>
                <c:pt idx="0">
                  <c:v>2014 (act)</c:v>
                </c:pt>
                <c:pt idx="1">
                  <c:v>2015 (act)</c:v>
                </c:pt>
                <c:pt idx="2">
                  <c:v>2016 (act)</c:v>
                </c:pt>
                <c:pt idx="3">
                  <c:v>2017 (act)</c:v>
                </c:pt>
                <c:pt idx="4">
                  <c:v>2018 (act)</c:v>
                </c:pt>
                <c:pt idx="5">
                  <c:v>2019</c:v>
                </c:pt>
                <c:pt idx="6">
                  <c:v>2020</c:v>
                </c:pt>
                <c:pt idx="7">
                  <c:v>2021</c:v>
                </c:pt>
                <c:pt idx="8">
                  <c:v>2022</c:v>
                </c:pt>
                <c:pt idx="9">
                  <c:v>2023</c:v>
                </c:pt>
              </c:strCache>
            </c:strRef>
          </c:cat>
          <c:val>
            <c:numRef>
              <c:f>SAF!$C$22:$L$22</c:f>
              <c:numCache>
                <c:formatCode>_(* #,##0_);_(* \(#,##0\);_(* "-"??_);_(@_)</c:formatCode>
                <c:ptCount val="10"/>
                <c:pt idx="0">
                  <c:v>3.3576219599999999</c:v>
                </c:pt>
                <c:pt idx="1">
                  <c:v>3.6482758</c:v>
                </c:pt>
                <c:pt idx="2">
                  <c:v>2.4547369300000002</c:v>
                </c:pt>
                <c:pt idx="3">
                  <c:v>4.2019812699999992</c:v>
                </c:pt>
                <c:pt idx="4">
                  <c:v>3.4397699999999998</c:v>
                </c:pt>
                <c:pt idx="5">
                  <c:v>3.4</c:v>
                </c:pt>
                <c:pt idx="6">
                  <c:v>3.468</c:v>
                </c:pt>
                <c:pt idx="7">
                  <c:v>3.5373600000000001</c:v>
                </c:pt>
                <c:pt idx="8">
                  <c:v>3.6081072000000005</c:v>
                </c:pt>
                <c:pt idx="9">
                  <c:v>3.6802693440000001</c:v>
                </c:pt>
              </c:numCache>
            </c:numRef>
          </c:val>
        </c:ser>
        <c:ser>
          <c:idx val="3"/>
          <c:order val="3"/>
          <c:tx>
            <c:strRef>
              <c:f>SAF!$B$23</c:f>
              <c:strCache>
                <c:ptCount val="1"/>
                <c:pt idx="0">
                  <c:v>Aviation Gasoline &amp; Special Fuel Tax</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SAF!$C$19:$L$19</c:f>
              <c:strCache>
                <c:ptCount val="10"/>
                <c:pt idx="0">
                  <c:v>2014 (act)</c:v>
                </c:pt>
                <c:pt idx="1">
                  <c:v>2015 (act)</c:v>
                </c:pt>
                <c:pt idx="2">
                  <c:v>2016 (act)</c:v>
                </c:pt>
                <c:pt idx="3">
                  <c:v>2017 (act)</c:v>
                </c:pt>
                <c:pt idx="4">
                  <c:v>2018 (act)</c:v>
                </c:pt>
                <c:pt idx="5">
                  <c:v>2019</c:v>
                </c:pt>
                <c:pt idx="6">
                  <c:v>2020</c:v>
                </c:pt>
                <c:pt idx="7">
                  <c:v>2021</c:v>
                </c:pt>
                <c:pt idx="8">
                  <c:v>2022</c:v>
                </c:pt>
                <c:pt idx="9">
                  <c:v>2023</c:v>
                </c:pt>
              </c:strCache>
            </c:strRef>
          </c:cat>
          <c:val>
            <c:numRef>
              <c:f>SAF!$C$23:$L$23</c:f>
              <c:numCache>
                <c:formatCode>_(* #,##0_);_(* \(#,##0\);_(* "-"??_);_(@_)</c:formatCode>
                <c:ptCount val="10"/>
                <c:pt idx="0">
                  <c:v>3.3170347599999994</c:v>
                </c:pt>
                <c:pt idx="1">
                  <c:v>6.2300769799999998</c:v>
                </c:pt>
                <c:pt idx="2">
                  <c:v>6.1183540100000009</c:v>
                </c:pt>
                <c:pt idx="3">
                  <c:v>5.8429103900000001</c:v>
                </c:pt>
                <c:pt idx="4">
                  <c:v>5.9869633300000009</c:v>
                </c:pt>
                <c:pt idx="5">
                  <c:v>5.9</c:v>
                </c:pt>
                <c:pt idx="6">
                  <c:v>6.0179999999999998</c:v>
                </c:pt>
                <c:pt idx="7">
                  <c:v>6.1383599999999996</c:v>
                </c:pt>
                <c:pt idx="8">
                  <c:v>6.2611271999999998</c:v>
                </c:pt>
                <c:pt idx="9">
                  <c:v>6.3863497440000003</c:v>
                </c:pt>
              </c:numCache>
            </c:numRef>
          </c:val>
        </c:ser>
        <c:dLbls>
          <c:dLblPos val="ctr"/>
          <c:showLegendKey val="0"/>
          <c:showVal val="1"/>
          <c:showCatName val="0"/>
          <c:showSerName val="0"/>
          <c:showPercent val="0"/>
          <c:showBubbleSize val="0"/>
        </c:dLbls>
        <c:gapWidth val="50"/>
        <c:overlap val="100"/>
        <c:axId val="223190680"/>
        <c:axId val="223191072"/>
      </c:barChart>
      <c:lineChart>
        <c:grouping val="standard"/>
        <c:varyColors val="0"/>
        <c:ser>
          <c:idx val="4"/>
          <c:order val="4"/>
          <c:tx>
            <c:v>Total</c:v>
          </c:tx>
          <c:spPr>
            <a:ln w="25400" cap="rnd">
              <a:noFill/>
              <a:round/>
            </a:ln>
            <a:effectLst/>
          </c:spPr>
          <c:marker>
            <c:symbol val="none"/>
          </c:marker>
          <c:dLbls>
            <c:dLbl>
              <c:idx val="0"/>
              <c:layout>
                <c:manualLayout>
                  <c:x val="-2.2124180217078904E-2"/>
                  <c:y val="-2.8497447790597107E-2"/>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4.206292011920048E-2"/>
                      <c:h val="5.01625235454859E-2"/>
                    </c:manualLayout>
                  </c15:layout>
                </c:ext>
              </c:extLst>
            </c:dLbl>
            <c:dLbl>
              <c:idx val="1"/>
              <c:layout>
                <c:manualLayout>
                  <c:x val="-2.0534756998967216E-2"/>
                  <c:y val="-2.9656222640808638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0534653916460081E-2"/>
                  <c:y val="-3.1284960072161937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0534653916460081E-2"/>
                  <c:y val="-2.9593187063911071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2.0534653916460175E-2"/>
                  <c:y val="-3.0281272384792932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1.922550607583769E-2"/>
                  <c:y val="-3.7363966784283553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2.0827511319232401E-2"/>
                  <c:y val="-2.7774706178866102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2.3445807000477374E-2"/>
                  <c:y val="-3.420093916642352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2.3445807000477374E-2"/>
                  <c:y val="-4.1662271509298812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2.2315301144720932E-2"/>
                  <c:y val="-3.7306449473377072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SAF!$C$19:$L$19</c:f>
              <c:strCache>
                <c:ptCount val="10"/>
                <c:pt idx="0">
                  <c:v>2014 (act)</c:v>
                </c:pt>
                <c:pt idx="1">
                  <c:v>2015 (act)</c:v>
                </c:pt>
                <c:pt idx="2">
                  <c:v>2016 (act)</c:v>
                </c:pt>
                <c:pt idx="3">
                  <c:v>2017 (act)</c:v>
                </c:pt>
                <c:pt idx="4">
                  <c:v>2018 (act)</c:v>
                </c:pt>
                <c:pt idx="5">
                  <c:v>2019</c:v>
                </c:pt>
                <c:pt idx="6">
                  <c:v>2020</c:v>
                </c:pt>
                <c:pt idx="7">
                  <c:v>2021</c:v>
                </c:pt>
                <c:pt idx="8">
                  <c:v>2022</c:v>
                </c:pt>
                <c:pt idx="9">
                  <c:v>2023</c:v>
                </c:pt>
              </c:strCache>
            </c:strRef>
          </c:cat>
          <c:val>
            <c:numRef>
              <c:f>SAF!$C$24:$L$24</c:f>
              <c:numCache>
                <c:formatCode>0</c:formatCode>
                <c:ptCount val="10"/>
                <c:pt idx="0">
                  <c:v>19.155080259999998</c:v>
                </c:pt>
                <c:pt idx="1">
                  <c:v>26.063385689999997</c:v>
                </c:pt>
                <c:pt idx="2">
                  <c:v>20.513877390000001</c:v>
                </c:pt>
                <c:pt idx="3">
                  <c:v>23.55260921</c:v>
                </c:pt>
                <c:pt idx="4">
                  <c:v>23.579434770000002</c:v>
                </c:pt>
                <c:pt idx="5">
                  <c:v>22.299999999999997</c:v>
                </c:pt>
                <c:pt idx="6">
                  <c:v>22.606000000000002</c:v>
                </c:pt>
                <c:pt idx="7">
                  <c:v>22.918119999999998</c:v>
                </c:pt>
                <c:pt idx="8" formatCode="_(* #,##0_);_(* \(#,##0\);_(* &quot;-&quot;??_);_(@_)">
                  <c:v>23.2364824</c:v>
                </c:pt>
                <c:pt idx="9" formatCode="_(* #,##0_);_(* \(#,##0\);_(* &quot;-&quot;??_);_(@_)">
                  <c:v>23.561212048000002</c:v>
                </c:pt>
              </c:numCache>
            </c:numRef>
          </c:val>
          <c:smooth val="0"/>
          <c:extLst/>
        </c:ser>
        <c:dLbls>
          <c:showLegendKey val="0"/>
          <c:showVal val="0"/>
          <c:showCatName val="0"/>
          <c:showSerName val="0"/>
          <c:showPercent val="0"/>
          <c:showBubbleSize val="0"/>
        </c:dLbls>
        <c:marker val="1"/>
        <c:smooth val="0"/>
        <c:axId val="223191856"/>
        <c:axId val="223191464"/>
      </c:lineChart>
      <c:catAx>
        <c:axId val="223190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223191072"/>
        <c:crosses val="autoZero"/>
        <c:auto val="1"/>
        <c:lblAlgn val="ctr"/>
        <c:lblOffset val="100"/>
        <c:noMultiLvlLbl val="0"/>
      </c:catAx>
      <c:valAx>
        <c:axId val="223191072"/>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223190680"/>
        <c:crosses val="autoZero"/>
        <c:crossBetween val="between"/>
      </c:valAx>
      <c:valAx>
        <c:axId val="223191464"/>
        <c:scaling>
          <c:orientation val="minMax"/>
        </c:scaling>
        <c:delete val="1"/>
        <c:axPos val="r"/>
        <c:numFmt formatCode="0" sourceLinked="1"/>
        <c:majorTickMark val="none"/>
        <c:minorTickMark val="none"/>
        <c:tickLblPos val="nextTo"/>
        <c:crossAx val="223191856"/>
        <c:crosses val="max"/>
        <c:crossBetween val="between"/>
      </c:valAx>
      <c:catAx>
        <c:axId val="223191856"/>
        <c:scaling>
          <c:orientation val="minMax"/>
        </c:scaling>
        <c:delete val="1"/>
        <c:axPos val="b"/>
        <c:numFmt formatCode="General" sourceLinked="1"/>
        <c:majorTickMark val="none"/>
        <c:minorTickMark val="none"/>
        <c:tickLblPos val="nextTo"/>
        <c:crossAx val="223191464"/>
        <c:crosses val="autoZero"/>
        <c:auto val="1"/>
        <c:lblAlgn val="ctr"/>
        <c:lblOffset val="100"/>
        <c:noMultiLvlLbl val="0"/>
      </c:catAx>
      <c:spPr>
        <a:noFill/>
        <a:ln>
          <a:noFill/>
        </a:ln>
        <a:effectLst/>
      </c:spPr>
    </c:plotArea>
    <c:legend>
      <c:legendPos val="b"/>
      <c:legendEntry>
        <c:idx val="4"/>
        <c:delete val="1"/>
      </c:legendEntry>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dirty="0">
                <a:solidFill>
                  <a:schemeClr val="tx1"/>
                </a:solidFill>
              </a:rPr>
              <a:t>($ in millions)</a:t>
            </a:r>
          </a:p>
        </c:rich>
      </c:tx>
      <c:layout>
        <c:manualLayout>
          <c:xMode val="edge"/>
          <c:yMode val="edge"/>
          <c:x val="0.76110509994106912"/>
          <c:y val="1.3860788353619926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6598539702987453E-2"/>
          <c:y val="0.20389690598098387"/>
          <c:w val="0.90599692826650668"/>
          <c:h val="0.59846794718913165"/>
        </c:manualLayout>
      </c:layout>
      <c:barChart>
        <c:barDir val="col"/>
        <c:grouping val="stacked"/>
        <c:varyColors val="0"/>
        <c:ser>
          <c:idx val="0"/>
          <c:order val="0"/>
          <c:tx>
            <c:strRef>
              <c:f>MVLST!$C$4</c:f>
              <c:strCache>
                <c:ptCount val="1"/>
                <c:pt idx="0">
                  <c:v>CSAH</c:v>
                </c:pt>
              </c:strCache>
            </c:strRef>
          </c:tx>
          <c:spPr>
            <a:solidFill>
              <a:schemeClr val="accent1"/>
            </a:solidFill>
            <a:ln>
              <a:noFill/>
            </a:ln>
            <a:effectLst/>
          </c:spPr>
          <c:invertIfNegative val="0"/>
          <c:dLbls>
            <c:delete val="1"/>
          </c:dLbls>
          <c:cat>
            <c:strRef>
              <c:f>MVLST!$A$5:$A$14</c:f>
              <c:strCache>
                <c:ptCount val="8"/>
                <c:pt idx="0">
                  <c:v>2016 (act)</c:v>
                </c:pt>
                <c:pt idx="1">
                  <c:v>2017 (act)</c:v>
                </c:pt>
                <c:pt idx="2">
                  <c:v>2018 (act)</c:v>
                </c:pt>
                <c:pt idx="3">
                  <c:v>2019</c:v>
                </c:pt>
                <c:pt idx="4">
                  <c:v>2020</c:v>
                </c:pt>
                <c:pt idx="5">
                  <c:v>2021</c:v>
                </c:pt>
                <c:pt idx="6">
                  <c:v>2022</c:v>
                </c:pt>
                <c:pt idx="7">
                  <c:v>2023</c:v>
                </c:pt>
              </c:strCache>
            </c:strRef>
          </c:cat>
          <c:val>
            <c:numRef>
              <c:f>MVLST!$C$5:$C$14</c:f>
              <c:numCache>
                <c:formatCode>0</c:formatCode>
                <c:ptCount val="8"/>
                <c:pt idx="0">
                  <c:v>29.170999999999999</c:v>
                </c:pt>
                <c:pt idx="1">
                  <c:v>33.3877205</c:v>
                </c:pt>
                <c:pt idx="2">
                  <c:v>36.761500545454545</c:v>
                </c:pt>
                <c:pt idx="3">
                  <c:v>37.505999999999993</c:v>
                </c:pt>
                <c:pt idx="4">
                  <c:v>38.835999999999999</c:v>
                </c:pt>
                <c:pt idx="5">
                  <c:v>40.774000000000008</c:v>
                </c:pt>
                <c:pt idx="6">
                  <c:v>42.75</c:v>
                </c:pt>
                <c:pt idx="7">
                  <c:v>44.611999999999995</c:v>
                </c:pt>
              </c:numCache>
            </c:numRef>
          </c:val>
        </c:ser>
        <c:ser>
          <c:idx val="1"/>
          <c:order val="2"/>
          <c:tx>
            <c:strRef>
              <c:f>MVLST!$D$4</c:f>
              <c:strCache>
                <c:ptCount val="1"/>
                <c:pt idx="0">
                  <c:v>TAF</c:v>
                </c:pt>
              </c:strCache>
            </c:strRef>
          </c:tx>
          <c:spPr>
            <a:solidFill>
              <a:schemeClr val="accent2"/>
            </a:solidFill>
            <a:ln>
              <a:noFill/>
            </a:ln>
            <a:effectLst/>
          </c:spPr>
          <c:invertIfNegative val="0"/>
          <c:dLbls>
            <c:delete val="1"/>
          </c:dLbls>
          <c:cat>
            <c:strRef>
              <c:f>MVLST!$A$5:$A$14</c:f>
              <c:strCache>
                <c:ptCount val="8"/>
                <c:pt idx="0">
                  <c:v>2016 (act)</c:v>
                </c:pt>
                <c:pt idx="1">
                  <c:v>2017 (act)</c:v>
                </c:pt>
                <c:pt idx="2">
                  <c:v>2018 (act)</c:v>
                </c:pt>
                <c:pt idx="3">
                  <c:v>2019</c:v>
                </c:pt>
                <c:pt idx="4">
                  <c:v>2020</c:v>
                </c:pt>
                <c:pt idx="5">
                  <c:v>2021</c:v>
                </c:pt>
                <c:pt idx="6">
                  <c:v>2022</c:v>
                </c:pt>
                <c:pt idx="7">
                  <c:v>2023</c:v>
                </c:pt>
              </c:strCache>
            </c:strRef>
          </c:cat>
          <c:val>
            <c:numRef>
              <c:f>MVLST!$D$5:$D$14</c:f>
              <c:numCache>
                <c:formatCode>0</c:formatCode>
                <c:ptCount val="8"/>
                <c:pt idx="0">
                  <c:v>29.170999999999999</c:v>
                </c:pt>
                <c:pt idx="1">
                  <c:v>33.3877205</c:v>
                </c:pt>
                <c:pt idx="2">
                  <c:v>36.761500545454545</c:v>
                </c:pt>
                <c:pt idx="3">
                  <c:v>37.505999999999993</c:v>
                </c:pt>
                <c:pt idx="4">
                  <c:v>38.835999999999999</c:v>
                </c:pt>
                <c:pt idx="5">
                  <c:v>40.774000000000008</c:v>
                </c:pt>
                <c:pt idx="6">
                  <c:v>42.75</c:v>
                </c:pt>
                <c:pt idx="7">
                  <c:v>44.611999999999995</c:v>
                </c:pt>
              </c:numCache>
            </c:numRef>
          </c:val>
        </c:ser>
        <c:ser>
          <c:idx val="2"/>
          <c:order val="3"/>
          <c:tx>
            <c:strRef>
              <c:f>MVLST!$B$4</c:f>
              <c:strCache>
                <c:ptCount val="1"/>
                <c:pt idx="0">
                  <c:v>GF</c:v>
                </c:pt>
              </c:strCache>
            </c:strRef>
          </c:tx>
          <c:spPr>
            <a:solidFill>
              <a:schemeClr val="accent3"/>
            </a:solidFill>
            <a:ln>
              <a:noFill/>
            </a:ln>
            <a:effectLst/>
          </c:spPr>
          <c:invertIfNegative val="0"/>
          <c:dLbls>
            <c:delete val="1"/>
          </c:dLbls>
          <c:cat>
            <c:strRef>
              <c:f>MVLST!$A$5:$A$14</c:f>
              <c:strCache>
                <c:ptCount val="8"/>
                <c:pt idx="0">
                  <c:v>2016 (act)</c:v>
                </c:pt>
                <c:pt idx="1">
                  <c:v>2017 (act)</c:v>
                </c:pt>
                <c:pt idx="2">
                  <c:v>2018 (act)</c:v>
                </c:pt>
                <c:pt idx="3">
                  <c:v>2019</c:v>
                </c:pt>
                <c:pt idx="4">
                  <c:v>2020</c:v>
                </c:pt>
                <c:pt idx="5">
                  <c:v>2021</c:v>
                </c:pt>
                <c:pt idx="6">
                  <c:v>2022</c:v>
                </c:pt>
                <c:pt idx="7">
                  <c:v>2023</c:v>
                </c:pt>
              </c:strCache>
            </c:strRef>
          </c:cat>
          <c:val>
            <c:numRef>
              <c:f>MVLST!$B$5:$B$14</c:f>
              <c:numCache>
                <c:formatCode>0</c:formatCode>
                <c:ptCount val="8"/>
                <c:pt idx="0">
                  <c:v>32</c:v>
                </c:pt>
                <c:pt idx="1">
                  <c:v>32</c:v>
                </c:pt>
                <c:pt idx="2">
                  <c:v>0</c:v>
                </c:pt>
                <c:pt idx="3">
                  <c:v>0</c:v>
                </c:pt>
                <c:pt idx="4">
                  <c:v>0</c:v>
                </c:pt>
                <c:pt idx="5">
                  <c:v>0</c:v>
                </c:pt>
                <c:pt idx="6">
                  <c:v>0</c:v>
                </c:pt>
                <c:pt idx="7">
                  <c:v>0</c:v>
                </c:pt>
              </c:numCache>
            </c:numRef>
          </c:val>
        </c:ser>
        <c:ser>
          <c:idx val="5"/>
          <c:order val="5"/>
          <c:tx>
            <c:strRef>
              <c:f>MVLST!$E$4</c:f>
              <c:strCache>
                <c:ptCount val="1"/>
                <c:pt idx="0">
                  <c:v>Transp Fund</c:v>
                </c:pt>
              </c:strCache>
            </c:strRef>
          </c:tx>
          <c:spPr>
            <a:solidFill>
              <a:schemeClr val="accent6"/>
            </a:solidFill>
            <a:ln>
              <a:noFill/>
            </a:ln>
            <a:effectLst/>
          </c:spPr>
          <c:invertIfNegative val="0"/>
          <c:dLbls>
            <c:delete val="1"/>
          </c:dLbls>
          <c:cat>
            <c:strRef>
              <c:f>MVLST!$A$5:$A$14</c:f>
              <c:strCache>
                <c:ptCount val="8"/>
                <c:pt idx="0">
                  <c:v>2016 (act)</c:v>
                </c:pt>
                <c:pt idx="1">
                  <c:v>2017 (act)</c:v>
                </c:pt>
                <c:pt idx="2">
                  <c:v>2018 (act)</c:v>
                </c:pt>
                <c:pt idx="3">
                  <c:v>2019</c:v>
                </c:pt>
                <c:pt idx="4">
                  <c:v>2020</c:v>
                </c:pt>
                <c:pt idx="5">
                  <c:v>2021</c:v>
                </c:pt>
                <c:pt idx="6">
                  <c:v>2022</c:v>
                </c:pt>
                <c:pt idx="7">
                  <c:v>2023</c:v>
                </c:pt>
              </c:strCache>
            </c:strRef>
          </c:cat>
          <c:val>
            <c:numRef>
              <c:f>MVLST!$E$5:$E$14</c:f>
              <c:numCache>
                <c:formatCode>0</c:formatCode>
                <c:ptCount val="8"/>
                <c:pt idx="0">
                  <c:v>0</c:v>
                </c:pt>
                <c:pt idx="1">
                  <c:v>0</c:v>
                </c:pt>
                <c:pt idx="2">
                  <c:v>12.576302818181817</c:v>
                </c:pt>
                <c:pt idx="3">
                  <c:v>12.831</c:v>
                </c:pt>
                <c:pt idx="4">
                  <c:v>13.286000000000001</c:v>
                </c:pt>
                <c:pt idx="5">
                  <c:v>13.949000000000002</c:v>
                </c:pt>
                <c:pt idx="6">
                  <c:v>14.625</c:v>
                </c:pt>
                <c:pt idx="7">
                  <c:v>15.261999999999999</c:v>
                </c:pt>
              </c:numCache>
            </c:numRef>
          </c:val>
        </c:ser>
        <c:ser>
          <c:idx val="6"/>
          <c:order val="6"/>
          <c:tx>
            <c:strRef>
              <c:f>MVLST!$F$4</c:f>
              <c:strCache>
                <c:ptCount val="1"/>
                <c:pt idx="0">
                  <c:v>HUTD</c:v>
                </c:pt>
              </c:strCache>
            </c:strRef>
          </c:tx>
          <c:spPr>
            <a:solidFill>
              <a:schemeClr val="accent1">
                <a:lumMod val="60000"/>
              </a:schemeClr>
            </a:solidFill>
            <a:ln>
              <a:noFill/>
            </a:ln>
            <a:effectLst/>
          </c:spPr>
          <c:invertIfNegative val="0"/>
          <c:dLbls>
            <c:delete val="1"/>
          </c:dLbls>
          <c:cat>
            <c:strRef>
              <c:f>MVLST!$A$5:$A$14</c:f>
              <c:strCache>
                <c:ptCount val="8"/>
                <c:pt idx="0">
                  <c:v>2016 (act)</c:v>
                </c:pt>
                <c:pt idx="1">
                  <c:v>2017 (act)</c:v>
                </c:pt>
                <c:pt idx="2">
                  <c:v>2018 (act)</c:v>
                </c:pt>
                <c:pt idx="3">
                  <c:v>2019</c:v>
                </c:pt>
                <c:pt idx="4">
                  <c:v>2020</c:v>
                </c:pt>
                <c:pt idx="5">
                  <c:v>2021</c:v>
                </c:pt>
                <c:pt idx="6">
                  <c:v>2022</c:v>
                </c:pt>
                <c:pt idx="7">
                  <c:v>2023</c:v>
                </c:pt>
              </c:strCache>
            </c:strRef>
          </c:cat>
          <c:val>
            <c:numRef>
              <c:f>MVLST!$F$5:$F$14</c:f>
              <c:numCache>
                <c:formatCode>0</c:formatCode>
                <c:ptCount val="8"/>
                <c:pt idx="0">
                  <c:v>0</c:v>
                </c:pt>
                <c:pt idx="1">
                  <c:v>0</c:v>
                </c:pt>
                <c:pt idx="2">
                  <c:v>10.641487</c:v>
                </c:pt>
                <c:pt idx="3">
                  <c:v>10.856999999999999</c:v>
                </c:pt>
                <c:pt idx="4">
                  <c:v>11.242000000000001</c:v>
                </c:pt>
                <c:pt idx="5">
                  <c:v>11.803000000000001</c:v>
                </c:pt>
                <c:pt idx="6">
                  <c:v>12.375</c:v>
                </c:pt>
                <c:pt idx="7">
                  <c:v>12.914</c:v>
                </c:pt>
              </c:numCache>
            </c:numRef>
          </c:val>
        </c:ser>
        <c:dLbls>
          <c:showLegendKey val="0"/>
          <c:showVal val="1"/>
          <c:showCatName val="0"/>
          <c:showSerName val="0"/>
          <c:showPercent val="0"/>
          <c:showBubbleSize val="0"/>
        </c:dLbls>
        <c:gapWidth val="150"/>
        <c:overlap val="100"/>
        <c:axId val="337872512"/>
        <c:axId val="337872904"/>
      </c:barChart>
      <c:lineChart>
        <c:grouping val="standard"/>
        <c:varyColors val="0"/>
        <c:ser>
          <c:idx val="3"/>
          <c:order val="1"/>
          <c:tx>
            <c:strRef>
              <c:f>MVLST!$H$3</c:f>
              <c:strCache>
                <c:ptCount val="1"/>
                <c:pt idx="0">
                  <c:v>EOS '18 Fcst</c:v>
                </c:pt>
              </c:strCache>
            </c:strRef>
          </c:tx>
          <c:spPr>
            <a:ln w="28575" cap="rnd">
              <a:solidFill>
                <a:schemeClr val="accent4"/>
              </a:solidFill>
              <a:round/>
            </a:ln>
            <a:effectLst/>
          </c:spPr>
          <c:marker>
            <c:symbol val="none"/>
          </c:marker>
          <c:dLbls>
            <c:delete val="1"/>
          </c:dLbls>
          <c:cat>
            <c:strRef>
              <c:f>MVLST!$A$5:$A$14</c:f>
              <c:strCache>
                <c:ptCount val="8"/>
                <c:pt idx="0">
                  <c:v>2016 (act)</c:v>
                </c:pt>
                <c:pt idx="1">
                  <c:v>2017 (act)</c:v>
                </c:pt>
                <c:pt idx="2">
                  <c:v>2018 (act)</c:v>
                </c:pt>
                <c:pt idx="3">
                  <c:v>2019</c:v>
                </c:pt>
                <c:pt idx="4">
                  <c:v>2020</c:v>
                </c:pt>
                <c:pt idx="5">
                  <c:v>2021</c:v>
                </c:pt>
                <c:pt idx="6">
                  <c:v>2022</c:v>
                </c:pt>
                <c:pt idx="7">
                  <c:v>2023</c:v>
                </c:pt>
              </c:strCache>
            </c:strRef>
          </c:cat>
          <c:val>
            <c:numRef>
              <c:f>MVLST!$M$5:$M$12</c:f>
              <c:numCache>
                <c:formatCode>0</c:formatCode>
                <c:ptCount val="6"/>
                <c:pt idx="0">
                  <c:v>90.341999999999999</c:v>
                </c:pt>
                <c:pt idx="1">
                  <c:v>98.775441000000001</c:v>
                </c:pt>
                <c:pt idx="2">
                  <c:v>96.5</c:v>
                </c:pt>
                <c:pt idx="3">
                  <c:v>98.3</c:v>
                </c:pt>
                <c:pt idx="4">
                  <c:v>98.9</c:v>
                </c:pt>
                <c:pt idx="5">
                  <c:v>100.3</c:v>
                </c:pt>
              </c:numCache>
            </c:numRef>
          </c:val>
          <c:smooth val="0"/>
        </c:ser>
        <c:ser>
          <c:idx val="4"/>
          <c:order val="4"/>
          <c:tx>
            <c:strRef>
              <c:f>MVLST!$M$4</c:f>
              <c:strCache>
                <c:ptCount val="1"/>
                <c:pt idx="0">
                  <c:v>Total</c:v>
                </c:pt>
              </c:strCache>
            </c:strRef>
          </c:tx>
          <c:spPr>
            <a:ln w="25400" cap="rnd">
              <a:noFill/>
              <a:round/>
            </a:ln>
            <a:effectLst/>
          </c:spPr>
          <c:marker>
            <c:symbol val="none"/>
          </c:marker>
          <c:dLbls>
            <c:delete val="1"/>
          </c:dLbls>
          <c:cat>
            <c:strRef>
              <c:f>MVLST!$A$5:$A$14</c:f>
              <c:strCache>
                <c:ptCount val="8"/>
                <c:pt idx="0">
                  <c:v>2016 (act)</c:v>
                </c:pt>
                <c:pt idx="1">
                  <c:v>2017 (act)</c:v>
                </c:pt>
                <c:pt idx="2">
                  <c:v>2018 (act)</c:v>
                </c:pt>
                <c:pt idx="3">
                  <c:v>2019</c:v>
                </c:pt>
                <c:pt idx="4">
                  <c:v>2020</c:v>
                </c:pt>
                <c:pt idx="5">
                  <c:v>2021</c:v>
                </c:pt>
                <c:pt idx="6">
                  <c:v>2022</c:v>
                </c:pt>
                <c:pt idx="7">
                  <c:v>2023</c:v>
                </c:pt>
              </c:strCache>
            </c:strRef>
          </c:cat>
          <c:val>
            <c:numRef>
              <c:f>MVLST!$M$5:$M$14</c:f>
              <c:numCache>
                <c:formatCode>0</c:formatCode>
                <c:ptCount val="8"/>
                <c:pt idx="0">
                  <c:v>90.341999999999999</c:v>
                </c:pt>
                <c:pt idx="1">
                  <c:v>98.775441000000001</c:v>
                </c:pt>
                <c:pt idx="2">
                  <c:v>96.5</c:v>
                </c:pt>
                <c:pt idx="3">
                  <c:v>98.3</c:v>
                </c:pt>
                <c:pt idx="4">
                  <c:v>98.9</c:v>
                </c:pt>
                <c:pt idx="5">
                  <c:v>100.3</c:v>
                </c:pt>
              </c:numCache>
            </c:numRef>
          </c:val>
          <c:smooth val="0"/>
        </c:ser>
        <c:ser>
          <c:idx val="7"/>
          <c:order val="7"/>
          <c:tx>
            <c:strRef>
              <c:f>MVLST!$G$4</c:f>
              <c:strCache>
                <c:ptCount val="1"/>
                <c:pt idx="0">
                  <c:v>Total</c:v>
                </c:pt>
              </c:strCache>
            </c:strRef>
          </c:tx>
          <c:spPr>
            <a:ln w="25400" cap="rnd">
              <a:noFill/>
              <a:round/>
            </a:ln>
            <a:effectLst/>
          </c:spPr>
          <c:marker>
            <c:symbol val="none"/>
          </c:marker>
          <c:dLbls>
            <c:dLbl>
              <c:idx val="0"/>
              <c:layout>
                <c:manualLayout>
                  <c:x val="-4.8273244781783679E-2"/>
                  <c:y val="-3.2076823730367035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MVLST!$A$5:$A$14</c:f>
              <c:strCache>
                <c:ptCount val="8"/>
                <c:pt idx="0">
                  <c:v>2016 (act)</c:v>
                </c:pt>
                <c:pt idx="1">
                  <c:v>2017 (act)</c:v>
                </c:pt>
                <c:pt idx="2">
                  <c:v>2018 (act)</c:v>
                </c:pt>
                <c:pt idx="3">
                  <c:v>2019</c:v>
                </c:pt>
                <c:pt idx="4">
                  <c:v>2020</c:v>
                </c:pt>
                <c:pt idx="5">
                  <c:v>2021</c:v>
                </c:pt>
                <c:pt idx="6">
                  <c:v>2022</c:v>
                </c:pt>
                <c:pt idx="7">
                  <c:v>2023</c:v>
                </c:pt>
              </c:strCache>
            </c:strRef>
          </c:cat>
          <c:val>
            <c:numRef>
              <c:f>MVLST!$G$5:$G$14</c:f>
              <c:numCache>
                <c:formatCode>0</c:formatCode>
                <c:ptCount val="8"/>
                <c:pt idx="0">
                  <c:v>90.341999999999999</c:v>
                </c:pt>
                <c:pt idx="1">
                  <c:v>98.775441000000001</c:v>
                </c:pt>
                <c:pt idx="2">
                  <c:v>96.740790909090904</c:v>
                </c:pt>
                <c:pt idx="3">
                  <c:v>98.699999999999989</c:v>
                </c:pt>
                <c:pt idx="4">
                  <c:v>102.2</c:v>
                </c:pt>
                <c:pt idx="5">
                  <c:v>107.30000000000001</c:v>
                </c:pt>
                <c:pt idx="6">
                  <c:v>112.5</c:v>
                </c:pt>
                <c:pt idx="7">
                  <c:v>117.39999999999999</c:v>
                </c:pt>
              </c:numCache>
            </c:numRef>
          </c:val>
          <c:smooth val="0"/>
          <c:extLst/>
        </c:ser>
        <c:dLbls>
          <c:showLegendKey val="0"/>
          <c:showVal val="1"/>
          <c:showCatName val="0"/>
          <c:showSerName val="0"/>
          <c:showPercent val="0"/>
          <c:showBubbleSize val="0"/>
        </c:dLbls>
        <c:marker val="1"/>
        <c:smooth val="0"/>
        <c:axId val="337872512"/>
        <c:axId val="337872904"/>
      </c:lineChart>
      <c:catAx>
        <c:axId val="337872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1200000" spcFirstLastPara="1" vertOverflow="ellipsis" wrap="square" anchor="ctr" anchorCtr="1"/>
          <a:lstStyle/>
          <a:p>
            <a:pPr>
              <a:defRPr sz="1197" b="1" i="0" u="none" strike="noStrike" kern="1200" baseline="0">
                <a:solidFill>
                  <a:schemeClr val="tx1"/>
                </a:solidFill>
                <a:latin typeface="+mn-lt"/>
                <a:ea typeface="+mn-ea"/>
                <a:cs typeface="+mn-cs"/>
              </a:defRPr>
            </a:pPr>
            <a:endParaRPr lang="en-US"/>
          </a:p>
        </c:txPr>
        <c:crossAx val="337872904"/>
        <c:crosses val="autoZero"/>
        <c:auto val="1"/>
        <c:lblAlgn val="ctr"/>
        <c:lblOffset val="100"/>
        <c:noMultiLvlLbl val="0"/>
      </c:catAx>
      <c:valAx>
        <c:axId val="33787290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337872512"/>
        <c:crosses val="autoZero"/>
        <c:crossBetween val="between"/>
      </c:valAx>
      <c:spPr>
        <a:noFill/>
        <a:ln>
          <a:noFill/>
        </a:ln>
        <a:effectLst/>
      </c:spPr>
    </c:plotArea>
    <c:legend>
      <c:legendPos val="b"/>
      <c:legendEntry>
        <c:idx val="6"/>
        <c:delete val="1"/>
      </c:legendEntry>
      <c:legendEntry>
        <c:idx val="7"/>
        <c:delete val="1"/>
      </c:legendEntry>
      <c:layout/>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177975125774989"/>
          <c:y val="2.1736581172967413E-2"/>
          <c:w val="0.5778741561048184"/>
          <c:h val="0.9782634188270326"/>
        </c:manualLayout>
      </c:layout>
      <c:pieChart>
        <c:varyColors val="1"/>
        <c:ser>
          <c:idx val="0"/>
          <c:order val="0"/>
          <c:dPt>
            <c:idx val="0"/>
            <c:bubble3D val="0"/>
            <c:spPr>
              <a:solidFill>
                <a:schemeClr val="accent1"/>
              </a:solidFill>
              <a:ln>
                <a:noFill/>
              </a:ln>
              <a:effectLst/>
            </c:spPr>
          </c:dPt>
          <c:dPt>
            <c:idx val="1"/>
            <c:bubble3D val="0"/>
            <c:spPr>
              <a:solidFill>
                <a:schemeClr val="accent2"/>
              </a:solidFill>
              <a:ln>
                <a:noFill/>
              </a:ln>
              <a:effectLst/>
            </c:spPr>
          </c:dPt>
          <c:dPt>
            <c:idx val="2"/>
            <c:bubble3D val="0"/>
            <c:spPr>
              <a:solidFill>
                <a:schemeClr val="accent3"/>
              </a:solidFill>
              <a:ln>
                <a:noFill/>
              </a:ln>
              <a:effectLst/>
            </c:spPr>
          </c:dPt>
          <c:dPt>
            <c:idx val="3"/>
            <c:bubble3D val="0"/>
            <c:spPr>
              <a:solidFill>
                <a:schemeClr val="accent4"/>
              </a:solidFill>
              <a:ln>
                <a:noFill/>
              </a:ln>
              <a:effectLst/>
            </c:spPr>
          </c:dPt>
          <c:dPt>
            <c:idx val="4"/>
            <c:bubble3D val="0"/>
            <c:spPr>
              <a:solidFill>
                <a:schemeClr val="accent5"/>
              </a:solidFill>
              <a:ln>
                <a:noFill/>
              </a:ln>
              <a:effectLst/>
            </c:spPr>
          </c:dPt>
          <c:dPt>
            <c:idx val="5"/>
            <c:bubble3D val="0"/>
            <c:spPr>
              <a:solidFill>
                <a:schemeClr val="accent6"/>
              </a:solidFill>
              <a:ln>
                <a:noFill/>
              </a:ln>
              <a:effectLst/>
            </c:spPr>
          </c:dPt>
          <c:dPt>
            <c:idx val="6"/>
            <c:bubble3D val="0"/>
            <c:spPr>
              <a:solidFill>
                <a:schemeClr val="accent1">
                  <a:lumMod val="60000"/>
                </a:schemeClr>
              </a:solidFill>
              <a:ln>
                <a:noFill/>
              </a:ln>
              <a:effectLst/>
            </c:spPr>
          </c:dPt>
          <c:dPt>
            <c:idx val="7"/>
            <c:bubble3D val="0"/>
            <c:spPr>
              <a:solidFill>
                <a:schemeClr val="accent2">
                  <a:lumMod val="60000"/>
                </a:schemeClr>
              </a:solidFill>
              <a:ln>
                <a:noFill/>
              </a:ln>
              <a:effectLst/>
            </c:spPr>
          </c:dPt>
          <c:dLbls>
            <c:dLbl>
              <c:idx val="0"/>
              <c:numFmt formatCode="0%" sourceLinked="0"/>
              <c:spPr>
                <a:noFill/>
                <a:ln w="25400">
                  <a:noFill/>
                </a:ln>
                <a:effectLst/>
              </c:spPr>
              <c:txPr>
                <a:bodyPr rot="0" spcFirstLastPara="1" vertOverflow="ellipsis" vert="horz" wrap="square" anchor="ctr" anchorCtr="1"/>
                <a:lstStyle/>
                <a:p>
                  <a:pPr>
                    <a:defRPr sz="1200" b="1" i="0" u="none" strike="noStrike" kern="1200" baseline="0">
                      <a:solidFill>
                        <a:schemeClr val="bg1"/>
                      </a:solidFill>
                      <a:latin typeface="Arial"/>
                      <a:ea typeface="Arial"/>
                      <a:cs typeface="Arial"/>
                    </a:defRPr>
                  </a:pPr>
                  <a:endParaRPr lang="en-US"/>
                </a:p>
              </c:txPr>
              <c:dLblPos val="bestFit"/>
              <c:showLegendKey val="0"/>
              <c:showVal val="0"/>
              <c:showCatName val="1"/>
              <c:showSerName val="0"/>
              <c:showPercent val="1"/>
              <c:showBubbleSize val="0"/>
            </c:dLbl>
            <c:dLbl>
              <c:idx val="2"/>
              <c:numFmt formatCode="0%" sourceLinked="0"/>
              <c:spPr>
                <a:noFill/>
                <a:ln w="25400">
                  <a:noFill/>
                </a:ln>
                <a:effectLst/>
              </c:spPr>
              <c:txPr>
                <a:bodyPr rot="0" spcFirstLastPara="1" vertOverflow="ellipsis" vert="horz" wrap="square" anchor="ctr" anchorCtr="1"/>
                <a:lstStyle/>
                <a:p>
                  <a:pPr>
                    <a:defRPr sz="1200" b="1" i="0" u="none" strike="noStrike" kern="1200" baseline="0">
                      <a:solidFill>
                        <a:schemeClr val="bg1"/>
                      </a:solidFill>
                      <a:latin typeface="Arial"/>
                      <a:ea typeface="Arial"/>
                      <a:cs typeface="Arial"/>
                    </a:defRPr>
                  </a:pPr>
                  <a:endParaRPr lang="en-US"/>
                </a:p>
              </c:txPr>
              <c:dLblPos val="bestFit"/>
              <c:showLegendKey val="0"/>
              <c:showVal val="0"/>
              <c:showCatName val="1"/>
              <c:showSerName val="0"/>
              <c:showPercent val="1"/>
              <c:showBubbleSize val="0"/>
            </c:dLbl>
            <c:dLbl>
              <c:idx val="3"/>
              <c:numFmt formatCode="0%" sourceLinked="0"/>
              <c:spPr>
                <a:noFill/>
                <a:ln w="25400">
                  <a:noFill/>
                </a:ln>
                <a:effectLst/>
              </c:spPr>
              <c:txPr>
                <a:bodyPr rot="0" spcFirstLastPara="1" vertOverflow="ellipsis" vert="horz" wrap="square" anchor="ctr" anchorCtr="1"/>
                <a:lstStyle/>
                <a:p>
                  <a:pPr>
                    <a:defRPr sz="1200" b="1" i="0" u="none" strike="noStrike" kern="1200" baseline="0">
                      <a:solidFill>
                        <a:schemeClr val="bg1"/>
                      </a:solidFill>
                      <a:latin typeface="Arial"/>
                      <a:ea typeface="Arial"/>
                      <a:cs typeface="Arial"/>
                    </a:defRPr>
                  </a:pPr>
                  <a:endParaRPr lang="en-US"/>
                </a:p>
              </c:txPr>
              <c:dLblPos val="bestFit"/>
              <c:showLegendKey val="0"/>
              <c:showVal val="0"/>
              <c:showCatName val="1"/>
              <c:showSerName val="0"/>
              <c:showPercent val="1"/>
              <c:showBubbleSize val="0"/>
            </c:dLbl>
            <c:dLbl>
              <c:idx val="4"/>
              <c:numFmt formatCode="0%" sourceLinked="0"/>
              <c:spPr>
                <a:noFill/>
                <a:ln w="25400">
                  <a:noFill/>
                </a:ln>
                <a:effectLst/>
              </c:spPr>
              <c:txPr>
                <a:bodyPr rot="0" spcFirstLastPara="1" vertOverflow="ellipsis" vert="horz" wrap="square" anchor="ctr" anchorCtr="1"/>
                <a:lstStyle/>
                <a:p>
                  <a:pPr>
                    <a:defRPr sz="1200" b="1" i="0" u="none" strike="noStrike" kern="1200" baseline="0">
                      <a:solidFill>
                        <a:schemeClr val="bg1"/>
                      </a:solidFill>
                      <a:latin typeface="Arial"/>
                      <a:ea typeface="Arial"/>
                      <a:cs typeface="Arial"/>
                    </a:defRPr>
                  </a:pPr>
                  <a:endParaRPr lang="en-US"/>
                </a:p>
              </c:txPr>
              <c:dLblPos val="bestFit"/>
              <c:showLegendKey val="0"/>
              <c:showVal val="0"/>
              <c:showCatName val="1"/>
              <c:showSerName val="0"/>
              <c:showPercent val="1"/>
              <c:showBubbleSize val="0"/>
            </c:dLbl>
            <c:dLbl>
              <c:idx val="5"/>
              <c:layout>
                <c:manualLayout>
                  <c:x val="-9.4358049995445128E-2"/>
                  <c:y val="0.11797334712372877"/>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6"/>
              <c:numFmt formatCode="0%" sourceLinked="0"/>
              <c:spPr>
                <a:noFill/>
                <a:ln w="25400">
                  <a:noFill/>
                </a:ln>
                <a:effectLst/>
              </c:spPr>
              <c:txPr>
                <a:bodyPr rot="0" spcFirstLastPara="1" vertOverflow="ellipsis" vert="horz" wrap="square" anchor="ctr" anchorCtr="1"/>
                <a:lstStyle/>
                <a:p>
                  <a:pPr>
                    <a:defRPr sz="1200" b="1" i="0" u="none" strike="noStrike" kern="1200" baseline="0">
                      <a:solidFill>
                        <a:schemeClr val="bg1"/>
                      </a:solidFill>
                      <a:latin typeface="Arial"/>
                      <a:ea typeface="Arial"/>
                      <a:cs typeface="Arial"/>
                    </a:defRPr>
                  </a:pPr>
                  <a:endParaRPr lang="en-US"/>
                </a:p>
              </c:txPr>
              <c:dLblPos val="bestFit"/>
              <c:showLegendKey val="0"/>
              <c:showVal val="0"/>
              <c:showCatName val="1"/>
              <c:showSerName val="0"/>
              <c:showPercent val="1"/>
              <c:showBubbleSize val="0"/>
            </c:dLbl>
            <c:dLbl>
              <c:idx val="7"/>
              <c:layout>
                <c:manualLayout>
                  <c:x val="-0.14936709681045407"/>
                  <c:y val="1.9073648575899424E-3"/>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numFmt formatCode="0%" sourceLinked="0"/>
            <c:spPr>
              <a:noFill/>
              <a:ln w="25400">
                <a:noFill/>
              </a:ln>
              <a:effectLst/>
            </c:spPr>
            <c:txPr>
              <a:bodyPr rot="0" spcFirstLastPara="1" vertOverflow="ellipsis" vert="horz" wrap="square" anchor="ctr" anchorCtr="1"/>
              <a:lstStyle/>
              <a:p>
                <a:pPr>
                  <a:defRPr sz="1200" b="1" i="0" u="none" strike="noStrike" kern="1200" baseline="0">
                    <a:solidFill>
                      <a:srgbClr val="000000"/>
                    </a:solidFill>
                    <a:latin typeface="Arial"/>
                    <a:ea typeface="Arial"/>
                    <a:cs typeface="Arial"/>
                  </a:defRPr>
                </a:pPr>
                <a:endParaRPr lang="en-US"/>
              </a:p>
            </c:txPr>
            <c:dLblPos val="bestFit"/>
            <c:showLegendKey val="0"/>
            <c:showVal val="0"/>
            <c:showCatName val="1"/>
            <c:showSerName val="0"/>
            <c:showPercent val="1"/>
            <c:showBubbleSize val="0"/>
            <c:showLeaderLines val="1"/>
            <c:leaderLines>
              <c:spPr>
                <a:ln w="9525" cap="flat" cmpd="sng" algn="ctr">
                  <a:solidFill>
                    <a:schemeClr val="tx1"/>
                  </a:solidFill>
                  <a:prstDash val="solid"/>
                  <a:round/>
                </a:ln>
                <a:effectLst/>
              </c:spPr>
            </c:leaderLines>
            <c:extLst>
              <c:ext xmlns:c15="http://schemas.microsoft.com/office/drawing/2012/chart" uri="{CE6537A1-D6FC-4f65-9D91-7224C49458BB}">
                <c15:layout/>
              </c:ext>
            </c:extLst>
          </c:dLbls>
          <c:cat>
            <c:strRef>
              <c:f>'Graphs, 2017 Detail'!$B$38:$B$45</c:f>
              <c:strCache>
                <c:ptCount val="8"/>
                <c:pt idx="0">
                  <c:v>State Aid for Local Transportation</c:v>
                </c:pt>
                <c:pt idx="1">
                  <c:v>Public Safety Department</c:v>
                </c:pt>
                <c:pt idx="2">
                  <c:v>Multimodal Systems</c:v>
                </c:pt>
                <c:pt idx="3">
                  <c:v>Operations and Maintenance</c:v>
                </c:pt>
                <c:pt idx="4">
                  <c:v>State Highway and Bridge Construction</c:v>
                </c:pt>
                <c:pt idx="5">
                  <c:v>Program Planning and Delivery</c:v>
                </c:pt>
                <c:pt idx="6">
                  <c:v>Debt Service</c:v>
                </c:pt>
                <c:pt idx="7">
                  <c:v>Agency Management and Other</c:v>
                </c:pt>
              </c:strCache>
            </c:strRef>
          </c:cat>
          <c:val>
            <c:numRef>
              <c:f>'Graphs, 2017 Detail'!$C$38:$C$45</c:f>
              <c:numCache>
                <c:formatCode>_(* #,##0.0_);_(* \(#,##0.0\);_(* "-"??_);_(@_)</c:formatCode>
                <c:ptCount val="8"/>
                <c:pt idx="0">
                  <c:v>1041.8999999999999</c:v>
                </c:pt>
                <c:pt idx="1">
                  <c:v>111</c:v>
                </c:pt>
                <c:pt idx="2">
                  <c:v>216.553</c:v>
                </c:pt>
                <c:pt idx="3">
                  <c:v>326.09444594000001</c:v>
                </c:pt>
                <c:pt idx="4">
                  <c:v>1195.8000000000002</c:v>
                </c:pt>
                <c:pt idx="5">
                  <c:v>251.45342749</c:v>
                </c:pt>
                <c:pt idx="6">
                  <c:v>193.5</c:v>
                </c:pt>
                <c:pt idx="7">
                  <c:v>109.26325728</c:v>
                </c:pt>
              </c:numCache>
            </c:numRef>
          </c:val>
        </c:ser>
        <c:dLbls>
          <c:showLegendKey val="0"/>
          <c:showVal val="0"/>
          <c:showCatName val="0"/>
          <c:showSerName val="0"/>
          <c:showPercent val="1"/>
          <c:showBubbleSize val="0"/>
          <c:showLeaderLines val="1"/>
        </c:dLbls>
        <c:firstSliceAng val="0"/>
      </c:pieChart>
      <c:spPr>
        <a:noFill/>
        <a:ln w="25400">
          <a:noFill/>
        </a:ln>
        <a:effectLst/>
      </c:spPr>
    </c:plotArea>
    <c:plotVisOnly val="1"/>
    <c:dispBlanksAs val="zero"/>
    <c:showDLblsOverMax val="0"/>
  </c:chart>
  <c:spPr>
    <a:solidFill>
      <a:srgbClr val="FFFFFF"/>
    </a:solidFill>
    <a:ln w="3175" cap="flat" cmpd="sng" algn="ctr">
      <a:noFill/>
      <a:prstDash val="solid"/>
    </a:ln>
    <a:effectLst/>
  </c:spPr>
  <c:txPr>
    <a:bodyPr/>
    <a:lstStyle/>
    <a:p>
      <a:pPr>
        <a:defRPr sz="975" b="0" i="0" u="none" strike="noStrike" baseline="0">
          <a:solidFill>
            <a:srgbClr val="000000"/>
          </a:solidFill>
          <a:latin typeface="Arial"/>
          <a:ea typeface="Arial"/>
          <a:cs typeface="Arial"/>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Sheet1!$C$3</c:f>
              <c:strCache>
                <c:ptCount val="1"/>
                <c:pt idx="0">
                  <c:v>Nov '18</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Sheet1!$B$4:$B$8</c:f>
              <c:strCache>
                <c:ptCount val="4"/>
                <c:pt idx="0">
                  <c:v>Gas Tax</c:v>
                </c:pt>
                <c:pt idx="1">
                  <c:v>Tab Fees</c:v>
                </c:pt>
                <c:pt idx="2">
                  <c:v>MVST</c:v>
                </c:pt>
                <c:pt idx="3">
                  <c:v>Other</c:v>
                </c:pt>
              </c:strCache>
            </c:strRef>
          </c:cat>
          <c:val>
            <c:numRef>
              <c:f>Sheet1!$C$4:$C$8</c:f>
              <c:numCache>
                <c:formatCode>_(* #,##0.0_);_(* \(#,##0.0\);_(* "-"??_);_(@_)</c:formatCode>
                <c:ptCount val="4"/>
                <c:pt idx="0">
                  <c:v>1857.2</c:v>
                </c:pt>
                <c:pt idx="1">
                  <c:v>1663.8</c:v>
                </c:pt>
                <c:pt idx="2">
                  <c:v>1016.88</c:v>
                </c:pt>
                <c:pt idx="3">
                  <c:v>434.55500000000001</c:v>
                </c:pt>
              </c:numCache>
            </c:numRef>
          </c:val>
        </c:ser>
        <c:ser>
          <c:idx val="1"/>
          <c:order val="1"/>
          <c:tx>
            <c:strRef>
              <c:f>Sheet1!$D$3</c:f>
              <c:strCache>
                <c:ptCount val="1"/>
                <c:pt idx="0">
                  <c:v>EOS '18</c:v>
                </c:pt>
              </c:strCache>
            </c:strRef>
          </c:tx>
          <c:spPr>
            <a:solidFill>
              <a:schemeClr val="accent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Sheet1!$B$4:$B$8</c:f>
              <c:strCache>
                <c:ptCount val="4"/>
                <c:pt idx="0">
                  <c:v>Gas Tax</c:v>
                </c:pt>
                <c:pt idx="1">
                  <c:v>Tab Fees</c:v>
                </c:pt>
                <c:pt idx="2">
                  <c:v>MVST</c:v>
                </c:pt>
                <c:pt idx="3">
                  <c:v>Other</c:v>
                </c:pt>
              </c:strCache>
            </c:strRef>
          </c:cat>
          <c:val>
            <c:numRef>
              <c:f>Sheet1!$D$4:$D$8</c:f>
              <c:numCache>
                <c:formatCode>_(* #,##0.0_);_(* \(#,##0.0\);_(* "-"??_);_(@_)</c:formatCode>
                <c:ptCount val="4"/>
                <c:pt idx="0">
                  <c:v>1837</c:v>
                </c:pt>
                <c:pt idx="1">
                  <c:v>1665.7</c:v>
                </c:pt>
                <c:pt idx="2">
                  <c:v>1000.2</c:v>
                </c:pt>
                <c:pt idx="3">
                  <c:v>426.92200000000003</c:v>
                </c:pt>
              </c:numCache>
            </c:numRef>
          </c:val>
        </c:ser>
        <c:dLbls>
          <c:showLegendKey val="0"/>
          <c:showVal val="0"/>
          <c:showCatName val="0"/>
          <c:showSerName val="0"/>
          <c:showPercent val="0"/>
          <c:showBubbleSize val="0"/>
        </c:dLbls>
        <c:gapWidth val="219"/>
        <c:overlap val="-27"/>
        <c:axId val="229298768"/>
        <c:axId val="229299160"/>
        <c:extLst>
          <c:ext xmlns:c15="http://schemas.microsoft.com/office/drawing/2012/chart" uri="{02D57815-91ED-43cb-92C2-25804820EDAC}">
            <c15:filteredBarSeries>
              <c15:ser>
                <c:idx val="2"/>
                <c:order val="2"/>
                <c:tx>
                  <c:strRef>
                    <c:extLst>
                      <c:ext uri="{02D57815-91ED-43cb-92C2-25804820EDAC}">
                        <c15:formulaRef>
                          <c15:sqref>Sheet1!$E$3</c15:sqref>
                        </c15:formulaRef>
                      </c:ext>
                    </c:extLst>
                    <c:strCache>
                      <c:ptCount val="1"/>
                      <c:pt idx="0">
                        <c:v>$ Change</c:v>
                      </c:pt>
                    </c:strCache>
                  </c:strRef>
                </c:tx>
                <c:spPr>
                  <a:solidFill>
                    <a:schemeClr val="accent3"/>
                  </a:solidFill>
                  <a:ln>
                    <a:noFill/>
                  </a:ln>
                  <a:effectLst/>
                </c:spPr>
                <c:invertIfNegative val="0"/>
                <c:cat>
                  <c:strRef>
                    <c:extLst>
                      <c:ext uri="{02D57815-91ED-43cb-92C2-25804820EDAC}">
                        <c15:formulaRef>
                          <c15:sqref>Sheet1!$B$4:$B$8</c15:sqref>
                        </c15:formulaRef>
                      </c:ext>
                    </c:extLst>
                    <c:strCache>
                      <c:ptCount val="4"/>
                      <c:pt idx="0">
                        <c:v>Gas Tax</c:v>
                      </c:pt>
                      <c:pt idx="1">
                        <c:v>Tab Fees</c:v>
                      </c:pt>
                      <c:pt idx="2">
                        <c:v>MVST</c:v>
                      </c:pt>
                      <c:pt idx="3">
                        <c:v>Other</c:v>
                      </c:pt>
                    </c:strCache>
                  </c:strRef>
                </c:cat>
                <c:val>
                  <c:numRef>
                    <c:extLst>
                      <c:ext uri="{02D57815-91ED-43cb-92C2-25804820EDAC}">
                        <c15:formulaRef>
                          <c15:sqref>Sheet1!$E$4:$E$8</c15:sqref>
                        </c15:formulaRef>
                      </c:ext>
                    </c:extLst>
                    <c:numCache>
                      <c:formatCode>_(* #,##0.0_);_(* \(#,##0.0\);_(* "-"??_);_(@_)</c:formatCode>
                      <c:ptCount val="4"/>
                      <c:pt idx="0">
                        <c:v>20.200000000000045</c:v>
                      </c:pt>
                      <c:pt idx="1">
                        <c:v>-1.9000000000000909</c:v>
                      </c:pt>
                      <c:pt idx="2">
                        <c:v>16.67999999999995</c:v>
                      </c:pt>
                      <c:pt idx="3">
                        <c:v>7.6329999999999814</c:v>
                      </c:pt>
                    </c:numCache>
                  </c:numRef>
                </c:val>
              </c15:ser>
            </c15:filteredBarSeries>
            <c15:filteredBarSeries>
              <c15:ser>
                <c:idx val="3"/>
                <c:order val="3"/>
                <c:tx>
                  <c:strRef>
                    <c:extLst xmlns:c15="http://schemas.microsoft.com/office/drawing/2012/chart">
                      <c:ext xmlns:c15="http://schemas.microsoft.com/office/drawing/2012/chart" uri="{02D57815-91ED-43cb-92C2-25804820EDAC}">
                        <c15:formulaRef>
                          <c15:sqref>Sheet1!$F$3</c15:sqref>
                        </c15:formulaRef>
                      </c:ext>
                    </c:extLst>
                    <c:strCache>
                      <c:ptCount val="1"/>
                      <c:pt idx="0">
                        <c:v>% Change</c:v>
                      </c:pt>
                    </c:strCache>
                  </c:strRef>
                </c:tx>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Sheet1!$B$4:$B$8</c15:sqref>
                        </c15:formulaRef>
                      </c:ext>
                    </c:extLst>
                    <c:strCache>
                      <c:ptCount val="4"/>
                      <c:pt idx="0">
                        <c:v>Gas Tax</c:v>
                      </c:pt>
                      <c:pt idx="1">
                        <c:v>Tab Fees</c:v>
                      </c:pt>
                      <c:pt idx="2">
                        <c:v>MVST</c:v>
                      </c:pt>
                      <c:pt idx="3">
                        <c:v>Other</c:v>
                      </c:pt>
                    </c:strCache>
                  </c:strRef>
                </c:cat>
                <c:val>
                  <c:numRef>
                    <c:extLst xmlns:c15="http://schemas.microsoft.com/office/drawing/2012/chart">
                      <c:ext xmlns:c15="http://schemas.microsoft.com/office/drawing/2012/chart" uri="{02D57815-91ED-43cb-92C2-25804820EDAC}">
                        <c15:formulaRef>
                          <c15:sqref>Sheet1!$F$4:$F$8</c15:sqref>
                        </c15:formulaRef>
                      </c:ext>
                    </c:extLst>
                    <c:numCache>
                      <c:formatCode>0.00%</c:formatCode>
                      <c:ptCount val="4"/>
                      <c:pt idx="0">
                        <c:v>1.0996189439303236E-2</c:v>
                      </c:pt>
                      <c:pt idx="1">
                        <c:v>-1.1406615837186113E-3</c:v>
                      </c:pt>
                      <c:pt idx="2">
                        <c:v>1.6676664667066535E-2</c:v>
                      </c:pt>
                      <c:pt idx="3">
                        <c:v>1.7879144199642982E-2</c:v>
                      </c:pt>
                    </c:numCache>
                  </c:numRef>
                </c:val>
              </c15:ser>
            </c15:filteredBarSeries>
          </c:ext>
        </c:extLst>
      </c:barChart>
      <c:catAx>
        <c:axId val="229298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229299160"/>
        <c:crosses val="autoZero"/>
        <c:auto val="1"/>
        <c:lblAlgn val="ctr"/>
        <c:lblOffset val="100"/>
        <c:noMultiLvlLbl val="0"/>
      </c:catAx>
      <c:valAx>
        <c:axId val="229299160"/>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22929876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90000"/>
                    <a:lumOff val="10000"/>
                  </a:schemeClr>
                </a:solidFill>
                <a:latin typeface="Garamond" panose="02020404030301010803" pitchFamily="18" charset="0"/>
                <a:ea typeface="+mn-ea"/>
                <a:cs typeface="+mn-cs"/>
              </a:defRPr>
            </a:pPr>
            <a:r>
              <a:rPr lang="en-US" sz="1800" b="1" dirty="0" smtClean="0">
                <a:solidFill>
                  <a:schemeClr val="tx1">
                    <a:lumMod val="90000"/>
                    <a:lumOff val="10000"/>
                  </a:schemeClr>
                </a:solidFill>
                <a:latin typeface="Garamond" panose="02020404030301010803" pitchFamily="18" charset="0"/>
              </a:rPr>
              <a:t>FY </a:t>
            </a:r>
            <a:r>
              <a:rPr lang="en-US" sz="1800" b="1" dirty="0">
                <a:solidFill>
                  <a:schemeClr val="tx1">
                    <a:lumMod val="90000"/>
                    <a:lumOff val="10000"/>
                  </a:schemeClr>
                </a:solidFill>
                <a:latin typeface="Garamond" panose="02020404030301010803" pitchFamily="18" charset="0"/>
              </a:rPr>
              <a:t>2001-2018 Actuals, 2019-2023 Based on Nov.</a:t>
            </a:r>
            <a:r>
              <a:rPr lang="en-US" sz="1800" b="1" baseline="0" dirty="0">
                <a:solidFill>
                  <a:schemeClr val="tx1">
                    <a:lumMod val="90000"/>
                    <a:lumOff val="10000"/>
                  </a:schemeClr>
                </a:solidFill>
                <a:latin typeface="Garamond" panose="02020404030301010803" pitchFamily="18" charset="0"/>
              </a:rPr>
              <a:t> 2018 Forecast</a:t>
            </a:r>
          </a:p>
          <a:p>
            <a:pPr>
              <a:defRPr sz="1800" b="1" i="0" u="none" strike="noStrike" kern="1200" spc="0" baseline="0">
                <a:solidFill>
                  <a:schemeClr val="tx1">
                    <a:lumMod val="90000"/>
                    <a:lumOff val="10000"/>
                  </a:schemeClr>
                </a:solidFill>
                <a:latin typeface="Garamond" panose="02020404030301010803" pitchFamily="18" charset="0"/>
                <a:ea typeface="+mn-ea"/>
                <a:cs typeface="+mn-cs"/>
              </a:defRPr>
            </a:pPr>
            <a:r>
              <a:rPr lang="en-US" sz="1800" b="1" baseline="0" dirty="0">
                <a:solidFill>
                  <a:schemeClr val="tx1">
                    <a:lumMod val="90000"/>
                    <a:lumOff val="10000"/>
                  </a:schemeClr>
                </a:solidFill>
                <a:latin typeface="Garamond" panose="02020404030301010803" pitchFamily="18" charset="0"/>
              </a:rPr>
              <a:t>Percent of Total Revenues</a:t>
            </a:r>
          </a:p>
        </c:rich>
      </c:tx>
      <c:layout>
        <c:manualLayout>
          <c:xMode val="edge"/>
          <c:yMode val="edge"/>
          <c:x val="0.11120192880026897"/>
          <c:y val="1.2023566189731874E-2"/>
        </c:manualLayout>
      </c:layout>
      <c:overlay val="0"/>
      <c:spPr>
        <a:noFill/>
        <a:ln>
          <a:noFill/>
        </a:ln>
        <a:effectLst/>
      </c:spPr>
    </c:title>
    <c:autoTitleDeleted val="0"/>
    <c:plotArea>
      <c:layout/>
      <c:barChart>
        <c:barDir val="col"/>
        <c:grouping val="stacked"/>
        <c:varyColors val="0"/>
        <c:ser>
          <c:idx val="1"/>
          <c:order val="0"/>
          <c:spPr>
            <a:solidFill>
              <a:srgbClr val="0070C0">
                <a:alpha val="70000"/>
              </a:srgbClr>
            </a:solidFill>
            <a:ln>
              <a:solidFill>
                <a:schemeClr val="bg1">
                  <a:lumMod val="50000"/>
                </a:schemeClr>
              </a:solidFill>
            </a:ln>
            <a:effectLst/>
          </c:spPr>
          <c:invertIfNegative val="0"/>
          <c:dPt>
            <c:idx val="18"/>
            <c:invertIfNegative val="0"/>
            <c:bubble3D val="0"/>
            <c:spPr>
              <a:solidFill>
                <a:srgbClr val="0070C0"/>
              </a:solidFill>
              <a:ln>
                <a:solidFill>
                  <a:schemeClr val="bg1">
                    <a:lumMod val="50000"/>
                  </a:schemeClr>
                </a:solidFill>
              </a:ln>
              <a:effectLst/>
            </c:spPr>
          </c:dPt>
          <c:dPt>
            <c:idx val="19"/>
            <c:invertIfNegative val="0"/>
            <c:bubble3D val="0"/>
            <c:spPr>
              <a:solidFill>
                <a:srgbClr val="0070C0"/>
              </a:solidFill>
              <a:ln>
                <a:solidFill>
                  <a:schemeClr val="bg1">
                    <a:lumMod val="50000"/>
                  </a:schemeClr>
                </a:solidFill>
              </a:ln>
              <a:effectLst/>
            </c:spPr>
          </c:dPt>
          <c:dPt>
            <c:idx val="20"/>
            <c:invertIfNegative val="0"/>
            <c:bubble3D val="0"/>
            <c:spPr>
              <a:solidFill>
                <a:srgbClr val="0070C0"/>
              </a:solidFill>
              <a:ln>
                <a:solidFill>
                  <a:schemeClr val="bg1">
                    <a:lumMod val="50000"/>
                  </a:schemeClr>
                </a:solidFill>
              </a:ln>
              <a:effectLst/>
            </c:spPr>
          </c:dPt>
          <c:dPt>
            <c:idx val="21"/>
            <c:invertIfNegative val="0"/>
            <c:bubble3D val="0"/>
            <c:spPr>
              <a:solidFill>
                <a:srgbClr val="0070C0"/>
              </a:solidFill>
              <a:ln>
                <a:solidFill>
                  <a:schemeClr val="bg1">
                    <a:lumMod val="50000"/>
                  </a:schemeClr>
                </a:solidFill>
              </a:ln>
              <a:effectLst/>
            </c:spPr>
          </c:dPt>
          <c:dPt>
            <c:idx val="22"/>
            <c:invertIfNegative val="0"/>
            <c:bubble3D val="0"/>
            <c:spPr>
              <a:solidFill>
                <a:srgbClr val="0070C0"/>
              </a:solidFill>
              <a:ln>
                <a:solidFill>
                  <a:schemeClr val="bg1">
                    <a:lumMod val="50000"/>
                  </a:schemeClr>
                </a:solidFill>
              </a:ln>
              <a:effectLst/>
            </c:spPr>
          </c:dPt>
          <c:dLbls>
            <c:numFmt formatCode="0%" sourceLinked="0"/>
            <c:spPr>
              <a:solidFill>
                <a:schemeClr val="bg1"/>
              </a:solid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(HUTD!$B$35:$B$51,HUTD!$A$52:$A$57)</c:f>
              <c:numCache>
                <c:formatCode>General</c:formatCode>
                <c:ptCount val="2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numCache>
            </c:numRef>
          </c:cat>
          <c:val>
            <c:numRef>
              <c:f>HUTD!$J$35:$J$57</c:f>
              <c:numCache>
                <c:formatCode>0.0%</c:formatCode>
                <c:ptCount val="23"/>
                <c:pt idx="0">
                  <c:v>0.49374270849243307</c:v>
                </c:pt>
                <c:pt idx="1">
                  <c:v>0.47492579284486797</c:v>
                </c:pt>
                <c:pt idx="2">
                  <c:v>0.4851919008763978</c:v>
                </c:pt>
                <c:pt idx="3">
                  <c:v>0.49094216630031073</c:v>
                </c:pt>
                <c:pt idx="4">
                  <c:v>0.49801192842942338</c:v>
                </c:pt>
                <c:pt idx="5">
                  <c:v>0.5019889840881272</c:v>
                </c:pt>
                <c:pt idx="6">
                  <c:v>0.50175192711983185</c:v>
                </c:pt>
                <c:pt idx="7">
                  <c:v>0.4905559602947106</c:v>
                </c:pt>
                <c:pt idx="8">
                  <c:v>0.5158735672108371</c:v>
                </c:pt>
                <c:pt idx="9">
                  <c:v>0.52389132786155113</c:v>
                </c:pt>
                <c:pt idx="10">
                  <c:v>0.50379330139893619</c:v>
                </c:pt>
                <c:pt idx="11">
                  <c:v>0.48063585808257464</c:v>
                </c:pt>
                <c:pt idx="12">
                  <c:v>0.46707421722157721</c:v>
                </c:pt>
                <c:pt idx="13">
                  <c:v>0.4586249090728064</c:v>
                </c:pt>
                <c:pt idx="14">
                  <c:v>0.44595672892010318</c:v>
                </c:pt>
                <c:pt idx="15">
                  <c:v>0.44304264174284957</c:v>
                </c:pt>
                <c:pt idx="16">
                  <c:v>0.43038078750998043</c:v>
                </c:pt>
                <c:pt idx="17">
                  <c:v>0.41037180727984296</c:v>
                </c:pt>
                <c:pt idx="18">
                  <c:v>0.40378943512674359</c:v>
                </c:pt>
                <c:pt idx="19">
                  <c:v>0.37829679524046261</c:v>
                </c:pt>
                <c:pt idx="20">
                  <c:v>0.37112043254892152</c:v>
                </c:pt>
                <c:pt idx="21">
                  <c:v>0.36344466990223329</c:v>
                </c:pt>
                <c:pt idx="22">
                  <c:v>0.35602326671688012</c:v>
                </c:pt>
              </c:numCache>
            </c:numRef>
          </c:val>
        </c:ser>
        <c:ser>
          <c:idx val="2"/>
          <c:order val="1"/>
          <c:spPr>
            <a:solidFill>
              <a:srgbClr val="C00000">
                <a:alpha val="70000"/>
              </a:srgbClr>
            </a:solidFill>
            <a:ln>
              <a:solidFill>
                <a:schemeClr val="bg1">
                  <a:lumMod val="50000"/>
                </a:schemeClr>
              </a:solidFill>
            </a:ln>
            <a:effectLst/>
          </c:spPr>
          <c:invertIfNegative val="0"/>
          <c:dPt>
            <c:idx val="18"/>
            <c:invertIfNegative val="0"/>
            <c:bubble3D val="0"/>
            <c:spPr>
              <a:solidFill>
                <a:srgbClr val="C00000"/>
              </a:solidFill>
              <a:ln>
                <a:solidFill>
                  <a:schemeClr val="bg1">
                    <a:lumMod val="50000"/>
                  </a:schemeClr>
                </a:solidFill>
              </a:ln>
              <a:effectLst/>
            </c:spPr>
          </c:dPt>
          <c:dPt>
            <c:idx val="19"/>
            <c:invertIfNegative val="0"/>
            <c:bubble3D val="0"/>
            <c:spPr>
              <a:solidFill>
                <a:srgbClr val="C00000"/>
              </a:solidFill>
              <a:ln>
                <a:solidFill>
                  <a:schemeClr val="bg1">
                    <a:lumMod val="50000"/>
                  </a:schemeClr>
                </a:solidFill>
              </a:ln>
              <a:effectLst/>
            </c:spPr>
          </c:dPt>
          <c:dPt>
            <c:idx val="20"/>
            <c:invertIfNegative val="0"/>
            <c:bubble3D val="0"/>
            <c:spPr>
              <a:solidFill>
                <a:srgbClr val="C00000"/>
              </a:solidFill>
              <a:ln>
                <a:solidFill>
                  <a:schemeClr val="bg1">
                    <a:lumMod val="50000"/>
                  </a:schemeClr>
                </a:solidFill>
              </a:ln>
              <a:effectLst/>
            </c:spPr>
          </c:dPt>
          <c:dPt>
            <c:idx val="21"/>
            <c:invertIfNegative val="0"/>
            <c:bubble3D val="0"/>
            <c:spPr>
              <a:solidFill>
                <a:srgbClr val="C00000"/>
              </a:solidFill>
              <a:ln>
                <a:solidFill>
                  <a:schemeClr val="bg1">
                    <a:lumMod val="50000"/>
                  </a:schemeClr>
                </a:solidFill>
              </a:ln>
              <a:effectLst/>
            </c:spPr>
          </c:dPt>
          <c:dPt>
            <c:idx val="22"/>
            <c:invertIfNegative val="0"/>
            <c:bubble3D val="0"/>
            <c:spPr>
              <a:solidFill>
                <a:srgbClr val="C00000"/>
              </a:solidFill>
              <a:ln>
                <a:solidFill>
                  <a:schemeClr val="bg1">
                    <a:lumMod val="50000"/>
                  </a:schemeClr>
                </a:solidFill>
              </a:ln>
              <a:effectLst/>
            </c:spPr>
          </c:dPt>
          <c:dLbls>
            <c:numFmt formatCode="0%" sourceLinked="0"/>
            <c:spPr>
              <a:solidFill>
                <a:schemeClr val="bg1"/>
              </a:solidFill>
              <a:ln>
                <a:noFill/>
              </a:ln>
              <a:effectLst/>
            </c:spPr>
            <c:txPr>
              <a:bodyPr rot="0" spcFirstLastPara="1" vertOverflow="overflow" horzOverflow="overflow" vert="horz" wrap="square" lIns="38100" tIns="19050" rIns="38100" bIns="19050" anchor="t" anchorCtr="1">
                <a:spAutoFit/>
              </a:bodyPr>
              <a:lstStyle/>
              <a:p>
                <a:pPr>
                  <a:defRPr sz="1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(HUTD!$B$35:$B$51,HUTD!$A$52:$A$57)</c:f>
              <c:numCache>
                <c:formatCode>General</c:formatCode>
                <c:ptCount val="2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numCache>
            </c:numRef>
          </c:cat>
          <c:val>
            <c:numRef>
              <c:f>HUTD!$K$35:$K$57</c:f>
              <c:numCache>
                <c:formatCode>0.0%</c:formatCode>
                <c:ptCount val="23"/>
                <c:pt idx="0">
                  <c:v>0.50625729150756693</c:v>
                </c:pt>
                <c:pt idx="1">
                  <c:v>0.37431651304483671</c:v>
                </c:pt>
                <c:pt idx="2">
                  <c:v>0.36786038077969174</c:v>
                </c:pt>
                <c:pt idx="3">
                  <c:v>0.37572955355112553</c:v>
                </c:pt>
                <c:pt idx="4">
                  <c:v>0.37589845542131822</c:v>
                </c:pt>
                <c:pt idx="5">
                  <c:v>0.37339351285189715</c:v>
                </c:pt>
                <c:pt idx="6">
                  <c:v>0.37428949622362379</c:v>
                </c:pt>
                <c:pt idx="7">
                  <c:v>0.3610878480662168</c:v>
                </c:pt>
                <c:pt idx="8">
                  <c:v>0.34831538728725248</c:v>
                </c:pt>
                <c:pt idx="9">
                  <c:v>0.33823248711586179</c:v>
                </c:pt>
                <c:pt idx="10">
                  <c:v>0.33179477346189662</c:v>
                </c:pt>
                <c:pt idx="11">
                  <c:v>0.32900909379279408</c:v>
                </c:pt>
                <c:pt idx="12">
                  <c:v>0.33812985263517836</c:v>
                </c:pt>
                <c:pt idx="13">
                  <c:v>0.34071173331732102</c:v>
                </c:pt>
                <c:pt idx="14">
                  <c:v>0.34479986587973421</c:v>
                </c:pt>
                <c:pt idx="15">
                  <c:v>0.34568127432740536</c:v>
                </c:pt>
                <c:pt idx="16">
                  <c:v>0.35572484502262469</c:v>
                </c:pt>
                <c:pt idx="17">
                  <c:v>0.34659538738741591</c:v>
                </c:pt>
                <c:pt idx="18">
                  <c:v>0.34996812188670057</c:v>
                </c:pt>
                <c:pt idx="19">
                  <c:v>0.33585314578520348</c:v>
                </c:pt>
                <c:pt idx="20">
                  <c:v>0.33548357096585918</c:v>
                </c:pt>
                <c:pt idx="21">
                  <c:v>0.33466169670061252</c:v>
                </c:pt>
                <c:pt idx="22">
                  <c:v>0.33354964360151462</c:v>
                </c:pt>
              </c:numCache>
            </c:numRef>
          </c:val>
        </c:ser>
        <c:ser>
          <c:idx val="3"/>
          <c:order val="2"/>
          <c:spPr>
            <a:solidFill>
              <a:srgbClr val="92D050">
                <a:alpha val="70000"/>
              </a:srgbClr>
            </a:solidFill>
            <a:ln>
              <a:solidFill>
                <a:schemeClr val="bg1">
                  <a:lumMod val="50000"/>
                </a:schemeClr>
              </a:solidFill>
            </a:ln>
            <a:effectLst/>
          </c:spPr>
          <c:invertIfNegative val="0"/>
          <c:dPt>
            <c:idx val="18"/>
            <c:invertIfNegative val="0"/>
            <c:bubble3D val="0"/>
            <c:spPr>
              <a:solidFill>
                <a:srgbClr val="92D050"/>
              </a:solidFill>
              <a:ln>
                <a:solidFill>
                  <a:schemeClr val="bg1">
                    <a:lumMod val="50000"/>
                  </a:schemeClr>
                </a:solidFill>
              </a:ln>
              <a:effectLst/>
            </c:spPr>
          </c:dPt>
          <c:dPt>
            <c:idx val="19"/>
            <c:invertIfNegative val="0"/>
            <c:bubble3D val="0"/>
            <c:spPr>
              <a:solidFill>
                <a:srgbClr val="92D050"/>
              </a:solidFill>
              <a:ln>
                <a:solidFill>
                  <a:schemeClr val="bg1">
                    <a:lumMod val="50000"/>
                  </a:schemeClr>
                </a:solidFill>
              </a:ln>
              <a:effectLst/>
            </c:spPr>
          </c:dPt>
          <c:dPt>
            <c:idx val="20"/>
            <c:invertIfNegative val="0"/>
            <c:bubble3D val="0"/>
            <c:spPr>
              <a:solidFill>
                <a:srgbClr val="92D050"/>
              </a:solidFill>
              <a:ln>
                <a:solidFill>
                  <a:schemeClr val="bg1">
                    <a:lumMod val="50000"/>
                  </a:schemeClr>
                </a:solidFill>
              </a:ln>
              <a:effectLst/>
            </c:spPr>
          </c:dPt>
          <c:dPt>
            <c:idx val="21"/>
            <c:invertIfNegative val="0"/>
            <c:bubble3D val="0"/>
            <c:spPr>
              <a:solidFill>
                <a:srgbClr val="92D050"/>
              </a:solidFill>
              <a:ln>
                <a:solidFill>
                  <a:schemeClr val="bg1">
                    <a:lumMod val="50000"/>
                  </a:schemeClr>
                </a:solidFill>
              </a:ln>
              <a:effectLst/>
            </c:spPr>
          </c:dPt>
          <c:dPt>
            <c:idx val="22"/>
            <c:invertIfNegative val="0"/>
            <c:bubble3D val="0"/>
            <c:spPr>
              <a:solidFill>
                <a:srgbClr val="92D050"/>
              </a:solidFill>
              <a:ln>
                <a:solidFill>
                  <a:schemeClr val="bg1">
                    <a:lumMod val="50000"/>
                  </a:schemeClr>
                </a:solidFill>
              </a:ln>
              <a:effectLst/>
            </c:spPr>
          </c:dPt>
          <c:dLbls>
            <c:dLbl>
              <c:idx val="0"/>
              <c:delete val="1"/>
              <c:extLst>
                <c:ext xmlns:c15="http://schemas.microsoft.com/office/drawing/2012/chart" uri="{CE6537A1-D6FC-4f65-9D91-7224C49458BB}"/>
              </c:extLst>
            </c:dLbl>
            <c:numFmt formatCode="0%" sourceLinked="0"/>
            <c:spPr>
              <a:solidFill>
                <a:schemeClr val="bg1"/>
              </a:solid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(HUTD!$B$35:$B$51,HUTD!$A$52:$A$57)</c:f>
              <c:numCache>
                <c:formatCode>General</c:formatCode>
                <c:ptCount val="2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numCache>
            </c:numRef>
          </c:cat>
          <c:val>
            <c:numRef>
              <c:f>HUTD!$L$35:$L$57</c:f>
              <c:numCache>
                <c:formatCode>0.0%</c:formatCode>
                <c:ptCount val="23"/>
                <c:pt idx="0">
                  <c:v>0</c:v>
                </c:pt>
                <c:pt idx="1">
                  <c:v>0.15075769411029527</c:v>
                </c:pt>
                <c:pt idx="2">
                  <c:v>0.14694771834391054</c:v>
                </c:pt>
                <c:pt idx="3">
                  <c:v>0.13332828014856363</c:v>
                </c:pt>
                <c:pt idx="4">
                  <c:v>0.12608961614925829</c:v>
                </c:pt>
                <c:pt idx="5">
                  <c:v>0.1246175030599755</c:v>
                </c:pt>
                <c:pt idx="6">
                  <c:v>0.12395857665654442</c:v>
                </c:pt>
                <c:pt idx="7">
                  <c:v>0.14835619163907252</c:v>
                </c:pt>
                <c:pt idx="8">
                  <c:v>0.13581104550191039</c:v>
                </c:pt>
                <c:pt idx="9">
                  <c:v>0.137876185022587</c:v>
                </c:pt>
                <c:pt idx="10">
                  <c:v>0.16441192513916711</c:v>
                </c:pt>
                <c:pt idx="11">
                  <c:v>0.1903550481246313</c:v>
                </c:pt>
                <c:pt idx="12">
                  <c:v>0.19479593014324448</c:v>
                </c:pt>
                <c:pt idx="13">
                  <c:v>0.20066335760987269</c:v>
                </c:pt>
                <c:pt idx="14">
                  <c:v>0.20924340520016255</c:v>
                </c:pt>
                <c:pt idx="15">
                  <c:v>0.21127608392974503</c:v>
                </c:pt>
                <c:pt idx="16">
                  <c:v>0.21389436746739504</c:v>
                </c:pt>
                <c:pt idx="17">
                  <c:v>0.20543700817341504</c:v>
                </c:pt>
                <c:pt idx="18">
                  <c:v>0.20687081329792475</c:v>
                </c:pt>
                <c:pt idx="19">
                  <c:v>0.20136567011414702</c:v>
                </c:pt>
                <c:pt idx="20">
                  <c:v>0.20889053510611691</c:v>
                </c:pt>
                <c:pt idx="21">
                  <c:v>0.21699340376945633</c:v>
                </c:pt>
                <c:pt idx="22">
                  <c:v>0.22498901004282626</c:v>
                </c:pt>
              </c:numCache>
            </c:numRef>
          </c:val>
        </c:ser>
        <c:ser>
          <c:idx val="0"/>
          <c:order val="3"/>
          <c:spPr>
            <a:solidFill>
              <a:srgbClr val="FFC000"/>
            </a:solidFill>
            <a:ln>
              <a:solidFill>
                <a:schemeClr val="bg1">
                  <a:lumMod val="50000"/>
                </a:schemeClr>
              </a:solidFill>
            </a:ln>
            <a:effectLst/>
          </c:spPr>
          <c:invertIfNegative val="0"/>
          <c:dPt>
            <c:idx val="17"/>
            <c:invertIfNegative val="0"/>
            <c:bubble3D val="0"/>
            <c:spPr>
              <a:solidFill>
                <a:srgbClr val="FFC000">
                  <a:alpha val="70000"/>
                </a:srgbClr>
              </a:solidFill>
              <a:ln>
                <a:solidFill>
                  <a:schemeClr val="bg1">
                    <a:lumMod val="50000"/>
                  </a:schemeClr>
                </a:solidFill>
              </a:ln>
              <a:effectLst/>
            </c:spPr>
          </c:dPt>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delete val="1"/>
              <c:extLst>
                <c:ext xmlns:c15="http://schemas.microsoft.com/office/drawing/2012/chart" uri="{CE6537A1-D6FC-4f65-9D91-7224C49458BB}"/>
              </c:extLst>
            </c:dLbl>
            <c:dLbl>
              <c:idx val="12"/>
              <c:delete val="1"/>
              <c:extLst>
                <c:ext xmlns:c15="http://schemas.microsoft.com/office/drawing/2012/chart" uri="{CE6537A1-D6FC-4f65-9D91-7224C49458BB}"/>
              </c:extLst>
            </c:dLbl>
            <c:dLbl>
              <c:idx val="13"/>
              <c:delete val="1"/>
              <c:extLst>
                <c:ext xmlns:c15="http://schemas.microsoft.com/office/drawing/2012/chart" uri="{CE6537A1-D6FC-4f65-9D91-7224C49458BB}"/>
              </c:extLst>
            </c:dLbl>
            <c:dLbl>
              <c:idx val="14"/>
              <c:delete val="1"/>
              <c:extLst>
                <c:ext xmlns:c15="http://schemas.microsoft.com/office/drawing/2012/chart" uri="{CE6537A1-D6FC-4f65-9D91-7224C49458BB}"/>
              </c:extLst>
            </c:dLbl>
            <c:dLbl>
              <c:idx val="15"/>
              <c:delete val="1"/>
              <c:extLst>
                <c:ext xmlns:c15="http://schemas.microsoft.com/office/drawing/2012/chart" uri="{CE6537A1-D6FC-4f65-9D91-7224C49458BB}"/>
              </c:extLst>
            </c:dLbl>
            <c:dLbl>
              <c:idx val="16"/>
              <c:delete val="1"/>
              <c:extLst>
                <c:ext xmlns:c15="http://schemas.microsoft.com/office/drawing/2012/chart" uri="{CE6537A1-D6FC-4f65-9D91-7224C49458BB}"/>
              </c:extLst>
            </c:dLbl>
            <c:dLbl>
              <c:idx val="17"/>
              <c:numFmt formatCode="0%" sourceLinked="0"/>
              <c:spPr>
                <a:solidFill>
                  <a:schemeClr val="bg1"/>
                </a:solid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Lst>
            </c:dLbl>
            <c:dLbl>
              <c:idx val="18"/>
              <c:layout>
                <c:manualLayout>
                  <c:x val="0"/>
                  <c:y val="4.80942647589275E-3"/>
                </c:manualLayout>
              </c:layout>
              <c:numFmt formatCode="0%" sourceLinked="0"/>
              <c:spPr>
                <a:solidFill>
                  <a:schemeClr val="bg1"/>
                </a:solid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2.8235652716528892E-2"/>
                      <c:h val="2.8820582830536828E-2"/>
                    </c:manualLayout>
                  </c15:layout>
                </c:ext>
              </c:extLst>
            </c:dLbl>
            <c:numFmt formatCode="0%" sourceLinked="0"/>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(HUTD!$B$35:$B$51,HUTD!$A$52:$A$57)</c:f>
              <c:numCache>
                <c:formatCode>General</c:formatCode>
                <c:ptCount val="2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numCache>
            </c:numRef>
          </c:cat>
          <c:val>
            <c:numRef>
              <c:f>HUTD!$I$35:$I$57</c:f>
              <c:numCache>
                <c:formatCode>0.00%</c:formatCode>
                <c:ptCount val="2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3.7595797159326177E-2</c:v>
                </c:pt>
                <c:pt idx="18">
                  <c:v>3.9371629688631178E-2</c:v>
                </c:pt>
                <c:pt idx="19">
                  <c:v>8.4484388860186971E-2</c:v>
                </c:pt>
                <c:pt idx="20">
                  <c:v>8.4505461379102448E-2</c:v>
                </c:pt>
                <c:pt idx="21">
                  <c:v>8.4900229627697804E-2</c:v>
                </c:pt>
                <c:pt idx="22">
                  <c:v>8.5438079638778974E-2</c:v>
                </c:pt>
              </c:numCache>
            </c:numRef>
          </c:val>
        </c:ser>
        <c:dLbls>
          <c:showLegendKey val="0"/>
          <c:showVal val="0"/>
          <c:showCatName val="0"/>
          <c:showSerName val="0"/>
          <c:showPercent val="0"/>
          <c:showBubbleSize val="0"/>
        </c:dLbls>
        <c:gapWidth val="0"/>
        <c:overlap val="100"/>
        <c:axId val="229299944"/>
        <c:axId val="229300336"/>
      </c:barChart>
      <c:catAx>
        <c:axId val="229299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229300336"/>
        <c:crossesAt val="0"/>
        <c:auto val="1"/>
        <c:lblAlgn val="ctr"/>
        <c:lblOffset val="100"/>
        <c:tickMarkSkip val="2"/>
        <c:noMultiLvlLbl val="0"/>
      </c:catAx>
      <c:valAx>
        <c:axId val="22930033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9299944"/>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rgbClr val="003865"/>
                </a:solidFill>
                <a:latin typeface="+mn-lt"/>
                <a:ea typeface="+mn-ea"/>
                <a:cs typeface="+mn-cs"/>
              </a:defRPr>
            </a:pPr>
            <a:r>
              <a:rPr lang="en-US" sz="1800" b="1" dirty="0" smtClean="0">
                <a:solidFill>
                  <a:srgbClr val="003865"/>
                </a:solidFill>
              </a:rPr>
              <a:t>$ in millions</a:t>
            </a:r>
            <a:endParaRPr lang="en-US" sz="1800" b="1" dirty="0">
              <a:solidFill>
                <a:srgbClr val="003865"/>
              </a:solidFill>
            </a:endParaRPr>
          </a:p>
        </c:rich>
      </c:tx>
      <c:layout>
        <c:manualLayout>
          <c:xMode val="edge"/>
          <c:yMode val="edge"/>
          <c:x val="0.87269419592948527"/>
          <c:y val="1.7072737929439852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rgbClr val="003865"/>
              </a:solidFill>
              <a:latin typeface="+mn-lt"/>
              <a:ea typeface="+mn-ea"/>
              <a:cs typeface="+mn-cs"/>
            </a:defRPr>
          </a:pPr>
          <a:endParaRPr lang="en-US"/>
        </a:p>
      </c:txPr>
    </c:title>
    <c:autoTitleDeleted val="0"/>
    <c:plotArea>
      <c:layout/>
      <c:barChart>
        <c:barDir val="col"/>
        <c:grouping val="clustered"/>
        <c:varyColors val="0"/>
        <c:ser>
          <c:idx val="0"/>
          <c:order val="0"/>
          <c:tx>
            <c:strRef>
              <c:f>Sheet1!$C$1</c:f>
              <c:strCache>
                <c:ptCount val="1"/>
                <c:pt idx="0">
                  <c:v>Nov '18</c:v>
                </c:pt>
              </c:strCache>
            </c:strRef>
          </c:tx>
          <c:spPr>
            <a:solidFill>
              <a:schemeClr val="accent1"/>
            </a:solidFill>
            <a:ln>
              <a:noFill/>
            </a:ln>
            <a:effectLst/>
          </c:spPr>
          <c:invertIfNegative val="0"/>
          <c:dLbls>
            <c:dLbl>
              <c:idx val="4"/>
              <c:layout>
                <c:manualLayout>
                  <c:x val="-4.230317469504033E-2"/>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3865"/>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Sheet1!$B$2:$B$9</c:f>
              <c:strCache>
                <c:ptCount val="8"/>
                <c:pt idx="0">
                  <c:v>2016 (act)</c:v>
                </c:pt>
                <c:pt idx="1">
                  <c:v>2017 (act)</c:v>
                </c:pt>
                <c:pt idx="2">
                  <c:v>2018 (act)</c:v>
                </c:pt>
                <c:pt idx="3">
                  <c:v>2019</c:v>
                </c:pt>
                <c:pt idx="4">
                  <c:v>2020</c:v>
                </c:pt>
                <c:pt idx="5">
                  <c:v>2021</c:v>
                </c:pt>
                <c:pt idx="6">
                  <c:v>2022</c:v>
                </c:pt>
                <c:pt idx="7">
                  <c:v>2023</c:v>
                </c:pt>
              </c:strCache>
            </c:strRef>
          </c:cat>
          <c:val>
            <c:numRef>
              <c:f>Sheet1!$C$2:$C$9</c:f>
              <c:numCache>
                <c:formatCode>_(* #,##0_);_(* \(#,##0\);_(* "-"??_);_(@_)</c:formatCode>
                <c:ptCount val="8"/>
                <c:pt idx="0">
                  <c:v>2035</c:v>
                </c:pt>
                <c:pt idx="1">
                  <c:v>2120</c:v>
                </c:pt>
                <c:pt idx="2">
                  <c:v>2260</c:v>
                </c:pt>
                <c:pt idx="3">
                  <c:v>2321</c:v>
                </c:pt>
                <c:pt idx="4">
                  <c:v>2470</c:v>
                </c:pt>
                <c:pt idx="5">
                  <c:v>2503</c:v>
                </c:pt>
                <c:pt idx="6">
                  <c:v>2523</c:v>
                </c:pt>
                <c:pt idx="7">
                  <c:v>2540</c:v>
                </c:pt>
              </c:numCache>
            </c:numRef>
          </c:val>
        </c:ser>
        <c:dLbls>
          <c:showLegendKey val="0"/>
          <c:showVal val="0"/>
          <c:showCatName val="0"/>
          <c:showSerName val="0"/>
          <c:showPercent val="0"/>
          <c:showBubbleSize val="0"/>
        </c:dLbls>
        <c:gapWidth val="219"/>
        <c:overlap val="-27"/>
        <c:axId val="229976104"/>
        <c:axId val="229976496"/>
      </c:barChart>
      <c:lineChart>
        <c:grouping val="stacked"/>
        <c:varyColors val="0"/>
        <c:ser>
          <c:idx val="1"/>
          <c:order val="1"/>
          <c:tx>
            <c:strRef>
              <c:f>Sheet1!$D$1</c:f>
              <c:strCache>
                <c:ptCount val="1"/>
                <c:pt idx="0">
                  <c:v>EOS '18</c:v>
                </c:pt>
              </c:strCache>
            </c:strRef>
          </c:tx>
          <c:spPr>
            <a:ln w="28575" cap="rnd">
              <a:solidFill>
                <a:schemeClr val="accent2"/>
              </a:solidFill>
              <a:round/>
            </a:ln>
            <a:effectLst/>
          </c:spPr>
          <c:marker>
            <c:symbol val="none"/>
          </c:marker>
          <c:cat>
            <c:strRef>
              <c:f>Sheet1!$B$2:$B$9</c:f>
              <c:strCache>
                <c:ptCount val="8"/>
                <c:pt idx="0">
                  <c:v>2016 (act)</c:v>
                </c:pt>
                <c:pt idx="1">
                  <c:v>2017 (act)</c:v>
                </c:pt>
                <c:pt idx="2">
                  <c:v>2018 (act)</c:v>
                </c:pt>
                <c:pt idx="3">
                  <c:v>2019</c:v>
                </c:pt>
                <c:pt idx="4">
                  <c:v>2020</c:v>
                </c:pt>
                <c:pt idx="5">
                  <c:v>2021</c:v>
                </c:pt>
                <c:pt idx="6">
                  <c:v>2022</c:v>
                </c:pt>
                <c:pt idx="7">
                  <c:v>2023</c:v>
                </c:pt>
              </c:strCache>
            </c:strRef>
          </c:cat>
          <c:val>
            <c:numRef>
              <c:f>Sheet1!$D$2:$D$7</c:f>
              <c:numCache>
                <c:formatCode>General</c:formatCode>
                <c:ptCount val="6"/>
                <c:pt idx="0">
                  <c:v>2035</c:v>
                </c:pt>
                <c:pt idx="1">
                  <c:v>2120</c:v>
                </c:pt>
                <c:pt idx="2">
                  <c:v>2263</c:v>
                </c:pt>
                <c:pt idx="3">
                  <c:v>2306</c:v>
                </c:pt>
                <c:pt idx="4">
                  <c:v>2455</c:v>
                </c:pt>
                <c:pt idx="5">
                  <c:v>2475</c:v>
                </c:pt>
              </c:numCache>
            </c:numRef>
          </c:val>
          <c:smooth val="0"/>
        </c:ser>
        <c:dLbls>
          <c:showLegendKey val="0"/>
          <c:showVal val="0"/>
          <c:showCatName val="0"/>
          <c:showSerName val="0"/>
          <c:showPercent val="0"/>
          <c:showBubbleSize val="0"/>
        </c:dLbls>
        <c:marker val="1"/>
        <c:smooth val="0"/>
        <c:axId val="229976104"/>
        <c:axId val="229976496"/>
      </c:lineChart>
      <c:catAx>
        <c:axId val="229976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rgbClr val="003865"/>
                </a:solidFill>
                <a:latin typeface="+mn-lt"/>
                <a:ea typeface="+mn-ea"/>
                <a:cs typeface="+mn-cs"/>
              </a:defRPr>
            </a:pPr>
            <a:endParaRPr lang="en-US"/>
          </a:p>
        </c:txPr>
        <c:crossAx val="229976496"/>
        <c:crosses val="autoZero"/>
        <c:auto val="1"/>
        <c:lblAlgn val="ctr"/>
        <c:lblOffset val="100"/>
        <c:noMultiLvlLbl val="0"/>
      </c:catAx>
      <c:valAx>
        <c:axId val="229976496"/>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rgbClr val="003865"/>
                </a:solidFill>
                <a:latin typeface="+mn-lt"/>
                <a:ea typeface="+mn-ea"/>
                <a:cs typeface="+mn-cs"/>
              </a:defRPr>
            </a:pPr>
            <a:endParaRPr lang="en-US"/>
          </a:p>
        </c:txPr>
        <c:crossAx val="22997610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1" i="0" u="none" strike="noStrike" kern="1200" baseline="0">
              <a:solidFill>
                <a:srgbClr val="003865"/>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chapCharts!$B$103</c:f>
              <c:strCache>
                <c:ptCount val="1"/>
                <c:pt idx="0">
                  <c:v>Highway Construction (MnDOT CCI)</c:v>
                </c:pt>
              </c:strCache>
            </c:strRef>
          </c:tx>
          <c:spPr>
            <a:ln w="38100"/>
          </c:spPr>
          <c:marker>
            <c:symbol val="none"/>
          </c:marker>
          <c:cat>
            <c:numRef>
              <c:f>chapCharts!$A$104:$A$123</c:f>
              <c:numCache>
                <c:formatCode>General</c:formatCode>
                <c:ptCount val="20"/>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numCache>
            </c:numRef>
          </c:cat>
          <c:val>
            <c:numRef>
              <c:f>chapCharts!$B$104:$B$123</c:f>
              <c:numCache>
                <c:formatCode>0</c:formatCode>
                <c:ptCount val="20"/>
                <c:pt idx="0">
                  <c:v>100</c:v>
                </c:pt>
                <c:pt idx="1">
                  <c:v>103.2373820110773</c:v>
                </c:pt>
                <c:pt idx="2">
                  <c:v>109.33770184881816</c:v>
                </c:pt>
                <c:pt idx="3">
                  <c:v>108.44059599032684</c:v>
                </c:pt>
                <c:pt idx="4">
                  <c:v>118.48818160542943</c:v>
                </c:pt>
                <c:pt idx="5">
                  <c:v>115.82806771199</c:v>
                </c:pt>
                <c:pt idx="6">
                  <c:v>126.56213433185115</c:v>
                </c:pt>
                <c:pt idx="7">
                  <c:v>152.82783368437475</c:v>
                </c:pt>
                <c:pt idx="8">
                  <c:v>167.76659645838208</c:v>
                </c:pt>
                <c:pt idx="9">
                  <c:v>180.34948123878618</c:v>
                </c:pt>
                <c:pt idx="10">
                  <c:v>175.89515562836414</c:v>
                </c:pt>
                <c:pt idx="11">
                  <c:v>178.14962165535533</c:v>
                </c:pt>
                <c:pt idx="12">
                  <c:v>186.21577346126844</c:v>
                </c:pt>
                <c:pt idx="13">
                  <c:v>208.21443208109292</c:v>
                </c:pt>
                <c:pt idx="14">
                  <c:v>200.68648100475858</c:v>
                </c:pt>
                <c:pt idx="15">
                  <c:v>225.54021374522196</c:v>
                </c:pt>
                <c:pt idx="16">
                  <c:v>240.34396507455062</c:v>
                </c:pt>
                <c:pt idx="17">
                  <c:v>220.10183375974597</c:v>
                </c:pt>
                <c:pt idx="18">
                  <c:v>209.80575707933536</c:v>
                </c:pt>
                <c:pt idx="19">
                  <c:v>241.08744831890166</c:v>
                </c:pt>
              </c:numCache>
            </c:numRef>
          </c:val>
          <c:smooth val="0"/>
        </c:ser>
        <c:ser>
          <c:idx val="1"/>
          <c:order val="1"/>
          <c:tx>
            <c:strRef>
              <c:f>chapCharts!$C$103</c:f>
              <c:strCache>
                <c:ptCount val="1"/>
                <c:pt idx="0">
                  <c:v>CPI (All Urban Consumers, All Items)</c:v>
                </c:pt>
              </c:strCache>
            </c:strRef>
          </c:tx>
          <c:spPr>
            <a:ln w="38100">
              <a:prstDash val="sysDash"/>
            </a:ln>
          </c:spPr>
          <c:marker>
            <c:symbol val="none"/>
          </c:marker>
          <c:cat>
            <c:numRef>
              <c:f>chapCharts!$A$104:$A$123</c:f>
              <c:numCache>
                <c:formatCode>General</c:formatCode>
                <c:ptCount val="20"/>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numCache>
            </c:numRef>
          </c:cat>
          <c:val>
            <c:numRef>
              <c:f>chapCharts!$C$104:$C$123</c:f>
              <c:numCache>
                <c:formatCode>0</c:formatCode>
                <c:ptCount val="20"/>
                <c:pt idx="0">
                  <c:v>100</c:v>
                </c:pt>
                <c:pt idx="1">
                  <c:v>102.88680678652823</c:v>
                </c:pt>
                <c:pt idx="2">
                  <c:v>106.41174981007852</c:v>
                </c:pt>
                <c:pt idx="3">
                  <c:v>108.29577108128638</c:v>
                </c:pt>
                <c:pt idx="4">
                  <c:v>110.67612053684476</c:v>
                </c:pt>
                <c:pt idx="5">
                  <c:v>113.09698657888073</c:v>
                </c:pt>
                <c:pt idx="6">
                  <c:v>116.5003798429982</c:v>
                </c:pt>
                <c:pt idx="7">
                  <c:v>120.93694606229425</c:v>
                </c:pt>
                <c:pt idx="8">
                  <c:v>124.06452266396553</c:v>
                </c:pt>
                <c:pt idx="9">
                  <c:v>128.66173714864522</c:v>
                </c:pt>
                <c:pt idx="10">
                  <c:v>130.45798936439604</c:v>
                </c:pt>
                <c:pt idx="11">
                  <c:v>131.72048619903774</c:v>
                </c:pt>
                <c:pt idx="12">
                  <c:v>134.36545961002787</c:v>
                </c:pt>
                <c:pt idx="13">
                  <c:v>138.30220308938974</c:v>
                </c:pt>
                <c:pt idx="14">
                  <c:v>140.60410230438089</c:v>
                </c:pt>
                <c:pt idx="15">
                  <c:v>142.8002532286655</c:v>
                </c:pt>
                <c:pt idx="16">
                  <c:v>143.83990883768044</c:v>
                </c:pt>
                <c:pt idx="17">
                  <c:v>144.81038237528492</c:v>
                </c:pt>
                <c:pt idx="18">
                  <c:v>147.47399341605473</c:v>
                </c:pt>
                <c:pt idx="19">
                  <c:v>150.798429982274</c:v>
                </c:pt>
              </c:numCache>
            </c:numRef>
          </c:val>
          <c:smooth val="0"/>
        </c:ser>
        <c:dLbls>
          <c:showLegendKey val="0"/>
          <c:showVal val="0"/>
          <c:showCatName val="0"/>
          <c:showSerName val="0"/>
          <c:showPercent val="0"/>
          <c:showBubbleSize val="0"/>
        </c:dLbls>
        <c:smooth val="0"/>
        <c:axId val="190537312"/>
        <c:axId val="223189896"/>
      </c:lineChart>
      <c:catAx>
        <c:axId val="190537312"/>
        <c:scaling>
          <c:orientation val="minMax"/>
        </c:scaling>
        <c:delete val="0"/>
        <c:axPos val="b"/>
        <c:title>
          <c:tx>
            <c:rich>
              <a:bodyPr/>
              <a:lstStyle/>
              <a:p>
                <a:pPr>
                  <a:defRPr sz="1200"/>
                </a:pPr>
                <a:r>
                  <a:rPr lang="en-US" sz="1200" dirty="0" smtClean="0"/>
                  <a:t>SFY</a:t>
                </a:r>
              </a:p>
            </c:rich>
          </c:tx>
          <c:layout/>
          <c:overlay val="0"/>
        </c:title>
        <c:numFmt formatCode="General" sourceLinked="1"/>
        <c:majorTickMark val="out"/>
        <c:minorTickMark val="none"/>
        <c:tickLblPos val="nextTo"/>
        <c:txPr>
          <a:bodyPr rot="-2700000"/>
          <a:lstStyle/>
          <a:p>
            <a:pPr>
              <a:defRPr sz="1600"/>
            </a:pPr>
            <a:endParaRPr lang="en-US"/>
          </a:p>
        </c:txPr>
        <c:crossAx val="223189896"/>
        <c:crosses val="autoZero"/>
        <c:auto val="1"/>
        <c:lblAlgn val="ctr"/>
        <c:lblOffset val="100"/>
        <c:noMultiLvlLbl val="0"/>
      </c:catAx>
      <c:valAx>
        <c:axId val="223189896"/>
        <c:scaling>
          <c:orientation val="minMax"/>
        </c:scaling>
        <c:delete val="0"/>
        <c:axPos val="l"/>
        <c:majorGridlines/>
        <c:title>
          <c:tx>
            <c:rich>
              <a:bodyPr rot="-5400000" vert="horz"/>
              <a:lstStyle/>
              <a:p>
                <a:pPr>
                  <a:defRPr sz="1800"/>
                </a:pPr>
                <a:r>
                  <a:rPr lang="en-US" sz="1800" dirty="0"/>
                  <a:t>Price </a:t>
                </a:r>
                <a:r>
                  <a:rPr lang="en-US" sz="1800" dirty="0" smtClean="0"/>
                  <a:t>Index:</a:t>
                </a:r>
              </a:p>
              <a:p>
                <a:pPr>
                  <a:defRPr sz="1800"/>
                </a:pPr>
                <a:r>
                  <a:rPr lang="en-US" sz="1800" dirty="0" smtClean="0"/>
                  <a:t>Base </a:t>
                </a:r>
                <a:r>
                  <a:rPr lang="en-US" sz="1800" dirty="0"/>
                  <a:t>Year 1999=100</a:t>
                </a:r>
              </a:p>
            </c:rich>
          </c:tx>
          <c:layout/>
          <c:overlay val="0"/>
        </c:title>
        <c:numFmt formatCode="#,##0" sourceLinked="0"/>
        <c:majorTickMark val="out"/>
        <c:minorTickMark val="none"/>
        <c:tickLblPos val="nextTo"/>
        <c:txPr>
          <a:bodyPr/>
          <a:lstStyle/>
          <a:p>
            <a:pPr>
              <a:defRPr sz="1600"/>
            </a:pPr>
            <a:endParaRPr lang="en-US"/>
          </a:p>
        </c:txPr>
        <c:crossAx val="190537312"/>
        <c:crosses val="autoZero"/>
        <c:crossBetween val="between"/>
      </c:valAx>
      <c:spPr>
        <a:ln>
          <a:noFill/>
        </a:ln>
      </c:spPr>
    </c:plotArea>
    <c:legend>
      <c:legendPos val="r"/>
      <c:layout>
        <c:manualLayout>
          <c:xMode val="edge"/>
          <c:yMode val="edge"/>
          <c:x val="0.2989926606396423"/>
          <c:y val="0.62484951881014872"/>
          <c:w val="0.67929947992612039"/>
          <c:h val="0.14690573053368328"/>
        </c:manualLayout>
      </c:layout>
      <c:overlay val="1"/>
      <c:spPr>
        <a:solidFill>
          <a:schemeClr val="bg1"/>
        </a:solidFill>
        <a:ln w="19050">
          <a:solidFill>
            <a:schemeClr val="tx1"/>
          </a:solidFill>
        </a:ln>
      </c:spPr>
      <c:txPr>
        <a:bodyPr/>
        <a:lstStyle/>
        <a:p>
          <a:pPr>
            <a:defRPr sz="1800"/>
          </a:pPr>
          <a:endParaRPr lang="en-US"/>
        </a:p>
      </c:txPr>
    </c:legend>
    <c:plotVisOnly val="1"/>
    <c:dispBlanksAs val="gap"/>
    <c:showDLblsOverMax val="0"/>
  </c:chart>
  <c:spPr>
    <a:ln>
      <a:noFill/>
    </a:ln>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Sheet1!$E$2</c:f>
              <c:strCache>
                <c:ptCount val="1"/>
                <c:pt idx="0">
                  <c:v>FY 20-21</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Lbls>
            <c:dLbl>
              <c:idx val="0"/>
              <c:layout>
                <c:manualLayout>
                  <c:x val="-0.2403255749576263"/>
                  <c:y val="-9.8599869840324483E-2"/>
                </c:manualLayout>
              </c:layout>
              <c:tx>
                <c:rich>
                  <a:bodyPr/>
                  <a:lstStyle/>
                  <a:p>
                    <a:fld id="{916F13D3-D2E5-4155-95F5-CB10FAA39122}" type="CATEGORYNAME">
                      <a:rPr lang="en-US" dirty="0">
                        <a:solidFill>
                          <a:schemeClr val="bg1"/>
                        </a:solidFill>
                      </a:rPr>
                      <a:pPr/>
                      <a:t>[CATEGORY NAME]</a:t>
                    </a:fld>
                    <a:r>
                      <a:rPr lang="en-US" baseline="0" dirty="0">
                        <a:solidFill>
                          <a:schemeClr val="bg1"/>
                        </a:solidFill>
                      </a:rPr>
                      <a:t>, </a:t>
                    </a:r>
                    <a:r>
                      <a:rPr lang="en-US" baseline="0" dirty="0" smtClean="0">
                        <a:solidFill>
                          <a:schemeClr val="bg1"/>
                        </a:solidFill>
                      </a:rPr>
                      <a:t>$</a:t>
                    </a:r>
                    <a:fld id="{FE5E7CCD-B3A9-41AC-990E-C174754DD9E9}" type="VALUE">
                      <a:rPr lang="en-US" baseline="0" smtClean="0">
                        <a:solidFill>
                          <a:schemeClr val="bg1"/>
                        </a:solidFill>
                      </a:rPr>
                      <a:pPr/>
                      <a:t>[VALUE]</a:t>
                    </a:fld>
                    <a:r>
                      <a:rPr lang="en-US" baseline="0" dirty="0">
                        <a:solidFill>
                          <a:schemeClr val="bg1"/>
                        </a:solidFill>
                      </a:rPr>
                      <a:t>, </a:t>
                    </a:r>
                    <a:fld id="{AB1CF6F0-2EFE-462E-B22F-3B6EAA16E766}" type="PERCENTAGE">
                      <a:rPr lang="en-US" baseline="0" dirty="0">
                        <a:solidFill>
                          <a:schemeClr val="bg1"/>
                        </a:solidFill>
                      </a:rPr>
                      <a:pPr/>
                      <a:t>[PERCENTAGE]</a:t>
                    </a:fld>
                    <a:endParaRPr lang="en-US" baseline="0" dirty="0">
                      <a:solidFill>
                        <a:schemeClr val="bg1"/>
                      </a:solidFill>
                    </a:endParaRPr>
                  </a:p>
                </c:rich>
              </c:tx>
              <c:dLblPos val="bestFit"/>
              <c:showLegendKey val="0"/>
              <c:showVal val="1"/>
              <c:showCatName val="1"/>
              <c:showSerName val="0"/>
              <c:showPercent val="1"/>
              <c:showBubbleSize val="0"/>
              <c:extLst>
                <c:ext xmlns:c15="http://schemas.microsoft.com/office/drawing/2012/chart" uri="{CE6537A1-D6FC-4f65-9D91-7224C49458BB}">
                  <c15:layout/>
                  <c15:dlblFieldTable/>
                  <c15:showDataLabelsRange val="0"/>
                </c:ext>
              </c:extLst>
            </c:dLbl>
            <c:dLbl>
              <c:idx val="1"/>
              <c:layout>
                <c:manualLayout>
                  <c:x val="-3.869257143035211E-2"/>
                  <c:y val="-4.7193915040665765E-2"/>
                </c:manualLayout>
              </c:layout>
              <c:tx>
                <c:rich>
                  <a:bodyPr/>
                  <a:lstStyle/>
                  <a:p>
                    <a:fld id="{C20FC59E-9804-40E9-BCF4-AADA0309A581}" type="CATEGORYNAME">
                      <a:rPr lang="en-US"/>
                      <a:pPr/>
                      <a:t>[CATEGORY NAME]</a:t>
                    </a:fld>
                    <a:r>
                      <a:rPr lang="en-US" baseline="0" dirty="0"/>
                      <a:t>, </a:t>
                    </a:r>
                    <a:r>
                      <a:rPr lang="en-US" baseline="0" dirty="0" smtClean="0"/>
                      <a:t>$</a:t>
                    </a:r>
                    <a:fld id="{96C90746-1CEA-4269-B26D-3E398792D43D}" type="VALUE">
                      <a:rPr lang="en-US" baseline="0" smtClean="0"/>
                      <a:pPr/>
                      <a:t>[VALUE]</a:t>
                    </a:fld>
                    <a:r>
                      <a:rPr lang="en-US" baseline="0" dirty="0"/>
                      <a:t>, </a:t>
                    </a:r>
                    <a:fld id="{FC4E9002-4192-45A8-905D-CA4FCF079066}" type="PERCENTAGE">
                      <a:rPr lang="en-US" baseline="0"/>
                      <a:pPr/>
                      <a:t>[PERCENTAGE]</a:t>
                    </a:fld>
                    <a:endParaRPr lang="en-US" baseline="0" dirty="0"/>
                  </a:p>
                </c:rich>
              </c:tx>
              <c:dLblPos val="bestFit"/>
              <c:showLegendKey val="0"/>
              <c:showVal val="1"/>
              <c:showCatName val="1"/>
              <c:showSerName val="0"/>
              <c:showPercent val="1"/>
              <c:showBubbleSize val="0"/>
              <c:extLst>
                <c:ext xmlns:c15="http://schemas.microsoft.com/office/drawing/2012/chart" uri="{CE6537A1-D6FC-4f65-9D91-7224C49458BB}">
                  <c15:layout/>
                  <c15:dlblFieldTable/>
                  <c15:showDataLabelsRange val="0"/>
                </c:ext>
              </c:extLst>
            </c:dLbl>
            <c:dLbl>
              <c:idx val="2"/>
              <c:layout>
                <c:manualLayout>
                  <c:x val="-2.4214270671220815E-2"/>
                  <c:y val="-3.9282250242483026E-3"/>
                </c:manualLayout>
              </c:layout>
              <c:tx>
                <c:rich>
                  <a:bodyPr/>
                  <a:lstStyle/>
                  <a:p>
                    <a:fld id="{4F4D6836-1C89-4D32-8430-B3EC9E3B206C}" type="CATEGORYNAME">
                      <a:rPr lang="en-US" sz="1200" b="1"/>
                      <a:pPr/>
                      <a:t>[CATEGORY NAME]</a:t>
                    </a:fld>
                    <a:r>
                      <a:rPr lang="en-US" sz="1200" b="1"/>
                      <a:t>, $</a:t>
                    </a:r>
                    <a:fld id="{55C232D8-4584-492B-B0EC-6541D2458B93}" type="VALUE">
                      <a:rPr lang="en-US" sz="1200" b="1"/>
                      <a:pPr/>
                      <a:t>[VALUE]</a:t>
                    </a:fld>
                    <a:r>
                      <a:rPr lang="en-US" sz="1200" b="1"/>
                      <a:t>, </a:t>
                    </a:r>
                    <a:fld id="{2A014183-5BA8-4121-9824-56CB8233624D}" type="PERCENTAGE">
                      <a:rPr lang="en-US" sz="1200" b="1"/>
                      <a:pPr/>
                      <a:t>[PERCENTAGE]</a:t>
                    </a:fld>
                    <a:endParaRPr lang="en-US" sz="1200" b="1"/>
                  </a:p>
                </c:rich>
              </c:tx>
              <c:dLblPos val="bestFit"/>
              <c:showLegendKey val="0"/>
              <c:showVal val="1"/>
              <c:showCatName val="1"/>
              <c:showSerName val="0"/>
              <c:showPercent val="1"/>
              <c:showBubbleSize val="0"/>
              <c:extLst>
                <c:ext xmlns:c15="http://schemas.microsoft.com/office/drawing/2012/chart" uri="{CE6537A1-D6FC-4f65-9D91-7224C49458BB}">
                  <c15:layout/>
                  <c15:dlblFieldTable/>
                  <c15:showDataLabelsRange val="0"/>
                </c:ext>
              </c:extLst>
            </c:dLbl>
            <c:dLbl>
              <c:idx val="3"/>
              <c:layout>
                <c:manualLayout>
                  <c:x val="0.16543916679153084"/>
                  <c:y val="8.9069295638368265E-4"/>
                </c:manualLayout>
              </c:layout>
              <c:tx>
                <c:rich>
                  <a:bodyPr rot="0" spcFirstLastPara="1" vertOverflow="ellipsis" vert="horz" wrap="square" anchor="ctr" anchorCtr="1"/>
                  <a:lstStyle/>
                  <a:p>
                    <a:pPr algn="l">
                      <a:defRPr sz="1200" b="1" i="0" u="none" strike="noStrike" kern="1200" baseline="0">
                        <a:solidFill>
                          <a:schemeClr val="tx1"/>
                        </a:solidFill>
                        <a:latin typeface="+mn-lt"/>
                        <a:ea typeface="+mn-ea"/>
                        <a:cs typeface="+mn-cs"/>
                      </a:defRPr>
                    </a:pPr>
                    <a:fld id="{7A769206-45D1-4172-BB37-6B8110FB1F5F}" type="CATEGORYNAME">
                      <a:rPr lang="en-US" sz="1200" b="1"/>
                      <a:pPr algn="l">
                        <a:defRPr sz="1200" b="1"/>
                      </a:pPr>
                      <a:t>[CATEGORY NAME]</a:t>
                    </a:fld>
                    <a:r>
                      <a:rPr lang="en-US" sz="1200" b="1"/>
                      <a:t>, $</a:t>
                    </a:r>
                    <a:fld id="{0B877D9E-5F76-45CA-B509-9A9DE67E4AB1}" type="VALUE">
                      <a:rPr lang="en-US" sz="1200" b="1"/>
                      <a:pPr algn="l">
                        <a:defRPr sz="1200" b="1"/>
                      </a:pPr>
                      <a:t>[VALUE]</a:t>
                    </a:fld>
                    <a:r>
                      <a:rPr lang="en-US" sz="1200" b="1"/>
                      <a:t>, </a:t>
                    </a:r>
                    <a:fld id="{1A368AFC-8B70-4501-9B1E-DD84C7FF9AA0}" type="PERCENTAGE">
                      <a:rPr lang="en-US" sz="1200" b="1"/>
                      <a:pPr algn="l">
                        <a:defRPr sz="1200" b="1"/>
                      </a:pPr>
                      <a:t>[PERCENTAGE]</a:t>
                    </a:fld>
                    <a:endParaRPr lang="en-US" sz="1200" b="1"/>
                  </a:p>
                </c:rich>
              </c:tx>
              <c:spPr>
                <a:noFill/>
                <a:ln>
                  <a:noFill/>
                </a:ln>
                <a:effectLst/>
              </c:spPr>
              <c:txPr>
                <a:bodyPr rot="0" spcFirstLastPara="1" vertOverflow="ellipsis" vert="horz" wrap="square" anchor="ctr" anchorCtr="1"/>
                <a:lstStyle/>
                <a:p>
                  <a:pPr algn="l">
                    <a:defRPr sz="1200" b="1"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1852375930606469"/>
                      <c:h val="9.8000852657220278E-2"/>
                    </c:manualLayout>
                  </c15:layout>
                  <c15:dlblFieldTable/>
                  <c15:showDataLabelsRange val="0"/>
                </c:ext>
              </c:extLst>
            </c:dLbl>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showLeaderLines val="1"/>
            <c:leaderLines>
              <c:spPr>
                <a:ln w="9525" cap="flat" cmpd="sng" algn="ctr">
                  <a:solidFill>
                    <a:schemeClr val="tx1"/>
                  </a:solidFill>
                  <a:round/>
                </a:ln>
                <a:effectLst/>
              </c:spPr>
            </c:leaderLines>
            <c:extLst>
              <c:ext xmlns:c15="http://schemas.microsoft.com/office/drawing/2012/chart" uri="{CE6537A1-D6FC-4f65-9D91-7224C49458BB}"/>
            </c:extLst>
          </c:dLbls>
          <c:cat>
            <c:strRef>
              <c:f>Sheet1!$B$3:$B$6</c:f>
              <c:strCache>
                <c:ptCount val="4"/>
                <c:pt idx="0">
                  <c:v>Trunk Highway</c:v>
                </c:pt>
                <c:pt idx="1">
                  <c:v>CSAH</c:v>
                </c:pt>
                <c:pt idx="2">
                  <c:v>MSAS</c:v>
                </c:pt>
                <c:pt idx="3">
                  <c:v>Other (DNR, DPS, Revenue)</c:v>
                </c:pt>
              </c:strCache>
            </c:strRef>
          </c:cat>
          <c:val>
            <c:numRef>
              <c:f>Sheet1!$E$3:$E$6</c:f>
              <c:numCache>
                <c:formatCode>#,##0</c:formatCode>
                <c:ptCount val="4"/>
                <c:pt idx="0">
                  <c:v>2886</c:v>
                </c:pt>
                <c:pt idx="1">
                  <c:v>1595</c:v>
                </c:pt>
                <c:pt idx="2" formatCode="General">
                  <c:v>419</c:v>
                </c:pt>
                <c:pt idx="3" formatCode="General">
                  <c:v>72</c:v>
                </c:pt>
              </c:numCache>
            </c:numRef>
          </c:val>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en-US" b="1" dirty="0" smtClean="0">
                <a:solidFill>
                  <a:schemeClr val="tx1"/>
                </a:solidFill>
              </a:rPr>
              <a:t>($ </a:t>
            </a:r>
            <a:r>
              <a:rPr lang="en-US" b="1" dirty="0">
                <a:solidFill>
                  <a:schemeClr val="tx1"/>
                </a:solidFill>
              </a:rPr>
              <a:t>in millions) </a:t>
            </a:r>
          </a:p>
        </c:rich>
      </c:tx>
      <c:layout>
        <c:manualLayout>
          <c:xMode val="edge"/>
          <c:yMode val="edge"/>
          <c:x val="0.80874368721436452"/>
          <c:y val="2.144196813630676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'GF Transfers'!$C$5</c:f>
              <c:strCache>
                <c:ptCount val="1"/>
                <c:pt idx="0">
                  <c:v>Nov '18</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'GF Transfers'!$B$6:$B$15</c:f>
              <c:strCache>
                <c:ptCount val="8"/>
                <c:pt idx="0">
                  <c:v>2016 (act)</c:v>
                </c:pt>
                <c:pt idx="1">
                  <c:v>2017 (act)</c:v>
                </c:pt>
                <c:pt idx="2">
                  <c:v>2018 (act)</c:v>
                </c:pt>
                <c:pt idx="3">
                  <c:v>2019</c:v>
                </c:pt>
                <c:pt idx="4">
                  <c:v>2020</c:v>
                </c:pt>
                <c:pt idx="5">
                  <c:v>2021</c:v>
                </c:pt>
                <c:pt idx="6">
                  <c:v>2022</c:v>
                </c:pt>
                <c:pt idx="7">
                  <c:v>2023</c:v>
                </c:pt>
              </c:strCache>
            </c:strRef>
          </c:cat>
          <c:val>
            <c:numRef>
              <c:f>'GF Transfers'!$C$6:$C$15</c:f>
              <c:numCache>
                <c:formatCode>General</c:formatCode>
                <c:ptCount val="8"/>
                <c:pt idx="2" formatCode="_(* #,##0_);_(* \(#,##0\);_(* &quot;-&quot;??_);_(@_)">
                  <c:v>74.168959549999997</c:v>
                </c:pt>
                <c:pt idx="3" formatCode="_(* #,##0_);_(* \(#,##0\);_(* &quot;-&quot;??_);_(@_)">
                  <c:v>80.290999999999997</c:v>
                </c:pt>
                <c:pt idx="4" formatCode="_(* #,##0_);_(* \(#,##0\);_(* &quot;-&quot;??_);_(@_)">
                  <c:v>196.76599999999999</c:v>
                </c:pt>
                <c:pt idx="5" formatCode="_(* #,##0_);_(* \(#,##0\);_(* &quot;-&quot;??_);_(@_)">
                  <c:v>199.005</c:v>
                </c:pt>
                <c:pt idx="6" formatCode="_(* #,##0_);_(* \(#,##0\);_(* &quot;-&quot;??_);_(@_)">
                  <c:v>201.18100000000001</c:v>
                </c:pt>
                <c:pt idx="7" formatCode="_(* #,##0_);_(* \(#,##0\);_(* &quot;-&quot;??_);_(@_)">
                  <c:v>203.40299999999999</c:v>
                </c:pt>
              </c:numCache>
            </c:numRef>
          </c:val>
        </c:ser>
        <c:dLbls>
          <c:showLegendKey val="0"/>
          <c:showVal val="0"/>
          <c:showCatName val="0"/>
          <c:showSerName val="0"/>
          <c:showPercent val="0"/>
          <c:showBubbleSize val="0"/>
        </c:dLbls>
        <c:gapWidth val="100"/>
        <c:overlap val="-50"/>
        <c:axId val="229978064"/>
        <c:axId val="229978456"/>
      </c:barChart>
      <c:lineChart>
        <c:grouping val="standard"/>
        <c:varyColors val="0"/>
        <c:ser>
          <c:idx val="1"/>
          <c:order val="1"/>
          <c:tx>
            <c:strRef>
              <c:f>'GF Transfers'!$D$5</c:f>
              <c:strCache>
                <c:ptCount val="1"/>
                <c:pt idx="0">
                  <c:v>EOS '18</c:v>
                </c:pt>
              </c:strCache>
            </c:strRef>
          </c:tx>
          <c:spPr>
            <a:ln w="28575" cap="rnd">
              <a:solidFill>
                <a:schemeClr val="accent2"/>
              </a:solidFill>
              <a:round/>
            </a:ln>
            <a:effectLst/>
          </c:spPr>
          <c:marker>
            <c:symbol val="none"/>
          </c:marker>
          <c:cat>
            <c:strRef>
              <c:f>'GF Transfers'!$B$6:$B$13</c:f>
              <c:strCache>
                <c:ptCount val="6"/>
                <c:pt idx="0">
                  <c:v>2016 (act)</c:v>
                </c:pt>
                <c:pt idx="1">
                  <c:v>2017 (act)</c:v>
                </c:pt>
                <c:pt idx="2">
                  <c:v>2018 (act)</c:v>
                </c:pt>
                <c:pt idx="3">
                  <c:v>2019</c:v>
                </c:pt>
                <c:pt idx="4">
                  <c:v>2020</c:v>
                </c:pt>
                <c:pt idx="5">
                  <c:v>2021</c:v>
                </c:pt>
              </c:strCache>
            </c:strRef>
          </c:cat>
          <c:val>
            <c:numRef>
              <c:f>'GF Transfers'!$D$6:$D$13</c:f>
              <c:numCache>
                <c:formatCode>General</c:formatCode>
                <c:ptCount val="6"/>
                <c:pt idx="2" formatCode="_(* #,##0_);_(* \(#,##0\);_(* &quot;-&quot;??_);_(@_)">
                  <c:v>77.165999999999997</c:v>
                </c:pt>
                <c:pt idx="3" formatCode="_(* #,##0_);_(* \(#,##0\);_(* &quot;-&quot;??_);_(@_)">
                  <c:v>79.585999999999999</c:v>
                </c:pt>
                <c:pt idx="4" formatCode="_(* #,##0_);_(* \(#,##0\);_(* &quot;-&quot;??_);_(@_)">
                  <c:v>196.124</c:v>
                </c:pt>
                <c:pt idx="5" formatCode="_(* #,##0_);_(* \(#,##0\);_(* &quot;-&quot;??_);_(@_)">
                  <c:v>198.44356007236786</c:v>
                </c:pt>
              </c:numCache>
            </c:numRef>
          </c:val>
          <c:smooth val="0"/>
        </c:ser>
        <c:dLbls>
          <c:showLegendKey val="0"/>
          <c:showVal val="0"/>
          <c:showCatName val="0"/>
          <c:showSerName val="0"/>
          <c:showPercent val="0"/>
          <c:showBubbleSize val="0"/>
        </c:dLbls>
        <c:marker val="1"/>
        <c:smooth val="0"/>
        <c:axId val="229978064"/>
        <c:axId val="229978456"/>
      </c:lineChart>
      <c:catAx>
        <c:axId val="229978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280000" spcFirstLastPara="1" vertOverflow="ellipsis" wrap="square" anchor="ctr" anchorCtr="1"/>
          <a:lstStyle/>
          <a:p>
            <a:pPr>
              <a:defRPr sz="1400" b="1" i="0" u="none" strike="noStrike" kern="1200" baseline="0">
                <a:solidFill>
                  <a:schemeClr val="tx1"/>
                </a:solidFill>
                <a:latin typeface="+mn-lt"/>
                <a:ea typeface="+mn-ea"/>
                <a:cs typeface="+mn-cs"/>
              </a:defRPr>
            </a:pPr>
            <a:endParaRPr lang="en-US"/>
          </a:p>
        </c:txPr>
        <c:crossAx val="229978456"/>
        <c:crosses val="autoZero"/>
        <c:auto val="1"/>
        <c:lblAlgn val="ctr"/>
        <c:lblOffset val="100"/>
        <c:noMultiLvlLbl val="0"/>
      </c:catAx>
      <c:valAx>
        <c:axId val="22997845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22997806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ysClr val="windowText" lastClr="000000">
                    <a:lumMod val="65000"/>
                    <a:lumOff val="35000"/>
                  </a:sysClr>
                </a:solidFill>
                <a:latin typeface="+mn-lt"/>
                <a:ea typeface="+mn-ea"/>
                <a:cs typeface="+mn-cs"/>
              </a:defRPr>
            </a:pPr>
            <a:r>
              <a:rPr lang="en-US" sz="1600" b="1" i="0" baseline="0" dirty="0" smtClean="0">
                <a:effectLst/>
              </a:rPr>
              <a:t>($</a:t>
            </a:r>
            <a:r>
              <a:rPr lang="en-US" sz="1600" b="1" i="0" baseline="0" dirty="0">
                <a:effectLst/>
              </a:rPr>
              <a:t>'s in thousands)</a:t>
            </a:r>
            <a:endParaRPr lang="en-US" sz="1600" b="1" dirty="0">
              <a:effectLst/>
            </a:endParaRPr>
          </a:p>
        </c:rich>
      </c:tx>
      <c:layout>
        <c:manualLayout>
          <c:xMode val="edge"/>
          <c:yMode val="edge"/>
          <c:x val="0.87041813265431633"/>
          <c:y val="2.5858705161854761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manualLayout>
          <c:layoutTarget val="inner"/>
          <c:xMode val="edge"/>
          <c:yMode val="edge"/>
          <c:x val="7.9634061553888039E-2"/>
          <c:y val="0.1844439120200228"/>
          <c:w val="0.88251220251438101"/>
          <c:h val="0.74699380988928732"/>
        </c:manualLayout>
      </c:layout>
      <c:lineChart>
        <c:grouping val="standard"/>
        <c:varyColors val="0"/>
        <c:ser>
          <c:idx val="0"/>
          <c:order val="0"/>
          <c:tx>
            <c:strRef>
              <c:f>Summary!$J$7</c:f>
              <c:strCache>
                <c:ptCount val="1"/>
                <c:pt idx="0">
                  <c:v>TH Debt Surcharge</c:v>
                </c:pt>
              </c:strCache>
            </c:strRef>
          </c:tx>
          <c:spPr>
            <a:ln w="28575" cap="rnd">
              <a:solidFill>
                <a:schemeClr val="accent1"/>
              </a:solidFill>
              <a:prstDash val="dash"/>
              <a:round/>
            </a:ln>
            <a:effectLst/>
          </c:spPr>
          <c:marker>
            <c:symbol val="none"/>
          </c:marker>
          <c:cat>
            <c:numRef>
              <c:f>Summary!$C$8:$C$38</c:f>
              <c:numCache>
                <c:formatCode>General</c:formatCode>
                <c:ptCount val="31"/>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pt idx="14">
                  <c:v>2023</c:v>
                </c:pt>
                <c:pt idx="15">
                  <c:v>2024</c:v>
                </c:pt>
                <c:pt idx="16">
                  <c:v>2025</c:v>
                </c:pt>
                <c:pt idx="17">
                  <c:v>2026</c:v>
                </c:pt>
                <c:pt idx="18">
                  <c:v>2027</c:v>
                </c:pt>
                <c:pt idx="19">
                  <c:v>2028</c:v>
                </c:pt>
                <c:pt idx="20">
                  <c:v>2029</c:v>
                </c:pt>
                <c:pt idx="21">
                  <c:v>2030</c:v>
                </c:pt>
                <c:pt idx="22">
                  <c:v>2031</c:v>
                </c:pt>
                <c:pt idx="23">
                  <c:v>2032</c:v>
                </c:pt>
                <c:pt idx="24">
                  <c:v>2033</c:v>
                </c:pt>
                <c:pt idx="25">
                  <c:v>2034</c:v>
                </c:pt>
                <c:pt idx="26">
                  <c:v>2035</c:v>
                </c:pt>
                <c:pt idx="27">
                  <c:v>2036</c:v>
                </c:pt>
                <c:pt idx="28">
                  <c:v>2037</c:v>
                </c:pt>
                <c:pt idx="29">
                  <c:v>2038</c:v>
                </c:pt>
                <c:pt idx="30">
                  <c:v>2039</c:v>
                </c:pt>
              </c:numCache>
            </c:numRef>
          </c:cat>
          <c:val>
            <c:numRef>
              <c:f>Summary!$J$8:$J$39</c:f>
              <c:numCache>
                <c:formatCode>_(* #,##0_);_(* \(#,##0\);_(* "-"??_);_(@_)</c:formatCode>
                <c:ptCount val="32"/>
                <c:pt idx="0">
                  <c:v>7274.0633374777635</c:v>
                </c:pt>
                <c:pt idx="1">
                  <c:v>41728.151277606492</c:v>
                </c:pt>
                <c:pt idx="2">
                  <c:v>85262.403105340825</c:v>
                </c:pt>
                <c:pt idx="3">
                  <c:v>136628.19299528803</c:v>
                </c:pt>
                <c:pt idx="4">
                  <c:v>196538.34253586375</c:v>
                </c:pt>
                <c:pt idx="5">
                  <c:v>258443.4210819804</c:v>
                </c:pt>
                <c:pt idx="6">
                  <c:v>321090.18841214373</c:v>
                </c:pt>
                <c:pt idx="7">
                  <c:v>384681.71091212705</c:v>
                </c:pt>
                <c:pt idx="8">
                  <c:v>449023.18966355373</c:v>
                </c:pt>
                <c:pt idx="9">
                  <c:v>514051.53420345375</c:v>
                </c:pt>
                <c:pt idx="10">
                  <c:v>579306.25857028307</c:v>
                </c:pt>
                <c:pt idx="11">
                  <c:v>644421.59316920897</c:v>
                </c:pt>
                <c:pt idx="12">
                  <c:v>708839.28179686144</c:v>
                </c:pt>
                <c:pt idx="13">
                  <c:v>772459.43604924378</c:v>
                </c:pt>
                <c:pt idx="14">
                  <c:v>835194.86049976002</c:v>
                </c:pt>
                <c:pt idx="15">
                  <c:v>897055.81488188356</c:v>
                </c:pt>
                <c:pt idx="16">
                  <c:v>958001.17212690681</c:v>
                </c:pt>
                <c:pt idx="17">
                  <c:v>1018043.0521068594</c:v>
                </c:pt>
                <c:pt idx="18">
                  <c:v>1077351.4247884385</c:v>
                </c:pt>
                <c:pt idx="19">
                  <c:v>1136047.7454588376</c:v>
                </c:pt>
                <c:pt idx="20">
                  <c:v>1193751.7895927131</c:v>
                </c:pt>
                <c:pt idx="21">
                  <c:v>1250568.5737938525</c:v>
                </c:pt>
                <c:pt idx="22">
                  <c:v>1306608.0520552329</c:v>
                </c:pt>
                <c:pt idx="23">
                  <c:v>1361963.8960807608</c:v>
                </c:pt>
                <c:pt idx="24">
                  <c:v>1416680.7088019969</c:v>
                </c:pt>
                <c:pt idx="25">
                  <c:v>1470814.9095987889</c:v>
                </c:pt>
                <c:pt idx="26">
                  <c:v>1524442.75062217</c:v>
                </c:pt>
                <c:pt idx="27">
                  <c:v>1577634.6312753127</c:v>
                </c:pt>
                <c:pt idx="28">
                  <c:v>1630436.4859205708</c:v>
                </c:pt>
                <c:pt idx="29">
                  <c:v>1682906.0376304432</c:v>
                </c:pt>
                <c:pt idx="30">
                  <c:v>1735124.5314214362</c:v>
                </c:pt>
                <c:pt idx="31">
                  <c:v>1787182.0053009172</c:v>
                </c:pt>
              </c:numCache>
            </c:numRef>
          </c:val>
          <c:smooth val="0"/>
        </c:ser>
        <c:ser>
          <c:idx val="1"/>
          <c:order val="1"/>
          <c:tx>
            <c:strRef>
              <c:f>Summary!$K$7</c:f>
              <c:strCache>
                <c:ptCount val="1"/>
                <c:pt idx="0">
                  <c:v>Debt Transfers</c:v>
                </c:pt>
              </c:strCache>
            </c:strRef>
          </c:tx>
          <c:spPr>
            <a:ln w="28575" cap="rnd">
              <a:solidFill>
                <a:schemeClr val="accent2"/>
              </a:solidFill>
              <a:round/>
            </a:ln>
            <a:effectLst/>
          </c:spPr>
          <c:marker>
            <c:symbol val="none"/>
          </c:marker>
          <c:cat>
            <c:numRef>
              <c:f>Summary!$C$8:$C$38</c:f>
              <c:numCache>
                <c:formatCode>General</c:formatCode>
                <c:ptCount val="31"/>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pt idx="14">
                  <c:v>2023</c:v>
                </c:pt>
                <c:pt idx="15">
                  <c:v>2024</c:v>
                </c:pt>
                <c:pt idx="16">
                  <c:v>2025</c:v>
                </c:pt>
                <c:pt idx="17">
                  <c:v>2026</c:v>
                </c:pt>
                <c:pt idx="18">
                  <c:v>2027</c:v>
                </c:pt>
                <c:pt idx="19">
                  <c:v>2028</c:v>
                </c:pt>
                <c:pt idx="20">
                  <c:v>2029</c:v>
                </c:pt>
                <c:pt idx="21">
                  <c:v>2030</c:v>
                </c:pt>
                <c:pt idx="22">
                  <c:v>2031</c:v>
                </c:pt>
                <c:pt idx="23">
                  <c:v>2032</c:v>
                </c:pt>
                <c:pt idx="24">
                  <c:v>2033</c:v>
                </c:pt>
                <c:pt idx="25">
                  <c:v>2034</c:v>
                </c:pt>
                <c:pt idx="26">
                  <c:v>2035</c:v>
                </c:pt>
                <c:pt idx="27">
                  <c:v>2036</c:v>
                </c:pt>
                <c:pt idx="28">
                  <c:v>2037</c:v>
                </c:pt>
                <c:pt idx="29">
                  <c:v>2038</c:v>
                </c:pt>
                <c:pt idx="30">
                  <c:v>2039</c:v>
                </c:pt>
              </c:numCache>
            </c:numRef>
          </c:cat>
          <c:val>
            <c:numRef>
              <c:f>Summary!$K$8:$K$39</c:f>
              <c:numCache>
                <c:formatCode>_(* #,##0_);_(* \(#,##0\);_(* "-"??_);_(@_)</c:formatCode>
                <c:ptCount val="32"/>
                <c:pt idx="0">
                  <c:v>1709</c:v>
                </c:pt>
                <c:pt idx="1">
                  <c:v>2214</c:v>
                </c:pt>
                <c:pt idx="2">
                  <c:v>-3276</c:v>
                </c:pt>
                <c:pt idx="3">
                  <c:v>-16099</c:v>
                </c:pt>
                <c:pt idx="4">
                  <c:v>43590</c:v>
                </c:pt>
                <c:pt idx="5">
                  <c:v>118060</c:v>
                </c:pt>
                <c:pt idx="6">
                  <c:v>214806</c:v>
                </c:pt>
                <c:pt idx="7">
                  <c:v>323799</c:v>
                </c:pt>
                <c:pt idx="8">
                  <c:v>440664</c:v>
                </c:pt>
                <c:pt idx="9">
                  <c:v>572542</c:v>
                </c:pt>
                <c:pt idx="10">
                  <c:v>698255</c:v>
                </c:pt>
                <c:pt idx="11">
                  <c:v>825796</c:v>
                </c:pt>
                <c:pt idx="12">
                  <c:v>953240</c:v>
                </c:pt>
                <c:pt idx="13">
                  <c:v>1078291</c:v>
                </c:pt>
                <c:pt idx="14">
                  <c:v>1199392</c:v>
                </c:pt>
                <c:pt idx="15">
                  <c:v>1316860</c:v>
                </c:pt>
                <c:pt idx="16">
                  <c:v>1430502</c:v>
                </c:pt>
                <c:pt idx="17">
                  <c:v>1540405</c:v>
                </c:pt>
                <c:pt idx="18">
                  <c:v>1646718</c:v>
                </c:pt>
                <c:pt idx="19">
                  <c:v>1748817</c:v>
                </c:pt>
                <c:pt idx="20">
                  <c:v>1844691</c:v>
                </c:pt>
                <c:pt idx="21">
                  <c:v>1933654</c:v>
                </c:pt>
                <c:pt idx="22">
                  <c:v>2009312</c:v>
                </c:pt>
                <c:pt idx="23">
                  <c:v>2068783</c:v>
                </c:pt>
                <c:pt idx="24">
                  <c:v>2116598</c:v>
                </c:pt>
                <c:pt idx="25">
                  <c:v>2150527</c:v>
                </c:pt>
                <c:pt idx="26">
                  <c:v>2175653</c:v>
                </c:pt>
                <c:pt idx="27">
                  <c:v>2192322</c:v>
                </c:pt>
                <c:pt idx="28">
                  <c:v>2205069</c:v>
                </c:pt>
                <c:pt idx="29">
                  <c:v>2214601</c:v>
                </c:pt>
                <c:pt idx="30">
                  <c:v>2218681</c:v>
                </c:pt>
                <c:pt idx="31">
                  <c:v>2219694</c:v>
                </c:pt>
              </c:numCache>
            </c:numRef>
          </c:val>
          <c:smooth val="0"/>
        </c:ser>
        <c:dLbls>
          <c:showLegendKey val="0"/>
          <c:showVal val="0"/>
          <c:showCatName val="0"/>
          <c:showSerName val="0"/>
          <c:showPercent val="0"/>
          <c:showBubbleSize val="0"/>
        </c:dLbls>
        <c:smooth val="0"/>
        <c:axId val="229979240"/>
        <c:axId val="229979632"/>
      </c:lineChart>
      <c:catAx>
        <c:axId val="229979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400000" spcFirstLastPara="1" vertOverflow="ellipsis"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29979632"/>
        <c:crosses val="autoZero"/>
        <c:auto val="1"/>
        <c:lblAlgn val="ctr"/>
        <c:lblOffset val="100"/>
        <c:noMultiLvlLbl val="0"/>
      </c:catAx>
      <c:valAx>
        <c:axId val="22997963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29979240"/>
        <c:crosses val="autoZero"/>
        <c:crossBetween val="between"/>
      </c:valAx>
      <c:spPr>
        <a:noFill/>
        <a:ln>
          <a:noFill/>
        </a:ln>
        <a:effectLst/>
      </c:spPr>
    </c:plotArea>
    <c:legend>
      <c:legendPos val="b"/>
      <c:layout>
        <c:manualLayout>
          <c:xMode val="edge"/>
          <c:yMode val="edge"/>
          <c:x val="0.78652758550757884"/>
          <c:y val="0.67084075447747871"/>
          <c:w val="0.18852404087786903"/>
          <c:h val="0.2183280112655943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8570BC-105B-4A83-8AE9-C02775B9C90F}" type="doc">
      <dgm:prSet loTypeId="urn:microsoft.com/office/officeart/2005/8/layout/hierarchy1" loCatId="hierarchy" qsTypeId="urn:microsoft.com/office/officeart/2005/8/quickstyle/simple1" qsCatId="simple" csTypeId="urn:microsoft.com/office/officeart/2005/8/colors/colorful1" csCatId="colorful" phldr="1"/>
      <dgm:spPr/>
      <dgm:t>
        <a:bodyPr/>
        <a:lstStyle/>
        <a:p>
          <a:endParaRPr lang="en-US"/>
        </a:p>
      </dgm:t>
    </dgm:pt>
    <dgm:pt modelId="{B55A1397-8794-48EB-A4B3-FEB7DBFC404D}">
      <dgm:prSet phldrT="[Text]" custT="1"/>
      <dgm:spPr>
        <a:solidFill>
          <a:schemeClr val="accent3">
            <a:lumMod val="20000"/>
            <a:lumOff val="80000"/>
            <a:alpha val="90000"/>
          </a:schemeClr>
        </a:solidFill>
      </dgm:spPr>
      <dgm:t>
        <a:bodyPr/>
        <a:lstStyle/>
        <a:p>
          <a:pPr algn="ctr"/>
          <a:r>
            <a:rPr lang="en-US" sz="1200" b="1" dirty="0">
              <a:latin typeface="Garamond" panose="02020404030301010803" pitchFamily="18" charset="0"/>
              <a:cs typeface="Arial" panose="020B0604020202020204" pitchFamily="34" charset="0"/>
            </a:rPr>
            <a:t>5% Set Aside</a:t>
          </a:r>
        </a:p>
      </dgm:t>
    </dgm:pt>
    <dgm:pt modelId="{A5B08AB5-C14C-46F6-8D1C-244982437B97}">
      <dgm:prSet phldrT="[Text]" custT="1"/>
      <dgm:spPr>
        <a:solidFill>
          <a:schemeClr val="accent3">
            <a:lumMod val="20000"/>
            <a:lumOff val="80000"/>
            <a:alpha val="90000"/>
          </a:schemeClr>
        </a:solidFill>
      </dgm:spPr>
      <dgm:t>
        <a:bodyPr/>
        <a:lstStyle/>
        <a:p>
          <a:pPr algn="ctr"/>
          <a:r>
            <a:rPr lang="en-US" sz="1200" b="1" dirty="0">
              <a:latin typeface="Garamond" panose="02020404030301010803" pitchFamily="18" charset="0"/>
              <a:cs typeface="Arial" panose="020B0604020202020204" pitchFamily="34" charset="0"/>
            </a:rPr>
            <a:t>95% Distribution</a:t>
          </a:r>
        </a:p>
      </dgm:t>
    </dgm:pt>
    <dgm:pt modelId="{E92DA18E-55B4-49C5-91B2-336EA7EC1A01}">
      <dgm:prSet phldrT="[Text]" custT="1"/>
      <dgm:spPr>
        <a:solidFill>
          <a:schemeClr val="accent2">
            <a:lumMod val="20000"/>
            <a:lumOff val="80000"/>
            <a:alpha val="90000"/>
          </a:schemeClr>
        </a:solidFill>
      </dgm:spPr>
      <dgm:t>
        <a:bodyPr/>
        <a:lstStyle/>
        <a:p>
          <a:pPr algn="ctr"/>
          <a:r>
            <a:rPr lang="en-US" sz="1600" b="1" dirty="0">
              <a:latin typeface="Garamond" panose="02020404030301010803" pitchFamily="18" charset="0"/>
              <a:cs typeface="Arial" panose="020B0604020202020204" pitchFamily="34" charset="0"/>
            </a:rPr>
            <a:t>Highway User Tax Distribution Fund</a:t>
          </a:r>
        </a:p>
      </dgm:t>
    </dgm:pt>
    <dgm:pt modelId="{5A46A192-A8EA-4C19-B510-C44541C52697}" type="sibTrans" cxnId="{AD573759-8415-44FF-906B-99FA4B32F47F}">
      <dgm:prSet/>
      <dgm:spPr/>
      <dgm:t>
        <a:bodyPr/>
        <a:lstStyle/>
        <a:p>
          <a:pPr algn="ctr"/>
          <a:endParaRPr lang="en-US" sz="1200">
            <a:latin typeface="Garamond" panose="02020404030301010803" pitchFamily="18" charset="0"/>
            <a:cs typeface="Arial" panose="020B0604020202020204" pitchFamily="34" charset="0"/>
          </a:endParaRPr>
        </a:p>
      </dgm:t>
    </dgm:pt>
    <dgm:pt modelId="{BF17666B-12E9-41FA-B404-C5A95054B73C}" type="parTrans" cxnId="{AD573759-8415-44FF-906B-99FA4B32F47F}">
      <dgm:prSet/>
      <dgm:spPr/>
      <dgm:t>
        <a:bodyPr/>
        <a:lstStyle/>
        <a:p>
          <a:pPr algn="ctr"/>
          <a:endParaRPr lang="en-US" sz="1200">
            <a:latin typeface="Garamond" panose="02020404030301010803" pitchFamily="18" charset="0"/>
            <a:cs typeface="Arial" panose="020B0604020202020204" pitchFamily="34" charset="0"/>
          </a:endParaRPr>
        </a:p>
      </dgm:t>
    </dgm:pt>
    <dgm:pt modelId="{9BA2C627-19AD-4DE9-8153-0484FA0D89C2}" type="sibTrans" cxnId="{B3AB6D46-7055-4E89-8816-D3F8296D6AB7}">
      <dgm:prSet/>
      <dgm:spPr/>
      <dgm:t>
        <a:bodyPr/>
        <a:lstStyle/>
        <a:p>
          <a:pPr algn="ctr"/>
          <a:endParaRPr lang="en-US" sz="1200">
            <a:latin typeface="Garamond" panose="02020404030301010803" pitchFamily="18" charset="0"/>
            <a:cs typeface="Arial" panose="020B0604020202020204" pitchFamily="34" charset="0"/>
          </a:endParaRPr>
        </a:p>
      </dgm:t>
    </dgm:pt>
    <dgm:pt modelId="{1127B091-2ADE-4725-8F30-5E45DC5FC632}" type="parTrans" cxnId="{B3AB6D46-7055-4E89-8816-D3F8296D6AB7}">
      <dgm:prSet/>
      <dgm:spPr/>
      <dgm:t>
        <a:bodyPr/>
        <a:lstStyle/>
        <a:p>
          <a:pPr algn="ctr"/>
          <a:endParaRPr lang="en-US" sz="1200">
            <a:latin typeface="Garamond" panose="02020404030301010803" pitchFamily="18" charset="0"/>
            <a:cs typeface="Arial" panose="020B0604020202020204" pitchFamily="34" charset="0"/>
          </a:endParaRPr>
        </a:p>
      </dgm:t>
    </dgm:pt>
    <dgm:pt modelId="{5D106B4D-5AEE-4859-9E99-DEFAF351029E}" type="sibTrans" cxnId="{1D953A4E-F3B5-4D1B-A754-CE7DC977B81A}">
      <dgm:prSet/>
      <dgm:spPr/>
      <dgm:t>
        <a:bodyPr/>
        <a:lstStyle/>
        <a:p>
          <a:pPr algn="ctr"/>
          <a:endParaRPr lang="en-US" sz="1200">
            <a:latin typeface="Garamond" panose="02020404030301010803" pitchFamily="18" charset="0"/>
            <a:cs typeface="Arial" panose="020B0604020202020204" pitchFamily="34" charset="0"/>
          </a:endParaRPr>
        </a:p>
      </dgm:t>
    </dgm:pt>
    <dgm:pt modelId="{050E2FFA-1038-479E-BC2C-494C216D71B1}" type="parTrans" cxnId="{1D953A4E-F3B5-4D1B-A754-CE7DC977B81A}">
      <dgm:prSet/>
      <dgm:spPr>
        <a:noFill/>
        <a:ln>
          <a:noFill/>
        </a:ln>
      </dgm:spPr>
      <dgm:t>
        <a:bodyPr/>
        <a:lstStyle/>
        <a:p>
          <a:pPr algn="ctr"/>
          <a:endParaRPr lang="en-US" sz="1200">
            <a:latin typeface="Garamond" panose="02020404030301010803" pitchFamily="18" charset="0"/>
            <a:cs typeface="Arial" panose="020B0604020202020204" pitchFamily="34" charset="0"/>
          </a:endParaRPr>
        </a:p>
      </dgm:t>
    </dgm:pt>
    <dgm:pt modelId="{2736FD37-499B-40AA-9802-50B04816B24A}">
      <dgm:prSet custT="1"/>
      <dgm:spPr>
        <a:solidFill>
          <a:schemeClr val="tx1">
            <a:lumMod val="10000"/>
            <a:lumOff val="90000"/>
            <a:alpha val="90000"/>
          </a:schemeClr>
        </a:solidFill>
      </dgm:spPr>
      <dgm:t>
        <a:bodyPr/>
        <a:lstStyle/>
        <a:p>
          <a:pPr algn="ctr">
            <a:spcAft>
              <a:spcPct val="35000"/>
            </a:spcAft>
          </a:pPr>
          <a:r>
            <a:rPr lang="en-US" sz="1200" b="1" dirty="0">
              <a:latin typeface="Garamond" panose="02020404030301010803" pitchFamily="18" charset="0"/>
              <a:cs typeface="Arial" panose="020B0604020202020204" pitchFamily="34" charset="0"/>
            </a:rPr>
            <a:t>Motor Vehicle Sales Tax</a:t>
          </a:r>
        </a:p>
        <a:p>
          <a:pPr algn="ctr">
            <a:spcAft>
              <a:spcPts val="0"/>
            </a:spcAft>
          </a:pPr>
          <a:r>
            <a:rPr lang="en-US" sz="1200" b="1" dirty="0">
              <a:latin typeface="Garamond" panose="02020404030301010803" pitchFamily="18" charset="0"/>
              <a:cs typeface="Arial" panose="020B0604020202020204" pitchFamily="34" charset="0"/>
            </a:rPr>
            <a:t>$463M</a:t>
          </a:r>
        </a:p>
        <a:p>
          <a:pPr algn="ctr">
            <a:spcAft>
              <a:spcPct val="35000"/>
            </a:spcAft>
          </a:pPr>
          <a:r>
            <a:rPr lang="en-US" sz="1200" b="1" dirty="0">
              <a:latin typeface="Garamond" panose="02020404030301010803" pitchFamily="18" charset="0"/>
              <a:cs typeface="Arial" panose="020B0604020202020204" pitchFamily="34" charset="0"/>
            </a:rPr>
            <a:t> (21%)</a:t>
          </a:r>
        </a:p>
      </dgm:t>
    </dgm:pt>
    <dgm:pt modelId="{97530E85-32D2-4BEF-9E91-447E57883805}" type="parTrans" cxnId="{7BB439C9-BCCA-423E-8EA5-D913DD6A8106}">
      <dgm:prSet/>
      <dgm:spPr/>
      <dgm:t>
        <a:bodyPr/>
        <a:lstStyle/>
        <a:p>
          <a:pPr algn="ctr"/>
          <a:endParaRPr lang="en-US" sz="1200">
            <a:latin typeface="Garamond" panose="02020404030301010803" pitchFamily="18" charset="0"/>
            <a:cs typeface="Arial" panose="020B0604020202020204" pitchFamily="34" charset="0"/>
          </a:endParaRPr>
        </a:p>
      </dgm:t>
    </dgm:pt>
    <dgm:pt modelId="{31922F71-668D-4D8B-BE03-2BAB44DA0276}" type="sibTrans" cxnId="{7BB439C9-BCCA-423E-8EA5-D913DD6A8106}">
      <dgm:prSet/>
      <dgm:spPr/>
      <dgm:t>
        <a:bodyPr/>
        <a:lstStyle/>
        <a:p>
          <a:pPr algn="ctr"/>
          <a:endParaRPr lang="en-US" sz="1200">
            <a:latin typeface="Garamond" panose="02020404030301010803" pitchFamily="18" charset="0"/>
            <a:cs typeface="Arial" panose="020B0604020202020204" pitchFamily="34" charset="0"/>
          </a:endParaRPr>
        </a:p>
      </dgm:t>
    </dgm:pt>
    <dgm:pt modelId="{F0B1C70E-8EF8-4F41-9EB6-F653324C70B8}">
      <dgm:prSet custT="1"/>
      <dgm:spPr>
        <a:solidFill>
          <a:schemeClr val="tx1">
            <a:lumMod val="10000"/>
            <a:lumOff val="90000"/>
            <a:alpha val="90000"/>
          </a:schemeClr>
        </a:solidFill>
      </dgm:spPr>
      <dgm:t>
        <a:bodyPr/>
        <a:lstStyle/>
        <a:p>
          <a:pPr algn="ctr"/>
          <a:r>
            <a:rPr lang="en-US" sz="1200" b="1" dirty="0">
              <a:latin typeface="Garamond" panose="02020404030301010803" pitchFamily="18" charset="0"/>
              <a:cs typeface="Arial" panose="020B0604020202020204" pitchFamily="34" charset="0"/>
            </a:rPr>
            <a:t>Gas Taxes</a:t>
          </a:r>
        </a:p>
        <a:p>
          <a:pPr algn="ctr"/>
          <a:r>
            <a:rPr lang="en-US" sz="1200" b="1" dirty="0">
              <a:latin typeface="Garamond" panose="02020404030301010803" pitchFamily="18" charset="0"/>
              <a:cs typeface="Arial" panose="020B0604020202020204" pitchFamily="34" charset="0"/>
            </a:rPr>
            <a:t>$926M (41%)</a:t>
          </a:r>
        </a:p>
      </dgm:t>
    </dgm:pt>
    <dgm:pt modelId="{C6503BC5-19A4-4D2F-8C9A-3CCEAD3ADCB2}" type="parTrans" cxnId="{307E5EFD-23BD-4A26-B641-48EEC22559AD}">
      <dgm:prSet/>
      <dgm:spPr/>
      <dgm:t>
        <a:bodyPr/>
        <a:lstStyle/>
        <a:p>
          <a:pPr algn="ctr"/>
          <a:endParaRPr lang="en-US" sz="1200">
            <a:latin typeface="Garamond" panose="02020404030301010803" pitchFamily="18" charset="0"/>
            <a:cs typeface="Arial" panose="020B0604020202020204" pitchFamily="34" charset="0"/>
          </a:endParaRPr>
        </a:p>
      </dgm:t>
    </dgm:pt>
    <dgm:pt modelId="{DA86DBDC-47AD-48FB-96CD-9ADAB0470BF0}" type="sibTrans" cxnId="{307E5EFD-23BD-4A26-B641-48EEC22559AD}">
      <dgm:prSet/>
      <dgm:spPr/>
      <dgm:t>
        <a:bodyPr/>
        <a:lstStyle/>
        <a:p>
          <a:pPr algn="ctr"/>
          <a:endParaRPr lang="en-US" sz="1200">
            <a:latin typeface="Garamond" panose="02020404030301010803" pitchFamily="18" charset="0"/>
            <a:cs typeface="Arial" panose="020B0604020202020204" pitchFamily="34" charset="0"/>
          </a:endParaRPr>
        </a:p>
      </dgm:t>
    </dgm:pt>
    <dgm:pt modelId="{92C03A28-C499-4AA2-9BEC-6B4A6F7001B0}">
      <dgm:prSet custT="1"/>
      <dgm:spPr>
        <a:solidFill>
          <a:schemeClr val="tx1">
            <a:lumMod val="10000"/>
            <a:lumOff val="90000"/>
            <a:alpha val="90000"/>
          </a:schemeClr>
        </a:solidFill>
      </dgm:spPr>
      <dgm:t>
        <a:bodyPr/>
        <a:lstStyle/>
        <a:p>
          <a:pPr algn="ctr">
            <a:spcAft>
              <a:spcPct val="35000"/>
            </a:spcAft>
          </a:pPr>
          <a:r>
            <a:rPr lang="en-US" sz="1200" b="1" dirty="0">
              <a:latin typeface="Garamond" panose="02020404030301010803" pitchFamily="18" charset="0"/>
              <a:cs typeface="Arial" panose="020B0604020202020204" pitchFamily="34" charset="0"/>
            </a:rPr>
            <a:t>General Fund Transfers</a:t>
          </a:r>
        </a:p>
        <a:p>
          <a:pPr algn="ctr">
            <a:spcAft>
              <a:spcPts val="0"/>
            </a:spcAft>
          </a:pPr>
          <a:r>
            <a:rPr lang="en-US" sz="1200" b="1" dirty="0">
              <a:latin typeface="Garamond" panose="02020404030301010803" pitchFamily="18" charset="0"/>
              <a:cs typeface="Arial" panose="020B0604020202020204" pitchFamily="34" charset="0"/>
            </a:rPr>
            <a:t>$85M</a:t>
          </a:r>
        </a:p>
        <a:p>
          <a:pPr algn="ctr">
            <a:spcAft>
              <a:spcPts val="0"/>
            </a:spcAft>
          </a:pPr>
          <a:r>
            <a:rPr lang="en-US" sz="1200" b="1" dirty="0">
              <a:latin typeface="Garamond" panose="02020404030301010803" pitchFamily="18" charset="0"/>
              <a:cs typeface="Arial" panose="020B0604020202020204" pitchFamily="34" charset="0"/>
            </a:rPr>
            <a:t> (4%)</a:t>
          </a:r>
        </a:p>
      </dgm:t>
    </dgm:pt>
    <dgm:pt modelId="{17C1DC48-ED9B-4B6A-9D59-E62EB1EFF055}" type="parTrans" cxnId="{B11D3C87-9DEB-45EB-8D7C-4CE660119E4A}">
      <dgm:prSet/>
      <dgm:spPr/>
      <dgm:t>
        <a:bodyPr/>
        <a:lstStyle/>
        <a:p>
          <a:pPr algn="ctr"/>
          <a:endParaRPr lang="en-US" sz="1200">
            <a:latin typeface="Garamond" panose="02020404030301010803" pitchFamily="18" charset="0"/>
            <a:cs typeface="Arial" panose="020B0604020202020204" pitchFamily="34" charset="0"/>
          </a:endParaRPr>
        </a:p>
      </dgm:t>
    </dgm:pt>
    <dgm:pt modelId="{095144A3-C566-4638-B20D-075D60609EC1}" type="sibTrans" cxnId="{B11D3C87-9DEB-45EB-8D7C-4CE660119E4A}">
      <dgm:prSet/>
      <dgm:spPr/>
      <dgm:t>
        <a:bodyPr/>
        <a:lstStyle/>
        <a:p>
          <a:pPr algn="ctr"/>
          <a:endParaRPr lang="en-US" sz="1200">
            <a:latin typeface="Garamond" panose="02020404030301010803" pitchFamily="18" charset="0"/>
            <a:cs typeface="Arial" panose="020B0604020202020204" pitchFamily="34" charset="0"/>
          </a:endParaRPr>
        </a:p>
      </dgm:t>
    </dgm:pt>
    <dgm:pt modelId="{A93F8190-8F4D-4DF2-9F5C-936536901E5D}">
      <dgm:prSet custT="1"/>
      <dgm:spPr>
        <a:solidFill>
          <a:schemeClr val="accent3">
            <a:lumMod val="20000"/>
            <a:lumOff val="80000"/>
            <a:alpha val="90000"/>
          </a:schemeClr>
        </a:solidFill>
      </dgm:spPr>
      <dgm:t>
        <a:bodyPr/>
        <a:lstStyle/>
        <a:p>
          <a:pPr algn="ctr"/>
          <a:r>
            <a:rPr lang="en-US" sz="1200" b="1" dirty="0">
              <a:latin typeface="Garamond" panose="02020404030301010803" pitchFamily="18" charset="0"/>
              <a:cs typeface="Arial" panose="020B0604020202020204" pitchFamily="34" charset="0"/>
            </a:rPr>
            <a:t>DNR </a:t>
          </a:r>
          <a:r>
            <a:rPr lang="en-US" sz="1200" b="1" dirty="0" smtClean="0">
              <a:latin typeface="Garamond" panose="02020404030301010803" pitchFamily="18" charset="0"/>
              <a:cs typeface="Arial" panose="020B0604020202020204" pitchFamily="34" charset="0"/>
            </a:rPr>
            <a:t>Transfers</a:t>
          </a:r>
        </a:p>
        <a:p>
          <a:pPr algn="ctr"/>
          <a:r>
            <a:rPr lang="en-US" sz="1200" b="1" dirty="0" smtClean="0">
              <a:latin typeface="Garamond" panose="02020404030301010803" pitchFamily="18" charset="0"/>
              <a:cs typeface="Arial" panose="020B0604020202020204" pitchFamily="34" charset="0"/>
            </a:rPr>
            <a:t>(~2.5% of Gas Tax)</a:t>
          </a:r>
          <a:endParaRPr lang="en-US" sz="1200" b="1" dirty="0">
            <a:latin typeface="Garamond" panose="02020404030301010803" pitchFamily="18" charset="0"/>
            <a:cs typeface="Arial" panose="020B0604020202020204" pitchFamily="34" charset="0"/>
          </a:endParaRPr>
        </a:p>
      </dgm:t>
    </dgm:pt>
    <dgm:pt modelId="{247B0D79-8063-48B6-8847-7043C443DEAC}" type="parTrans" cxnId="{1E8903AA-8563-40E0-83B3-14BF25AAEA23}">
      <dgm:prSet/>
      <dgm:spPr/>
      <dgm:t>
        <a:bodyPr/>
        <a:lstStyle/>
        <a:p>
          <a:pPr algn="ctr"/>
          <a:endParaRPr lang="en-US" sz="1200">
            <a:latin typeface="Garamond" panose="02020404030301010803" pitchFamily="18" charset="0"/>
            <a:cs typeface="Arial" panose="020B0604020202020204" pitchFamily="34" charset="0"/>
          </a:endParaRPr>
        </a:p>
      </dgm:t>
    </dgm:pt>
    <dgm:pt modelId="{2128B2FC-F8AD-45D3-AD94-03EA3228221C}" type="sibTrans" cxnId="{1E8903AA-8563-40E0-83B3-14BF25AAEA23}">
      <dgm:prSet/>
      <dgm:spPr/>
      <dgm:t>
        <a:bodyPr/>
        <a:lstStyle/>
        <a:p>
          <a:pPr algn="ctr"/>
          <a:endParaRPr lang="en-US" sz="1200">
            <a:latin typeface="Garamond" panose="02020404030301010803" pitchFamily="18" charset="0"/>
            <a:cs typeface="Arial" panose="020B0604020202020204" pitchFamily="34" charset="0"/>
          </a:endParaRPr>
        </a:p>
      </dgm:t>
    </dgm:pt>
    <dgm:pt modelId="{F8F1F37B-C3B5-4BBE-8324-C8ACBEC03B21}">
      <dgm:prSet custT="1"/>
      <dgm:spPr>
        <a:solidFill>
          <a:schemeClr val="accent4">
            <a:lumMod val="20000"/>
            <a:lumOff val="80000"/>
            <a:alpha val="90000"/>
          </a:schemeClr>
        </a:solidFill>
      </dgm:spPr>
      <dgm:t>
        <a:bodyPr/>
        <a:lstStyle/>
        <a:p>
          <a:pPr algn="ctr"/>
          <a:r>
            <a:rPr lang="en-US" sz="1200" b="1" dirty="0">
              <a:latin typeface="Garamond" panose="02020404030301010803" pitchFamily="18" charset="0"/>
              <a:cs typeface="Arial" panose="020B0604020202020204" pitchFamily="34" charset="0"/>
            </a:rPr>
            <a:t>CSAH</a:t>
          </a:r>
        </a:p>
        <a:p>
          <a:pPr algn="ctr"/>
          <a:r>
            <a:rPr lang="en-US" sz="1200" b="1" dirty="0">
              <a:latin typeface="Garamond" panose="02020404030301010803" pitchFamily="18" charset="0"/>
              <a:cs typeface="Arial" panose="020B0604020202020204" pitchFamily="34" charset="0"/>
            </a:rPr>
            <a:t>(29%)</a:t>
          </a:r>
        </a:p>
      </dgm:t>
    </dgm:pt>
    <dgm:pt modelId="{681B1F9B-18CE-46BD-87CE-D338C8834107}" type="parTrans" cxnId="{3939A3E7-021E-49CA-B0E5-A4AC14448B1C}">
      <dgm:prSet/>
      <dgm:spPr/>
      <dgm:t>
        <a:bodyPr/>
        <a:lstStyle/>
        <a:p>
          <a:pPr algn="ctr"/>
          <a:endParaRPr lang="en-US" sz="1200">
            <a:latin typeface="Garamond" panose="02020404030301010803" pitchFamily="18" charset="0"/>
            <a:cs typeface="Arial" panose="020B0604020202020204" pitchFamily="34" charset="0"/>
          </a:endParaRPr>
        </a:p>
      </dgm:t>
    </dgm:pt>
    <dgm:pt modelId="{008D9936-73D7-464B-ABC4-725181588622}" type="sibTrans" cxnId="{3939A3E7-021E-49CA-B0E5-A4AC14448B1C}">
      <dgm:prSet/>
      <dgm:spPr/>
      <dgm:t>
        <a:bodyPr/>
        <a:lstStyle/>
        <a:p>
          <a:pPr algn="ctr"/>
          <a:endParaRPr lang="en-US" sz="1200">
            <a:latin typeface="Garamond" panose="02020404030301010803" pitchFamily="18" charset="0"/>
            <a:cs typeface="Arial" panose="020B0604020202020204" pitchFamily="34" charset="0"/>
          </a:endParaRPr>
        </a:p>
      </dgm:t>
    </dgm:pt>
    <dgm:pt modelId="{3DEC32FF-C01E-419B-B712-95C06CF25A31}">
      <dgm:prSet custT="1"/>
      <dgm:spPr>
        <a:solidFill>
          <a:schemeClr val="accent4">
            <a:lumMod val="20000"/>
            <a:lumOff val="80000"/>
            <a:alpha val="90000"/>
          </a:schemeClr>
        </a:solidFill>
      </dgm:spPr>
      <dgm:t>
        <a:bodyPr/>
        <a:lstStyle/>
        <a:p>
          <a:pPr algn="ctr"/>
          <a:r>
            <a:rPr lang="en-US" sz="1200" b="1" dirty="0">
              <a:latin typeface="Garamond" panose="02020404030301010803" pitchFamily="18" charset="0"/>
              <a:cs typeface="Arial" panose="020B0604020202020204" pitchFamily="34" charset="0"/>
            </a:rPr>
            <a:t>THF</a:t>
          </a:r>
        </a:p>
        <a:p>
          <a:pPr algn="ctr"/>
          <a:r>
            <a:rPr lang="en-US" sz="1200" b="1" dirty="0">
              <a:latin typeface="Garamond" panose="02020404030301010803" pitchFamily="18" charset="0"/>
              <a:cs typeface="Arial" panose="020B0604020202020204" pitchFamily="34" charset="0"/>
            </a:rPr>
            <a:t>(62%)</a:t>
          </a:r>
        </a:p>
      </dgm:t>
    </dgm:pt>
    <dgm:pt modelId="{095BA31B-10EB-4E29-A26C-2B980637EAB7}" type="parTrans" cxnId="{E2ED497A-9C91-4AD1-855A-D0F20D2A1BD7}">
      <dgm:prSet/>
      <dgm:spPr/>
      <dgm:t>
        <a:bodyPr/>
        <a:lstStyle/>
        <a:p>
          <a:pPr algn="ctr"/>
          <a:endParaRPr lang="en-US" sz="1200">
            <a:latin typeface="Garamond" panose="02020404030301010803" pitchFamily="18" charset="0"/>
            <a:cs typeface="Arial" panose="020B0604020202020204" pitchFamily="34" charset="0"/>
          </a:endParaRPr>
        </a:p>
      </dgm:t>
    </dgm:pt>
    <dgm:pt modelId="{F55D50D9-31EB-4DE7-8470-6A96D26669EB}" type="sibTrans" cxnId="{E2ED497A-9C91-4AD1-855A-D0F20D2A1BD7}">
      <dgm:prSet/>
      <dgm:spPr/>
      <dgm:t>
        <a:bodyPr/>
        <a:lstStyle/>
        <a:p>
          <a:pPr algn="ctr"/>
          <a:endParaRPr lang="en-US" sz="1200">
            <a:latin typeface="Garamond" panose="02020404030301010803" pitchFamily="18" charset="0"/>
            <a:cs typeface="Arial" panose="020B0604020202020204" pitchFamily="34" charset="0"/>
          </a:endParaRPr>
        </a:p>
      </dgm:t>
    </dgm:pt>
    <dgm:pt modelId="{D04070BA-4543-4B1D-A658-7C2F7902A062}">
      <dgm:prSet custT="1"/>
      <dgm:spPr>
        <a:solidFill>
          <a:schemeClr val="accent4">
            <a:lumMod val="20000"/>
            <a:lumOff val="80000"/>
            <a:alpha val="90000"/>
          </a:schemeClr>
        </a:solidFill>
      </dgm:spPr>
      <dgm:t>
        <a:bodyPr/>
        <a:lstStyle/>
        <a:p>
          <a:pPr algn="ctr"/>
          <a:r>
            <a:rPr lang="en-US" sz="1200" b="1" dirty="0">
              <a:latin typeface="Garamond" panose="02020404030301010803" pitchFamily="18" charset="0"/>
              <a:cs typeface="Arial" panose="020B0604020202020204" pitchFamily="34" charset="0"/>
            </a:rPr>
            <a:t>MSAS</a:t>
          </a:r>
        </a:p>
        <a:p>
          <a:pPr algn="ctr"/>
          <a:r>
            <a:rPr lang="en-US" sz="1200" b="1" dirty="0">
              <a:latin typeface="Garamond" panose="02020404030301010803" pitchFamily="18" charset="0"/>
              <a:cs typeface="Arial" panose="020B0604020202020204" pitchFamily="34" charset="0"/>
            </a:rPr>
            <a:t>(9%)</a:t>
          </a:r>
        </a:p>
      </dgm:t>
    </dgm:pt>
    <dgm:pt modelId="{7D983219-4FEF-405F-85F4-ED96DE993A6D}" type="parTrans" cxnId="{784E2BF5-4768-454A-8BE9-AD53884D8074}">
      <dgm:prSet/>
      <dgm:spPr/>
      <dgm:t>
        <a:bodyPr/>
        <a:lstStyle/>
        <a:p>
          <a:pPr algn="ctr"/>
          <a:endParaRPr lang="en-US" sz="1200">
            <a:latin typeface="Garamond" panose="02020404030301010803" pitchFamily="18" charset="0"/>
            <a:cs typeface="Arial" panose="020B0604020202020204" pitchFamily="34" charset="0"/>
          </a:endParaRPr>
        </a:p>
      </dgm:t>
    </dgm:pt>
    <dgm:pt modelId="{291B238F-2846-408A-BCDA-0A2AE6AA59BD}" type="sibTrans" cxnId="{784E2BF5-4768-454A-8BE9-AD53884D8074}">
      <dgm:prSet/>
      <dgm:spPr/>
      <dgm:t>
        <a:bodyPr/>
        <a:lstStyle/>
        <a:p>
          <a:pPr algn="ctr"/>
          <a:endParaRPr lang="en-US" sz="1200">
            <a:latin typeface="Garamond" panose="02020404030301010803" pitchFamily="18" charset="0"/>
            <a:cs typeface="Arial" panose="020B0604020202020204" pitchFamily="34" charset="0"/>
          </a:endParaRPr>
        </a:p>
      </dgm:t>
    </dgm:pt>
    <dgm:pt modelId="{4BE4FA1E-CF2A-4E9A-A253-3FCDF15C3A40}">
      <dgm:prSet custT="1"/>
      <dgm:spPr>
        <a:solidFill>
          <a:schemeClr val="accent4">
            <a:lumMod val="20000"/>
            <a:lumOff val="80000"/>
            <a:alpha val="90000"/>
          </a:schemeClr>
        </a:solidFill>
      </dgm:spPr>
      <dgm:t>
        <a:bodyPr/>
        <a:lstStyle/>
        <a:p>
          <a:pPr algn="ctr"/>
          <a:r>
            <a:rPr lang="en-US" sz="1200" b="1" dirty="0">
              <a:latin typeface="Garamond" panose="02020404030301010803" pitchFamily="18" charset="0"/>
              <a:cs typeface="Arial" panose="020B0604020202020204" pitchFamily="34" charset="0"/>
            </a:rPr>
            <a:t>Town Roads</a:t>
          </a:r>
        </a:p>
        <a:p>
          <a:pPr algn="ctr"/>
          <a:r>
            <a:rPr lang="en-US" sz="1200" b="1" dirty="0">
              <a:latin typeface="Garamond" panose="02020404030301010803" pitchFamily="18" charset="0"/>
              <a:cs typeface="Arial" panose="020B0604020202020204" pitchFamily="34" charset="0"/>
            </a:rPr>
            <a:t>(30.5%)</a:t>
          </a:r>
        </a:p>
      </dgm:t>
    </dgm:pt>
    <dgm:pt modelId="{0B9C824A-6DD9-4E3E-88B4-4BCE6A964B15}" type="parTrans" cxnId="{7F5841BA-319E-4A5E-B125-2C9011E95F79}">
      <dgm:prSet/>
      <dgm:spPr/>
      <dgm:t>
        <a:bodyPr/>
        <a:lstStyle/>
        <a:p>
          <a:pPr algn="ctr"/>
          <a:endParaRPr lang="en-US" sz="1200">
            <a:latin typeface="Garamond" panose="02020404030301010803" pitchFamily="18" charset="0"/>
            <a:cs typeface="Arial" panose="020B0604020202020204" pitchFamily="34" charset="0"/>
          </a:endParaRPr>
        </a:p>
      </dgm:t>
    </dgm:pt>
    <dgm:pt modelId="{528AF20C-DEA9-45DE-8EB1-74075629CBA4}" type="sibTrans" cxnId="{7F5841BA-319E-4A5E-B125-2C9011E95F79}">
      <dgm:prSet/>
      <dgm:spPr/>
      <dgm:t>
        <a:bodyPr/>
        <a:lstStyle/>
        <a:p>
          <a:pPr algn="ctr"/>
          <a:endParaRPr lang="en-US" sz="1200">
            <a:latin typeface="Garamond" panose="02020404030301010803" pitchFamily="18" charset="0"/>
            <a:cs typeface="Arial" panose="020B0604020202020204" pitchFamily="34" charset="0"/>
          </a:endParaRPr>
        </a:p>
      </dgm:t>
    </dgm:pt>
    <dgm:pt modelId="{1448E822-7F3A-4FCD-84A4-9EA568B361FC}">
      <dgm:prSet custT="1"/>
      <dgm:spPr>
        <a:solidFill>
          <a:schemeClr val="accent4">
            <a:lumMod val="20000"/>
            <a:lumOff val="80000"/>
            <a:alpha val="90000"/>
          </a:schemeClr>
        </a:solidFill>
      </dgm:spPr>
      <dgm:t>
        <a:bodyPr/>
        <a:lstStyle/>
        <a:p>
          <a:pPr algn="ctr"/>
          <a:r>
            <a:rPr lang="en-US" sz="900" b="1" dirty="0">
              <a:latin typeface="Garamond" panose="02020404030301010803" pitchFamily="18" charset="0"/>
              <a:cs typeface="Arial" panose="020B0604020202020204" pitchFamily="34" charset="0"/>
            </a:rPr>
            <a:t>Flexible Highway Account</a:t>
          </a:r>
        </a:p>
        <a:p>
          <a:pPr algn="ctr"/>
          <a:r>
            <a:rPr lang="en-US" sz="1200" b="1" dirty="0">
              <a:latin typeface="Garamond" panose="02020404030301010803" pitchFamily="18" charset="0"/>
              <a:cs typeface="Arial" panose="020B0604020202020204" pitchFamily="34" charset="0"/>
            </a:rPr>
            <a:t>(53.5%)</a:t>
          </a:r>
        </a:p>
      </dgm:t>
    </dgm:pt>
    <dgm:pt modelId="{D0C080F3-8182-4558-BB98-A7D509E1E0ED}" type="parTrans" cxnId="{EE7C0AE8-3F9A-49B7-A117-99BAA633EB07}">
      <dgm:prSet/>
      <dgm:spPr/>
      <dgm:t>
        <a:bodyPr/>
        <a:lstStyle/>
        <a:p>
          <a:pPr algn="ctr"/>
          <a:endParaRPr lang="en-US" sz="1200">
            <a:latin typeface="Garamond" panose="02020404030301010803" pitchFamily="18" charset="0"/>
            <a:cs typeface="Arial" panose="020B0604020202020204" pitchFamily="34" charset="0"/>
          </a:endParaRPr>
        </a:p>
      </dgm:t>
    </dgm:pt>
    <dgm:pt modelId="{EF4825F2-57B3-4A06-833A-0568CB670DC3}" type="sibTrans" cxnId="{EE7C0AE8-3F9A-49B7-A117-99BAA633EB07}">
      <dgm:prSet/>
      <dgm:spPr/>
      <dgm:t>
        <a:bodyPr/>
        <a:lstStyle/>
        <a:p>
          <a:pPr algn="ctr"/>
          <a:endParaRPr lang="en-US" sz="1200">
            <a:latin typeface="Garamond" panose="02020404030301010803" pitchFamily="18" charset="0"/>
            <a:cs typeface="Arial" panose="020B0604020202020204" pitchFamily="34" charset="0"/>
          </a:endParaRPr>
        </a:p>
      </dgm:t>
    </dgm:pt>
    <dgm:pt modelId="{D3460659-262E-4CFF-8BE9-5BA6D45DC7DF}">
      <dgm:prSet custT="1"/>
      <dgm:spPr>
        <a:solidFill>
          <a:schemeClr val="accent4">
            <a:lumMod val="20000"/>
            <a:lumOff val="80000"/>
            <a:alpha val="90000"/>
          </a:schemeClr>
        </a:solidFill>
      </dgm:spPr>
      <dgm:t>
        <a:bodyPr/>
        <a:lstStyle/>
        <a:p>
          <a:pPr algn="ctr"/>
          <a:r>
            <a:rPr lang="en-US" sz="1200" b="1" dirty="0">
              <a:latin typeface="Garamond" panose="02020404030301010803" pitchFamily="18" charset="0"/>
              <a:cs typeface="Arial" panose="020B0604020202020204" pitchFamily="34" charset="0"/>
            </a:rPr>
            <a:t>Town Bridges</a:t>
          </a:r>
        </a:p>
        <a:p>
          <a:pPr algn="ctr"/>
          <a:r>
            <a:rPr lang="en-US" sz="1200" b="1" dirty="0">
              <a:latin typeface="Garamond" panose="02020404030301010803" pitchFamily="18" charset="0"/>
              <a:cs typeface="Arial" panose="020B0604020202020204" pitchFamily="34" charset="0"/>
            </a:rPr>
            <a:t>(16%)</a:t>
          </a:r>
        </a:p>
      </dgm:t>
    </dgm:pt>
    <dgm:pt modelId="{53A85C26-02B6-410B-A471-C59F02258829}" type="parTrans" cxnId="{4769C6E2-D48F-49EB-BA62-E262060A9F63}">
      <dgm:prSet/>
      <dgm:spPr/>
      <dgm:t>
        <a:bodyPr/>
        <a:lstStyle/>
        <a:p>
          <a:pPr algn="ctr"/>
          <a:endParaRPr lang="en-US" sz="1200">
            <a:latin typeface="Garamond" panose="02020404030301010803" pitchFamily="18" charset="0"/>
            <a:cs typeface="Arial" panose="020B0604020202020204" pitchFamily="34" charset="0"/>
          </a:endParaRPr>
        </a:p>
      </dgm:t>
    </dgm:pt>
    <dgm:pt modelId="{90925596-3796-4FC5-BFD8-2F244D10474A}" type="sibTrans" cxnId="{4769C6E2-D48F-49EB-BA62-E262060A9F63}">
      <dgm:prSet/>
      <dgm:spPr/>
      <dgm:t>
        <a:bodyPr/>
        <a:lstStyle/>
        <a:p>
          <a:pPr algn="ctr"/>
          <a:endParaRPr lang="en-US" sz="1200">
            <a:latin typeface="Garamond" panose="02020404030301010803" pitchFamily="18" charset="0"/>
            <a:cs typeface="Arial" panose="020B0604020202020204" pitchFamily="34" charset="0"/>
          </a:endParaRPr>
        </a:p>
      </dgm:t>
    </dgm:pt>
    <dgm:pt modelId="{D0AA7506-1C5B-4306-9CA2-533AF711CBAE}">
      <dgm:prSet phldrT="[Text]" custT="1"/>
      <dgm:spPr>
        <a:solidFill>
          <a:schemeClr val="tx1">
            <a:lumMod val="10000"/>
            <a:lumOff val="90000"/>
            <a:alpha val="90000"/>
          </a:schemeClr>
        </a:solidFill>
      </dgm:spPr>
      <dgm:t>
        <a:bodyPr/>
        <a:lstStyle/>
        <a:p>
          <a:pPr algn="ctr">
            <a:spcAft>
              <a:spcPct val="35000"/>
            </a:spcAft>
          </a:pPr>
          <a:r>
            <a:rPr lang="en-US" sz="1200" b="1" dirty="0">
              <a:latin typeface="Garamond" panose="02020404030301010803" pitchFamily="18" charset="0"/>
              <a:cs typeface="Arial" panose="020B0604020202020204" pitchFamily="34" charset="0"/>
            </a:rPr>
            <a:t>Tab Fees</a:t>
          </a:r>
        </a:p>
        <a:p>
          <a:pPr algn="ctr">
            <a:spcAft>
              <a:spcPts val="0"/>
            </a:spcAft>
          </a:pPr>
          <a:r>
            <a:rPr lang="en-US" sz="1200" b="1" dirty="0">
              <a:latin typeface="Garamond" panose="02020404030301010803" pitchFamily="18" charset="0"/>
              <a:cs typeface="Arial" panose="020B0604020202020204" pitchFamily="34" charset="0"/>
            </a:rPr>
            <a:t>$782M</a:t>
          </a:r>
        </a:p>
        <a:p>
          <a:pPr algn="ctr">
            <a:spcAft>
              <a:spcPct val="35000"/>
            </a:spcAft>
          </a:pPr>
          <a:r>
            <a:rPr lang="en-US" sz="1200" b="1" dirty="0">
              <a:latin typeface="Garamond" panose="02020404030301010803" pitchFamily="18" charset="0"/>
              <a:cs typeface="Arial" panose="020B0604020202020204" pitchFamily="34" charset="0"/>
            </a:rPr>
            <a:t> (35%)</a:t>
          </a:r>
        </a:p>
      </dgm:t>
    </dgm:pt>
    <dgm:pt modelId="{163CF70A-BD2D-415E-A3F7-E6131E9EB8E3}" type="sibTrans" cxnId="{6136A493-26CD-4FDF-988A-1C6BA52016BE}">
      <dgm:prSet/>
      <dgm:spPr/>
      <dgm:t>
        <a:bodyPr/>
        <a:lstStyle/>
        <a:p>
          <a:pPr algn="ctr"/>
          <a:endParaRPr lang="en-US" sz="1200">
            <a:latin typeface="Garamond" panose="02020404030301010803" pitchFamily="18" charset="0"/>
            <a:cs typeface="Arial" panose="020B0604020202020204" pitchFamily="34" charset="0"/>
          </a:endParaRPr>
        </a:p>
      </dgm:t>
    </dgm:pt>
    <dgm:pt modelId="{98602EC4-EA64-4B3E-A63C-E48D92CDB544}" type="parTrans" cxnId="{6136A493-26CD-4FDF-988A-1C6BA52016BE}">
      <dgm:prSet/>
      <dgm:spPr/>
      <dgm:t>
        <a:bodyPr/>
        <a:lstStyle/>
        <a:p>
          <a:pPr algn="ctr"/>
          <a:endParaRPr lang="en-US" sz="1200">
            <a:latin typeface="Garamond" panose="02020404030301010803" pitchFamily="18" charset="0"/>
            <a:cs typeface="Arial" panose="020B0604020202020204" pitchFamily="34" charset="0"/>
          </a:endParaRPr>
        </a:p>
      </dgm:t>
    </dgm:pt>
    <dgm:pt modelId="{02B1FD5A-5B5C-4158-B0FC-2CBE176430C8}">
      <dgm:prSet custT="1"/>
      <dgm:spPr>
        <a:solidFill>
          <a:schemeClr val="tx1">
            <a:lumMod val="10000"/>
            <a:lumOff val="90000"/>
            <a:alpha val="90000"/>
          </a:schemeClr>
        </a:solidFill>
      </dgm:spPr>
      <dgm:t>
        <a:bodyPr/>
        <a:lstStyle/>
        <a:p>
          <a:pPr algn="ctr">
            <a:spcAft>
              <a:spcPct val="35000"/>
            </a:spcAft>
          </a:pPr>
          <a:r>
            <a:rPr lang="en-US" sz="1200" b="1" dirty="0">
              <a:latin typeface="Garamond" panose="02020404030301010803" pitchFamily="18" charset="0"/>
              <a:cs typeface="Arial" panose="020B0604020202020204" pitchFamily="34" charset="0"/>
            </a:rPr>
            <a:t>Other</a:t>
          </a:r>
        </a:p>
        <a:p>
          <a:pPr algn="ctr">
            <a:spcAft>
              <a:spcPts val="0"/>
            </a:spcAft>
          </a:pPr>
          <a:r>
            <a:rPr lang="en-US" sz="1200" b="1" dirty="0">
              <a:latin typeface="Garamond" panose="02020404030301010803" pitchFamily="18" charset="0"/>
              <a:cs typeface="Arial" panose="020B0604020202020204" pitchFamily="34" charset="0"/>
            </a:rPr>
            <a:t>$4M</a:t>
          </a:r>
        </a:p>
        <a:p>
          <a:pPr algn="ctr">
            <a:spcAft>
              <a:spcPct val="35000"/>
            </a:spcAft>
          </a:pPr>
          <a:r>
            <a:rPr lang="en-US" sz="1200" b="1" dirty="0">
              <a:latin typeface="Garamond" panose="02020404030301010803" pitchFamily="18" charset="0"/>
              <a:cs typeface="Arial" panose="020B0604020202020204" pitchFamily="34" charset="0"/>
            </a:rPr>
            <a:t> (0%)</a:t>
          </a:r>
        </a:p>
      </dgm:t>
    </dgm:pt>
    <dgm:pt modelId="{5F754DED-0411-40BF-9FCB-9F89B9554F00}" type="parTrans" cxnId="{5A98CCD9-A9C5-480E-B6B9-4DFB92FF40CE}">
      <dgm:prSet/>
      <dgm:spPr/>
      <dgm:t>
        <a:bodyPr/>
        <a:lstStyle/>
        <a:p>
          <a:pPr algn="ctr"/>
          <a:endParaRPr lang="en-US"/>
        </a:p>
      </dgm:t>
    </dgm:pt>
    <dgm:pt modelId="{445091D2-C56E-40F8-82D2-17A064AF13CF}" type="sibTrans" cxnId="{5A98CCD9-A9C5-480E-B6B9-4DFB92FF40CE}">
      <dgm:prSet/>
      <dgm:spPr/>
      <dgm:t>
        <a:bodyPr/>
        <a:lstStyle/>
        <a:p>
          <a:pPr algn="ctr"/>
          <a:endParaRPr lang="en-US"/>
        </a:p>
      </dgm:t>
    </dgm:pt>
    <dgm:pt modelId="{B81B85BD-6C3C-4353-B1D0-45B75FAB8566}" type="pres">
      <dgm:prSet presAssocID="{D48570BC-105B-4A83-8AE9-C02775B9C90F}" presName="hierChild1" presStyleCnt="0">
        <dgm:presLayoutVars>
          <dgm:chPref val="1"/>
          <dgm:dir/>
          <dgm:animOne val="branch"/>
          <dgm:animLvl val="lvl"/>
          <dgm:resizeHandles/>
        </dgm:presLayoutVars>
      </dgm:prSet>
      <dgm:spPr/>
      <dgm:t>
        <a:bodyPr/>
        <a:lstStyle/>
        <a:p>
          <a:endParaRPr lang="en-US"/>
        </a:p>
      </dgm:t>
    </dgm:pt>
    <dgm:pt modelId="{C1DCB91A-104E-4164-91A9-6A43DBD3FE25}" type="pres">
      <dgm:prSet presAssocID="{F0B1C70E-8EF8-4F41-9EB6-F653324C70B8}" presName="hierRoot1" presStyleCnt="0"/>
      <dgm:spPr/>
      <dgm:t>
        <a:bodyPr/>
        <a:lstStyle/>
        <a:p>
          <a:endParaRPr lang="en-US"/>
        </a:p>
      </dgm:t>
    </dgm:pt>
    <dgm:pt modelId="{CB07BF77-2ADB-4F15-9B6D-EEED65448CBA}" type="pres">
      <dgm:prSet presAssocID="{F0B1C70E-8EF8-4F41-9EB6-F653324C70B8}" presName="composite" presStyleCnt="0"/>
      <dgm:spPr/>
      <dgm:t>
        <a:bodyPr/>
        <a:lstStyle/>
        <a:p>
          <a:endParaRPr lang="en-US"/>
        </a:p>
      </dgm:t>
    </dgm:pt>
    <dgm:pt modelId="{36299D8F-6517-45AA-8DD7-5A91691CA004}" type="pres">
      <dgm:prSet presAssocID="{F0B1C70E-8EF8-4F41-9EB6-F653324C70B8}" presName="background" presStyleLbl="node0" presStyleIdx="0" presStyleCnt="5"/>
      <dgm:spPr>
        <a:noFill/>
      </dgm:spPr>
      <dgm:t>
        <a:bodyPr/>
        <a:lstStyle/>
        <a:p>
          <a:endParaRPr lang="en-US"/>
        </a:p>
      </dgm:t>
    </dgm:pt>
    <dgm:pt modelId="{5A0EA9EF-3D3B-4187-A16B-73A6FFC57C1B}" type="pres">
      <dgm:prSet presAssocID="{F0B1C70E-8EF8-4F41-9EB6-F653324C70B8}" presName="text" presStyleLbl="fgAcc0" presStyleIdx="0" presStyleCnt="5" custScaleX="153849" custScaleY="223994" custLinFactX="-100000" custLinFactNeighborX="-108895" custLinFactNeighborY="739">
        <dgm:presLayoutVars>
          <dgm:chPref val="3"/>
        </dgm:presLayoutVars>
      </dgm:prSet>
      <dgm:spPr/>
      <dgm:t>
        <a:bodyPr/>
        <a:lstStyle/>
        <a:p>
          <a:endParaRPr lang="en-US"/>
        </a:p>
      </dgm:t>
    </dgm:pt>
    <dgm:pt modelId="{ABB3D890-7F59-4224-84E1-C0EA5FCF40B2}" type="pres">
      <dgm:prSet presAssocID="{F0B1C70E-8EF8-4F41-9EB6-F653324C70B8}" presName="hierChild2" presStyleCnt="0"/>
      <dgm:spPr/>
      <dgm:t>
        <a:bodyPr/>
        <a:lstStyle/>
        <a:p>
          <a:endParaRPr lang="en-US"/>
        </a:p>
      </dgm:t>
    </dgm:pt>
    <dgm:pt modelId="{E2656488-38FD-4B85-AD42-3718BAEE54A9}" type="pres">
      <dgm:prSet presAssocID="{D0AA7506-1C5B-4306-9CA2-533AF711CBAE}" presName="hierRoot1" presStyleCnt="0"/>
      <dgm:spPr/>
      <dgm:t>
        <a:bodyPr/>
        <a:lstStyle/>
        <a:p>
          <a:endParaRPr lang="en-US"/>
        </a:p>
      </dgm:t>
    </dgm:pt>
    <dgm:pt modelId="{F9D058A6-65A3-4519-859F-9A3413F2C8DA}" type="pres">
      <dgm:prSet presAssocID="{D0AA7506-1C5B-4306-9CA2-533AF711CBAE}" presName="composite" presStyleCnt="0"/>
      <dgm:spPr/>
      <dgm:t>
        <a:bodyPr/>
        <a:lstStyle/>
        <a:p>
          <a:endParaRPr lang="en-US"/>
        </a:p>
      </dgm:t>
    </dgm:pt>
    <dgm:pt modelId="{2BB5B5ED-689A-4A04-9090-DB54FBE1E883}" type="pres">
      <dgm:prSet presAssocID="{D0AA7506-1C5B-4306-9CA2-533AF711CBAE}" presName="background" presStyleLbl="node0" presStyleIdx="1" presStyleCnt="5"/>
      <dgm:spPr>
        <a:noFill/>
      </dgm:spPr>
      <dgm:t>
        <a:bodyPr/>
        <a:lstStyle/>
        <a:p>
          <a:endParaRPr lang="en-US"/>
        </a:p>
      </dgm:t>
    </dgm:pt>
    <dgm:pt modelId="{26207B1E-9F0C-4D78-AD37-A7EA3B72A03A}" type="pres">
      <dgm:prSet presAssocID="{D0AA7506-1C5B-4306-9CA2-533AF711CBAE}" presName="text" presStyleLbl="fgAcc0" presStyleIdx="1" presStyleCnt="5" custScaleX="159632" custScaleY="231072" custLinFactX="-85832" custLinFactNeighborX="-100000" custLinFactNeighborY="-836">
        <dgm:presLayoutVars>
          <dgm:chPref val="3"/>
        </dgm:presLayoutVars>
      </dgm:prSet>
      <dgm:spPr/>
      <dgm:t>
        <a:bodyPr/>
        <a:lstStyle/>
        <a:p>
          <a:endParaRPr lang="en-US"/>
        </a:p>
      </dgm:t>
    </dgm:pt>
    <dgm:pt modelId="{9FF80526-D45C-4779-BE0E-B2B6B971F7C9}" type="pres">
      <dgm:prSet presAssocID="{D0AA7506-1C5B-4306-9CA2-533AF711CBAE}" presName="hierChild2" presStyleCnt="0"/>
      <dgm:spPr/>
      <dgm:t>
        <a:bodyPr/>
        <a:lstStyle/>
        <a:p>
          <a:endParaRPr lang="en-US"/>
        </a:p>
      </dgm:t>
    </dgm:pt>
    <dgm:pt modelId="{BAC770F0-AEB4-4DE1-9100-6FF8060CB4C2}" type="pres">
      <dgm:prSet presAssocID="{050E2FFA-1038-479E-BC2C-494C216D71B1}" presName="Name10" presStyleLbl="parChTrans1D2" presStyleIdx="0" presStyleCnt="1"/>
      <dgm:spPr/>
      <dgm:t>
        <a:bodyPr/>
        <a:lstStyle/>
        <a:p>
          <a:endParaRPr lang="en-US"/>
        </a:p>
      </dgm:t>
    </dgm:pt>
    <dgm:pt modelId="{CED1A470-CA30-4207-9AD0-356E5AE82EE4}" type="pres">
      <dgm:prSet presAssocID="{E92DA18E-55B4-49C5-91B2-336EA7EC1A01}" presName="hierRoot2" presStyleCnt="0"/>
      <dgm:spPr/>
      <dgm:t>
        <a:bodyPr/>
        <a:lstStyle/>
        <a:p>
          <a:endParaRPr lang="en-US"/>
        </a:p>
      </dgm:t>
    </dgm:pt>
    <dgm:pt modelId="{3B3871A4-C397-4FA1-9C1B-35789DC74D4A}" type="pres">
      <dgm:prSet presAssocID="{E92DA18E-55B4-49C5-91B2-336EA7EC1A01}" presName="composite2" presStyleCnt="0"/>
      <dgm:spPr/>
      <dgm:t>
        <a:bodyPr/>
        <a:lstStyle/>
        <a:p>
          <a:endParaRPr lang="en-US"/>
        </a:p>
      </dgm:t>
    </dgm:pt>
    <dgm:pt modelId="{ED591762-780B-4F90-8FE6-822508D54264}" type="pres">
      <dgm:prSet presAssocID="{E92DA18E-55B4-49C5-91B2-336EA7EC1A01}" presName="background2" presStyleLbl="node2" presStyleIdx="0" presStyleCnt="1"/>
      <dgm:spPr>
        <a:noFill/>
      </dgm:spPr>
      <dgm:t>
        <a:bodyPr/>
        <a:lstStyle/>
        <a:p>
          <a:endParaRPr lang="en-US"/>
        </a:p>
      </dgm:t>
    </dgm:pt>
    <dgm:pt modelId="{B37D802A-EC7D-4DE7-940F-73D6D392CC67}" type="pres">
      <dgm:prSet presAssocID="{E92DA18E-55B4-49C5-91B2-336EA7EC1A01}" presName="text2" presStyleLbl="fgAcc2" presStyleIdx="0" presStyleCnt="1" custScaleX="750443" custScaleY="124041" custLinFactNeighborX="-879" custLinFactNeighborY="2055">
        <dgm:presLayoutVars>
          <dgm:chPref val="3"/>
        </dgm:presLayoutVars>
      </dgm:prSet>
      <dgm:spPr/>
      <dgm:t>
        <a:bodyPr/>
        <a:lstStyle/>
        <a:p>
          <a:endParaRPr lang="en-US"/>
        </a:p>
      </dgm:t>
    </dgm:pt>
    <dgm:pt modelId="{1A992B73-8988-428E-AC99-1B5FC7FA4615}" type="pres">
      <dgm:prSet presAssocID="{E92DA18E-55B4-49C5-91B2-336EA7EC1A01}" presName="hierChild3" presStyleCnt="0"/>
      <dgm:spPr/>
      <dgm:t>
        <a:bodyPr/>
        <a:lstStyle/>
        <a:p>
          <a:endParaRPr lang="en-US"/>
        </a:p>
      </dgm:t>
    </dgm:pt>
    <dgm:pt modelId="{0AF15E58-5FD7-4248-A0D2-8C2A65FA59E2}" type="pres">
      <dgm:prSet presAssocID="{1127B091-2ADE-4725-8F30-5E45DC5FC632}" presName="Name17" presStyleLbl="parChTrans1D3" presStyleIdx="0" presStyleCnt="3"/>
      <dgm:spPr/>
      <dgm:t>
        <a:bodyPr/>
        <a:lstStyle/>
        <a:p>
          <a:endParaRPr lang="en-US"/>
        </a:p>
      </dgm:t>
    </dgm:pt>
    <dgm:pt modelId="{4914098D-AD88-42A4-A522-95F0C08B243E}" type="pres">
      <dgm:prSet presAssocID="{A5B08AB5-C14C-46F6-8D1C-244982437B97}" presName="hierRoot3" presStyleCnt="0"/>
      <dgm:spPr/>
      <dgm:t>
        <a:bodyPr/>
        <a:lstStyle/>
        <a:p>
          <a:endParaRPr lang="en-US"/>
        </a:p>
      </dgm:t>
    </dgm:pt>
    <dgm:pt modelId="{1AC98A77-DF97-43DA-A4E8-59E8D22B3F8F}" type="pres">
      <dgm:prSet presAssocID="{A5B08AB5-C14C-46F6-8D1C-244982437B97}" presName="composite3" presStyleCnt="0"/>
      <dgm:spPr/>
      <dgm:t>
        <a:bodyPr/>
        <a:lstStyle/>
        <a:p>
          <a:endParaRPr lang="en-US"/>
        </a:p>
      </dgm:t>
    </dgm:pt>
    <dgm:pt modelId="{767851E7-6268-487B-98E5-028D421910B6}" type="pres">
      <dgm:prSet presAssocID="{A5B08AB5-C14C-46F6-8D1C-244982437B97}" presName="background3" presStyleLbl="node3" presStyleIdx="0" presStyleCnt="3"/>
      <dgm:spPr>
        <a:noFill/>
      </dgm:spPr>
      <dgm:t>
        <a:bodyPr/>
        <a:lstStyle/>
        <a:p>
          <a:endParaRPr lang="en-US"/>
        </a:p>
      </dgm:t>
    </dgm:pt>
    <dgm:pt modelId="{A90BF0ED-3A2C-4540-888A-76120F756D45}" type="pres">
      <dgm:prSet presAssocID="{A5B08AB5-C14C-46F6-8D1C-244982437B97}" presName="text3" presStyleLbl="fgAcc3" presStyleIdx="0" presStyleCnt="3" custScaleX="176700" custScaleY="128950">
        <dgm:presLayoutVars>
          <dgm:chPref val="3"/>
        </dgm:presLayoutVars>
      </dgm:prSet>
      <dgm:spPr/>
      <dgm:t>
        <a:bodyPr/>
        <a:lstStyle/>
        <a:p>
          <a:endParaRPr lang="en-US"/>
        </a:p>
      </dgm:t>
    </dgm:pt>
    <dgm:pt modelId="{E82EAB1F-B1FC-4E6C-8F3B-BC83B4F107AB}" type="pres">
      <dgm:prSet presAssocID="{A5B08AB5-C14C-46F6-8D1C-244982437B97}" presName="hierChild4" presStyleCnt="0"/>
      <dgm:spPr/>
      <dgm:t>
        <a:bodyPr/>
        <a:lstStyle/>
        <a:p>
          <a:endParaRPr lang="en-US"/>
        </a:p>
      </dgm:t>
    </dgm:pt>
    <dgm:pt modelId="{C75BF4DB-CB26-4C40-BDBE-DD11B5EB61AC}" type="pres">
      <dgm:prSet presAssocID="{095BA31B-10EB-4E29-A26C-2B980637EAB7}" presName="Name23" presStyleLbl="parChTrans1D4" presStyleIdx="0" presStyleCnt="6"/>
      <dgm:spPr/>
      <dgm:t>
        <a:bodyPr/>
        <a:lstStyle/>
        <a:p>
          <a:endParaRPr lang="en-US"/>
        </a:p>
      </dgm:t>
    </dgm:pt>
    <dgm:pt modelId="{6CFCCDDF-2DA8-406E-8788-308800152ABE}" type="pres">
      <dgm:prSet presAssocID="{3DEC32FF-C01E-419B-B712-95C06CF25A31}" presName="hierRoot4" presStyleCnt="0"/>
      <dgm:spPr/>
      <dgm:t>
        <a:bodyPr/>
        <a:lstStyle/>
        <a:p>
          <a:endParaRPr lang="en-US"/>
        </a:p>
      </dgm:t>
    </dgm:pt>
    <dgm:pt modelId="{8CE71B3A-9A32-4606-B511-B67C145264DA}" type="pres">
      <dgm:prSet presAssocID="{3DEC32FF-C01E-419B-B712-95C06CF25A31}" presName="composite4" presStyleCnt="0"/>
      <dgm:spPr/>
      <dgm:t>
        <a:bodyPr/>
        <a:lstStyle/>
        <a:p>
          <a:endParaRPr lang="en-US"/>
        </a:p>
      </dgm:t>
    </dgm:pt>
    <dgm:pt modelId="{ED0E3F12-1E96-460D-BF7C-0907664F2740}" type="pres">
      <dgm:prSet presAssocID="{3DEC32FF-C01E-419B-B712-95C06CF25A31}" presName="background4" presStyleLbl="node4" presStyleIdx="0" presStyleCnt="6"/>
      <dgm:spPr>
        <a:noFill/>
      </dgm:spPr>
      <dgm:t>
        <a:bodyPr/>
        <a:lstStyle/>
        <a:p>
          <a:endParaRPr lang="en-US"/>
        </a:p>
      </dgm:t>
    </dgm:pt>
    <dgm:pt modelId="{D6A14505-7E10-41FC-8B92-0DA4A94C7FF4}" type="pres">
      <dgm:prSet presAssocID="{3DEC32FF-C01E-419B-B712-95C06CF25A31}" presName="text4" presStyleLbl="fgAcc4" presStyleIdx="0" presStyleCnt="6" custScaleX="116018" custScaleY="150277">
        <dgm:presLayoutVars>
          <dgm:chPref val="3"/>
        </dgm:presLayoutVars>
      </dgm:prSet>
      <dgm:spPr/>
      <dgm:t>
        <a:bodyPr/>
        <a:lstStyle/>
        <a:p>
          <a:endParaRPr lang="en-US"/>
        </a:p>
      </dgm:t>
    </dgm:pt>
    <dgm:pt modelId="{42DADB00-2072-42DD-9D55-EE4A82BEF9AF}" type="pres">
      <dgm:prSet presAssocID="{3DEC32FF-C01E-419B-B712-95C06CF25A31}" presName="hierChild5" presStyleCnt="0"/>
      <dgm:spPr/>
      <dgm:t>
        <a:bodyPr/>
        <a:lstStyle/>
        <a:p>
          <a:endParaRPr lang="en-US"/>
        </a:p>
      </dgm:t>
    </dgm:pt>
    <dgm:pt modelId="{6FFB96FD-4CA7-4B3B-84B5-32CE77926EE3}" type="pres">
      <dgm:prSet presAssocID="{681B1F9B-18CE-46BD-87CE-D338C8834107}" presName="Name23" presStyleLbl="parChTrans1D4" presStyleIdx="1" presStyleCnt="6"/>
      <dgm:spPr/>
      <dgm:t>
        <a:bodyPr/>
        <a:lstStyle/>
        <a:p>
          <a:endParaRPr lang="en-US"/>
        </a:p>
      </dgm:t>
    </dgm:pt>
    <dgm:pt modelId="{AA780580-96EA-435B-A50C-8174816DC990}" type="pres">
      <dgm:prSet presAssocID="{F8F1F37B-C3B5-4BBE-8324-C8ACBEC03B21}" presName="hierRoot4" presStyleCnt="0"/>
      <dgm:spPr/>
      <dgm:t>
        <a:bodyPr/>
        <a:lstStyle/>
        <a:p>
          <a:endParaRPr lang="en-US"/>
        </a:p>
      </dgm:t>
    </dgm:pt>
    <dgm:pt modelId="{14E6360B-F31B-481C-A523-FC0058207C6A}" type="pres">
      <dgm:prSet presAssocID="{F8F1F37B-C3B5-4BBE-8324-C8ACBEC03B21}" presName="composite4" presStyleCnt="0"/>
      <dgm:spPr/>
      <dgm:t>
        <a:bodyPr/>
        <a:lstStyle/>
        <a:p>
          <a:endParaRPr lang="en-US"/>
        </a:p>
      </dgm:t>
    </dgm:pt>
    <dgm:pt modelId="{3B5713A0-3A18-44B7-94C9-54C3C9842F24}" type="pres">
      <dgm:prSet presAssocID="{F8F1F37B-C3B5-4BBE-8324-C8ACBEC03B21}" presName="background4" presStyleLbl="node4" presStyleIdx="1" presStyleCnt="6"/>
      <dgm:spPr>
        <a:noFill/>
      </dgm:spPr>
      <dgm:t>
        <a:bodyPr/>
        <a:lstStyle/>
        <a:p>
          <a:endParaRPr lang="en-US"/>
        </a:p>
      </dgm:t>
    </dgm:pt>
    <dgm:pt modelId="{3C6B5691-CE6F-480C-BA43-0E1FFB724F82}" type="pres">
      <dgm:prSet presAssocID="{F8F1F37B-C3B5-4BBE-8324-C8ACBEC03B21}" presName="text4" presStyleLbl="fgAcc4" presStyleIdx="1" presStyleCnt="6" custScaleX="116018" custScaleY="150277">
        <dgm:presLayoutVars>
          <dgm:chPref val="3"/>
        </dgm:presLayoutVars>
      </dgm:prSet>
      <dgm:spPr/>
      <dgm:t>
        <a:bodyPr/>
        <a:lstStyle/>
        <a:p>
          <a:endParaRPr lang="en-US"/>
        </a:p>
      </dgm:t>
    </dgm:pt>
    <dgm:pt modelId="{9D144000-E061-4111-8D17-9795384F9E10}" type="pres">
      <dgm:prSet presAssocID="{F8F1F37B-C3B5-4BBE-8324-C8ACBEC03B21}" presName="hierChild5" presStyleCnt="0"/>
      <dgm:spPr/>
      <dgm:t>
        <a:bodyPr/>
        <a:lstStyle/>
        <a:p>
          <a:endParaRPr lang="en-US"/>
        </a:p>
      </dgm:t>
    </dgm:pt>
    <dgm:pt modelId="{67E2879C-2846-4B74-A498-1F09F770FF60}" type="pres">
      <dgm:prSet presAssocID="{7D983219-4FEF-405F-85F4-ED96DE993A6D}" presName="Name23" presStyleLbl="parChTrans1D4" presStyleIdx="2" presStyleCnt="6"/>
      <dgm:spPr/>
      <dgm:t>
        <a:bodyPr/>
        <a:lstStyle/>
        <a:p>
          <a:endParaRPr lang="en-US"/>
        </a:p>
      </dgm:t>
    </dgm:pt>
    <dgm:pt modelId="{24463112-4D13-49E7-948C-BB959562713D}" type="pres">
      <dgm:prSet presAssocID="{D04070BA-4543-4B1D-A658-7C2F7902A062}" presName="hierRoot4" presStyleCnt="0"/>
      <dgm:spPr/>
      <dgm:t>
        <a:bodyPr/>
        <a:lstStyle/>
        <a:p>
          <a:endParaRPr lang="en-US"/>
        </a:p>
      </dgm:t>
    </dgm:pt>
    <dgm:pt modelId="{0ACE19D6-64E7-4CEC-AC9B-111DC7A16791}" type="pres">
      <dgm:prSet presAssocID="{D04070BA-4543-4B1D-A658-7C2F7902A062}" presName="composite4" presStyleCnt="0"/>
      <dgm:spPr/>
      <dgm:t>
        <a:bodyPr/>
        <a:lstStyle/>
        <a:p>
          <a:endParaRPr lang="en-US"/>
        </a:p>
      </dgm:t>
    </dgm:pt>
    <dgm:pt modelId="{A87316D0-7118-4524-9324-4F14593EE2D1}" type="pres">
      <dgm:prSet presAssocID="{D04070BA-4543-4B1D-A658-7C2F7902A062}" presName="background4" presStyleLbl="node4" presStyleIdx="2" presStyleCnt="6"/>
      <dgm:spPr>
        <a:noFill/>
      </dgm:spPr>
      <dgm:t>
        <a:bodyPr/>
        <a:lstStyle/>
        <a:p>
          <a:endParaRPr lang="en-US"/>
        </a:p>
      </dgm:t>
    </dgm:pt>
    <dgm:pt modelId="{8EBF04F5-EE31-49EE-A539-9BA514CB3397}" type="pres">
      <dgm:prSet presAssocID="{D04070BA-4543-4B1D-A658-7C2F7902A062}" presName="text4" presStyleLbl="fgAcc4" presStyleIdx="2" presStyleCnt="6" custScaleX="116018" custScaleY="150277">
        <dgm:presLayoutVars>
          <dgm:chPref val="3"/>
        </dgm:presLayoutVars>
      </dgm:prSet>
      <dgm:spPr/>
      <dgm:t>
        <a:bodyPr/>
        <a:lstStyle/>
        <a:p>
          <a:endParaRPr lang="en-US"/>
        </a:p>
      </dgm:t>
    </dgm:pt>
    <dgm:pt modelId="{B826BA71-4F2C-46C3-839E-11FF55004548}" type="pres">
      <dgm:prSet presAssocID="{D04070BA-4543-4B1D-A658-7C2F7902A062}" presName="hierChild5" presStyleCnt="0"/>
      <dgm:spPr/>
      <dgm:t>
        <a:bodyPr/>
        <a:lstStyle/>
        <a:p>
          <a:endParaRPr lang="en-US"/>
        </a:p>
      </dgm:t>
    </dgm:pt>
    <dgm:pt modelId="{047E48E1-0864-4FAB-9B57-DC62B58F4C2B}" type="pres">
      <dgm:prSet presAssocID="{BF17666B-12E9-41FA-B404-C5A95054B73C}" presName="Name17" presStyleLbl="parChTrans1D3" presStyleIdx="1" presStyleCnt="3"/>
      <dgm:spPr/>
      <dgm:t>
        <a:bodyPr/>
        <a:lstStyle/>
        <a:p>
          <a:endParaRPr lang="en-US"/>
        </a:p>
      </dgm:t>
    </dgm:pt>
    <dgm:pt modelId="{71C8E0B1-F7BC-4ABA-A115-C793B91CE0E1}" type="pres">
      <dgm:prSet presAssocID="{B55A1397-8794-48EB-A4B3-FEB7DBFC404D}" presName="hierRoot3" presStyleCnt="0"/>
      <dgm:spPr/>
      <dgm:t>
        <a:bodyPr/>
        <a:lstStyle/>
        <a:p>
          <a:endParaRPr lang="en-US"/>
        </a:p>
      </dgm:t>
    </dgm:pt>
    <dgm:pt modelId="{FFC1EE83-9E5A-4F91-9750-8B354C38E283}" type="pres">
      <dgm:prSet presAssocID="{B55A1397-8794-48EB-A4B3-FEB7DBFC404D}" presName="composite3" presStyleCnt="0"/>
      <dgm:spPr/>
      <dgm:t>
        <a:bodyPr/>
        <a:lstStyle/>
        <a:p>
          <a:endParaRPr lang="en-US"/>
        </a:p>
      </dgm:t>
    </dgm:pt>
    <dgm:pt modelId="{EF819348-27CF-4EF1-BDEE-5BF6F8107E3F}" type="pres">
      <dgm:prSet presAssocID="{B55A1397-8794-48EB-A4B3-FEB7DBFC404D}" presName="background3" presStyleLbl="node3" presStyleIdx="1" presStyleCnt="3"/>
      <dgm:spPr>
        <a:noFill/>
      </dgm:spPr>
      <dgm:t>
        <a:bodyPr/>
        <a:lstStyle/>
        <a:p>
          <a:endParaRPr lang="en-US"/>
        </a:p>
      </dgm:t>
    </dgm:pt>
    <dgm:pt modelId="{31298FF5-E8B9-4DF0-AAEB-97DCE6F632CD}" type="pres">
      <dgm:prSet presAssocID="{B55A1397-8794-48EB-A4B3-FEB7DBFC404D}" presName="text3" presStyleLbl="fgAcc3" presStyleIdx="1" presStyleCnt="3" custScaleX="126720" custScaleY="128950">
        <dgm:presLayoutVars>
          <dgm:chPref val="3"/>
        </dgm:presLayoutVars>
      </dgm:prSet>
      <dgm:spPr/>
      <dgm:t>
        <a:bodyPr/>
        <a:lstStyle/>
        <a:p>
          <a:endParaRPr lang="en-US"/>
        </a:p>
      </dgm:t>
    </dgm:pt>
    <dgm:pt modelId="{2EBE65CC-1F49-4278-8911-D4AF3B6032E5}" type="pres">
      <dgm:prSet presAssocID="{B55A1397-8794-48EB-A4B3-FEB7DBFC404D}" presName="hierChild4" presStyleCnt="0"/>
      <dgm:spPr/>
      <dgm:t>
        <a:bodyPr/>
        <a:lstStyle/>
        <a:p>
          <a:endParaRPr lang="en-US"/>
        </a:p>
      </dgm:t>
    </dgm:pt>
    <dgm:pt modelId="{3AA62C88-FA78-41AD-AE7D-6257332B58F8}" type="pres">
      <dgm:prSet presAssocID="{D0C080F3-8182-4558-BB98-A7D509E1E0ED}" presName="Name23" presStyleLbl="parChTrans1D4" presStyleIdx="3" presStyleCnt="6"/>
      <dgm:spPr/>
      <dgm:t>
        <a:bodyPr/>
        <a:lstStyle/>
        <a:p>
          <a:endParaRPr lang="en-US"/>
        </a:p>
      </dgm:t>
    </dgm:pt>
    <dgm:pt modelId="{107C0423-9EC0-4D92-A259-EF7A93349A1E}" type="pres">
      <dgm:prSet presAssocID="{1448E822-7F3A-4FCD-84A4-9EA568B361FC}" presName="hierRoot4" presStyleCnt="0"/>
      <dgm:spPr/>
      <dgm:t>
        <a:bodyPr/>
        <a:lstStyle/>
        <a:p>
          <a:endParaRPr lang="en-US"/>
        </a:p>
      </dgm:t>
    </dgm:pt>
    <dgm:pt modelId="{1DF4282F-DF65-48D6-AA67-A95B2DC749E4}" type="pres">
      <dgm:prSet presAssocID="{1448E822-7F3A-4FCD-84A4-9EA568B361FC}" presName="composite4" presStyleCnt="0"/>
      <dgm:spPr/>
      <dgm:t>
        <a:bodyPr/>
        <a:lstStyle/>
        <a:p>
          <a:endParaRPr lang="en-US"/>
        </a:p>
      </dgm:t>
    </dgm:pt>
    <dgm:pt modelId="{7996A453-840F-45E7-8235-7A45353B4F34}" type="pres">
      <dgm:prSet presAssocID="{1448E822-7F3A-4FCD-84A4-9EA568B361FC}" presName="background4" presStyleLbl="node4" presStyleIdx="3" presStyleCnt="6"/>
      <dgm:spPr>
        <a:noFill/>
      </dgm:spPr>
      <dgm:t>
        <a:bodyPr/>
        <a:lstStyle/>
        <a:p>
          <a:endParaRPr lang="en-US"/>
        </a:p>
      </dgm:t>
    </dgm:pt>
    <dgm:pt modelId="{9F811CDB-E21D-426E-BEE9-C4425383B809}" type="pres">
      <dgm:prSet presAssocID="{1448E822-7F3A-4FCD-84A4-9EA568B361FC}" presName="text4" presStyleLbl="fgAcc4" presStyleIdx="3" presStyleCnt="6" custScaleX="116018" custScaleY="150277">
        <dgm:presLayoutVars>
          <dgm:chPref val="3"/>
        </dgm:presLayoutVars>
      </dgm:prSet>
      <dgm:spPr/>
      <dgm:t>
        <a:bodyPr/>
        <a:lstStyle/>
        <a:p>
          <a:endParaRPr lang="en-US"/>
        </a:p>
      </dgm:t>
    </dgm:pt>
    <dgm:pt modelId="{B7169EBB-1870-4D11-80A7-30E04E61DF47}" type="pres">
      <dgm:prSet presAssocID="{1448E822-7F3A-4FCD-84A4-9EA568B361FC}" presName="hierChild5" presStyleCnt="0"/>
      <dgm:spPr/>
      <dgm:t>
        <a:bodyPr/>
        <a:lstStyle/>
        <a:p>
          <a:endParaRPr lang="en-US"/>
        </a:p>
      </dgm:t>
    </dgm:pt>
    <dgm:pt modelId="{90782244-031C-4108-9B67-8D53002AE9E2}" type="pres">
      <dgm:prSet presAssocID="{0B9C824A-6DD9-4E3E-88B4-4BCE6A964B15}" presName="Name23" presStyleLbl="parChTrans1D4" presStyleIdx="4" presStyleCnt="6"/>
      <dgm:spPr/>
      <dgm:t>
        <a:bodyPr/>
        <a:lstStyle/>
        <a:p>
          <a:endParaRPr lang="en-US"/>
        </a:p>
      </dgm:t>
    </dgm:pt>
    <dgm:pt modelId="{943FA4C0-F1F4-49C4-A4F8-A6987BA3DEA5}" type="pres">
      <dgm:prSet presAssocID="{4BE4FA1E-CF2A-4E9A-A253-3FCDF15C3A40}" presName="hierRoot4" presStyleCnt="0"/>
      <dgm:spPr/>
      <dgm:t>
        <a:bodyPr/>
        <a:lstStyle/>
        <a:p>
          <a:endParaRPr lang="en-US"/>
        </a:p>
      </dgm:t>
    </dgm:pt>
    <dgm:pt modelId="{930B116D-77F1-4FD5-9E26-9BCD2A7364B4}" type="pres">
      <dgm:prSet presAssocID="{4BE4FA1E-CF2A-4E9A-A253-3FCDF15C3A40}" presName="composite4" presStyleCnt="0"/>
      <dgm:spPr/>
      <dgm:t>
        <a:bodyPr/>
        <a:lstStyle/>
        <a:p>
          <a:endParaRPr lang="en-US"/>
        </a:p>
      </dgm:t>
    </dgm:pt>
    <dgm:pt modelId="{D24F0F1F-5B24-4D2D-96E5-BEDC9CBB4847}" type="pres">
      <dgm:prSet presAssocID="{4BE4FA1E-CF2A-4E9A-A253-3FCDF15C3A40}" presName="background4" presStyleLbl="node4" presStyleIdx="4" presStyleCnt="6"/>
      <dgm:spPr>
        <a:noFill/>
      </dgm:spPr>
      <dgm:t>
        <a:bodyPr/>
        <a:lstStyle/>
        <a:p>
          <a:endParaRPr lang="en-US"/>
        </a:p>
      </dgm:t>
    </dgm:pt>
    <dgm:pt modelId="{6E7A0977-814C-455C-AB80-CFC42FFEB970}" type="pres">
      <dgm:prSet presAssocID="{4BE4FA1E-CF2A-4E9A-A253-3FCDF15C3A40}" presName="text4" presStyleLbl="fgAcc4" presStyleIdx="4" presStyleCnt="6" custScaleX="116018" custScaleY="150277">
        <dgm:presLayoutVars>
          <dgm:chPref val="3"/>
        </dgm:presLayoutVars>
      </dgm:prSet>
      <dgm:spPr/>
      <dgm:t>
        <a:bodyPr/>
        <a:lstStyle/>
        <a:p>
          <a:endParaRPr lang="en-US"/>
        </a:p>
      </dgm:t>
    </dgm:pt>
    <dgm:pt modelId="{FBD45E85-8C58-4ED8-9357-EF3B10817720}" type="pres">
      <dgm:prSet presAssocID="{4BE4FA1E-CF2A-4E9A-A253-3FCDF15C3A40}" presName="hierChild5" presStyleCnt="0"/>
      <dgm:spPr/>
      <dgm:t>
        <a:bodyPr/>
        <a:lstStyle/>
        <a:p>
          <a:endParaRPr lang="en-US"/>
        </a:p>
      </dgm:t>
    </dgm:pt>
    <dgm:pt modelId="{264A1DA6-8F17-4491-B13B-C635C934EDF2}" type="pres">
      <dgm:prSet presAssocID="{53A85C26-02B6-410B-A471-C59F02258829}" presName="Name23" presStyleLbl="parChTrans1D4" presStyleIdx="5" presStyleCnt="6"/>
      <dgm:spPr/>
      <dgm:t>
        <a:bodyPr/>
        <a:lstStyle/>
        <a:p>
          <a:endParaRPr lang="en-US"/>
        </a:p>
      </dgm:t>
    </dgm:pt>
    <dgm:pt modelId="{DC06CD34-9896-4B11-97C3-453B690E8D27}" type="pres">
      <dgm:prSet presAssocID="{D3460659-262E-4CFF-8BE9-5BA6D45DC7DF}" presName="hierRoot4" presStyleCnt="0"/>
      <dgm:spPr/>
      <dgm:t>
        <a:bodyPr/>
        <a:lstStyle/>
        <a:p>
          <a:endParaRPr lang="en-US"/>
        </a:p>
      </dgm:t>
    </dgm:pt>
    <dgm:pt modelId="{FDD3A0BB-AB6E-484D-8237-985F35A7C7D6}" type="pres">
      <dgm:prSet presAssocID="{D3460659-262E-4CFF-8BE9-5BA6D45DC7DF}" presName="composite4" presStyleCnt="0"/>
      <dgm:spPr/>
      <dgm:t>
        <a:bodyPr/>
        <a:lstStyle/>
        <a:p>
          <a:endParaRPr lang="en-US"/>
        </a:p>
      </dgm:t>
    </dgm:pt>
    <dgm:pt modelId="{E5DD9B57-1496-40D5-9278-9F9DAF6E233A}" type="pres">
      <dgm:prSet presAssocID="{D3460659-262E-4CFF-8BE9-5BA6D45DC7DF}" presName="background4" presStyleLbl="node4" presStyleIdx="5" presStyleCnt="6"/>
      <dgm:spPr>
        <a:noFill/>
      </dgm:spPr>
      <dgm:t>
        <a:bodyPr/>
        <a:lstStyle/>
        <a:p>
          <a:endParaRPr lang="en-US"/>
        </a:p>
      </dgm:t>
    </dgm:pt>
    <dgm:pt modelId="{04DB8173-237F-49D9-9B17-6D1C593EA0B0}" type="pres">
      <dgm:prSet presAssocID="{D3460659-262E-4CFF-8BE9-5BA6D45DC7DF}" presName="text4" presStyleLbl="fgAcc4" presStyleIdx="5" presStyleCnt="6" custScaleX="116018" custScaleY="150277">
        <dgm:presLayoutVars>
          <dgm:chPref val="3"/>
        </dgm:presLayoutVars>
      </dgm:prSet>
      <dgm:spPr/>
      <dgm:t>
        <a:bodyPr/>
        <a:lstStyle/>
        <a:p>
          <a:endParaRPr lang="en-US"/>
        </a:p>
      </dgm:t>
    </dgm:pt>
    <dgm:pt modelId="{A5F7637F-6B94-4511-8609-7C07E1A6CDEE}" type="pres">
      <dgm:prSet presAssocID="{D3460659-262E-4CFF-8BE9-5BA6D45DC7DF}" presName="hierChild5" presStyleCnt="0"/>
      <dgm:spPr/>
      <dgm:t>
        <a:bodyPr/>
        <a:lstStyle/>
        <a:p>
          <a:endParaRPr lang="en-US"/>
        </a:p>
      </dgm:t>
    </dgm:pt>
    <dgm:pt modelId="{D035B563-4088-43DF-8000-842F570701C7}" type="pres">
      <dgm:prSet presAssocID="{247B0D79-8063-48B6-8847-7043C443DEAC}" presName="Name17" presStyleLbl="parChTrans1D3" presStyleIdx="2" presStyleCnt="3"/>
      <dgm:spPr/>
      <dgm:t>
        <a:bodyPr/>
        <a:lstStyle/>
        <a:p>
          <a:endParaRPr lang="en-US"/>
        </a:p>
      </dgm:t>
    </dgm:pt>
    <dgm:pt modelId="{E7D503BF-7407-4D09-B548-986A57730BB6}" type="pres">
      <dgm:prSet presAssocID="{A93F8190-8F4D-4DF2-9F5C-936536901E5D}" presName="hierRoot3" presStyleCnt="0"/>
      <dgm:spPr/>
      <dgm:t>
        <a:bodyPr/>
        <a:lstStyle/>
        <a:p>
          <a:endParaRPr lang="en-US"/>
        </a:p>
      </dgm:t>
    </dgm:pt>
    <dgm:pt modelId="{481B49C5-7BDA-4D67-B042-5B0181A2DCAB}" type="pres">
      <dgm:prSet presAssocID="{A93F8190-8F4D-4DF2-9F5C-936536901E5D}" presName="composite3" presStyleCnt="0"/>
      <dgm:spPr/>
      <dgm:t>
        <a:bodyPr/>
        <a:lstStyle/>
        <a:p>
          <a:endParaRPr lang="en-US"/>
        </a:p>
      </dgm:t>
    </dgm:pt>
    <dgm:pt modelId="{247AF8B3-D56B-4BB8-8999-6A112587871B}" type="pres">
      <dgm:prSet presAssocID="{A93F8190-8F4D-4DF2-9F5C-936536901E5D}" presName="background3" presStyleLbl="node3" presStyleIdx="2" presStyleCnt="3"/>
      <dgm:spPr>
        <a:noFill/>
      </dgm:spPr>
      <dgm:t>
        <a:bodyPr/>
        <a:lstStyle/>
        <a:p>
          <a:endParaRPr lang="en-US"/>
        </a:p>
      </dgm:t>
    </dgm:pt>
    <dgm:pt modelId="{7A69DE62-5C40-45EE-8AC4-61B0C2417B92}" type="pres">
      <dgm:prSet presAssocID="{A93F8190-8F4D-4DF2-9F5C-936536901E5D}" presName="text3" presStyleLbl="fgAcc3" presStyleIdx="2" presStyleCnt="3" custScaleX="222021" custScaleY="128950" custLinFactNeighborX="55967" custLinFactNeighborY="-1520">
        <dgm:presLayoutVars>
          <dgm:chPref val="3"/>
        </dgm:presLayoutVars>
      </dgm:prSet>
      <dgm:spPr/>
      <dgm:t>
        <a:bodyPr/>
        <a:lstStyle/>
        <a:p>
          <a:endParaRPr lang="en-US"/>
        </a:p>
      </dgm:t>
    </dgm:pt>
    <dgm:pt modelId="{A9C4361C-6E88-4E51-8A40-363065FAD801}" type="pres">
      <dgm:prSet presAssocID="{A93F8190-8F4D-4DF2-9F5C-936536901E5D}" presName="hierChild4" presStyleCnt="0"/>
      <dgm:spPr/>
      <dgm:t>
        <a:bodyPr/>
        <a:lstStyle/>
        <a:p>
          <a:endParaRPr lang="en-US"/>
        </a:p>
      </dgm:t>
    </dgm:pt>
    <dgm:pt modelId="{1837AB8A-0223-4601-846B-88872E1C10B4}" type="pres">
      <dgm:prSet presAssocID="{2736FD37-499B-40AA-9802-50B04816B24A}" presName="hierRoot1" presStyleCnt="0"/>
      <dgm:spPr/>
      <dgm:t>
        <a:bodyPr/>
        <a:lstStyle/>
        <a:p>
          <a:endParaRPr lang="en-US"/>
        </a:p>
      </dgm:t>
    </dgm:pt>
    <dgm:pt modelId="{E87A3407-C152-4FA5-AA91-CAE66FC4C2E2}" type="pres">
      <dgm:prSet presAssocID="{2736FD37-499B-40AA-9802-50B04816B24A}" presName="composite" presStyleCnt="0"/>
      <dgm:spPr/>
      <dgm:t>
        <a:bodyPr/>
        <a:lstStyle/>
        <a:p>
          <a:endParaRPr lang="en-US"/>
        </a:p>
      </dgm:t>
    </dgm:pt>
    <dgm:pt modelId="{2174C6C6-0145-4E3D-84AE-10155F3776F9}" type="pres">
      <dgm:prSet presAssocID="{2736FD37-499B-40AA-9802-50B04816B24A}" presName="background" presStyleLbl="node0" presStyleIdx="2" presStyleCnt="5"/>
      <dgm:spPr>
        <a:noFill/>
      </dgm:spPr>
      <dgm:t>
        <a:bodyPr/>
        <a:lstStyle/>
        <a:p>
          <a:endParaRPr lang="en-US"/>
        </a:p>
      </dgm:t>
    </dgm:pt>
    <dgm:pt modelId="{2F33913E-8BE0-451F-9C44-4E05DC56BCAC}" type="pres">
      <dgm:prSet presAssocID="{2736FD37-499B-40AA-9802-50B04816B24A}" presName="text" presStyleLbl="fgAcc0" presStyleIdx="2" presStyleCnt="5" custScaleX="165850" custScaleY="230590" custLinFactX="-59149" custLinFactNeighborX="-100000" custLinFactNeighborY="-97">
        <dgm:presLayoutVars>
          <dgm:chPref val="3"/>
        </dgm:presLayoutVars>
      </dgm:prSet>
      <dgm:spPr/>
      <dgm:t>
        <a:bodyPr/>
        <a:lstStyle/>
        <a:p>
          <a:endParaRPr lang="en-US"/>
        </a:p>
      </dgm:t>
    </dgm:pt>
    <dgm:pt modelId="{C70E8EA1-510A-465C-90C7-E802E88DC7C3}" type="pres">
      <dgm:prSet presAssocID="{2736FD37-499B-40AA-9802-50B04816B24A}" presName="hierChild2" presStyleCnt="0"/>
      <dgm:spPr/>
      <dgm:t>
        <a:bodyPr/>
        <a:lstStyle/>
        <a:p>
          <a:endParaRPr lang="en-US"/>
        </a:p>
      </dgm:t>
    </dgm:pt>
    <dgm:pt modelId="{52E3F08B-C616-4E23-8A7D-E7423C5ACF13}" type="pres">
      <dgm:prSet presAssocID="{92C03A28-C499-4AA2-9BEC-6B4A6F7001B0}" presName="hierRoot1" presStyleCnt="0"/>
      <dgm:spPr/>
      <dgm:t>
        <a:bodyPr/>
        <a:lstStyle/>
        <a:p>
          <a:endParaRPr lang="en-US"/>
        </a:p>
      </dgm:t>
    </dgm:pt>
    <dgm:pt modelId="{3E33F5FD-96D9-4BC6-925F-75BBE6863021}" type="pres">
      <dgm:prSet presAssocID="{92C03A28-C499-4AA2-9BEC-6B4A6F7001B0}" presName="composite" presStyleCnt="0"/>
      <dgm:spPr/>
      <dgm:t>
        <a:bodyPr/>
        <a:lstStyle/>
        <a:p>
          <a:endParaRPr lang="en-US"/>
        </a:p>
      </dgm:t>
    </dgm:pt>
    <dgm:pt modelId="{94A5AE60-FB12-4528-B391-B1472304BBDE}" type="pres">
      <dgm:prSet presAssocID="{92C03A28-C499-4AA2-9BEC-6B4A6F7001B0}" presName="background" presStyleLbl="node0" presStyleIdx="3" presStyleCnt="5"/>
      <dgm:spPr>
        <a:noFill/>
      </dgm:spPr>
      <dgm:t>
        <a:bodyPr/>
        <a:lstStyle/>
        <a:p>
          <a:endParaRPr lang="en-US"/>
        </a:p>
      </dgm:t>
    </dgm:pt>
    <dgm:pt modelId="{46EFDEBC-9C98-42BE-A355-44AC0FA37541}" type="pres">
      <dgm:prSet presAssocID="{92C03A28-C499-4AA2-9BEC-6B4A6F7001B0}" presName="text" presStyleLbl="fgAcc0" presStyleIdx="3" presStyleCnt="5" custScaleX="159454" custScaleY="230590" custLinFactX="-37209" custLinFactNeighborX="-100000" custLinFactNeighborY="1476">
        <dgm:presLayoutVars>
          <dgm:chPref val="3"/>
        </dgm:presLayoutVars>
      </dgm:prSet>
      <dgm:spPr/>
      <dgm:t>
        <a:bodyPr/>
        <a:lstStyle/>
        <a:p>
          <a:endParaRPr lang="en-US"/>
        </a:p>
      </dgm:t>
    </dgm:pt>
    <dgm:pt modelId="{EBBB0BB5-86E5-4602-9251-CC3E94F00068}" type="pres">
      <dgm:prSet presAssocID="{92C03A28-C499-4AA2-9BEC-6B4A6F7001B0}" presName="hierChild2" presStyleCnt="0"/>
      <dgm:spPr/>
      <dgm:t>
        <a:bodyPr/>
        <a:lstStyle/>
        <a:p>
          <a:endParaRPr lang="en-US"/>
        </a:p>
      </dgm:t>
    </dgm:pt>
    <dgm:pt modelId="{EBA91315-52CB-4EBA-8181-6D5CD34A6217}" type="pres">
      <dgm:prSet presAssocID="{02B1FD5A-5B5C-4158-B0FC-2CBE176430C8}" presName="hierRoot1" presStyleCnt="0"/>
      <dgm:spPr/>
    </dgm:pt>
    <dgm:pt modelId="{B1CFDAB9-C7EA-4CA6-BD62-83B2193E0591}" type="pres">
      <dgm:prSet presAssocID="{02B1FD5A-5B5C-4158-B0FC-2CBE176430C8}" presName="composite" presStyleCnt="0"/>
      <dgm:spPr/>
    </dgm:pt>
    <dgm:pt modelId="{610746D0-F07B-4469-8949-B7C160D1834D}" type="pres">
      <dgm:prSet presAssocID="{02B1FD5A-5B5C-4158-B0FC-2CBE176430C8}" presName="background" presStyleLbl="node0" presStyleIdx="4" presStyleCnt="5"/>
      <dgm:spPr>
        <a:noFill/>
      </dgm:spPr>
      <dgm:t>
        <a:bodyPr/>
        <a:lstStyle/>
        <a:p>
          <a:endParaRPr lang="en-US"/>
        </a:p>
      </dgm:t>
    </dgm:pt>
    <dgm:pt modelId="{B527988D-E019-4237-9DE7-5C9E6014C245}" type="pres">
      <dgm:prSet presAssocID="{02B1FD5A-5B5C-4158-B0FC-2CBE176430C8}" presName="text" presStyleLbl="fgAcc0" presStyleIdx="4" presStyleCnt="5" custScaleX="155447" custScaleY="229482" custLinFactX="-15843" custLinFactNeighborX="-100000" custLinFactNeighborY="1923">
        <dgm:presLayoutVars>
          <dgm:chPref val="3"/>
        </dgm:presLayoutVars>
      </dgm:prSet>
      <dgm:spPr/>
      <dgm:t>
        <a:bodyPr/>
        <a:lstStyle/>
        <a:p>
          <a:endParaRPr lang="en-US"/>
        </a:p>
      </dgm:t>
    </dgm:pt>
    <dgm:pt modelId="{D2A107A1-888A-4D2D-91C0-67AFD6E40164}" type="pres">
      <dgm:prSet presAssocID="{02B1FD5A-5B5C-4158-B0FC-2CBE176430C8}" presName="hierChild2" presStyleCnt="0"/>
      <dgm:spPr/>
    </dgm:pt>
  </dgm:ptLst>
  <dgm:cxnLst>
    <dgm:cxn modelId="{72649A9F-60F8-41D0-B125-0E34C8E40B20}" type="presOf" srcId="{92C03A28-C499-4AA2-9BEC-6B4A6F7001B0}" destId="{46EFDEBC-9C98-42BE-A355-44AC0FA37541}" srcOrd="0" destOrd="0" presId="urn:microsoft.com/office/officeart/2005/8/layout/hierarchy1"/>
    <dgm:cxn modelId="{E2ED497A-9C91-4AD1-855A-D0F20D2A1BD7}" srcId="{A5B08AB5-C14C-46F6-8D1C-244982437B97}" destId="{3DEC32FF-C01E-419B-B712-95C06CF25A31}" srcOrd="0" destOrd="0" parTransId="{095BA31B-10EB-4E29-A26C-2B980637EAB7}" sibTransId="{F55D50D9-31EB-4DE7-8470-6A96D26669EB}"/>
    <dgm:cxn modelId="{823C4FE9-F335-4DFD-8F08-39C90D793721}" type="presOf" srcId="{BF17666B-12E9-41FA-B404-C5A95054B73C}" destId="{047E48E1-0864-4FAB-9B57-DC62B58F4C2B}" srcOrd="0" destOrd="0" presId="urn:microsoft.com/office/officeart/2005/8/layout/hierarchy1"/>
    <dgm:cxn modelId="{3ED9DC02-5942-48A4-8C2D-EAE1B11A17AC}" type="presOf" srcId="{A93F8190-8F4D-4DF2-9F5C-936536901E5D}" destId="{7A69DE62-5C40-45EE-8AC4-61B0C2417B92}" srcOrd="0" destOrd="0" presId="urn:microsoft.com/office/officeart/2005/8/layout/hierarchy1"/>
    <dgm:cxn modelId="{12EC4462-D282-4C6B-BF36-F90F52D76C14}" type="presOf" srcId="{681B1F9B-18CE-46BD-87CE-D338C8834107}" destId="{6FFB96FD-4CA7-4B3B-84B5-32CE77926EE3}" srcOrd="0" destOrd="0" presId="urn:microsoft.com/office/officeart/2005/8/layout/hierarchy1"/>
    <dgm:cxn modelId="{EE7C0AE8-3F9A-49B7-A117-99BAA633EB07}" srcId="{B55A1397-8794-48EB-A4B3-FEB7DBFC404D}" destId="{1448E822-7F3A-4FCD-84A4-9EA568B361FC}" srcOrd="0" destOrd="0" parTransId="{D0C080F3-8182-4558-BB98-A7D509E1E0ED}" sibTransId="{EF4825F2-57B3-4A06-833A-0568CB670DC3}"/>
    <dgm:cxn modelId="{27CF1C66-596F-4FDB-8B6B-57CD86A6BBB4}" type="presOf" srcId="{3DEC32FF-C01E-419B-B712-95C06CF25A31}" destId="{D6A14505-7E10-41FC-8B92-0DA4A94C7FF4}" srcOrd="0" destOrd="0" presId="urn:microsoft.com/office/officeart/2005/8/layout/hierarchy1"/>
    <dgm:cxn modelId="{EE592C38-0A7E-4861-94C6-2CE76F144D9D}" type="presOf" srcId="{1448E822-7F3A-4FCD-84A4-9EA568B361FC}" destId="{9F811CDB-E21D-426E-BEE9-C4425383B809}" srcOrd="0" destOrd="0" presId="urn:microsoft.com/office/officeart/2005/8/layout/hierarchy1"/>
    <dgm:cxn modelId="{72AF6343-E5CC-4CB2-A40A-EFCB8D4A1E64}" type="presOf" srcId="{247B0D79-8063-48B6-8847-7043C443DEAC}" destId="{D035B563-4088-43DF-8000-842F570701C7}" srcOrd="0" destOrd="0" presId="urn:microsoft.com/office/officeart/2005/8/layout/hierarchy1"/>
    <dgm:cxn modelId="{1D953A4E-F3B5-4D1B-A754-CE7DC977B81A}" srcId="{D0AA7506-1C5B-4306-9CA2-533AF711CBAE}" destId="{E92DA18E-55B4-49C5-91B2-336EA7EC1A01}" srcOrd="0" destOrd="0" parTransId="{050E2FFA-1038-479E-BC2C-494C216D71B1}" sibTransId="{5D106B4D-5AEE-4859-9E99-DEFAF351029E}"/>
    <dgm:cxn modelId="{B11D3C87-9DEB-45EB-8D7C-4CE660119E4A}" srcId="{D48570BC-105B-4A83-8AE9-C02775B9C90F}" destId="{92C03A28-C499-4AA2-9BEC-6B4A6F7001B0}" srcOrd="3" destOrd="0" parTransId="{17C1DC48-ED9B-4B6A-9D59-E62EB1EFF055}" sibTransId="{095144A3-C566-4638-B20D-075D60609EC1}"/>
    <dgm:cxn modelId="{33051A11-80CB-48AC-B585-857856344997}" type="presOf" srcId="{4BE4FA1E-CF2A-4E9A-A253-3FCDF15C3A40}" destId="{6E7A0977-814C-455C-AB80-CFC42FFEB970}" srcOrd="0" destOrd="0" presId="urn:microsoft.com/office/officeart/2005/8/layout/hierarchy1"/>
    <dgm:cxn modelId="{B89763DE-63E8-4338-B85A-667A687EBD46}" type="presOf" srcId="{E92DA18E-55B4-49C5-91B2-336EA7EC1A01}" destId="{B37D802A-EC7D-4DE7-940F-73D6D392CC67}" srcOrd="0" destOrd="0" presId="urn:microsoft.com/office/officeart/2005/8/layout/hierarchy1"/>
    <dgm:cxn modelId="{2EA7BF20-A2E2-47D1-8B62-5E472B330A0C}" type="presOf" srcId="{2736FD37-499B-40AA-9802-50B04816B24A}" destId="{2F33913E-8BE0-451F-9C44-4E05DC56BCAC}" srcOrd="0" destOrd="0" presId="urn:microsoft.com/office/officeart/2005/8/layout/hierarchy1"/>
    <dgm:cxn modelId="{7F5841BA-319E-4A5E-B125-2C9011E95F79}" srcId="{B55A1397-8794-48EB-A4B3-FEB7DBFC404D}" destId="{4BE4FA1E-CF2A-4E9A-A253-3FCDF15C3A40}" srcOrd="1" destOrd="0" parTransId="{0B9C824A-6DD9-4E3E-88B4-4BCE6A964B15}" sibTransId="{528AF20C-DEA9-45DE-8EB1-74075629CBA4}"/>
    <dgm:cxn modelId="{AEDA89A3-41A0-4644-BFBF-1B0ABD133F1A}" type="presOf" srcId="{B55A1397-8794-48EB-A4B3-FEB7DBFC404D}" destId="{31298FF5-E8B9-4DF0-AAEB-97DCE6F632CD}" srcOrd="0" destOrd="0" presId="urn:microsoft.com/office/officeart/2005/8/layout/hierarchy1"/>
    <dgm:cxn modelId="{59A8E922-986C-4A4F-A65D-9F1364A50E84}" type="presOf" srcId="{F0B1C70E-8EF8-4F41-9EB6-F653324C70B8}" destId="{5A0EA9EF-3D3B-4187-A16B-73A6FFC57C1B}" srcOrd="0" destOrd="0" presId="urn:microsoft.com/office/officeart/2005/8/layout/hierarchy1"/>
    <dgm:cxn modelId="{FF736DC6-20D3-4127-B867-6B104B74F0DF}" type="presOf" srcId="{D0AA7506-1C5B-4306-9CA2-533AF711CBAE}" destId="{26207B1E-9F0C-4D78-AD37-A7EA3B72A03A}" srcOrd="0" destOrd="0" presId="urn:microsoft.com/office/officeart/2005/8/layout/hierarchy1"/>
    <dgm:cxn modelId="{4769C6E2-D48F-49EB-BA62-E262060A9F63}" srcId="{B55A1397-8794-48EB-A4B3-FEB7DBFC404D}" destId="{D3460659-262E-4CFF-8BE9-5BA6D45DC7DF}" srcOrd="2" destOrd="0" parTransId="{53A85C26-02B6-410B-A471-C59F02258829}" sibTransId="{90925596-3796-4FC5-BFD8-2F244D10474A}"/>
    <dgm:cxn modelId="{ABCC2053-D4CF-4B3C-A490-D3053B383334}" type="presOf" srcId="{53A85C26-02B6-410B-A471-C59F02258829}" destId="{264A1DA6-8F17-4491-B13B-C635C934EDF2}" srcOrd="0" destOrd="0" presId="urn:microsoft.com/office/officeart/2005/8/layout/hierarchy1"/>
    <dgm:cxn modelId="{82A9873F-2F47-4339-BB80-885A2C00A26E}" type="presOf" srcId="{D3460659-262E-4CFF-8BE9-5BA6D45DC7DF}" destId="{04DB8173-237F-49D9-9B17-6D1C593EA0B0}" srcOrd="0" destOrd="0" presId="urn:microsoft.com/office/officeart/2005/8/layout/hierarchy1"/>
    <dgm:cxn modelId="{0AA8E17A-9ACF-4E01-8E20-873653BB464F}" type="presOf" srcId="{D0C080F3-8182-4558-BB98-A7D509E1E0ED}" destId="{3AA62C88-FA78-41AD-AE7D-6257332B58F8}" srcOrd="0" destOrd="0" presId="urn:microsoft.com/office/officeart/2005/8/layout/hierarchy1"/>
    <dgm:cxn modelId="{7BB439C9-BCCA-423E-8EA5-D913DD6A8106}" srcId="{D48570BC-105B-4A83-8AE9-C02775B9C90F}" destId="{2736FD37-499B-40AA-9802-50B04816B24A}" srcOrd="2" destOrd="0" parTransId="{97530E85-32D2-4BEF-9E91-447E57883805}" sibTransId="{31922F71-668D-4D8B-BE03-2BAB44DA0276}"/>
    <dgm:cxn modelId="{30D54AD3-17F7-4C14-91C1-34DB9EB96CD9}" type="presOf" srcId="{D04070BA-4543-4B1D-A658-7C2F7902A062}" destId="{8EBF04F5-EE31-49EE-A539-9BA514CB3397}" srcOrd="0" destOrd="0" presId="urn:microsoft.com/office/officeart/2005/8/layout/hierarchy1"/>
    <dgm:cxn modelId="{784E2BF5-4768-454A-8BE9-AD53884D8074}" srcId="{A5B08AB5-C14C-46F6-8D1C-244982437B97}" destId="{D04070BA-4543-4B1D-A658-7C2F7902A062}" srcOrd="2" destOrd="0" parTransId="{7D983219-4FEF-405F-85F4-ED96DE993A6D}" sibTransId="{291B238F-2846-408A-BCDA-0A2AE6AA59BD}"/>
    <dgm:cxn modelId="{B3AB6D46-7055-4E89-8816-D3F8296D6AB7}" srcId="{E92DA18E-55B4-49C5-91B2-336EA7EC1A01}" destId="{A5B08AB5-C14C-46F6-8D1C-244982437B97}" srcOrd="0" destOrd="0" parTransId="{1127B091-2ADE-4725-8F30-5E45DC5FC632}" sibTransId="{9BA2C627-19AD-4DE9-8153-0484FA0D89C2}"/>
    <dgm:cxn modelId="{D5F9B63A-DEC9-4033-86AA-4DEAFA05A6E4}" type="presOf" srcId="{1127B091-2ADE-4725-8F30-5E45DC5FC632}" destId="{0AF15E58-5FD7-4248-A0D2-8C2A65FA59E2}" srcOrd="0" destOrd="0" presId="urn:microsoft.com/office/officeart/2005/8/layout/hierarchy1"/>
    <dgm:cxn modelId="{307E5EFD-23BD-4A26-B641-48EEC22559AD}" srcId="{D48570BC-105B-4A83-8AE9-C02775B9C90F}" destId="{F0B1C70E-8EF8-4F41-9EB6-F653324C70B8}" srcOrd="0" destOrd="0" parTransId="{C6503BC5-19A4-4D2F-8C9A-3CCEAD3ADCB2}" sibTransId="{DA86DBDC-47AD-48FB-96CD-9ADAB0470BF0}"/>
    <dgm:cxn modelId="{5A98CCD9-A9C5-480E-B6B9-4DFB92FF40CE}" srcId="{D48570BC-105B-4A83-8AE9-C02775B9C90F}" destId="{02B1FD5A-5B5C-4158-B0FC-2CBE176430C8}" srcOrd="4" destOrd="0" parTransId="{5F754DED-0411-40BF-9FCB-9F89B9554F00}" sibTransId="{445091D2-C56E-40F8-82D2-17A064AF13CF}"/>
    <dgm:cxn modelId="{16BC6942-503C-4CC9-9AA3-10087F4A133B}" type="presOf" srcId="{A5B08AB5-C14C-46F6-8D1C-244982437B97}" destId="{A90BF0ED-3A2C-4540-888A-76120F756D45}" srcOrd="0" destOrd="0" presId="urn:microsoft.com/office/officeart/2005/8/layout/hierarchy1"/>
    <dgm:cxn modelId="{AD573759-8415-44FF-906B-99FA4B32F47F}" srcId="{E92DA18E-55B4-49C5-91B2-336EA7EC1A01}" destId="{B55A1397-8794-48EB-A4B3-FEB7DBFC404D}" srcOrd="1" destOrd="0" parTransId="{BF17666B-12E9-41FA-B404-C5A95054B73C}" sibTransId="{5A46A192-A8EA-4C19-B510-C44541C52697}"/>
    <dgm:cxn modelId="{AF0FE611-FD5F-4DAC-8155-F0420139EBC4}" type="presOf" srcId="{02B1FD5A-5B5C-4158-B0FC-2CBE176430C8}" destId="{B527988D-E019-4237-9DE7-5C9E6014C245}" srcOrd="0" destOrd="0" presId="urn:microsoft.com/office/officeart/2005/8/layout/hierarchy1"/>
    <dgm:cxn modelId="{6136A493-26CD-4FDF-988A-1C6BA52016BE}" srcId="{D48570BC-105B-4A83-8AE9-C02775B9C90F}" destId="{D0AA7506-1C5B-4306-9CA2-533AF711CBAE}" srcOrd="1" destOrd="0" parTransId="{98602EC4-EA64-4B3E-A63C-E48D92CDB544}" sibTransId="{163CF70A-BD2D-415E-A3F7-E6131E9EB8E3}"/>
    <dgm:cxn modelId="{7F313841-44DB-4BE8-A348-557B2DC568E5}" type="presOf" srcId="{7D983219-4FEF-405F-85F4-ED96DE993A6D}" destId="{67E2879C-2846-4B74-A498-1F09F770FF60}" srcOrd="0" destOrd="0" presId="urn:microsoft.com/office/officeart/2005/8/layout/hierarchy1"/>
    <dgm:cxn modelId="{3B534BD1-81EA-4699-B3CB-A58FD2553579}" type="presOf" srcId="{F8F1F37B-C3B5-4BBE-8324-C8ACBEC03B21}" destId="{3C6B5691-CE6F-480C-BA43-0E1FFB724F82}" srcOrd="0" destOrd="0" presId="urn:microsoft.com/office/officeart/2005/8/layout/hierarchy1"/>
    <dgm:cxn modelId="{1E8903AA-8563-40E0-83B3-14BF25AAEA23}" srcId="{E92DA18E-55B4-49C5-91B2-336EA7EC1A01}" destId="{A93F8190-8F4D-4DF2-9F5C-936536901E5D}" srcOrd="2" destOrd="0" parTransId="{247B0D79-8063-48B6-8847-7043C443DEAC}" sibTransId="{2128B2FC-F8AD-45D3-AD94-03EA3228221C}"/>
    <dgm:cxn modelId="{62BCEF86-620A-4728-9AA4-FC02BD2F0126}" type="presOf" srcId="{0B9C824A-6DD9-4E3E-88B4-4BCE6A964B15}" destId="{90782244-031C-4108-9B67-8D53002AE9E2}" srcOrd="0" destOrd="0" presId="urn:microsoft.com/office/officeart/2005/8/layout/hierarchy1"/>
    <dgm:cxn modelId="{3939A3E7-021E-49CA-B0E5-A4AC14448B1C}" srcId="{A5B08AB5-C14C-46F6-8D1C-244982437B97}" destId="{F8F1F37B-C3B5-4BBE-8324-C8ACBEC03B21}" srcOrd="1" destOrd="0" parTransId="{681B1F9B-18CE-46BD-87CE-D338C8834107}" sibTransId="{008D9936-73D7-464B-ABC4-725181588622}"/>
    <dgm:cxn modelId="{BF5036FF-DB82-4009-A772-138FC3DAF395}" type="presOf" srcId="{D48570BC-105B-4A83-8AE9-C02775B9C90F}" destId="{B81B85BD-6C3C-4353-B1D0-45B75FAB8566}" srcOrd="0" destOrd="0" presId="urn:microsoft.com/office/officeart/2005/8/layout/hierarchy1"/>
    <dgm:cxn modelId="{804C8671-0E85-4FFA-8262-CF4FE843C738}" type="presOf" srcId="{095BA31B-10EB-4E29-A26C-2B980637EAB7}" destId="{C75BF4DB-CB26-4C40-BDBE-DD11B5EB61AC}" srcOrd="0" destOrd="0" presId="urn:microsoft.com/office/officeart/2005/8/layout/hierarchy1"/>
    <dgm:cxn modelId="{B055B193-E02A-4A06-8F75-172DB1F340E5}" type="presOf" srcId="{050E2FFA-1038-479E-BC2C-494C216D71B1}" destId="{BAC770F0-AEB4-4DE1-9100-6FF8060CB4C2}" srcOrd="0" destOrd="0" presId="urn:microsoft.com/office/officeart/2005/8/layout/hierarchy1"/>
    <dgm:cxn modelId="{BAEB7223-28FE-4FFF-8B88-C5E185AEDCA7}" type="presParOf" srcId="{B81B85BD-6C3C-4353-B1D0-45B75FAB8566}" destId="{C1DCB91A-104E-4164-91A9-6A43DBD3FE25}" srcOrd="0" destOrd="0" presId="urn:microsoft.com/office/officeart/2005/8/layout/hierarchy1"/>
    <dgm:cxn modelId="{63F2EFBE-3D2C-4D4C-9406-2842CD12E108}" type="presParOf" srcId="{C1DCB91A-104E-4164-91A9-6A43DBD3FE25}" destId="{CB07BF77-2ADB-4F15-9B6D-EEED65448CBA}" srcOrd="0" destOrd="0" presId="urn:microsoft.com/office/officeart/2005/8/layout/hierarchy1"/>
    <dgm:cxn modelId="{84ECD620-B588-463C-9BF0-E3EB940D613C}" type="presParOf" srcId="{CB07BF77-2ADB-4F15-9B6D-EEED65448CBA}" destId="{36299D8F-6517-45AA-8DD7-5A91691CA004}" srcOrd="0" destOrd="0" presId="urn:microsoft.com/office/officeart/2005/8/layout/hierarchy1"/>
    <dgm:cxn modelId="{DEFA7889-FD42-4725-96CB-38DEEC257A03}" type="presParOf" srcId="{CB07BF77-2ADB-4F15-9B6D-EEED65448CBA}" destId="{5A0EA9EF-3D3B-4187-A16B-73A6FFC57C1B}" srcOrd="1" destOrd="0" presId="urn:microsoft.com/office/officeart/2005/8/layout/hierarchy1"/>
    <dgm:cxn modelId="{C88E1C3D-2B53-4165-B461-09F7D0AC974F}" type="presParOf" srcId="{C1DCB91A-104E-4164-91A9-6A43DBD3FE25}" destId="{ABB3D890-7F59-4224-84E1-C0EA5FCF40B2}" srcOrd="1" destOrd="0" presId="urn:microsoft.com/office/officeart/2005/8/layout/hierarchy1"/>
    <dgm:cxn modelId="{9992F0B4-2975-4771-BBF1-19D67CB0C36B}" type="presParOf" srcId="{B81B85BD-6C3C-4353-B1D0-45B75FAB8566}" destId="{E2656488-38FD-4B85-AD42-3718BAEE54A9}" srcOrd="1" destOrd="0" presId="urn:microsoft.com/office/officeart/2005/8/layout/hierarchy1"/>
    <dgm:cxn modelId="{4EE1D632-E4BE-4DAD-99C6-1495503B9909}" type="presParOf" srcId="{E2656488-38FD-4B85-AD42-3718BAEE54A9}" destId="{F9D058A6-65A3-4519-859F-9A3413F2C8DA}" srcOrd="0" destOrd="0" presId="urn:microsoft.com/office/officeart/2005/8/layout/hierarchy1"/>
    <dgm:cxn modelId="{965C0AB0-8C11-48CE-9C68-E16439410EA6}" type="presParOf" srcId="{F9D058A6-65A3-4519-859F-9A3413F2C8DA}" destId="{2BB5B5ED-689A-4A04-9090-DB54FBE1E883}" srcOrd="0" destOrd="0" presId="urn:microsoft.com/office/officeart/2005/8/layout/hierarchy1"/>
    <dgm:cxn modelId="{DD78C7E9-58C5-4ECA-8176-02E8376484C5}" type="presParOf" srcId="{F9D058A6-65A3-4519-859F-9A3413F2C8DA}" destId="{26207B1E-9F0C-4D78-AD37-A7EA3B72A03A}" srcOrd="1" destOrd="0" presId="urn:microsoft.com/office/officeart/2005/8/layout/hierarchy1"/>
    <dgm:cxn modelId="{DF19B3EC-1FF8-4DE5-93CC-39081ACFF905}" type="presParOf" srcId="{E2656488-38FD-4B85-AD42-3718BAEE54A9}" destId="{9FF80526-D45C-4779-BE0E-B2B6B971F7C9}" srcOrd="1" destOrd="0" presId="urn:microsoft.com/office/officeart/2005/8/layout/hierarchy1"/>
    <dgm:cxn modelId="{2FB1C94F-EBB7-4A78-AB76-E38C3A5AD8AB}" type="presParOf" srcId="{9FF80526-D45C-4779-BE0E-B2B6B971F7C9}" destId="{BAC770F0-AEB4-4DE1-9100-6FF8060CB4C2}" srcOrd="0" destOrd="0" presId="urn:microsoft.com/office/officeart/2005/8/layout/hierarchy1"/>
    <dgm:cxn modelId="{DA35F3C7-7A3C-4015-B835-69E2A42347B7}" type="presParOf" srcId="{9FF80526-D45C-4779-BE0E-B2B6B971F7C9}" destId="{CED1A470-CA30-4207-9AD0-356E5AE82EE4}" srcOrd="1" destOrd="0" presId="urn:microsoft.com/office/officeart/2005/8/layout/hierarchy1"/>
    <dgm:cxn modelId="{E4E6CAD0-E521-4B99-8041-0E2DF1F649CA}" type="presParOf" srcId="{CED1A470-CA30-4207-9AD0-356E5AE82EE4}" destId="{3B3871A4-C397-4FA1-9C1B-35789DC74D4A}" srcOrd="0" destOrd="0" presId="urn:microsoft.com/office/officeart/2005/8/layout/hierarchy1"/>
    <dgm:cxn modelId="{43400456-DC51-4CCD-A56D-AC07F330A4A2}" type="presParOf" srcId="{3B3871A4-C397-4FA1-9C1B-35789DC74D4A}" destId="{ED591762-780B-4F90-8FE6-822508D54264}" srcOrd="0" destOrd="0" presId="urn:microsoft.com/office/officeart/2005/8/layout/hierarchy1"/>
    <dgm:cxn modelId="{4AFF8BF9-A373-4B22-B736-6342D44849CF}" type="presParOf" srcId="{3B3871A4-C397-4FA1-9C1B-35789DC74D4A}" destId="{B37D802A-EC7D-4DE7-940F-73D6D392CC67}" srcOrd="1" destOrd="0" presId="urn:microsoft.com/office/officeart/2005/8/layout/hierarchy1"/>
    <dgm:cxn modelId="{10464FE3-5EC2-467D-80AE-AC3E4E0EF066}" type="presParOf" srcId="{CED1A470-CA30-4207-9AD0-356E5AE82EE4}" destId="{1A992B73-8988-428E-AC99-1B5FC7FA4615}" srcOrd="1" destOrd="0" presId="urn:microsoft.com/office/officeart/2005/8/layout/hierarchy1"/>
    <dgm:cxn modelId="{FBFD35C3-A4E0-4CB8-8D6E-1EAD3D76E9E7}" type="presParOf" srcId="{1A992B73-8988-428E-AC99-1B5FC7FA4615}" destId="{0AF15E58-5FD7-4248-A0D2-8C2A65FA59E2}" srcOrd="0" destOrd="0" presId="urn:microsoft.com/office/officeart/2005/8/layout/hierarchy1"/>
    <dgm:cxn modelId="{9C5387E9-AECB-4E67-8BB8-1C22B916DD21}" type="presParOf" srcId="{1A992B73-8988-428E-AC99-1B5FC7FA4615}" destId="{4914098D-AD88-42A4-A522-95F0C08B243E}" srcOrd="1" destOrd="0" presId="urn:microsoft.com/office/officeart/2005/8/layout/hierarchy1"/>
    <dgm:cxn modelId="{E0E9DAD1-3207-4874-832B-72575C1DEBFE}" type="presParOf" srcId="{4914098D-AD88-42A4-A522-95F0C08B243E}" destId="{1AC98A77-DF97-43DA-A4E8-59E8D22B3F8F}" srcOrd="0" destOrd="0" presId="urn:microsoft.com/office/officeart/2005/8/layout/hierarchy1"/>
    <dgm:cxn modelId="{38DE9945-4C42-41F2-91D9-3A81C5C8355B}" type="presParOf" srcId="{1AC98A77-DF97-43DA-A4E8-59E8D22B3F8F}" destId="{767851E7-6268-487B-98E5-028D421910B6}" srcOrd="0" destOrd="0" presId="urn:microsoft.com/office/officeart/2005/8/layout/hierarchy1"/>
    <dgm:cxn modelId="{CDBAA285-7909-4DDB-9DA9-9357A055C135}" type="presParOf" srcId="{1AC98A77-DF97-43DA-A4E8-59E8D22B3F8F}" destId="{A90BF0ED-3A2C-4540-888A-76120F756D45}" srcOrd="1" destOrd="0" presId="urn:microsoft.com/office/officeart/2005/8/layout/hierarchy1"/>
    <dgm:cxn modelId="{314C3E91-9EEC-4E72-A15F-87FDD4C049E7}" type="presParOf" srcId="{4914098D-AD88-42A4-A522-95F0C08B243E}" destId="{E82EAB1F-B1FC-4E6C-8F3B-BC83B4F107AB}" srcOrd="1" destOrd="0" presId="urn:microsoft.com/office/officeart/2005/8/layout/hierarchy1"/>
    <dgm:cxn modelId="{884F0657-22C6-4973-AE43-7CC36FCE2020}" type="presParOf" srcId="{E82EAB1F-B1FC-4E6C-8F3B-BC83B4F107AB}" destId="{C75BF4DB-CB26-4C40-BDBE-DD11B5EB61AC}" srcOrd="0" destOrd="0" presId="urn:microsoft.com/office/officeart/2005/8/layout/hierarchy1"/>
    <dgm:cxn modelId="{7098AFFD-E8AA-46BF-B511-1045BD9F223D}" type="presParOf" srcId="{E82EAB1F-B1FC-4E6C-8F3B-BC83B4F107AB}" destId="{6CFCCDDF-2DA8-406E-8788-308800152ABE}" srcOrd="1" destOrd="0" presId="urn:microsoft.com/office/officeart/2005/8/layout/hierarchy1"/>
    <dgm:cxn modelId="{72B8444F-760D-47DF-A792-0A6FB23B0675}" type="presParOf" srcId="{6CFCCDDF-2DA8-406E-8788-308800152ABE}" destId="{8CE71B3A-9A32-4606-B511-B67C145264DA}" srcOrd="0" destOrd="0" presId="urn:microsoft.com/office/officeart/2005/8/layout/hierarchy1"/>
    <dgm:cxn modelId="{F3132B32-23B7-46C0-8BE3-D9872BE9EB31}" type="presParOf" srcId="{8CE71B3A-9A32-4606-B511-B67C145264DA}" destId="{ED0E3F12-1E96-460D-BF7C-0907664F2740}" srcOrd="0" destOrd="0" presId="urn:microsoft.com/office/officeart/2005/8/layout/hierarchy1"/>
    <dgm:cxn modelId="{3D786247-8EDC-4C66-9E62-8BBE701081D4}" type="presParOf" srcId="{8CE71B3A-9A32-4606-B511-B67C145264DA}" destId="{D6A14505-7E10-41FC-8B92-0DA4A94C7FF4}" srcOrd="1" destOrd="0" presId="urn:microsoft.com/office/officeart/2005/8/layout/hierarchy1"/>
    <dgm:cxn modelId="{96F41941-8F80-4EAF-A695-D4222B2EC3EC}" type="presParOf" srcId="{6CFCCDDF-2DA8-406E-8788-308800152ABE}" destId="{42DADB00-2072-42DD-9D55-EE4A82BEF9AF}" srcOrd="1" destOrd="0" presId="urn:microsoft.com/office/officeart/2005/8/layout/hierarchy1"/>
    <dgm:cxn modelId="{263DFD69-50DF-44B4-91E0-1E1DC133DF03}" type="presParOf" srcId="{E82EAB1F-B1FC-4E6C-8F3B-BC83B4F107AB}" destId="{6FFB96FD-4CA7-4B3B-84B5-32CE77926EE3}" srcOrd="2" destOrd="0" presId="urn:microsoft.com/office/officeart/2005/8/layout/hierarchy1"/>
    <dgm:cxn modelId="{B6A7BED0-E6C4-4EA0-BC17-074618E59401}" type="presParOf" srcId="{E82EAB1F-B1FC-4E6C-8F3B-BC83B4F107AB}" destId="{AA780580-96EA-435B-A50C-8174816DC990}" srcOrd="3" destOrd="0" presId="urn:microsoft.com/office/officeart/2005/8/layout/hierarchy1"/>
    <dgm:cxn modelId="{98BE4F99-D58A-4744-913A-8563E38809B7}" type="presParOf" srcId="{AA780580-96EA-435B-A50C-8174816DC990}" destId="{14E6360B-F31B-481C-A523-FC0058207C6A}" srcOrd="0" destOrd="0" presId="urn:microsoft.com/office/officeart/2005/8/layout/hierarchy1"/>
    <dgm:cxn modelId="{DC6E328E-A247-4300-9586-6C529C230A0B}" type="presParOf" srcId="{14E6360B-F31B-481C-A523-FC0058207C6A}" destId="{3B5713A0-3A18-44B7-94C9-54C3C9842F24}" srcOrd="0" destOrd="0" presId="urn:microsoft.com/office/officeart/2005/8/layout/hierarchy1"/>
    <dgm:cxn modelId="{59279456-7C20-4CBD-84EF-FE0FF34B06CE}" type="presParOf" srcId="{14E6360B-F31B-481C-A523-FC0058207C6A}" destId="{3C6B5691-CE6F-480C-BA43-0E1FFB724F82}" srcOrd="1" destOrd="0" presId="urn:microsoft.com/office/officeart/2005/8/layout/hierarchy1"/>
    <dgm:cxn modelId="{45FEA971-7FB1-4493-848D-4F00F0C66637}" type="presParOf" srcId="{AA780580-96EA-435B-A50C-8174816DC990}" destId="{9D144000-E061-4111-8D17-9795384F9E10}" srcOrd="1" destOrd="0" presId="urn:microsoft.com/office/officeart/2005/8/layout/hierarchy1"/>
    <dgm:cxn modelId="{82DE0FCF-EDDF-45AA-A9A9-B48C863F8276}" type="presParOf" srcId="{E82EAB1F-B1FC-4E6C-8F3B-BC83B4F107AB}" destId="{67E2879C-2846-4B74-A498-1F09F770FF60}" srcOrd="4" destOrd="0" presId="urn:microsoft.com/office/officeart/2005/8/layout/hierarchy1"/>
    <dgm:cxn modelId="{99AF4EA3-4DDB-4B32-8F7D-2DC728A49BC6}" type="presParOf" srcId="{E82EAB1F-B1FC-4E6C-8F3B-BC83B4F107AB}" destId="{24463112-4D13-49E7-948C-BB959562713D}" srcOrd="5" destOrd="0" presId="urn:microsoft.com/office/officeart/2005/8/layout/hierarchy1"/>
    <dgm:cxn modelId="{C2223A46-0B23-49EF-8CF2-AB9FEF6C9057}" type="presParOf" srcId="{24463112-4D13-49E7-948C-BB959562713D}" destId="{0ACE19D6-64E7-4CEC-AC9B-111DC7A16791}" srcOrd="0" destOrd="0" presId="urn:microsoft.com/office/officeart/2005/8/layout/hierarchy1"/>
    <dgm:cxn modelId="{95F654CF-3EB8-474D-9515-C31FBD6E96A4}" type="presParOf" srcId="{0ACE19D6-64E7-4CEC-AC9B-111DC7A16791}" destId="{A87316D0-7118-4524-9324-4F14593EE2D1}" srcOrd="0" destOrd="0" presId="urn:microsoft.com/office/officeart/2005/8/layout/hierarchy1"/>
    <dgm:cxn modelId="{5A5024B0-AE93-4165-8314-3A0673CE28E9}" type="presParOf" srcId="{0ACE19D6-64E7-4CEC-AC9B-111DC7A16791}" destId="{8EBF04F5-EE31-49EE-A539-9BA514CB3397}" srcOrd="1" destOrd="0" presId="urn:microsoft.com/office/officeart/2005/8/layout/hierarchy1"/>
    <dgm:cxn modelId="{2B3309ED-238D-4B40-B0CC-D18177A72BAB}" type="presParOf" srcId="{24463112-4D13-49E7-948C-BB959562713D}" destId="{B826BA71-4F2C-46C3-839E-11FF55004548}" srcOrd="1" destOrd="0" presId="urn:microsoft.com/office/officeart/2005/8/layout/hierarchy1"/>
    <dgm:cxn modelId="{B352BEBF-4006-4A1A-ACE7-5C7353943261}" type="presParOf" srcId="{1A992B73-8988-428E-AC99-1B5FC7FA4615}" destId="{047E48E1-0864-4FAB-9B57-DC62B58F4C2B}" srcOrd="2" destOrd="0" presId="urn:microsoft.com/office/officeart/2005/8/layout/hierarchy1"/>
    <dgm:cxn modelId="{DB93DCC0-D8EF-40A0-8132-827A6EF3E088}" type="presParOf" srcId="{1A992B73-8988-428E-AC99-1B5FC7FA4615}" destId="{71C8E0B1-F7BC-4ABA-A115-C793B91CE0E1}" srcOrd="3" destOrd="0" presId="urn:microsoft.com/office/officeart/2005/8/layout/hierarchy1"/>
    <dgm:cxn modelId="{CEB2D7F8-1D66-49CD-9115-A1B379CD0E94}" type="presParOf" srcId="{71C8E0B1-F7BC-4ABA-A115-C793B91CE0E1}" destId="{FFC1EE83-9E5A-4F91-9750-8B354C38E283}" srcOrd="0" destOrd="0" presId="urn:microsoft.com/office/officeart/2005/8/layout/hierarchy1"/>
    <dgm:cxn modelId="{FE259519-78BF-4448-80A7-40BA49F50B92}" type="presParOf" srcId="{FFC1EE83-9E5A-4F91-9750-8B354C38E283}" destId="{EF819348-27CF-4EF1-BDEE-5BF6F8107E3F}" srcOrd="0" destOrd="0" presId="urn:microsoft.com/office/officeart/2005/8/layout/hierarchy1"/>
    <dgm:cxn modelId="{70C19701-DCF3-4841-A904-7BEDE177F50D}" type="presParOf" srcId="{FFC1EE83-9E5A-4F91-9750-8B354C38E283}" destId="{31298FF5-E8B9-4DF0-AAEB-97DCE6F632CD}" srcOrd="1" destOrd="0" presId="urn:microsoft.com/office/officeart/2005/8/layout/hierarchy1"/>
    <dgm:cxn modelId="{4BF71138-6ED5-42F9-8279-8729DA0B8978}" type="presParOf" srcId="{71C8E0B1-F7BC-4ABA-A115-C793B91CE0E1}" destId="{2EBE65CC-1F49-4278-8911-D4AF3B6032E5}" srcOrd="1" destOrd="0" presId="urn:microsoft.com/office/officeart/2005/8/layout/hierarchy1"/>
    <dgm:cxn modelId="{77EDF7E1-A0F2-4179-985E-BE01F1678AF4}" type="presParOf" srcId="{2EBE65CC-1F49-4278-8911-D4AF3B6032E5}" destId="{3AA62C88-FA78-41AD-AE7D-6257332B58F8}" srcOrd="0" destOrd="0" presId="urn:microsoft.com/office/officeart/2005/8/layout/hierarchy1"/>
    <dgm:cxn modelId="{8B2CECBD-4A15-4243-84FF-E186A1F864BD}" type="presParOf" srcId="{2EBE65CC-1F49-4278-8911-D4AF3B6032E5}" destId="{107C0423-9EC0-4D92-A259-EF7A93349A1E}" srcOrd="1" destOrd="0" presId="urn:microsoft.com/office/officeart/2005/8/layout/hierarchy1"/>
    <dgm:cxn modelId="{06CDB468-7D78-45A3-89B3-54F356E3F872}" type="presParOf" srcId="{107C0423-9EC0-4D92-A259-EF7A93349A1E}" destId="{1DF4282F-DF65-48D6-AA67-A95B2DC749E4}" srcOrd="0" destOrd="0" presId="urn:microsoft.com/office/officeart/2005/8/layout/hierarchy1"/>
    <dgm:cxn modelId="{7B68A43C-F386-49B9-948E-9C9F434EEE95}" type="presParOf" srcId="{1DF4282F-DF65-48D6-AA67-A95B2DC749E4}" destId="{7996A453-840F-45E7-8235-7A45353B4F34}" srcOrd="0" destOrd="0" presId="urn:microsoft.com/office/officeart/2005/8/layout/hierarchy1"/>
    <dgm:cxn modelId="{8B157558-D2D6-45A2-99A6-B109540FD3BB}" type="presParOf" srcId="{1DF4282F-DF65-48D6-AA67-A95B2DC749E4}" destId="{9F811CDB-E21D-426E-BEE9-C4425383B809}" srcOrd="1" destOrd="0" presId="urn:microsoft.com/office/officeart/2005/8/layout/hierarchy1"/>
    <dgm:cxn modelId="{06256D52-F90A-4837-B5C8-5CC10771E77D}" type="presParOf" srcId="{107C0423-9EC0-4D92-A259-EF7A93349A1E}" destId="{B7169EBB-1870-4D11-80A7-30E04E61DF47}" srcOrd="1" destOrd="0" presId="urn:microsoft.com/office/officeart/2005/8/layout/hierarchy1"/>
    <dgm:cxn modelId="{38449AEE-1B8C-498E-9C07-566E437CC13C}" type="presParOf" srcId="{2EBE65CC-1F49-4278-8911-D4AF3B6032E5}" destId="{90782244-031C-4108-9B67-8D53002AE9E2}" srcOrd="2" destOrd="0" presId="urn:microsoft.com/office/officeart/2005/8/layout/hierarchy1"/>
    <dgm:cxn modelId="{EA6B3122-FB62-48C7-8B93-CB0A0E2B1337}" type="presParOf" srcId="{2EBE65CC-1F49-4278-8911-D4AF3B6032E5}" destId="{943FA4C0-F1F4-49C4-A4F8-A6987BA3DEA5}" srcOrd="3" destOrd="0" presId="urn:microsoft.com/office/officeart/2005/8/layout/hierarchy1"/>
    <dgm:cxn modelId="{04B3FCA4-0568-415A-A7CD-C35BA588247E}" type="presParOf" srcId="{943FA4C0-F1F4-49C4-A4F8-A6987BA3DEA5}" destId="{930B116D-77F1-4FD5-9E26-9BCD2A7364B4}" srcOrd="0" destOrd="0" presId="urn:microsoft.com/office/officeart/2005/8/layout/hierarchy1"/>
    <dgm:cxn modelId="{7C0C8309-379A-4588-866B-64CA2D7BE758}" type="presParOf" srcId="{930B116D-77F1-4FD5-9E26-9BCD2A7364B4}" destId="{D24F0F1F-5B24-4D2D-96E5-BEDC9CBB4847}" srcOrd="0" destOrd="0" presId="urn:microsoft.com/office/officeart/2005/8/layout/hierarchy1"/>
    <dgm:cxn modelId="{28BDBB73-3B33-4EF8-A83E-C8AB79905606}" type="presParOf" srcId="{930B116D-77F1-4FD5-9E26-9BCD2A7364B4}" destId="{6E7A0977-814C-455C-AB80-CFC42FFEB970}" srcOrd="1" destOrd="0" presId="urn:microsoft.com/office/officeart/2005/8/layout/hierarchy1"/>
    <dgm:cxn modelId="{0BAA35CF-EF7F-4928-BFCD-84E7AEFF81BD}" type="presParOf" srcId="{943FA4C0-F1F4-49C4-A4F8-A6987BA3DEA5}" destId="{FBD45E85-8C58-4ED8-9357-EF3B10817720}" srcOrd="1" destOrd="0" presId="urn:microsoft.com/office/officeart/2005/8/layout/hierarchy1"/>
    <dgm:cxn modelId="{7AFF8579-AECA-499D-9B5E-33ECB2B119BD}" type="presParOf" srcId="{2EBE65CC-1F49-4278-8911-D4AF3B6032E5}" destId="{264A1DA6-8F17-4491-B13B-C635C934EDF2}" srcOrd="4" destOrd="0" presId="urn:microsoft.com/office/officeart/2005/8/layout/hierarchy1"/>
    <dgm:cxn modelId="{58608423-B421-4FF6-8D99-28E253A4FD2C}" type="presParOf" srcId="{2EBE65CC-1F49-4278-8911-D4AF3B6032E5}" destId="{DC06CD34-9896-4B11-97C3-453B690E8D27}" srcOrd="5" destOrd="0" presId="urn:microsoft.com/office/officeart/2005/8/layout/hierarchy1"/>
    <dgm:cxn modelId="{DED87D3F-79FF-4254-87D8-C7CE34253BB7}" type="presParOf" srcId="{DC06CD34-9896-4B11-97C3-453B690E8D27}" destId="{FDD3A0BB-AB6E-484D-8237-985F35A7C7D6}" srcOrd="0" destOrd="0" presId="urn:microsoft.com/office/officeart/2005/8/layout/hierarchy1"/>
    <dgm:cxn modelId="{A28376AE-C53C-41C2-AB50-472F1532AEC8}" type="presParOf" srcId="{FDD3A0BB-AB6E-484D-8237-985F35A7C7D6}" destId="{E5DD9B57-1496-40D5-9278-9F9DAF6E233A}" srcOrd="0" destOrd="0" presId="urn:microsoft.com/office/officeart/2005/8/layout/hierarchy1"/>
    <dgm:cxn modelId="{6A6E68BD-7B09-41E2-8895-FFD8324EC0D2}" type="presParOf" srcId="{FDD3A0BB-AB6E-484D-8237-985F35A7C7D6}" destId="{04DB8173-237F-49D9-9B17-6D1C593EA0B0}" srcOrd="1" destOrd="0" presId="urn:microsoft.com/office/officeart/2005/8/layout/hierarchy1"/>
    <dgm:cxn modelId="{E9403C61-5EE8-4399-B5E3-40C43315BD7F}" type="presParOf" srcId="{DC06CD34-9896-4B11-97C3-453B690E8D27}" destId="{A5F7637F-6B94-4511-8609-7C07E1A6CDEE}" srcOrd="1" destOrd="0" presId="urn:microsoft.com/office/officeart/2005/8/layout/hierarchy1"/>
    <dgm:cxn modelId="{3A8AAD92-57C6-43CA-B501-83A5A393B1E3}" type="presParOf" srcId="{1A992B73-8988-428E-AC99-1B5FC7FA4615}" destId="{D035B563-4088-43DF-8000-842F570701C7}" srcOrd="4" destOrd="0" presId="urn:microsoft.com/office/officeart/2005/8/layout/hierarchy1"/>
    <dgm:cxn modelId="{3DF3DDF9-1BFD-4FC6-94E3-D1542F5B1E14}" type="presParOf" srcId="{1A992B73-8988-428E-AC99-1B5FC7FA4615}" destId="{E7D503BF-7407-4D09-B548-986A57730BB6}" srcOrd="5" destOrd="0" presId="urn:microsoft.com/office/officeart/2005/8/layout/hierarchy1"/>
    <dgm:cxn modelId="{97DEAC46-CCC9-48FF-BC08-896057B597F6}" type="presParOf" srcId="{E7D503BF-7407-4D09-B548-986A57730BB6}" destId="{481B49C5-7BDA-4D67-B042-5B0181A2DCAB}" srcOrd="0" destOrd="0" presId="urn:microsoft.com/office/officeart/2005/8/layout/hierarchy1"/>
    <dgm:cxn modelId="{0E60D582-B2E3-4728-9C06-196967BCBED4}" type="presParOf" srcId="{481B49C5-7BDA-4D67-B042-5B0181A2DCAB}" destId="{247AF8B3-D56B-4BB8-8999-6A112587871B}" srcOrd="0" destOrd="0" presId="urn:microsoft.com/office/officeart/2005/8/layout/hierarchy1"/>
    <dgm:cxn modelId="{D807E127-06C4-4552-A565-9434AF900A6D}" type="presParOf" srcId="{481B49C5-7BDA-4D67-B042-5B0181A2DCAB}" destId="{7A69DE62-5C40-45EE-8AC4-61B0C2417B92}" srcOrd="1" destOrd="0" presId="urn:microsoft.com/office/officeart/2005/8/layout/hierarchy1"/>
    <dgm:cxn modelId="{9AD87326-F586-42DC-A33B-97A299AFDD16}" type="presParOf" srcId="{E7D503BF-7407-4D09-B548-986A57730BB6}" destId="{A9C4361C-6E88-4E51-8A40-363065FAD801}" srcOrd="1" destOrd="0" presId="urn:microsoft.com/office/officeart/2005/8/layout/hierarchy1"/>
    <dgm:cxn modelId="{8EEE1686-610D-480D-B090-E614F34EC25D}" type="presParOf" srcId="{B81B85BD-6C3C-4353-B1D0-45B75FAB8566}" destId="{1837AB8A-0223-4601-846B-88872E1C10B4}" srcOrd="2" destOrd="0" presId="urn:microsoft.com/office/officeart/2005/8/layout/hierarchy1"/>
    <dgm:cxn modelId="{553A12F1-04F8-4883-A600-5412308384F9}" type="presParOf" srcId="{1837AB8A-0223-4601-846B-88872E1C10B4}" destId="{E87A3407-C152-4FA5-AA91-CAE66FC4C2E2}" srcOrd="0" destOrd="0" presId="urn:microsoft.com/office/officeart/2005/8/layout/hierarchy1"/>
    <dgm:cxn modelId="{7E8C0486-63BC-47EF-95A8-68DC48E88D6F}" type="presParOf" srcId="{E87A3407-C152-4FA5-AA91-CAE66FC4C2E2}" destId="{2174C6C6-0145-4E3D-84AE-10155F3776F9}" srcOrd="0" destOrd="0" presId="urn:microsoft.com/office/officeart/2005/8/layout/hierarchy1"/>
    <dgm:cxn modelId="{51D177CC-A201-4F67-93CB-D02DA6199710}" type="presParOf" srcId="{E87A3407-C152-4FA5-AA91-CAE66FC4C2E2}" destId="{2F33913E-8BE0-451F-9C44-4E05DC56BCAC}" srcOrd="1" destOrd="0" presId="urn:microsoft.com/office/officeart/2005/8/layout/hierarchy1"/>
    <dgm:cxn modelId="{27D3F78A-CA74-4F90-81A9-1EE3D87F86DE}" type="presParOf" srcId="{1837AB8A-0223-4601-846B-88872E1C10B4}" destId="{C70E8EA1-510A-465C-90C7-E802E88DC7C3}" srcOrd="1" destOrd="0" presId="urn:microsoft.com/office/officeart/2005/8/layout/hierarchy1"/>
    <dgm:cxn modelId="{F888DB47-A37C-4658-9A9C-152EEFEEB743}" type="presParOf" srcId="{B81B85BD-6C3C-4353-B1D0-45B75FAB8566}" destId="{52E3F08B-C616-4E23-8A7D-E7423C5ACF13}" srcOrd="3" destOrd="0" presId="urn:microsoft.com/office/officeart/2005/8/layout/hierarchy1"/>
    <dgm:cxn modelId="{34854006-877C-418F-927C-3007C43D0CBD}" type="presParOf" srcId="{52E3F08B-C616-4E23-8A7D-E7423C5ACF13}" destId="{3E33F5FD-96D9-4BC6-925F-75BBE6863021}" srcOrd="0" destOrd="0" presId="urn:microsoft.com/office/officeart/2005/8/layout/hierarchy1"/>
    <dgm:cxn modelId="{77BA6161-6F9E-4DCB-B554-7DBD59978199}" type="presParOf" srcId="{3E33F5FD-96D9-4BC6-925F-75BBE6863021}" destId="{94A5AE60-FB12-4528-B391-B1472304BBDE}" srcOrd="0" destOrd="0" presId="urn:microsoft.com/office/officeart/2005/8/layout/hierarchy1"/>
    <dgm:cxn modelId="{AEB36FB9-933C-402C-9565-FB0E8452A277}" type="presParOf" srcId="{3E33F5FD-96D9-4BC6-925F-75BBE6863021}" destId="{46EFDEBC-9C98-42BE-A355-44AC0FA37541}" srcOrd="1" destOrd="0" presId="urn:microsoft.com/office/officeart/2005/8/layout/hierarchy1"/>
    <dgm:cxn modelId="{53E1B148-B1BE-48A3-985D-7AC83CBD0306}" type="presParOf" srcId="{52E3F08B-C616-4E23-8A7D-E7423C5ACF13}" destId="{EBBB0BB5-86E5-4602-9251-CC3E94F00068}" srcOrd="1" destOrd="0" presId="urn:microsoft.com/office/officeart/2005/8/layout/hierarchy1"/>
    <dgm:cxn modelId="{E94D4C1A-6B28-448C-AE96-BCA421555296}" type="presParOf" srcId="{B81B85BD-6C3C-4353-B1D0-45B75FAB8566}" destId="{EBA91315-52CB-4EBA-8181-6D5CD34A6217}" srcOrd="4" destOrd="0" presId="urn:microsoft.com/office/officeart/2005/8/layout/hierarchy1"/>
    <dgm:cxn modelId="{F5E7E8C1-2399-41CD-9621-D0A388794B1C}" type="presParOf" srcId="{EBA91315-52CB-4EBA-8181-6D5CD34A6217}" destId="{B1CFDAB9-C7EA-4CA6-BD62-83B2193E0591}" srcOrd="0" destOrd="0" presId="urn:microsoft.com/office/officeart/2005/8/layout/hierarchy1"/>
    <dgm:cxn modelId="{0E2422F2-8683-4128-8620-5766721B801D}" type="presParOf" srcId="{B1CFDAB9-C7EA-4CA6-BD62-83B2193E0591}" destId="{610746D0-F07B-4469-8949-B7C160D1834D}" srcOrd="0" destOrd="0" presId="urn:microsoft.com/office/officeart/2005/8/layout/hierarchy1"/>
    <dgm:cxn modelId="{D67D4DD8-782C-460C-A0DF-14E92794A9B5}" type="presParOf" srcId="{B1CFDAB9-C7EA-4CA6-BD62-83B2193E0591}" destId="{B527988D-E019-4237-9DE7-5C9E6014C245}" srcOrd="1" destOrd="0" presId="urn:microsoft.com/office/officeart/2005/8/layout/hierarchy1"/>
    <dgm:cxn modelId="{B47C3966-ADB4-4F46-8840-122935236044}" type="presParOf" srcId="{EBA91315-52CB-4EBA-8181-6D5CD34A6217}" destId="{D2A107A1-888A-4D2D-91C0-67AFD6E40164}" srcOrd="1" destOrd="0" presId="urn:microsoft.com/office/officeart/2005/8/layout/hierarchy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5B563-4088-43DF-8000-842F570701C7}">
      <dsp:nvSpPr>
        <dsp:cNvPr id="0" name=""/>
        <dsp:cNvSpPr/>
      </dsp:nvSpPr>
      <dsp:spPr>
        <a:xfrm>
          <a:off x="3504061" y="2300004"/>
          <a:ext cx="2400300" cy="183271"/>
        </a:xfrm>
        <a:custGeom>
          <a:avLst/>
          <a:gdLst/>
          <a:ahLst/>
          <a:cxnLst/>
          <a:rect l="0" t="0" r="0" b="0"/>
          <a:pathLst>
            <a:path>
              <a:moveTo>
                <a:pt x="0" y="0"/>
              </a:moveTo>
              <a:lnTo>
                <a:pt x="0" y="119951"/>
              </a:lnTo>
              <a:lnTo>
                <a:pt x="2400300" y="119951"/>
              </a:lnTo>
              <a:lnTo>
                <a:pt x="2400300" y="183271"/>
              </a:lnTo>
            </a:path>
          </a:pathLst>
        </a:custGeom>
        <a:noFill/>
        <a:ln w="1079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64A1DA6-8F17-4491-B13B-C635C934EDF2}">
      <dsp:nvSpPr>
        <dsp:cNvPr id="0" name=""/>
        <dsp:cNvSpPr/>
      </dsp:nvSpPr>
      <dsp:spPr>
        <a:xfrm>
          <a:off x="4178089" y="3049553"/>
          <a:ext cx="944886" cy="198787"/>
        </a:xfrm>
        <a:custGeom>
          <a:avLst/>
          <a:gdLst/>
          <a:ahLst/>
          <a:cxnLst/>
          <a:rect l="0" t="0" r="0" b="0"/>
          <a:pathLst>
            <a:path>
              <a:moveTo>
                <a:pt x="0" y="0"/>
              </a:moveTo>
              <a:lnTo>
                <a:pt x="0" y="135467"/>
              </a:lnTo>
              <a:lnTo>
                <a:pt x="944886" y="135467"/>
              </a:lnTo>
              <a:lnTo>
                <a:pt x="944886" y="198787"/>
              </a:lnTo>
            </a:path>
          </a:pathLst>
        </a:custGeom>
        <a:noFill/>
        <a:ln w="1079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782244-031C-4108-9B67-8D53002AE9E2}">
      <dsp:nvSpPr>
        <dsp:cNvPr id="0" name=""/>
        <dsp:cNvSpPr/>
      </dsp:nvSpPr>
      <dsp:spPr>
        <a:xfrm>
          <a:off x="4132369" y="3049553"/>
          <a:ext cx="91440" cy="198787"/>
        </a:xfrm>
        <a:custGeom>
          <a:avLst/>
          <a:gdLst/>
          <a:ahLst/>
          <a:cxnLst/>
          <a:rect l="0" t="0" r="0" b="0"/>
          <a:pathLst>
            <a:path>
              <a:moveTo>
                <a:pt x="45720" y="0"/>
              </a:moveTo>
              <a:lnTo>
                <a:pt x="45720" y="198787"/>
              </a:lnTo>
            </a:path>
          </a:pathLst>
        </a:custGeom>
        <a:noFill/>
        <a:ln w="1079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A62C88-FA78-41AD-AE7D-6257332B58F8}">
      <dsp:nvSpPr>
        <dsp:cNvPr id="0" name=""/>
        <dsp:cNvSpPr/>
      </dsp:nvSpPr>
      <dsp:spPr>
        <a:xfrm>
          <a:off x="3233203" y="3049553"/>
          <a:ext cx="944886" cy="198787"/>
        </a:xfrm>
        <a:custGeom>
          <a:avLst/>
          <a:gdLst/>
          <a:ahLst/>
          <a:cxnLst/>
          <a:rect l="0" t="0" r="0" b="0"/>
          <a:pathLst>
            <a:path>
              <a:moveTo>
                <a:pt x="944886" y="0"/>
              </a:moveTo>
              <a:lnTo>
                <a:pt x="944886" y="135467"/>
              </a:lnTo>
              <a:lnTo>
                <a:pt x="0" y="135467"/>
              </a:lnTo>
              <a:lnTo>
                <a:pt x="0" y="198787"/>
              </a:lnTo>
            </a:path>
          </a:pathLst>
        </a:custGeom>
        <a:noFill/>
        <a:ln w="1079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7E48E1-0864-4FAB-9B57-DC62B58F4C2B}">
      <dsp:nvSpPr>
        <dsp:cNvPr id="0" name=""/>
        <dsp:cNvSpPr/>
      </dsp:nvSpPr>
      <dsp:spPr>
        <a:xfrm>
          <a:off x="3504061" y="2300004"/>
          <a:ext cx="674028" cy="189868"/>
        </a:xfrm>
        <a:custGeom>
          <a:avLst/>
          <a:gdLst/>
          <a:ahLst/>
          <a:cxnLst/>
          <a:rect l="0" t="0" r="0" b="0"/>
          <a:pathLst>
            <a:path>
              <a:moveTo>
                <a:pt x="0" y="0"/>
              </a:moveTo>
              <a:lnTo>
                <a:pt x="0" y="126548"/>
              </a:lnTo>
              <a:lnTo>
                <a:pt x="674028" y="126548"/>
              </a:lnTo>
              <a:lnTo>
                <a:pt x="674028" y="189868"/>
              </a:lnTo>
            </a:path>
          </a:pathLst>
        </a:custGeom>
        <a:noFill/>
        <a:ln w="1079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E2879C-2846-4B74-A498-1F09F770FF60}">
      <dsp:nvSpPr>
        <dsp:cNvPr id="0" name=""/>
        <dsp:cNvSpPr/>
      </dsp:nvSpPr>
      <dsp:spPr>
        <a:xfrm>
          <a:off x="1343431" y="3049553"/>
          <a:ext cx="944886" cy="198787"/>
        </a:xfrm>
        <a:custGeom>
          <a:avLst/>
          <a:gdLst/>
          <a:ahLst/>
          <a:cxnLst/>
          <a:rect l="0" t="0" r="0" b="0"/>
          <a:pathLst>
            <a:path>
              <a:moveTo>
                <a:pt x="0" y="0"/>
              </a:moveTo>
              <a:lnTo>
                <a:pt x="0" y="135467"/>
              </a:lnTo>
              <a:lnTo>
                <a:pt x="944886" y="135467"/>
              </a:lnTo>
              <a:lnTo>
                <a:pt x="944886" y="198787"/>
              </a:lnTo>
            </a:path>
          </a:pathLst>
        </a:custGeom>
        <a:noFill/>
        <a:ln w="1079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FB96FD-4CA7-4B3B-84B5-32CE77926EE3}">
      <dsp:nvSpPr>
        <dsp:cNvPr id="0" name=""/>
        <dsp:cNvSpPr/>
      </dsp:nvSpPr>
      <dsp:spPr>
        <a:xfrm>
          <a:off x="1297711" y="3049553"/>
          <a:ext cx="91440" cy="198787"/>
        </a:xfrm>
        <a:custGeom>
          <a:avLst/>
          <a:gdLst/>
          <a:ahLst/>
          <a:cxnLst/>
          <a:rect l="0" t="0" r="0" b="0"/>
          <a:pathLst>
            <a:path>
              <a:moveTo>
                <a:pt x="45720" y="0"/>
              </a:moveTo>
              <a:lnTo>
                <a:pt x="45720" y="198787"/>
              </a:lnTo>
            </a:path>
          </a:pathLst>
        </a:custGeom>
        <a:noFill/>
        <a:ln w="1079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5BF4DB-CB26-4C40-BDBE-DD11B5EB61AC}">
      <dsp:nvSpPr>
        <dsp:cNvPr id="0" name=""/>
        <dsp:cNvSpPr/>
      </dsp:nvSpPr>
      <dsp:spPr>
        <a:xfrm>
          <a:off x="398544" y="3049553"/>
          <a:ext cx="944886" cy="198787"/>
        </a:xfrm>
        <a:custGeom>
          <a:avLst/>
          <a:gdLst/>
          <a:ahLst/>
          <a:cxnLst/>
          <a:rect l="0" t="0" r="0" b="0"/>
          <a:pathLst>
            <a:path>
              <a:moveTo>
                <a:pt x="944886" y="0"/>
              </a:moveTo>
              <a:lnTo>
                <a:pt x="944886" y="135467"/>
              </a:lnTo>
              <a:lnTo>
                <a:pt x="0" y="135467"/>
              </a:lnTo>
              <a:lnTo>
                <a:pt x="0" y="198787"/>
              </a:lnTo>
            </a:path>
          </a:pathLst>
        </a:custGeom>
        <a:noFill/>
        <a:ln w="1079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F15E58-5FD7-4248-A0D2-8C2A65FA59E2}">
      <dsp:nvSpPr>
        <dsp:cNvPr id="0" name=""/>
        <dsp:cNvSpPr/>
      </dsp:nvSpPr>
      <dsp:spPr>
        <a:xfrm>
          <a:off x="1343431" y="2300004"/>
          <a:ext cx="2160630" cy="189868"/>
        </a:xfrm>
        <a:custGeom>
          <a:avLst/>
          <a:gdLst/>
          <a:ahLst/>
          <a:cxnLst/>
          <a:rect l="0" t="0" r="0" b="0"/>
          <a:pathLst>
            <a:path>
              <a:moveTo>
                <a:pt x="2160630" y="0"/>
              </a:moveTo>
              <a:lnTo>
                <a:pt x="2160630" y="126548"/>
              </a:lnTo>
              <a:lnTo>
                <a:pt x="0" y="126548"/>
              </a:lnTo>
              <a:lnTo>
                <a:pt x="0" y="189868"/>
              </a:lnTo>
            </a:path>
          </a:pathLst>
        </a:custGeom>
        <a:noFill/>
        <a:ln w="1079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C770F0-AEB4-4DE1-9100-6FF8060CB4C2}">
      <dsp:nvSpPr>
        <dsp:cNvPr id="0" name=""/>
        <dsp:cNvSpPr/>
      </dsp:nvSpPr>
      <dsp:spPr>
        <a:xfrm>
          <a:off x="2239888" y="1550295"/>
          <a:ext cx="1264172" cy="211335"/>
        </a:xfrm>
        <a:custGeom>
          <a:avLst/>
          <a:gdLst/>
          <a:ahLst/>
          <a:cxnLst/>
          <a:rect l="0" t="0" r="0" b="0"/>
          <a:pathLst>
            <a:path>
              <a:moveTo>
                <a:pt x="0" y="0"/>
              </a:moveTo>
              <a:lnTo>
                <a:pt x="0" y="148015"/>
              </a:lnTo>
              <a:lnTo>
                <a:pt x="1264172" y="148015"/>
              </a:lnTo>
              <a:lnTo>
                <a:pt x="1264172" y="211335"/>
              </a:lnTo>
            </a:path>
          </a:pathLst>
        </a:custGeom>
        <a:noFill/>
        <a:ln w="10795" cap="flat" cmpd="sng" algn="ctr">
          <a:noFill/>
          <a:prstDash val="solid"/>
        </a:ln>
        <a:effectLst/>
      </dsp:spPr>
      <dsp:style>
        <a:lnRef idx="2">
          <a:scrgbClr r="0" g="0" b="0"/>
        </a:lnRef>
        <a:fillRef idx="0">
          <a:scrgbClr r="0" g="0" b="0"/>
        </a:fillRef>
        <a:effectRef idx="0">
          <a:scrgbClr r="0" g="0" b="0"/>
        </a:effectRef>
        <a:fontRef idx="minor"/>
      </dsp:style>
    </dsp:sp>
    <dsp:sp modelId="{36299D8F-6517-45AA-8DD7-5A91691CA004}">
      <dsp:nvSpPr>
        <dsp:cNvPr id="0" name=""/>
        <dsp:cNvSpPr/>
      </dsp:nvSpPr>
      <dsp:spPr>
        <a:xfrm>
          <a:off x="333235" y="554211"/>
          <a:ext cx="1051573" cy="972199"/>
        </a:xfrm>
        <a:prstGeom prst="roundRect">
          <a:avLst>
            <a:gd name="adj" fmla="val 10000"/>
          </a:avLst>
        </a:prstGeom>
        <a:no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0EA9EF-3D3B-4187-A16B-73A6FFC57C1B}">
      <dsp:nvSpPr>
        <dsp:cNvPr id="0" name=""/>
        <dsp:cNvSpPr/>
      </dsp:nvSpPr>
      <dsp:spPr>
        <a:xfrm>
          <a:off x="409180" y="626360"/>
          <a:ext cx="1051573" cy="972199"/>
        </a:xfrm>
        <a:prstGeom prst="roundRect">
          <a:avLst>
            <a:gd name="adj" fmla="val 10000"/>
          </a:avLst>
        </a:prstGeom>
        <a:solidFill>
          <a:schemeClr val="tx1">
            <a:lumMod val="10000"/>
            <a:lumOff val="90000"/>
            <a:alpha val="9000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latin typeface="Garamond" panose="02020404030301010803" pitchFamily="18" charset="0"/>
              <a:cs typeface="Arial" panose="020B0604020202020204" pitchFamily="34" charset="0"/>
            </a:rPr>
            <a:t>Gas Taxes</a:t>
          </a:r>
        </a:p>
        <a:p>
          <a:pPr lvl="0" algn="ctr" defTabSz="533400">
            <a:lnSpc>
              <a:spcPct val="90000"/>
            </a:lnSpc>
            <a:spcBef>
              <a:spcPct val="0"/>
            </a:spcBef>
            <a:spcAft>
              <a:spcPct val="35000"/>
            </a:spcAft>
          </a:pPr>
          <a:r>
            <a:rPr lang="en-US" sz="1200" b="1" kern="1200" dirty="0">
              <a:latin typeface="Garamond" panose="02020404030301010803" pitchFamily="18" charset="0"/>
              <a:cs typeface="Arial" panose="020B0604020202020204" pitchFamily="34" charset="0"/>
            </a:rPr>
            <a:t>$926M (41%)</a:t>
          </a:r>
        </a:p>
      </dsp:txBody>
      <dsp:txXfrm>
        <a:off x="437655" y="654835"/>
        <a:ext cx="994623" cy="915249"/>
      </dsp:txXfrm>
    </dsp:sp>
    <dsp:sp modelId="{2BB5B5ED-689A-4A04-9090-DB54FBE1E883}">
      <dsp:nvSpPr>
        <dsp:cNvPr id="0" name=""/>
        <dsp:cNvSpPr/>
      </dsp:nvSpPr>
      <dsp:spPr>
        <a:xfrm>
          <a:off x="1694338" y="547375"/>
          <a:ext cx="1091101" cy="1002919"/>
        </a:xfrm>
        <a:prstGeom prst="roundRect">
          <a:avLst>
            <a:gd name="adj" fmla="val 10000"/>
          </a:avLst>
        </a:prstGeom>
        <a:no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207B1E-9F0C-4D78-AD37-A7EA3B72A03A}">
      <dsp:nvSpPr>
        <dsp:cNvPr id="0" name=""/>
        <dsp:cNvSpPr/>
      </dsp:nvSpPr>
      <dsp:spPr>
        <a:xfrm>
          <a:off x="1770283" y="619524"/>
          <a:ext cx="1091101" cy="1002919"/>
        </a:xfrm>
        <a:prstGeom prst="roundRect">
          <a:avLst>
            <a:gd name="adj" fmla="val 10000"/>
          </a:avLst>
        </a:prstGeom>
        <a:solidFill>
          <a:schemeClr val="tx1">
            <a:lumMod val="10000"/>
            <a:lumOff val="90000"/>
            <a:alpha val="9000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latin typeface="Garamond" panose="02020404030301010803" pitchFamily="18" charset="0"/>
              <a:cs typeface="Arial" panose="020B0604020202020204" pitchFamily="34" charset="0"/>
            </a:rPr>
            <a:t>Tab Fees</a:t>
          </a:r>
        </a:p>
        <a:p>
          <a:pPr lvl="0" algn="ctr" defTabSz="533400">
            <a:lnSpc>
              <a:spcPct val="90000"/>
            </a:lnSpc>
            <a:spcBef>
              <a:spcPct val="0"/>
            </a:spcBef>
            <a:spcAft>
              <a:spcPts val="0"/>
            </a:spcAft>
          </a:pPr>
          <a:r>
            <a:rPr lang="en-US" sz="1200" b="1" kern="1200" dirty="0">
              <a:latin typeface="Garamond" panose="02020404030301010803" pitchFamily="18" charset="0"/>
              <a:cs typeface="Arial" panose="020B0604020202020204" pitchFamily="34" charset="0"/>
            </a:rPr>
            <a:t>$782M</a:t>
          </a:r>
        </a:p>
        <a:p>
          <a:pPr lvl="0" algn="ctr" defTabSz="533400">
            <a:lnSpc>
              <a:spcPct val="90000"/>
            </a:lnSpc>
            <a:spcBef>
              <a:spcPct val="0"/>
            </a:spcBef>
            <a:spcAft>
              <a:spcPct val="35000"/>
            </a:spcAft>
          </a:pPr>
          <a:r>
            <a:rPr lang="en-US" sz="1200" b="1" kern="1200" dirty="0">
              <a:latin typeface="Garamond" panose="02020404030301010803" pitchFamily="18" charset="0"/>
              <a:cs typeface="Arial" panose="020B0604020202020204" pitchFamily="34" charset="0"/>
            </a:rPr>
            <a:t> (35%)</a:t>
          </a:r>
        </a:p>
      </dsp:txBody>
      <dsp:txXfrm>
        <a:off x="1799657" y="648898"/>
        <a:ext cx="1032353" cy="944171"/>
      </dsp:txXfrm>
    </dsp:sp>
    <dsp:sp modelId="{ED591762-780B-4F90-8FE6-822508D54264}">
      <dsp:nvSpPr>
        <dsp:cNvPr id="0" name=""/>
        <dsp:cNvSpPr/>
      </dsp:nvSpPr>
      <dsp:spPr>
        <a:xfrm>
          <a:off x="939383" y="1761630"/>
          <a:ext cx="5129355" cy="538374"/>
        </a:xfrm>
        <a:prstGeom prst="roundRect">
          <a:avLst>
            <a:gd name="adj" fmla="val 10000"/>
          </a:avLst>
        </a:prstGeom>
        <a:no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7D802A-EC7D-4DE7-940F-73D6D392CC67}">
      <dsp:nvSpPr>
        <dsp:cNvPr id="0" name=""/>
        <dsp:cNvSpPr/>
      </dsp:nvSpPr>
      <dsp:spPr>
        <a:xfrm>
          <a:off x="1015329" y="1833779"/>
          <a:ext cx="5129355" cy="538374"/>
        </a:xfrm>
        <a:prstGeom prst="roundRect">
          <a:avLst>
            <a:gd name="adj" fmla="val 10000"/>
          </a:avLst>
        </a:prstGeom>
        <a:solidFill>
          <a:schemeClr val="accent2">
            <a:lumMod val="20000"/>
            <a:lumOff val="80000"/>
            <a:alpha val="9000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a:latin typeface="Garamond" panose="02020404030301010803" pitchFamily="18" charset="0"/>
              <a:cs typeface="Arial" panose="020B0604020202020204" pitchFamily="34" charset="0"/>
            </a:rPr>
            <a:t>Highway User Tax Distribution Fund</a:t>
          </a:r>
        </a:p>
      </dsp:txBody>
      <dsp:txXfrm>
        <a:off x="1031097" y="1849547"/>
        <a:ext cx="5097819" cy="506838"/>
      </dsp:txXfrm>
    </dsp:sp>
    <dsp:sp modelId="{767851E7-6268-487B-98E5-028D421910B6}">
      <dsp:nvSpPr>
        <dsp:cNvPr id="0" name=""/>
        <dsp:cNvSpPr/>
      </dsp:nvSpPr>
      <dsp:spPr>
        <a:xfrm>
          <a:off x="739549" y="2489873"/>
          <a:ext cx="1207762" cy="559680"/>
        </a:xfrm>
        <a:prstGeom prst="roundRect">
          <a:avLst>
            <a:gd name="adj" fmla="val 10000"/>
          </a:avLst>
        </a:prstGeom>
        <a:no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0BF0ED-3A2C-4540-888A-76120F756D45}">
      <dsp:nvSpPr>
        <dsp:cNvPr id="0" name=""/>
        <dsp:cNvSpPr/>
      </dsp:nvSpPr>
      <dsp:spPr>
        <a:xfrm>
          <a:off x="815495" y="2562021"/>
          <a:ext cx="1207762" cy="559680"/>
        </a:xfrm>
        <a:prstGeom prst="roundRect">
          <a:avLst>
            <a:gd name="adj" fmla="val 10000"/>
          </a:avLst>
        </a:prstGeom>
        <a:solidFill>
          <a:schemeClr val="accent3">
            <a:lumMod val="20000"/>
            <a:lumOff val="80000"/>
            <a:alpha val="9000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latin typeface="Garamond" panose="02020404030301010803" pitchFamily="18" charset="0"/>
              <a:cs typeface="Arial" panose="020B0604020202020204" pitchFamily="34" charset="0"/>
            </a:rPr>
            <a:t>95% Distribution</a:t>
          </a:r>
        </a:p>
      </dsp:txBody>
      <dsp:txXfrm>
        <a:off x="831887" y="2578413"/>
        <a:ext cx="1174978" cy="526896"/>
      </dsp:txXfrm>
    </dsp:sp>
    <dsp:sp modelId="{ED0E3F12-1E96-460D-BF7C-0907664F2740}">
      <dsp:nvSpPr>
        <dsp:cNvPr id="0" name=""/>
        <dsp:cNvSpPr/>
      </dsp:nvSpPr>
      <dsp:spPr>
        <a:xfrm>
          <a:off x="2047" y="3248341"/>
          <a:ext cx="792995" cy="652245"/>
        </a:xfrm>
        <a:prstGeom prst="roundRect">
          <a:avLst>
            <a:gd name="adj" fmla="val 10000"/>
          </a:avLst>
        </a:prstGeom>
        <a:no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A14505-7E10-41FC-8B92-0DA4A94C7FF4}">
      <dsp:nvSpPr>
        <dsp:cNvPr id="0" name=""/>
        <dsp:cNvSpPr/>
      </dsp:nvSpPr>
      <dsp:spPr>
        <a:xfrm>
          <a:off x="77992" y="3320489"/>
          <a:ext cx="792995" cy="652245"/>
        </a:xfrm>
        <a:prstGeom prst="roundRect">
          <a:avLst>
            <a:gd name="adj" fmla="val 10000"/>
          </a:avLst>
        </a:prstGeom>
        <a:solidFill>
          <a:schemeClr val="accent4">
            <a:lumMod val="20000"/>
            <a:lumOff val="80000"/>
            <a:alpha val="90000"/>
          </a:schemeClr>
        </a:solidFill>
        <a:ln w="1079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latin typeface="Garamond" panose="02020404030301010803" pitchFamily="18" charset="0"/>
              <a:cs typeface="Arial" panose="020B0604020202020204" pitchFamily="34" charset="0"/>
            </a:rPr>
            <a:t>THF</a:t>
          </a:r>
        </a:p>
        <a:p>
          <a:pPr lvl="0" algn="ctr" defTabSz="533400">
            <a:lnSpc>
              <a:spcPct val="90000"/>
            </a:lnSpc>
            <a:spcBef>
              <a:spcPct val="0"/>
            </a:spcBef>
            <a:spcAft>
              <a:spcPct val="35000"/>
            </a:spcAft>
          </a:pPr>
          <a:r>
            <a:rPr lang="en-US" sz="1200" b="1" kern="1200" dirty="0">
              <a:latin typeface="Garamond" panose="02020404030301010803" pitchFamily="18" charset="0"/>
              <a:cs typeface="Arial" panose="020B0604020202020204" pitchFamily="34" charset="0"/>
            </a:rPr>
            <a:t>(62%)</a:t>
          </a:r>
        </a:p>
      </dsp:txBody>
      <dsp:txXfrm>
        <a:off x="97096" y="3339593"/>
        <a:ext cx="754787" cy="614037"/>
      </dsp:txXfrm>
    </dsp:sp>
    <dsp:sp modelId="{3B5713A0-3A18-44B7-94C9-54C3C9842F24}">
      <dsp:nvSpPr>
        <dsp:cNvPr id="0" name=""/>
        <dsp:cNvSpPr/>
      </dsp:nvSpPr>
      <dsp:spPr>
        <a:xfrm>
          <a:off x="946933" y="3248341"/>
          <a:ext cx="792995" cy="652245"/>
        </a:xfrm>
        <a:prstGeom prst="roundRect">
          <a:avLst>
            <a:gd name="adj" fmla="val 10000"/>
          </a:avLst>
        </a:prstGeom>
        <a:no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6B5691-CE6F-480C-BA43-0E1FFB724F82}">
      <dsp:nvSpPr>
        <dsp:cNvPr id="0" name=""/>
        <dsp:cNvSpPr/>
      </dsp:nvSpPr>
      <dsp:spPr>
        <a:xfrm>
          <a:off x="1022879" y="3320489"/>
          <a:ext cx="792995" cy="652245"/>
        </a:xfrm>
        <a:prstGeom prst="roundRect">
          <a:avLst>
            <a:gd name="adj" fmla="val 10000"/>
          </a:avLst>
        </a:prstGeom>
        <a:solidFill>
          <a:schemeClr val="accent4">
            <a:lumMod val="20000"/>
            <a:lumOff val="80000"/>
            <a:alpha val="90000"/>
          </a:schemeClr>
        </a:solidFill>
        <a:ln w="1079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latin typeface="Garamond" panose="02020404030301010803" pitchFamily="18" charset="0"/>
              <a:cs typeface="Arial" panose="020B0604020202020204" pitchFamily="34" charset="0"/>
            </a:rPr>
            <a:t>CSAH</a:t>
          </a:r>
        </a:p>
        <a:p>
          <a:pPr lvl="0" algn="ctr" defTabSz="533400">
            <a:lnSpc>
              <a:spcPct val="90000"/>
            </a:lnSpc>
            <a:spcBef>
              <a:spcPct val="0"/>
            </a:spcBef>
            <a:spcAft>
              <a:spcPct val="35000"/>
            </a:spcAft>
          </a:pPr>
          <a:r>
            <a:rPr lang="en-US" sz="1200" b="1" kern="1200" dirty="0">
              <a:latin typeface="Garamond" panose="02020404030301010803" pitchFamily="18" charset="0"/>
              <a:cs typeface="Arial" panose="020B0604020202020204" pitchFamily="34" charset="0"/>
            </a:rPr>
            <a:t>(29%)</a:t>
          </a:r>
        </a:p>
      </dsp:txBody>
      <dsp:txXfrm>
        <a:off x="1041983" y="3339593"/>
        <a:ext cx="754787" cy="614037"/>
      </dsp:txXfrm>
    </dsp:sp>
    <dsp:sp modelId="{A87316D0-7118-4524-9324-4F14593EE2D1}">
      <dsp:nvSpPr>
        <dsp:cNvPr id="0" name=""/>
        <dsp:cNvSpPr/>
      </dsp:nvSpPr>
      <dsp:spPr>
        <a:xfrm>
          <a:off x="1891819" y="3248341"/>
          <a:ext cx="792995" cy="652245"/>
        </a:xfrm>
        <a:prstGeom prst="roundRect">
          <a:avLst>
            <a:gd name="adj" fmla="val 10000"/>
          </a:avLst>
        </a:prstGeom>
        <a:no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BF04F5-EE31-49EE-A539-9BA514CB3397}">
      <dsp:nvSpPr>
        <dsp:cNvPr id="0" name=""/>
        <dsp:cNvSpPr/>
      </dsp:nvSpPr>
      <dsp:spPr>
        <a:xfrm>
          <a:off x="1967765" y="3320489"/>
          <a:ext cx="792995" cy="652245"/>
        </a:xfrm>
        <a:prstGeom prst="roundRect">
          <a:avLst>
            <a:gd name="adj" fmla="val 10000"/>
          </a:avLst>
        </a:prstGeom>
        <a:solidFill>
          <a:schemeClr val="accent4">
            <a:lumMod val="20000"/>
            <a:lumOff val="80000"/>
            <a:alpha val="90000"/>
          </a:schemeClr>
        </a:solidFill>
        <a:ln w="1079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latin typeface="Garamond" panose="02020404030301010803" pitchFamily="18" charset="0"/>
              <a:cs typeface="Arial" panose="020B0604020202020204" pitchFamily="34" charset="0"/>
            </a:rPr>
            <a:t>MSAS</a:t>
          </a:r>
        </a:p>
        <a:p>
          <a:pPr lvl="0" algn="ctr" defTabSz="533400">
            <a:lnSpc>
              <a:spcPct val="90000"/>
            </a:lnSpc>
            <a:spcBef>
              <a:spcPct val="0"/>
            </a:spcBef>
            <a:spcAft>
              <a:spcPct val="35000"/>
            </a:spcAft>
          </a:pPr>
          <a:r>
            <a:rPr lang="en-US" sz="1200" b="1" kern="1200" dirty="0">
              <a:latin typeface="Garamond" panose="02020404030301010803" pitchFamily="18" charset="0"/>
              <a:cs typeface="Arial" panose="020B0604020202020204" pitchFamily="34" charset="0"/>
            </a:rPr>
            <a:t>(9%)</a:t>
          </a:r>
        </a:p>
      </dsp:txBody>
      <dsp:txXfrm>
        <a:off x="1986869" y="3339593"/>
        <a:ext cx="754787" cy="614037"/>
      </dsp:txXfrm>
    </dsp:sp>
    <dsp:sp modelId="{EF819348-27CF-4EF1-BDEE-5BF6F8107E3F}">
      <dsp:nvSpPr>
        <dsp:cNvPr id="0" name=""/>
        <dsp:cNvSpPr/>
      </dsp:nvSpPr>
      <dsp:spPr>
        <a:xfrm>
          <a:off x="3745017" y="2489873"/>
          <a:ext cx="866144" cy="559680"/>
        </a:xfrm>
        <a:prstGeom prst="roundRect">
          <a:avLst>
            <a:gd name="adj" fmla="val 10000"/>
          </a:avLst>
        </a:prstGeom>
        <a:no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298FF5-E8B9-4DF0-AAEB-97DCE6F632CD}">
      <dsp:nvSpPr>
        <dsp:cNvPr id="0" name=""/>
        <dsp:cNvSpPr/>
      </dsp:nvSpPr>
      <dsp:spPr>
        <a:xfrm>
          <a:off x="3820963" y="2562021"/>
          <a:ext cx="866144" cy="559680"/>
        </a:xfrm>
        <a:prstGeom prst="roundRect">
          <a:avLst>
            <a:gd name="adj" fmla="val 10000"/>
          </a:avLst>
        </a:prstGeom>
        <a:solidFill>
          <a:schemeClr val="accent3">
            <a:lumMod val="20000"/>
            <a:lumOff val="80000"/>
            <a:alpha val="9000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latin typeface="Garamond" panose="02020404030301010803" pitchFamily="18" charset="0"/>
              <a:cs typeface="Arial" panose="020B0604020202020204" pitchFamily="34" charset="0"/>
            </a:rPr>
            <a:t>5% Set Aside</a:t>
          </a:r>
        </a:p>
      </dsp:txBody>
      <dsp:txXfrm>
        <a:off x="3837355" y="2578413"/>
        <a:ext cx="833360" cy="526896"/>
      </dsp:txXfrm>
    </dsp:sp>
    <dsp:sp modelId="{7996A453-840F-45E7-8235-7A45353B4F34}">
      <dsp:nvSpPr>
        <dsp:cNvPr id="0" name=""/>
        <dsp:cNvSpPr/>
      </dsp:nvSpPr>
      <dsp:spPr>
        <a:xfrm>
          <a:off x="2836706" y="3248341"/>
          <a:ext cx="792995" cy="652245"/>
        </a:xfrm>
        <a:prstGeom prst="roundRect">
          <a:avLst>
            <a:gd name="adj" fmla="val 10000"/>
          </a:avLst>
        </a:prstGeom>
        <a:no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811CDB-E21D-426E-BEE9-C4425383B809}">
      <dsp:nvSpPr>
        <dsp:cNvPr id="0" name=""/>
        <dsp:cNvSpPr/>
      </dsp:nvSpPr>
      <dsp:spPr>
        <a:xfrm>
          <a:off x="2912651" y="3320489"/>
          <a:ext cx="792995" cy="652245"/>
        </a:xfrm>
        <a:prstGeom prst="roundRect">
          <a:avLst>
            <a:gd name="adj" fmla="val 10000"/>
          </a:avLst>
        </a:prstGeom>
        <a:solidFill>
          <a:schemeClr val="accent4">
            <a:lumMod val="20000"/>
            <a:lumOff val="80000"/>
            <a:alpha val="90000"/>
          </a:schemeClr>
        </a:solidFill>
        <a:ln w="1079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b="1" kern="1200" dirty="0">
              <a:latin typeface="Garamond" panose="02020404030301010803" pitchFamily="18" charset="0"/>
              <a:cs typeface="Arial" panose="020B0604020202020204" pitchFamily="34" charset="0"/>
            </a:rPr>
            <a:t>Flexible Highway Account</a:t>
          </a:r>
        </a:p>
        <a:p>
          <a:pPr lvl="0" algn="ctr" defTabSz="400050">
            <a:lnSpc>
              <a:spcPct val="90000"/>
            </a:lnSpc>
            <a:spcBef>
              <a:spcPct val="0"/>
            </a:spcBef>
            <a:spcAft>
              <a:spcPct val="35000"/>
            </a:spcAft>
          </a:pPr>
          <a:r>
            <a:rPr lang="en-US" sz="1200" b="1" kern="1200" dirty="0">
              <a:latin typeface="Garamond" panose="02020404030301010803" pitchFamily="18" charset="0"/>
              <a:cs typeface="Arial" panose="020B0604020202020204" pitchFamily="34" charset="0"/>
            </a:rPr>
            <a:t>(53.5%)</a:t>
          </a:r>
        </a:p>
      </dsp:txBody>
      <dsp:txXfrm>
        <a:off x="2931755" y="3339593"/>
        <a:ext cx="754787" cy="614037"/>
      </dsp:txXfrm>
    </dsp:sp>
    <dsp:sp modelId="{D24F0F1F-5B24-4D2D-96E5-BEDC9CBB4847}">
      <dsp:nvSpPr>
        <dsp:cNvPr id="0" name=""/>
        <dsp:cNvSpPr/>
      </dsp:nvSpPr>
      <dsp:spPr>
        <a:xfrm>
          <a:off x="3781592" y="3248341"/>
          <a:ext cx="792995" cy="652245"/>
        </a:xfrm>
        <a:prstGeom prst="roundRect">
          <a:avLst>
            <a:gd name="adj" fmla="val 10000"/>
          </a:avLst>
        </a:prstGeom>
        <a:no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7A0977-814C-455C-AB80-CFC42FFEB970}">
      <dsp:nvSpPr>
        <dsp:cNvPr id="0" name=""/>
        <dsp:cNvSpPr/>
      </dsp:nvSpPr>
      <dsp:spPr>
        <a:xfrm>
          <a:off x="3857538" y="3320489"/>
          <a:ext cx="792995" cy="652245"/>
        </a:xfrm>
        <a:prstGeom prst="roundRect">
          <a:avLst>
            <a:gd name="adj" fmla="val 10000"/>
          </a:avLst>
        </a:prstGeom>
        <a:solidFill>
          <a:schemeClr val="accent4">
            <a:lumMod val="20000"/>
            <a:lumOff val="80000"/>
            <a:alpha val="90000"/>
          </a:schemeClr>
        </a:solidFill>
        <a:ln w="1079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latin typeface="Garamond" panose="02020404030301010803" pitchFamily="18" charset="0"/>
              <a:cs typeface="Arial" panose="020B0604020202020204" pitchFamily="34" charset="0"/>
            </a:rPr>
            <a:t>Town Roads</a:t>
          </a:r>
        </a:p>
        <a:p>
          <a:pPr lvl="0" algn="ctr" defTabSz="533400">
            <a:lnSpc>
              <a:spcPct val="90000"/>
            </a:lnSpc>
            <a:spcBef>
              <a:spcPct val="0"/>
            </a:spcBef>
            <a:spcAft>
              <a:spcPct val="35000"/>
            </a:spcAft>
          </a:pPr>
          <a:r>
            <a:rPr lang="en-US" sz="1200" b="1" kern="1200" dirty="0">
              <a:latin typeface="Garamond" panose="02020404030301010803" pitchFamily="18" charset="0"/>
              <a:cs typeface="Arial" panose="020B0604020202020204" pitchFamily="34" charset="0"/>
            </a:rPr>
            <a:t>(30.5%)</a:t>
          </a:r>
        </a:p>
      </dsp:txBody>
      <dsp:txXfrm>
        <a:off x="3876642" y="3339593"/>
        <a:ext cx="754787" cy="614037"/>
      </dsp:txXfrm>
    </dsp:sp>
    <dsp:sp modelId="{E5DD9B57-1496-40D5-9278-9F9DAF6E233A}">
      <dsp:nvSpPr>
        <dsp:cNvPr id="0" name=""/>
        <dsp:cNvSpPr/>
      </dsp:nvSpPr>
      <dsp:spPr>
        <a:xfrm>
          <a:off x="4726478" y="3248341"/>
          <a:ext cx="792995" cy="652245"/>
        </a:xfrm>
        <a:prstGeom prst="roundRect">
          <a:avLst>
            <a:gd name="adj" fmla="val 10000"/>
          </a:avLst>
        </a:prstGeom>
        <a:no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DB8173-237F-49D9-9B17-6D1C593EA0B0}">
      <dsp:nvSpPr>
        <dsp:cNvPr id="0" name=""/>
        <dsp:cNvSpPr/>
      </dsp:nvSpPr>
      <dsp:spPr>
        <a:xfrm>
          <a:off x="4802424" y="3320489"/>
          <a:ext cx="792995" cy="652245"/>
        </a:xfrm>
        <a:prstGeom prst="roundRect">
          <a:avLst>
            <a:gd name="adj" fmla="val 10000"/>
          </a:avLst>
        </a:prstGeom>
        <a:solidFill>
          <a:schemeClr val="accent4">
            <a:lumMod val="20000"/>
            <a:lumOff val="80000"/>
            <a:alpha val="90000"/>
          </a:schemeClr>
        </a:solidFill>
        <a:ln w="1079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latin typeface="Garamond" panose="02020404030301010803" pitchFamily="18" charset="0"/>
              <a:cs typeface="Arial" panose="020B0604020202020204" pitchFamily="34" charset="0"/>
            </a:rPr>
            <a:t>Town Bridges</a:t>
          </a:r>
        </a:p>
        <a:p>
          <a:pPr lvl="0" algn="ctr" defTabSz="533400">
            <a:lnSpc>
              <a:spcPct val="90000"/>
            </a:lnSpc>
            <a:spcBef>
              <a:spcPct val="0"/>
            </a:spcBef>
            <a:spcAft>
              <a:spcPct val="35000"/>
            </a:spcAft>
          </a:pPr>
          <a:r>
            <a:rPr lang="en-US" sz="1200" b="1" kern="1200" dirty="0">
              <a:latin typeface="Garamond" panose="02020404030301010803" pitchFamily="18" charset="0"/>
              <a:cs typeface="Arial" panose="020B0604020202020204" pitchFamily="34" charset="0"/>
            </a:rPr>
            <a:t>(16%)</a:t>
          </a:r>
        </a:p>
      </dsp:txBody>
      <dsp:txXfrm>
        <a:off x="4821528" y="3339593"/>
        <a:ext cx="754787" cy="614037"/>
      </dsp:txXfrm>
    </dsp:sp>
    <dsp:sp modelId="{247AF8B3-D56B-4BB8-8999-6A112587871B}">
      <dsp:nvSpPr>
        <dsp:cNvPr id="0" name=""/>
        <dsp:cNvSpPr/>
      </dsp:nvSpPr>
      <dsp:spPr>
        <a:xfrm>
          <a:off x="5145593" y="2483276"/>
          <a:ext cx="1517536" cy="559680"/>
        </a:xfrm>
        <a:prstGeom prst="roundRect">
          <a:avLst>
            <a:gd name="adj" fmla="val 10000"/>
          </a:avLst>
        </a:prstGeom>
        <a:no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69DE62-5C40-45EE-8AC4-61B0C2417B92}">
      <dsp:nvSpPr>
        <dsp:cNvPr id="0" name=""/>
        <dsp:cNvSpPr/>
      </dsp:nvSpPr>
      <dsp:spPr>
        <a:xfrm>
          <a:off x="5221539" y="2555424"/>
          <a:ext cx="1517536" cy="559680"/>
        </a:xfrm>
        <a:prstGeom prst="roundRect">
          <a:avLst>
            <a:gd name="adj" fmla="val 10000"/>
          </a:avLst>
        </a:prstGeom>
        <a:solidFill>
          <a:schemeClr val="accent3">
            <a:lumMod val="20000"/>
            <a:lumOff val="80000"/>
            <a:alpha val="9000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latin typeface="Garamond" panose="02020404030301010803" pitchFamily="18" charset="0"/>
              <a:cs typeface="Arial" panose="020B0604020202020204" pitchFamily="34" charset="0"/>
            </a:rPr>
            <a:t>DNR </a:t>
          </a:r>
          <a:r>
            <a:rPr lang="en-US" sz="1200" b="1" kern="1200" dirty="0" smtClean="0">
              <a:latin typeface="Garamond" panose="02020404030301010803" pitchFamily="18" charset="0"/>
              <a:cs typeface="Arial" panose="020B0604020202020204" pitchFamily="34" charset="0"/>
            </a:rPr>
            <a:t>Transfers</a:t>
          </a:r>
        </a:p>
        <a:p>
          <a:pPr lvl="0" algn="ctr" defTabSz="533400">
            <a:lnSpc>
              <a:spcPct val="90000"/>
            </a:lnSpc>
            <a:spcBef>
              <a:spcPct val="0"/>
            </a:spcBef>
            <a:spcAft>
              <a:spcPct val="35000"/>
            </a:spcAft>
          </a:pPr>
          <a:r>
            <a:rPr lang="en-US" sz="1200" b="1" kern="1200" dirty="0" smtClean="0">
              <a:latin typeface="Garamond" panose="02020404030301010803" pitchFamily="18" charset="0"/>
              <a:cs typeface="Arial" panose="020B0604020202020204" pitchFamily="34" charset="0"/>
            </a:rPr>
            <a:t>(~2.5% of Gas Tax)</a:t>
          </a:r>
          <a:endParaRPr lang="en-US" sz="1200" b="1" kern="1200" dirty="0">
            <a:latin typeface="Garamond" panose="02020404030301010803" pitchFamily="18" charset="0"/>
            <a:cs typeface="Arial" panose="020B0604020202020204" pitchFamily="34" charset="0"/>
          </a:endParaRPr>
        </a:p>
      </dsp:txBody>
      <dsp:txXfrm>
        <a:off x="5237931" y="2571816"/>
        <a:ext cx="1484752" cy="526896"/>
      </dsp:txXfrm>
    </dsp:sp>
    <dsp:sp modelId="{2174C6C6-0145-4E3D-84AE-10155F3776F9}">
      <dsp:nvSpPr>
        <dsp:cNvPr id="0" name=""/>
        <dsp:cNvSpPr/>
      </dsp:nvSpPr>
      <dsp:spPr>
        <a:xfrm>
          <a:off x="3119711" y="550583"/>
          <a:ext cx="1133601" cy="1000827"/>
        </a:xfrm>
        <a:prstGeom prst="roundRect">
          <a:avLst>
            <a:gd name="adj" fmla="val 10000"/>
          </a:avLst>
        </a:prstGeom>
        <a:no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33913E-8BE0-451F-9C44-4E05DC56BCAC}">
      <dsp:nvSpPr>
        <dsp:cNvPr id="0" name=""/>
        <dsp:cNvSpPr/>
      </dsp:nvSpPr>
      <dsp:spPr>
        <a:xfrm>
          <a:off x="3195657" y="622731"/>
          <a:ext cx="1133601" cy="1000827"/>
        </a:xfrm>
        <a:prstGeom prst="roundRect">
          <a:avLst>
            <a:gd name="adj" fmla="val 10000"/>
          </a:avLst>
        </a:prstGeom>
        <a:solidFill>
          <a:schemeClr val="tx1">
            <a:lumMod val="10000"/>
            <a:lumOff val="90000"/>
            <a:alpha val="9000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latin typeface="Garamond" panose="02020404030301010803" pitchFamily="18" charset="0"/>
              <a:cs typeface="Arial" panose="020B0604020202020204" pitchFamily="34" charset="0"/>
            </a:rPr>
            <a:t>Motor Vehicle Sales Tax</a:t>
          </a:r>
        </a:p>
        <a:p>
          <a:pPr lvl="0" algn="ctr" defTabSz="533400">
            <a:lnSpc>
              <a:spcPct val="90000"/>
            </a:lnSpc>
            <a:spcBef>
              <a:spcPct val="0"/>
            </a:spcBef>
            <a:spcAft>
              <a:spcPts val="0"/>
            </a:spcAft>
          </a:pPr>
          <a:r>
            <a:rPr lang="en-US" sz="1200" b="1" kern="1200" dirty="0">
              <a:latin typeface="Garamond" panose="02020404030301010803" pitchFamily="18" charset="0"/>
              <a:cs typeface="Arial" panose="020B0604020202020204" pitchFamily="34" charset="0"/>
            </a:rPr>
            <a:t>$463M</a:t>
          </a:r>
        </a:p>
        <a:p>
          <a:pPr lvl="0" algn="ctr" defTabSz="533400">
            <a:lnSpc>
              <a:spcPct val="90000"/>
            </a:lnSpc>
            <a:spcBef>
              <a:spcPct val="0"/>
            </a:spcBef>
            <a:spcAft>
              <a:spcPct val="35000"/>
            </a:spcAft>
          </a:pPr>
          <a:r>
            <a:rPr lang="en-US" sz="1200" b="1" kern="1200" dirty="0">
              <a:latin typeface="Garamond" panose="02020404030301010803" pitchFamily="18" charset="0"/>
              <a:cs typeface="Arial" panose="020B0604020202020204" pitchFamily="34" charset="0"/>
            </a:rPr>
            <a:t> (21%)</a:t>
          </a:r>
        </a:p>
      </dsp:txBody>
      <dsp:txXfrm>
        <a:off x="3224970" y="652044"/>
        <a:ext cx="1074975" cy="942201"/>
      </dsp:txXfrm>
    </dsp:sp>
    <dsp:sp modelId="{94A5AE60-FB12-4528-B391-B1472304BBDE}">
      <dsp:nvSpPr>
        <dsp:cNvPr id="0" name=""/>
        <dsp:cNvSpPr/>
      </dsp:nvSpPr>
      <dsp:spPr>
        <a:xfrm>
          <a:off x="4555167" y="557410"/>
          <a:ext cx="1089884" cy="1000827"/>
        </a:xfrm>
        <a:prstGeom prst="roundRect">
          <a:avLst>
            <a:gd name="adj" fmla="val 10000"/>
          </a:avLst>
        </a:prstGeom>
        <a:no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EFDEBC-9C98-42BE-A355-44AC0FA37541}">
      <dsp:nvSpPr>
        <dsp:cNvPr id="0" name=""/>
        <dsp:cNvSpPr/>
      </dsp:nvSpPr>
      <dsp:spPr>
        <a:xfrm>
          <a:off x="4631112" y="629558"/>
          <a:ext cx="1089884" cy="1000827"/>
        </a:xfrm>
        <a:prstGeom prst="roundRect">
          <a:avLst>
            <a:gd name="adj" fmla="val 10000"/>
          </a:avLst>
        </a:prstGeom>
        <a:solidFill>
          <a:schemeClr val="tx1">
            <a:lumMod val="10000"/>
            <a:lumOff val="90000"/>
            <a:alpha val="9000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latin typeface="Garamond" panose="02020404030301010803" pitchFamily="18" charset="0"/>
              <a:cs typeface="Arial" panose="020B0604020202020204" pitchFamily="34" charset="0"/>
            </a:rPr>
            <a:t>General Fund Transfers</a:t>
          </a:r>
        </a:p>
        <a:p>
          <a:pPr lvl="0" algn="ctr" defTabSz="533400">
            <a:lnSpc>
              <a:spcPct val="90000"/>
            </a:lnSpc>
            <a:spcBef>
              <a:spcPct val="0"/>
            </a:spcBef>
            <a:spcAft>
              <a:spcPts val="0"/>
            </a:spcAft>
          </a:pPr>
          <a:r>
            <a:rPr lang="en-US" sz="1200" b="1" kern="1200" dirty="0">
              <a:latin typeface="Garamond" panose="02020404030301010803" pitchFamily="18" charset="0"/>
              <a:cs typeface="Arial" panose="020B0604020202020204" pitchFamily="34" charset="0"/>
            </a:rPr>
            <a:t>$85M</a:t>
          </a:r>
        </a:p>
        <a:p>
          <a:pPr lvl="0" algn="ctr" defTabSz="533400">
            <a:lnSpc>
              <a:spcPct val="90000"/>
            </a:lnSpc>
            <a:spcBef>
              <a:spcPct val="0"/>
            </a:spcBef>
            <a:spcAft>
              <a:spcPts val="0"/>
            </a:spcAft>
          </a:pPr>
          <a:r>
            <a:rPr lang="en-US" sz="1200" b="1" kern="1200" dirty="0">
              <a:latin typeface="Garamond" panose="02020404030301010803" pitchFamily="18" charset="0"/>
              <a:cs typeface="Arial" panose="020B0604020202020204" pitchFamily="34" charset="0"/>
            </a:rPr>
            <a:t> (4%)</a:t>
          </a:r>
        </a:p>
      </dsp:txBody>
      <dsp:txXfrm>
        <a:off x="4660425" y="658871"/>
        <a:ext cx="1031258" cy="942201"/>
      </dsp:txXfrm>
    </dsp:sp>
    <dsp:sp modelId="{610746D0-F07B-4469-8949-B7C160D1834D}">
      <dsp:nvSpPr>
        <dsp:cNvPr id="0" name=""/>
        <dsp:cNvSpPr/>
      </dsp:nvSpPr>
      <dsp:spPr>
        <a:xfrm>
          <a:off x="5942981" y="559350"/>
          <a:ext cx="1062496" cy="996018"/>
        </a:xfrm>
        <a:prstGeom prst="roundRect">
          <a:avLst>
            <a:gd name="adj" fmla="val 10000"/>
          </a:avLst>
        </a:prstGeom>
        <a:no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27988D-E019-4237-9DE7-5C9E6014C245}">
      <dsp:nvSpPr>
        <dsp:cNvPr id="0" name=""/>
        <dsp:cNvSpPr/>
      </dsp:nvSpPr>
      <dsp:spPr>
        <a:xfrm>
          <a:off x="6018927" y="631499"/>
          <a:ext cx="1062496" cy="996018"/>
        </a:xfrm>
        <a:prstGeom prst="roundRect">
          <a:avLst>
            <a:gd name="adj" fmla="val 10000"/>
          </a:avLst>
        </a:prstGeom>
        <a:solidFill>
          <a:schemeClr val="tx1">
            <a:lumMod val="10000"/>
            <a:lumOff val="90000"/>
            <a:alpha val="9000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latin typeface="Garamond" panose="02020404030301010803" pitchFamily="18" charset="0"/>
              <a:cs typeface="Arial" panose="020B0604020202020204" pitchFamily="34" charset="0"/>
            </a:rPr>
            <a:t>Other</a:t>
          </a:r>
        </a:p>
        <a:p>
          <a:pPr lvl="0" algn="ctr" defTabSz="533400">
            <a:lnSpc>
              <a:spcPct val="90000"/>
            </a:lnSpc>
            <a:spcBef>
              <a:spcPct val="0"/>
            </a:spcBef>
            <a:spcAft>
              <a:spcPts val="0"/>
            </a:spcAft>
          </a:pPr>
          <a:r>
            <a:rPr lang="en-US" sz="1200" b="1" kern="1200" dirty="0">
              <a:latin typeface="Garamond" panose="02020404030301010803" pitchFamily="18" charset="0"/>
              <a:cs typeface="Arial" panose="020B0604020202020204" pitchFamily="34" charset="0"/>
            </a:rPr>
            <a:t>$4M</a:t>
          </a:r>
        </a:p>
        <a:p>
          <a:pPr lvl="0" algn="ctr" defTabSz="533400">
            <a:lnSpc>
              <a:spcPct val="90000"/>
            </a:lnSpc>
            <a:spcBef>
              <a:spcPct val="0"/>
            </a:spcBef>
            <a:spcAft>
              <a:spcPct val="35000"/>
            </a:spcAft>
          </a:pPr>
          <a:r>
            <a:rPr lang="en-US" sz="1200" b="1" kern="1200" dirty="0">
              <a:latin typeface="Garamond" panose="02020404030301010803" pitchFamily="18" charset="0"/>
              <a:cs typeface="Arial" panose="020B0604020202020204" pitchFamily="34" charset="0"/>
            </a:rPr>
            <a:t> (0%)</a:t>
          </a:r>
        </a:p>
      </dsp:txBody>
      <dsp:txXfrm>
        <a:off x="6048099" y="660671"/>
        <a:ext cx="1004152" cy="93767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3.xml.rels><?xml version="1.0" encoding="UTF-8" standalone="yes"?>
<Relationships xmlns="http://schemas.openxmlformats.org/package/2006/relationships"><Relationship Id="rId1" Type="http://schemas.openxmlformats.org/officeDocument/2006/relationships/image" Target="../media/image59.png"/></Relationships>
</file>

<file path=ppt/drawings/drawing1.xml><?xml version="1.0" encoding="utf-8"?>
<c:userShapes xmlns:c="http://schemas.openxmlformats.org/drawingml/2006/chart">
  <cdr:relSizeAnchor xmlns:cdr="http://schemas.openxmlformats.org/drawingml/2006/chartDrawing">
    <cdr:from>
      <cdr:x>0.38912</cdr:x>
      <cdr:y>0.02135</cdr:y>
    </cdr:from>
    <cdr:to>
      <cdr:x>0.48428</cdr:x>
      <cdr:y>0.03687</cdr:y>
    </cdr:to>
    <cdr:cxnSp macro="">
      <cdr:nvCxnSpPr>
        <cdr:cNvPr id="3" name="Straight Connector 2"/>
        <cdr:cNvCxnSpPr/>
      </cdr:nvCxnSpPr>
      <cdr:spPr>
        <a:xfrm xmlns:a="http://schemas.openxmlformats.org/drawingml/2006/main">
          <a:off x="3122433" y="103695"/>
          <a:ext cx="763572" cy="75414"/>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0.6206</cdr:x>
      <cdr:y>0.24277</cdr:y>
    </cdr:from>
    <cdr:to>
      <cdr:x>0.72857</cdr:x>
      <cdr:y>0.30848</cdr:y>
    </cdr:to>
    <cdr:sp macro="" textlink="">
      <cdr:nvSpPr>
        <cdr:cNvPr id="2" name="TextBox 1"/>
        <cdr:cNvSpPr txBox="1"/>
      </cdr:nvSpPr>
      <cdr:spPr>
        <a:xfrm xmlns:a="http://schemas.openxmlformats.org/drawingml/2006/main">
          <a:off x="4743951" y="1282153"/>
          <a:ext cx="825337" cy="34703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a:latin typeface="+mn-lt"/>
            </a:rPr>
            <a:t>MVST</a:t>
          </a:r>
          <a:endParaRPr lang="en-US" sz="1400" b="1" dirty="0">
            <a:latin typeface="+mn-lt"/>
          </a:endParaRPr>
        </a:p>
      </cdr:txBody>
    </cdr:sp>
  </cdr:relSizeAnchor>
  <cdr:relSizeAnchor xmlns:cdr="http://schemas.openxmlformats.org/drawingml/2006/chartDrawing">
    <cdr:from>
      <cdr:x>0.61761</cdr:x>
      <cdr:y>0.42078</cdr:y>
    </cdr:from>
    <cdr:to>
      <cdr:x>0.7695</cdr:x>
      <cdr:y>0.51429</cdr:y>
    </cdr:to>
    <cdr:sp macro="" textlink="">
      <cdr:nvSpPr>
        <cdr:cNvPr id="3" name="TextBox 2"/>
        <cdr:cNvSpPr txBox="1"/>
      </cdr:nvSpPr>
      <cdr:spPr>
        <a:xfrm xmlns:a="http://schemas.openxmlformats.org/drawingml/2006/main">
          <a:off x="5357812" y="2643188"/>
          <a:ext cx="1317625" cy="5873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a:latin typeface="+mn-lt"/>
            </a:rPr>
            <a:t>Tab Fees</a:t>
          </a:r>
        </a:p>
      </cdr:txBody>
    </cdr:sp>
  </cdr:relSizeAnchor>
  <cdr:relSizeAnchor xmlns:cdr="http://schemas.openxmlformats.org/drawingml/2006/chartDrawing">
    <cdr:from>
      <cdr:x>0.61852</cdr:x>
      <cdr:y>0.69878</cdr:y>
    </cdr:from>
    <cdr:to>
      <cdr:x>0.7878</cdr:x>
      <cdr:y>0.78723</cdr:y>
    </cdr:to>
    <cdr:sp macro="" textlink="">
      <cdr:nvSpPr>
        <cdr:cNvPr id="4" name="TextBox 3"/>
        <cdr:cNvSpPr txBox="1"/>
      </cdr:nvSpPr>
      <cdr:spPr>
        <a:xfrm xmlns:a="http://schemas.openxmlformats.org/drawingml/2006/main">
          <a:off x="5365750" y="4389438"/>
          <a:ext cx="1468438" cy="5556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a:t>Gas Taxes</a:t>
          </a:r>
        </a:p>
      </cdr:txBody>
    </cdr:sp>
  </cdr:relSizeAnchor>
</c:userShapes>
</file>

<file path=ppt/drawings/drawing3.xml><?xml version="1.0" encoding="utf-8"?>
<c:userShapes xmlns:c="http://schemas.openxmlformats.org/drawingml/2006/chart">
  <cdr:relSizeAnchor xmlns:cdr="http://schemas.openxmlformats.org/drawingml/2006/chartDrawing">
    <cdr:from>
      <cdr:x>0.5</cdr:x>
      <cdr:y>0.06363</cdr:y>
    </cdr:from>
    <cdr:to>
      <cdr:x>0.55549</cdr:x>
      <cdr:y>0.08942</cdr:y>
    </cdr:to>
    <cdr:cxnSp macro="">
      <cdr:nvCxnSpPr>
        <cdr:cNvPr id="3" name="Straight Connector 2"/>
        <cdr:cNvCxnSpPr/>
      </cdr:nvCxnSpPr>
      <cdr:spPr>
        <a:xfrm xmlns:a="http://schemas.openxmlformats.org/drawingml/2006/main" flipV="1">
          <a:off x="3850849" y="348792"/>
          <a:ext cx="427349" cy="141402"/>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0.77191</cdr:x>
      <cdr:y>0.04815</cdr:y>
    </cdr:from>
    <cdr:to>
      <cdr:x>0.99277</cdr:x>
      <cdr:y>0.14046</cdr:y>
    </cdr:to>
    <cdr:pic>
      <cdr:nvPicPr>
        <cdr:cNvPr id="4"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5945050" y="263950"/>
          <a:ext cx="1700931" cy="506012"/>
        </a:xfrm>
        <a:prstGeom xmlns:a="http://schemas.openxmlformats.org/drawingml/2006/main" prst="rect">
          <a:avLst/>
        </a:prstGeom>
      </cdr:spPr>
    </cdr:pic>
  </cdr:relSizeAnchor>
</c:userShapes>
</file>

<file path=ppt/drawings/drawing4.xml><?xml version="1.0" encoding="utf-8"?>
<c:userShapes xmlns:c="http://schemas.openxmlformats.org/drawingml/2006/chart">
  <cdr:relSizeAnchor xmlns:cdr="http://schemas.openxmlformats.org/drawingml/2006/chartDrawing">
    <cdr:from>
      <cdr:x>0.72013</cdr:x>
      <cdr:y>0.5</cdr:y>
    </cdr:from>
    <cdr:to>
      <cdr:x>1</cdr:x>
      <cdr:y>0.65866</cdr:y>
    </cdr:to>
    <cdr:sp macro="" textlink="">
      <cdr:nvSpPr>
        <cdr:cNvPr id="5" name="TextBox 4"/>
        <cdr:cNvSpPr txBox="1"/>
      </cdr:nvSpPr>
      <cdr:spPr>
        <a:xfrm xmlns:a="http://schemas.openxmlformats.org/drawingml/2006/main">
          <a:off x="6802190" y="2490787"/>
          <a:ext cx="2643590" cy="790376"/>
        </a:xfrm>
        <a:prstGeom xmlns:a="http://schemas.openxmlformats.org/drawingml/2006/main" prst="rect">
          <a:avLst/>
        </a:prstGeom>
        <a:ln xmlns:a="http://schemas.openxmlformats.org/drawingml/2006/main">
          <a:noFill/>
        </a:ln>
      </cdr:spPr>
      <cdr:txBody>
        <a:bodyPr xmlns:a="http://schemas.openxmlformats.org/drawingml/2006/main" vertOverflow="clip" wrap="square" rtlCol="0"/>
        <a:lstStyle xmlns:a="http://schemas.openxmlformats.org/drawingml/2006/main"/>
        <a:p xmlns:a="http://schemas.openxmlformats.org/drawingml/2006/main">
          <a:pPr marL="0" marR="0" lvl="0" indent="0" defTabSz="914400" eaLnBrk="1" fontAlgn="auto" latinLnBrk="0" hangingPunct="1">
            <a:lnSpc>
              <a:spcPct val="100000"/>
            </a:lnSpc>
            <a:spcBef>
              <a:spcPts val="0"/>
            </a:spcBef>
            <a:spcAft>
              <a:spcPts val="0"/>
            </a:spcAft>
            <a:buClrTx/>
            <a:buSzTx/>
            <a:buFontTx/>
            <a:buNone/>
            <a:tabLst/>
            <a:defRPr/>
          </a:pPr>
          <a:r>
            <a:rPr lang="en-US" sz="1200" b="1" baseline="0" dirty="0">
              <a:effectLst/>
            </a:rPr>
            <a:t>Cumulative $484M gap between debt transfers and revenue</a:t>
          </a:r>
          <a:endParaRPr lang="en-US" sz="1200" dirty="0">
            <a:effectLst/>
          </a:endParaRPr>
        </a:p>
        <a:p xmlns:a="http://schemas.openxmlformats.org/drawingml/2006/main">
          <a:endParaRPr lang="en-US" sz="900" dirty="0"/>
        </a:p>
      </cdr:txBody>
    </cdr:sp>
  </cdr:relSizeAnchor>
  <cdr:relSizeAnchor xmlns:cdr="http://schemas.openxmlformats.org/drawingml/2006/chartDrawing">
    <cdr:from>
      <cdr:x>0.78689</cdr:x>
      <cdr:y>0.27031</cdr:y>
    </cdr:from>
    <cdr:to>
      <cdr:x>0.89296</cdr:x>
      <cdr:y>0.45672</cdr:y>
    </cdr:to>
    <cdr:sp macro="" textlink="">
      <cdr:nvSpPr>
        <cdr:cNvPr id="4" name="TextBox 3"/>
        <cdr:cNvSpPr txBox="1"/>
      </cdr:nvSpPr>
      <cdr:spPr>
        <a:xfrm xmlns:a="http://schemas.openxmlformats.org/drawingml/2006/main">
          <a:off x="6817895" y="1696118"/>
          <a:ext cx="919079" cy="116973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0.87965</cdr:x>
      <cdr:y>0.29855</cdr:y>
    </cdr:from>
    <cdr:to>
      <cdr:x>0.97354</cdr:x>
      <cdr:y>0.48664</cdr:y>
    </cdr:to>
    <cdr:cxnSp macro="">
      <cdr:nvCxnSpPr>
        <cdr:cNvPr id="6" name="Straight Arrow Connector 5"/>
        <cdr:cNvCxnSpPr/>
      </cdr:nvCxnSpPr>
      <cdr:spPr>
        <a:xfrm xmlns:a="http://schemas.openxmlformats.org/drawingml/2006/main" flipV="1">
          <a:off x="4932218" y="692727"/>
          <a:ext cx="526472" cy="436418"/>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latin typeface="NeueHaasGroteskText Std" panose="020B0504020202020204" pitchFamily="34" charset="0"/>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2A04DE5-F1A9-4D45-BF54-BEFDBA739CA2}" type="datetimeFigureOut">
              <a:rPr lang="en-US" smtClean="0">
                <a:latin typeface="NeueHaasGroteskText Std" panose="020B0504020202020204" pitchFamily="34" charset="0"/>
              </a:rPr>
              <a:t>1/16/2019</a:t>
            </a:fld>
            <a:endParaRPr lang="en-US" dirty="0">
              <a:latin typeface="NeueHaasGroteskText Std" panose="020B0504020202020204" pitchFamily="34" charset="0"/>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latin typeface="NeueHaasGroteskText Std" panose="020B0504020202020204" pitchFamily="34" charset="0"/>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3886E1E-70B3-41D2-AD41-BEE4979EC759}" type="slidenum">
              <a:rPr lang="en-US" smtClean="0">
                <a:latin typeface="NeueHaasGroteskText Std" panose="020B0504020202020204" pitchFamily="34" charset="0"/>
              </a:rPr>
              <a:t>‹#›</a:t>
            </a:fld>
            <a:endParaRPr lang="en-US" dirty="0">
              <a:latin typeface="NeueHaasGroteskText Std" panose="020B050402020202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atin typeface="NeueHaasGroteskText Std" panose="020B0504020202020204" pitchFamily="34" charset="0"/>
              </a:defRPr>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atin typeface="NeueHaasGroteskText Std" panose="020B0504020202020204" pitchFamily="34" charset="0"/>
              </a:defRPr>
            </a:lvl1pPr>
          </a:lstStyle>
          <a:p>
            <a:fld id="{A50CD39D-89B0-4C68-805A-35C75A7C20C8}" type="datetimeFigureOut">
              <a:rPr lang="en-US" smtClean="0"/>
              <a:pPr/>
              <a:t>1/16/2019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atin typeface="NeueHaasGroteskText Std"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atin typeface="NeueHaasGroteskText Std" panose="020B050402020202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eueHaasGroteskText Std" panose="020B0504020202020204" pitchFamily="34" charset="0"/>
        <a:ea typeface="+mn-ea"/>
        <a:cs typeface="+mn-cs"/>
      </a:defRPr>
    </a:lvl1pPr>
    <a:lvl2pPr marL="457200" algn="l" defTabSz="914400" rtl="0" eaLnBrk="1" latinLnBrk="0" hangingPunct="1">
      <a:defRPr sz="1200" kern="1200">
        <a:solidFill>
          <a:schemeClr val="tx1"/>
        </a:solidFill>
        <a:latin typeface="NeueHaasGroteskText Std" panose="020B0504020202020204" pitchFamily="34" charset="0"/>
        <a:ea typeface="+mn-ea"/>
        <a:cs typeface="+mn-cs"/>
      </a:defRPr>
    </a:lvl2pPr>
    <a:lvl3pPr marL="914400" algn="l" defTabSz="914400" rtl="0" eaLnBrk="1" latinLnBrk="0" hangingPunct="1">
      <a:defRPr sz="1200" kern="1200">
        <a:solidFill>
          <a:schemeClr val="tx1"/>
        </a:solidFill>
        <a:latin typeface="NeueHaasGroteskText Std" panose="020B0504020202020204" pitchFamily="34" charset="0"/>
        <a:ea typeface="+mn-ea"/>
        <a:cs typeface="+mn-cs"/>
      </a:defRPr>
    </a:lvl3pPr>
    <a:lvl4pPr marL="1371600" algn="l" defTabSz="914400" rtl="0" eaLnBrk="1" latinLnBrk="0" hangingPunct="1">
      <a:defRPr sz="1200" kern="1200">
        <a:solidFill>
          <a:schemeClr val="tx1"/>
        </a:solidFill>
        <a:latin typeface="NeueHaasGroteskText Std" panose="020B0504020202020204" pitchFamily="34" charset="0"/>
        <a:ea typeface="+mn-ea"/>
        <a:cs typeface="+mn-cs"/>
      </a:defRPr>
    </a:lvl4pPr>
    <a:lvl5pPr marL="1828800" algn="l" defTabSz="914400" rtl="0" eaLnBrk="1" latinLnBrk="0" hangingPunct="1">
      <a:defRPr sz="1200" kern="1200">
        <a:solidFill>
          <a:schemeClr val="tx1"/>
        </a:solidFill>
        <a:latin typeface="NeueHaasGroteskText Std"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dot.state.mn.us/bike/system-plan/district-bicycle-plans.html" TargetMode="External"/><Relationship Id="rId7" Type="http://schemas.openxmlformats.org/officeDocument/2006/relationships/hyperlink" Target="http://www.dot.state.mn.us/saferoutes/index.html"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www.dot.state.mn.us/peds/minnesota-walks.html" TargetMode="External"/><Relationship Id="rId5" Type="http://schemas.openxmlformats.org/officeDocument/2006/relationships/hyperlink" Target="http://www.dot.state.mn.us/bike/maps.html" TargetMode="External"/><Relationship Id="rId4" Type="http://schemas.openxmlformats.org/officeDocument/2006/relationships/hyperlink" Target="http://www.dot.state.mn.us/bike/research/economic-health-impact.html"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ncsl.org/research/transportation/autonomous-vehicles-self-driving-vehicles-enacted-legislation.aspx"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minnesotago.org/index.php?cID=475l"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a:t>
            </a:fld>
            <a:endParaRPr lang="en-US" dirty="0"/>
          </a:p>
        </p:txBody>
      </p:sp>
    </p:spTree>
    <p:extLst>
      <p:ext uri="{BB962C8B-B14F-4D97-AF65-F5344CB8AC3E}">
        <p14:creationId xmlns:p14="http://schemas.microsoft.com/office/powerpoint/2010/main" val="295935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30,739 </a:t>
            </a:r>
            <a:r>
              <a:rPr lang="en-US" dirty="0"/>
              <a:t>CSAH miles</a:t>
            </a:r>
          </a:p>
          <a:p>
            <a:pPr marL="174708" indent="-174708">
              <a:buFont typeface="Arial" panose="020B0604020202020204" pitchFamily="34" charset="0"/>
              <a:buChar char="•"/>
            </a:pPr>
            <a:r>
              <a:rPr lang="en-US" dirty="0"/>
              <a:t>13,927 county road miles</a:t>
            </a:r>
          </a:p>
        </p:txBody>
      </p:sp>
      <p:sp>
        <p:nvSpPr>
          <p:cNvPr id="4" name="Slide Number Placeholder 3"/>
          <p:cNvSpPr>
            <a:spLocks noGrp="1"/>
          </p:cNvSpPr>
          <p:nvPr>
            <p:ph type="sldNum" sz="quarter" idx="10"/>
          </p:nvPr>
        </p:nvSpPr>
        <p:spPr/>
        <p:txBody>
          <a:bodyPr/>
          <a:lstStyle/>
          <a:p>
            <a:fld id="{F9F08466-AEA7-4FC0-9459-6A32F61DA297}" type="slidenum">
              <a:rPr lang="en-US" smtClean="0"/>
              <a:pPr/>
              <a:t>10</a:t>
            </a:fld>
            <a:endParaRPr lang="en-US" dirty="0"/>
          </a:p>
        </p:txBody>
      </p:sp>
    </p:spTree>
    <p:extLst>
      <p:ext uri="{BB962C8B-B14F-4D97-AF65-F5344CB8AC3E}">
        <p14:creationId xmlns:p14="http://schemas.microsoft.com/office/powerpoint/2010/main" val="2977214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State </a:t>
            </a:r>
            <a:r>
              <a:rPr lang="en-US" dirty="0"/>
              <a:t>Aid number (from Jan 2018 brochure)</a:t>
            </a:r>
          </a:p>
          <a:p>
            <a:pPr marL="174708" indent="-174708">
              <a:buFont typeface="Arial" panose="020B0604020202020204" pitchFamily="34" charset="0"/>
              <a:buChar char="•"/>
            </a:pPr>
            <a:r>
              <a:rPr lang="en-US" dirty="0"/>
              <a:t>56,844 Township road miles</a:t>
            </a:r>
          </a:p>
        </p:txBody>
      </p:sp>
      <p:sp>
        <p:nvSpPr>
          <p:cNvPr id="4" name="Slide Number Placeholder 3"/>
          <p:cNvSpPr>
            <a:spLocks noGrp="1"/>
          </p:cNvSpPr>
          <p:nvPr>
            <p:ph type="sldNum" sz="quarter" idx="10"/>
          </p:nvPr>
        </p:nvSpPr>
        <p:spPr/>
        <p:txBody>
          <a:bodyPr/>
          <a:lstStyle/>
          <a:p>
            <a:fld id="{F9F08466-AEA7-4FC0-9459-6A32F61DA297}" type="slidenum">
              <a:rPr lang="en-US" smtClean="0"/>
              <a:pPr/>
              <a:t>11</a:t>
            </a:fld>
            <a:endParaRPr lang="en-US" dirty="0"/>
          </a:p>
        </p:txBody>
      </p:sp>
    </p:spTree>
    <p:extLst>
      <p:ext uri="{BB962C8B-B14F-4D97-AF65-F5344CB8AC3E}">
        <p14:creationId xmlns:p14="http://schemas.microsoft.com/office/powerpoint/2010/main" val="1890795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State</a:t>
            </a:r>
            <a:r>
              <a:rPr lang="en-US" baseline="0" dirty="0" smtClean="0"/>
              <a:t> Aid number </a:t>
            </a:r>
            <a:r>
              <a:rPr lang="en-US" dirty="0" smtClean="0"/>
              <a:t>(from Jan 2018 brochure)</a:t>
            </a:r>
          </a:p>
          <a:p>
            <a:pPr marL="174708" indent="-174708">
              <a:buFont typeface="Arial" panose="020B0604020202020204" pitchFamily="34" charset="0"/>
              <a:buChar char="•"/>
            </a:pPr>
            <a:r>
              <a:rPr lang="en-US" dirty="0" smtClean="0"/>
              <a:t>139,449 total miles of public roadway</a:t>
            </a:r>
          </a:p>
          <a:p>
            <a:pPr marL="0" indent="0">
              <a:buFont typeface="Arial" panose="020B0604020202020204" pitchFamily="34" charset="0"/>
              <a:buNone/>
            </a:pPr>
            <a:endParaRPr lang="en-US" dirty="0"/>
          </a:p>
          <a:p>
            <a:pPr marL="174708" indent="-174708">
              <a:buFont typeface="Arial" panose="020B0604020202020204" pitchFamily="34" charset="0"/>
              <a:buChar char="•"/>
            </a:pPr>
            <a:r>
              <a:rPr lang="en-US" dirty="0"/>
              <a:t>Minnesota is 5</a:t>
            </a:r>
            <a:r>
              <a:rPr lang="en-US" baseline="30000" dirty="0"/>
              <a:t>th</a:t>
            </a:r>
            <a:r>
              <a:rPr lang="en-US" dirty="0"/>
              <a:t> in the nation behind Texas, California, Illinois and Kansas.</a:t>
            </a:r>
          </a:p>
          <a:p>
            <a:endParaRPr 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12</a:t>
            </a:fld>
            <a:endParaRPr lang="en-US" dirty="0"/>
          </a:p>
        </p:txBody>
      </p:sp>
    </p:spTree>
    <p:extLst>
      <p:ext uri="{BB962C8B-B14F-4D97-AF65-F5344CB8AC3E}">
        <p14:creationId xmlns:p14="http://schemas.microsoft.com/office/powerpoint/2010/main" val="60611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74"/>
            <a:r>
              <a:rPr lang="en-US" altLang="en-US" b="1" dirty="0">
                <a:latin typeface="Arial" pitchFamily="34" charset="0"/>
                <a:cs typeface="Arial" pitchFamily="34" charset="0"/>
              </a:rPr>
              <a:t>Highways</a:t>
            </a:r>
          </a:p>
          <a:p>
            <a:r>
              <a:rPr lang="en-US" dirty="0"/>
              <a:t>These will be 2017 values as 2018 traffic data will not be ready until around April or May.</a:t>
            </a:r>
          </a:p>
          <a:p>
            <a:pPr marL="174708" indent="-174708">
              <a:buFont typeface="Arial" panose="020B0604020202020204" pitchFamily="34" charset="0"/>
              <a:buChar char="•"/>
            </a:pPr>
            <a:r>
              <a:rPr lang="en-US" dirty="0"/>
              <a:t>59,970,745,401.900 – so 60.0 billion annual VMT</a:t>
            </a:r>
          </a:p>
          <a:p>
            <a:pPr marL="174708" indent="-174708">
              <a:buFont typeface="Arial" panose="020B0604020202020204" pitchFamily="34" charset="0"/>
              <a:buChar char="•"/>
            </a:pPr>
            <a:r>
              <a:rPr lang="en-US" dirty="0"/>
              <a:t>34,666,617,081.135 – 34.7 billion on trunk highways</a:t>
            </a:r>
          </a:p>
          <a:p>
            <a:pPr defTabSz="925303" fontAlgn="base">
              <a:spcBef>
                <a:spcPct val="0"/>
              </a:spcBef>
              <a:spcAft>
                <a:spcPct val="0"/>
              </a:spcAft>
              <a:defRPr/>
            </a:pPr>
            <a:endParaRPr lang="en-US" dirty="0">
              <a:latin typeface="+mn-lt"/>
            </a:endParaRPr>
          </a:p>
          <a:p>
            <a:pPr defTabSz="925303" fontAlgn="base">
              <a:spcBef>
                <a:spcPct val="0"/>
              </a:spcBef>
              <a:spcAft>
                <a:spcPct val="0"/>
              </a:spcAft>
              <a:defRPr/>
            </a:pPr>
            <a:r>
              <a:rPr lang="en-US" altLang="en-US" b="1" dirty="0">
                <a:solidFill>
                  <a:srgbClr val="FF0000"/>
                </a:solidFill>
                <a:latin typeface="Arial" pitchFamily="34" charset="0"/>
                <a:cs typeface="Arial" pitchFamily="34" charset="0"/>
              </a:rPr>
              <a:t>Bridges (10+ </a:t>
            </a:r>
            <a:r>
              <a:rPr lang="en-US" altLang="en-US" b="1" dirty="0" smtClean="0">
                <a:solidFill>
                  <a:srgbClr val="FF0000"/>
                </a:solidFill>
                <a:latin typeface="Arial" pitchFamily="34" charset="0"/>
                <a:cs typeface="Arial" pitchFamily="34" charset="0"/>
              </a:rPr>
              <a:t>feet)</a:t>
            </a:r>
          </a:p>
          <a:p>
            <a:pPr marL="342900" indent="-342900" defTabSz="925303" fontAlgn="base">
              <a:spcBef>
                <a:spcPct val="0"/>
              </a:spcBef>
              <a:spcAft>
                <a:spcPct val="0"/>
              </a:spcAft>
              <a:buFont typeface="Arial" panose="020B0604020202020204" pitchFamily="34" charset="0"/>
              <a:buChar char="•"/>
              <a:defRPr/>
            </a:pPr>
            <a:r>
              <a:rPr lang="en-US" altLang="en-US" sz="2400" dirty="0" smtClean="0">
                <a:latin typeface="Arial" pitchFamily="34" charset="0"/>
                <a:cs typeface="Arial" pitchFamily="34" charset="0"/>
              </a:rPr>
              <a:t>19,800 bridges carry a roadway in Minnesota</a:t>
            </a:r>
          </a:p>
          <a:p>
            <a:pPr marL="342900" indent="-342900" defTabSz="925303" fontAlgn="base">
              <a:spcBef>
                <a:spcPct val="0"/>
              </a:spcBef>
              <a:spcAft>
                <a:spcPct val="0"/>
              </a:spcAft>
              <a:buFont typeface="Arial" panose="020B0604020202020204" pitchFamily="34" charset="0"/>
              <a:buChar char="•"/>
              <a:defRPr/>
            </a:pPr>
            <a:r>
              <a:rPr lang="en-US" altLang="en-US" sz="2400" dirty="0" smtClean="0">
                <a:latin typeface="Arial" pitchFamily="34" charset="0"/>
                <a:cs typeface="Arial" pitchFamily="34" charset="0"/>
              </a:rPr>
              <a:t>More than 4,800 bridges carry or cross a trunk highway</a:t>
            </a:r>
            <a:endParaRPr lang="en-US" dirty="0">
              <a:solidFill>
                <a:srgbClr val="FF0000"/>
              </a:solidFill>
              <a:latin typeface="+mn-lt"/>
            </a:endParaRPr>
          </a:p>
          <a:p>
            <a:pPr defTabSz="925303" fontAlgn="base">
              <a:spcBef>
                <a:spcPct val="0"/>
              </a:spcBef>
              <a:spcAft>
                <a:spcPct val="0"/>
              </a:spcAft>
              <a:defRPr/>
            </a:pPr>
            <a:endParaRPr lang="en-US" dirty="0">
              <a:solidFill>
                <a:srgbClr val="FF0000"/>
              </a:solidFill>
              <a:latin typeface="+mn-lt"/>
            </a:endParaRPr>
          </a:p>
          <a:p>
            <a:pPr defTabSz="925303" fontAlgn="base">
              <a:spcBef>
                <a:spcPct val="0"/>
              </a:spcBef>
              <a:spcAft>
                <a:spcPct val="0"/>
              </a:spcAft>
              <a:defRPr/>
            </a:pPr>
            <a:r>
              <a:rPr lang="en-US" altLang="en-US" b="1" dirty="0">
                <a:latin typeface="Arial" pitchFamily="34" charset="0"/>
                <a:cs typeface="Arial" pitchFamily="34" charset="0"/>
              </a:rPr>
              <a:t>Aviation</a:t>
            </a:r>
            <a:endParaRPr lang="en-US" dirty="0">
              <a:solidFill>
                <a:srgbClr val="FF0000"/>
              </a:solidFill>
              <a:latin typeface="+mn-lt"/>
            </a:endParaRPr>
          </a:p>
          <a:p>
            <a:pPr marL="171450" indent="-171450" defTabSz="925303" fontAlgn="base">
              <a:spcBef>
                <a:spcPct val="0"/>
              </a:spcBef>
              <a:spcAft>
                <a:spcPct val="0"/>
              </a:spcAft>
              <a:buFont typeface="Arial" panose="020B0604020202020204" pitchFamily="34" charset="0"/>
              <a:buChar char="•"/>
              <a:defRPr/>
            </a:pPr>
            <a:r>
              <a:rPr lang="en-US" dirty="0">
                <a:solidFill>
                  <a:srgbClr val="FF0000"/>
                </a:solidFill>
                <a:latin typeface="+mn-lt"/>
              </a:rPr>
              <a:t>Minnesota's aviation system supports 300 aviation businesses and 14,500 pilots.</a:t>
            </a:r>
          </a:p>
          <a:p>
            <a:pPr eaLnBrk="1" hangingPunct="1">
              <a:spcBef>
                <a:spcPct val="0"/>
              </a:spcBef>
            </a:pPr>
            <a:endParaRPr lang="en-US" altLang="en-US" dirty="0" smtClean="0">
              <a:latin typeface="Arial" pitchFamily="34" charset="0"/>
              <a:ea typeface="ＭＳ Ｐゴシック" pitchFamily="34" charset="-128"/>
            </a:endParaRPr>
          </a:p>
        </p:txBody>
      </p:sp>
      <p:sp>
        <p:nvSpPr>
          <p:cNvPr id="2" name="Date Placeholder 1"/>
          <p:cNvSpPr>
            <a:spLocks noGrp="1"/>
          </p:cNvSpPr>
          <p:nvPr>
            <p:ph type="dt" idx="10"/>
          </p:nvPr>
        </p:nvSpPr>
        <p:spPr/>
        <p:txBody>
          <a:bodyPr/>
          <a:lstStyle/>
          <a:p>
            <a:pPr>
              <a:defRPr/>
            </a:pPr>
            <a:endParaRPr lang="en-US" dirty="0"/>
          </a:p>
        </p:txBody>
      </p:sp>
      <p:sp>
        <p:nvSpPr>
          <p:cNvPr id="3" name="Header Placeholder 2"/>
          <p:cNvSpPr>
            <a:spLocks noGrp="1"/>
          </p:cNvSpPr>
          <p:nvPr>
            <p:ph type="hdr" sz="quarter" idx="11"/>
          </p:nvPr>
        </p:nvSpPr>
        <p:spPr/>
        <p:txBody>
          <a:bodyPr/>
          <a:lstStyle/>
          <a:p>
            <a:pPr>
              <a:defRPr/>
            </a:pPr>
            <a:endParaRPr lang="en-US"/>
          </a:p>
        </p:txBody>
      </p:sp>
    </p:spTree>
    <p:extLst>
      <p:ext uri="{BB962C8B-B14F-4D97-AF65-F5344CB8AC3E}">
        <p14:creationId xmlns:p14="http://schemas.microsoft.com/office/powerpoint/2010/main" val="397555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2016 Great</a:t>
            </a:r>
            <a:r>
              <a:rPr lang="en-US" baseline="0" dirty="0" smtClean="0"/>
              <a:t> Lakes Figure</a:t>
            </a:r>
          </a:p>
          <a:p>
            <a:pPr marL="174708" indent="-174708">
              <a:buFont typeface="Arial" panose="020B0604020202020204" pitchFamily="34" charset="0"/>
              <a:buChar char="•"/>
            </a:pPr>
            <a:r>
              <a:rPr lang="en-US" baseline="0" dirty="0" smtClean="0"/>
              <a:t>2018 river tonnage data</a:t>
            </a:r>
          </a:p>
          <a:p>
            <a:pPr marL="174708" indent="-174708">
              <a:buFont typeface="Arial" panose="020B0604020202020204" pitchFamily="34" charset="0"/>
              <a:buChar char="•"/>
            </a:pPr>
            <a:r>
              <a:rPr lang="en-US" baseline="0" dirty="0" smtClean="0"/>
              <a:t>2018 Rail data – MN Railroad Association</a:t>
            </a:r>
            <a:endParaRPr lang="en-US" dirty="0" smtClean="0"/>
          </a:p>
          <a:p>
            <a:endParaRPr lang="en-US" dirty="0"/>
          </a:p>
        </p:txBody>
      </p:sp>
      <p:sp>
        <p:nvSpPr>
          <p:cNvPr id="4" name="Header Placeholder 3"/>
          <p:cNvSpPr>
            <a:spLocks noGrp="1"/>
          </p:cNvSpPr>
          <p:nvPr>
            <p:ph type="hdr" sz="quarter" idx="10"/>
          </p:nvPr>
        </p:nvSpPr>
        <p:spPr/>
        <p:txBody>
          <a:bodyPr/>
          <a:lstStyle/>
          <a:p>
            <a:pPr>
              <a:defRPr/>
            </a:pPr>
            <a:endParaRPr lang="en-US"/>
          </a:p>
        </p:txBody>
      </p:sp>
      <p:sp>
        <p:nvSpPr>
          <p:cNvPr id="5" name="Date Placeholder 4"/>
          <p:cNvSpPr>
            <a:spLocks noGrp="1"/>
          </p:cNvSpPr>
          <p:nvPr>
            <p:ph type="dt"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DF0DEB0A-FFD5-40ED-8077-7773AFEC4493}" type="slidenum">
              <a:rPr lang="en-US" smtClean="0"/>
              <a:pPr>
                <a:defRPr/>
              </a:pPr>
              <a:t>14</a:t>
            </a:fld>
            <a:endParaRPr lang="en-US" dirty="0"/>
          </a:p>
        </p:txBody>
      </p:sp>
    </p:spTree>
    <p:extLst>
      <p:ext uri="{BB962C8B-B14F-4D97-AF65-F5344CB8AC3E}">
        <p14:creationId xmlns:p14="http://schemas.microsoft.com/office/powerpoint/2010/main" val="3787612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9938" indent="-258957">
              <a:lnSpc>
                <a:spcPct val="90000"/>
              </a:lnSpc>
              <a:defRPr/>
            </a:pPr>
            <a:r>
              <a:rPr lang="en-US" sz="2400" b="1" dirty="0">
                <a:latin typeface="Arial" panose="020B0604020202020204" pitchFamily="34" charset="0"/>
                <a:cs typeface="Arial" panose="020B0604020202020204" pitchFamily="34" charset="0"/>
              </a:rPr>
              <a:t>Transit</a:t>
            </a:r>
          </a:p>
          <a:p>
            <a:pPr marL="746704" lvl="1" indent="-349415">
              <a:lnSpc>
                <a:spcPct val="90000"/>
              </a:lnSpc>
              <a:buFont typeface="Arial" panose="020B0604020202020204" pitchFamily="34" charset="0"/>
              <a:buChar char="•"/>
              <a:defRPr/>
            </a:pPr>
            <a:r>
              <a:rPr lang="en-US" sz="2400" dirty="0" smtClean="0">
                <a:latin typeface="Arial" panose="020B0604020202020204" pitchFamily="34" charset="0"/>
                <a:cs typeface="Arial" panose="020B0604020202020204" pitchFamily="34" charset="0"/>
              </a:rPr>
              <a:t>37 </a:t>
            </a:r>
            <a:r>
              <a:rPr lang="en-US" sz="2400" dirty="0">
                <a:latin typeface="Arial" panose="020B0604020202020204" pitchFamily="34" charset="0"/>
                <a:cs typeface="Arial" panose="020B0604020202020204" pitchFamily="34" charset="0"/>
              </a:rPr>
              <a:t>public bus systems and an annual state and federal program of more than $100 million </a:t>
            </a:r>
          </a:p>
          <a:p>
            <a:pPr marL="746704" lvl="1" indent="-349415">
              <a:lnSpc>
                <a:spcPct val="90000"/>
              </a:lnSpc>
              <a:buFont typeface="Arial" panose="020B0604020202020204" pitchFamily="34" charset="0"/>
              <a:buChar char="•"/>
              <a:defRPr/>
            </a:pPr>
            <a:r>
              <a:rPr lang="en-US" sz="2400" dirty="0" smtClean="0">
                <a:latin typeface="Arial" panose="020B0604020202020204" pitchFamily="34" charset="0"/>
                <a:cs typeface="Arial" panose="020B0604020202020204" pitchFamily="34" charset="0"/>
              </a:rPr>
              <a:t>11.9 </a:t>
            </a:r>
            <a:r>
              <a:rPr lang="en-US" sz="2400" dirty="0">
                <a:latin typeface="Arial" panose="020B0604020202020204" pitchFamily="34" charset="0"/>
                <a:cs typeface="Arial" panose="020B0604020202020204" pitchFamily="34" charset="0"/>
              </a:rPr>
              <a:t>million greater Minnesota transit trips in </a:t>
            </a:r>
            <a:r>
              <a:rPr lang="en-US" sz="2400" dirty="0" smtClean="0">
                <a:latin typeface="Arial" panose="020B0604020202020204" pitchFamily="34" charset="0"/>
                <a:cs typeface="Arial" panose="020B0604020202020204" pitchFamily="34" charset="0"/>
              </a:rPr>
              <a:t>2017</a:t>
            </a:r>
          </a:p>
          <a:p>
            <a:pPr marL="746704" lvl="1" indent="-349415">
              <a:lnSpc>
                <a:spcPct val="90000"/>
              </a:lnSpc>
              <a:buFont typeface="Arial" panose="020B0604020202020204" pitchFamily="34" charset="0"/>
              <a:buChar char="•"/>
              <a:defRPr/>
            </a:pPr>
            <a:r>
              <a:rPr lang="en-US" sz="1200" kern="1200" dirty="0" smtClean="0">
                <a:solidFill>
                  <a:schemeClr val="tx1"/>
                </a:solidFill>
                <a:effectLst/>
                <a:latin typeface="NeueHaasGroteskText Std" panose="020B0504020202020204" pitchFamily="34" charset="0"/>
                <a:ea typeface="+mn-ea"/>
                <a:cs typeface="+mn-cs"/>
              </a:rPr>
              <a:t>For basic operating/capital for public transit in greater </a:t>
            </a:r>
            <a:r>
              <a:rPr lang="en-US" sz="1200" kern="1200" dirty="0" err="1" smtClean="0">
                <a:solidFill>
                  <a:schemeClr val="tx1"/>
                </a:solidFill>
                <a:effectLst/>
                <a:latin typeface="NeueHaasGroteskText Std" panose="020B0504020202020204" pitchFamily="34" charset="0"/>
                <a:ea typeface="+mn-ea"/>
                <a:cs typeface="+mn-cs"/>
              </a:rPr>
              <a:t>mn</a:t>
            </a:r>
            <a:r>
              <a:rPr lang="en-US" sz="1200" kern="1200" dirty="0" smtClean="0">
                <a:solidFill>
                  <a:schemeClr val="tx1"/>
                </a:solidFill>
                <a:effectLst/>
                <a:latin typeface="NeueHaasGroteskText Std" panose="020B0504020202020204" pitchFamily="34" charset="0"/>
                <a:ea typeface="+mn-ea"/>
                <a:cs typeface="+mn-cs"/>
              </a:rPr>
              <a:t>, it is about 75% state and 25% federal.</a:t>
            </a:r>
            <a:br>
              <a:rPr lang="en-US" sz="1200" kern="1200" dirty="0" smtClean="0">
                <a:solidFill>
                  <a:schemeClr val="tx1"/>
                </a:solidFill>
                <a:effectLst/>
                <a:latin typeface="NeueHaasGroteskText Std" panose="020B0504020202020204" pitchFamily="34" charset="0"/>
                <a:ea typeface="+mn-ea"/>
                <a:cs typeface="+mn-cs"/>
              </a:rPr>
            </a:br>
            <a:endParaRPr lang="en-US" sz="2400" dirty="0">
              <a:latin typeface="Arial" panose="020B0604020202020204" pitchFamily="34" charset="0"/>
              <a:cs typeface="Arial" panose="020B0604020202020204" pitchFamily="34" charset="0"/>
            </a:endParaRPr>
          </a:p>
          <a:p>
            <a:pPr marL="174708" indent="-174708">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15</a:t>
            </a:fld>
            <a:endParaRPr lang="en-US" dirty="0"/>
          </a:p>
        </p:txBody>
      </p:sp>
    </p:spTree>
    <p:extLst>
      <p:ext uri="{BB962C8B-B14F-4D97-AF65-F5344CB8AC3E}">
        <p14:creationId xmlns:p14="http://schemas.microsoft.com/office/powerpoint/2010/main" val="2374749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b="1" dirty="0" smtClean="0"/>
              <a:t>Pedestrian and bicycle facilities </a:t>
            </a:r>
            <a:r>
              <a:rPr lang="en-US" dirty="0" smtClean="0"/>
              <a:t>throughout the state</a:t>
            </a:r>
          </a:p>
          <a:p>
            <a:pPr marL="640594" lvl="1" indent="-174708">
              <a:buFont typeface="Arial" panose="020B0604020202020204" pitchFamily="34" charset="0"/>
              <a:buChar char="•"/>
            </a:pPr>
            <a:r>
              <a:rPr lang="en-US" u="sng" dirty="0" smtClean="0">
                <a:hlinkClick r:id="rId3"/>
              </a:rPr>
              <a:t>Bicycle plan</a:t>
            </a:r>
            <a:r>
              <a:rPr lang="en-US" dirty="0" smtClean="0"/>
              <a:t> supports opportunities for local and regional bicycle travel</a:t>
            </a:r>
          </a:p>
          <a:p>
            <a:pPr marL="1106481" lvl="2" indent="-174708">
              <a:buFont typeface="Arial" panose="020B0604020202020204" pitchFamily="34" charset="0"/>
              <a:buChar char="•"/>
            </a:pPr>
            <a:r>
              <a:rPr lang="en-US" u="sng" dirty="0" smtClean="0">
                <a:hlinkClick r:id="rId4"/>
              </a:rPr>
              <a:t>People who travel by bicycle</a:t>
            </a:r>
            <a:r>
              <a:rPr lang="en-US" dirty="0" smtClean="0"/>
              <a:t> 3 times a week decrease risk of chronic diseases</a:t>
            </a:r>
          </a:p>
          <a:p>
            <a:pPr marL="1106481" lvl="2" indent="-174708">
              <a:buFont typeface="Arial" panose="020B0604020202020204" pitchFamily="34" charset="0"/>
              <a:buChar char="•"/>
            </a:pPr>
            <a:r>
              <a:rPr lang="en-US" dirty="0" smtClean="0"/>
              <a:t>More than 1,100 miles of </a:t>
            </a:r>
            <a:r>
              <a:rPr lang="en-US" u="sng" dirty="0" smtClean="0">
                <a:hlinkClick r:id="rId5"/>
              </a:rPr>
              <a:t>designated state bicycle routes with the Mississippi River Trail &amp; North Star Route</a:t>
            </a:r>
            <a:endParaRPr lang="en-US" dirty="0" smtClean="0"/>
          </a:p>
          <a:p>
            <a:pPr marL="640594" lvl="1" indent="-174708">
              <a:buFont typeface="Arial" panose="020B0604020202020204" pitchFamily="34" charset="0"/>
              <a:buChar char="•"/>
            </a:pPr>
            <a:r>
              <a:rPr lang="en-US" i="1" u="sng" dirty="0" smtClean="0">
                <a:hlinkClick r:id="rId6"/>
              </a:rPr>
              <a:t>Minnesota Walks</a:t>
            </a:r>
            <a:r>
              <a:rPr lang="en-US" dirty="0" smtClean="0"/>
              <a:t> provides a framework to have streets where all people are able to safely and comfortably walk or roll to desired destinations</a:t>
            </a:r>
          </a:p>
          <a:p>
            <a:pPr marL="1106481" lvl="2" indent="-174708">
              <a:buFont typeface="Arial" panose="020B0604020202020204" pitchFamily="34" charset="0"/>
              <a:buChar char="•"/>
            </a:pPr>
            <a:r>
              <a:rPr lang="en-US" dirty="0" smtClean="0"/>
              <a:t>Including our </a:t>
            </a:r>
            <a:r>
              <a:rPr lang="en-US" u="sng" dirty="0" smtClean="0">
                <a:hlinkClick r:id="rId7"/>
              </a:rPr>
              <a:t>Safe Routes to School program</a:t>
            </a:r>
            <a:r>
              <a:rPr lang="en-US" dirty="0" smtClean="0"/>
              <a:t> that helps students safely walk and bicycle to school</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16</a:t>
            </a:fld>
            <a:endParaRPr lang="en-US" dirty="0"/>
          </a:p>
        </p:txBody>
      </p:sp>
    </p:spTree>
    <p:extLst>
      <p:ext uri="{BB962C8B-B14F-4D97-AF65-F5344CB8AC3E}">
        <p14:creationId xmlns:p14="http://schemas.microsoft.com/office/powerpoint/2010/main" val="1143050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545608" y="4572135"/>
            <a:ext cx="5732949" cy="4252133"/>
          </a:xfrm>
        </p:spPr>
        <p:txBody>
          <a:bodyPr/>
          <a:lstStyle/>
          <a:p>
            <a:pPr marL="294103" indent="-294103" defTabSz="931774">
              <a:buFont typeface="Wingdings" panose="05000000000000000000" pitchFamily="2" charset="2"/>
              <a:buChar char="§"/>
              <a:defRPr/>
            </a:pPr>
            <a:r>
              <a:rPr lang="en-US" dirty="0" smtClean="0"/>
              <a:t>Truck</a:t>
            </a:r>
            <a:r>
              <a:rPr lang="en-US" baseline="0" dirty="0" smtClean="0"/>
              <a:t> traffic estimate from 2015 (most recent available)</a:t>
            </a:r>
            <a:endParaRPr lang="en-US" dirty="0" smtClean="0"/>
          </a:p>
          <a:p>
            <a:pPr marL="294103" indent="-294103">
              <a:buFont typeface="Wingdings" panose="05000000000000000000" pitchFamily="2" charset="2"/>
              <a:buChar char="§"/>
            </a:pPr>
            <a:r>
              <a:rPr lang="en-US" dirty="0" smtClean="0"/>
              <a:t>New residents and more commerce are good for Minnesota’s economy – but only if our transportation system can keep up.</a:t>
            </a:r>
          </a:p>
          <a:p>
            <a:pPr marL="759990" lvl="1" indent="-294103" defTabSz="931774">
              <a:buFont typeface="Wingdings" panose="05000000000000000000" pitchFamily="2" charset="2"/>
              <a:buChar char="§"/>
            </a:pPr>
            <a:endParaRPr lang="en-US" dirty="0"/>
          </a:p>
        </p:txBody>
      </p:sp>
      <p:sp>
        <p:nvSpPr>
          <p:cNvPr id="860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58808" indent="-291849">
              <a:defRPr>
                <a:solidFill>
                  <a:schemeClr val="tx1"/>
                </a:solidFill>
                <a:latin typeface="Lucida Sans Unicode" pitchFamily="34" charset="0"/>
              </a:defRPr>
            </a:lvl2pPr>
            <a:lvl3pPr marL="1167396" indent="-233479">
              <a:defRPr>
                <a:solidFill>
                  <a:schemeClr val="tx1"/>
                </a:solidFill>
                <a:latin typeface="Lucida Sans Unicode" pitchFamily="34" charset="0"/>
              </a:defRPr>
            </a:lvl3pPr>
            <a:lvl4pPr marL="1634354" indent="-233479">
              <a:defRPr>
                <a:solidFill>
                  <a:schemeClr val="tx1"/>
                </a:solidFill>
                <a:latin typeface="Lucida Sans Unicode" pitchFamily="34" charset="0"/>
              </a:defRPr>
            </a:lvl4pPr>
            <a:lvl5pPr marL="2101313" indent="-233479">
              <a:defRPr>
                <a:solidFill>
                  <a:schemeClr val="tx1"/>
                </a:solidFill>
                <a:latin typeface="Lucida Sans Unicode" pitchFamily="34" charset="0"/>
              </a:defRPr>
            </a:lvl5pPr>
            <a:lvl6pPr marL="2568271" indent="-233479" defTabSz="927432" fontAlgn="base">
              <a:spcBef>
                <a:spcPct val="0"/>
              </a:spcBef>
              <a:spcAft>
                <a:spcPct val="0"/>
              </a:spcAft>
              <a:defRPr>
                <a:solidFill>
                  <a:schemeClr val="tx1"/>
                </a:solidFill>
                <a:latin typeface="Lucida Sans Unicode" pitchFamily="34" charset="0"/>
              </a:defRPr>
            </a:lvl6pPr>
            <a:lvl7pPr marL="3035229" indent="-233479" defTabSz="927432" fontAlgn="base">
              <a:spcBef>
                <a:spcPct val="0"/>
              </a:spcBef>
              <a:spcAft>
                <a:spcPct val="0"/>
              </a:spcAft>
              <a:defRPr>
                <a:solidFill>
                  <a:schemeClr val="tx1"/>
                </a:solidFill>
                <a:latin typeface="Lucida Sans Unicode" pitchFamily="34" charset="0"/>
              </a:defRPr>
            </a:lvl7pPr>
            <a:lvl8pPr marL="3502188" indent="-233479" defTabSz="927432" fontAlgn="base">
              <a:spcBef>
                <a:spcPct val="0"/>
              </a:spcBef>
              <a:spcAft>
                <a:spcPct val="0"/>
              </a:spcAft>
              <a:defRPr>
                <a:solidFill>
                  <a:schemeClr val="tx1"/>
                </a:solidFill>
                <a:latin typeface="Lucida Sans Unicode" pitchFamily="34" charset="0"/>
              </a:defRPr>
            </a:lvl8pPr>
            <a:lvl9pPr marL="3969146" indent="-233479" defTabSz="927432" fontAlgn="base">
              <a:spcBef>
                <a:spcPct val="0"/>
              </a:spcBef>
              <a:spcAft>
                <a:spcPct val="0"/>
              </a:spcAft>
              <a:defRPr>
                <a:solidFill>
                  <a:schemeClr val="tx1"/>
                </a:solidFill>
                <a:latin typeface="Lucida Sans Unicode" pitchFamily="34" charset="0"/>
              </a:defRPr>
            </a:lvl9pPr>
          </a:lstStyle>
          <a:p>
            <a:pPr defTabSz="927432" fontAlgn="base">
              <a:spcBef>
                <a:spcPct val="0"/>
              </a:spcBef>
              <a:spcAft>
                <a:spcPct val="0"/>
              </a:spcAft>
              <a:defRPr/>
            </a:pPr>
            <a:fld id="{DEBAD79C-9FE2-4E7A-B257-33BB32E9C7F8}" type="slidenum">
              <a:rPr lang="en-US" smtClean="0">
                <a:latin typeface="Calibri" pitchFamily="34" charset="0"/>
              </a:rPr>
              <a:pPr defTabSz="927432" fontAlgn="base">
                <a:spcBef>
                  <a:spcPct val="0"/>
                </a:spcBef>
                <a:spcAft>
                  <a:spcPct val="0"/>
                </a:spcAft>
                <a:defRPr/>
              </a:pPr>
              <a:t>17</a:t>
            </a:fld>
            <a:endParaRPr lang="en-US" dirty="0" smtClean="0">
              <a:latin typeface="Calibri" pitchFamily="34" charset="0"/>
            </a:endParaRPr>
          </a:p>
        </p:txBody>
      </p:sp>
      <p:sp>
        <p:nvSpPr>
          <p:cNvPr id="2" name="Date Placeholder 1"/>
          <p:cNvSpPr>
            <a:spLocks noGrp="1"/>
          </p:cNvSpPr>
          <p:nvPr>
            <p:ph type="dt" idx="10"/>
          </p:nvPr>
        </p:nvSpPr>
        <p:spPr/>
        <p:txBody>
          <a:bodyPr/>
          <a:lstStyle/>
          <a:p>
            <a:pPr>
              <a:defRPr/>
            </a:pPr>
            <a:endParaRPr lang="en-US" dirty="0"/>
          </a:p>
        </p:txBody>
      </p:sp>
      <p:sp>
        <p:nvSpPr>
          <p:cNvPr id="4" name="Header Placeholder 3"/>
          <p:cNvSpPr>
            <a:spLocks noGrp="1"/>
          </p:cNvSpPr>
          <p:nvPr>
            <p:ph type="hdr" sz="quarter" idx="11"/>
          </p:nvPr>
        </p:nvSpPr>
        <p:spPr/>
        <p:txBody>
          <a:bodyPr/>
          <a:lstStyle/>
          <a:p>
            <a:pPr>
              <a:defRPr/>
            </a:pPr>
            <a:endParaRPr lang="en-US"/>
          </a:p>
        </p:txBody>
      </p:sp>
    </p:spTree>
    <p:extLst>
      <p:ext uri="{BB962C8B-B14F-4D97-AF65-F5344CB8AC3E}">
        <p14:creationId xmlns:p14="http://schemas.microsoft.com/office/powerpoint/2010/main" val="3395891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smtClean="0">
                <a:latin typeface="NeueHaasGroteskText Std"/>
              </a:rPr>
              <a:t>CAV</a:t>
            </a:r>
          </a:p>
          <a:p>
            <a:pPr eaLnBrk="1" hangingPunct="1">
              <a:spcBef>
                <a:spcPct val="0"/>
              </a:spcBef>
            </a:pPr>
            <a:r>
              <a:rPr lang="en-US" altLang="en-US" dirty="0" smtClean="0">
                <a:latin typeface="NeueHaasGroteskText Std"/>
              </a:rPr>
              <a:t>Connected and automated</a:t>
            </a:r>
            <a:r>
              <a:rPr lang="en-US" altLang="en-US" baseline="0" dirty="0" smtClean="0">
                <a:latin typeface="NeueHaasGroteskText Std"/>
              </a:rPr>
              <a:t> vehicles are more than driverless cars …</a:t>
            </a:r>
          </a:p>
          <a:p>
            <a:pPr eaLnBrk="1" hangingPunct="1">
              <a:spcBef>
                <a:spcPct val="0"/>
              </a:spcBef>
            </a:pPr>
            <a:endParaRPr lang="en-US" altLang="en-US" baseline="0" dirty="0" smtClean="0">
              <a:latin typeface="NeueHaasGroteskText Std"/>
            </a:endParaRPr>
          </a:p>
          <a:p>
            <a:pPr eaLnBrk="1" hangingPunct="1">
              <a:spcBef>
                <a:spcPct val="0"/>
              </a:spcBef>
            </a:pPr>
            <a:r>
              <a:rPr lang="en-US" altLang="en-US" baseline="0" dirty="0" smtClean="0">
                <a:latin typeface="NeueHaasGroteskText Std"/>
              </a:rPr>
              <a:t>In Minnesota, our CAV program and policy development focuses on 4 main areas of technology and policy:</a:t>
            </a:r>
          </a:p>
          <a:p>
            <a:pPr marL="171450" indent="-171450" eaLnBrk="1" hangingPunct="1">
              <a:spcBef>
                <a:spcPct val="0"/>
              </a:spcBef>
              <a:buFont typeface="Arial" panose="020B0604020202020204" pitchFamily="34" charset="0"/>
              <a:buChar char="•"/>
            </a:pPr>
            <a:r>
              <a:rPr lang="en-US" altLang="en-US" baseline="0" dirty="0" smtClean="0">
                <a:latin typeface="NeueHaasGroteskText Std"/>
              </a:rPr>
              <a:t>Automated vehicles (AV): Simply put, automated vehicles can take control of some or all aspects of human driving, including steering, accelerating and braking.</a:t>
            </a:r>
          </a:p>
          <a:p>
            <a:pPr marL="171450" indent="-171450" eaLnBrk="1" hangingPunct="1">
              <a:spcBef>
                <a:spcPct val="0"/>
              </a:spcBef>
              <a:buFont typeface="Arial" panose="020B0604020202020204" pitchFamily="34" charset="0"/>
              <a:buChar char="•"/>
            </a:pPr>
            <a:r>
              <a:rPr lang="en-US" altLang="en-US" baseline="0" dirty="0" smtClean="0">
                <a:latin typeface="NeueHaasGroteskText Std"/>
              </a:rPr>
              <a:t>Connected vehicles (CV): These vehicles can “talk” to infrastructure like traffic signals, other vehicles, and even pedestrians and cyclists</a:t>
            </a:r>
          </a:p>
          <a:p>
            <a:pPr marL="171450" indent="-171450" eaLnBrk="1" hangingPunct="1">
              <a:spcBef>
                <a:spcPct val="0"/>
              </a:spcBef>
              <a:buFont typeface="Arial" panose="020B0604020202020204" pitchFamily="34" charset="0"/>
              <a:buChar char="•"/>
            </a:pPr>
            <a:r>
              <a:rPr lang="en-US" altLang="en-US" baseline="0" dirty="0" smtClean="0">
                <a:latin typeface="NeueHaasGroteskText Std"/>
              </a:rPr>
              <a:t>Electric vehicles (EV): With a majority of AVs being built on electric platforms, it will be important to understand future infrastructure demands</a:t>
            </a:r>
          </a:p>
          <a:p>
            <a:pPr marL="171450" indent="-171450" eaLnBrk="1" hangingPunct="1">
              <a:spcBef>
                <a:spcPct val="0"/>
              </a:spcBef>
              <a:buFont typeface="Arial" panose="020B0604020202020204" pitchFamily="34" charset="0"/>
              <a:buChar char="•"/>
            </a:pPr>
            <a:r>
              <a:rPr lang="en-US" altLang="en-US" baseline="0" dirty="0" smtClean="0">
                <a:latin typeface="NeueHaasGroteskText Std"/>
              </a:rPr>
              <a:t>Shared mobility: As Frank mentioned, this concept allows us to think more broadly about accessible transportation and expanding mobility opportunities. With TNCs and Uber, the world is experiencing a change in the way people travel.</a:t>
            </a:r>
            <a:endParaRPr lang="en-US" altLang="en-US" dirty="0" smtClean="0">
              <a:latin typeface="NeueHaasGroteskText Std"/>
            </a:endParaRP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B8732DA-B117-428F-81E7-751B81D2B212}" type="slidenum">
              <a:rPr lang="en-US" altLang="en-US" smtClean="0">
                <a:latin typeface="NeueHaasGroteskText Std"/>
              </a:rPr>
              <a:pPr fontAlgn="base">
                <a:spcBef>
                  <a:spcPct val="0"/>
                </a:spcBef>
                <a:spcAft>
                  <a:spcPct val="0"/>
                </a:spcAft>
              </a:pPr>
              <a:t>18</a:t>
            </a:fld>
            <a:endParaRPr lang="en-US" altLang="en-US" smtClean="0">
              <a:latin typeface="NeueHaasGroteskText Std"/>
            </a:endParaRPr>
          </a:p>
        </p:txBody>
      </p:sp>
    </p:spTree>
    <p:extLst>
      <p:ext uri="{BB962C8B-B14F-4D97-AF65-F5344CB8AC3E}">
        <p14:creationId xmlns:p14="http://schemas.microsoft.com/office/powerpoint/2010/main" val="665512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kern="1200" dirty="0" smtClean="0">
                <a:solidFill>
                  <a:schemeClr val="tx1"/>
                </a:solidFill>
                <a:effectLst/>
                <a:latin typeface="NeueHaasGroteskText Std" panose="020B0504020202020204" pitchFamily="34" charset="0"/>
                <a:ea typeface="+mn-ea"/>
                <a:cs typeface="+mn-cs"/>
              </a:rPr>
              <a:t>Safety</a:t>
            </a:r>
            <a:r>
              <a:rPr lang="en-US" sz="1200" kern="1200" dirty="0" smtClean="0">
                <a:solidFill>
                  <a:schemeClr val="tx1"/>
                </a:solidFill>
                <a:effectLst/>
                <a:latin typeface="NeueHaasGroteskText Std" panose="020B0504020202020204" pitchFamily="34" charset="0"/>
                <a:ea typeface="+mn-ea"/>
                <a:cs typeface="+mn-cs"/>
              </a:rPr>
              <a:t>: In 2017, an estimated 39,141 people were killed on the US transportation system. Nearly 94% of these collisions were caused by human factors, such as distracted driving, speeding or driving under the influence. Automation has the ability to greatly reduce - if not eliminate - these safety challenges,</a:t>
            </a:r>
            <a:r>
              <a:rPr lang="en-US" sz="1200" kern="1200" baseline="0" dirty="0" smtClean="0">
                <a:solidFill>
                  <a:schemeClr val="tx1"/>
                </a:solidFill>
                <a:effectLst/>
                <a:latin typeface="NeueHaasGroteskText Std" panose="020B0504020202020204" pitchFamily="34" charset="0"/>
                <a:ea typeface="+mn-ea"/>
                <a:cs typeface="+mn-cs"/>
              </a:rPr>
              <a:t> </a:t>
            </a:r>
            <a:r>
              <a:rPr lang="en-US" sz="1200" kern="1200" dirty="0" smtClean="0">
                <a:solidFill>
                  <a:schemeClr val="tx1"/>
                </a:solidFill>
                <a:effectLst/>
                <a:latin typeface="NeueHaasGroteskText Std" panose="020B0504020202020204" pitchFamily="34" charset="0"/>
                <a:ea typeface="+mn-ea"/>
                <a:cs typeface="+mn-cs"/>
              </a:rPr>
              <a:t>save lives, and meet the state’s Toward</a:t>
            </a:r>
            <a:r>
              <a:rPr lang="en-US" sz="1200" kern="1200" baseline="0" dirty="0" smtClean="0">
                <a:solidFill>
                  <a:schemeClr val="tx1"/>
                </a:solidFill>
                <a:effectLst/>
                <a:latin typeface="NeueHaasGroteskText Std" panose="020B0504020202020204" pitchFamily="34" charset="0"/>
                <a:ea typeface="+mn-ea"/>
                <a:cs typeface="+mn-cs"/>
              </a:rPr>
              <a:t> Zero Death goals.</a:t>
            </a:r>
            <a:endParaRPr lang="en-US" sz="1200" kern="1200" dirty="0" smtClean="0">
              <a:solidFill>
                <a:schemeClr val="tx1"/>
              </a:solidFill>
              <a:effectLst/>
              <a:latin typeface="NeueHaasGroteskText Std"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smtClean="0">
              <a:solidFill>
                <a:schemeClr val="tx1"/>
              </a:solidFill>
              <a:effectLst/>
              <a:latin typeface="NeueHaasGroteskText Std" panose="020B0504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kern="1200" dirty="0" smtClean="0">
                <a:solidFill>
                  <a:schemeClr val="tx1"/>
                </a:solidFill>
                <a:effectLst/>
                <a:latin typeface="NeueHaasGroteskText Std" panose="020B0504020202020204" pitchFamily="34" charset="0"/>
                <a:ea typeface="+mn-ea"/>
                <a:cs typeface="+mn-cs"/>
              </a:rPr>
              <a:t>Greater mobility and equity</a:t>
            </a:r>
            <a:r>
              <a:rPr lang="en-US" sz="1200" i="0" kern="1200" dirty="0" smtClean="0">
                <a:solidFill>
                  <a:schemeClr val="tx1"/>
                </a:solidFill>
                <a:effectLst/>
                <a:latin typeface="NeueHaasGroteskText Std" panose="020B0504020202020204" pitchFamily="34" charset="0"/>
                <a:ea typeface="+mn-ea"/>
                <a:cs typeface="+mn-cs"/>
              </a:rPr>
              <a:t>: C</a:t>
            </a:r>
            <a:r>
              <a:rPr lang="en-US" sz="1200" kern="1200" dirty="0" smtClean="0">
                <a:solidFill>
                  <a:schemeClr val="tx1"/>
                </a:solidFill>
                <a:effectLst/>
                <a:latin typeface="NeueHaasGroteskText Std" panose="020B0504020202020204" pitchFamily="34" charset="0"/>
                <a:ea typeface="+mn-ea"/>
                <a:cs typeface="+mn-cs"/>
              </a:rPr>
              <a:t>AV may reduce transportation barriers for persons with disabilities, the aging population, low income communities, communities of color and others.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smtClean="0">
              <a:solidFill>
                <a:schemeClr val="tx1"/>
              </a:solidFill>
              <a:effectLst/>
              <a:latin typeface="NeueHaasGroteskText Std" panose="020B0504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kern="1200" dirty="0" smtClean="0">
                <a:solidFill>
                  <a:schemeClr val="tx1"/>
                </a:solidFill>
                <a:effectLst/>
                <a:latin typeface="NeueHaasGroteskText Std" panose="020B0504020202020204" pitchFamily="34" charset="0"/>
                <a:ea typeface="+mn-ea"/>
                <a:cs typeface="+mn-cs"/>
              </a:rPr>
              <a:t>Economic</a:t>
            </a:r>
            <a:r>
              <a:rPr lang="en-US" sz="1200" i="1" kern="1200" baseline="0" dirty="0" smtClean="0">
                <a:solidFill>
                  <a:schemeClr val="tx1"/>
                </a:solidFill>
                <a:effectLst/>
                <a:latin typeface="NeueHaasGroteskText Std" panose="020B0504020202020204" pitchFamily="34" charset="0"/>
                <a:ea typeface="+mn-ea"/>
                <a:cs typeface="+mn-cs"/>
              </a:rPr>
              <a:t> and workforce development</a:t>
            </a:r>
            <a:r>
              <a:rPr lang="en-US" sz="1200" i="0" kern="1200" baseline="0" dirty="0" smtClean="0">
                <a:solidFill>
                  <a:schemeClr val="tx1"/>
                </a:solidFill>
                <a:effectLst/>
                <a:latin typeface="NeueHaasGroteskText Std" panose="020B0504020202020204" pitchFamily="34" charset="0"/>
                <a:ea typeface="+mn-ea"/>
                <a:cs typeface="+mn-cs"/>
              </a:rPr>
              <a:t>: </a:t>
            </a:r>
            <a:r>
              <a:rPr lang="en-US" sz="1200" kern="1200" dirty="0" smtClean="0">
                <a:solidFill>
                  <a:schemeClr val="tx1"/>
                </a:solidFill>
                <a:effectLst/>
                <a:latin typeface="NeueHaasGroteskText Std" panose="020B0504020202020204" pitchFamily="34" charset="0"/>
                <a:ea typeface="+mn-ea"/>
                <a:cs typeface="+mn-cs"/>
              </a:rPr>
              <a:t>Minnesota is competing in a global market and must use these technologies to stay competitive. This</a:t>
            </a:r>
            <a:r>
              <a:rPr lang="en-US" sz="1200" kern="1200" baseline="0" dirty="0" smtClean="0">
                <a:solidFill>
                  <a:schemeClr val="tx1"/>
                </a:solidFill>
                <a:effectLst/>
                <a:latin typeface="NeueHaasGroteskText Std" panose="020B0504020202020204" pitchFamily="34" charset="0"/>
                <a:ea typeface="+mn-ea"/>
                <a:cs typeface="+mn-cs"/>
              </a:rPr>
              <a:t> technology provides Minnesota with an opportunity to maintain a competitive business edge nationally and internationally in the movement of goods, services and people.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baseline="0" dirty="0" smtClean="0">
              <a:solidFill>
                <a:schemeClr val="tx1"/>
              </a:solidFill>
              <a:effectLst/>
              <a:latin typeface="NeueHaasGroteskText Std" panose="020B0504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kern="1200" baseline="0" dirty="0" smtClean="0">
                <a:solidFill>
                  <a:schemeClr val="tx1"/>
                </a:solidFill>
                <a:effectLst/>
                <a:latin typeface="NeueHaasGroteskText Std" panose="020B0504020202020204" pitchFamily="34" charset="0"/>
                <a:ea typeface="+mn-ea"/>
                <a:cs typeface="+mn-cs"/>
              </a:rPr>
              <a:t>Efficiency</a:t>
            </a:r>
            <a:r>
              <a:rPr lang="en-US" sz="1200" i="0" kern="1200" baseline="0" dirty="0" smtClean="0">
                <a:solidFill>
                  <a:schemeClr val="tx1"/>
                </a:solidFill>
                <a:effectLst/>
                <a:latin typeface="NeueHaasGroteskText Std" panose="020B0504020202020204" pitchFamily="34" charset="0"/>
                <a:ea typeface="+mn-ea"/>
                <a:cs typeface="+mn-cs"/>
              </a:rPr>
              <a:t>: CAV’s may reduce traffic congestion and improve traffic flow at intersections, work zones, during adverse weather, and may also assist in traffic rerouting and incident management.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i="0" kern="1200" baseline="0" dirty="0" smtClean="0">
              <a:solidFill>
                <a:schemeClr val="tx1"/>
              </a:solidFill>
              <a:effectLst/>
              <a:latin typeface="NeueHaasGroteskText Std" panose="020B0504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kern="1200" baseline="0" dirty="0" smtClean="0">
                <a:solidFill>
                  <a:schemeClr val="tx1"/>
                </a:solidFill>
                <a:effectLst/>
                <a:latin typeface="NeueHaasGroteskText Std" panose="020B0504020202020204" pitchFamily="34" charset="0"/>
                <a:ea typeface="+mn-ea"/>
                <a:cs typeface="+mn-cs"/>
              </a:rPr>
              <a:t>Maximize health and environment: CAV could help the state rethink the way we plan communities to maximize health and sustainable multi-modal transportation. AV may reduce GHG and air pollutants with expansion of electric vehicles.</a:t>
            </a:r>
            <a:endParaRPr lang="en-US" sz="1200" i="0" kern="1200" dirty="0" smtClean="0">
              <a:solidFill>
                <a:schemeClr val="tx1"/>
              </a:solidFill>
              <a:effectLst/>
              <a:latin typeface="NeueHaasGroteskText Std" panose="020B0504020202020204"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19</a:t>
            </a:fld>
            <a:endParaRPr lang="en-US" dirty="0"/>
          </a:p>
        </p:txBody>
      </p:sp>
    </p:spTree>
    <p:extLst>
      <p:ext uri="{BB962C8B-B14F-4D97-AF65-F5344CB8AC3E}">
        <p14:creationId xmlns:p14="http://schemas.microsoft.com/office/powerpoint/2010/main" val="4060288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latin typeface="Arial" pitchFamily="34" charset="0"/>
              <a:ea typeface="ＭＳ Ｐゴシック" pitchFamily="34" charset="-128"/>
            </a:endParaRPr>
          </a:p>
        </p:txBody>
      </p:sp>
      <p:sp>
        <p:nvSpPr>
          <p:cNvPr id="2" name="Date Placeholder 1"/>
          <p:cNvSpPr>
            <a:spLocks noGrp="1"/>
          </p:cNvSpPr>
          <p:nvPr>
            <p:ph type="dt" idx="10"/>
          </p:nvPr>
        </p:nvSpPr>
        <p:spPr/>
        <p:txBody>
          <a:bodyPr/>
          <a:lstStyle/>
          <a:p>
            <a:pPr>
              <a:defRPr/>
            </a:pPr>
            <a:endParaRPr lang="en-US" dirty="0"/>
          </a:p>
        </p:txBody>
      </p:sp>
      <p:sp>
        <p:nvSpPr>
          <p:cNvPr id="3" name="Header Placeholder 2"/>
          <p:cNvSpPr>
            <a:spLocks noGrp="1"/>
          </p:cNvSpPr>
          <p:nvPr>
            <p:ph type="hdr" sz="quarter" idx="11"/>
          </p:nvPr>
        </p:nvSpPr>
        <p:spPr/>
        <p:txBody>
          <a:bodyPr/>
          <a:lstStyle/>
          <a:p>
            <a:pPr>
              <a:defRPr/>
            </a:pPr>
            <a:endParaRPr lang="en-US"/>
          </a:p>
        </p:txBody>
      </p:sp>
    </p:spTree>
    <p:extLst>
      <p:ext uri="{BB962C8B-B14F-4D97-AF65-F5344CB8AC3E}">
        <p14:creationId xmlns:p14="http://schemas.microsoft.com/office/powerpoint/2010/main" val="279653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NeueHaasGroteskText Std" panose="020B0504020202020204" pitchFamily="34" charset="0"/>
                <a:ea typeface="+mn-ea"/>
                <a:cs typeface="+mn-cs"/>
              </a:rPr>
              <a:t>According to the National Conference on State Legislatures</a:t>
            </a:r>
            <a:r>
              <a:rPr lang="en-US" sz="1200" kern="1200" dirty="0" smtClean="0">
                <a:solidFill>
                  <a:schemeClr val="tx1"/>
                </a:solidFill>
                <a:effectLst/>
                <a:latin typeface="NeueHaasGroteskText Std" panose="020B0504020202020204" pitchFamily="34" charset="0"/>
                <a:ea typeface="+mn-ea"/>
                <a:cs typeface="+mn-cs"/>
                <a:hlinkClick r:id="rId3"/>
              </a:rPr>
              <a:t>’ </a:t>
            </a:r>
            <a:r>
              <a:rPr lang="en-US" sz="1200" u="sng" kern="1200" dirty="0" smtClean="0">
                <a:solidFill>
                  <a:schemeClr val="tx1"/>
                </a:solidFill>
                <a:effectLst/>
                <a:latin typeface="NeueHaasGroteskText Std" panose="020B0504020202020204" pitchFamily="34" charset="0"/>
                <a:ea typeface="+mn-ea"/>
                <a:cs typeface="+mn-cs"/>
                <a:hlinkClick r:id="rId3"/>
              </a:rPr>
              <a:t>NCSL Automated Vehicles Enacted Legislation Database</a:t>
            </a:r>
            <a:r>
              <a:rPr lang="en-US" sz="1200" kern="1200" dirty="0" smtClean="0">
                <a:solidFill>
                  <a:schemeClr val="tx1"/>
                </a:solidFill>
                <a:effectLst/>
                <a:latin typeface="NeueHaasGroteskText Std" panose="020B0504020202020204" pitchFamily="34" charset="0"/>
                <a:ea typeface="+mn-ea"/>
                <a:cs typeface="+mn-cs"/>
              </a:rPr>
              <a:t> 29 states have enacted legislation. Alabama, Arkansas, California, Colorado, Connecticut, Florida, Georgia, Illinois, Indiana, Kentucky, Louisiana, Maine, Michigan, Mississippi, Nebraska, New York, Nevada, North Carolina, North Dakota, Oregon, Pennsylvania, South Carolina, Tennessee, Texas, Utah, Virginia, Vermont, Washington,</a:t>
            </a:r>
            <a:r>
              <a:rPr lang="en-US" sz="1200" kern="1200" baseline="0" dirty="0" smtClean="0">
                <a:solidFill>
                  <a:schemeClr val="tx1"/>
                </a:solidFill>
                <a:effectLst/>
                <a:latin typeface="NeueHaasGroteskText Std" panose="020B0504020202020204" pitchFamily="34" charset="0"/>
                <a:ea typeface="+mn-ea"/>
                <a:cs typeface="+mn-cs"/>
              </a:rPr>
              <a:t> </a:t>
            </a:r>
            <a:r>
              <a:rPr lang="en-US" sz="1200" kern="1200" dirty="0" smtClean="0">
                <a:solidFill>
                  <a:schemeClr val="tx1"/>
                </a:solidFill>
                <a:effectLst/>
                <a:latin typeface="NeueHaasGroteskText Std" panose="020B0504020202020204" pitchFamily="34" charset="0"/>
                <a:ea typeface="+mn-ea"/>
                <a:cs typeface="+mn-cs"/>
              </a:rPr>
              <a:t>Wisconsin and Washington D.C. have enacted legislation related to autonomous vehicles.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smtClean="0">
              <a:solidFill>
                <a:schemeClr val="tx1"/>
              </a:solidFill>
              <a:effectLst/>
              <a:latin typeface="NeueHaasGroteskText Std" panose="020B0504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NeueHaasGroteskText Std" panose="020B0504020202020204" pitchFamily="34" charset="0"/>
                <a:ea typeface="+mn-ea"/>
                <a:cs typeface="+mn-cs"/>
              </a:rPr>
              <a:t>Other</a:t>
            </a:r>
            <a:r>
              <a:rPr lang="en-US" sz="1200" kern="1200" baseline="0" dirty="0" smtClean="0">
                <a:solidFill>
                  <a:schemeClr val="tx1"/>
                </a:solidFill>
                <a:effectLst/>
                <a:latin typeface="NeueHaasGroteskText Std" panose="020B0504020202020204" pitchFamily="34" charset="0"/>
                <a:ea typeface="+mn-ea"/>
                <a:cs typeface="+mn-cs"/>
              </a:rPr>
              <a:t> states – like Minnesota – have issued executive orders.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baseline="0" dirty="0" smtClean="0">
              <a:solidFill>
                <a:schemeClr val="tx1"/>
              </a:solidFill>
              <a:effectLst/>
              <a:latin typeface="NeueHaasGroteskText Std" panose="020B0504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NeueHaasGroteskText Std" panose="020B0504020202020204" pitchFamily="34" charset="0"/>
                <a:ea typeface="+mn-ea"/>
                <a:cs typeface="+mn-cs"/>
              </a:rPr>
              <a:t>California, Arizona and Michigan are seen as leaders in testing AV.</a:t>
            </a:r>
            <a:endParaRPr lang="en-US" sz="1200" kern="1200" dirty="0" smtClean="0">
              <a:solidFill>
                <a:schemeClr val="tx1"/>
              </a:solidFill>
              <a:effectLst/>
              <a:latin typeface="NeueHaasGroteskText Std" panose="020B0504020202020204" pitchFamily="34" charset="0"/>
              <a:ea typeface="+mn-ea"/>
              <a:cs typeface="+mn-cs"/>
            </a:endParaRPr>
          </a:p>
          <a:p>
            <a:endParaRPr lang="en-US" baseline="0" dirty="0"/>
          </a:p>
        </p:txBody>
      </p:sp>
      <p:sp>
        <p:nvSpPr>
          <p:cNvPr id="4" name="Slide Number Placeholder 3"/>
          <p:cNvSpPr>
            <a:spLocks noGrp="1"/>
          </p:cNvSpPr>
          <p:nvPr>
            <p:ph type="sldNum" sz="quarter" idx="10"/>
          </p:nvPr>
        </p:nvSpPr>
        <p:spPr/>
        <p:txBody>
          <a:bodyPr/>
          <a:lstStyle/>
          <a:p>
            <a:pPr>
              <a:defRPr/>
            </a:pPr>
            <a:fld id="{D50027A3-9E32-484E-BF04-7DB27586B30F}" type="slidenum">
              <a:rPr lang="en-US" altLang="en-US" smtClean="0"/>
              <a:pPr>
                <a:defRPr/>
              </a:pPr>
              <a:t>20</a:t>
            </a:fld>
            <a:endParaRPr lang="en-US" altLang="en-US" dirty="0"/>
          </a:p>
        </p:txBody>
      </p:sp>
    </p:spTree>
    <p:extLst>
      <p:ext uri="{BB962C8B-B14F-4D97-AF65-F5344CB8AC3E}">
        <p14:creationId xmlns:p14="http://schemas.microsoft.com/office/powerpoint/2010/main" val="792812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sp>
      <p:sp>
        <p:nvSpPr>
          <p:cNvPr id="3" name="Notes Placeholder 2"/>
          <p:cNvSpPr>
            <a:spLocks noGrp="1"/>
          </p:cNvSpPr>
          <p:nvPr>
            <p:ph type="body" idx="1"/>
          </p:nvPr>
        </p:nvSpPr>
        <p:spPr/>
        <p:txBody>
          <a:bodyPr/>
          <a:lstStyle/>
          <a:p>
            <a:pPr marL="350219" indent="-350219" defTabSz="928586">
              <a:buFont typeface="Wingdings"/>
              <a:buChar char=""/>
              <a:defRPr/>
            </a:pPr>
            <a:r>
              <a:rPr lang="en-US" dirty="0">
                <a:ea typeface="Calibri"/>
                <a:cs typeface="Times New Roman"/>
              </a:rPr>
              <a:t>So what does Minnesota’s transportation system look like today? </a:t>
            </a:r>
            <a:endParaRPr lang="en-US" dirty="0" smtClean="0">
              <a:ea typeface="Calibri"/>
              <a:cs typeface="Times New Roman"/>
            </a:endParaRPr>
          </a:p>
          <a:p>
            <a:pPr marL="175109" indent="-175109" defTabSz="928586">
              <a:buFont typeface="Arial" panose="020B0604020202020204" pitchFamily="34" charset="0"/>
              <a:buChar char="•"/>
              <a:defRPr/>
            </a:pPr>
            <a:endParaRPr lang="en-US" dirty="0">
              <a:ea typeface="Calibri"/>
              <a:cs typeface="Times New Roman"/>
            </a:endParaRPr>
          </a:p>
          <a:p>
            <a:pPr marL="350219" indent="-350219" defTabSz="928586">
              <a:buFont typeface="Wingdings"/>
              <a:buChar char=""/>
              <a:defRPr/>
            </a:pPr>
            <a:r>
              <a:rPr lang="en-US" dirty="0" smtClean="0">
                <a:ea typeface="Calibri"/>
                <a:cs typeface="Times New Roman"/>
              </a:rPr>
              <a:t>Many of our roads have passed the point of true usability, despite our best efforts. </a:t>
            </a:r>
          </a:p>
          <a:p>
            <a:pPr marL="350219" indent="-350219" defTabSz="928586">
              <a:buFont typeface="Wingdings"/>
              <a:buChar char=""/>
              <a:defRPr/>
            </a:pPr>
            <a:endParaRPr lang="en-US" dirty="0" smtClean="0">
              <a:ea typeface="Calibri"/>
              <a:cs typeface="Times New Roman"/>
            </a:endParaRPr>
          </a:p>
          <a:p>
            <a:pPr marL="350219" indent="-350219" defTabSz="928586">
              <a:buFont typeface="Wingdings"/>
              <a:buChar char=""/>
              <a:defRPr/>
            </a:pPr>
            <a:r>
              <a:rPr lang="en-US" dirty="0" err="1" smtClean="0">
                <a:ea typeface="Calibri"/>
                <a:cs typeface="Times New Roman"/>
              </a:rPr>
              <a:t>MnDOT</a:t>
            </a:r>
            <a:r>
              <a:rPr lang="en-US" dirty="0" smtClean="0">
                <a:ea typeface="Calibri"/>
                <a:cs typeface="Times New Roman"/>
              </a:rPr>
              <a:t> has hired a Chief Sustainability Officer</a:t>
            </a:r>
            <a:r>
              <a:rPr lang="en-US" baseline="0" dirty="0" smtClean="0">
                <a:ea typeface="Calibri"/>
                <a:cs typeface="Times New Roman"/>
              </a:rPr>
              <a:t> who is directing activities to better adapt to a changing climate. </a:t>
            </a:r>
            <a:r>
              <a:rPr lang="en-US" dirty="0" smtClean="0">
                <a:ea typeface="Calibri"/>
                <a:cs typeface="Times New Roman"/>
              </a:rPr>
              <a:t> </a:t>
            </a:r>
          </a:p>
          <a:p>
            <a:pPr defTabSz="928586">
              <a:defRPr/>
            </a:pPr>
            <a:endParaRPr lang="en-US" dirty="0" smtClean="0">
              <a:ea typeface="Calibri"/>
              <a:cs typeface="Times New Roman"/>
            </a:endParaRPr>
          </a:p>
          <a:p>
            <a:pPr marL="350219" indent="-350219" defTabSz="928586">
              <a:buFont typeface="Wingdings"/>
              <a:buChar char=""/>
              <a:defRPr/>
            </a:pPr>
            <a:endParaRPr lang="en-US" dirty="0">
              <a:ea typeface="Calibri"/>
              <a:cs typeface="Times New Roman"/>
            </a:endParaRPr>
          </a:p>
          <a:p>
            <a:pPr marL="350219" indent="-350219" defTabSz="928586">
              <a:buFont typeface="Wingdings"/>
              <a:buChar char=""/>
              <a:defRPr/>
            </a:pPr>
            <a:endParaRPr lang="en-US" sz="1100" dirty="0">
              <a:ea typeface="Calibri"/>
              <a:cs typeface="Times New Roman"/>
            </a:endParaRPr>
          </a:p>
          <a:p>
            <a:pPr marL="233479" indent="-233479" defTabSz="928586">
              <a:buFontTx/>
              <a:buAutoNum type="arabicPeriod"/>
              <a:defRPr/>
            </a:pPr>
            <a:endParaRPr lang="en-US" sz="1100" dirty="0"/>
          </a:p>
        </p:txBody>
      </p:sp>
      <p:sp>
        <p:nvSpPr>
          <p:cNvPr id="870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58808" indent="-291849">
              <a:defRPr>
                <a:solidFill>
                  <a:schemeClr val="tx1"/>
                </a:solidFill>
                <a:latin typeface="Lucida Sans Unicode" pitchFamily="34" charset="0"/>
              </a:defRPr>
            </a:lvl2pPr>
            <a:lvl3pPr marL="1167396" indent="-233479">
              <a:defRPr>
                <a:solidFill>
                  <a:schemeClr val="tx1"/>
                </a:solidFill>
                <a:latin typeface="Lucida Sans Unicode" pitchFamily="34" charset="0"/>
              </a:defRPr>
            </a:lvl3pPr>
            <a:lvl4pPr marL="1634354" indent="-233479">
              <a:defRPr>
                <a:solidFill>
                  <a:schemeClr val="tx1"/>
                </a:solidFill>
                <a:latin typeface="Lucida Sans Unicode" pitchFamily="34" charset="0"/>
              </a:defRPr>
            </a:lvl4pPr>
            <a:lvl5pPr marL="2101313" indent="-233479">
              <a:defRPr>
                <a:solidFill>
                  <a:schemeClr val="tx1"/>
                </a:solidFill>
                <a:latin typeface="Lucida Sans Unicode" pitchFamily="34" charset="0"/>
              </a:defRPr>
            </a:lvl5pPr>
            <a:lvl6pPr marL="2568271" indent="-233479" defTabSz="927432" fontAlgn="base">
              <a:spcBef>
                <a:spcPct val="0"/>
              </a:spcBef>
              <a:spcAft>
                <a:spcPct val="0"/>
              </a:spcAft>
              <a:defRPr>
                <a:solidFill>
                  <a:schemeClr val="tx1"/>
                </a:solidFill>
                <a:latin typeface="Lucida Sans Unicode" pitchFamily="34" charset="0"/>
              </a:defRPr>
            </a:lvl6pPr>
            <a:lvl7pPr marL="3035229" indent="-233479" defTabSz="927432" fontAlgn="base">
              <a:spcBef>
                <a:spcPct val="0"/>
              </a:spcBef>
              <a:spcAft>
                <a:spcPct val="0"/>
              </a:spcAft>
              <a:defRPr>
                <a:solidFill>
                  <a:schemeClr val="tx1"/>
                </a:solidFill>
                <a:latin typeface="Lucida Sans Unicode" pitchFamily="34" charset="0"/>
              </a:defRPr>
            </a:lvl7pPr>
            <a:lvl8pPr marL="3502188" indent="-233479" defTabSz="927432" fontAlgn="base">
              <a:spcBef>
                <a:spcPct val="0"/>
              </a:spcBef>
              <a:spcAft>
                <a:spcPct val="0"/>
              </a:spcAft>
              <a:defRPr>
                <a:solidFill>
                  <a:schemeClr val="tx1"/>
                </a:solidFill>
                <a:latin typeface="Lucida Sans Unicode" pitchFamily="34" charset="0"/>
              </a:defRPr>
            </a:lvl8pPr>
            <a:lvl9pPr marL="3969146" indent="-233479" defTabSz="927432" fontAlgn="base">
              <a:spcBef>
                <a:spcPct val="0"/>
              </a:spcBef>
              <a:spcAft>
                <a:spcPct val="0"/>
              </a:spcAft>
              <a:defRPr>
                <a:solidFill>
                  <a:schemeClr val="tx1"/>
                </a:solidFill>
                <a:latin typeface="Lucida Sans Unicode" pitchFamily="34" charset="0"/>
              </a:defRPr>
            </a:lvl9pPr>
          </a:lstStyle>
          <a:p>
            <a:pPr defTabSz="927432" fontAlgn="base">
              <a:spcBef>
                <a:spcPct val="0"/>
              </a:spcBef>
              <a:spcAft>
                <a:spcPct val="0"/>
              </a:spcAft>
              <a:defRPr/>
            </a:pPr>
            <a:fld id="{53389B98-37CD-4A0C-84C8-DB366AC0BBA9}" type="slidenum">
              <a:rPr lang="en-US" smtClean="0">
                <a:latin typeface="Calibri" pitchFamily="34" charset="0"/>
              </a:rPr>
              <a:pPr defTabSz="927432" fontAlgn="base">
                <a:spcBef>
                  <a:spcPct val="0"/>
                </a:spcBef>
                <a:spcAft>
                  <a:spcPct val="0"/>
                </a:spcAft>
                <a:defRPr/>
              </a:pPr>
              <a:t>21</a:t>
            </a:fld>
            <a:endParaRPr lang="en-US" dirty="0" smtClean="0">
              <a:latin typeface="Calibri" pitchFamily="34" charset="0"/>
            </a:endParaRPr>
          </a:p>
        </p:txBody>
      </p:sp>
      <p:sp>
        <p:nvSpPr>
          <p:cNvPr id="2" name="Date Placeholder 1"/>
          <p:cNvSpPr>
            <a:spLocks noGrp="1"/>
          </p:cNvSpPr>
          <p:nvPr>
            <p:ph type="dt" idx="10"/>
          </p:nvPr>
        </p:nvSpPr>
        <p:spPr/>
        <p:txBody>
          <a:bodyPr/>
          <a:lstStyle/>
          <a:p>
            <a:pPr>
              <a:defRPr/>
            </a:pPr>
            <a:endParaRPr lang="en-US" dirty="0"/>
          </a:p>
        </p:txBody>
      </p:sp>
      <p:sp>
        <p:nvSpPr>
          <p:cNvPr id="4" name="Header Placeholder 3"/>
          <p:cNvSpPr>
            <a:spLocks noGrp="1"/>
          </p:cNvSpPr>
          <p:nvPr>
            <p:ph type="hdr" sz="quarter" idx="11"/>
          </p:nvPr>
        </p:nvSpPr>
        <p:spPr/>
        <p:txBody>
          <a:bodyPr/>
          <a:lstStyle/>
          <a:p>
            <a:pPr>
              <a:defRPr/>
            </a:pPr>
            <a:endParaRPr lang="en-US"/>
          </a:p>
        </p:txBody>
      </p:sp>
    </p:spTree>
    <p:extLst>
      <p:ext uri="{BB962C8B-B14F-4D97-AF65-F5344CB8AC3E}">
        <p14:creationId xmlns:p14="http://schemas.microsoft.com/office/powerpoint/2010/main" val="19204332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4708" indent="-174708">
              <a:spcBef>
                <a:spcPct val="0"/>
              </a:spcBef>
              <a:buFont typeface="Arial" panose="020B0604020202020204" pitchFamily="34" charset="0"/>
              <a:buChar char="•"/>
            </a:pPr>
            <a:r>
              <a:rPr lang="en-US" dirty="0">
                <a:latin typeface="Arial" panose="020B0604020202020204" pitchFamily="34" charset="0"/>
                <a:cs typeface="Arial" panose="020B0604020202020204" pitchFamily="34" charset="0"/>
              </a:rPr>
              <a:t>2013-2014 Record Setting ($136M); 2017=2018 next highest at $124M </a:t>
            </a:r>
          </a:p>
          <a:p>
            <a:pPr marL="174708" indent="-174708">
              <a:spcBef>
                <a:spcPct val="0"/>
              </a:spcBef>
              <a:buFont typeface="Arial" panose="020B0604020202020204" pitchFamily="34" charset="0"/>
              <a:buChar char="•"/>
            </a:pPr>
            <a:r>
              <a:rPr lang="en-US" altLang="en-US" dirty="0">
                <a:latin typeface="Arial" panose="020B0604020202020204" pitchFamily="34" charset="0"/>
                <a:cs typeface="Arial" panose="020B0604020202020204" pitchFamily="34" charset="0"/>
              </a:rPr>
              <a:t>5-Year average ~$107.8M</a:t>
            </a:r>
          </a:p>
          <a:p>
            <a:pPr marL="174708" indent="-174708">
              <a:spcBef>
                <a:spcPct val="0"/>
              </a:spcBef>
              <a:buFont typeface="Arial" panose="020B0604020202020204" pitchFamily="34" charset="0"/>
              <a:buChar char="•"/>
            </a:pPr>
            <a:endParaRPr lang="en-US" dirty="0">
              <a:latin typeface="Arial" panose="020B0604020202020204" pitchFamily="34" charset="0"/>
              <a:ea typeface="Calibri"/>
              <a:cs typeface="Arial" panose="020B0604020202020204" pitchFamily="34" charset="0"/>
            </a:endParaRPr>
          </a:p>
          <a:p>
            <a:pPr marL="174708" indent="-174708">
              <a:spcBef>
                <a:spcPct val="0"/>
              </a:spcBef>
              <a:buFont typeface="Arial" panose="020B0604020202020204" pitchFamily="34" charset="0"/>
              <a:buChar char="•"/>
            </a:pPr>
            <a:r>
              <a:rPr lang="en-US" dirty="0" smtClean="0">
                <a:ea typeface="Calibri"/>
                <a:cs typeface="Times New Roman"/>
              </a:rPr>
              <a:t>In the last 10 years, snow and ice costs to Minnesota’s transportation system have averaged $98.8 million per year. The winters of 2013 &amp; 2014 averaged $124 million;</a:t>
            </a:r>
          </a:p>
          <a:p>
            <a:pPr marL="640594" lvl="1" indent="-174708">
              <a:spcBef>
                <a:spcPct val="0"/>
              </a:spcBef>
              <a:buFont typeface="Arial" panose="020B0604020202020204" pitchFamily="34" charset="0"/>
              <a:buChar char="•"/>
            </a:pPr>
            <a:r>
              <a:rPr lang="en-US" dirty="0" smtClean="0">
                <a:ea typeface="Calibri"/>
                <a:cs typeface="Times New Roman"/>
              </a:rPr>
              <a:t>We are dealing with increased costs from climate change.</a:t>
            </a:r>
            <a:r>
              <a:rPr lang="en-US" baseline="0" dirty="0" smtClean="0">
                <a:ea typeface="Calibri"/>
                <a:cs typeface="Times New Roman"/>
              </a:rPr>
              <a:t> </a:t>
            </a:r>
            <a:r>
              <a:rPr lang="en-US" dirty="0" smtClean="0">
                <a:ea typeface="Calibri"/>
                <a:cs typeface="Times New Roman"/>
              </a:rPr>
              <a:t> </a:t>
            </a:r>
          </a:p>
          <a:p>
            <a:pPr marL="640594" lvl="1" indent="-174708">
              <a:spcBef>
                <a:spcPct val="0"/>
              </a:spcBef>
              <a:buFont typeface="Arial" panose="020B0604020202020204" pitchFamily="34" charset="0"/>
              <a:buChar char="•"/>
            </a:pPr>
            <a:r>
              <a:rPr lang="en-US" dirty="0" smtClean="0">
                <a:ea typeface="Calibri"/>
                <a:cs typeface="Times New Roman"/>
              </a:rPr>
              <a:t>We can </a:t>
            </a:r>
            <a:r>
              <a:rPr lang="en-US" u="sng" dirty="0" smtClean="0">
                <a:ea typeface="Calibri"/>
                <a:cs typeface="Times New Roman"/>
              </a:rPr>
              <a:t>hope</a:t>
            </a:r>
            <a:r>
              <a:rPr lang="en-US" dirty="0" smtClean="0">
                <a:ea typeface="Calibri"/>
                <a:cs typeface="Times New Roman"/>
              </a:rPr>
              <a:t> for milder winters to come, but we need to </a:t>
            </a:r>
            <a:r>
              <a:rPr lang="en-US" u="sng" dirty="0" smtClean="0">
                <a:ea typeface="Calibri"/>
                <a:cs typeface="Times New Roman"/>
              </a:rPr>
              <a:t>prepare</a:t>
            </a:r>
            <a:r>
              <a:rPr lang="en-US" dirty="0" smtClean="0">
                <a:ea typeface="Calibri"/>
                <a:cs typeface="Times New Roman"/>
              </a:rPr>
              <a:t> for these greater costs</a:t>
            </a:r>
            <a:endParaRPr lang="en-US" altLang="en-US" dirty="0" smtClean="0"/>
          </a:p>
        </p:txBody>
      </p:sp>
      <p:sp>
        <p:nvSpPr>
          <p:cNvPr id="880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58808" indent="-291849">
              <a:defRPr>
                <a:solidFill>
                  <a:schemeClr val="tx1"/>
                </a:solidFill>
                <a:latin typeface="Lucida Sans Unicode" pitchFamily="34" charset="0"/>
              </a:defRPr>
            </a:lvl2pPr>
            <a:lvl3pPr marL="1167396" indent="-233479">
              <a:defRPr>
                <a:solidFill>
                  <a:schemeClr val="tx1"/>
                </a:solidFill>
                <a:latin typeface="Lucida Sans Unicode" pitchFamily="34" charset="0"/>
              </a:defRPr>
            </a:lvl3pPr>
            <a:lvl4pPr marL="1634354" indent="-233479">
              <a:defRPr>
                <a:solidFill>
                  <a:schemeClr val="tx1"/>
                </a:solidFill>
                <a:latin typeface="Lucida Sans Unicode" pitchFamily="34" charset="0"/>
              </a:defRPr>
            </a:lvl4pPr>
            <a:lvl5pPr marL="2101313" indent="-233479">
              <a:defRPr>
                <a:solidFill>
                  <a:schemeClr val="tx1"/>
                </a:solidFill>
                <a:latin typeface="Lucida Sans Unicode" pitchFamily="34" charset="0"/>
              </a:defRPr>
            </a:lvl5pPr>
            <a:lvl6pPr marL="2568271" indent="-233479" defTabSz="927432" fontAlgn="base">
              <a:spcBef>
                <a:spcPct val="0"/>
              </a:spcBef>
              <a:spcAft>
                <a:spcPct val="0"/>
              </a:spcAft>
              <a:defRPr>
                <a:solidFill>
                  <a:schemeClr val="tx1"/>
                </a:solidFill>
                <a:latin typeface="Lucida Sans Unicode" pitchFamily="34" charset="0"/>
              </a:defRPr>
            </a:lvl6pPr>
            <a:lvl7pPr marL="3035229" indent="-233479" defTabSz="927432" fontAlgn="base">
              <a:spcBef>
                <a:spcPct val="0"/>
              </a:spcBef>
              <a:spcAft>
                <a:spcPct val="0"/>
              </a:spcAft>
              <a:defRPr>
                <a:solidFill>
                  <a:schemeClr val="tx1"/>
                </a:solidFill>
                <a:latin typeface="Lucida Sans Unicode" pitchFamily="34" charset="0"/>
              </a:defRPr>
            </a:lvl7pPr>
            <a:lvl8pPr marL="3502188" indent="-233479" defTabSz="927432" fontAlgn="base">
              <a:spcBef>
                <a:spcPct val="0"/>
              </a:spcBef>
              <a:spcAft>
                <a:spcPct val="0"/>
              </a:spcAft>
              <a:defRPr>
                <a:solidFill>
                  <a:schemeClr val="tx1"/>
                </a:solidFill>
                <a:latin typeface="Lucida Sans Unicode" pitchFamily="34" charset="0"/>
              </a:defRPr>
            </a:lvl8pPr>
            <a:lvl9pPr marL="3969146" indent="-233479" defTabSz="927432" fontAlgn="base">
              <a:spcBef>
                <a:spcPct val="0"/>
              </a:spcBef>
              <a:spcAft>
                <a:spcPct val="0"/>
              </a:spcAft>
              <a:defRPr>
                <a:solidFill>
                  <a:schemeClr val="tx1"/>
                </a:solidFill>
                <a:latin typeface="Lucida Sans Unicode" pitchFamily="34" charset="0"/>
              </a:defRPr>
            </a:lvl9pPr>
          </a:lstStyle>
          <a:p>
            <a:pPr defTabSz="927432" fontAlgn="base">
              <a:spcBef>
                <a:spcPct val="0"/>
              </a:spcBef>
              <a:spcAft>
                <a:spcPct val="0"/>
              </a:spcAft>
              <a:defRPr/>
            </a:pPr>
            <a:fld id="{A3DFADC5-2ACC-456E-8A80-DD32015892CB}" type="slidenum">
              <a:rPr lang="en-US" altLang="en-US" smtClean="0">
                <a:latin typeface="Calibri" pitchFamily="34" charset="0"/>
              </a:rPr>
              <a:pPr defTabSz="927432" fontAlgn="base">
                <a:spcBef>
                  <a:spcPct val="0"/>
                </a:spcBef>
                <a:spcAft>
                  <a:spcPct val="0"/>
                </a:spcAft>
                <a:defRPr/>
              </a:pPr>
              <a:t>22</a:t>
            </a:fld>
            <a:endParaRPr lang="en-US" altLang="en-US" dirty="0" smtClean="0">
              <a:latin typeface="Calibri" pitchFamily="34" charset="0"/>
            </a:endParaRPr>
          </a:p>
        </p:txBody>
      </p:sp>
      <p:sp>
        <p:nvSpPr>
          <p:cNvPr id="2" name="Date Placeholder 1"/>
          <p:cNvSpPr>
            <a:spLocks noGrp="1"/>
          </p:cNvSpPr>
          <p:nvPr>
            <p:ph type="dt" idx="10"/>
          </p:nvPr>
        </p:nvSpPr>
        <p:spPr/>
        <p:txBody>
          <a:bodyPr/>
          <a:lstStyle/>
          <a:p>
            <a:pPr>
              <a:defRPr/>
            </a:pPr>
            <a:endParaRPr lang="en-US" dirty="0"/>
          </a:p>
        </p:txBody>
      </p:sp>
      <p:sp>
        <p:nvSpPr>
          <p:cNvPr id="3" name="Header Placeholder 2"/>
          <p:cNvSpPr>
            <a:spLocks noGrp="1"/>
          </p:cNvSpPr>
          <p:nvPr>
            <p:ph type="hdr" sz="quarter" idx="11"/>
          </p:nvPr>
        </p:nvSpPr>
        <p:spPr/>
        <p:txBody>
          <a:bodyPr/>
          <a:lstStyle/>
          <a:p>
            <a:pPr>
              <a:defRPr/>
            </a:pPr>
            <a:endParaRPr lang="en-US"/>
          </a:p>
        </p:txBody>
      </p:sp>
    </p:spTree>
    <p:extLst>
      <p:ext uri="{BB962C8B-B14F-4D97-AF65-F5344CB8AC3E}">
        <p14:creationId xmlns:p14="http://schemas.microsoft.com/office/powerpoint/2010/main" val="30729231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Talking Points:</a:t>
            </a:r>
            <a:endParaRPr lang="en-US" dirty="0"/>
          </a:p>
          <a:p>
            <a:pPr marL="241817" indent="-241817">
              <a:buFont typeface="Wingdings" panose="05000000000000000000" pitchFamily="2" charset="2"/>
              <a:buChar char="§"/>
            </a:pPr>
            <a:r>
              <a:rPr lang="en-US" dirty="0"/>
              <a:t>Minnesotans expect more from an essential government service like transportation. Instead, this is what we get. </a:t>
            </a:r>
          </a:p>
          <a:p>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Aging Infrastructure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Years of neglect have continued to erode the quality of our roads and bridges..</a:t>
            </a:r>
            <a:endParaRPr lang="en-US" b="1" dirty="0" smtClean="0"/>
          </a:p>
          <a:p>
            <a:pPr marL="0" indent="0">
              <a:buFont typeface="Arial" panose="020B0604020202020204" pitchFamily="34" charset="0"/>
              <a:buNone/>
            </a:pPr>
            <a:endParaRPr lang="en-US" dirty="0" smtClean="0"/>
          </a:p>
          <a:p>
            <a:pPr marL="0" indent="0">
              <a:buFont typeface="Arial" panose="020B0604020202020204" pitchFamily="34" charset="0"/>
              <a:buNone/>
            </a:pPr>
            <a:r>
              <a:rPr lang="en-US" b="1" dirty="0" smtClean="0"/>
              <a:t>Pavement</a:t>
            </a:r>
            <a:endParaRPr lang="en-US" b="1" dirty="0"/>
          </a:p>
          <a:p>
            <a:pPr marL="171450" lvl="0" indent="-171450">
              <a:buFont typeface="Arial" panose="020B0604020202020204" pitchFamily="34" charset="0"/>
              <a:buChar char="•"/>
            </a:pPr>
            <a:r>
              <a:rPr lang="en-US" sz="1200" kern="1200" dirty="0" smtClean="0">
                <a:solidFill>
                  <a:schemeClr val="tx1"/>
                </a:solidFill>
                <a:effectLst/>
                <a:latin typeface="NeueHaasGroteskText Std" panose="020B0504020202020204" pitchFamily="34" charset="0"/>
                <a:ea typeface="+mn-ea"/>
                <a:cs typeface="+mn-cs"/>
              </a:rPr>
              <a:t>54.5% </a:t>
            </a:r>
            <a:r>
              <a:rPr lang="en-US" sz="1200" b="1" kern="1200" dirty="0" smtClean="0">
                <a:solidFill>
                  <a:schemeClr val="tx1"/>
                </a:solidFill>
                <a:effectLst/>
                <a:latin typeface="NeueHaasGroteskText Std" panose="020B0504020202020204" pitchFamily="34" charset="0"/>
                <a:ea typeface="+mn-ea"/>
                <a:cs typeface="+mn-cs"/>
              </a:rPr>
              <a:t>OR</a:t>
            </a:r>
            <a:r>
              <a:rPr lang="en-US" sz="1200" kern="1200" dirty="0" smtClean="0">
                <a:solidFill>
                  <a:schemeClr val="tx1"/>
                </a:solidFill>
                <a:effectLst/>
                <a:latin typeface="NeueHaasGroteskText Std" panose="020B0504020202020204" pitchFamily="34" charset="0"/>
                <a:ea typeface="+mn-ea"/>
                <a:cs typeface="+mn-cs"/>
              </a:rPr>
              <a:t> 7,803 rated roadway miles have a</a:t>
            </a:r>
            <a:r>
              <a:rPr lang="en-US" sz="1200" kern="1200" baseline="0" dirty="0" smtClean="0">
                <a:solidFill>
                  <a:schemeClr val="tx1"/>
                </a:solidFill>
                <a:effectLst/>
                <a:latin typeface="NeueHaasGroteskText Std" panose="020B0504020202020204" pitchFamily="34" charset="0"/>
                <a:ea typeface="+mn-ea"/>
                <a:cs typeface="+mn-cs"/>
              </a:rPr>
              <a:t> </a:t>
            </a:r>
            <a:r>
              <a:rPr lang="en-US" sz="1200" kern="1200" dirty="0" smtClean="0">
                <a:solidFill>
                  <a:schemeClr val="tx1"/>
                </a:solidFill>
                <a:effectLst/>
                <a:latin typeface="NeueHaasGroteskText Std" panose="020B0504020202020204" pitchFamily="34" charset="0"/>
                <a:ea typeface="+mn-ea"/>
                <a:cs typeface="+mn-cs"/>
              </a:rPr>
              <a:t>remaining service</a:t>
            </a:r>
            <a:r>
              <a:rPr lang="en-US" sz="1200" kern="1200" baseline="0" dirty="0" smtClean="0">
                <a:solidFill>
                  <a:schemeClr val="tx1"/>
                </a:solidFill>
                <a:effectLst/>
                <a:latin typeface="NeueHaasGroteskText Std" panose="020B0504020202020204" pitchFamily="34" charset="0"/>
                <a:ea typeface="+mn-ea"/>
                <a:cs typeface="+mn-cs"/>
              </a:rPr>
              <a:t> life </a:t>
            </a:r>
            <a:r>
              <a:rPr lang="en-US" sz="1200" kern="1200" dirty="0" smtClean="0">
                <a:solidFill>
                  <a:schemeClr val="tx1"/>
                </a:solidFill>
                <a:effectLst/>
                <a:latin typeface="NeueHaasGroteskText Std" panose="020B0504020202020204" pitchFamily="34" charset="0"/>
                <a:ea typeface="+mn-ea"/>
                <a:cs typeface="+mn-cs"/>
              </a:rPr>
              <a:t>of less than 10 Years:</a:t>
            </a:r>
          </a:p>
          <a:p>
            <a:pPr marL="171450" lvl="0" indent="-171450">
              <a:buFont typeface="Arial" panose="020B0604020202020204" pitchFamily="34" charset="0"/>
              <a:buChar char="•"/>
            </a:pPr>
            <a:r>
              <a:rPr lang="en-US" sz="1200" kern="1200" dirty="0" smtClean="0">
                <a:solidFill>
                  <a:schemeClr val="tx1"/>
                </a:solidFill>
                <a:effectLst/>
                <a:latin typeface="NeueHaasGroteskText Std" panose="020B0504020202020204" pitchFamily="34" charset="0"/>
                <a:ea typeface="+mn-ea"/>
                <a:cs typeface="+mn-cs"/>
              </a:rPr>
              <a:t>52.4% </a:t>
            </a:r>
            <a:r>
              <a:rPr lang="en-US" sz="1200" b="1" kern="1200" dirty="0" smtClean="0">
                <a:solidFill>
                  <a:schemeClr val="tx1"/>
                </a:solidFill>
                <a:effectLst/>
                <a:latin typeface="NeueHaasGroteskText Std" panose="020B0504020202020204" pitchFamily="34" charset="0"/>
                <a:ea typeface="+mn-ea"/>
                <a:cs typeface="+mn-cs"/>
              </a:rPr>
              <a:t>OR</a:t>
            </a:r>
            <a:r>
              <a:rPr lang="en-US" sz="1200" kern="1200" dirty="0" smtClean="0">
                <a:solidFill>
                  <a:schemeClr val="tx1"/>
                </a:solidFill>
                <a:effectLst/>
                <a:latin typeface="NeueHaasGroteskText Std" panose="020B0504020202020204" pitchFamily="34" charset="0"/>
                <a:ea typeface="+mn-ea"/>
                <a:cs typeface="+mn-cs"/>
              </a:rPr>
              <a:t> 7,494 rated roadway miles on state highways in MN</a:t>
            </a:r>
            <a:r>
              <a:rPr lang="en-US" sz="1200" kern="1200" baseline="0" dirty="0" smtClean="0">
                <a:solidFill>
                  <a:schemeClr val="tx1"/>
                </a:solidFill>
                <a:effectLst/>
                <a:latin typeface="NeueHaasGroteskText Std" panose="020B0504020202020204" pitchFamily="34" charset="0"/>
                <a:ea typeface="+mn-ea"/>
                <a:cs typeface="+mn-cs"/>
              </a:rPr>
              <a:t> </a:t>
            </a:r>
            <a:r>
              <a:rPr lang="en-US" sz="1200" kern="1200" dirty="0" smtClean="0">
                <a:solidFill>
                  <a:schemeClr val="tx1"/>
                </a:solidFill>
                <a:effectLst/>
                <a:latin typeface="NeueHaasGroteskText Std" panose="020B0504020202020204" pitchFamily="34" charset="0"/>
                <a:ea typeface="+mn-ea"/>
                <a:cs typeface="+mn-cs"/>
              </a:rPr>
              <a:t>are older the 50 years (i.e., it</a:t>
            </a:r>
            <a:r>
              <a:rPr lang="en-US" sz="1200" kern="1200" baseline="0" dirty="0" smtClean="0">
                <a:solidFill>
                  <a:schemeClr val="tx1"/>
                </a:solidFill>
                <a:effectLst/>
                <a:latin typeface="NeueHaasGroteskText Std" panose="020B0504020202020204" pitchFamily="34" charset="0"/>
                <a:ea typeface="+mn-ea"/>
                <a:cs typeface="+mn-cs"/>
              </a:rPr>
              <a:t> been 50 or more years s</a:t>
            </a:r>
            <a:r>
              <a:rPr lang="en-US" sz="1200" kern="1200" dirty="0" smtClean="0">
                <a:solidFill>
                  <a:schemeClr val="tx1"/>
                </a:solidFill>
                <a:effectLst/>
                <a:latin typeface="NeueHaasGroteskText Std" panose="020B0504020202020204" pitchFamily="34" charset="0"/>
                <a:ea typeface="+mn-ea"/>
                <a:cs typeface="+mn-cs"/>
              </a:rPr>
              <a:t>ince last construction)</a:t>
            </a:r>
          </a:p>
          <a:p>
            <a:pPr marL="628650" lvl="1" indent="-171450">
              <a:buFont typeface="Arial" panose="020B0604020202020204" pitchFamily="34" charset="0"/>
              <a:buChar char="•"/>
            </a:pPr>
            <a:endParaRPr lang="en-US" sz="1200" kern="1200" dirty="0" smtClean="0">
              <a:solidFill>
                <a:schemeClr val="tx1"/>
              </a:solidFill>
              <a:effectLst/>
              <a:latin typeface="NeueHaasGroteskText Std" panose="020B0504020202020204" pitchFamily="34" charset="0"/>
              <a:ea typeface="+mn-ea"/>
              <a:cs typeface="+mn-cs"/>
            </a:endParaRPr>
          </a:p>
          <a:p>
            <a:r>
              <a:rPr lang="en-US" b="1" dirty="0" smtClean="0"/>
              <a:t>Bridges</a:t>
            </a:r>
          </a:p>
          <a:p>
            <a:pPr marL="171450" lvl="0" indent="-171450">
              <a:buFont typeface="Arial" panose="020B0604020202020204" pitchFamily="34" charset="0"/>
              <a:buChar char="•"/>
            </a:pPr>
            <a:r>
              <a:rPr lang="en-US" sz="1200" kern="1200" dirty="0" smtClean="0">
                <a:solidFill>
                  <a:schemeClr val="tx1"/>
                </a:solidFill>
                <a:effectLst/>
                <a:latin typeface="NeueHaasGroteskText Std" panose="020B0504020202020204" pitchFamily="34" charset="0"/>
                <a:ea typeface="+mn-ea"/>
                <a:cs typeface="+mn-cs"/>
              </a:rPr>
              <a:t>8,128</a:t>
            </a:r>
            <a:r>
              <a:rPr lang="en-US" sz="1200" kern="1200" baseline="0" dirty="0" smtClean="0">
                <a:solidFill>
                  <a:schemeClr val="tx1"/>
                </a:solidFill>
                <a:effectLst/>
                <a:latin typeface="NeueHaasGroteskText Std" panose="020B0504020202020204" pitchFamily="34" charset="0"/>
                <a:ea typeface="+mn-ea"/>
                <a:cs typeface="+mn-cs"/>
              </a:rPr>
              <a:t> of the 1</a:t>
            </a:r>
            <a:r>
              <a:rPr lang="en-US" sz="1200" kern="1200" dirty="0" smtClean="0">
                <a:solidFill>
                  <a:schemeClr val="tx1"/>
                </a:solidFill>
                <a:effectLst/>
                <a:latin typeface="NeueHaasGroteskText Std" panose="020B0504020202020204" pitchFamily="34" charset="0"/>
                <a:ea typeface="+mn-ea"/>
                <a:cs typeface="+mn-cs"/>
              </a:rPr>
              <a:t>9,800,</a:t>
            </a:r>
            <a:r>
              <a:rPr lang="en-US" sz="1200" kern="1200" baseline="0" dirty="0" smtClean="0">
                <a:solidFill>
                  <a:schemeClr val="tx1"/>
                </a:solidFill>
                <a:effectLst/>
                <a:latin typeface="NeueHaasGroteskText Std" panose="020B0504020202020204" pitchFamily="34" charset="0"/>
                <a:ea typeface="+mn-ea"/>
                <a:cs typeface="+mn-cs"/>
              </a:rPr>
              <a:t>--or 41</a:t>
            </a:r>
            <a:r>
              <a:rPr lang="en-US" sz="1200" kern="1200" dirty="0" smtClean="0">
                <a:solidFill>
                  <a:schemeClr val="tx1"/>
                </a:solidFill>
                <a:effectLst/>
                <a:latin typeface="NeueHaasGroteskText Std" panose="020B0504020202020204" pitchFamily="34" charset="0"/>
                <a:ea typeface="+mn-ea"/>
                <a:cs typeface="+mn-cs"/>
              </a:rPr>
              <a:t>%--of bridges more than 40 years old</a:t>
            </a:r>
          </a:p>
          <a:p>
            <a:pPr marL="171450" lvl="0" indent="-171450">
              <a:buFont typeface="Arial" panose="020B0604020202020204" pitchFamily="34" charset="0"/>
              <a:buChar char="•"/>
            </a:pPr>
            <a:r>
              <a:rPr lang="en-US" sz="1200" kern="1200" dirty="0" smtClean="0">
                <a:solidFill>
                  <a:schemeClr val="tx1"/>
                </a:solidFill>
                <a:effectLst/>
                <a:latin typeface="NeueHaasGroteskText Std" panose="020B0504020202020204" pitchFamily="34" charset="0"/>
                <a:ea typeface="+mn-ea"/>
                <a:cs typeface="+mn-cs"/>
              </a:rPr>
              <a:t># of bridges in poor condition with breakdown between MnDOT and local agencies</a:t>
            </a:r>
          </a:p>
          <a:p>
            <a:pPr marL="628650" lvl="1" indent="-171450">
              <a:buFont typeface="Arial" panose="020B0604020202020204" pitchFamily="34" charset="0"/>
              <a:buChar char="•"/>
            </a:pPr>
            <a:r>
              <a:rPr lang="en-US" sz="1200" kern="1200" dirty="0" smtClean="0">
                <a:solidFill>
                  <a:schemeClr val="tx1"/>
                </a:solidFill>
                <a:effectLst/>
                <a:latin typeface="NeueHaasGroteskText Std" panose="020B0504020202020204" pitchFamily="34" charset="0"/>
                <a:ea typeface="+mn-ea"/>
                <a:cs typeface="+mn-cs"/>
              </a:rPr>
              <a:t>90 trunk highway </a:t>
            </a:r>
          </a:p>
          <a:p>
            <a:pPr marL="628650" lvl="1" indent="-171450">
              <a:buFont typeface="Arial" panose="020B0604020202020204" pitchFamily="34" charset="0"/>
              <a:buChar char="•"/>
            </a:pPr>
            <a:r>
              <a:rPr lang="en-US" sz="1200" kern="1200" dirty="0" smtClean="0">
                <a:solidFill>
                  <a:schemeClr val="tx1"/>
                </a:solidFill>
                <a:effectLst/>
                <a:latin typeface="NeueHaasGroteskText Std" panose="020B0504020202020204" pitchFamily="34" charset="0"/>
                <a:ea typeface="+mn-ea"/>
                <a:cs typeface="+mn-cs"/>
              </a:rPr>
              <a:t>920 local highway</a:t>
            </a:r>
          </a:p>
          <a:p>
            <a:pPr marL="294103" indent="-294103" defTabSz="931774">
              <a:buFont typeface="Wingdings" panose="05000000000000000000" pitchFamily="2" charset="2"/>
              <a:buChar char="§"/>
            </a:pPr>
            <a:r>
              <a:rPr lang="en-US" dirty="0" smtClean="0">
                <a:latin typeface="Arial" panose="020B0604020202020204" pitchFamily="34" charset="0"/>
                <a:cs typeface="Arial" panose="020B0604020202020204" pitchFamily="34" charset="0"/>
              </a:rPr>
              <a:t>550 bridges have work planned by 2028</a:t>
            </a:r>
            <a:r>
              <a:rPr lang="en-US" dirty="0" smtClean="0"/>
              <a:t> </a:t>
            </a:r>
          </a:p>
          <a:p>
            <a:pPr marL="759990" lvl="1" indent="-294103" defTabSz="931774">
              <a:buFont typeface="Wingdings" panose="05000000000000000000" pitchFamily="2" charset="2"/>
              <a:buChar char="§"/>
            </a:pPr>
            <a:r>
              <a:rPr lang="en-US" dirty="0" smtClean="0"/>
              <a:t>This includes 350 bridges + 200 culverts (that meet 10' bridge definition) that are in the FY19-22 STIP and FY 23-28 CHIP.  These are MnDOT bridges only, not local bridges.</a:t>
            </a:r>
          </a:p>
          <a:p>
            <a:pPr marL="294103" indent="-294103" defTabSz="931774">
              <a:buFont typeface="Wingdings" panose="05000000000000000000" pitchFamily="2" charset="2"/>
              <a:buChar char="§"/>
            </a:pPr>
            <a:r>
              <a:rPr lang="en-US" dirty="0" smtClean="0"/>
              <a:t>750 bridges need work by 2028</a:t>
            </a:r>
          </a:p>
          <a:p>
            <a:pPr marL="759990" lvl="1" indent="-294103" defTabSz="931774">
              <a:buFont typeface="Wingdings" panose="05000000000000000000" pitchFamily="2" charset="2"/>
              <a:buChar char="§"/>
            </a:pPr>
            <a:r>
              <a:rPr lang="en-US" dirty="0" smtClean="0"/>
              <a:t>This is based on an analysis in our BRIM planning tool to predict the right fix at the right time.  </a:t>
            </a:r>
          </a:p>
          <a:p>
            <a:pPr marL="759990" lvl="1" indent="-294103" defTabSz="931774">
              <a:buFont typeface="Wingdings" panose="05000000000000000000" pitchFamily="2" charset="2"/>
              <a:buChar char="§"/>
            </a:pPr>
            <a:r>
              <a:rPr lang="en-US" dirty="0" smtClean="0"/>
              <a:t>It predicts 750 bridges need work by 2028 (550 bridges, 200 culverts)</a:t>
            </a:r>
            <a:r>
              <a:rPr lang="en-US" sz="1200" kern="1200" dirty="0" smtClean="0">
                <a:solidFill>
                  <a:schemeClr val="tx1"/>
                </a:solidFill>
                <a:effectLst/>
                <a:latin typeface="NeueHaasGroteskText Std" panose="020B0504020202020204" pitchFamily="34" charset="0"/>
                <a:ea typeface="+mn-ea"/>
                <a:cs typeface="+mn-cs"/>
              </a:rPr>
              <a:t>  </a:t>
            </a:r>
            <a:endParaRPr lang="en-US" dirty="0"/>
          </a:p>
          <a:p>
            <a:pPr eaLnBrk="1" hangingPunct="1">
              <a:spcBef>
                <a:spcPct val="0"/>
              </a:spcBef>
            </a:pPr>
            <a:endParaRPr lang="en-US" altLang="en-US" dirty="0" smtClean="0"/>
          </a:p>
        </p:txBody>
      </p:sp>
      <p:sp>
        <p:nvSpPr>
          <p:cNvPr id="4813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50370" indent="-288603">
              <a:defRPr>
                <a:solidFill>
                  <a:schemeClr val="tx1"/>
                </a:solidFill>
                <a:latin typeface="Lucida Sans Unicode" pitchFamily="34" charset="0"/>
              </a:defRPr>
            </a:lvl2pPr>
            <a:lvl3pPr marL="1154416" indent="-230882">
              <a:defRPr>
                <a:solidFill>
                  <a:schemeClr val="tx1"/>
                </a:solidFill>
                <a:latin typeface="Lucida Sans Unicode" pitchFamily="34" charset="0"/>
              </a:defRPr>
            </a:lvl3pPr>
            <a:lvl4pPr marL="1616182" indent="-230882">
              <a:defRPr>
                <a:solidFill>
                  <a:schemeClr val="tx1"/>
                </a:solidFill>
                <a:latin typeface="Lucida Sans Unicode" pitchFamily="34" charset="0"/>
              </a:defRPr>
            </a:lvl4pPr>
            <a:lvl5pPr marL="2077950" indent="-230882">
              <a:defRPr>
                <a:solidFill>
                  <a:schemeClr val="tx1"/>
                </a:solidFill>
                <a:latin typeface="Lucida Sans Unicode" pitchFamily="34" charset="0"/>
              </a:defRPr>
            </a:lvl5pPr>
            <a:lvl6pPr marL="2539715" indent="-230882" defTabSz="917118" fontAlgn="base">
              <a:spcBef>
                <a:spcPct val="0"/>
              </a:spcBef>
              <a:spcAft>
                <a:spcPct val="0"/>
              </a:spcAft>
              <a:defRPr>
                <a:solidFill>
                  <a:schemeClr val="tx1"/>
                </a:solidFill>
                <a:latin typeface="Lucida Sans Unicode" pitchFamily="34" charset="0"/>
              </a:defRPr>
            </a:lvl6pPr>
            <a:lvl7pPr marL="3001481" indent="-230882" defTabSz="917118" fontAlgn="base">
              <a:spcBef>
                <a:spcPct val="0"/>
              </a:spcBef>
              <a:spcAft>
                <a:spcPct val="0"/>
              </a:spcAft>
              <a:defRPr>
                <a:solidFill>
                  <a:schemeClr val="tx1"/>
                </a:solidFill>
                <a:latin typeface="Lucida Sans Unicode" pitchFamily="34" charset="0"/>
              </a:defRPr>
            </a:lvl7pPr>
            <a:lvl8pPr marL="3463249" indent="-230882" defTabSz="917118" fontAlgn="base">
              <a:spcBef>
                <a:spcPct val="0"/>
              </a:spcBef>
              <a:spcAft>
                <a:spcPct val="0"/>
              </a:spcAft>
              <a:defRPr>
                <a:solidFill>
                  <a:schemeClr val="tx1"/>
                </a:solidFill>
                <a:latin typeface="Lucida Sans Unicode" pitchFamily="34" charset="0"/>
              </a:defRPr>
            </a:lvl8pPr>
            <a:lvl9pPr marL="3925015" indent="-230882" defTabSz="917118" fontAlgn="base">
              <a:spcBef>
                <a:spcPct val="0"/>
              </a:spcBef>
              <a:spcAft>
                <a:spcPct val="0"/>
              </a:spcAft>
              <a:defRPr>
                <a:solidFill>
                  <a:schemeClr val="tx1"/>
                </a:solidFill>
                <a:latin typeface="Lucida Sans Unicode" pitchFamily="34" charset="0"/>
              </a:defRPr>
            </a:lvl9pPr>
          </a:lstStyle>
          <a:p>
            <a:pPr defTabSz="917118" fontAlgn="base">
              <a:spcBef>
                <a:spcPct val="0"/>
              </a:spcBef>
              <a:spcAft>
                <a:spcPct val="0"/>
              </a:spcAft>
              <a:defRPr/>
            </a:pPr>
            <a:fld id="{76453B22-E49D-43FF-8304-FB405F210520}" type="slidenum">
              <a:rPr lang="en-US" altLang="en-US" smtClean="0">
                <a:solidFill>
                  <a:srgbClr val="000000"/>
                </a:solidFill>
                <a:latin typeface="Calibri" pitchFamily="34" charset="0"/>
              </a:rPr>
              <a:pPr defTabSz="917118" fontAlgn="base">
                <a:spcBef>
                  <a:spcPct val="0"/>
                </a:spcBef>
                <a:spcAft>
                  <a:spcPct val="0"/>
                </a:spcAft>
                <a:defRPr/>
              </a:pPr>
              <a:t>26</a:t>
            </a:fld>
            <a:endParaRPr lang="en-US" altLang="en-US" smtClean="0">
              <a:solidFill>
                <a:srgbClr val="000000"/>
              </a:solidFill>
              <a:latin typeface="Calibri" pitchFamily="34" charset="0"/>
            </a:endParaRPr>
          </a:p>
        </p:txBody>
      </p:sp>
    </p:spTree>
    <p:extLst>
      <p:ext uri="{BB962C8B-B14F-4D97-AF65-F5344CB8AC3E}">
        <p14:creationId xmlns:p14="http://schemas.microsoft.com/office/powerpoint/2010/main" val="24606036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Most</a:t>
            </a:r>
            <a:r>
              <a:rPr lang="en-US" baseline="0" dirty="0" smtClean="0"/>
              <a:t> of the existing funds have to be used for preservation. Very little funding left for expansion. </a:t>
            </a:r>
          </a:p>
          <a:p>
            <a:pPr marL="171450" indent="-171450">
              <a:buFont typeface="Arial" panose="020B0604020202020204" pitchFamily="34" charset="0"/>
              <a:buChar char="•"/>
            </a:pPr>
            <a:r>
              <a:rPr lang="en-US" dirty="0" smtClean="0"/>
              <a:t>MnDOT has created a supplemental document to </a:t>
            </a:r>
            <a:r>
              <a:rPr lang="en-US" dirty="0" err="1" smtClean="0"/>
              <a:t>MnSHIP</a:t>
            </a:r>
            <a:r>
              <a:rPr lang="en-US" dirty="0" smtClean="0"/>
              <a:t> that outlines the impacts of the 2017 and 2018 Legislative Sessions on the 20-year </a:t>
            </a:r>
            <a:r>
              <a:rPr lang="en-US" dirty="0" err="1" smtClean="0"/>
              <a:t>MnSHIP</a:t>
            </a:r>
            <a:r>
              <a:rPr lang="en-US" dirty="0" smtClean="0"/>
              <a:t> investment direction</a:t>
            </a:r>
          </a:p>
          <a:p>
            <a:pPr marL="171450" indent="-171450">
              <a:buFont typeface="Arial" panose="020B0604020202020204" pitchFamily="34" charset="0"/>
              <a:buChar char="•"/>
            </a:pPr>
            <a:r>
              <a:rPr lang="en-US" dirty="0" smtClean="0"/>
              <a:t>It will be included in the </a:t>
            </a:r>
            <a:r>
              <a:rPr lang="en-US" dirty="0" err="1" smtClean="0"/>
              <a:t>MnSHIP</a:t>
            </a:r>
            <a:r>
              <a:rPr lang="en-US" dirty="0" smtClean="0"/>
              <a:t> document and posted on the MinnesotaGO.org website by mid-to-late January</a:t>
            </a:r>
            <a:endParaRPr lang="en-US" baseline="0"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27</a:t>
            </a:fld>
            <a:endParaRPr lang="en-US" dirty="0"/>
          </a:p>
        </p:txBody>
      </p:sp>
    </p:spTree>
    <p:extLst>
      <p:ext uri="{BB962C8B-B14F-4D97-AF65-F5344CB8AC3E}">
        <p14:creationId xmlns:p14="http://schemas.microsoft.com/office/powerpoint/2010/main" val="3490226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a:t>
            </a:r>
            <a:r>
              <a:rPr lang="en-US" baseline="0" dirty="0" smtClean="0"/>
              <a:t> on the information used in the plan…but not stated in the plan (</a:t>
            </a:r>
            <a:r>
              <a:rPr lang="en-US" i="1" dirty="0" smtClean="0"/>
              <a:t>Source: 2017 </a:t>
            </a:r>
            <a:r>
              <a:rPr lang="en-US" i="1" dirty="0" err="1" smtClean="0"/>
              <a:t>MnSHIP</a:t>
            </a:r>
            <a:r>
              <a:rPr lang="en-US" i="1" dirty="0" smtClean="0"/>
              <a:t>)</a:t>
            </a:r>
          </a:p>
          <a:p>
            <a:endParaRPr lang="en-US" baseline="0" dirty="0" smtClean="0"/>
          </a:p>
          <a:p>
            <a:pPr marL="171450" indent="-171450">
              <a:buFont typeface="Arial" panose="020B0604020202020204" pitchFamily="34" charset="0"/>
              <a:buChar char="•"/>
            </a:pPr>
            <a:r>
              <a:rPr lang="en-US" baseline="0" dirty="0" smtClean="0"/>
              <a:t>$21 billion investment </a:t>
            </a:r>
          </a:p>
          <a:p>
            <a:pPr marL="171450" indent="-171450">
              <a:buFont typeface="Arial" panose="020B0604020202020204" pitchFamily="34" charset="0"/>
              <a:buChar char="•"/>
            </a:pPr>
            <a:r>
              <a:rPr lang="en-US" baseline="0" dirty="0" smtClean="0"/>
              <a:t>$38 million in need</a:t>
            </a:r>
            <a:endParaRPr lang="en-US" dirty="0" smtClean="0"/>
          </a:p>
          <a:p>
            <a:endParaRPr lang="en-US" dirty="0" smtClean="0"/>
          </a:p>
          <a:p>
            <a:r>
              <a:rPr lang="en-US" dirty="0" smtClean="0"/>
              <a:t>Funding gap over 20 years</a:t>
            </a:r>
          </a:p>
          <a:p>
            <a:pPr lvl="1"/>
            <a:r>
              <a:rPr lang="en-US" dirty="0" smtClean="0"/>
              <a:t>First 10 years—$6 billion gap</a:t>
            </a:r>
          </a:p>
          <a:p>
            <a:pPr lvl="1"/>
            <a:r>
              <a:rPr lang="en-US" dirty="0" smtClean="0"/>
              <a:t>Second 10 years—$12 billion gap</a:t>
            </a:r>
          </a:p>
          <a:p>
            <a:pPr lvl="1"/>
            <a:endParaRPr lang="en-US" dirty="0" smtClean="0"/>
          </a:p>
          <a:p>
            <a:pPr lvl="1"/>
            <a:r>
              <a:rPr lang="en-US" i="1" dirty="0" smtClean="0"/>
              <a:t>Source: 2017 </a:t>
            </a:r>
            <a:r>
              <a:rPr lang="en-US" i="1" dirty="0" err="1" smtClean="0"/>
              <a:t>MnSHIP</a:t>
            </a:r>
            <a:r>
              <a:rPr lang="en-US" i="1" dirty="0" smtClean="0"/>
              <a:t> </a:t>
            </a:r>
          </a:p>
        </p:txBody>
      </p:sp>
      <p:sp>
        <p:nvSpPr>
          <p:cNvPr id="4" name="Slide Number Placeholder 3"/>
          <p:cNvSpPr>
            <a:spLocks noGrp="1"/>
          </p:cNvSpPr>
          <p:nvPr>
            <p:ph type="sldNum" sz="quarter" idx="10"/>
          </p:nvPr>
        </p:nvSpPr>
        <p:spPr/>
        <p:txBody>
          <a:bodyPr/>
          <a:lstStyle/>
          <a:p>
            <a:fld id="{F9F08466-AEA7-4FC0-9459-6A32F61DA297}" type="slidenum">
              <a:rPr lang="en-US" smtClean="0"/>
              <a:pPr/>
              <a:t>28</a:t>
            </a:fld>
            <a:endParaRPr lang="en-US" dirty="0"/>
          </a:p>
        </p:txBody>
      </p:sp>
    </p:spTree>
    <p:extLst>
      <p:ext uri="{BB962C8B-B14F-4D97-AF65-F5344CB8AC3E}">
        <p14:creationId xmlns:p14="http://schemas.microsoft.com/office/powerpoint/2010/main" val="11982199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29</a:t>
            </a:fld>
            <a:endParaRPr lang="en-US" dirty="0"/>
          </a:p>
        </p:txBody>
      </p:sp>
    </p:spTree>
    <p:extLst>
      <p:ext uri="{BB962C8B-B14F-4D97-AF65-F5344CB8AC3E}">
        <p14:creationId xmlns:p14="http://schemas.microsoft.com/office/powerpoint/2010/main" val="39829350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NeueHaasGroteskText Std" panose="020B0504020202020204" pitchFamily="34" charset="0"/>
                <a:ea typeface="+mn-ea"/>
                <a:cs typeface="+mn-cs"/>
              </a:rPr>
              <a:t>CHIP (2019-2028)</a:t>
            </a:r>
          </a:p>
          <a:p>
            <a:pPr marL="171450" indent="-171450">
              <a:buFont typeface="Arial" panose="020B0604020202020204" pitchFamily="34" charset="0"/>
              <a:buChar char="•"/>
            </a:pPr>
            <a:r>
              <a:rPr lang="en-US" sz="1200" b="0" i="0" kern="1200" dirty="0" smtClean="0">
                <a:solidFill>
                  <a:schemeClr val="tx1"/>
                </a:solidFill>
                <a:effectLst/>
                <a:latin typeface="NeueHaasGroteskText Std" panose="020B0504020202020204" pitchFamily="34" charset="0"/>
                <a:ea typeface="+mn-ea"/>
                <a:cs typeface="+mn-cs"/>
              </a:rPr>
              <a:t>The 10-year Capital Highway Investment Plan details </a:t>
            </a:r>
            <a:r>
              <a:rPr lang="en-US" sz="1200" b="0" i="0" kern="1200" dirty="0" err="1" smtClean="0">
                <a:solidFill>
                  <a:schemeClr val="tx1"/>
                </a:solidFill>
                <a:effectLst/>
                <a:latin typeface="NeueHaasGroteskText Std" panose="020B0504020202020204" pitchFamily="34" charset="0"/>
                <a:ea typeface="+mn-ea"/>
                <a:cs typeface="+mn-cs"/>
              </a:rPr>
              <a:t>MnDOT’s</a:t>
            </a:r>
            <a:r>
              <a:rPr lang="en-US" sz="1200" b="0" i="0" kern="1200" dirty="0" smtClean="0">
                <a:solidFill>
                  <a:schemeClr val="tx1"/>
                </a:solidFill>
                <a:effectLst/>
                <a:latin typeface="NeueHaasGroteskText Std" panose="020B0504020202020204" pitchFamily="34" charset="0"/>
                <a:ea typeface="+mn-ea"/>
                <a:cs typeface="+mn-cs"/>
              </a:rPr>
              <a:t> capital highway investments for the next ten years on the state highway network. </a:t>
            </a:r>
          </a:p>
          <a:p>
            <a:pPr marL="171450" indent="-171450">
              <a:buFont typeface="Arial" panose="020B0604020202020204" pitchFamily="34" charset="0"/>
              <a:buChar char="•"/>
            </a:pPr>
            <a:r>
              <a:rPr lang="en-US" sz="1200" b="0" i="0" kern="1200" dirty="0" smtClean="0">
                <a:solidFill>
                  <a:schemeClr val="tx1"/>
                </a:solidFill>
                <a:effectLst/>
                <a:latin typeface="NeueHaasGroteskText Std" panose="020B0504020202020204" pitchFamily="34" charset="0"/>
                <a:ea typeface="+mn-ea"/>
                <a:cs typeface="+mn-cs"/>
              </a:rPr>
              <a:t>The CHIP is updated yearly to remove projects that are currently being constructed, adjust timing of existing planned projects, and add new planned projects.</a:t>
            </a:r>
          </a:p>
          <a:p>
            <a:pPr marL="171450" indent="-171450">
              <a:buFont typeface="Arial" panose="020B0604020202020204" pitchFamily="34" charset="0"/>
              <a:buChar char="•"/>
            </a:pPr>
            <a:r>
              <a:rPr lang="en-US" sz="1200" b="0" i="0" kern="1200" dirty="0" smtClean="0">
                <a:solidFill>
                  <a:schemeClr val="tx1"/>
                </a:solidFill>
                <a:effectLst/>
                <a:latin typeface="NeueHaasGroteskText Std" panose="020B0504020202020204" pitchFamily="34" charset="0"/>
                <a:ea typeface="+mn-ea"/>
                <a:cs typeface="+mn-cs"/>
              </a:rPr>
              <a:t>The primary purpose of the document is to communicate programmed and planned capital highway projects over the next 10 years. </a:t>
            </a:r>
          </a:p>
          <a:p>
            <a:pPr marL="171450" indent="-171450">
              <a:buFont typeface="Arial" panose="020B0604020202020204" pitchFamily="34" charset="0"/>
              <a:buChar char="•"/>
            </a:pPr>
            <a:r>
              <a:rPr lang="en-US" sz="1200" b="0" i="0" kern="1200" dirty="0" smtClean="0">
                <a:solidFill>
                  <a:schemeClr val="tx1"/>
                </a:solidFill>
                <a:effectLst/>
                <a:latin typeface="NeueHaasGroteskText Std" panose="020B0504020202020204" pitchFamily="34" charset="0"/>
                <a:ea typeface="+mn-ea"/>
                <a:cs typeface="+mn-cs"/>
              </a:rPr>
              <a:t>The document serves as a check to ensure that MnDOT is meeting the investment levels and performance outcomes identified in </a:t>
            </a:r>
            <a:r>
              <a:rPr lang="en-US" sz="1200" b="0" i="0" kern="1200" dirty="0" err="1" smtClean="0">
                <a:solidFill>
                  <a:schemeClr val="tx1"/>
                </a:solidFill>
                <a:effectLst/>
                <a:latin typeface="NeueHaasGroteskText Std" panose="020B0504020202020204" pitchFamily="34" charset="0"/>
                <a:ea typeface="+mn-ea"/>
                <a:cs typeface="+mn-cs"/>
              </a:rPr>
              <a:t>MnDOT's</a:t>
            </a:r>
            <a:r>
              <a:rPr lang="en-US" sz="1200" b="0" i="0" kern="1200" dirty="0" smtClean="0">
                <a:solidFill>
                  <a:schemeClr val="tx1"/>
                </a:solidFill>
                <a:effectLst/>
                <a:latin typeface="NeueHaasGroteskText Std" panose="020B0504020202020204" pitchFamily="34" charset="0"/>
                <a:ea typeface="+mn-ea"/>
                <a:cs typeface="+mn-cs"/>
              </a:rPr>
              <a:t> 20-year State Highway Investment Plan, </a:t>
            </a:r>
            <a:r>
              <a:rPr lang="en-US" sz="1200" b="0" i="0" kern="1200" dirty="0" err="1" smtClean="0">
                <a:solidFill>
                  <a:schemeClr val="tx1"/>
                </a:solidFill>
                <a:effectLst/>
                <a:latin typeface="NeueHaasGroteskText Std" panose="020B0504020202020204" pitchFamily="34" charset="0"/>
                <a:ea typeface="+mn-ea"/>
                <a:cs typeface="+mn-cs"/>
                <a:hlinkClick r:id="rId3"/>
              </a:rPr>
              <a:t>MnSHIP</a:t>
            </a:r>
            <a:r>
              <a:rPr lang="en-US" sz="1200" b="0" i="0" kern="1200" dirty="0" smtClean="0">
                <a:solidFill>
                  <a:schemeClr val="tx1"/>
                </a:solidFill>
                <a:effectLst/>
                <a:latin typeface="NeueHaasGroteskText Std" panose="020B0504020202020204" pitchFamily="34" charset="0"/>
                <a:ea typeface="+mn-ea"/>
                <a:cs typeface="+mn-cs"/>
              </a:rPr>
              <a:t>, and explains any change in direction or outcomes from the investment direction.      </a:t>
            </a:r>
          </a:p>
          <a:p>
            <a:pPr marL="171450" indent="-171450">
              <a:buFont typeface="Arial" panose="020B0604020202020204" pitchFamily="34" charset="0"/>
              <a:buChar char="•"/>
            </a:pPr>
            <a:endParaRPr lang="en-US" sz="1200" b="0" i="0" kern="1200" dirty="0" smtClean="0">
              <a:solidFill>
                <a:schemeClr val="tx1"/>
              </a:solidFill>
              <a:effectLst/>
              <a:latin typeface="NeueHaasGroteskText Std" panose="020B0504020202020204" pitchFamily="34" charset="0"/>
              <a:ea typeface="+mn-ea"/>
              <a:cs typeface="+mn-cs"/>
            </a:endParaRPr>
          </a:p>
          <a:p>
            <a:pPr marL="0" indent="0">
              <a:buFont typeface="Arial" panose="020B0604020202020204" pitchFamily="34" charset="0"/>
              <a:buNone/>
            </a:pPr>
            <a:r>
              <a:rPr lang="en-US" sz="1200" b="1" i="0" kern="1200" dirty="0" smtClean="0">
                <a:solidFill>
                  <a:schemeClr val="tx1"/>
                </a:solidFill>
                <a:effectLst/>
                <a:latin typeface="NeueHaasGroteskText Std" panose="020B0504020202020204" pitchFamily="34" charset="0"/>
                <a:ea typeface="+mn-ea"/>
                <a:cs typeface="+mn-cs"/>
              </a:rPr>
              <a:t>STIP (2019-2022)</a:t>
            </a:r>
          </a:p>
          <a:p>
            <a:pPr marL="171450" indent="-171450">
              <a:buFont typeface="Arial" panose="020B0604020202020204" pitchFamily="34" charset="0"/>
              <a:buChar char="•"/>
            </a:pPr>
            <a:r>
              <a:rPr lang="en-US" sz="1200" b="0" i="0" kern="1200" dirty="0" smtClean="0">
                <a:solidFill>
                  <a:schemeClr val="tx1"/>
                </a:solidFill>
                <a:effectLst/>
                <a:latin typeface="NeueHaasGroteskText Std" panose="020B0504020202020204" pitchFamily="34" charset="0"/>
                <a:ea typeface="+mn-ea"/>
                <a:cs typeface="+mn-cs"/>
              </a:rPr>
              <a:t>The STIP is Minnesota’s four year transportation improvement program.</a:t>
            </a:r>
          </a:p>
          <a:p>
            <a:pPr marL="171450" indent="-171450">
              <a:buFont typeface="Arial" panose="020B0604020202020204" pitchFamily="34" charset="0"/>
              <a:buChar char="•"/>
            </a:pPr>
            <a:r>
              <a:rPr lang="en-US" sz="1200" b="0" i="0" kern="1200" dirty="0" smtClean="0">
                <a:solidFill>
                  <a:schemeClr val="tx1"/>
                </a:solidFill>
                <a:effectLst/>
                <a:latin typeface="NeueHaasGroteskText Std" panose="020B0504020202020204" pitchFamily="34" charset="0"/>
                <a:ea typeface="+mn-ea"/>
                <a:cs typeface="+mn-cs"/>
              </a:rPr>
              <a:t>The STIP identifies the schedule and funding of transportation projects by state fiscal year (July 1 through June 30). </a:t>
            </a:r>
          </a:p>
          <a:p>
            <a:pPr marL="171450" indent="-171450">
              <a:buFont typeface="Arial" panose="020B0604020202020204" pitchFamily="34" charset="0"/>
              <a:buChar char="•"/>
            </a:pPr>
            <a:r>
              <a:rPr lang="en-US" sz="1200" b="0" i="0" kern="1200" dirty="0" smtClean="0">
                <a:solidFill>
                  <a:schemeClr val="tx1"/>
                </a:solidFill>
                <a:effectLst/>
                <a:latin typeface="NeueHaasGroteskText Std" panose="020B0504020202020204" pitchFamily="34" charset="0"/>
                <a:ea typeface="+mn-ea"/>
                <a:cs typeface="+mn-cs"/>
              </a:rPr>
              <a:t>It includes all state and local transportation projects with federal highway and/or federal transit funding along with 100% state funded transportation projects. </a:t>
            </a:r>
          </a:p>
          <a:p>
            <a:pPr marL="171450" indent="-171450">
              <a:buFont typeface="Arial" panose="020B0604020202020204" pitchFamily="34" charset="0"/>
              <a:buChar char="•"/>
            </a:pPr>
            <a:r>
              <a:rPr lang="en-US" sz="1200" b="0" i="0" kern="1200" dirty="0" smtClean="0">
                <a:solidFill>
                  <a:schemeClr val="tx1"/>
                </a:solidFill>
                <a:effectLst/>
                <a:latin typeface="NeueHaasGroteskText Std" panose="020B0504020202020204" pitchFamily="34" charset="0"/>
                <a:ea typeface="+mn-ea"/>
                <a:cs typeface="+mn-cs"/>
              </a:rPr>
              <a:t>Rail and port projects are included for information purposes. </a:t>
            </a:r>
          </a:p>
          <a:p>
            <a:pPr marL="171450" indent="-171450">
              <a:buFont typeface="Arial" panose="020B0604020202020204" pitchFamily="34" charset="0"/>
              <a:buChar char="•"/>
            </a:pPr>
            <a:r>
              <a:rPr lang="en-US" sz="1200" b="0" i="0" kern="1200" dirty="0" smtClean="0">
                <a:solidFill>
                  <a:schemeClr val="tx1"/>
                </a:solidFill>
                <a:effectLst/>
                <a:latin typeface="NeueHaasGroteskText Std" panose="020B0504020202020204" pitchFamily="34" charset="0"/>
                <a:ea typeface="+mn-ea"/>
                <a:cs typeface="+mn-cs"/>
              </a:rPr>
              <a:t>The STIP is developed/updated on an annual basis.</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30</a:t>
            </a:fld>
            <a:endParaRPr lang="en-US" dirty="0"/>
          </a:p>
        </p:txBody>
      </p:sp>
    </p:spTree>
    <p:extLst>
      <p:ext uri="{BB962C8B-B14F-4D97-AF65-F5344CB8AC3E}">
        <p14:creationId xmlns:p14="http://schemas.microsoft.com/office/powerpoint/2010/main" val="3569283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latinLnBrk="0">
              <a:buFont typeface="Arial" panose="020B0604020202020204" pitchFamily="34" charset="0"/>
              <a:buNone/>
            </a:pPr>
            <a:r>
              <a:rPr lang="en-US" sz="1200" b="1" i="0" kern="1200" dirty="0" smtClean="0">
                <a:solidFill>
                  <a:schemeClr val="tx1"/>
                </a:solidFill>
                <a:effectLst/>
                <a:latin typeface="NeueHaasGroteskText Std" panose="020B0504020202020204" pitchFamily="34" charset="0"/>
                <a:ea typeface="+mn-ea"/>
                <a:cs typeface="+mn-cs"/>
              </a:rPr>
              <a:t>Background</a:t>
            </a:r>
          </a:p>
          <a:p>
            <a:pPr marL="171450" indent="-171450" latinLnBrk="0">
              <a:buFont typeface="Arial" panose="020B0604020202020204" pitchFamily="34" charset="0"/>
              <a:buChar char="•"/>
            </a:pPr>
            <a:r>
              <a:rPr lang="en-US" sz="1200" b="0" i="0" kern="1200" dirty="0" smtClean="0">
                <a:solidFill>
                  <a:schemeClr val="tx1"/>
                </a:solidFill>
                <a:effectLst/>
                <a:latin typeface="NeueHaasGroteskText Std" panose="020B0504020202020204" pitchFamily="34" charset="0"/>
                <a:ea typeface="+mn-ea"/>
                <a:cs typeface="+mn-cs"/>
              </a:rPr>
              <a:t>In 2017, the Minnesota Legislature directed the Minnesota Department of Transportation to develop and implement a new transparent and objective project selection policy by November 1, 2018. </a:t>
            </a:r>
          </a:p>
          <a:p>
            <a:pPr marL="171450" indent="-171450" latinLnBrk="0">
              <a:buFont typeface="Arial" panose="020B0604020202020204" pitchFamily="34" charset="0"/>
              <a:buChar char="•"/>
            </a:pPr>
            <a:r>
              <a:rPr lang="en-US" sz="1200" b="0" i="0" kern="1200" dirty="0" smtClean="0">
                <a:solidFill>
                  <a:schemeClr val="tx1"/>
                </a:solidFill>
                <a:effectLst/>
                <a:latin typeface="NeueHaasGroteskText Std" panose="020B0504020202020204" pitchFamily="34" charset="0"/>
                <a:ea typeface="+mn-ea"/>
                <a:cs typeface="+mn-cs"/>
              </a:rPr>
              <a:t>Before adopting the policy, MnDOT must consult with the Federal Highway Administration, metropolitan planning organizations, regional development commissions, area transportation partnerships, local governments, the Metropolitan Council, and other transportation stakeholders.</a:t>
            </a:r>
          </a:p>
          <a:p>
            <a:pPr marL="171450" indent="-171450" latinLnBrk="0">
              <a:buFont typeface="Arial" panose="020B0604020202020204" pitchFamily="34" charset="0"/>
              <a:buChar char="•"/>
            </a:pPr>
            <a:r>
              <a:rPr lang="en-US" sz="1200" b="0" i="0" kern="1200" dirty="0" smtClean="0">
                <a:solidFill>
                  <a:schemeClr val="tx1"/>
                </a:solidFill>
                <a:effectLst/>
                <a:latin typeface="NeueHaasGroteskText Std" panose="020B0504020202020204" pitchFamily="34" charset="0"/>
                <a:ea typeface="+mn-ea"/>
                <a:cs typeface="+mn-cs"/>
              </a:rPr>
              <a:t>Project selection is the decision to fund a highway construction project and add it to the list of planned and programmed projects. </a:t>
            </a:r>
          </a:p>
          <a:p>
            <a:pPr marL="171450" indent="-171450" latinLnBrk="0">
              <a:buFont typeface="Arial" panose="020B0604020202020204" pitchFamily="34" charset="0"/>
              <a:buChar char="•"/>
            </a:pPr>
            <a:r>
              <a:rPr lang="en-US" sz="1200" b="0" i="0" kern="1200" dirty="0" smtClean="0">
                <a:solidFill>
                  <a:schemeClr val="tx1"/>
                </a:solidFill>
                <a:effectLst/>
                <a:latin typeface="NeueHaasGroteskText Std" panose="020B0504020202020204" pitchFamily="34" charset="0"/>
                <a:ea typeface="+mn-ea"/>
                <a:cs typeface="+mn-cs"/>
              </a:rPr>
              <a:t>The new project selection policy will be implemented with the 2020-2023 State Transportation Improvement Program and 2020-2029 Capital Highway Investment Plan.</a:t>
            </a:r>
          </a:p>
          <a:p>
            <a:endParaRPr lang="en-US" dirty="0" smtClean="0"/>
          </a:p>
          <a:p>
            <a:r>
              <a:rPr lang="en-US" b="1" dirty="0" smtClean="0"/>
              <a:t>Policy statement</a:t>
            </a:r>
          </a:p>
          <a:p>
            <a:pPr marL="171450" indent="-171450" latinLnBrk="0">
              <a:buFont typeface="Arial" panose="020B0604020202020204" pitchFamily="34" charset="0"/>
              <a:buChar char="•"/>
            </a:pPr>
            <a:r>
              <a:rPr lang="en-US" sz="1200" b="0" i="0" kern="1200" dirty="0" smtClean="0">
                <a:solidFill>
                  <a:schemeClr val="tx1"/>
                </a:solidFill>
                <a:effectLst/>
                <a:latin typeface="NeueHaasGroteskText Std" panose="020B0504020202020204" pitchFamily="34" charset="0"/>
                <a:ea typeface="+mn-ea"/>
                <a:cs typeface="+mn-cs"/>
              </a:rPr>
              <a:t>The Minnesota Department of Transportation will use an objective and transparent process to select construction projects on the state highway system to be included in the Capital Highway Investment Plan (CHIP) and State Transportation Improvement Program (STIP).</a:t>
            </a:r>
          </a:p>
          <a:p>
            <a:pPr marL="171450" indent="-171450" latinLnBrk="0">
              <a:buFont typeface="Arial" panose="020B0604020202020204" pitchFamily="34" charset="0"/>
              <a:buChar char="•"/>
            </a:pPr>
            <a:r>
              <a:rPr lang="en-US" sz="1200" b="0" i="0" kern="1200" dirty="0" smtClean="0">
                <a:solidFill>
                  <a:schemeClr val="tx1"/>
                </a:solidFill>
                <a:effectLst/>
                <a:latin typeface="NeueHaasGroteskText Std" panose="020B0504020202020204" pitchFamily="34" charset="0"/>
                <a:ea typeface="+mn-ea"/>
                <a:cs typeface="+mn-cs"/>
              </a:rPr>
              <a:t>MnDOT will document and make publicly available for each selection process or program:</a:t>
            </a:r>
          </a:p>
          <a:p>
            <a:pPr marL="628650" lvl="1" indent="-171450" latinLnBrk="0">
              <a:buFont typeface="Arial" panose="020B0604020202020204" pitchFamily="34" charset="0"/>
              <a:buChar char="•"/>
            </a:pPr>
            <a:r>
              <a:rPr lang="en-US" sz="1200" b="0" i="0" kern="1200" dirty="0" smtClean="0">
                <a:solidFill>
                  <a:schemeClr val="tx1"/>
                </a:solidFill>
                <a:effectLst/>
                <a:latin typeface="NeueHaasGroteskText Std" panose="020B0504020202020204" pitchFamily="34" charset="0"/>
                <a:ea typeface="+mn-ea"/>
                <a:cs typeface="+mn-cs"/>
              </a:rPr>
              <a:t>The criteria and process for assigning a numeric score and selecting projects</a:t>
            </a:r>
          </a:p>
          <a:p>
            <a:pPr marL="628650" lvl="1" indent="-171450" latinLnBrk="0">
              <a:buFont typeface="Arial" panose="020B0604020202020204" pitchFamily="34" charset="0"/>
              <a:buChar char="•"/>
            </a:pPr>
            <a:r>
              <a:rPr lang="en-US" sz="1200" b="0" i="0" kern="1200" dirty="0" smtClean="0">
                <a:solidFill>
                  <a:schemeClr val="tx1"/>
                </a:solidFill>
                <a:effectLst/>
                <a:latin typeface="NeueHaasGroteskText Std" panose="020B0504020202020204" pitchFamily="34" charset="0"/>
                <a:ea typeface="+mn-ea"/>
                <a:cs typeface="+mn-cs"/>
              </a:rPr>
              <a:t>The list of candidate projects considered</a:t>
            </a:r>
          </a:p>
          <a:p>
            <a:pPr marL="628650" lvl="1" indent="-171450" latinLnBrk="0">
              <a:buFont typeface="Arial" panose="020B0604020202020204" pitchFamily="34" charset="0"/>
              <a:buChar char="•"/>
            </a:pPr>
            <a:r>
              <a:rPr lang="en-US" sz="1200" b="0" i="0" kern="1200" dirty="0" smtClean="0">
                <a:solidFill>
                  <a:schemeClr val="tx1"/>
                </a:solidFill>
                <a:effectLst/>
                <a:latin typeface="NeueHaasGroteskText Std" panose="020B0504020202020204" pitchFamily="34" charset="0"/>
                <a:ea typeface="+mn-ea"/>
                <a:cs typeface="+mn-cs"/>
              </a:rPr>
              <a:t>The scores assigned to projects and reasoning behind selection decisions not included in the score</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31</a:t>
            </a:fld>
            <a:endParaRPr lang="en-US" dirty="0"/>
          </a:p>
        </p:txBody>
      </p:sp>
    </p:spTree>
    <p:extLst>
      <p:ext uri="{BB962C8B-B14F-4D97-AF65-F5344CB8AC3E}">
        <p14:creationId xmlns:p14="http://schemas.microsoft.com/office/powerpoint/2010/main" val="15662542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Remaining service life is an estimate of the time remaining until a pavement registers a ride quality poor enough where </a:t>
            </a:r>
            <a:r>
              <a:rPr lang="en-US" dirty="0" err="1" smtClean="0"/>
              <a:t>MnDOT</a:t>
            </a:r>
            <a:r>
              <a:rPr lang="en-US" dirty="0" smtClean="0"/>
              <a:t> will consider a major repair or replacement.  </a:t>
            </a:r>
          </a:p>
          <a:p>
            <a:endParaRPr lang="en-US" dirty="0" smtClean="0"/>
          </a:p>
          <a:p>
            <a:pPr marL="0" indent="0">
              <a:buFont typeface="Arial" panose="020B0604020202020204" pitchFamily="34" charset="0"/>
              <a:buNone/>
            </a:pPr>
            <a:r>
              <a:rPr lang="en-US" b="1" dirty="0" smtClean="0"/>
              <a:t>Pavement</a:t>
            </a:r>
          </a:p>
          <a:p>
            <a:pPr marL="171450" lvl="0" indent="-171450">
              <a:buFont typeface="Arial" panose="020B0604020202020204" pitchFamily="34" charset="0"/>
              <a:buChar char="•"/>
            </a:pPr>
            <a:r>
              <a:rPr lang="en-US" sz="1200" kern="1200" dirty="0" smtClean="0">
                <a:solidFill>
                  <a:schemeClr val="tx1"/>
                </a:solidFill>
                <a:effectLst/>
                <a:latin typeface="NeueHaasGroteskText Std" panose="020B0504020202020204" pitchFamily="34" charset="0"/>
                <a:ea typeface="+mn-ea"/>
                <a:cs typeface="+mn-cs"/>
              </a:rPr>
              <a:t>54.5% </a:t>
            </a:r>
            <a:r>
              <a:rPr lang="en-US" sz="1200" b="1" kern="1200" dirty="0" smtClean="0">
                <a:solidFill>
                  <a:schemeClr val="tx1"/>
                </a:solidFill>
                <a:effectLst/>
                <a:latin typeface="NeueHaasGroteskText Std" panose="020B0504020202020204" pitchFamily="34" charset="0"/>
                <a:ea typeface="+mn-ea"/>
                <a:cs typeface="+mn-cs"/>
              </a:rPr>
              <a:t>OR</a:t>
            </a:r>
            <a:r>
              <a:rPr lang="en-US" sz="1200" kern="1200" dirty="0" smtClean="0">
                <a:solidFill>
                  <a:schemeClr val="tx1"/>
                </a:solidFill>
                <a:effectLst/>
                <a:latin typeface="NeueHaasGroteskText Std" panose="020B0504020202020204" pitchFamily="34" charset="0"/>
                <a:ea typeface="+mn-ea"/>
                <a:cs typeface="+mn-cs"/>
              </a:rPr>
              <a:t> 7,803 rated roadway miles have a</a:t>
            </a:r>
            <a:r>
              <a:rPr lang="en-US" sz="1200" kern="1200" baseline="0" dirty="0" smtClean="0">
                <a:solidFill>
                  <a:schemeClr val="tx1"/>
                </a:solidFill>
                <a:effectLst/>
                <a:latin typeface="NeueHaasGroteskText Std" panose="020B0504020202020204" pitchFamily="34" charset="0"/>
                <a:ea typeface="+mn-ea"/>
                <a:cs typeface="+mn-cs"/>
              </a:rPr>
              <a:t> </a:t>
            </a:r>
            <a:r>
              <a:rPr lang="en-US" sz="1200" kern="1200" dirty="0" smtClean="0">
                <a:solidFill>
                  <a:schemeClr val="tx1"/>
                </a:solidFill>
                <a:effectLst/>
                <a:latin typeface="NeueHaasGroteskText Std" panose="020B0504020202020204" pitchFamily="34" charset="0"/>
                <a:ea typeface="+mn-ea"/>
                <a:cs typeface="+mn-cs"/>
              </a:rPr>
              <a:t>remaining service</a:t>
            </a:r>
            <a:r>
              <a:rPr lang="en-US" sz="1200" kern="1200" baseline="0" dirty="0" smtClean="0">
                <a:solidFill>
                  <a:schemeClr val="tx1"/>
                </a:solidFill>
                <a:effectLst/>
                <a:latin typeface="NeueHaasGroteskText Std" panose="020B0504020202020204" pitchFamily="34" charset="0"/>
                <a:ea typeface="+mn-ea"/>
                <a:cs typeface="+mn-cs"/>
              </a:rPr>
              <a:t> life </a:t>
            </a:r>
            <a:r>
              <a:rPr lang="en-US" sz="1200" kern="1200" dirty="0" smtClean="0">
                <a:solidFill>
                  <a:schemeClr val="tx1"/>
                </a:solidFill>
                <a:effectLst/>
                <a:latin typeface="NeueHaasGroteskText Std" panose="020B0504020202020204" pitchFamily="34" charset="0"/>
                <a:ea typeface="+mn-ea"/>
                <a:cs typeface="+mn-cs"/>
              </a:rPr>
              <a:t>of less than 10 Years:</a:t>
            </a:r>
          </a:p>
          <a:p>
            <a:pPr marL="171450" lvl="0" indent="-171450">
              <a:buFont typeface="Arial" panose="020B0604020202020204" pitchFamily="34" charset="0"/>
              <a:buChar char="•"/>
            </a:pPr>
            <a:r>
              <a:rPr lang="en-US" sz="1200" kern="1200" dirty="0" smtClean="0">
                <a:solidFill>
                  <a:schemeClr val="tx1"/>
                </a:solidFill>
                <a:effectLst/>
                <a:latin typeface="NeueHaasGroteskText Std" panose="020B0504020202020204" pitchFamily="34" charset="0"/>
                <a:ea typeface="+mn-ea"/>
                <a:cs typeface="+mn-cs"/>
              </a:rPr>
              <a:t>52.4% </a:t>
            </a:r>
            <a:r>
              <a:rPr lang="en-US" sz="1200" b="1" kern="1200" dirty="0" smtClean="0">
                <a:solidFill>
                  <a:schemeClr val="tx1"/>
                </a:solidFill>
                <a:effectLst/>
                <a:latin typeface="NeueHaasGroteskText Std" panose="020B0504020202020204" pitchFamily="34" charset="0"/>
                <a:ea typeface="+mn-ea"/>
                <a:cs typeface="+mn-cs"/>
              </a:rPr>
              <a:t>OR</a:t>
            </a:r>
            <a:r>
              <a:rPr lang="en-US" sz="1200" kern="1200" dirty="0" smtClean="0">
                <a:solidFill>
                  <a:schemeClr val="tx1"/>
                </a:solidFill>
                <a:effectLst/>
                <a:latin typeface="NeueHaasGroteskText Std" panose="020B0504020202020204" pitchFamily="34" charset="0"/>
                <a:ea typeface="+mn-ea"/>
                <a:cs typeface="+mn-cs"/>
              </a:rPr>
              <a:t> 7,494 rated roadway miles on state highways in MN</a:t>
            </a:r>
            <a:r>
              <a:rPr lang="en-US" sz="1200" kern="1200" baseline="0" dirty="0" smtClean="0">
                <a:solidFill>
                  <a:schemeClr val="tx1"/>
                </a:solidFill>
                <a:effectLst/>
                <a:latin typeface="NeueHaasGroteskText Std" panose="020B0504020202020204" pitchFamily="34" charset="0"/>
                <a:ea typeface="+mn-ea"/>
                <a:cs typeface="+mn-cs"/>
              </a:rPr>
              <a:t> </a:t>
            </a:r>
            <a:r>
              <a:rPr lang="en-US" sz="1200" kern="1200" dirty="0" smtClean="0">
                <a:solidFill>
                  <a:schemeClr val="tx1"/>
                </a:solidFill>
                <a:effectLst/>
                <a:latin typeface="NeueHaasGroteskText Std" panose="020B0504020202020204" pitchFamily="34" charset="0"/>
                <a:ea typeface="+mn-ea"/>
                <a:cs typeface="+mn-cs"/>
              </a:rPr>
              <a:t>are older the 50 years (i.e., it</a:t>
            </a:r>
            <a:r>
              <a:rPr lang="en-US" sz="1200" kern="1200" baseline="0" dirty="0" smtClean="0">
                <a:solidFill>
                  <a:schemeClr val="tx1"/>
                </a:solidFill>
                <a:effectLst/>
                <a:latin typeface="NeueHaasGroteskText Std" panose="020B0504020202020204" pitchFamily="34" charset="0"/>
                <a:ea typeface="+mn-ea"/>
                <a:cs typeface="+mn-cs"/>
              </a:rPr>
              <a:t> been 50 or more years s</a:t>
            </a:r>
            <a:r>
              <a:rPr lang="en-US" sz="1200" kern="1200" dirty="0" smtClean="0">
                <a:solidFill>
                  <a:schemeClr val="tx1"/>
                </a:solidFill>
                <a:effectLst/>
                <a:latin typeface="NeueHaasGroteskText Std" panose="020B0504020202020204" pitchFamily="34" charset="0"/>
                <a:ea typeface="+mn-ea"/>
                <a:cs typeface="+mn-cs"/>
              </a:rPr>
              <a:t>ince last construction)</a:t>
            </a:r>
          </a:p>
        </p:txBody>
      </p:sp>
      <p:sp>
        <p:nvSpPr>
          <p:cNvPr id="4" name="Slide Number Placeholder 3"/>
          <p:cNvSpPr>
            <a:spLocks noGrp="1"/>
          </p:cNvSpPr>
          <p:nvPr>
            <p:ph type="sldNum" sz="quarter" idx="10"/>
          </p:nvPr>
        </p:nvSpPr>
        <p:spPr/>
        <p:txBody>
          <a:bodyPr/>
          <a:lstStyle/>
          <a:p>
            <a:fld id="{F9F08466-AEA7-4FC0-9459-6A32F61DA297}" type="slidenum">
              <a:rPr lang="en-US" smtClean="0"/>
              <a:pPr/>
              <a:t>32</a:t>
            </a:fld>
            <a:endParaRPr lang="en-US" dirty="0"/>
          </a:p>
        </p:txBody>
      </p:sp>
    </p:spTree>
    <p:extLst>
      <p:ext uri="{BB962C8B-B14F-4D97-AF65-F5344CB8AC3E}">
        <p14:creationId xmlns:p14="http://schemas.microsoft.com/office/powerpoint/2010/main" val="3042225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pPr/>
              <a:t>3</a:t>
            </a:fld>
            <a:endParaRPr lang="en-US" dirty="0"/>
          </a:p>
        </p:txBody>
      </p:sp>
    </p:spTree>
    <p:extLst>
      <p:ext uri="{BB962C8B-B14F-4D97-AF65-F5344CB8AC3E}">
        <p14:creationId xmlns:p14="http://schemas.microsoft.com/office/powerpoint/2010/main" val="30090680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Remaining service life is an estimate of the time remaining until a pavement registers a ride quality poor enough where </a:t>
            </a:r>
            <a:r>
              <a:rPr lang="en-US" dirty="0" err="1" smtClean="0"/>
              <a:t>MnDOT</a:t>
            </a:r>
            <a:r>
              <a:rPr lang="en-US" dirty="0" smtClean="0"/>
              <a:t> will consider a major repair or replacement.  </a:t>
            </a:r>
          </a:p>
          <a:p>
            <a:endParaRPr lang="en-US" dirty="0" smtClean="0"/>
          </a:p>
          <a:p>
            <a:pPr marL="0" indent="0">
              <a:buFont typeface="Arial" panose="020B0604020202020204" pitchFamily="34" charset="0"/>
              <a:buNone/>
            </a:pPr>
            <a:r>
              <a:rPr lang="en-US" b="1" dirty="0" smtClean="0"/>
              <a:t>Pavement</a:t>
            </a:r>
          </a:p>
          <a:p>
            <a:pPr marL="171450" lvl="0" indent="-171450">
              <a:buFont typeface="Arial" panose="020B0604020202020204" pitchFamily="34" charset="0"/>
              <a:buChar char="•"/>
            </a:pPr>
            <a:r>
              <a:rPr lang="en-US" sz="1200" kern="1200" dirty="0" smtClean="0">
                <a:solidFill>
                  <a:schemeClr val="tx1"/>
                </a:solidFill>
                <a:effectLst/>
                <a:latin typeface="NeueHaasGroteskText Std" panose="020B0504020202020204" pitchFamily="34" charset="0"/>
                <a:ea typeface="+mn-ea"/>
                <a:cs typeface="+mn-cs"/>
              </a:rPr>
              <a:t>54.5% </a:t>
            </a:r>
            <a:r>
              <a:rPr lang="en-US" sz="1200" b="1" kern="1200" dirty="0" smtClean="0">
                <a:solidFill>
                  <a:schemeClr val="tx1"/>
                </a:solidFill>
                <a:effectLst/>
                <a:latin typeface="NeueHaasGroteskText Std" panose="020B0504020202020204" pitchFamily="34" charset="0"/>
                <a:ea typeface="+mn-ea"/>
                <a:cs typeface="+mn-cs"/>
              </a:rPr>
              <a:t>OR</a:t>
            </a:r>
            <a:r>
              <a:rPr lang="en-US" sz="1200" kern="1200" dirty="0" smtClean="0">
                <a:solidFill>
                  <a:schemeClr val="tx1"/>
                </a:solidFill>
                <a:effectLst/>
                <a:latin typeface="NeueHaasGroteskText Std" panose="020B0504020202020204" pitchFamily="34" charset="0"/>
                <a:ea typeface="+mn-ea"/>
                <a:cs typeface="+mn-cs"/>
              </a:rPr>
              <a:t> 7,803 rated roadway miles have a</a:t>
            </a:r>
            <a:r>
              <a:rPr lang="en-US" sz="1200" kern="1200" baseline="0" dirty="0" smtClean="0">
                <a:solidFill>
                  <a:schemeClr val="tx1"/>
                </a:solidFill>
                <a:effectLst/>
                <a:latin typeface="NeueHaasGroteskText Std" panose="020B0504020202020204" pitchFamily="34" charset="0"/>
                <a:ea typeface="+mn-ea"/>
                <a:cs typeface="+mn-cs"/>
              </a:rPr>
              <a:t> </a:t>
            </a:r>
            <a:r>
              <a:rPr lang="en-US" sz="1200" kern="1200" dirty="0" smtClean="0">
                <a:solidFill>
                  <a:schemeClr val="tx1"/>
                </a:solidFill>
                <a:effectLst/>
                <a:latin typeface="NeueHaasGroteskText Std" panose="020B0504020202020204" pitchFamily="34" charset="0"/>
                <a:ea typeface="+mn-ea"/>
                <a:cs typeface="+mn-cs"/>
              </a:rPr>
              <a:t>remaining service</a:t>
            </a:r>
            <a:r>
              <a:rPr lang="en-US" sz="1200" kern="1200" baseline="0" dirty="0" smtClean="0">
                <a:solidFill>
                  <a:schemeClr val="tx1"/>
                </a:solidFill>
                <a:effectLst/>
                <a:latin typeface="NeueHaasGroteskText Std" panose="020B0504020202020204" pitchFamily="34" charset="0"/>
                <a:ea typeface="+mn-ea"/>
                <a:cs typeface="+mn-cs"/>
              </a:rPr>
              <a:t> life </a:t>
            </a:r>
            <a:r>
              <a:rPr lang="en-US" sz="1200" kern="1200" dirty="0" smtClean="0">
                <a:solidFill>
                  <a:schemeClr val="tx1"/>
                </a:solidFill>
                <a:effectLst/>
                <a:latin typeface="NeueHaasGroteskText Std" panose="020B0504020202020204" pitchFamily="34" charset="0"/>
                <a:ea typeface="+mn-ea"/>
                <a:cs typeface="+mn-cs"/>
              </a:rPr>
              <a:t>of less than 10 Years:</a:t>
            </a:r>
          </a:p>
          <a:p>
            <a:pPr marL="342900" indent="-342900">
              <a:buFont typeface="Arial" panose="020B0604020202020204" pitchFamily="34" charset="0"/>
              <a:buChar char="•"/>
            </a:pPr>
            <a:r>
              <a:rPr lang="en-GB" altLang="en-US" sz="2400" dirty="0" smtClean="0">
                <a:latin typeface="Arial" pitchFamily="34" charset="0"/>
                <a:cs typeface="Arial" pitchFamily="34" charset="0"/>
              </a:rPr>
              <a:t>52% state highway pavements more than 50 years old</a:t>
            </a:r>
          </a:p>
          <a:p>
            <a:pPr marL="800100" lvl="1" indent="-342900">
              <a:buFont typeface="Arial" panose="020B0604020202020204" pitchFamily="34" charset="0"/>
              <a:buChar char="•"/>
            </a:pPr>
            <a:r>
              <a:rPr lang="en-GB" altLang="en-US" sz="2000" dirty="0" smtClean="0">
                <a:latin typeface="Arial" pitchFamily="34" charset="0"/>
                <a:cs typeface="Arial" pitchFamily="34" charset="0"/>
              </a:rPr>
              <a:t>17% have &lt;3 years useful life</a:t>
            </a:r>
            <a:endParaRPr lang="en-US" altLang="en-US" sz="2000" dirty="0" smtClean="0">
              <a:latin typeface="Arial" pitchFamily="34" charset="0"/>
              <a:cs typeface="Arial" pitchFamily="34" charset="0"/>
            </a:endParaRPr>
          </a:p>
          <a:p>
            <a:pPr marL="171450" lvl="0" indent="-171450">
              <a:buFont typeface="Arial" panose="020B0604020202020204" pitchFamily="34" charset="0"/>
              <a:buChar char="•"/>
            </a:pPr>
            <a:endParaRPr lang="en-US" sz="1200" kern="1200" dirty="0" smtClean="0">
              <a:solidFill>
                <a:schemeClr val="tx1"/>
              </a:solidFill>
              <a:effectLst/>
              <a:latin typeface="NeueHaasGroteskText Std" panose="020B0504020202020204" pitchFamily="34" charset="0"/>
              <a:ea typeface="+mn-ea"/>
              <a:cs typeface="+mn-cs"/>
            </a:endParaRPr>
          </a:p>
        </p:txBody>
      </p:sp>
      <p:sp>
        <p:nvSpPr>
          <p:cNvPr id="4" name="Slide Number Placeholder 3"/>
          <p:cNvSpPr>
            <a:spLocks noGrp="1"/>
          </p:cNvSpPr>
          <p:nvPr>
            <p:ph type="sldNum" sz="quarter" idx="10"/>
          </p:nvPr>
        </p:nvSpPr>
        <p:spPr/>
        <p:txBody>
          <a:bodyPr/>
          <a:lstStyle/>
          <a:p>
            <a:fld id="{F9F08466-AEA7-4FC0-9459-6A32F61DA297}" type="slidenum">
              <a:rPr lang="en-US" smtClean="0"/>
              <a:pPr/>
              <a:t>33</a:t>
            </a:fld>
            <a:endParaRPr lang="en-US" dirty="0"/>
          </a:p>
        </p:txBody>
      </p:sp>
    </p:spTree>
    <p:extLst>
      <p:ext uri="{BB962C8B-B14F-4D97-AF65-F5344CB8AC3E}">
        <p14:creationId xmlns:p14="http://schemas.microsoft.com/office/powerpoint/2010/main" val="42074918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Smith</a:t>
            </a:r>
            <a:r>
              <a:rPr lang="en-US" b="1" baseline="0" dirty="0" smtClean="0"/>
              <a:t> Avenue High Bridge in St. Paul</a:t>
            </a:r>
          </a:p>
          <a:p>
            <a:pPr marL="171450" indent="-171450">
              <a:buFont typeface="Arial" panose="020B0604020202020204" pitchFamily="34" charset="0"/>
              <a:buChar char="•"/>
            </a:pPr>
            <a:r>
              <a:rPr lang="en-US" b="0" baseline="0" dirty="0" smtClean="0"/>
              <a:t>High Bridge construction started in Sept. 2017 and was completed in Nov. 2018.</a:t>
            </a:r>
          </a:p>
          <a:p>
            <a:pPr marL="171450" indent="-171450">
              <a:buFont typeface="Arial" panose="020B0604020202020204" pitchFamily="34" charset="0"/>
              <a:buChar char="•"/>
            </a:pPr>
            <a:r>
              <a:rPr lang="en-US" b="0" baseline="0" dirty="0" smtClean="0"/>
              <a:t>Project cost: $45.8 million as project final cost</a:t>
            </a:r>
          </a:p>
          <a:p>
            <a:endParaRPr lang="en-US" b="1" baseline="0" dirty="0" smtClean="0"/>
          </a:p>
          <a:p>
            <a:r>
              <a:rPr lang="en-US" b="1" dirty="0" smtClean="0"/>
              <a:t>2018 </a:t>
            </a:r>
            <a:r>
              <a:rPr lang="en-US" b="1" dirty="0"/>
              <a:t>bridge stats:</a:t>
            </a:r>
          </a:p>
          <a:p>
            <a:pPr marL="174708" indent="-174708">
              <a:buFont typeface="Arial" panose="020B0604020202020204" pitchFamily="34" charset="0"/>
              <a:buChar char="•"/>
            </a:pPr>
            <a:r>
              <a:rPr lang="en-US" dirty="0"/>
              <a:t>Total number of bridges in MN</a:t>
            </a:r>
          </a:p>
          <a:p>
            <a:pPr marL="640594" lvl="1" indent="-174708">
              <a:buFont typeface="Arial" panose="020B0604020202020204" pitchFamily="34" charset="0"/>
              <a:buChar char="•"/>
            </a:pPr>
            <a:r>
              <a:rPr lang="en-US" dirty="0"/>
              <a:t>19,800 </a:t>
            </a:r>
          </a:p>
          <a:p>
            <a:pPr marL="174708" indent="-174708">
              <a:buFont typeface="Arial" panose="020B0604020202020204" pitchFamily="34" charset="0"/>
              <a:buChar char="•"/>
            </a:pPr>
            <a:r>
              <a:rPr lang="en-US" dirty="0"/>
              <a:t>Breakdown of # of bridges between MnDOT and local agencies</a:t>
            </a:r>
          </a:p>
          <a:p>
            <a:pPr marL="640594" lvl="1" indent="-174708">
              <a:buFont typeface="Arial" panose="020B0604020202020204" pitchFamily="34" charset="0"/>
              <a:buChar char="•"/>
            </a:pPr>
            <a:r>
              <a:rPr lang="en-US" dirty="0"/>
              <a:t>4,595 trunk highway system</a:t>
            </a:r>
          </a:p>
          <a:p>
            <a:pPr marL="640594" lvl="1" indent="-174708">
              <a:buFont typeface="Arial" panose="020B0604020202020204" pitchFamily="34" charset="0"/>
              <a:buChar char="•"/>
            </a:pPr>
            <a:r>
              <a:rPr lang="en-US" dirty="0"/>
              <a:t>15,205 local highway system</a:t>
            </a:r>
          </a:p>
          <a:p>
            <a:pPr marL="174708" indent="-174708">
              <a:buFont typeface="Arial" panose="020B0604020202020204" pitchFamily="34" charset="0"/>
              <a:buChar char="•"/>
            </a:pPr>
            <a:r>
              <a:rPr lang="en-US" dirty="0"/>
              <a:t>% of bridges more than 40 years old</a:t>
            </a:r>
          </a:p>
          <a:p>
            <a:pPr marL="640594" lvl="1" indent="-174708">
              <a:buFont typeface="Arial" panose="020B0604020202020204" pitchFamily="34" charset="0"/>
              <a:buChar char="•"/>
            </a:pPr>
            <a:r>
              <a:rPr lang="en-US" dirty="0"/>
              <a:t>8,128 / 19,800  = 41%</a:t>
            </a:r>
          </a:p>
          <a:p>
            <a:pPr marL="174708" indent="-174708">
              <a:buFont typeface="Arial" panose="020B0604020202020204" pitchFamily="34" charset="0"/>
              <a:buChar char="•"/>
            </a:pPr>
            <a:r>
              <a:rPr lang="en-US" dirty="0"/>
              <a:t># of bridges in poor condition with breakdown between MnDOT and local agencies</a:t>
            </a:r>
          </a:p>
          <a:p>
            <a:pPr marL="640594" lvl="1" indent="-174708">
              <a:buFont typeface="Arial" panose="020B0604020202020204" pitchFamily="34" charset="0"/>
              <a:buChar char="•"/>
            </a:pPr>
            <a:r>
              <a:rPr lang="en-US" dirty="0"/>
              <a:t>90 trunk highway </a:t>
            </a:r>
          </a:p>
          <a:p>
            <a:pPr marL="640594" lvl="1" indent="-174708">
              <a:buFont typeface="Arial" panose="020B0604020202020204" pitchFamily="34" charset="0"/>
              <a:buChar char="•"/>
            </a:pPr>
            <a:r>
              <a:rPr lang="en-US" dirty="0"/>
              <a:t>920 local highway</a:t>
            </a:r>
          </a:p>
        </p:txBody>
      </p:sp>
      <p:sp>
        <p:nvSpPr>
          <p:cNvPr id="4" name="Slide Number Placeholder 3"/>
          <p:cNvSpPr>
            <a:spLocks noGrp="1"/>
          </p:cNvSpPr>
          <p:nvPr>
            <p:ph type="sldNum" sz="quarter" idx="10"/>
          </p:nvPr>
        </p:nvSpPr>
        <p:spPr/>
        <p:txBody>
          <a:bodyPr/>
          <a:lstStyle/>
          <a:p>
            <a:fld id="{F9F08466-AEA7-4FC0-9459-6A32F61DA297}" type="slidenum">
              <a:rPr lang="en-US" smtClean="0"/>
              <a:pPr/>
              <a:t>34</a:t>
            </a:fld>
            <a:endParaRPr lang="en-US" dirty="0"/>
          </a:p>
        </p:txBody>
      </p:sp>
    </p:spTree>
    <p:extLst>
      <p:ext uri="{BB962C8B-B14F-4D97-AF65-F5344CB8AC3E}">
        <p14:creationId xmlns:p14="http://schemas.microsoft.com/office/powerpoint/2010/main" val="1767021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Our district bridge crews also perform</a:t>
            </a:r>
            <a:r>
              <a:rPr lang="en-US" baseline="0" dirty="0" smtClean="0"/>
              <a:t> reactive maintenance.  These are generally unplanned maintenance needs that are identified during inspections or routine site visits.  </a:t>
            </a:r>
            <a:endParaRPr lang="en-US" dirty="0"/>
          </a:p>
        </p:txBody>
      </p:sp>
      <p:sp>
        <p:nvSpPr>
          <p:cNvPr id="4" name="Slide Number Placeholder 3"/>
          <p:cNvSpPr>
            <a:spLocks noGrp="1"/>
          </p:cNvSpPr>
          <p:nvPr>
            <p:ph type="sldNum" sz="quarter" idx="10"/>
          </p:nvPr>
        </p:nvSpPr>
        <p:spPr/>
        <p:txBody>
          <a:bodyPr/>
          <a:lstStyle/>
          <a:p>
            <a:fld id="{C3D4929B-8F6F-4236-BD36-497C1E7C13D4}" type="slidenum">
              <a:rPr lang="en-US" smtClean="0"/>
              <a:pPr/>
              <a:t>35</a:t>
            </a:fld>
            <a:endParaRPr lang="en-US"/>
          </a:p>
        </p:txBody>
      </p:sp>
    </p:spTree>
    <p:extLst>
      <p:ext uri="{BB962C8B-B14F-4D97-AF65-F5344CB8AC3E}">
        <p14:creationId xmlns:p14="http://schemas.microsoft.com/office/powerpoint/2010/main" val="5886731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smtClean="0">
                <a:solidFill>
                  <a:schemeClr val="tx1"/>
                </a:solidFill>
                <a:latin typeface="NeueHaasGroteskText Std" panose="020B0504020202020204" pitchFamily="34" charset="0"/>
                <a:ea typeface="+mn-ea"/>
                <a:cs typeface="+mn-cs"/>
              </a:rPr>
              <a:t>In 2008, the Legislature created the Chapter 152 Bridge Improvement Program to provide funds to rehabilitate or reconstruct those bridges that fell below the “fair” target. </a:t>
            </a:r>
          </a:p>
          <a:p>
            <a:pPr marL="171450" indent="-171450">
              <a:buFont typeface="Arial" panose="020B0604020202020204" pitchFamily="34" charset="0"/>
              <a:buChar char="•"/>
            </a:pPr>
            <a:r>
              <a:rPr lang="en-US" sz="1200" b="0" i="0" u="none" strike="noStrike" kern="1200" baseline="0" dirty="0" smtClean="0">
                <a:solidFill>
                  <a:schemeClr val="tx1"/>
                </a:solidFill>
                <a:latin typeface="NeueHaasGroteskText Std" panose="020B0504020202020204" pitchFamily="34" charset="0"/>
                <a:ea typeface="+mn-ea"/>
                <a:cs typeface="+mn-cs"/>
              </a:rPr>
              <a:t>The 172 bridges identified were separated into one of three tiers. </a:t>
            </a:r>
          </a:p>
          <a:p>
            <a:pPr marL="171450" indent="-171450">
              <a:buFont typeface="Arial" panose="020B0604020202020204" pitchFamily="34" charset="0"/>
              <a:buChar char="•"/>
            </a:pPr>
            <a:r>
              <a:rPr lang="en-US" sz="1200" b="0" i="0" u="none" strike="noStrike" kern="1200" baseline="0" dirty="0" smtClean="0">
                <a:solidFill>
                  <a:schemeClr val="tx1"/>
                </a:solidFill>
                <a:latin typeface="NeueHaasGroteskText Std" panose="020B0504020202020204" pitchFamily="34" charset="0"/>
                <a:ea typeface="+mn-ea"/>
                <a:cs typeface="+mn-cs"/>
              </a:rPr>
              <a:t>The funding provided through the Chapter 152 program replaced or rehabbed 136 of the 172 originally identified bridges. </a:t>
            </a:r>
          </a:p>
          <a:p>
            <a:pPr marL="171450" indent="-171450">
              <a:buFont typeface="Arial" panose="020B0604020202020204" pitchFamily="34" charset="0"/>
              <a:buChar char="•"/>
            </a:pPr>
            <a:r>
              <a:rPr lang="en-US" sz="1200" b="0" i="0" u="none" strike="noStrike" kern="1200" baseline="0" dirty="0" smtClean="0">
                <a:solidFill>
                  <a:schemeClr val="tx1"/>
                </a:solidFill>
                <a:latin typeface="NeueHaasGroteskText Std" panose="020B0504020202020204" pitchFamily="34" charset="0"/>
                <a:ea typeface="+mn-ea"/>
                <a:cs typeface="+mn-cs"/>
              </a:rPr>
              <a:t>Of the 36 remaining, three are privately owned or no longer on the trunk highway system and 33 received normal maintenance and/or minor repairs. </a:t>
            </a:r>
          </a:p>
          <a:p>
            <a:pPr marL="171450" indent="-171450">
              <a:buFont typeface="Arial" panose="020B0604020202020204" pitchFamily="34" charset="0"/>
              <a:buChar char="•"/>
            </a:pPr>
            <a:r>
              <a:rPr lang="en-US" sz="1200" b="0" i="0" u="none" strike="noStrike" kern="1200" baseline="0" dirty="0" smtClean="0">
                <a:solidFill>
                  <a:schemeClr val="tx1"/>
                </a:solidFill>
                <a:latin typeface="NeueHaasGroteskText Std" panose="020B0504020202020204" pitchFamily="34" charset="0"/>
                <a:ea typeface="+mn-ea"/>
                <a:cs typeface="+mn-cs"/>
              </a:rPr>
              <a:t>Many of the 33 bridges that only had minor work or repairs during the Chapter 152 program years are scheduled to be replaced, rehabbed or have major repairs within the next 10 years.</a:t>
            </a:r>
          </a:p>
          <a:p>
            <a:pPr marL="171450" indent="-171450">
              <a:buFont typeface="Arial" panose="020B0604020202020204" pitchFamily="34" charset="0"/>
              <a:buChar char="•"/>
            </a:pPr>
            <a:r>
              <a:rPr lang="en-US" sz="1200" b="0" i="0" u="none" strike="noStrike" kern="1200" baseline="0" dirty="0" smtClean="0">
                <a:solidFill>
                  <a:schemeClr val="tx1"/>
                </a:solidFill>
                <a:latin typeface="NeueHaasGroteskText Std" panose="020B0504020202020204" pitchFamily="34" charset="0"/>
                <a:ea typeface="+mn-ea"/>
                <a:cs typeface="+mn-cs"/>
              </a:rPr>
              <a:t>The Chapter 152 program helped to improve the overall bridge condition across the state. </a:t>
            </a:r>
          </a:p>
          <a:p>
            <a:pPr marL="171450" indent="-171450">
              <a:buFont typeface="Arial" panose="020B0604020202020204" pitchFamily="34" charset="0"/>
              <a:buChar char="•"/>
            </a:pPr>
            <a:r>
              <a:rPr lang="en-US" sz="1200" b="0" i="0" u="none" strike="noStrike" kern="1200" baseline="0" dirty="0" smtClean="0">
                <a:solidFill>
                  <a:schemeClr val="tx1"/>
                </a:solidFill>
                <a:latin typeface="NeueHaasGroteskText Std" panose="020B0504020202020204" pitchFamily="34" charset="0"/>
                <a:ea typeface="+mn-ea"/>
                <a:cs typeface="+mn-cs"/>
              </a:rPr>
              <a:t>Now, Minnesota is meeting the bridge condition target and as of 2017 is at 1.4 percent. </a:t>
            </a:r>
          </a:p>
          <a:p>
            <a:pPr marL="171450" indent="-171450">
              <a:buFont typeface="Arial" panose="020B0604020202020204" pitchFamily="34" charset="0"/>
              <a:buChar char="•"/>
            </a:pPr>
            <a:endParaRPr lang="en-US" sz="1200" b="0" i="0" u="none" strike="noStrike" kern="1200" baseline="0" dirty="0" smtClean="0">
              <a:solidFill>
                <a:schemeClr val="tx1"/>
              </a:solidFill>
              <a:effectLst/>
              <a:latin typeface="NeueHaasGroteskText Std" panose="020B0504020202020204" pitchFamily="34" charset="0"/>
              <a:ea typeface="+mn-ea"/>
              <a:cs typeface="+mn-cs"/>
            </a:endParaRPr>
          </a:p>
          <a:p>
            <a:pPr marL="171450" indent="-171450">
              <a:buFont typeface="Arial" panose="020B0604020202020204" pitchFamily="34" charset="0"/>
              <a:buChar char="•"/>
            </a:pPr>
            <a:r>
              <a:rPr lang="en-US" sz="1200" b="0" i="0" u="none" strike="noStrike" kern="1200" baseline="0" dirty="0" smtClean="0">
                <a:solidFill>
                  <a:schemeClr val="tx1"/>
                </a:solidFill>
                <a:effectLst/>
                <a:latin typeface="NeueHaasGroteskText Std" panose="020B0504020202020204" pitchFamily="34" charset="0"/>
                <a:ea typeface="+mn-ea"/>
                <a:cs typeface="+mn-cs"/>
              </a:rPr>
              <a:t>Chapter 152 dollars spent</a:t>
            </a:r>
          </a:p>
          <a:p>
            <a:pPr marL="171450" indent="-171450">
              <a:buFont typeface="Arial" panose="020B0604020202020204" pitchFamily="34" charset="0"/>
              <a:buChar char="•"/>
            </a:pPr>
            <a:r>
              <a:rPr lang="en-US" sz="1200" kern="1200" dirty="0" smtClean="0">
                <a:solidFill>
                  <a:schemeClr val="tx1"/>
                </a:solidFill>
                <a:effectLst/>
                <a:latin typeface="NeueHaasGroteskText Std" panose="020B0504020202020204" pitchFamily="34" charset="0"/>
                <a:ea typeface="+mn-ea"/>
                <a:cs typeface="+mn-cs"/>
              </a:rPr>
              <a:t>Amount of money that has been spent on Ch. 152 bridges: more than $1 billion has been spent on these bridges with eight bridges still in construction</a:t>
            </a:r>
          </a:p>
          <a:p>
            <a:pPr marL="171450" indent="-171450">
              <a:buFont typeface="Arial" panose="020B0604020202020204" pitchFamily="34" charset="0"/>
              <a:buChar char="•"/>
            </a:pPr>
            <a:r>
              <a:rPr lang="en-US" sz="1200" kern="1200" dirty="0" smtClean="0">
                <a:solidFill>
                  <a:schemeClr val="tx1"/>
                </a:solidFill>
                <a:effectLst/>
                <a:latin typeface="NeueHaasGroteskText Std" panose="020B0504020202020204" pitchFamily="34" charset="0"/>
                <a:ea typeface="+mn-ea"/>
                <a:cs typeface="+mn-cs"/>
              </a:rPr>
              <a:t>Amount of money provided in the CH. 152 statute: $2.1 billion </a:t>
            </a:r>
          </a:p>
          <a:p>
            <a:pPr marL="171450" indent="-171450">
              <a:buFont typeface="Arial" panose="020B0604020202020204" pitchFamily="34" charset="0"/>
              <a:buChar char="•"/>
            </a:pPr>
            <a:r>
              <a:rPr lang="en-US" sz="1200" kern="1200" dirty="0" smtClean="0">
                <a:solidFill>
                  <a:schemeClr val="tx1"/>
                </a:solidFill>
                <a:effectLst/>
                <a:latin typeface="NeueHaasGroteskText Std" panose="020B0504020202020204" pitchFamily="34" charset="0"/>
                <a:ea typeface="+mn-ea"/>
                <a:cs typeface="+mn-cs"/>
              </a:rPr>
              <a:t>There are still bridges spending Ch. 152 bond dollars so we haven’t spent all of the money yet</a:t>
            </a:r>
            <a:endParaRPr lang="en-US" b="1"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36</a:t>
            </a:fld>
            <a:endParaRPr lang="en-US" dirty="0"/>
          </a:p>
        </p:txBody>
      </p:sp>
    </p:spTree>
    <p:extLst>
      <p:ext uri="{BB962C8B-B14F-4D97-AF65-F5344CB8AC3E}">
        <p14:creationId xmlns:p14="http://schemas.microsoft.com/office/powerpoint/2010/main" val="33332046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87" lvl="1" indent="0" defTabSz="931774">
              <a:buFont typeface="Arial" panose="020B0604020202020204" pitchFamily="34" charset="0"/>
              <a:buNone/>
            </a:pPr>
            <a:r>
              <a:rPr lang="en-US" b="1" dirty="0" smtClean="0"/>
              <a:t>TOTAL BRIDGE INVESTMENT by 2028…approximately $1</a:t>
            </a:r>
            <a:r>
              <a:rPr lang="en-US" b="1" baseline="0" dirty="0" smtClean="0"/>
              <a:t> billion </a:t>
            </a:r>
            <a:endParaRPr lang="en-US" b="1" dirty="0" smtClean="0"/>
          </a:p>
          <a:p>
            <a:pPr defTabSz="931774">
              <a:defRPr/>
            </a:pPr>
            <a:endParaRPr lang="en-US" dirty="0" smtClean="0"/>
          </a:p>
          <a:p>
            <a:pPr marL="171450" lvl="0" indent="-171450" defTabSz="931774">
              <a:buFont typeface="Arial" panose="020B0604020202020204" pitchFamily="34" charset="0"/>
              <a:buChar char="•"/>
              <a:defRPr/>
            </a:pPr>
            <a:r>
              <a:rPr lang="en-US" dirty="0" smtClean="0"/>
              <a:t>Significant bridge works remains, even after the Chapter 152 bridge</a:t>
            </a:r>
            <a:r>
              <a:rPr lang="en-US" baseline="0" dirty="0" smtClean="0"/>
              <a:t> program is completed. </a:t>
            </a:r>
            <a:endParaRPr lang="en-US" dirty="0" smtClean="0"/>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This</a:t>
            </a:r>
            <a:r>
              <a:rPr lang="en-US" baseline="0" dirty="0" smtClean="0"/>
              <a:t> l</a:t>
            </a:r>
            <a:r>
              <a:rPr lang="en-US" dirty="0" smtClean="0"/>
              <a:t>ist of bridges are those with estimated costs more than $7 million,</a:t>
            </a:r>
            <a:r>
              <a:rPr lang="en-US" baseline="0" dirty="0" smtClean="0"/>
              <a:t> with the exception of I-394 Dunwoody Blvd … STIP total approximately $2.9 million).</a:t>
            </a:r>
            <a:endParaRPr lang="en-US" dirty="0" smtClean="0"/>
          </a:p>
          <a:p>
            <a:endParaRPr lang="en-US" dirty="0" smtClean="0"/>
          </a:p>
          <a:p>
            <a:pPr marL="577505" indent="-465887">
              <a:buFont typeface="Arial" panose="020B0604020202020204" pitchFamily="34" charset="0"/>
              <a:buChar char="•"/>
            </a:pPr>
            <a:r>
              <a:rPr lang="en-US" dirty="0">
                <a:latin typeface="Arial" panose="020B0604020202020204" pitchFamily="34" charset="0"/>
                <a:cs typeface="Arial" panose="020B0604020202020204" pitchFamily="34" charset="0"/>
              </a:rPr>
              <a:t>U.S. Hwy 169 Nine Mile Creek in Hopkins (2016 – complete)</a:t>
            </a:r>
          </a:p>
          <a:p>
            <a:pPr marL="577505" indent="-465887">
              <a:buFont typeface="Arial" panose="020B0604020202020204" pitchFamily="34" charset="0"/>
              <a:buChar char="•"/>
            </a:pPr>
            <a:r>
              <a:rPr lang="en-US" dirty="0">
                <a:latin typeface="Arial" panose="020B0604020202020204" pitchFamily="34" charset="0"/>
                <a:cs typeface="Arial" panose="020B0604020202020204" pitchFamily="34" charset="0"/>
              </a:rPr>
              <a:t>I-35W Minnesota River bridge in Burnsville (2018 – under construction …</a:t>
            </a:r>
            <a:r>
              <a:rPr lang="en-US" dirty="0"/>
              <a:t>Aug. 20, 2018 to Nov. 2021), $127 million estimated total project cost</a:t>
            </a:r>
            <a:endParaRPr lang="en-US" dirty="0">
              <a:latin typeface="Arial" panose="020B0604020202020204" pitchFamily="34" charset="0"/>
              <a:cs typeface="Arial" panose="020B0604020202020204" pitchFamily="34" charset="0"/>
            </a:endParaRPr>
          </a:p>
          <a:p>
            <a:pPr marL="577505" indent="-465887">
              <a:buFont typeface="Arial" panose="020B0604020202020204" pitchFamily="34" charset="0"/>
              <a:buChar char="•"/>
            </a:pPr>
            <a:r>
              <a:rPr lang="en-US" dirty="0">
                <a:latin typeface="Arial" panose="020B0604020202020204" pitchFamily="34" charset="0"/>
                <a:cs typeface="Arial" panose="020B0604020202020204" pitchFamily="34" charset="0"/>
              </a:rPr>
              <a:t>I-394 Dunwoody Blvd in Minneapolis (rehab 4 bridges) (2019)</a:t>
            </a:r>
          </a:p>
          <a:p>
            <a:pPr marL="577505" indent="-465887">
              <a:buFont typeface="Arial" panose="020B0604020202020204" pitchFamily="34" charset="0"/>
              <a:buChar char="•"/>
            </a:pPr>
            <a:r>
              <a:rPr lang="en-US" dirty="0">
                <a:latin typeface="Arial" panose="020B0604020202020204" pitchFamily="34" charset="0"/>
                <a:cs typeface="Arial" panose="020B0604020202020204" pitchFamily="34" charset="0"/>
              </a:rPr>
              <a:t>I-35/535 Twin Ports Interchange in Duluth (2020-2023) … $342 million estimated total project cost</a:t>
            </a:r>
          </a:p>
          <a:p>
            <a:pPr marL="577505" indent="-465887">
              <a:buFont typeface="Arial" panose="020B0604020202020204" pitchFamily="34" charset="0"/>
              <a:buChar char="•"/>
            </a:pPr>
            <a:r>
              <a:rPr lang="en-US" dirty="0">
                <a:latin typeface="Arial" panose="020B0604020202020204" pitchFamily="34" charset="0"/>
                <a:cs typeface="Arial" panose="020B0604020202020204" pitchFamily="34" charset="0"/>
              </a:rPr>
              <a:t>US Hwy 10 Rum River in Anoka (2022)….Currently in design, construction expected to begin in 2022, Cost TBD</a:t>
            </a:r>
          </a:p>
          <a:p>
            <a:pPr marL="577505" indent="-465887">
              <a:buFont typeface="Arial" panose="020B0604020202020204" pitchFamily="34" charset="0"/>
              <a:buChar char="•"/>
            </a:pPr>
            <a:r>
              <a:rPr lang="en-US" dirty="0">
                <a:latin typeface="Arial" panose="020B0604020202020204" pitchFamily="34" charset="0"/>
                <a:cs typeface="Arial" panose="020B0604020202020204" pitchFamily="34" charset="0"/>
              </a:rPr>
              <a:t>I-494 Minnesota River bridge in Bloomington (rehab) (2023)</a:t>
            </a:r>
          </a:p>
          <a:p>
            <a:pPr marL="577505" indent="-465887">
              <a:buFont typeface="Arial" panose="020B0604020202020204" pitchFamily="34" charset="0"/>
              <a:buChar char="•"/>
            </a:pPr>
            <a:r>
              <a:rPr lang="en-US" dirty="0">
                <a:latin typeface="Arial" panose="020B0604020202020204" pitchFamily="34" charset="0"/>
                <a:cs typeface="Arial" panose="020B0604020202020204" pitchFamily="34" charset="0"/>
              </a:rPr>
              <a:t>US 61 Hay Creek in Red Wing (2023)</a:t>
            </a:r>
          </a:p>
          <a:p>
            <a:pPr marL="577505" indent="-465887">
              <a:buFont typeface="Arial" panose="020B0604020202020204" pitchFamily="34" charset="0"/>
              <a:buChar char="•"/>
            </a:pPr>
            <a:r>
              <a:rPr lang="en-US" dirty="0">
                <a:latin typeface="Arial" panose="020B0604020202020204" pitchFamily="34" charset="0"/>
                <a:cs typeface="Arial" panose="020B0604020202020204" pitchFamily="34" charset="0"/>
              </a:rPr>
              <a:t>TH 1 Red River in Oslo (2025)</a:t>
            </a:r>
          </a:p>
          <a:p>
            <a:pPr marL="577505" indent="-465887">
              <a:buFont typeface="Arial" panose="020B0604020202020204" pitchFamily="34" charset="0"/>
              <a:buChar char="•"/>
            </a:pPr>
            <a:r>
              <a:rPr lang="en-US" dirty="0">
                <a:latin typeface="Arial" panose="020B0604020202020204" pitchFamily="34" charset="0"/>
                <a:cs typeface="Arial" panose="020B0604020202020204" pitchFamily="34" charset="0"/>
              </a:rPr>
              <a:t>I-535 St. Louis River (</a:t>
            </a:r>
            <a:r>
              <a:rPr lang="en-US" dirty="0" err="1">
                <a:latin typeface="Arial" panose="020B0604020202020204" pitchFamily="34" charset="0"/>
                <a:cs typeface="Arial" panose="020B0604020202020204" pitchFamily="34" charset="0"/>
              </a:rPr>
              <a:t>Blatnik</a:t>
            </a:r>
            <a:r>
              <a:rPr lang="en-US" dirty="0">
                <a:latin typeface="Arial" panose="020B0604020202020204" pitchFamily="34" charset="0"/>
                <a:cs typeface="Arial" panose="020B0604020202020204" pitchFamily="34" charset="0"/>
              </a:rPr>
              <a:t>) in Duluth (2028)</a:t>
            </a:r>
          </a:p>
          <a:p>
            <a:pPr marL="577505" indent="-465887">
              <a:buFont typeface="Arial" panose="020B0604020202020204" pitchFamily="34" charset="0"/>
              <a:buChar char="•"/>
            </a:pPr>
            <a:r>
              <a:rPr lang="en-US" dirty="0">
                <a:latin typeface="Arial" panose="020B0604020202020204" pitchFamily="34" charset="0"/>
                <a:cs typeface="Arial" panose="020B0604020202020204" pitchFamily="34" charset="0"/>
              </a:rPr>
              <a:t>Stone Arch Bridge in Minneapolis (TBD)</a:t>
            </a:r>
          </a:p>
          <a:p>
            <a:pPr marL="577505" indent="-465887">
              <a:buFont typeface="Arial" panose="020B0604020202020204" pitchFamily="34" charset="0"/>
              <a:buChar char="•"/>
            </a:pPr>
            <a:r>
              <a:rPr lang="en-US" dirty="0">
                <a:latin typeface="Arial" panose="020B0604020202020204" pitchFamily="34" charset="0"/>
                <a:cs typeface="Arial" panose="020B0604020202020204" pitchFamily="34" charset="0"/>
              </a:rPr>
              <a:t>Highway 65 Mississippi River in Minneapolis (rehab) (TBD)</a:t>
            </a:r>
          </a:p>
          <a:p>
            <a:pPr marL="1043392" lvl="1" indent="-465887" defTabSz="931774">
              <a:buFont typeface="Arial" panose="020B0604020202020204" pitchFamily="34" charset="0"/>
              <a:buChar char="•"/>
            </a:pPr>
            <a:r>
              <a:rPr lang="en-US" dirty="0"/>
              <a:t>Bridge: The message right now on the 3</a:t>
            </a:r>
            <a:r>
              <a:rPr lang="en-US" baseline="30000" dirty="0"/>
              <a:t>rd</a:t>
            </a:r>
            <a:r>
              <a:rPr lang="en-US" dirty="0"/>
              <a:t> Ave Bridge is that this is a CMGC project and there may be a work package in 2020.  However, Metro District is coordinating with the city of Minneapolis and others regarding the timing of the major work that requires bridge closure.  There are other projects in the area and so the main work may move a season or two.  They plan to have a decision by February</a:t>
            </a:r>
            <a:r>
              <a:rPr lang="en-US" dirty="0" smtClean="0"/>
              <a:t>.</a:t>
            </a:r>
          </a:p>
          <a:p>
            <a:pPr marL="0" indent="0">
              <a:buFont typeface="Wingdings" panose="05000000000000000000" pitchFamily="2" charset="2"/>
              <a:buNone/>
            </a:pPr>
            <a:r>
              <a:rPr lang="en-US" dirty="0" smtClean="0"/>
              <a:t>  </a:t>
            </a:r>
          </a:p>
          <a:p>
            <a:pPr marL="1043392" lvl="1" indent="-465887" defTabSz="931774">
              <a:buFont typeface="Arial" panose="020B0604020202020204" pitchFamily="34" charset="0"/>
              <a:buChar char="•"/>
            </a:pPr>
            <a:endParaRPr lang="en-US" dirty="0"/>
          </a:p>
          <a:p>
            <a:pPr marL="1043392" lvl="1" indent="-465887">
              <a:buFont typeface="Arial" panose="020B0604020202020204" pitchFamily="34" charset="0"/>
              <a:buChar char="•"/>
            </a:pP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37</a:t>
            </a:fld>
            <a:endParaRPr lang="en-US" dirty="0"/>
          </a:p>
        </p:txBody>
      </p:sp>
    </p:spTree>
    <p:extLst>
      <p:ext uri="{BB962C8B-B14F-4D97-AF65-F5344CB8AC3E}">
        <p14:creationId xmlns:p14="http://schemas.microsoft.com/office/powerpoint/2010/main" val="22591036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38</a:t>
            </a:fld>
            <a:endParaRPr lang="en-US" dirty="0"/>
          </a:p>
        </p:txBody>
      </p:sp>
    </p:spTree>
    <p:extLst>
      <p:ext uri="{BB962C8B-B14F-4D97-AF65-F5344CB8AC3E}">
        <p14:creationId xmlns:p14="http://schemas.microsoft.com/office/powerpoint/2010/main" val="10420678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Gas tax is smaller portion overtime</a:t>
            </a:r>
          </a:p>
          <a:p>
            <a:pPr marL="171450" indent="-171450">
              <a:buFont typeface="Arial" panose="020B0604020202020204" pitchFamily="34" charset="0"/>
              <a:buChar char="•"/>
            </a:pPr>
            <a:r>
              <a:rPr lang="en-US" dirty="0" smtClean="0"/>
              <a:t>MVST</a:t>
            </a:r>
            <a:r>
              <a:rPr lang="en-US" baseline="0" dirty="0" smtClean="0"/>
              <a:t> and Tab fees remain steady</a:t>
            </a:r>
          </a:p>
          <a:p>
            <a:pPr marL="171450" indent="-171450">
              <a:buFont typeface="Arial" panose="020B0604020202020204" pitchFamily="34" charset="0"/>
              <a:buChar char="•"/>
            </a:pPr>
            <a:r>
              <a:rPr lang="en-US" baseline="0" dirty="0" smtClean="0"/>
              <a:t>Reliance of General Fund – discuss as part GF reduction and funding package</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41</a:t>
            </a:fld>
            <a:endParaRPr lang="en-US" dirty="0"/>
          </a:p>
        </p:txBody>
      </p:sp>
    </p:spTree>
    <p:extLst>
      <p:ext uri="{BB962C8B-B14F-4D97-AF65-F5344CB8AC3E}">
        <p14:creationId xmlns:p14="http://schemas.microsoft.com/office/powerpoint/2010/main" val="33792642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42</a:t>
            </a:fld>
            <a:endParaRPr lang="en-US" dirty="0"/>
          </a:p>
        </p:txBody>
      </p:sp>
    </p:spTree>
    <p:extLst>
      <p:ext uri="{BB962C8B-B14F-4D97-AF65-F5344CB8AC3E}">
        <p14:creationId xmlns:p14="http://schemas.microsoft.com/office/powerpoint/2010/main" val="25973607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baseline="0" dirty="0" smtClean="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fontAlgn="base">
              <a:spcBef>
                <a:spcPct val="0"/>
              </a:spcBef>
              <a:spcAft>
                <a:spcPct val="0"/>
              </a:spcAft>
              <a:defRPr>
                <a:solidFill>
                  <a:schemeClr val="tx1"/>
                </a:solidFill>
                <a:latin typeface="Lucida Sans Unicode" panose="020B0602030504020204" pitchFamily="34" charset="0"/>
              </a:defRPr>
            </a:lvl6pPr>
            <a:lvl7pPr marL="2971800" indent="-228600" fontAlgn="base">
              <a:spcBef>
                <a:spcPct val="0"/>
              </a:spcBef>
              <a:spcAft>
                <a:spcPct val="0"/>
              </a:spcAft>
              <a:defRPr>
                <a:solidFill>
                  <a:schemeClr val="tx1"/>
                </a:solidFill>
                <a:latin typeface="Lucida Sans Unicode" panose="020B0602030504020204" pitchFamily="34" charset="0"/>
              </a:defRPr>
            </a:lvl7pPr>
            <a:lvl8pPr marL="3429000" indent="-228600" fontAlgn="base">
              <a:spcBef>
                <a:spcPct val="0"/>
              </a:spcBef>
              <a:spcAft>
                <a:spcPct val="0"/>
              </a:spcAft>
              <a:defRPr>
                <a:solidFill>
                  <a:schemeClr val="tx1"/>
                </a:solidFill>
                <a:latin typeface="Lucida Sans Unicode" panose="020B0602030504020204" pitchFamily="34" charset="0"/>
              </a:defRPr>
            </a:lvl8pPr>
            <a:lvl9pPr marL="3886200" indent="-228600" fontAlgn="base">
              <a:spcBef>
                <a:spcPct val="0"/>
              </a:spcBef>
              <a:spcAft>
                <a:spcPct val="0"/>
              </a:spcAft>
              <a:defRPr>
                <a:solidFill>
                  <a:schemeClr val="tx1"/>
                </a:solidFill>
                <a:latin typeface="Lucida Sans Unicode" panose="020B0602030504020204" pitchFamily="34" charset="0"/>
              </a:defRPr>
            </a:lvl9pPr>
          </a:lstStyle>
          <a:p>
            <a:fld id="{ACE023AB-4DBC-439F-B3C9-A1937F610FDE}" type="slidenum">
              <a:rPr lang="en-US" altLang="en-US">
                <a:latin typeface="Calibri" panose="020F0502020204030204" pitchFamily="34" charset="0"/>
              </a:rPr>
              <a:pPr/>
              <a:t>44</a:t>
            </a:fld>
            <a:endParaRPr lang="en-US" altLang="en-US">
              <a:latin typeface="Calibri" panose="020F0502020204030204" pitchFamily="34" charset="0"/>
            </a:endParaRPr>
          </a:p>
        </p:txBody>
      </p:sp>
    </p:spTree>
    <p:extLst>
      <p:ext uri="{BB962C8B-B14F-4D97-AF65-F5344CB8AC3E}">
        <p14:creationId xmlns:p14="http://schemas.microsoft.com/office/powerpoint/2010/main" val="32215948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HUTD revenues are transferred to the Trunk Highway, County State Aid Highway (CSAH) and Municipal State Aid Street (MSAS) funds based on formulas established in the Minnesota Constitution and statute. Total HUTD revenues increased slightly in both biennia. </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45</a:t>
            </a:fld>
            <a:endParaRPr lang="en-US" dirty="0"/>
          </a:p>
        </p:txBody>
      </p:sp>
    </p:spTree>
    <p:extLst>
      <p:ext uri="{BB962C8B-B14F-4D97-AF65-F5344CB8AC3E}">
        <p14:creationId xmlns:p14="http://schemas.microsoft.com/office/powerpoint/2010/main" val="2107194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pPr/>
              <a:t>4</a:t>
            </a:fld>
            <a:endParaRPr lang="en-US" dirty="0"/>
          </a:p>
        </p:txBody>
      </p:sp>
    </p:spTree>
    <p:extLst>
      <p:ext uri="{BB962C8B-B14F-4D97-AF65-F5344CB8AC3E}">
        <p14:creationId xmlns:p14="http://schemas.microsoft.com/office/powerpoint/2010/main" val="42818668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bond an additional $270 million according to our November 2018 Forecast. </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48</a:t>
            </a:fld>
            <a:endParaRPr lang="en-US" dirty="0"/>
          </a:p>
        </p:txBody>
      </p:sp>
    </p:spTree>
    <p:extLst>
      <p:ext uri="{BB962C8B-B14F-4D97-AF65-F5344CB8AC3E}">
        <p14:creationId xmlns:p14="http://schemas.microsoft.com/office/powerpoint/2010/main" val="19584463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Bonds Authorized since 2000 = $4.325B</a:t>
            </a:r>
          </a:p>
          <a:p>
            <a:r>
              <a:rPr lang="en-US" dirty="0" smtClean="0"/>
              <a:t>Bonds Sold = $2.939B</a:t>
            </a:r>
          </a:p>
          <a:p>
            <a:r>
              <a:rPr lang="en-US" dirty="0" smtClean="0"/>
              <a:t>Remaining Bonds to be Sold = $1.386B</a:t>
            </a:r>
          </a:p>
          <a:p>
            <a:endParaRPr lang="en-US" dirty="0" smtClean="0"/>
          </a:p>
          <a:p>
            <a:r>
              <a:rPr lang="en-US" dirty="0" smtClean="0"/>
              <a:t>Full amount to pay off ALL</a:t>
            </a:r>
            <a:r>
              <a:rPr lang="en-US" baseline="0" dirty="0" smtClean="0"/>
              <a:t> DEBT </a:t>
            </a:r>
            <a:r>
              <a:rPr lang="en-US" dirty="0" smtClean="0"/>
              <a:t>would be:</a:t>
            </a:r>
          </a:p>
          <a:p>
            <a:r>
              <a:rPr lang="en-US" dirty="0" smtClean="0"/>
              <a:t>Pay off debt</a:t>
            </a:r>
            <a:r>
              <a:rPr lang="en-US" baseline="0" dirty="0" smtClean="0"/>
              <a:t> transfer each year – average of ~11 additional cents (first ten years)</a:t>
            </a:r>
          </a:p>
          <a:p>
            <a:r>
              <a:rPr lang="en-US" baseline="0" dirty="0" smtClean="0"/>
              <a:t>Smooth over the life – additional ~6 cents</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49</a:t>
            </a:fld>
            <a:endParaRPr lang="en-US" dirty="0"/>
          </a:p>
        </p:txBody>
      </p:sp>
    </p:spTree>
    <p:extLst>
      <p:ext uri="{BB962C8B-B14F-4D97-AF65-F5344CB8AC3E}">
        <p14:creationId xmlns:p14="http://schemas.microsoft.com/office/powerpoint/2010/main" val="39480406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Reasons to maintain reserve balance:</a:t>
            </a:r>
          </a:p>
          <a:p>
            <a:pPr marL="171450" indent="-171450">
              <a:buFont typeface="Arial" panose="020B0604020202020204" pitchFamily="34" charset="0"/>
              <a:buChar char="•"/>
            </a:pPr>
            <a:r>
              <a:rPr lang="en-US" dirty="0" smtClean="0"/>
              <a:t>Delayed congressional action or inaction regarding federal revenues creates uncertainly.</a:t>
            </a:r>
          </a:p>
          <a:p>
            <a:pPr marL="171450" indent="-171450">
              <a:buFont typeface="Arial" panose="020B0604020202020204" pitchFamily="34" charset="0"/>
              <a:buChar char="•"/>
            </a:pPr>
            <a:r>
              <a:rPr lang="en-US" dirty="0" smtClean="0"/>
              <a:t>A major disruption to fuel supplies could result in reduced motor fuel tax revenue, which might result in reduced federal highway funding made available to Minnesota. </a:t>
            </a:r>
          </a:p>
          <a:p>
            <a:pPr marL="171450" indent="-171450">
              <a:buFont typeface="Arial" panose="020B0604020202020204" pitchFamily="34" charset="0"/>
              <a:buChar char="•"/>
            </a:pPr>
            <a:r>
              <a:rPr lang="en-US" dirty="0" smtClean="0"/>
              <a:t>Excessive use of Federal Advance Construction Agreements could affect future federal revenue in that large amounts of funding needed for “conversions”, may reduce the amount of funding available for current year federal aid agreements.</a:t>
            </a:r>
          </a:p>
          <a:p>
            <a:pPr marL="171450" indent="-171450">
              <a:buFont typeface="Arial" panose="020B0604020202020204" pitchFamily="34" charset="0"/>
              <a:buChar char="•"/>
            </a:pPr>
            <a:r>
              <a:rPr lang="en-US" dirty="0" smtClean="0"/>
              <a:t>Unexpected contingencies such as providing flood relief efforts necessitate a sufficient fund balance to enable MnDOT to take action as required.</a:t>
            </a:r>
          </a:p>
        </p:txBody>
      </p:sp>
      <p:sp>
        <p:nvSpPr>
          <p:cNvPr id="4" name="Slide Number Placeholder 3"/>
          <p:cNvSpPr>
            <a:spLocks noGrp="1"/>
          </p:cNvSpPr>
          <p:nvPr>
            <p:ph type="sldNum" sz="quarter" idx="10"/>
          </p:nvPr>
        </p:nvSpPr>
        <p:spPr/>
        <p:txBody>
          <a:bodyPr/>
          <a:lstStyle/>
          <a:p>
            <a:fld id="{F9F08466-AEA7-4FC0-9459-6A32F61DA297}" type="slidenum">
              <a:rPr lang="en-US" smtClean="0"/>
              <a:pPr/>
              <a:t>50</a:t>
            </a:fld>
            <a:endParaRPr lang="en-US" dirty="0"/>
          </a:p>
        </p:txBody>
      </p:sp>
    </p:spTree>
    <p:extLst>
      <p:ext uri="{BB962C8B-B14F-4D97-AF65-F5344CB8AC3E}">
        <p14:creationId xmlns:p14="http://schemas.microsoft.com/office/powerpoint/2010/main" val="932223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52</a:t>
            </a:fld>
            <a:endParaRPr lang="en-US" dirty="0"/>
          </a:p>
        </p:txBody>
      </p:sp>
    </p:spTree>
    <p:extLst>
      <p:ext uri="{BB962C8B-B14F-4D97-AF65-F5344CB8AC3E}">
        <p14:creationId xmlns:p14="http://schemas.microsoft.com/office/powerpoint/2010/main" val="10168521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endParaRPr lang="en-US" altLang="en-US" smtClean="0">
              <a:latin typeface="Arial" pitchFamily="34" charset="0"/>
              <a:ea typeface="ＭＳ Ｐゴシック" pitchFamily="34" charset="-128"/>
            </a:endParaRPr>
          </a:p>
        </p:txBody>
      </p:sp>
      <p:sp>
        <p:nvSpPr>
          <p:cNvPr id="2" name="Date Placeholder 1"/>
          <p:cNvSpPr>
            <a:spLocks noGrp="1"/>
          </p:cNvSpPr>
          <p:nvPr>
            <p:ph type="dt" idx="10"/>
          </p:nvPr>
        </p:nvSpPr>
        <p:spPr/>
        <p:txBody>
          <a:bodyPr/>
          <a:lstStyle/>
          <a:p>
            <a:pPr>
              <a:defRPr/>
            </a:pPr>
            <a:endParaRPr lang="en-US" dirty="0"/>
          </a:p>
        </p:txBody>
      </p:sp>
      <p:sp>
        <p:nvSpPr>
          <p:cNvPr id="3" name="Header Placeholder 2"/>
          <p:cNvSpPr>
            <a:spLocks noGrp="1"/>
          </p:cNvSpPr>
          <p:nvPr>
            <p:ph type="hdr" sz="quarter" idx="11"/>
          </p:nvPr>
        </p:nvSpPr>
        <p:spPr/>
        <p:txBody>
          <a:bodyPr/>
          <a:lstStyle/>
          <a:p>
            <a:pPr>
              <a:defRPr/>
            </a:pPr>
            <a:endParaRPr lang="en-US"/>
          </a:p>
        </p:txBody>
      </p:sp>
    </p:spTree>
    <p:extLst>
      <p:ext uri="{BB962C8B-B14F-4D97-AF65-F5344CB8AC3E}">
        <p14:creationId xmlns:p14="http://schemas.microsoft.com/office/powerpoint/2010/main" val="4095184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294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58808" indent="-291849">
              <a:defRPr>
                <a:solidFill>
                  <a:schemeClr val="tx1"/>
                </a:solidFill>
                <a:latin typeface="Lucida Sans Unicode" pitchFamily="34" charset="0"/>
              </a:defRPr>
            </a:lvl2pPr>
            <a:lvl3pPr marL="1167396" indent="-233479">
              <a:defRPr>
                <a:solidFill>
                  <a:schemeClr val="tx1"/>
                </a:solidFill>
                <a:latin typeface="Lucida Sans Unicode" pitchFamily="34" charset="0"/>
              </a:defRPr>
            </a:lvl3pPr>
            <a:lvl4pPr marL="1634354" indent="-233479">
              <a:defRPr>
                <a:solidFill>
                  <a:schemeClr val="tx1"/>
                </a:solidFill>
                <a:latin typeface="Lucida Sans Unicode" pitchFamily="34" charset="0"/>
              </a:defRPr>
            </a:lvl4pPr>
            <a:lvl5pPr marL="2101313" indent="-233479">
              <a:defRPr>
                <a:solidFill>
                  <a:schemeClr val="tx1"/>
                </a:solidFill>
                <a:latin typeface="Lucida Sans Unicode" pitchFamily="34" charset="0"/>
              </a:defRPr>
            </a:lvl5pPr>
            <a:lvl6pPr marL="2568271" indent="-233479" defTabSz="927432" fontAlgn="base">
              <a:spcBef>
                <a:spcPct val="0"/>
              </a:spcBef>
              <a:spcAft>
                <a:spcPct val="0"/>
              </a:spcAft>
              <a:defRPr>
                <a:solidFill>
                  <a:schemeClr val="tx1"/>
                </a:solidFill>
                <a:latin typeface="Lucida Sans Unicode" pitchFamily="34" charset="0"/>
              </a:defRPr>
            </a:lvl6pPr>
            <a:lvl7pPr marL="3035229" indent="-233479" defTabSz="927432" fontAlgn="base">
              <a:spcBef>
                <a:spcPct val="0"/>
              </a:spcBef>
              <a:spcAft>
                <a:spcPct val="0"/>
              </a:spcAft>
              <a:defRPr>
                <a:solidFill>
                  <a:schemeClr val="tx1"/>
                </a:solidFill>
                <a:latin typeface="Lucida Sans Unicode" pitchFamily="34" charset="0"/>
              </a:defRPr>
            </a:lvl7pPr>
            <a:lvl8pPr marL="3502188" indent="-233479" defTabSz="927432" fontAlgn="base">
              <a:spcBef>
                <a:spcPct val="0"/>
              </a:spcBef>
              <a:spcAft>
                <a:spcPct val="0"/>
              </a:spcAft>
              <a:defRPr>
                <a:solidFill>
                  <a:schemeClr val="tx1"/>
                </a:solidFill>
                <a:latin typeface="Lucida Sans Unicode" pitchFamily="34" charset="0"/>
              </a:defRPr>
            </a:lvl8pPr>
            <a:lvl9pPr marL="3969146" indent="-233479" defTabSz="927432" fontAlgn="base">
              <a:spcBef>
                <a:spcPct val="0"/>
              </a:spcBef>
              <a:spcAft>
                <a:spcPct val="0"/>
              </a:spcAft>
              <a:defRPr>
                <a:solidFill>
                  <a:schemeClr val="tx1"/>
                </a:solidFill>
                <a:latin typeface="Lucida Sans Unicode" pitchFamily="34" charset="0"/>
              </a:defRPr>
            </a:lvl9pPr>
          </a:lstStyle>
          <a:p>
            <a:pPr defTabSz="927432" fontAlgn="base">
              <a:spcBef>
                <a:spcPct val="0"/>
              </a:spcBef>
              <a:spcAft>
                <a:spcPct val="0"/>
              </a:spcAft>
              <a:defRPr/>
            </a:pPr>
            <a:fld id="{AD363630-A936-4D93-B295-2B79BBACA12B}" type="slidenum">
              <a:rPr lang="en-US" smtClean="0">
                <a:latin typeface="Calibri" pitchFamily="34" charset="0"/>
              </a:rPr>
              <a:pPr defTabSz="927432" fontAlgn="base">
                <a:spcBef>
                  <a:spcPct val="0"/>
                </a:spcBef>
                <a:spcAft>
                  <a:spcPct val="0"/>
                </a:spcAft>
                <a:defRPr/>
              </a:pPr>
              <a:t>5</a:t>
            </a:fld>
            <a:endParaRPr lang="en-US" dirty="0" smtClean="0">
              <a:latin typeface="Calibri" pitchFamily="34" charset="0"/>
            </a:endParaRPr>
          </a:p>
        </p:txBody>
      </p:sp>
      <p:sp>
        <p:nvSpPr>
          <p:cNvPr id="2" name="Date Placeholder 1"/>
          <p:cNvSpPr>
            <a:spLocks noGrp="1"/>
          </p:cNvSpPr>
          <p:nvPr>
            <p:ph type="dt" idx="10"/>
          </p:nvPr>
        </p:nvSpPr>
        <p:spPr/>
        <p:txBody>
          <a:bodyPr/>
          <a:lstStyle/>
          <a:p>
            <a:pPr>
              <a:defRPr/>
            </a:pPr>
            <a:endParaRPr lang="en-US" dirty="0"/>
          </a:p>
        </p:txBody>
      </p:sp>
      <p:sp>
        <p:nvSpPr>
          <p:cNvPr id="3" name="Header Placeholder 2"/>
          <p:cNvSpPr>
            <a:spLocks noGrp="1"/>
          </p:cNvSpPr>
          <p:nvPr>
            <p:ph type="hdr" sz="quarter" idx="11"/>
          </p:nvPr>
        </p:nvSpPr>
        <p:spPr/>
        <p:txBody>
          <a:bodyPr/>
          <a:lstStyle/>
          <a:p>
            <a:pPr>
              <a:defRPr/>
            </a:pPr>
            <a:endParaRPr lang="en-US"/>
          </a:p>
        </p:txBody>
      </p:sp>
    </p:spTree>
    <p:extLst>
      <p:ext uri="{BB962C8B-B14F-4D97-AF65-F5344CB8AC3E}">
        <p14:creationId xmlns:p14="http://schemas.microsoft.com/office/powerpoint/2010/main" val="3643055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a:t>
            </a:fld>
            <a:endParaRPr lang="en-US" dirty="0"/>
          </a:p>
        </p:txBody>
      </p:sp>
    </p:spTree>
    <p:extLst>
      <p:ext uri="{BB962C8B-B14F-4D97-AF65-F5344CB8AC3E}">
        <p14:creationId xmlns:p14="http://schemas.microsoft.com/office/powerpoint/2010/main" val="4277797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defTabSz="928586">
              <a:buFont typeface="Arial" pitchFamily="34" charset="0"/>
              <a:buChar char="•"/>
              <a:defRPr/>
            </a:pPr>
            <a:endParaRPr lang="en-US" dirty="0" smtClean="0"/>
          </a:p>
        </p:txBody>
      </p:sp>
      <p:sp>
        <p:nvSpPr>
          <p:cNvPr id="2" name="Date Placeholder 1"/>
          <p:cNvSpPr>
            <a:spLocks noGrp="1"/>
          </p:cNvSpPr>
          <p:nvPr>
            <p:ph type="dt" idx="10"/>
          </p:nvPr>
        </p:nvSpPr>
        <p:spPr/>
        <p:txBody>
          <a:bodyPr/>
          <a:lstStyle/>
          <a:p>
            <a:pPr>
              <a:defRPr/>
            </a:pPr>
            <a:endParaRPr lang="en-US" dirty="0"/>
          </a:p>
        </p:txBody>
      </p:sp>
      <p:sp>
        <p:nvSpPr>
          <p:cNvPr id="4" name="Header Placeholder 3"/>
          <p:cNvSpPr>
            <a:spLocks noGrp="1"/>
          </p:cNvSpPr>
          <p:nvPr>
            <p:ph type="hdr" sz="quarter" idx="11"/>
          </p:nvPr>
        </p:nvSpPr>
        <p:spPr/>
        <p:txBody>
          <a:bodyPr/>
          <a:lstStyle/>
          <a:p>
            <a:pPr>
              <a:defRPr/>
            </a:pPr>
            <a:endParaRPr lang="en-US"/>
          </a:p>
        </p:txBody>
      </p:sp>
    </p:spTree>
    <p:extLst>
      <p:ext uri="{BB962C8B-B14F-4D97-AF65-F5344CB8AC3E}">
        <p14:creationId xmlns:p14="http://schemas.microsoft.com/office/powerpoint/2010/main" val="2704552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Official 2018 numbers ready </a:t>
            </a:r>
            <a:r>
              <a:rPr lang="en-US" dirty="0" smtClean="0"/>
              <a:t>later this month</a:t>
            </a:r>
            <a:endParaRPr lang="en-US" dirty="0"/>
          </a:p>
          <a:p>
            <a:endParaRPr lang="en-US" dirty="0"/>
          </a:p>
          <a:p>
            <a:pPr defTabSz="931774">
              <a:defRPr/>
            </a:pPr>
            <a:r>
              <a:rPr lang="en-US" dirty="0"/>
              <a:t>State Aid number (from Jan 2018 brochure)</a:t>
            </a:r>
          </a:p>
          <a:p>
            <a:pPr marL="174708" indent="-174708">
              <a:buFont typeface="Arial" panose="020B0604020202020204" pitchFamily="34" charset="0"/>
              <a:buChar char="•"/>
            </a:pPr>
            <a:r>
              <a:rPr lang="en-US" dirty="0"/>
              <a:t>11,749 miles</a:t>
            </a:r>
          </a:p>
        </p:txBody>
      </p:sp>
      <p:sp>
        <p:nvSpPr>
          <p:cNvPr id="4" name="Slide Number Placeholder 3"/>
          <p:cNvSpPr>
            <a:spLocks noGrp="1"/>
          </p:cNvSpPr>
          <p:nvPr>
            <p:ph type="sldNum" sz="quarter" idx="10"/>
          </p:nvPr>
        </p:nvSpPr>
        <p:spPr/>
        <p:txBody>
          <a:bodyPr/>
          <a:lstStyle/>
          <a:p>
            <a:fld id="{F9F08466-AEA7-4FC0-9459-6A32F61DA297}" type="slidenum">
              <a:rPr lang="en-US" smtClean="0"/>
              <a:pPr/>
              <a:t>8</a:t>
            </a:fld>
            <a:endParaRPr lang="en-US" dirty="0"/>
          </a:p>
        </p:txBody>
      </p:sp>
    </p:spTree>
    <p:extLst>
      <p:ext uri="{BB962C8B-B14F-4D97-AF65-F5344CB8AC3E}">
        <p14:creationId xmlns:p14="http://schemas.microsoft.com/office/powerpoint/2010/main" val="3654157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baseline="0" dirty="0" smtClean="0"/>
              <a:t>3,752 Municipal State Aid Street miles </a:t>
            </a:r>
          </a:p>
          <a:p>
            <a:pPr marL="174708" indent="-174708">
              <a:buFont typeface="Arial" panose="020B0604020202020204" pitchFamily="34" charset="0"/>
              <a:buChar char="•"/>
            </a:pPr>
            <a:r>
              <a:rPr lang="en-US" baseline="0" dirty="0" smtClean="0"/>
              <a:t>18,831 other city street miles </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9</a:t>
            </a:fld>
            <a:endParaRPr lang="en-US" dirty="0"/>
          </a:p>
        </p:txBody>
      </p:sp>
    </p:spTree>
    <p:extLst>
      <p:ext uri="{BB962C8B-B14F-4D97-AF65-F5344CB8AC3E}">
        <p14:creationId xmlns:p14="http://schemas.microsoft.com/office/powerpoint/2010/main" val="26466131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smtClean="0"/>
              <a:t>Click to enter the slideshow title</a:t>
            </a:r>
            <a:endParaRPr lang="en-US" dirty="0"/>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t>1/16/2019</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 mndot.gov/</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8" name="MN.IT Servic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46183" y="1842964"/>
            <a:ext cx="7099634" cy="841248"/>
          </a:xfrm>
          <a:prstGeom prst="rect">
            <a:avLst/>
          </a:prstGeom>
        </p:spPr>
      </p:pic>
    </p:spTree>
    <p:extLst>
      <p:ext uri="{BB962C8B-B14F-4D97-AF65-F5344CB8AC3E}">
        <p14:creationId xmlns:p14="http://schemas.microsoft.com/office/powerpoint/2010/main" val="369738922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smtClean="0"/>
              <a:t>Click Icon to add picture</a:t>
            </a:r>
            <a:endParaRPr lang="en-US" dirty="0"/>
          </a:p>
        </p:txBody>
      </p:sp>
      <p:sp>
        <p:nvSpPr>
          <p:cNvPr id="10" name="Content Placeholder 2"/>
          <p:cNvSpPr>
            <a:spLocks noGrp="1"/>
          </p:cNvSpPr>
          <p:nvPr>
            <p:ph idx="1"/>
          </p:nvPr>
        </p:nvSpPr>
        <p:spPr>
          <a:xfrm>
            <a:off x="0" y="2609242"/>
            <a:ext cx="5683624" cy="2858714"/>
          </a:xfrm>
          <a:solidFill>
            <a:srgbClr val="003865">
              <a:alpha val="87843"/>
            </a:srgb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12E8677-C648-465D-82CD-E88587B4845D}" type="datetime1">
              <a:rPr lang="en-US" smtClean="0"/>
              <a:t>1/16/2019</a:t>
            </a:fld>
            <a:endParaRPr lang="en-US" dirty="0"/>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76233973"/>
      </p:ext>
    </p:extLst>
  </p:cSld>
  <p:clrMapOvr>
    <a:masterClrMapping/>
  </p:clrMapOvr>
  <p:timing>
    <p:tnLst>
      <p:par>
        <p:cTn id="1" dur="indefinite" restart="never" nodeType="tmRoot"/>
      </p:par>
    </p:tnLst>
  </p:timing>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smtClean="0"/>
              <a:t>Click Icon to add picture</a:t>
            </a:r>
            <a:endParaRPr lang="en-US" dirty="0"/>
          </a:p>
        </p:txBody>
      </p:sp>
      <p:sp>
        <p:nvSpPr>
          <p:cNvPr id="10" name="Content Placeholder 2"/>
          <p:cNvSpPr>
            <a:spLocks noGrp="1"/>
          </p:cNvSpPr>
          <p:nvPr>
            <p:ph idx="1"/>
          </p:nvPr>
        </p:nvSpPr>
        <p:spPr>
          <a:xfrm>
            <a:off x="0" y="2609242"/>
            <a:ext cx="5683624" cy="2858714"/>
          </a:xfrm>
          <a:solidFill>
            <a:srgbClr val="003865">
              <a:alpha val="87843"/>
            </a:srgb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20D07D7-46FB-4D7C-9C8F-0C340D091257}" type="datetime1">
              <a:rPr lang="en-US" smtClean="0"/>
              <a:t>1/16/2019</a:t>
            </a:fld>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mndot.gov/</a:t>
            </a:r>
            <a:endParaRPr lang="en-US" dirty="0"/>
          </a:p>
        </p:txBody>
      </p:sp>
    </p:spTree>
    <p:extLst>
      <p:ext uri="{BB962C8B-B14F-4D97-AF65-F5344CB8AC3E}">
        <p14:creationId xmlns:p14="http://schemas.microsoft.com/office/powerpoint/2010/main" val="1249488019"/>
      </p:ext>
    </p:extLst>
  </p:cSld>
  <p:clrMapOvr>
    <a:masterClrMapping/>
  </p:clrMapOvr>
  <p:timing>
    <p:tnLst>
      <p:par>
        <p:cTn id="1" dur="indefinite" restart="never" nodeType="tmRoot"/>
      </p:par>
    </p:tnLst>
  </p:timing>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p>
            <a:fld id="{66C283A4-7960-4BFD-B3A5-A2CC5BB2A473}" type="datetime1">
              <a:rPr lang="en-US" smtClean="0"/>
              <a:t>1/16/2019</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mndot.gov/</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5976574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1/16/2019</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smtClean="0"/>
              <a:t>Optional Tagline Goes Here </a:t>
            </a:r>
            <a:r>
              <a:rPr lang="en-US" dirty="0" smtClean="0">
                <a:solidFill>
                  <a:schemeClr val="accent2"/>
                </a:solidFill>
              </a:rPr>
              <a:t>|</a:t>
            </a:r>
            <a:r>
              <a:rPr lang="en-US" dirty="0" smtClean="0"/>
              <a:t>  mndot.gov/</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6798105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1/16/2019</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smtClean="0"/>
              <a:t>Optional Tagline Goes Here </a:t>
            </a:r>
            <a:r>
              <a:rPr lang="en-US" dirty="0" smtClean="0">
                <a:solidFill>
                  <a:schemeClr val="accent2"/>
                </a:solidFill>
              </a:rPr>
              <a:t>|</a:t>
            </a:r>
            <a:r>
              <a:rPr lang="en-US" dirty="0" smtClean="0"/>
              <a:t>  mndot.gov/</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302577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1/16/2019</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mndot.gov/</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2487082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1/16/2019</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smtClean="0"/>
              <a:t>Optional Tagline Goes Here </a:t>
            </a:r>
            <a:r>
              <a:rPr lang="en-US" dirty="0" smtClean="0">
                <a:solidFill>
                  <a:schemeClr val="accent2"/>
                </a:solidFill>
              </a:rPr>
              <a:t>|</a:t>
            </a:r>
            <a:r>
              <a:rPr lang="en-US" dirty="0" smtClean="0"/>
              <a:t>  mndot.gov/</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3898785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1/16/2019</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smtClean="0"/>
              <a:t>Optional Tagline Goes Here </a:t>
            </a:r>
            <a:r>
              <a:rPr lang="en-US" dirty="0" smtClean="0">
                <a:solidFill>
                  <a:schemeClr val="accent2"/>
                </a:solidFill>
              </a:rPr>
              <a:t>|</a:t>
            </a:r>
            <a:r>
              <a:rPr lang="en-US" dirty="0" smtClean="0"/>
              <a:t>  mndot.gov/</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9450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1/16/2019</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mndot.gov/</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8649004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936DB2D6-5DF4-4264-A4A1-7D3EAF38D255}" type="datetime1">
              <a:rPr lang="en-US" smtClean="0"/>
              <a:t>1/16/2019</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mndot.gov/</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278020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smtClean="0"/>
              <a:t>Click to enter the slideshow title</a:t>
            </a:r>
            <a:endParaRPr lang="en-US" dirty="0"/>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t>1/16/2019</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 mndot.gov/</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4" name="MN.IT Servic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46185" y="1842964"/>
            <a:ext cx="7099630" cy="841248"/>
          </a:xfrm>
          <a:prstGeom prst="rect">
            <a:avLst/>
          </a:prstGeom>
        </p:spPr>
      </p:pic>
    </p:spTree>
    <p:extLst>
      <p:ext uri="{BB962C8B-B14F-4D97-AF65-F5344CB8AC3E}">
        <p14:creationId xmlns:p14="http://schemas.microsoft.com/office/powerpoint/2010/main" val="336811918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936DB2D6-5DF4-4264-A4A1-7D3EAF38D255}" type="datetime1">
              <a:rPr lang="en-US" smtClean="0"/>
              <a:t>1/16/2019</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mndot.gov/</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6082459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4B4EEDC6-36CA-4209-B482-2ED76AA0BF08}" type="datetime1">
              <a:rPr lang="en-US" smtClean="0"/>
              <a:t>1/16/2019</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mndot.gov/</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2364659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smtClean="0"/>
              <a:t>Click to edit Master text styles</a:t>
            </a:r>
            <a:endParaRPr lang="en-US" dirty="0"/>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smtClean="0"/>
              <a:t>Click to edit Master text styles</a:t>
            </a:r>
            <a:endParaRPr lang="en-US" dirty="0"/>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smtClean="0"/>
              <a:t>Click to edit Master text styles</a:t>
            </a:r>
            <a:endParaRPr lang="en-US" dirty="0"/>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smtClean="0"/>
              <a:t>Click to edit Master text styles</a:t>
            </a:r>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8DC79626-CE5A-4834-975C-E7305BA2E281}" type="datetime1">
              <a:rPr lang="en-US" smtClean="0"/>
              <a:t>1/16/2019</a:t>
            </a:fld>
            <a:endParaRPr lang="en-US" dirty="0"/>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mndot.gov/</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6325647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smtClean="0"/>
              <a:t>Click to edit Master text styles</a:t>
            </a:r>
            <a:endParaRPr lang="en-US" dirty="0"/>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smtClean="0"/>
              <a:t>Click to edit Master text styles</a:t>
            </a:r>
            <a:endParaRPr lang="en-US" dirty="0"/>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smtClean="0"/>
              <a:t>Click to edit Master text styles</a:t>
            </a:r>
            <a:endParaRPr lang="en-US" dirty="0"/>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smtClean="0"/>
              <a:t>Click to edit Master text styles</a:t>
            </a:r>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1815FB38-58F3-410A-8DA4-4B706967601F}" type="datetime1">
              <a:rPr lang="en-US" smtClean="0"/>
              <a:t>1/16/2019</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206933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smtClean="0"/>
              <a:t>Click to edit Master text styles</a:t>
            </a:r>
            <a:endParaRPr lang="en-US" dirty="0"/>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smtClean="0"/>
              <a:t>Click to edit Master text styles</a:t>
            </a:r>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7F519661-29C3-4FE0-9FC3-375A85A42C46}" type="datetime1">
              <a:rPr lang="en-US" smtClean="0"/>
              <a:t>1/16/2019</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mndot.gov/</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3453293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smtClean="0"/>
              <a:t>Click to edit Master text styles</a:t>
            </a:r>
            <a:endParaRPr lang="en-US" dirty="0"/>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smtClean="0"/>
              <a:t>Click to edit Master text styles</a:t>
            </a:r>
            <a:endParaRPr lang="en-US" dirty="0"/>
          </a:p>
        </p:txBody>
      </p:sp>
      <p:sp>
        <p:nvSpPr>
          <p:cNvPr id="4" name="Date Placeholder 3"/>
          <p:cNvSpPr>
            <a:spLocks noGrp="1"/>
          </p:cNvSpPr>
          <p:nvPr>
            <p:ph type="dt" sz="half" idx="10"/>
          </p:nvPr>
        </p:nvSpPr>
        <p:spPr/>
        <p:txBody>
          <a:bodyPr/>
          <a:lstStyle/>
          <a:p>
            <a:fld id="{0366E0EA-2D80-452F-9963-33FA7A36BC09}" type="datetime1">
              <a:rPr lang="en-US" smtClean="0"/>
              <a:t>1/16/2019</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2281296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smtClean="0"/>
              <a:t>Click to edit title</a:t>
            </a:r>
            <a:endParaRPr lang="en-US" dirty="0"/>
          </a:p>
        </p:txBody>
      </p:sp>
      <p:sp>
        <p:nvSpPr>
          <p:cNvPr id="4" name="Picture Placeholder 12"/>
          <p:cNvSpPr>
            <a:spLocks noGrp="1"/>
          </p:cNvSpPr>
          <p:nvPr>
            <p:ph type="pic" sz="quarter" idx="10"/>
          </p:nvPr>
        </p:nvSpPr>
        <p:spPr>
          <a:xfrm>
            <a:off x="0" y="2"/>
            <a:ext cx="12192000" cy="6857998"/>
          </a:xfrm>
        </p:spPr>
        <p:txBody>
          <a:bodyPr/>
          <a:lstStyle/>
          <a:p>
            <a:r>
              <a:rPr lang="en-US" smtClean="0"/>
              <a:t>Click icon to add picture</a:t>
            </a:r>
            <a:endParaRPr lang="en-US"/>
          </a:p>
        </p:txBody>
      </p:sp>
    </p:spTree>
    <p:extLst>
      <p:ext uri="{BB962C8B-B14F-4D97-AF65-F5344CB8AC3E}">
        <p14:creationId xmlns:p14="http://schemas.microsoft.com/office/powerpoint/2010/main" val="1045112619"/>
      </p:ext>
    </p:extLst>
  </p:cSld>
  <p:clrMapOvr>
    <a:masterClrMapping/>
  </p:clrMapOvr>
  <p:timing>
    <p:tnLst>
      <p:par>
        <p:cTn id="1" dur="indefinite" restart="never" nodeType="tmRoot"/>
      </p:par>
    </p:tnLst>
  </p:timing>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smtClean="0"/>
              <a:t>Click to edit title</a:t>
            </a:r>
            <a:endParaRPr lang="en-US" dirty="0"/>
          </a:p>
        </p:txBody>
      </p:sp>
      <p:sp>
        <p:nvSpPr>
          <p:cNvPr id="4" name="Picture Placeholder 12"/>
          <p:cNvSpPr>
            <a:spLocks noGrp="1"/>
          </p:cNvSpPr>
          <p:nvPr>
            <p:ph type="pic" sz="quarter" idx="10"/>
          </p:nvPr>
        </p:nvSpPr>
        <p:spPr>
          <a:xfrm>
            <a:off x="0" y="2"/>
            <a:ext cx="12192000" cy="6857999"/>
          </a:xfrm>
        </p:spPr>
        <p:txBody>
          <a:bodyPr/>
          <a:lstStyle/>
          <a:p>
            <a:r>
              <a:rPr lang="en-US" smtClean="0"/>
              <a:t>Click icon to add picture</a:t>
            </a:r>
            <a:endParaRPr lang="en-US"/>
          </a:p>
        </p:txBody>
      </p:sp>
    </p:spTree>
    <p:extLst>
      <p:ext uri="{BB962C8B-B14F-4D97-AF65-F5344CB8AC3E}">
        <p14:creationId xmlns:p14="http://schemas.microsoft.com/office/powerpoint/2010/main" val="3297887301"/>
      </p:ext>
    </p:extLst>
  </p:cSld>
  <p:clrMapOvr>
    <a:masterClrMapping/>
  </p:clrMapOvr>
  <p:timing>
    <p:tnLst>
      <p:par>
        <p:cTn id="1" dur="indefinite" restart="never" nodeType="tmRoot"/>
      </p:par>
    </p:tnLst>
  </p:timing>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smtClean="0"/>
              <a:t>Click to edit title</a:t>
            </a:r>
            <a:endParaRPr lang="en-US" dirty="0"/>
          </a:p>
        </p:txBody>
      </p:sp>
      <p:sp>
        <p:nvSpPr>
          <p:cNvPr id="4" name="Picture Placeholder 12"/>
          <p:cNvSpPr>
            <a:spLocks noGrp="1"/>
          </p:cNvSpPr>
          <p:nvPr>
            <p:ph type="pic" sz="quarter" idx="10"/>
          </p:nvPr>
        </p:nvSpPr>
        <p:spPr>
          <a:xfrm>
            <a:off x="0" y="2"/>
            <a:ext cx="12192000" cy="6857999"/>
          </a:xfrm>
        </p:spPr>
        <p:txBody>
          <a:bodyPr/>
          <a:lstStyle/>
          <a:p>
            <a:r>
              <a:rPr lang="en-US" smtClean="0"/>
              <a:t>Click icon to add picture</a:t>
            </a:r>
            <a:endParaRPr lang="en-US"/>
          </a:p>
        </p:txBody>
      </p:sp>
    </p:spTree>
    <p:extLst>
      <p:ext uri="{BB962C8B-B14F-4D97-AF65-F5344CB8AC3E}">
        <p14:creationId xmlns:p14="http://schemas.microsoft.com/office/powerpoint/2010/main" val="1634237328"/>
      </p:ext>
    </p:extLst>
  </p:cSld>
  <p:clrMapOvr>
    <a:masterClrMapping/>
  </p:clrMapOvr>
  <p:timing>
    <p:tnLst>
      <p:par>
        <p:cTn id="1" dur="indefinite" restart="never" nodeType="tmRoot"/>
      </p:par>
    </p:tnLst>
  </p:timing>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Code Demo (Click to Edit)</a:t>
            </a:r>
            <a:endParaRPr lang="en-US" dirty="0"/>
          </a:p>
        </p:txBody>
      </p:sp>
      <p:sp>
        <p:nvSpPr>
          <p:cNvPr id="10" name="Table Placeholder 8"/>
          <p:cNvSpPr>
            <a:spLocks noGrp="1"/>
          </p:cNvSpPr>
          <p:nvPr>
            <p:ph type="tbl" sz="quarter" idx="13"/>
          </p:nvPr>
        </p:nvSpPr>
        <p:spPr>
          <a:xfrm>
            <a:off x="2032000" y="2233262"/>
            <a:ext cx="8128000" cy="2966751"/>
          </a:xfrm>
        </p:spPr>
        <p:txBody>
          <a:bodyPr/>
          <a:lstStyle/>
          <a:p>
            <a:endParaRPr lang="en-US"/>
          </a:p>
        </p:txBody>
      </p:sp>
    </p:spTree>
    <p:extLst>
      <p:ext uri="{BB962C8B-B14F-4D97-AF65-F5344CB8AC3E}">
        <p14:creationId xmlns:p14="http://schemas.microsoft.com/office/powerpoint/2010/main" val="254906157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smtClean="0"/>
              <a:t>Click to enter the slideshow title</a:t>
            </a:r>
            <a:endParaRPr lang="en-US" dirty="0"/>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pic>
        <p:nvPicPr>
          <p:cNvPr id="4" name="MN.IT Servic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8553" y="6000575"/>
            <a:ext cx="3858492" cy="457200"/>
          </a:xfrm>
          <a:prstGeom prst="rect">
            <a:avLst/>
          </a:prstGeom>
        </p:spPr>
      </p:pic>
      <p:sp>
        <p:nvSpPr>
          <p:cNvPr id="9" name="Footer Placeholder 4"/>
          <p:cNvSpPr>
            <a:spLocks noGrp="1"/>
          </p:cNvSpPr>
          <p:nvPr>
            <p:ph type="ftr" sz="quarter" idx="3"/>
          </p:nvPr>
        </p:nvSpPr>
        <p:spPr>
          <a:xfrm>
            <a:off x="6253560" y="6138332"/>
            <a:ext cx="5587647" cy="365125"/>
          </a:xfrm>
          <a:prstGeom prst="rect">
            <a:avLst/>
          </a:prstGeom>
        </p:spPr>
        <p:txBody>
          <a:bodyPr anchor="b"/>
          <a:lstStyle>
            <a:lvl1pPr algn="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 mndot.gov/</a:t>
            </a:r>
            <a:endParaRPr lang="en-US" dirty="0"/>
          </a:p>
        </p:txBody>
      </p:sp>
      <p:sp>
        <p:nvSpPr>
          <p:cNvPr id="6" name="Picture Placeholder 5"/>
          <p:cNvSpPr>
            <a:spLocks noGrp="1"/>
          </p:cNvSpPr>
          <p:nvPr>
            <p:ph type="pic" sz="quarter" idx="17"/>
          </p:nvPr>
        </p:nvSpPr>
        <p:spPr>
          <a:xfrm>
            <a:off x="0" y="0"/>
            <a:ext cx="12192000" cy="3380732"/>
          </a:xfrm>
        </p:spPr>
        <p:txBody>
          <a:bodyPr/>
          <a:lstStyle/>
          <a:p>
            <a:endParaRPr lang="en-US" dirty="0"/>
          </a:p>
        </p:txBody>
      </p:sp>
    </p:spTree>
    <p:extLst>
      <p:ext uri="{BB962C8B-B14F-4D97-AF65-F5344CB8AC3E}">
        <p14:creationId xmlns:p14="http://schemas.microsoft.com/office/powerpoint/2010/main" val="178882439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Code Demo (Click to Edit)</a:t>
            </a:r>
            <a:endParaRPr lang="en-US" dirty="0"/>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1/16/2019</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smtClean="0"/>
              <a:t>Optional Tagline Goes Here </a:t>
            </a:r>
            <a:r>
              <a:rPr lang="en-US" dirty="0" smtClean="0">
                <a:solidFill>
                  <a:schemeClr val="accent2"/>
                </a:solidFill>
              </a:rPr>
              <a:t>|</a:t>
            </a:r>
            <a:r>
              <a:rPr lang="en-US" dirty="0" smtClean="0"/>
              <a:t>  mndot.gov/</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13051284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smtClean="0"/>
              <a:t>Click to edit title</a:t>
            </a:r>
            <a:endParaRPr lang="en-US" dirty="0"/>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smtClean="0"/>
              <a:t>Click icon to insert screenshot</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1/16/2019</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smtClean="0"/>
              <a:t>Optional Tagline Goes Here </a:t>
            </a:r>
            <a:r>
              <a:rPr lang="en-US" dirty="0" smtClean="0">
                <a:solidFill>
                  <a:schemeClr val="accent2"/>
                </a:solidFill>
              </a:rPr>
              <a:t>|</a:t>
            </a:r>
            <a:r>
              <a:rPr lang="en-US" dirty="0" smtClean="0"/>
              <a:t>  mndot.gov/</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5560126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smtClean="0"/>
              <a:t>Click icon to insert screenshot</a:t>
            </a:r>
            <a:endParaRPr lang="en-US" dirty="0"/>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Tree>
    <p:extLst>
      <p:ext uri="{BB962C8B-B14F-4D97-AF65-F5344CB8AC3E}">
        <p14:creationId xmlns:p14="http://schemas.microsoft.com/office/powerpoint/2010/main" val="163991594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dirty="0" smtClean="0"/>
              <a:t>Click to edit title</a:t>
            </a:r>
            <a:endParaRPr lang="en-US" dirty="0"/>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smtClean="0"/>
              <a:t>Click icon to insert screenshot</a:t>
            </a:r>
            <a:endParaRPr lang="en-US" dirty="0"/>
          </a:p>
        </p:txBody>
      </p:sp>
      <p:sp>
        <p:nvSpPr>
          <p:cNvPr id="10" name="Date Placeholder 4"/>
          <p:cNvSpPr>
            <a:spLocks noGrp="1"/>
          </p:cNvSpPr>
          <p:nvPr>
            <p:ph type="dt" sz="half" idx="12"/>
          </p:nvPr>
        </p:nvSpPr>
        <p:spPr>
          <a:xfrm>
            <a:off x="838200" y="6356350"/>
            <a:ext cx="1358590" cy="365125"/>
          </a:xfrm>
        </p:spPr>
        <p:txBody>
          <a:bodyPr/>
          <a:lstStyle/>
          <a:p>
            <a:fld id="{5D76A200-3168-4D33-A718-3974884CE863}" type="datetime1">
              <a:rPr lang="en-US" smtClean="0"/>
              <a:t>1/16/2019</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mndot.gov/</a:t>
            </a:r>
            <a:endParaRPr lang="en-US" dirty="0"/>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0903788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dirty="0" smtClean="0"/>
              <a:t>Click icon to insert screenshot</a:t>
            </a:r>
            <a:endParaRPr lang="en-US" dirty="0"/>
          </a:p>
        </p:txBody>
      </p:sp>
    </p:spTree>
    <p:extLst>
      <p:ext uri="{BB962C8B-B14F-4D97-AF65-F5344CB8AC3E}">
        <p14:creationId xmlns:p14="http://schemas.microsoft.com/office/powerpoint/2010/main" val="894290563"/>
      </p:ext>
    </p:extLst>
  </p:cSld>
  <p:clrMapOvr>
    <a:masterClrMapping/>
  </p:clrMapOvr>
  <p:timing>
    <p:tnLst>
      <p:par>
        <p:cTn id="1" dur="indefinite" restart="never" nodeType="tmRoot"/>
      </p:par>
    </p:tnLst>
  </p:timing>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smtClean="0"/>
              <a:t>Click to edit title</a:t>
            </a:r>
            <a:endParaRPr lang="en-US" dirty="0"/>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dirty="0" smtClean="0"/>
              <a:t>Click icon to insert screenshot</a:t>
            </a:r>
            <a:endParaRPr lang="en-US" dirty="0"/>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1/16/2019</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smtClean="0"/>
              <a:t>Optional Tagline Goes Here </a:t>
            </a:r>
            <a:r>
              <a:rPr lang="en-US" dirty="0" smtClean="0">
                <a:solidFill>
                  <a:schemeClr val="accent2"/>
                </a:solidFill>
              </a:rPr>
              <a:t>|</a:t>
            </a:r>
            <a:r>
              <a:rPr lang="en-US" dirty="0" smtClean="0"/>
              <a:t>  mndot.gov/</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61752356"/>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smtClean="0"/>
              <a:t>Click to edit title</a:t>
            </a:r>
            <a:endParaRPr lang="en-US" dirty="0"/>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smtClean="0"/>
              <a:t>Click icon to insert screenshot</a:t>
            </a:r>
            <a:endParaRPr lang="en-US" dirty="0"/>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1/16/2019</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smtClean="0"/>
              <a:t>Optional Tagline Goes Here </a:t>
            </a:r>
            <a:r>
              <a:rPr lang="en-US" dirty="0" smtClean="0">
                <a:solidFill>
                  <a:schemeClr val="accent2"/>
                </a:solidFill>
              </a:rPr>
              <a:t>|</a:t>
            </a:r>
            <a:r>
              <a:rPr lang="en-US" dirty="0" smtClean="0"/>
              <a:t>  mndot.gov/</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96932636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smtClean="0"/>
              <a:t>Click icon to insert screenshot</a:t>
            </a:r>
            <a:endParaRPr lang="en-US" dirty="0"/>
          </a:p>
        </p:txBody>
      </p:sp>
    </p:spTree>
    <p:extLst>
      <p:ext uri="{BB962C8B-B14F-4D97-AF65-F5344CB8AC3E}">
        <p14:creationId xmlns:p14="http://schemas.microsoft.com/office/powerpoint/2010/main" val="403402845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smtClean="0"/>
              <a:t>“Click to edit quote.”</a:t>
            </a:r>
            <a:endParaRPr lang="en-US" dirty="0"/>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smtClean="0"/>
              <a:t>- Click to edit name or subtext</a:t>
            </a:r>
            <a:endParaRPr lang="en-US" dirty="0"/>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1/16/2019</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smtClean="0"/>
              <a:t>Optional Tagline Goes Here </a:t>
            </a:r>
            <a:r>
              <a:rPr lang="en-US" dirty="0" smtClean="0">
                <a:solidFill>
                  <a:schemeClr val="accent2"/>
                </a:solidFill>
              </a:rPr>
              <a:t>|</a:t>
            </a:r>
            <a:r>
              <a:rPr lang="en-US" dirty="0" smtClean="0"/>
              <a:t>  mndot.gov/</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53966298"/>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smtClean="0"/>
              <a:t>“Click to edit quote.”</a:t>
            </a:r>
            <a:endParaRPr lang="en-US" dirty="0"/>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smtClean="0"/>
              <a:t>- Click to edit name or subtext</a:t>
            </a:r>
            <a:endParaRPr lang="en-US" dirty="0"/>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1/16/2019</a:t>
            </a:fld>
            <a:endParaRPr lang="en-US" dirty="0"/>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smtClean="0"/>
              <a:t>Optional Tagline Goes Here </a:t>
            </a:r>
            <a:r>
              <a:rPr lang="en-US" dirty="0" smtClean="0">
                <a:solidFill>
                  <a:schemeClr val="accent2"/>
                </a:solidFill>
              </a:rPr>
              <a:t>|</a:t>
            </a:r>
            <a:r>
              <a:rPr lang="en-US" dirty="0" smtClean="0"/>
              <a:t>  mndot.gov/</a:t>
            </a:r>
            <a:endParaRPr lang="en-US" dirty="0"/>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344117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Agenda</a:t>
            </a:r>
            <a:endParaRPr lang="en-US" dirty="0"/>
          </a:p>
        </p:txBody>
      </p:sp>
      <p:sp>
        <p:nvSpPr>
          <p:cNvPr id="12" name="Table Placeholder 9"/>
          <p:cNvSpPr>
            <a:spLocks noGrp="1"/>
          </p:cNvSpPr>
          <p:nvPr>
            <p:ph type="tbl" sz="quarter" idx="13"/>
          </p:nvPr>
        </p:nvSpPr>
        <p:spPr>
          <a:xfrm>
            <a:off x="838200" y="1335088"/>
            <a:ext cx="10515600" cy="4841875"/>
          </a:xfrm>
        </p:spPr>
        <p:txBody>
          <a:bodyPr/>
          <a:lstStyle/>
          <a:p>
            <a:endParaRPr lang="en-US"/>
          </a:p>
        </p:txBody>
      </p:sp>
      <p:sp>
        <p:nvSpPr>
          <p:cNvPr id="4" name="Date Placeholder 3"/>
          <p:cNvSpPr>
            <a:spLocks noGrp="1"/>
          </p:cNvSpPr>
          <p:nvPr>
            <p:ph type="dt" sz="half" idx="10"/>
          </p:nvPr>
        </p:nvSpPr>
        <p:spPr/>
        <p:txBody>
          <a:bodyPr/>
          <a:lstStyle/>
          <a:p>
            <a:fld id="{9A198C9B-0587-4A1E-9E03-E4C9FE222F08}" type="datetime1">
              <a:rPr lang="en-US" smtClean="0"/>
              <a:t>1/16/2019</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7996441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smtClean="0"/>
              <a:t>Click to edit title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37C3B6E0-E413-4EA2-9B23-AF69A1623F89}" type="datetime1">
              <a:rPr lang="en-US" smtClean="0"/>
              <a:t>1/16/2019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smtClean="0"/>
              <a:t>Optional Tagline Goes Here </a:t>
            </a:r>
            <a:r>
              <a:rPr lang="en-US" dirty="0" smtClean="0">
                <a:solidFill>
                  <a:schemeClr val="accent2"/>
                </a:solidFill>
              </a:rPr>
              <a:t>|</a:t>
            </a:r>
            <a:r>
              <a:rPr lang="en-US" dirty="0" smtClean="0"/>
              <a:t>  mndot.gov/</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92258399"/>
      </p:ext>
    </p:extLst>
  </p:cSld>
  <p:clrMapOvr>
    <a:masterClrMapping/>
  </p:clrMapOvr>
  <p:timing>
    <p:tnLst>
      <p:par>
        <p:cTn id="1" dur="indefinite" restart="never" nodeType="tmRoot"/>
      </p:par>
    </p:tnLst>
  </p:timing>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smtClean="0"/>
              <a:t>Click to edit title</a:t>
            </a:r>
            <a:endParaRPr lang="en-US" dirty="0"/>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smtClean="0"/>
              <a:t>Second Point</a:t>
            </a:r>
            <a:endParaRPr lang="en-US" dirty="0"/>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smtClean="0"/>
              <a:t>Third Point</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438A7556-21FA-4204-9DD6-1F6FDEC2C796}" type="datetime1">
              <a:rPr lang="en-US" smtClean="0"/>
              <a:t>1/16/2019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smtClean="0"/>
              <a:t>Optional Tagline Goes Here </a:t>
            </a:r>
            <a:r>
              <a:rPr lang="en-US" dirty="0" smtClean="0">
                <a:solidFill>
                  <a:schemeClr val="accent2"/>
                </a:solidFill>
              </a:rPr>
              <a:t>|</a:t>
            </a:r>
            <a:r>
              <a:rPr lang="en-US" dirty="0" smtClean="0"/>
              <a:t>  mndot.gov/</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11004216"/>
      </p:ext>
    </p:extLst>
  </p:cSld>
  <p:clrMapOvr>
    <a:masterClrMapping/>
  </p:clrMapOvr>
  <p:timing>
    <p:tnLst>
      <p:par>
        <p:cTn id="1" dur="indefinite" restart="never" nodeType="tmRoot"/>
      </p:par>
    </p:tnLst>
  </p:timing>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dirty="0" smtClean="0"/>
              <a:t>Quote or </a:t>
            </a:r>
            <a:br>
              <a:rPr lang="en-US" dirty="0" smtClean="0"/>
            </a:br>
            <a:r>
              <a:rPr lang="en-US" dirty="0" smtClean="0"/>
              <a:t>Statement</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0EB49D9C-C4C1-46A9-AED8-599F8B47287F}" type="datetime1">
              <a:rPr lang="en-US" smtClean="0"/>
              <a:t>1/16/2019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smtClean="0"/>
              <a:t>Optional Tagline Goes Here </a:t>
            </a:r>
            <a:r>
              <a:rPr lang="en-US" dirty="0" smtClean="0">
                <a:solidFill>
                  <a:schemeClr val="accent2"/>
                </a:solidFill>
              </a:rPr>
              <a:t>|</a:t>
            </a:r>
            <a:r>
              <a:rPr lang="en-US" dirty="0" smtClean="0"/>
              <a:t>  mndot.gov/</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6771762"/>
      </p:ext>
    </p:extLst>
  </p:cSld>
  <p:clrMapOvr>
    <a:masterClrMapping/>
  </p:clrMapOvr>
  <p:timing>
    <p:tnLst>
      <p:par>
        <p:cTn id="1" dur="indefinite" restart="never" nodeType="tmRoot"/>
      </p:par>
    </p:tnLst>
  </p:timing>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smtClean="0"/>
              <a:t>Quote or Statement</a:t>
            </a:r>
            <a:endParaRPr lang="en-US" dirty="0"/>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t>1/16/2019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smtClean="0"/>
              <a:t>Optional Tagline Goes Here </a:t>
            </a:r>
            <a:r>
              <a:rPr lang="en-US" dirty="0" smtClean="0">
                <a:solidFill>
                  <a:schemeClr val="accent2"/>
                </a:solidFill>
              </a:rPr>
              <a:t>|</a:t>
            </a:r>
            <a:r>
              <a:rPr lang="en-US" dirty="0" smtClean="0"/>
              <a:t>  mndot.gov/</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79537020"/>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smtClean="0"/>
              <a:t>Quote or Statement</a:t>
            </a:r>
            <a:endParaRPr lang="en-US" dirty="0"/>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p>
            <a:fld id="{466A75E6-E45B-4C5D-981E-7C8ED0C72F5D}" type="datetime1">
              <a:rPr lang="en-US" smtClean="0"/>
              <a:t>1/16/2019</a:t>
            </a:fld>
            <a:endParaRPr lang="en-US" dirty="0"/>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dirty="0" smtClean="0"/>
              <a:t>Optional Tagline Goes Here |  mndot.gov/</a:t>
            </a:r>
            <a:endParaRPr lang="en-US" dirty="0"/>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30915580"/>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smtClean="0"/>
              <a:t>Click icon to edit background picture</a:t>
            </a:r>
            <a:endParaRPr lang="en-US" dirty="0"/>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dirty="0" smtClean="0"/>
              <a:t>Quote or Statement</a:t>
            </a:r>
            <a:endParaRPr lang="en-US" dirty="0"/>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F8B25D9D-5365-41CD-BF43-4FFFCBF4BBDA}" type="datetime1">
              <a:rPr lang="en-US" smtClean="0"/>
              <a:t>1/16/2019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smtClean="0"/>
              <a:t>Optional Tagline Goes Here </a:t>
            </a:r>
            <a:r>
              <a:rPr lang="en-US" dirty="0" smtClean="0">
                <a:solidFill>
                  <a:schemeClr val="accent2"/>
                </a:solidFill>
              </a:rPr>
              <a:t>|</a:t>
            </a:r>
            <a:r>
              <a:rPr lang="en-US" dirty="0" smtClean="0"/>
              <a:t>  mndot.gov/</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47260539"/>
      </p:ext>
    </p:extLst>
  </p:cSld>
  <p:clrMapOvr>
    <a:masterClrMapping/>
  </p:clrMapOvr>
  <p:timing>
    <p:tnLst>
      <p:par>
        <p:cTn id="1" dur="indefinite" restart="never" nodeType="tmRoot"/>
      </p:par>
    </p:tnLst>
  </p:timing>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smtClean="0"/>
              <a:t>Click to edit title.</a:t>
            </a:r>
            <a:endParaRPr lang="en-US" dirty="0"/>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2</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8CC894EF-7DC0-4B7C-83F8-29D989AA60F6}" type="datetime1">
              <a:rPr lang="en-US" smtClean="0"/>
              <a:t>1/16/2019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smtClean="0"/>
              <a:t>Optional Tagline Goes Here </a:t>
            </a:r>
            <a:r>
              <a:rPr lang="en-US" dirty="0" smtClean="0">
                <a:solidFill>
                  <a:schemeClr val="accent2"/>
                </a:solidFill>
              </a:rPr>
              <a:t>|</a:t>
            </a:r>
            <a:r>
              <a:rPr lang="en-US" dirty="0" smtClean="0"/>
              <a:t>  mndot.gov/</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76447323"/>
      </p:ext>
    </p:extLst>
  </p:cSld>
  <p:clrMapOvr>
    <a:masterClrMapping/>
  </p:clrMapOvr>
  <p:timing>
    <p:tnLst>
      <p:par>
        <p:cTn id="1" dur="indefinite" restart="never" nodeType="tmRoot"/>
      </p:par>
    </p:tnLst>
  </p:timing>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smtClean="0"/>
              <a:t>Click to edit title.</a:t>
            </a:r>
            <a:endParaRPr lang="en-US" dirty="0"/>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2</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578DBCF0-11C3-4F19-90D9-2EE7F00784FE}" type="datetime1">
              <a:rPr lang="en-US" smtClean="0"/>
              <a:t>1/16/2019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smtClean="0"/>
              <a:t>Optional Tagline Goes Here </a:t>
            </a:r>
            <a:r>
              <a:rPr lang="en-US" dirty="0" smtClean="0">
                <a:solidFill>
                  <a:schemeClr val="accent2"/>
                </a:solidFill>
              </a:rPr>
              <a:t>|</a:t>
            </a:r>
            <a:r>
              <a:rPr lang="en-US" dirty="0" smtClean="0"/>
              <a:t>  mndot.gov/</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88211600"/>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smtClean="0"/>
              <a:t>Thank you!</a:t>
            </a:r>
            <a:endParaRPr lang="en-US" dirty="0"/>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firstname.lastname@state.mn.us</a:t>
            </a:r>
          </a:p>
          <a:p>
            <a:pPr lvl="0"/>
            <a:r>
              <a:rPr lang="en-US" dirty="0" smtClean="0"/>
              <a:t>555-555-5555</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t>1/16/2019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smtClean="0"/>
              <a:t>Optional Tagline Goes Here </a:t>
            </a:r>
            <a:r>
              <a:rPr lang="en-US" dirty="0" smtClean="0">
                <a:solidFill>
                  <a:schemeClr val="accent2"/>
                </a:solidFill>
              </a:rPr>
              <a:t>|</a:t>
            </a:r>
            <a:r>
              <a:rPr lang="en-US" dirty="0" smtClean="0"/>
              <a:t>  mndot.gov/</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MN.IT Servic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8352" y="630935"/>
            <a:ext cx="3858492" cy="457200"/>
          </a:xfrm>
          <a:prstGeom prst="rect">
            <a:avLst/>
          </a:prstGeom>
        </p:spPr>
      </p:pic>
    </p:spTree>
    <p:extLst>
      <p:ext uri="{BB962C8B-B14F-4D97-AF65-F5344CB8AC3E}">
        <p14:creationId xmlns:p14="http://schemas.microsoft.com/office/powerpoint/2010/main" val="55596384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smtClean="0"/>
              <a:t>Thank you!</a:t>
            </a:r>
            <a:endParaRPr lang="en-US" dirty="0"/>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firstname.lastname@state.mn.us</a:t>
            </a:r>
          </a:p>
          <a:p>
            <a:pPr lvl="0"/>
            <a:r>
              <a:rPr lang="en-US" dirty="0" smtClean="0"/>
              <a:t>555-555-5555</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466A75E6-E45B-4C5D-981E-7C8ED0C72F5D}" type="datetime1">
              <a:rPr lang="en-US" smtClean="0"/>
              <a:pPr/>
              <a:t>1/16/2019</a:t>
            </a:fld>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dirty="0" smtClean="0">
                <a:solidFill>
                  <a:schemeClr val="tx2"/>
                </a:solidFill>
              </a:rPr>
              <a:t>Optional Tagline Goes Here</a:t>
            </a:r>
            <a:r>
              <a:rPr lang="en-US" dirty="0" smtClean="0"/>
              <a:t> </a:t>
            </a:r>
            <a:r>
              <a:rPr lang="en-US" dirty="0" smtClean="0">
                <a:solidFill>
                  <a:schemeClr val="accent1"/>
                </a:solidFill>
              </a:rPr>
              <a:t>|</a:t>
            </a:r>
            <a:r>
              <a:rPr lang="en-US" dirty="0" smtClean="0"/>
              <a:t>  mndot.gov/</a:t>
            </a:r>
            <a:endParaRPr lang="en-US" dirty="0">
              <a:solidFill>
                <a:schemeClr val="tx2"/>
              </a:solidFill>
            </a:endParaRPr>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48F63A3B-78C7-47BE-AE5E-E10140E04643}" type="slidenum">
              <a:rPr lang="en-US" smtClean="0"/>
              <a:pPr/>
              <a:t>‹#›</a:t>
            </a:fld>
            <a:endParaRPr lang="en-US" dirty="0"/>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MN.IT Servic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8352" y="630936"/>
            <a:ext cx="3858492" cy="457200"/>
          </a:xfrm>
          <a:prstGeom prst="rect">
            <a:avLst/>
          </a:prstGeom>
        </p:spPr>
      </p:pic>
    </p:spTree>
    <p:extLst>
      <p:ext uri="{BB962C8B-B14F-4D97-AF65-F5344CB8AC3E}">
        <p14:creationId xmlns:p14="http://schemas.microsoft.com/office/powerpoint/2010/main" val="22908971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smtClean="0"/>
              <a:t>Click to edit section title</a:t>
            </a:r>
            <a:endParaRPr lang="en-US" dirty="0"/>
          </a:p>
        </p:txBody>
      </p:sp>
      <p:pic>
        <p:nvPicPr>
          <p:cNvPr id="13" name="MN.IT Servic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8562" y="705498"/>
            <a:ext cx="3858492" cy="457200"/>
          </a:xfrm>
          <a:prstGeom prst="rect">
            <a:avLst/>
          </a:prstGeom>
        </p:spPr>
      </p:pic>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p:txBody>
      </p:sp>
      <p:sp>
        <p:nvSpPr>
          <p:cNvPr id="11" name="Picture Placeholder 2"/>
          <p:cNvSpPr>
            <a:spLocks noGrp="1"/>
          </p:cNvSpPr>
          <p:nvPr>
            <p:ph type="pic" sz="quarter" idx="13" hasCustomPrompt="1"/>
          </p:nvPr>
        </p:nvSpPr>
        <p:spPr>
          <a:xfrm>
            <a:off x="0" y="1789113"/>
            <a:ext cx="12192000" cy="2298700"/>
          </a:xfrm>
        </p:spPr>
        <p:txBody>
          <a:bodyPr/>
          <a:lstStyle/>
          <a:p>
            <a:r>
              <a:rPr lang="en-US" dirty="0" smtClean="0"/>
              <a:t>Click Icon to add picture</a:t>
            </a:r>
            <a:endParaRPr lang="en-US" dirty="0"/>
          </a:p>
        </p:txBody>
      </p:sp>
      <p:sp>
        <p:nvSpPr>
          <p:cNvPr id="18" name="Date Placeholder 17"/>
          <p:cNvSpPr>
            <a:spLocks noGrp="1"/>
          </p:cNvSpPr>
          <p:nvPr>
            <p:ph type="dt" sz="half" idx="15"/>
          </p:nvPr>
        </p:nvSpPr>
        <p:spPr/>
        <p:txBody>
          <a:bodyPr/>
          <a:lstStyle/>
          <a:p>
            <a:fld id="{A8CA1A9B-139F-4606-AD0A-F3253110DAE5}" type="datetime1">
              <a:rPr lang="en-US" smtClean="0"/>
              <a:t>1/16/2019</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mndot.gov/</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82250229"/>
      </p:ext>
    </p:extLst>
  </p:cSld>
  <p:clrMapOvr>
    <a:masterClrMapping/>
  </p:clrMapOvr>
  <p:timing>
    <p:tnLst>
      <p:par>
        <p:cTn id="1" dur="indefinite" restart="never" nodeType="tmRoot"/>
      </p:par>
    </p:tnLst>
  </p:timing>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1265E991-47C8-4376-91A5-BAABB969EB98}" type="slidenum">
              <a:rPr lang="en-US"/>
              <a:pPr>
                <a:defRPr/>
              </a:pPr>
              <a:t>‹#›</a:t>
            </a:fld>
            <a:endParaRPr lang="en-US" dirty="0"/>
          </a:p>
        </p:txBody>
      </p:sp>
    </p:spTree>
    <p:extLst>
      <p:ext uri="{BB962C8B-B14F-4D97-AF65-F5344CB8AC3E}">
        <p14:creationId xmlns:p14="http://schemas.microsoft.com/office/powerpoint/2010/main" val="24664214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Main Photo">
    <p:bg>
      <p:bgPr>
        <a:solidFill>
          <a:schemeClr val="bg1"/>
        </a:solidFill>
        <a:effectLst/>
      </p:bgPr>
    </p:bg>
    <p:spTree>
      <p:nvGrpSpPr>
        <p:cNvPr id="1" name=""/>
        <p:cNvGrpSpPr/>
        <p:nvPr/>
      </p:nvGrpSpPr>
      <p:grpSpPr>
        <a:xfrm>
          <a:off x="0" y="0"/>
          <a:ext cx="0" cy="0"/>
          <a:chOff x="0" y="0"/>
          <a:chExt cx="0" cy="0"/>
        </a:xfrm>
      </p:grpSpPr>
      <p:sp>
        <p:nvSpPr>
          <p:cNvPr id="10" name="Picture Placeholder 5"/>
          <p:cNvSpPr>
            <a:spLocks noGrp="1"/>
          </p:cNvSpPr>
          <p:nvPr>
            <p:ph type="pic" sz="quarter" idx="14"/>
          </p:nvPr>
        </p:nvSpPr>
        <p:spPr>
          <a:xfrm>
            <a:off x="0" y="1333850"/>
            <a:ext cx="12192000" cy="5524150"/>
          </a:xfrm>
          <a:solidFill>
            <a:schemeClr val="bg1">
              <a:lumMod val="85000"/>
            </a:schemeClr>
          </a:solidFill>
        </p:spPr>
        <p:txBody>
          <a:bodyPr>
            <a:normAutofit/>
          </a:bodyPr>
          <a:lstStyle>
            <a:lvl1pPr marL="0" indent="0">
              <a:buNone/>
              <a:defRPr sz="1600"/>
            </a:lvl1pPr>
          </a:lstStyle>
          <a:p>
            <a:endParaRPr lang="en-US"/>
          </a:p>
        </p:txBody>
      </p:sp>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2" name="Title 1"/>
          <p:cNvSpPr>
            <a:spLocks noGrp="1"/>
          </p:cNvSpPr>
          <p:nvPr>
            <p:ph type="title"/>
          </p:nvPr>
        </p:nvSpPr>
        <p:spPr>
          <a:xfrm>
            <a:off x="838200" y="152400"/>
            <a:ext cx="10515600" cy="914400"/>
          </a:xfrm>
        </p:spPr>
        <p:txBody>
          <a:bodyPr>
            <a:normAutofit/>
          </a:bodyPr>
          <a:lstStyle>
            <a:lvl1pPr algn="r">
              <a:defRPr sz="3600">
                <a:solidFill>
                  <a:schemeClr val="bg1"/>
                </a:solidFill>
              </a:defRPr>
            </a:lvl1pPr>
          </a:lstStyle>
          <a:p>
            <a:endParaRPr lang="en-US" dirty="0"/>
          </a:p>
        </p:txBody>
      </p:sp>
      <p:sp>
        <p:nvSpPr>
          <p:cNvPr id="4" name="Date Placeholder 3"/>
          <p:cNvSpPr>
            <a:spLocks noGrp="1"/>
          </p:cNvSpPr>
          <p:nvPr>
            <p:ph type="dt" sz="half" idx="10"/>
          </p:nvPr>
        </p:nvSpPr>
        <p:spPr>
          <a:xfrm>
            <a:off x="838202" y="6356354"/>
            <a:ext cx="1358591" cy="365125"/>
          </a:xfrm>
          <a:prstGeom prst="rect">
            <a:avLst/>
          </a:prstGeom>
        </p:spPr>
        <p:txBody>
          <a:bodyPr/>
          <a:lstStyle/>
          <a:p>
            <a:endParaRPr lang="en-US" dirty="0"/>
          </a:p>
        </p:txBody>
      </p:sp>
      <p:sp>
        <p:nvSpPr>
          <p:cNvPr id="11" name="Footer Placeholder 4"/>
          <p:cNvSpPr>
            <a:spLocks noGrp="1"/>
          </p:cNvSpPr>
          <p:nvPr>
            <p:ph type="ftr" sz="quarter" idx="3"/>
          </p:nvPr>
        </p:nvSpPr>
        <p:spPr>
          <a:xfrm>
            <a:off x="3302179" y="6356353"/>
            <a:ext cx="5587647" cy="365125"/>
          </a:xfrm>
          <a:prstGeom prst="rect">
            <a:avLst/>
          </a:prstGeom>
        </p:spPr>
        <p:txBody>
          <a:bodyPr anchor="ctr"/>
          <a:lstStyle>
            <a:lvl1pPr algn="ctr">
              <a:defRPr sz="1200">
                <a:solidFill>
                  <a:schemeClr val="tx2"/>
                </a:solidFill>
              </a:defRPr>
            </a:lvl1pPr>
          </a:lstStyle>
          <a:p>
            <a:endParaRPr lang="en-US" dirty="0"/>
          </a:p>
        </p:txBody>
      </p:sp>
      <p:sp>
        <p:nvSpPr>
          <p:cNvPr id="6" name="Slide Number Placeholder 5"/>
          <p:cNvSpPr>
            <a:spLocks noGrp="1"/>
          </p:cNvSpPr>
          <p:nvPr>
            <p:ph type="sldNum" sz="quarter" idx="12"/>
          </p:nvPr>
        </p:nvSpPr>
        <p:spPr>
          <a:xfrm>
            <a:off x="9891134" y="6356354"/>
            <a:ext cx="1462668" cy="365125"/>
          </a:xfrm>
          <a:prstGeom prst="rect">
            <a:avLst/>
          </a:prstGeom>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996046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1/16/2019</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3249975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7C198DD1-C477-482D-A126-3FBDD1778E48}" type="datetime1">
              <a:rPr lang="en-US" smtClean="0"/>
              <a:t>1/16/2019</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mndot.gov/</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71661008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A198C9B-0587-4A1E-9E03-E4C9FE222F08}" type="datetime1">
              <a:rPr lang="en-US" smtClean="0"/>
              <a:t>1/16/2019</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mndot.gov/ </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858415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5485A5BA-A5F9-4138-9E4B-FFD626F6437A}" type="datetime1">
              <a:rPr lang="en-US" smtClean="0"/>
              <a:t>1/16/2019</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mndot.gov/</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5380107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t>1/16/2019</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a:t>
            </a:r>
            <a:r>
              <a:rPr lang="en-US" dirty="0" err="1" smtClean="0"/>
              <a:t>websiteurl</a:t>
            </a:r>
            <a:endParaRPr lang="en-US" dirty="0"/>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88" r:id="rId1"/>
    <p:sldLayoutId id="2147483799" r:id="rId2"/>
    <p:sldLayoutId id="2147483787" r:id="rId3"/>
    <p:sldLayoutId id="2147483795" r:id="rId4"/>
    <p:sldLayoutId id="2147483711" r:id="rId5"/>
    <p:sldLayoutId id="2147483712" r:id="rId6"/>
    <p:sldLayoutId id="2147483790" r:id="rId7"/>
    <p:sldLayoutId id="2147483789" r:id="rId8"/>
    <p:sldLayoutId id="2147483714" r:id="rId9"/>
    <p:sldLayoutId id="2147483738" r:id="rId10"/>
    <p:sldLayoutId id="2147483739" r:id="rId11"/>
    <p:sldLayoutId id="2147483780" r:id="rId12"/>
    <p:sldLayoutId id="2147483773" r:id="rId13"/>
    <p:sldLayoutId id="2147483800" r:id="rId14"/>
    <p:sldLayoutId id="2147483688" r:id="rId15"/>
    <p:sldLayoutId id="2147483801" r:id="rId16"/>
    <p:sldLayoutId id="2147483802" r:id="rId17"/>
    <p:sldLayoutId id="2147483803" r:id="rId18"/>
    <p:sldLayoutId id="2147483744" r:id="rId19"/>
    <p:sldLayoutId id="2147483793" r:id="rId20"/>
    <p:sldLayoutId id="2147483772" r:id="rId21"/>
    <p:sldLayoutId id="2147483767" r:id="rId22"/>
    <p:sldLayoutId id="2147483769" r:id="rId23"/>
    <p:sldLayoutId id="2147483771" r:id="rId24"/>
    <p:sldLayoutId id="2147483770" r:id="rId25"/>
    <p:sldLayoutId id="2147483732" r:id="rId26"/>
    <p:sldLayoutId id="2147483794" r:id="rId27"/>
    <p:sldLayoutId id="2147483733" r:id="rId28"/>
    <p:sldLayoutId id="2147483747" r:id="rId29"/>
    <p:sldLayoutId id="2147483818" r:id="rId30"/>
    <p:sldLayoutId id="2147483805" r:id="rId31"/>
    <p:sldLayoutId id="2147483806" r:id="rId32"/>
    <p:sldLayoutId id="2147483750" r:id="rId33"/>
    <p:sldLayoutId id="2147483765" r:id="rId34"/>
    <p:sldLayoutId id="2147483781" r:id="rId35"/>
    <p:sldLayoutId id="2147483809" r:id="rId36"/>
    <p:sldLayoutId id="2147483808" r:id="rId37"/>
    <p:sldLayoutId id="2147483807" r:id="rId38"/>
    <p:sldLayoutId id="2147483819" r:id="rId39"/>
    <p:sldLayoutId id="2147483754" r:id="rId40"/>
    <p:sldLayoutId id="2147483755" r:id="rId41"/>
    <p:sldLayoutId id="2147483759" r:id="rId42"/>
    <p:sldLayoutId id="2147483753" r:id="rId43"/>
    <p:sldLayoutId id="2147483763" r:id="rId44"/>
    <p:sldLayoutId id="2147483762" r:id="rId45"/>
    <p:sldLayoutId id="2147483758" r:id="rId46"/>
    <p:sldLayoutId id="2147483756" r:id="rId47"/>
    <p:sldLayoutId id="2147483798" r:id="rId48"/>
    <p:sldLayoutId id="2147483797" r:id="rId49"/>
    <p:sldLayoutId id="2147483822" r:id="rId50"/>
    <p:sldLayoutId id="2147483823" r:id="rId51"/>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image" Target="../media/image27.jpeg"/><Relationship Id="rId5" Type="http://schemas.openxmlformats.org/officeDocument/2006/relationships/image" Target="../media/image26.emf"/><Relationship Id="rId4" Type="http://schemas.openxmlformats.org/officeDocument/2006/relationships/image" Target="../media/image25.emf"/></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5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hyperlink" Target="mailto:scott.r.peterson@state.mn.us" TargetMode="External"/><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hyperlink" Target="http://www.mndot.gov/"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3477837"/>
            <a:ext cx="12192000" cy="1295182"/>
          </a:xfrm>
        </p:spPr>
        <p:txBody>
          <a:bodyPr/>
          <a:lstStyle/>
          <a:p>
            <a:r>
              <a:rPr lang="en-US" dirty="0" smtClean="0"/>
              <a:t>MnDOT Overview</a:t>
            </a:r>
            <a:endParaRPr lang="en-US" dirty="0"/>
          </a:p>
        </p:txBody>
      </p:sp>
      <p:sp>
        <p:nvSpPr>
          <p:cNvPr id="3" name="Text Placeholder 2"/>
          <p:cNvSpPr>
            <a:spLocks noGrp="1"/>
          </p:cNvSpPr>
          <p:nvPr>
            <p:ph type="body" sz="quarter" idx="14"/>
          </p:nvPr>
        </p:nvSpPr>
        <p:spPr/>
        <p:txBody>
          <a:bodyPr>
            <a:normAutofit/>
          </a:bodyPr>
          <a:lstStyle/>
          <a:p>
            <a:pPr>
              <a:spcBef>
                <a:spcPts val="0"/>
              </a:spcBef>
            </a:pPr>
            <a:r>
              <a:rPr lang="en-US" dirty="0" smtClean="0"/>
              <a:t>Scott Peterson </a:t>
            </a:r>
            <a:r>
              <a:rPr lang="en-US" dirty="0" smtClean="0">
                <a:solidFill>
                  <a:schemeClr val="accent1"/>
                </a:solidFill>
              </a:rPr>
              <a:t>|</a:t>
            </a:r>
            <a:r>
              <a:rPr lang="en-US" dirty="0" smtClean="0"/>
              <a:t> Assistant Commissioner, MnDOT</a:t>
            </a:r>
          </a:p>
          <a:p>
            <a:pPr>
              <a:spcBef>
                <a:spcPts val="0"/>
              </a:spcBef>
            </a:pPr>
            <a:r>
              <a:rPr lang="en-US" dirty="0" smtClean="0"/>
              <a:t>Jan. 17, 2019</a:t>
            </a:r>
            <a:endParaRPr lang="en-US" dirty="0"/>
          </a:p>
        </p:txBody>
      </p:sp>
      <p:pic>
        <p:nvPicPr>
          <p:cNvPr id="5" name="Picture Placeholder 4"/>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t="29160" b="29160"/>
          <a:stretch>
            <a:fillRect/>
          </a:stretch>
        </p:blipFill>
        <p:spPr/>
      </p:pic>
    </p:spTree>
    <p:extLst>
      <p:ext uri="{BB962C8B-B14F-4D97-AF65-F5344CB8AC3E}">
        <p14:creationId xmlns:p14="http://schemas.microsoft.com/office/powerpoint/2010/main" val="16654860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225"/>
            <a:ext cx="6203950" cy="688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6323" name="TextBox 3"/>
          <p:cNvSpPr txBox="1">
            <a:spLocks noChangeArrowheads="1"/>
          </p:cNvSpPr>
          <p:nvPr/>
        </p:nvSpPr>
        <p:spPr bwMode="auto">
          <a:xfrm>
            <a:off x="5807033" y="2780805"/>
            <a:ext cx="5545777" cy="315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3200" dirty="0">
                <a:latin typeface="Arial" panose="020B0604020202020204" pitchFamily="34" charset="0"/>
                <a:cs typeface="Arial" panose="020B0604020202020204" pitchFamily="34" charset="0"/>
              </a:rPr>
              <a:t>County State Aid Highways = </a:t>
            </a:r>
            <a:endParaRPr lang="en-US" altLang="en-US" sz="3200" dirty="0" smtClean="0">
              <a:latin typeface="Arial" panose="020B0604020202020204" pitchFamily="34" charset="0"/>
              <a:cs typeface="Arial" panose="020B0604020202020204" pitchFamily="34" charset="0"/>
            </a:endParaRPr>
          </a:p>
          <a:p>
            <a:r>
              <a:rPr lang="en-US" altLang="en-US" sz="3200" dirty="0" smtClean="0">
                <a:latin typeface="Arial" panose="020B0604020202020204" pitchFamily="34" charset="0"/>
                <a:cs typeface="Arial" panose="020B0604020202020204" pitchFamily="34" charset="0"/>
              </a:rPr>
              <a:t>30,739 miles</a:t>
            </a:r>
          </a:p>
          <a:p>
            <a:endParaRPr lang="en-US" altLang="en-US" sz="3600" dirty="0">
              <a:latin typeface="Arial" panose="020B0604020202020204" pitchFamily="34" charset="0"/>
              <a:cs typeface="Arial" panose="020B0604020202020204" pitchFamily="34" charset="0"/>
            </a:endParaRPr>
          </a:p>
          <a:p>
            <a:r>
              <a:rPr lang="en-US" altLang="en-US" sz="1500" dirty="0">
                <a:latin typeface="Arial" panose="020B0604020202020204" pitchFamily="34" charset="0"/>
                <a:cs typeface="Arial" panose="020B0604020202020204" pitchFamily="34" charset="0"/>
              </a:rPr>
              <a:t>Other </a:t>
            </a:r>
            <a:r>
              <a:rPr lang="en-US" altLang="en-US" sz="1500" dirty="0" smtClean="0">
                <a:latin typeface="Arial" panose="020B0604020202020204" pitchFamily="34" charset="0"/>
                <a:cs typeface="Arial" panose="020B0604020202020204" pitchFamily="34" charset="0"/>
              </a:rPr>
              <a:t>County </a:t>
            </a:r>
            <a:r>
              <a:rPr lang="en-US" altLang="en-US" sz="1500" dirty="0" smtClean="0">
                <a:latin typeface="Arial" panose="020B0604020202020204" pitchFamily="34" charset="0"/>
                <a:cs typeface="Arial" panose="020B0604020202020204" pitchFamily="34" charset="0"/>
              </a:rPr>
              <a:t>Roads=13,927 </a:t>
            </a:r>
            <a:r>
              <a:rPr lang="en-US" altLang="en-US" sz="1500" dirty="0">
                <a:latin typeface="Arial" panose="020B0604020202020204" pitchFamily="34" charset="0"/>
                <a:cs typeface="Arial" panose="020B0604020202020204" pitchFamily="34" charset="0"/>
              </a:rPr>
              <a:t>miles</a:t>
            </a:r>
          </a:p>
          <a:p>
            <a:endParaRPr lang="en-US" altLang="en-US" sz="3600" dirty="0">
              <a:latin typeface="Arial" panose="020B0604020202020204" pitchFamily="34" charset="0"/>
              <a:cs typeface="Arial" panose="020B0604020202020204" pitchFamily="34" charset="0"/>
            </a:endParaRPr>
          </a:p>
          <a:p>
            <a:endParaRPr lang="en-US" altLang="en-US" sz="3600" dirty="0">
              <a:latin typeface="Arial" panose="020B0604020202020204" pitchFamily="34" charset="0"/>
              <a:cs typeface="Arial" panose="020B0604020202020204" pitchFamily="34" charset="0"/>
            </a:endParaRPr>
          </a:p>
          <a:p>
            <a:r>
              <a:rPr lang="en-US" altLang="en-US" sz="1200" i="1" dirty="0">
                <a:latin typeface="Arial" panose="020B0604020202020204" pitchFamily="34" charset="0"/>
                <a:cs typeface="Arial" panose="020B0604020202020204" pitchFamily="34" charset="0"/>
              </a:rPr>
              <a:t>*Map shows all county roadways.</a:t>
            </a:r>
          </a:p>
        </p:txBody>
      </p:sp>
      <p:sp>
        <p:nvSpPr>
          <p:cNvPr id="4" name="Slide Number Placeholder 2"/>
          <p:cNvSpPr>
            <a:spLocks noGrp="1"/>
          </p:cNvSpPr>
          <p:nvPr>
            <p:ph type="sldNum" sz="quarter" idx="12"/>
          </p:nvPr>
        </p:nvSpPr>
        <p:spPr bwMode="auto">
          <a:xfrm>
            <a:off x="9891132" y="6356350"/>
            <a:ext cx="146266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908050" fontAlgn="base">
              <a:spcBef>
                <a:spcPct val="0"/>
              </a:spcBef>
              <a:spcAft>
                <a:spcPct val="0"/>
              </a:spcAft>
              <a:defRPr>
                <a:solidFill>
                  <a:schemeClr val="tx1"/>
                </a:solidFill>
                <a:latin typeface="Lucida Sans Unicode" pitchFamily="34" charset="0"/>
              </a:defRPr>
            </a:lvl6pPr>
            <a:lvl7pPr marL="2971800" indent="-228600" defTabSz="908050" fontAlgn="base">
              <a:spcBef>
                <a:spcPct val="0"/>
              </a:spcBef>
              <a:spcAft>
                <a:spcPct val="0"/>
              </a:spcAft>
              <a:defRPr>
                <a:solidFill>
                  <a:schemeClr val="tx1"/>
                </a:solidFill>
                <a:latin typeface="Lucida Sans Unicode" pitchFamily="34" charset="0"/>
              </a:defRPr>
            </a:lvl7pPr>
            <a:lvl8pPr marL="3429000" indent="-228600" defTabSz="908050" fontAlgn="base">
              <a:spcBef>
                <a:spcPct val="0"/>
              </a:spcBef>
              <a:spcAft>
                <a:spcPct val="0"/>
              </a:spcAft>
              <a:defRPr>
                <a:solidFill>
                  <a:schemeClr val="tx1"/>
                </a:solidFill>
                <a:latin typeface="Lucida Sans Unicode" pitchFamily="34" charset="0"/>
              </a:defRPr>
            </a:lvl8pPr>
            <a:lvl9pPr marL="3886200" indent="-228600" defTabSz="908050" fontAlgn="base">
              <a:spcBef>
                <a:spcPct val="0"/>
              </a:spcBef>
              <a:spcAft>
                <a:spcPct val="0"/>
              </a:spcAft>
              <a:defRPr>
                <a:solidFill>
                  <a:schemeClr val="tx1"/>
                </a:solidFill>
                <a:latin typeface="Lucida Sans Unicode" pitchFamily="34" charset="0"/>
              </a:defRPr>
            </a:lvl9pPr>
          </a:lstStyle>
          <a:p>
            <a:pPr defTabSz="908050" fontAlgn="base">
              <a:spcBef>
                <a:spcPct val="0"/>
              </a:spcBef>
              <a:spcAft>
                <a:spcPct val="0"/>
              </a:spcAft>
              <a:defRPr/>
            </a:pPr>
            <a:r>
              <a:rPr lang="en-US" dirty="0" smtClean="0">
                <a:solidFill>
                  <a:srgbClr val="003F5F"/>
                </a:solidFill>
              </a:rPr>
              <a:t>10</a:t>
            </a:r>
          </a:p>
        </p:txBody>
      </p:sp>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050" y="19050"/>
            <a:ext cx="6280150" cy="683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347" name="TextBox 2"/>
          <p:cNvSpPr txBox="1">
            <a:spLocks noChangeArrowheads="1"/>
          </p:cNvSpPr>
          <p:nvPr/>
        </p:nvSpPr>
        <p:spPr bwMode="auto">
          <a:xfrm>
            <a:off x="6629400" y="2590800"/>
            <a:ext cx="395151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3600" dirty="0">
                <a:latin typeface="Arial" panose="020B0604020202020204" pitchFamily="34" charset="0"/>
                <a:cs typeface="Arial" panose="020B0604020202020204" pitchFamily="34" charset="0"/>
              </a:rPr>
              <a:t>Township Roads =</a:t>
            </a:r>
          </a:p>
          <a:p>
            <a:r>
              <a:rPr lang="en-US" altLang="en-US" sz="3600" dirty="0" smtClean="0">
                <a:latin typeface="Arial" panose="020B0604020202020204" pitchFamily="34" charset="0"/>
                <a:cs typeface="Arial" panose="020B0604020202020204" pitchFamily="34" charset="0"/>
              </a:rPr>
              <a:t>56,844 miles</a:t>
            </a:r>
            <a:endParaRPr lang="en-US" altLang="en-US" sz="3600" dirty="0">
              <a:latin typeface="Arial" panose="020B0604020202020204" pitchFamily="34" charset="0"/>
              <a:cs typeface="Arial" panose="020B0604020202020204" pitchFamily="34" charset="0"/>
            </a:endParaRPr>
          </a:p>
          <a:p>
            <a:endParaRPr lang="en-US" altLang="en-US" sz="3600" dirty="0">
              <a:latin typeface="Arial" panose="020B0604020202020204" pitchFamily="34" charset="0"/>
              <a:cs typeface="Arial" panose="020B0604020202020204" pitchFamily="34" charset="0"/>
            </a:endParaRPr>
          </a:p>
          <a:p>
            <a:r>
              <a:rPr lang="en-US" altLang="en-US" sz="1200" i="1" dirty="0">
                <a:latin typeface="Arial" panose="020B0604020202020204" pitchFamily="34" charset="0"/>
                <a:cs typeface="Arial" panose="020B0604020202020204" pitchFamily="34" charset="0"/>
              </a:rPr>
              <a:t>*Map also shows unorganized territory roads. </a:t>
            </a:r>
          </a:p>
        </p:txBody>
      </p:sp>
      <p:sp>
        <p:nvSpPr>
          <p:cNvPr id="4" name="Slide Number Placeholder 2"/>
          <p:cNvSpPr>
            <a:spLocks noGrp="1"/>
          </p:cNvSpPr>
          <p:nvPr>
            <p:ph type="sldNum" sz="quarter" idx="12"/>
          </p:nvPr>
        </p:nvSpPr>
        <p:spPr bwMode="auto">
          <a:xfrm>
            <a:off x="9891132" y="6356350"/>
            <a:ext cx="146266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908050" fontAlgn="base">
              <a:spcBef>
                <a:spcPct val="0"/>
              </a:spcBef>
              <a:spcAft>
                <a:spcPct val="0"/>
              </a:spcAft>
              <a:defRPr>
                <a:solidFill>
                  <a:schemeClr val="tx1"/>
                </a:solidFill>
                <a:latin typeface="Lucida Sans Unicode" pitchFamily="34" charset="0"/>
              </a:defRPr>
            </a:lvl6pPr>
            <a:lvl7pPr marL="2971800" indent="-228600" defTabSz="908050" fontAlgn="base">
              <a:spcBef>
                <a:spcPct val="0"/>
              </a:spcBef>
              <a:spcAft>
                <a:spcPct val="0"/>
              </a:spcAft>
              <a:defRPr>
                <a:solidFill>
                  <a:schemeClr val="tx1"/>
                </a:solidFill>
                <a:latin typeface="Lucida Sans Unicode" pitchFamily="34" charset="0"/>
              </a:defRPr>
            </a:lvl7pPr>
            <a:lvl8pPr marL="3429000" indent="-228600" defTabSz="908050" fontAlgn="base">
              <a:spcBef>
                <a:spcPct val="0"/>
              </a:spcBef>
              <a:spcAft>
                <a:spcPct val="0"/>
              </a:spcAft>
              <a:defRPr>
                <a:solidFill>
                  <a:schemeClr val="tx1"/>
                </a:solidFill>
                <a:latin typeface="Lucida Sans Unicode" pitchFamily="34" charset="0"/>
              </a:defRPr>
            </a:lvl8pPr>
            <a:lvl9pPr marL="3886200" indent="-228600" defTabSz="908050" fontAlgn="base">
              <a:spcBef>
                <a:spcPct val="0"/>
              </a:spcBef>
              <a:spcAft>
                <a:spcPct val="0"/>
              </a:spcAft>
              <a:defRPr>
                <a:solidFill>
                  <a:schemeClr val="tx1"/>
                </a:solidFill>
                <a:latin typeface="Lucida Sans Unicode" pitchFamily="34" charset="0"/>
              </a:defRPr>
            </a:lvl9pPr>
          </a:lstStyle>
          <a:p>
            <a:pPr defTabSz="908050" fontAlgn="base">
              <a:spcBef>
                <a:spcPct val="0"/>
              </a:spcBef>
              <a:spcAft>
                <a:spcPct val="0"/>
              </a:spcAft>
              <a:defRPr/>
            </a:pPr>
            <a:r>
              <a:rPr lang="en-US" dirty="0" smtClean="0">
                <a:solidFill>
                  <a:srgbClr val="003F5F"/>
                </a:solidFill>
              </a:rPr>
              <a:t>11</a:t>
            </a:r>
          </a:p>
        </p:txBody>
      </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614045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9395" name="TextBox 2"/>
          <p:cNvSpPr txBox="1">
            <a:spLocks noChangeArrowheads="1"/>
          </p:cNvSpPr>
          <p:nvPr/>
        </p:nvSpPr>
        <p:spPr bwMode="auto">
          <a:xfrm>
            <a:off x="5780314" y="2858573"/>
            <a:ext cx="5275613"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3600" dirty="0" smtClean="0">
                <a:latin typeface="Arial" panose="020B0604020202020204" pitchFamily="34" charset="0"/>
                <a:cs typeface="Arial" panose="020B0604020202020204" pitchFamily="34" charset="0"/>
              </a:rPr>
              <a:t>More than 139,400 </a:t>
            </a:r>
            <a:r>
              <a:rPr lang="en-US" altLang="en-US" sz="3600" dirty="0">
                <a:latin typeface="Arial" panose="020B0604020202020204" pitchFamily="34" charset="0"/>
                <a:cs typeface="Arial" panose="020B0604020202020204" pitchFamily="34" charset="0"/>
              </a:rPr>
              <a:t>Total Miles of </a:t>
            </a:r>
            <a:r>
              <a:rPr lang="en-US" altLang="en-US" sz="3600" dirty="0" smtClean="0">
                <a:latin typeface="Arial" panose="020B0604020202020204" pitchFamily="34" charset="0"/>
                <a:cs typeface="Arial" panose="020B0604020202020204" pitchFamily="34" charset="0"/>
              </a:rPr>
              <a:t>Roadway</a:t>
            </a:r>
          </a:p>
          <a:p>
            <a:endParaRPr lang="en-US" altLang="en-US" sz="3600" dirty="0">
              <a:latin typeface="Arial" panose="020B0604020202020204" pitchFamily="34" charset="0"/>
              <a:cs typeface="Arial" panose="020B0604020202020204" pitchFamily="34" charset="0"/>
            </a:endParaRPr>
          </a:p>
          <a:p>
            <a:r>
              <a:rPr lang="en-US" altLang="en-US" sz="3600" dirty="0" smtClean="0">
                <a:latin typeface="Arial" panose="020B0604020202020204" pitchFamily="34" charset="0"/>
                <a:cs typeface="Arial" panose="020B0604020202020204" pitchFamily="34" charset="0"/>
              </a:rPr>
              <a:t>5</a:t>
            </a:r>
            <a:r>
              <a:rPr lang="en-US" altLang="en-US" sz="3600" baseline="30000" dirty="0" smtClean="0">
                <a:latin typeface="Arial" panose="020B0604020202020204" pitchFamily="34" charset="0"/>
                <a:cs typeface="Arial" panose="020B0604020202020204" pitchFamily="34" charset="0"/>
              </a:rPr>
              <a:t>th</a:t>
            </a:r>
            <a:r>
              <a:rPr lang="en-US" altLang="en-US" sz="3600" dirty="0" smtClean="0">
                <a:latin typeface="Arial" panose="020B0604020202020204" pitchFamily="34" charset="0"/>
                <a:cs typeface="Arial" panose="020B0604020202020204" pitchFamily="34" charset="0"/>
              </a:rPr>
              <a:t> Largest Road System in the Nation</a:t>
            </a:r>
            <a:endParaRPr lang="en-US" altLang="en-US" sz="3600" dirty="0">
              <a:latin typeface="Arial" panose="020B0604020202020204" pitchFamily="34" charset="0"/>
              <a:cs typeface="Arial" panose="020B0604020202020204" pitchFamily="34" charset="0"/>
            </a:endParaRPr>
          </a:p>
        </p:txBody>
      </p:sp>
      <p:sp>
        <p:nvSpPr>
          <p:cNvPr id="4" name="Slide Number Placeholder 2"/>
          <p:cNvSpPr>
            <a:spLocks noGrp="1"/>
          </p:cNvSpPr>
          <p:nvPr>
            <p:ph type="sldNum" sz="quarter" idx="12"/>
          </p:nvPr>
        </p:nvSpPr>
        <p:spPr bwMode="auto">
          <a:xfrm>
            <a:off x="9891132" y="6356350"/>
            <a:ext cx="146266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908050" fontAlgn="base">
              <a:spcBef>
                <a:spcPct val="0"/>
              </a:spcBef>
              <a:spcAft>
                <a:spcPct val="0"/>
              </a:spcAft>
              <a:defRPr>
                <a:solidFill>
                  <a:schemeClr val="tx1"/>
                </a:solidFill>
                <a:latin typeface="Lucida Sans Unicode" pitchFamily="34" charset="0"/>
              </a:defRPr>
            </a:lvl6pPr>
            <a:lvl7pPr marL="2971800" indent="-228600" defTabSz="908050" fontAlgn="base">
              <a:spcBef>
                <a:spcPct val="0"/>
              </a:spcBef>
              <a:spcAft>
                <a:spcPct val="0"/>
              </a:spcAft>
              <a:defRPr>
                <a:solidFill>
                  <a:schemeClr val="tx1"/>
                </a:solidFill>
                <a:latin typeface="Lucida Sans Unicode" pitchFamily="34" charset="0"/>
              </a:defRPr>
            </a:lvl7pPr>
            <a:lvl8pPr marL="3429000" indent="-228600" defTabSz="908050" fontAlgn="base">
              <a:spcBef>
                <a:spcPct val="0"/>
              </a:spcBef>
              <a:spcAft>
                <a:spcPct val="0"/>
              </a:spcAft>
              <a:defRPr>
                <a:solidFill>
                  <a:schemeClr val="tx1"/>
                </a:solidFill>
                <a:latin typeface="Lucida Sans Unicode" pitchFamily="34" charset="0"/>
              </a:defRPr>
            </a:lvl8pPr>
            <a:lvl9pPr marL="3886200" indent="-228600" defTabSz="908050" fontAlgn="base">
              <a:spcBef>
                <a:spcPct val="0"/>
              </a:spcBef>
              <a:spcAft>
                <a:spcPct val="0"/>
              </a:spcAft>
              <a:defRPr>
                <a:solidFill>
                  <a:schemeClr val="tx1"/>
                </a:solidFill>
                <a:latin typeface="Lucida Sans Unicode" pitchFamily="34" charset="0"/>
              </a:defRPr>
            </a:lvl9pPr>
          </a:lstStyle>
          <a:p>
            <a:pPr defTabSz="908050" fontAlgn="base">
              <a:spcBef>
                <a:spcPct val="0"/>
              </a:spcBef>
              <a:spcAft>
                <a:spcPct val="0"/>
              </a:spcAft>
              <a:defRPr/>
            </a:pPr>
            <a:r>
              <a:rPr lang="en-US" dirty="0" smtClean="0">
                <a:solidFill>
                  <a:srgbClr val="003F5F"/>
                </a:solidFill>
              </a:rPr>
              <a:t>12</a:t>
            </a:r>
          </a:p>
        </p:txBody>
      </p:sp>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bwMode="auto">
          <a:xfrm>
            <a:off x="3330388" y="367553"/>
            <a:ext cx="82296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defRPr/>
            </a:pPr>
            <a:r>
              <a:rPr lang="en-US" dirty="0" smtClean="0">
                <a:latin typeface="Arial" panose="020B0604020202020204" pitchFamily="34" charset="0"/>
                <a:cs typeface="Arial" panose="020B0604020202020204" pitchFamily="34" charset="0"/>
              </a:rPr>
              <a:t>State Transportation System</a:t>
            </a:r>
          </a:p>
        </p:txBody>
      </p:sp>
      <p:sp>
        <p:nvSpPr>
          <p:cNvPr id="60419" name="Content Placeholder 2"/>
          <p:cNvSpPr>
            <a:spLocks noGrp="1"/>
          </p:cNvSpPr>
          <p:nvPr>
            <p:ph idx="1"/>
          </p:nvPr>
        </p:nvSpPr>
        <p:spPr>
          <a:xfrm>
            <a:off x="731520" y="1510553"/>
            <a:ext cx="8959328" cy="5181600"/>
          </a:xfrm>
        </p:spPr>
        <p:txBody>
          <a:bodyPr>
            <a:normAutofit fontScale="92500" lnSpcReduction="20000"/>
          </a:bodyPr>
          <a:lstStyle/>
          <a:p>
            <a:pPr>
              <a:lnSpc>
                <a:spcPct val="90000"/>
              </a:lnSpc>
            </a:pPr>
            <a:r>
              <a:rPr lang="en-US" altLang="en-US" sz="2400" b="1" dirty="0">
                <a:latin typeface="Arial" pitchFamily="34" charset="0"/>
                <a:cs typeface="Arial" pitchFamily="34" charset="0"/>
              </a:rPr>
              <a:t>Highways</a:t>
            </a:r>
          </a:p>
          <a:p>
            <a:pPr lvl="1">
              <a:lnSpc>
                <a:spcPct val="90000"/>
              </a:lnSpc>
            </a:pPr>
            <a:r>
              <a:rPr lang="en-US" altLang="en-US" sz="2400" dirty="0" smtClean="0">
                <a:latin typeface="Arial" pitchFamily="34" charset="0"/>
                <a:cs typeface="Arial" pitchFamily="34" charset="0"/>
              </a:rPr>
              <a:t>60 </a:t>
            </a:r>
            <a:r>
              <a:rPr lang="en-US" altLang="en-US" sz="2400" dirty="0">
                <a:latin typeface="Arial" pitchFamily="34" charset="0"/>
                <a:cs typeface="Arial" pitchFamily="34" charset="0"/>
              </a:rPr>
              <a:t>billion annual vehicle miles traveled </a:t>
            </a:r>
          </a:p>
          <a:p>
            <a:pPr lvl="2"/>
            <a:r>
              <a:rPr lang="en-US" altLang="en-US" sz="2400" dirty="0" smtClean="0">
                <a:latin typeface="Arial" pitchFamily="34" charset="0"/>
                <a:cs typeface="Arial" pitchFamily="34" charset="0"/>
              </a:rPr>
              <a:t>34.7 </a:t>
            </a:r>
            <a:r>
              <a:rPr lang="en-US" altLang="en-US" sz="2400" dirty="0">
                <a:latin typeface="Arial" pitchFamily="34" charset="0"/>
                <a:cs typeface="Arial" pitchFamily="34" charset="0"/>
              </a:rPr>
              <a:t>billion on trunk highways</a:t>
            </a:r>
            <a:endParaRPr lang="en-US" altLang="en-US" sz="2400" i="1" dirty="0">
              <a:latin typeface="Arial" pitchFamily="34" charset="0"/>
              <a:cs typeface="Arial" pitchFamily="34" charset="0"/>
            </a:endParaRPr>
          </a:p>
          <a:p>
            <a:pPr>
              <a:lnSpc>
                <a:spcPct val="90000"/>
              </a:lnSpc>
            </a:pPr>
            <a:r>
              <a:rPr lang="en-US" altLang="en-US" sz="2400" b="1" dirty="0">
                <a:latin typeface="Arial" pitchFamily="34" charset="0"/>
                <a:cs typeface="Arial" pitchFamily="34" charset="0"/>
              </a:rPr>
              <a:t>Bridges </a:t>
            </a:r>
            <a:r>
              <a:rPr lang="en-US" altLang="en-US" sz="2400" b="1" dirty="0" smtClean="0">
                <a:latin typeface="Arial" pitchFamily="34" charset="0"/>
                <a:cs typeface="Arial" pitchFamily="34" charset="0"/>
              </a:rPr>
              <a:t>(10+ </a:t>
            </a:r>
            <a:r>
              <a:rPr lang="en-US" altLang="en-US" sz="2400" b="1" dirty="0">
                <a:latin typeface="Arial" pitchFamily="34" charset="0"/>
                <a:cs typeface="Arial" pitchFamily="34" charset="0"/>
              </a:rPr>
              <a:t>feet)</a:t>
            </a:r>
          </a:p>
          <a:p>
            <a:pPr lvl="1">
              <a:lnSpc>
                <a:spcPct val="90000"/>
              </a:lnSpc>
            </a:pPr>
            <a:r>
              <a:rPr lang="en-US" altLang="en-US" sz="2400" dirty="0">
                <a:latin typeface="Arial" pitchFamily="34" charset="0"/>
                <a:cs typeface="Arial" pitchFamily="34" charset="0"/>
              </a:rPr>
              <a:t>19,800 bridges carry a roadway in Minnesota</a:t>
            </a:r>
          </a:p>
          <a:p>
            <a:pPr lvl="1">
              <a:lnSpc>
                <a:spcPct val="90000"/>
              </a:lnSpc>
            </a:pPr>
            <a:r>
              <a:rPr lang="en-US" altLang="en-US" sz="2400" dirty="0">
                <a:latin typeface="Arial" pitchFamily="34" charset="0"/>
                <a:cs typeface="Arial" pitchFamily="34" charset="0"/>
              </a:rPr>
              <a:t> </a:t>
            </a:r>
            <a:r>
              <a:rPr lang="en-US" altLang="en-US" sz="2400" dirty="0" smtClean="0">
                <a:latin typeface="Arial" pitchFamily="34" charset="0"/>
                <a:cs typeface="Arial" pitchFamily="34" charset="0"/>
              </a:rPr>
              <a:t>More than 4,800 </a:t>
            </a:r>
            <a:r>
              <a:rPr lang="en-US" altLang="en-US" sz="2400" dirty="0">
                <a:latin typeface="Arial" pitchFamily="34" charset="0"/>
                <a:cs typeface="Arial" pitchFamily="34" charset="0"/>
              </a:rPr>
              <a:t>bridges carry or cross a trunk highway</a:t>
            </a:r>
          </a:p>
          <a:p>
            <a:pPr>
              <a:lnSpc>
                <a:spcPct val="90000"/>
              </a:lnSpc>
            </a:pPr>
            <a:r>
              <a:rPr lang="en-US" altLang="en-US" sz="2400" b="1" dirty="0" smtClean="0">
                <a:latin typeface="Arial" pitchFamily="34" charset="0"/>
                <a:cs typeface="Arial" pitchFamily="34" charset="0"/>
              </a:rPr>
              <a:t>Aviation</a:t>
            </a:r>
            <a:endParaRPr lang="en-US" altLang="en-US" sz="2400" b="1" dirty="0">
              <a:latin typeface="Arial" pitchFamily="34" charset="0"/>
              <a:cs typeface="Arial" pitchFamily="34" charset="0"/>
            </a:endParaRPr>
          </a:p>
          <a:p>
            <a:pPr lvl="1">
              <a:lnSpc>
                <a:spcPct val="90000"/>
              </a:lnSpc>
            </a:pPr>
            <a:r>
              <a:rPr lang="en-US" altLang="en-US" sz="2400" dirty="0" smtClean="0">
                <a:latin typeface="Arial" pitchFamily="34" charset="0"/>
                <a:cs typeface="Arial" pitchFamily="34" charset="0"/>
              </a:rPr>
              <a:t>134 </a:t>
            </a:r>
            <a:r>
              <a:rPr lang="en-US" altLang="en-US" sz="2400" dirty="0">
                <a:latin typeface="Arial" pitchFamily="34" charset="0"/>
                <a:cs typeface="Arial" pitchFamily="34" charset="0"/>
              </a:rPr>
              <a:t>state-funded airports in </a:t>
            </a:r>
            <a:r>
              <a:rPr lang="en-US" altLang="en-US" sz="2400" dirty="0" smtClean="0">
                <a:latin typeface="Arial" pitchFamily="34" charset="0"/>
                <a:cs typeface="Arial" pitchFamily="34" charset="0"/>
              </a:rPr>
              <a:t>Minnesota</a:t>
            </a:r>
          </a:p>
          <a:p>
            <a:pPr lvl="2">
              <a:lnSpc>
                <a:spcPct val="90000"/>
              </a:lnSpc>
            </a:pPr>
            <a:r>
              <a:rPr lang="en-US" altLang="en-US" sz="2400" dirty="0" smtClean="0">
                <a:latin typeface="Arial" pitchFamily="34" charset="0"/>
                <a:cs typeface="Arial" pitchFamily="34" charset="0"/>
              </a:rPr>
              <a:t>More than half owned by cities under 5,000</a:t>
            </a:r>
            <a:endParaRPr lang="en-US" altLang="en-US" sz="2400" dirty="0">
              <a:latin typeface="Arial" pitchFamily="34" charset="0"/>
              <a:cs typeface="Arial" pitchFamily="34" charset="0"/>
            </a:endParaRPr>
          </a:p>
          <a:p>
            <a:pPr lvl="1">
              <a:lnSpc>
                <a:spcPct val="90000"/>
              </a:lnSpc>
            </a:pPr>
            <a:r>
              <a:rPr lang="en-US" altLang="en-US" sz="2400" dirty="0">
                <a:latin typeface="Arial" pitchFamily="34" charset="0"/>
                <a:cs typeface="Arial" pitchFamily="34" charset="0"/>
              </a:rPr>
              <a:t>Includes 9 commercial service airports</a:t>
            </a:r>
          </a:p>
          <a:p>
            <a:pPr lvl="1">
              <a:lnSpc>
                <a:spcPct val="90000"/>
              </a:lnSpc>
            </a:pPr>
            <a:r>
              <a:rPr lang="en-US" altLang="en-US" sz="2400" dirty="0">
                <a:latin typeface="Arial" pitchFamily="34" charset="0"/>
                <a:cs typeface="Arial" pitchFamily="34" charset="0"/>
              </a:rPr>
              <a:t>Includes 7 Metropolitan Airports Commission airports</a:t>
            </a:r>
          </a:p>
          <a:p>
            <a:pPr lvl="1">
              <a:lnSpc>
                <a:spcPct val="90000"/>
              </a:lnSpc>
            </a:pPr>
            <a:endParaRPr lang="en-US" altLang="en-US" sz="1700" dirty="0">
              <a:latin typeface="Arial" pitchFamily="34" charset="0"/>
              <a:cs typeface="Arial" pitchFamily="34" charset="0"/>
            </a:endParaRPr>
          </a:p>
          <a:p>
            <a:pPr>
              <a:lnSpc>
                <a:spcPct val="90000"/>
              </a:lnSpc>
            </a:pPr>
            <a:endParaRPr lang="en-US" altLang="en-US" sz="2100" dirty="0">
              <a:solidFill>
                <a:srgbClr val="FF00FF"/>
              </a:solidFill>
              <a:latin typeface="Arial" pitchFamily="34" charset="0"/>
              <a:cs typeface="Arial" pitchFamily="34" charset="0"/>
            </a:endParaRPr>
          </a:p>
        </p:txBody>
      </p:sp>
      <p:pic>
        <p:nvPicPr>
          <p:cNvPr id="2" name="Picture 1"/>
          <p:cNvPicPr>
            <a:picLocks noChangeAspect="1"/>
          </p:cNvPicPr>
          <p:nvPr/>
        </p:nvPicPr>
        <p:blipFill>
          <a:blip r:embed="rId3"/>
          <a:stretch>
            <a:fillRect/>
          </a:stretch>
        </p:blipFill>
        <p:spPr>
          <a:xfrm>
            <a:off x="7279671" y="1849643"/>
            <a:ext cx="4822354" cy="1249788"/>
          </a:xfrm>
          <a:prstGeom prst="rect">
            <a:avLst/>
          </a:prstGeom>
          <a:scene3d>
            <a:camera prst="orthographicFront"/>
            <a:lightRig rig="threePt" dir="t"/>
          </a:scene3d>
          <a:sp3d>
            <a:bevelT/>
          </a:sp3d>
        </p:spPr>
      </p:pic>
      <p:sp>
        <p:nvSpPr>
          <p:cNvPr id="5" name="Slide Number Placeholder 2"/>
          <p:cNvSpPr>
            <a:spLocks noGrp="1"/>
          </p:cNvSpPr>
          <p:nvPr>
            <p:ph type="sldNum" sz="quarter" idx="12"/>
          </p:nvPr>
        </p:nvSpPr>
        <p:spPr bwMode="auto">
          <a:xfrm>
            <a:off x="9891132" y="6356350"/>
            <a:ext cx="146266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908050" fontAlgn="base">
              <a:spcBef>
                <a:spcPct val="0"/>
              </a:spcBef>
              <a:spcAft>
                <a:spcPct val="0"/>
              </a:spcAft>
              <a:defRPr>
                <a:solidFill>
                  <a:schemeClr val="tx1"/>
                </a:solidFill>
                <a:latin typeface="Lucida Sans Unicode" pitchFamily="34" charset="0"/>
              </a:defRPr>
            </a:lvl6pPr>
            <a:lvl7pPr marL="2971800" indent="-228600" defTabSz="908050" fontAlgn="base">
              <a:spcBef>
                <a:spcPct val="0"/>
              </a:spcBef>
              <a:spcAft>
                <a:spcPct val="0"/>
              </a:spcAft>
              <a:defRPr>
                <a:solidFill>
                  <a:schemeClr val="tx1"/>
                </a:solidFill>
                <a:latin typeface="Lucida Sans Unicode" pitchFamily="34" charset="0"/>
              </a:defRPr>
            </a:lvl7pPr>
            <a:lvl8pPr marL="3429000" indent="-228600" defTabSz="908050" fontAlgn="base">
              <a:spcBef>
                <a:spcPct val="0"/>
              </a:spcBef>
              <a:spcAft>
                <a:spcPct val="0"/>
              </a:spcAft>
              <a:defRPr>
                <a:solidFill>
                  <a:schemeClr val="tx1"/>
                </a:solidFill>
                <a:latin typeface="Lucida Sans Unicode" pitchFamily="34" charset="0"/>
              </a:defRPr>
            </a:lvl8pPr>
            <a:lvl9pPr marL="3886200" indent="-228600" defTabSz="908050" fontAlgn="base">
              <a:spcBef>
                <a:spcPct val="0"/>
              </a:spcBef>
              <a:spcAft>
                <a:spcPct val="0"/>
              </a:spcAft>
              <a:defRPr>
                <a:solidFill>
                  <a:schemeClr val="tx1"/>
                </a:solidFill>
                <a:latin typeface="Lucida Sans Unicode" pitchFamily="34" charset="0"/>
              </a:defRPr>
            </a:lvl9pPr>
          </a:lstStyle>
          <a:p>
            <a:pPr defTabSz="908050" fontAlgn="base">
              <a:spcBef>
                <a:spcPct val="0"/>
              </a:spcBef>
              <a:spcAft>
                <a:spcPct val="0"/>
              </a:spcAft>
              <a:defRPr/>
            </a:pPr>
            <a:fld id="{B10BC739-8BDF-4E2E-8A48-1CB120739976}" type="slidenum">
              <a:rPr lang="en-US" smtClean="0">
                <a:solidFill>
                  <a:srgbClr val="003F5F"/>
                </a:solidFill>
              </a:rPr>
              <a:pPr defTabSz="908050" fontAlgn="base">
                <a:spcBef>
                  <a:spcPct val="0"/>
                </a:spcBef>
                <a:spcAft>
                  <a:spcPct val="0"/>
                </a:spcAft>
                <a:defRPr/>
              </a:pPr>
              <a:t>13</a:t>
            </a:fld>
            <a:endParaRPr lang="en-US" dirty="0" smtClean="0">
              <a:solidFill>
                <a:srgbClr val="003F5F"/>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bwMode="auto">
          <a:xfrm>
            <a:off x="3366247" y="322119"/>
            <a:ext cx="82296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defRPr/>
            </a:pPr>
            <a:r>
              <a:rPr lang="en-US" dirty="0" smtClean="0">
                <a:latin typeface="Arial" panose="020B0604020202020204" pitchFamily="34" charset="0"/>
                <a:cs typeface="Arial" panose="020B0604020202020204" pitchFamily="34" charset="0"/>
              </a:rPr>
              <a:t>Freight</a:t>
            </a:r>
          </a:p>
        </p:txBody>
      </p:sp>
      <p:sp>
        <p:nvSpPr>
          <p:cNvPr id="3" name="Content Placeholder 2"/>
          <p:cNvSpPr>
            <a:spLocks noGrp="1"/>
          </p:cNvSpPr>
          <p:nvPr>
            <p:ph idx="1"/>
          </p:nvPr>
        </p:nvSpPr>
        <p:spPr>
          <a:xfrm>
            <a:off x="590843" y="1580387"/>
            <a:ext cx="6648157" cy="5277613"/>
          </a:xfrm>
        </p:spPr>
        <p:txBody>
          <a:bodyPr>
            <a:normAutofit/>
          </a:bodyPr>
          <a:lstStyle/>
          <a:p>
            <a:pPr marL="363040" indent="-254129">
              <a:lnSpc>
                <a:spcPct val="90000"/>
              </a:lnSpc>
              <a:defRPr/>
            </a:pPr>
            <a:r>
              <a:rPr lang="en-US" sz="2400" b="1" dirty="0">
                <a:latin typeface="Arial" panose="020B0604020202020204" pitchFamily="34" charset="0"/>
                <a:cs typeface="Arial" panose="020B0604020202020204" pitchFamily="34" charset="0"/>
              </a:rPr>
              <a:t>Water Freight</a:t>
            </a:r>
          </a:p>
          <a:p>
            <a:pPr marL="617171" lvl="1" indent="-227290">
              <a:lnSpc>
                <a:spcPct val="90000"/>
              </a:lnSpc>
              <a:defRPr/>
            </a:pPr>
            <a:r>
              <a:rPr lang="en-US" sz="2400" dirty="0" smtClean="0">
                <a:latin typeface="Arial" panose="020B0604020202020204" pitchFamily="34" charset="0"/>
                <a:cs typeface="Arial" panose="020B0604020202020204" pitchFamily="34" charset="0"/>
              </a:rPr>
              <a:t>59 </a:t>
            </a:r>
            <a:r>
              <a:rPr lang="en-US" sz="2400" dirty="0">
                <a:latin typeface="Arial" panose="020B0604020202020204" pitchFamily="34" charset="0"/>
                <a:cs typeface="Arial" panose="020B0604020202020204" pitchFamily="34" charset="0"/>
              </a:rPr>
              <a:t>million tons shipped via Great Lakes </a:t>
            </a:r>
          </a:p>
          <a:p>
            <a:pPr marL="617171" lvl="1" indent="-227290">
              <a:lnSpc>
                <a:spcPct val="90000"/>
              </a:lnSpc>
              <a:defRPr/>
            </a:pPr>
            <a:r>
              <a:rPr lang="en-US" sz="2400" dirty="0" smtClean="0">
                <a:latin typeface="Arial" panose="020B0604020202020204" pitchFamily="34" charset="0"/>
                <a:cs typeface="Arial" panose="020B0604020202020204" pitchFamily="34" charset="0"/>
              </a:rPr>
              <a:t>12.4 million </a:t>
            </a:r>
            <a:r>
              <a:rPr lang="en-US" sz="2400" dirty="0">
                <a:latin typeface="Arial" panose="020B0604020202020204" pitchFamily="34" charset="0"/>
                <a:cs typeface="Arial" panose="020B0604020202020204" pitchFamily="34" charset="0"/>
              </a:rPr>
              <a:t>tons via river </a:t>
            </a:r>
            <a:r>
              <a:rPr lang="en-US" sz="2400" dirty="0" smtClean="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617171" lvl="1" indent="-227290">
              <a:lnSpc>
                <a:spcPct val="90000"/>
              </a:lnSpc>
              <a:defRPr/>
            </a:pPr>
            <a:r>
              <a:rPr lang="en-US" sz="2400" dirty="0">
                <a:latin typeface="Arial" panose="020B0604020202020204" pitchFamily="34" charset="0"/>
                <a:cs typeface="Arial" panose="020B0604020202020204" pitchFamily="34" charset="0"/>
              </a:rPr>
              <a:t>Public ports in Duluth, Winona, Red </a:t>
            </a:r>
            <a:r>
              <a:rPr lang="en-US" sz="2400" dirty="0" smtClean="0">
                <a:latin typeface="Arial" panose="020B0604020202020204" pitchFamily="34" charset="0"/>
                <a:cs typeface="Arial" panose="020B0604020202020204" pitchFamily="34" charset="0"/>
              </a:rPr>
              <a:t>Wing and </a:t>
            </a:r>
            <a:r>
              <a:rPr lang="en-US" sz="2400" dirty="0">
                <a:latin typeface="Arial" panose="020B0604020202020204" pitchFamily="34" charset="0"/>
                <a:cs typeface="Arial" panose="020B0604020202020204" pitchFamily="34" charset="0"/>
              </a:rPr>
              <a:t>St. </a:t>
            </a:r>
            <a:r>
              <a:rPr lang="en-US" sz="2400" dirty="0" smtClean="0">
                <a:latin typeface="Arial" panose="020B0604020202020204" pitchFamily="34" charset="0"/>
                <a:cs typeface="Arial" panose="020B0604020202020204" pitchFamily="34" charset="0"/>
              </a:rPr>
              <a:t>Paul</a:t>
            </a:r>
            <a:endParaRPr lang="en-US" sz="2400" dirty="0">
              <a:latin typeface="Arial" panose="020B0604020202020204" pitchFamily="34" charset="0"/>
              <a:cs typeface="Arial" panose="020B0604020202020204" pitchFamily="34" charset="0"/>
            </a:endParaRPr>
          </a:p>
          <a:p>
            <a:pPr marL="363040" indent="-254129">
              <a:lnSpc>
                <a:spcPct val="90000"/>
              </a:lnSpc>
              <a:defRPr/>
            </a:pPr>
            <a:r>
              <a:rPr lang="en-US" sz="2400" b="1" dirty="0">
                <a:latin typeface="Arial" panose="020B0604020202020204" pitchFamily="34" charset="0"/>
                <a:cs typeface="Arial" panose="020B0604020202020204" pitchFamily="34" charset="0"/>
              </a:rPr>
              <a:t>Rail Freight</a:t>
            </a:r>
          </a:p>
          <a:p>
            <a:pPr marL="617171" lvl="1" indent="-227290">
              <a:lnSpc>
                <a:spcPct val="90000"/>
              </a:lnSpc>
              <a:defRPr/>
            </a:pPr>
            <a:r>
              <a:rPr lang="en-US" sz="2400" dirty="0" smtClean="0">
                <a:latin typeface="Arial" panose="020B0604020202020204" pitchFamily="34" charset="0"/>
                <a:cs typeface="Arial" panose="020B0604020202020204" pitchFamily="34" charset="0"/>
              </a:rPr>
              <a:t>250 </a:t>
            </a:r>
            <a:r>
              <a:rPr lang="en-US" sz="2400" dirty="0">
                <a:latin typeface="Arial" panose="020B0604020202020204" pitchFamily="34" charset="0"/>
                <a:cs typeface="Arial" panose="020B0604020202020204" pitchFamily="34" charset="0"/>
              </a:rPr>
              <a:t>million tons shipped </a:t>
            </a:r>
          </a:p>
          <a:p>
            <a:pPr marL="617171" lvl="1" indent="-227290">
              <a:lnSpc>
                <a:spcPct val="90000"/>
              </a:lnSpc>
              <a:defRPr/>
            </a:pPr>
            <a:r>
              <a:rPr lang="en-US" sz="2400" dirty="0" smtClean="0">
                <a:latin typeface="Arial" panose="020B0604020202020204" pitchFamily="34" charset="0"/>
                <a:cs typeface="Arial" panose="020B0604020202020204" pitchFamily="34" charset="0"/>
              </a:rPr>
              <a:t>4,420 </a:t>
            </a:r>
            <a:r>
              <a:rPr lang="en-US" sz="2400" dirty="0">
                <a:latin typeface="Arial" panose="020B0604020202020204" pitchFamily="34" charset="0"/>
                <a:cs typeface="Arial" panose="020B0604020202020204" pitchFamily="34" charset="0"/>
              </a:rPr>
              <a:t>miles of railroads</a:t>
            </a:r>
          </a:p>
          <a:p>
            <a:pPr marL="617171" lvl="1" indent="-227290">
              <a:lnSpc>
                <a:spcPct val="90000"/>
              </a:lnSpc>
              <a:defRPr/>
            </a:pPr>
            <a:r>
              <a:rPr lang="en-US" sz="2400" dirty="0" smtClean="0">
                <a:latin typeface="Arial" panose="020B0604020202020204" pitchFamily="34" charset="0"/>
                <a:cs typeface="Arial" panose="020B0604020202020204" pitchFamily="34" charset="0"/>
              </a:rPr>
              <a:t>21 </a:t>
            </a:r>
            <a:r>
              <a:rPr lang="en-US" sz="2400" dirty="0">
                <a:latin typeface="Arial" panose="020B0604020202020204" pitchFamily="34" charset="0"/>
                <a:cs typeface="Arial" panose="020B0604020202020204" pitchFamily="34" charset="0"/>
              </a:rPr>
              <a:t>railroad companies</a:t>
            </a:r>
          </a:p>
          <a:p>
            <a:pPr marL="363040" indent="-254129">
              <a:lnSpc>
                <a:spcPct val="90000"/>
              </a:lnSpc>
              <a:defRPr/>
            </a:pPr>
            <a:endParaRPr lang="en-US" sz="1900" dirty="0"/>
          </a:p>
        </p:txBody>
      </p:sp>
      <p:pic>
        <p:nvPicPr>
          <p:cNvPr id="2" name="Picture 1"/>
          <p:cNvPicPr>
            <a:picLocks noChangeAspect="1"/>
          </p:cNvPicPr>
          <p:nvPr/>
        </p:nvPicPr>
        <p:blipFill>
          <a:blip r:embed="rId3"/>
          <a:stretch>
            <a:fillRect/>
          </a:stretch>
        </p:blipFill>
        <p:spPr>
          <a:xfrm>
            <a:off x="6996953" y="1465119"/>
            <a:ext cx="4598894" cy="3063408"/>
          </a:xfrm>
          <a:prstGeom prst="rect">
            <a:avLst/>
          </a:prstGeom>
          <a:effectLst>
            <a:softEdge rad="127000"/>
          </a:effectLst>
        </p:spPr>
      </p:pic>
      <p:sp>
        <p:nvSpPr>
          <p:cNvPr id="5" name="Slide Number Placeholder 2"/>
          <p:cNvSpPr>
            <a:spLocks noGrp="1"/>
          </p:cNvSpPr>
          <p:nvPr>
            <p:ph type="sldNum" sz="quarter" idx="12"/>
          </p:nvPr>
        </p:nvSpPr>
        <p:spPr bwMode="auto">
          <a:xfrm>
            <a:off x="9891132" y="6356350"/>
            <a:ext cx="146266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908050" fontAlgn="base">
              <a:spcBef>
                <a:spcPct val="0"/>
              </a:spcBef>
              <a:spcAft>
                <a:spcPct val="0"/>
              </a:spcAft>
              <a:defRPr>
                <a:solidFill>
                  <a:schemeClr val="tx1"/>
                </a:solidFill>
                <a:latin typeface="Lucida Sans Unicode" pitchFamily="34" charset="0"/>
              </a:defRPr>
            </a:lvl6pPr>
            <a:lvl7pPr marL="2971800" indent="-228600" defTabSz="908050" fontAlgn="base">
              <a:spcBef>
                <a:spcPct val="0"/>
              </a:spcBef>
              <a:spcAft>
                <a:spcPct val="0"/>
              </a:spcAft>
              <a:defRPr>
                <a:solidFill>
                  <a:schemeClr val="tx1"/>
                </a:solidFill>
                <a:latin typeface="Lucida Sans Unicode" pitchFamily="34" charset="0"/>
              </a:defRPr>
            </a:lvl7pPr>
            <a:lvl8pPr marL="3429000" indent="-228600" defTabSz="908050" fontAlgn="base">
              <a:spcBef>
                <a:spcPct val="0"/>
              </a:spcBef>
              <a:spcAft>
                <a:spcPct val="0"/>
              </a:spcAft>
              <a:defRPr>
                <a:solidFill>
                  <a:schemeClr val="tx1"/>
                </a:solidFill>
                <a:latin typeface="Lucida Sans Unicode" pitchFamily="34" charset="0"/>
              </a:defRPr>
            </a:lvl8pPr>
            <a:lvl9pPr marL="3886200" indent="-228600" defTabSz="908050" fontAlgn="base">
              <a:spcBef>
                <a:spcPct val="0"/>
              </a:spcBef>
              <a:spcAft>
                <a:spcPct val="0"/>
              </a:spcAft>
              <a:defRPr>
                <a:solidFill>
                  <a:schemeClr val="tx1"/>
                </a:solidFill>
                <a:latin typeface="Lucida Sans Unicode" pitchFamily="34" charset="0"/>
              </a:defRPr>
            </a:lvl9pPr>
          </a:lstStyle>
          <a:p>
            <a:pPr defTabSz="908050" fontAlgn="base">
              <a:spcBef>
                <a:spcPct val="0"/>
              </a:spcBef>
              <a:spcAft>
                <a:spcPct val="0"/>
              </a:spcAft>
              <a:defRPr/>
            </a:pPr>
            <a:r>
              <a:rPr lang="en-US" dirty="0" smtClean="0">
                <a:solidFill>
                  <a:srgbClr val="003F5F"/>
                </a:solidFill>
              </a:rPr>
              <a:t>14</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9743"/>
            <a:ext cx="10515600" cy="914400"/>
          </a:xfrm>
        </p:spPr>
        <p:txBody>
          <a:bodyPr/>
          <a:lstStyle/>
          <a:p>
            <a:r>
              <a:rPr lang="en-US" dirty="0" smtClean="0">
                <a:latin typeface="Arial" panose="020B0604020202020204" pitchFamily="34" charset="0"/>
                <a:cs typeface="Arial" panose="020B0604020202020204" pitchFamily="34" charset="0"/>
              </a:rPr>
              <a:t>Greater Minnesota Transit</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8372" y="1642745"/>
            <a:ext cx="7268308" cy="5078730"/>
          </a:xfrm>
        </p:spPr>
        <p:txBody>
          <a:bodyPr>
            <a:normAutofit/>
          </a:bodyPr>
          <a:lstStyle/>
          <a:p>
            <a:pPr marL="363040" indent="-254129">
              <a:lnSpc>
                <a:spcPct val="90000"/>
              </a:lnSpc>
              <a:defRPr/>
            </a:pPr>
            <a:r>
              <a:rPr lang="en-US" sz="2400" b="1" dirty="0">
                <a:latin typeface="Arial" panose="020B0604020202020204" pitchFamily="34" charset="0"/>
                <a:cs typeface="Arial" panose="020B0604020202020204" pitchFamily="34" charset="0"/>
              </a:rPr>
              <a:t>Transit</a:t>
            </a:r>
          </a:p>
          <a:p>
            <a:pPr marL="617171" lvl="1" indent="-227290">
              <a:lnSpc>
                <a:spcPct val="90000"/>
              </a:lnSpc>
              <a:defRPr/>
            </a:pPr>
            <a:r>
              <a:rPr lang="en-US" sz="2400" dirty="0" smtClean="0">
                <a:latin typeface="Arial" panose="020B0604020202020204" pitchFamily="34" charset="0"/>
                <a:cs typeface="Arial" panose="020B0604020202020204" pitchFamily="34" charset="0"/>
              </a:rPr>
              <a:t>37 </a:t>
            </a:r>
            <a:r>
              <a:rPr lang="en-US" sz="2400" dirty="0">
                <a:latin typeface="Arial" panose="020B0604020202020204" pitchFamily="34" charset="0"/>
                <a:cs typeface="Arial" panose="020B0604020202020204" pitchFamily="34" charset="0"/>
              </a:rPr>
              <a:t>public bus systems and an annual state and </a:t>
            </a:r>
            <a:r>
              <a:rPr lang="en-US" sz="2400" dirty="0" smtClean="0">
                <a:latin typeface="Arial" panose="020B0604020202020204" pitchFamily="34" charset="0"/>
                <a:cs typeface="Arial" panose="020B0604020202020204" pitchFamily="34" charset="0"/>
              </a:rPr>
              <a:t>federal program </a:t>
            </a:r>
            <a:r>
              <a:rPr lang="en-US" sz="2400" dirty="0">
                <a:latin typeface="Arial" panose="020B0604020202020204" pitchFamily="34" charset="0"/>
                <a:cs typeface="Arial" panose="020B0604020202020204" pitchFamily="34" charset="0"/>
              </a:rPr>
              <a:t>of </a:t>
            </a:r>
            <a:r>
              <a:rPr lang="en-US" sz="2400" dirty="0" smtClean="0">
                <a:latin typeface="Arial" panose="020B0604020202020204" pitchFamily="34" charset="0"/>
                <a:cs typeface="Arial" panose="020B0604020202020204" pitchFamily="34" charset="0"/>
              </a:rPr>
              <a:t>more </a:t>
            </a:r>
            <a:r>
              <a:rPr lang="en-US" sz="2400" dirty="0">
                <a:latin typeface="Arial" panose="020B0604020202020204" pitchFamily="34" charset="0"/>
                <a:cs typeface="Arial" panose="020B0604020202020204" pitchFamily="34" charset="0"/>
              </a:rPr>
              <a:t>than $</a:t>
            </a:r>
            <a:r>
              <a:rPr lang="en-US" sz="2400" dirty="0" smtClean="0">
                <a:latin typeface="Arial" panose="020B0604020202020204" pitchFamily="34" charset="0"/>
                <a:cs typeface="Arial" panose="020B0604020202020204" pitchFamily="34" charset="0"/>
              </a:rPr>
              <a:t>100 million </a:t>
            </a:r>
            <a:endParaRPr lang="en-US" sz="2400" dirty="0">
              <a:latin typeface="Arial" panose="020B0604020202020204" pitchFamily="34" charset="0"/>
              <a:cs typeface="Arial" panose="020B0604020202020204" pitchFamily="34" charset="0"/>
            </a:endParaRPr>
          </a:p>
          <a:p>
            <a:pPr marL="617171" lvl="1" indent="-227290">
              <a:lnSpc>
                <a:spcPct val="90000"/>
              </a:lnSpc>
              <a:defRPr/>
            </a:pPr>
            <a:r>
              <a:rPr lang="en-US" sz="2400" dirty="0" smtClean="0">
                <a:latin typeface="Arial" panose="020B0604020202020204" pitchFamily="34" charset="0"/>
                <a:cs typeface="Arial" panose="020B0604020202020204" pitchFamily="34" charset="0"/>
              </a:rPr>
              <a:t>11.9 </a:t>
            </a:r>
            <a:r>
              <a:rPr lang="en-US" sz="2400" dirty="0">
                <a:latin typeface="Arial" panose="020B0604020202020204" pitchFamily="34" charset="0"/>
                <a:cs typeface="Arial" panose="020B0604020202020204" pitchFamily="34" charset="0"/>
              </a:rPr>
              <a:t>million greater Minnesota transit trips in </a:t>
            </a:r>
            <a:r>
              <a:rPr lang="en-US" sz="2400" dirty="0" smtClean="0">
                <a:latin typeface="Arial" panose="020B0604020202020204" pitchFamily="34" charset="0"/>
                <a:cs typeface="Arial" panose="020B0604020202020204" pitchFamily="34" charset="0"/>
              </a:rPr>
              <a:t>2017</a:t>
            </a:r>
          </a:p>
          <a:p>
            <a:pPr marL="617171" lvl="1" indent="-227290">
              <a:lnSpc>
                <a:spcPct val="90000"/>
              </a:lnSpc>
              <a:defRPr/>
            </a:pPr>
            <a:r>
              <a:rPr lang="en-US" sz="2400" dirty="0" smtClean="0">
                <a:latin typeface="Arial" panose="020B0604020202020204" pitchFamily="34" charset="0"/>
                <a:cs typeface="Arial" panose="020B0604020202020204" pitchFamily="34" charset="0"/>
              </a:rPr>
              <a:t>Funding: approximately 75% state; 25% federal</a:t>
            </a:r>
            <a:endParaRPr lang="en-US" sz="24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7795046" y="2011998"/>
            <a:ext cx="4192172" cy="2906152"/>
          </a:xfrm>
          <a:prstGeom prst="rect">
            <a:avLst/>
          </a:prstGeom>
          <a:effectLst>
            <a:glow rad="101600">
              <a:schemeClr val="accent1">
                <a:satMod val="175000"/>
                <a:alpha val="40000"/>
              </a:schemeClr>
            </a:glow>
          </a:effectLst>
        </p:spPr>
      </p:pic>
      <p:sp>
        <p:nvSpPr>
          <p:cNvPr id="8" name="Slide Number Placeholder 2"/>
          <p:cNvSpPr>
            <a:spLocks noGrp="1"/>
          </p:cNvSpPr>
          <p:nvPr>
            <p:ph type="sldNum" sz="quarter" idx="12"/>
          </p:nvPr>
        </p:nvSpPr>
        <p:spPr bwMode="auto">
          <a:xfrm>
            <a:off x="9891132" y="6356350"/>
            <a:ext cx="146266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908050" fontAlgn="base">
              <a:spcBef>
                <a:spcPct val="0"/>
              </a:spcBef>
              <a:spcAft>
                <a:spcPct val="0"/>
              </a:spcAft>
              <a:defRPr>
                <a:solidFill>
                  <a:schemeClr val="tx1"/>
                </a:solidFill>
                <a:latin typeface="Lucida Sans Unicode" pitchFamily="34" charset="0"/>
              </a:defRPr>
            </a:lvl6pPr>
            <a:lvl7pPr marL="2971800" indent="-228600" defTabSz="908050" fontAlgn="base">
              <a:spcBef>
                <a:spcPct val="0"/>
              </a:spcBef>
              <a:spcAft>
                <a:spcPct val="0"/>
              </a:spcAft>
              <a:defRPr>
                <a:solidFill>
                  <a:schemeClr val="tx1"/>
                </a:solidFill>
                <a:latin typeface="Lucida Sans Unicode" pitchFamily="34" charset="0"/>
              </a:defRPr>
            </a:lvl7pPr>
            <a:lvl8pPr marL="3429000" indent="-228600" defTabSz="908050" fontAlgn="base">
              <a:spcBef>
                <a:spcPct val="0"/>
              </a:spcBef>
              <a:spcAft>
                <a:spcPct val="0"/>
              </a:spcAft>
              <a:defRPr>
                <a:solidFill>
                  <a:schemeClr val="tx1"/>
                </a:solidFill>
                <a:latin typeface="Lucida Sans Unicode" pitchFamily="34" charset="0"/>
              </a:defRPr>
            </a:lvl8pPr>
            <a:lvl9pPr marL="3886200" indent="-228600" defTabSz="908050" fontAlgn="base">
              <a:spcBef>
                <a:spcPct val="0"/>
              </a:spcBef>
              <a:spcAft>
                <a:spcPct val="0"/>
              </a:spcAft>
              <a:defRPr>
                <a:solidFill>
                  <a:schemeClr val="tx1"/>
                </a:solidFill>
                <a:latin typeface="Lucida Sans Unicode" pitchFamily="34" charset="0"/>
              </a:defRPr>
            </a:lvl9pPr>
          </a:lstStyle>
          <a:p>
            <a:pPr defTabSz="908050" fontAlgn="base">
              <a:spcBef>
                <a:spcPct val="0"/>
              </a:spcBef>
              <a:spcAft>
                <a:spcPct val="0"/>
              </a:spcAft>
              <a:defRPr/>
            </a:pPr>
            <a:r>
              <a:rPr lang="en-US" dirty="0" smtClean="0">
                <a:solidFill>
                  <a:srgbClr val="003F5F"/>
                </a:solidFill>
              </a:rPr>
              <a:t>15</a:t>
            </a:r>
          </a:p>
        </p:txBody>
      </p:sp>
    </p:spTree>
    <p:extLst>
      <p:ext uri="{BB962C8B-B14F-4D97-AF65-F5344CB8AC3E}">
        <p14:creationId xmlns:p14="http://schemas.microsoft.com/office/powerpoint/2010/main" val="25514048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Pedestrians and Bicycles</a:t>
            </a:r>
            <a:endParaRPr lang="en-US" dirty="0"/>
          </a:p>
        </p:txBody>
      </p:sp>
      <p:sp>
        <p:nvSpPr>
          <p:cNvPr id="3" name="Content Placeholder 2"/>
          <p:cNvSpPr>
            <a:spLocks noGrp="1"/>
          </p:cNvSpPr>
          <p:nvPr>
            <p:ph idx="1"/>
          </p:nvPr>
        </p:nvSpPr>
        <p:spPr/>
        <p:txBody>
          <a:bodyPr>
            <a:normAutofit/>
          </a:bodyPr>
          <a:lstStyle/>
          <a:p>
            <a:pPr marL="363040" indent="-254129">
              <a:lnSpc>
                <a:spcPct val="90000"/>
              </a:lnSpc>
              <a:defRPr/>
            </a:pPr>
            <a:r>
              <a:rPr lang="en-US" sz="2100" dirty="0" smtClean="0">
                <a:latin typeface="NeueHaasGroteskText Std" panose="020B0504020202020204" pitchFamily="34" charset="0"/>
              </a:rPr>
              <a:t>More </a:t>
            </a:r>
            <a:r>
              <a:rPr lang="en-US" sz="2100" dirty="0">
                <a:latin typeface="NeueHaasGroteskText Std" panose="020B0504020202020204" pitchFamily="34" charset="0"/>
              </a:rPr>
              <a:t>than 1,100 miles of designated state bicycle routes with … </a:t>
            </a:r>
          </a:p>
          <a:p>
            <a:pPr marL="1277440" lvl="2" indent="-254129">
              <a:lnSpc>
                <a:spcPct val="90000"/>
              </a:lnSpc>
              <a:defRPr/>
            </a:pPr>
            <a:r>
              <a:rPr lang="en-US" sz="2100" dirty="0">
                <a:latin typeface="Arial" panose="020B0604020202020204" pitchFamily="34" charset="0"/>
                <a:cs typeface="Arial" panose="020B0604020202020204" pitchFamily="34" charset="0"/>
              </a:rPr>
              <a:t>Mississippi River Trail</a:t>
            </a:r>
          </a:p>
          <a:p>
            <a:pPr marL="1277440" lvl="2" indent="-254129">
              <a:lnSpc>
                <a:spcPct val="90000"/>
              </a:lnSpc>
              <a:defRPr/>
            </a:pPr>
            <a:r>
              <a:rPr lang="en-US" sz="2100" dirty="0">
                <a:latin typeface="Arial" panose="020B0604020202020204" pitchFamily="34" charset="0"/>
                <a:cs typeface="Arial" panose="020B0604020202020204" pitchFamily="34" charset="0"/>
              </a:rPr>
              <a:t>North Star </a:t>
            </a:r>
            <a:r>
              <a:rPr lang="en-US" sz="2100" dirty="0" smtClean="0">
                <a:latin typeface="Arial" panose="020B0604020202020204" pitchFamily="34" charset="0"/>
                <a:cs typeface="Arial" panose="020B0604020202020204" pitchFamily="34" charset="0"/>
              </a:rPr>
              <a:t>Route</a:t>
            </a:r>
          </a:p>
          <a:p>
            <a:pPr marL="363040" indent="-254129">
              <a:lnSpc>
                <a:spcPct val="90000"/>
              </a:lnSpc>
              <a:defRPr/>
            </a:pPr>
            <a:r>
              <a:rPr lang="en-US" sz="2100" dirty="0" smtClean="0"/>
              <a:t>2</a:t>
            </a:r>
            <a:r>
              <a:rPr lang="en-US" sz="2100" baseline="30000" dirty="0" smtClean="0"/>
              <a:t>nd</a:t>
            </a:r>
            <a:r>
              <a:rPr lang="en-US" sz="2100" dirty="0" smtClean="0"/>
              <a:t> </a:t>
            </a:r>
            <a:r>
              <a:rPr lang="en-US" sz="2100" dirty="0"/>
              <a:t>most bike-friendly state </a:t>
            </a:r>
            <a:r>
              <a:rPr lang="en-US" sz="2100" dirty="0" smtClean="0"/>
              <a:t>(League </a:t>
            </a:r>
            <a:r>
              <a:rPr lang="en-US" sz="2100" dirty="0"/>
              <a:t>of American </a:t>
            </a:r>
            <a:r>
              <a:rPr lang="en-US" sz="2100" dirty="0" smtClean="0"/>
              <a:t>Cyclists)</a:t>
            </a:r>
            <a:endParaRPr lang="en-US" sz="2100" dirty="0" smtClean="0"/>
          </a:p>
          <a:p>
            <a:pPr marL="363040" indent="-254129">
              <a:lnSpc>
                <a:spcPct val="90000"/>
              </a:lnSpc>
              <a:defRPr/>
            </a:pPr>
            <a:r>
              <a:rPr lang="en-US" sz="2100" dirty="0" smtClean="0"/>
              <a:t>Bicycle </a:t>
            </a:r>
            <a:r>
              <a:rPr lang="en-US" sz="2100" dirty="0"/>
              <a:t>plan supports opportunities for local and regional bicycle </a:t>
            </a:r>
            <a:r>
              <a:rPr lang="en-US" sz="2100" dirty="0" smtClean="0"/>
              <a:t>travel</a:t>
            </a:r>
          </a:p>
          <a:p>
            <a:pPr marL="363040" indent="-254129">
              <a:lnSpc>
                <a:spcPct val="90000"/>
              </a:lnSpc>
              <a:defRPr/>
            </a:pPr>
            <a:r>
              <a:rPr lang="en-US" sz="2100" dirty="0" smtClean="0"/>
              <a:t>People </a:t>
            </a:r>
            <a:r>
              <a:rPr lang="en-US" sz="2100" dirty="0"/>
              <a:t>who travel by bicycle 3 times a week decrease risk of chronic </a:t>
            </a:r>
            <a:r>
              <a:rPr lang="en-US" sz="2100" dirty="0" smtClean="0"/>
              <a:t>diseases</a:t>
            </a:r>
          </a:p>
          <a:p>
            <a:pPr marL="363040" indent="-254129">
              <a:lnSpc>
                <a:spcPct val="90000"/>
              </a:lnSpc>
              <a:defRPr/>
            </a:pPr>
            <a:r>
              <a:rPr lang="en-US" sz="2100" dirty="0"/>
              <a:t>S</a:t>
            </a:r>
            <a:r>
              <a:rPr lang="en-US" sz="2100" dirty="0" smtClean="0"/>
              <a:t>treets </a:t>
            </a:r>
            <a:r>
              <a:rPr lang="en-US" sz="2100" dirty="0"/>
              <a:t>where all people are able to safely and comfortably </a:t>
            </a:r>
            <a:r>
              <a:rPr lang="en-US" sz="2100" dirty="0" smtClean="0"/>
              <a:t>access destinations</a:t>
            </a:r>
          </a:p>
          <a:p>
            <a:pPr marL="363040" indent="-254129">
              <a:lnSpc>
                <a:spcPct val="90000"/>
              </a:lnSpc>
              <a:defRPr/>
            </a:pPr>
            <a:r>
              <a:rPr lang="en-US" sz="2100" dirty="0" smtClean="0"/>
              <a:t>Safe </a:t>
            </a:r>
            <a:r>
              <a:rPr lang="en-US" sz="2100" dirty="0"/>
              <a:t>Routes to School program that helps students safely walk and bicycle to school</a:t>
            </a:r>
          </a:p>
          <a:p>
            <a:endParaRPr lang="en-US" dirty="0"/>
          </a:p>
        </p:txBody>
      </p:sp>
      <p:sp>
        <p:nvSpPr>
          <p:cNvPr id="6" name="Slide Number Placeholder 5"/>
          <p:cNvSpPr>
            <a:spLocks noGrp="1"/>
          </p:cNvSpPr>
          <p:nvPr>
            <p:ph type="sldNum" sz="quarter" idx="12"/>
          </p:nvPr>
        </p:nvSpPr>
        <p:spPr/>
        <p:txBody>
          <a:bodyPr/>
          <a:lstStyle/>
          <a:p>
            <a:r>
              <a:rPr lang="en-US" dirty="0" smtClean="0">
                <a:solidFill>
                  <a:srgbClr val="003F5F"/>
                </a:solidFill>
                <a:latin typeface="Lucida Sans Unicode" panose="020B0602030504020204" pitchFamily="34" charset="0"/>
                <a:cs typeface="Lucida Sans Unicode" panose="020B0602030504020204" pitchFamily="34" charset="0"/>
              </a:rPr>
              <a:t>16</a:t>
            </a:r>
            <a:endParaRPr lang="en-US" dirty="0">
              <a:latin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10534763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24200" y="136525"/>
            <a:ext cx="8229600" cy="1143000"/>
          </a:xfrm>
        </p:spPr>
        <p:txBody>
          <a:bodyPr/>
          <a:lstStyle/>
          <a:p>
            <a:pPr>
              <a:defRPr/>
            </a:pPr>
            <a:r>
              <a:rPr lang="en-US" dirty="0" smtClean="0">
                <a:latin typeface="Arial" panose="020B0604020202020204" pitchFamily="34" charset="0"/>
                <a:cs typeface="Arial" panose="020B0604020202020204" pitchFamily="34" charset="0"/>
              </a:rPr>
              <a:t>We Know </a:t>
            </a:r>
            <a:r>
              <a:rPr lang="en-US" dirty="0">
                <a:latin typeface="Arial" panose="020B0604020202020204" pitchFamily="34" charset="0"/>
                <a:cs typeface="Arial" panose="020B0604020202020204" pitchFamily="34" charset="0"/>
              </a:rPr>
              <a:t>W</a:t>
            </a:r>
            <a:r>
              <a:rPr lang="en-US" dirty="0" smtClean="0">
                <a:latin typeface="Arial" panose="020B0604020202020204" pitchFamily="34" charset="0"/>
                <a:cs typeface="Arial" panose="020B0604020202020204" pitchFamily="34" charset="0"/>
              </a:rPr>
              <a:t>hat’s Ahead</a:t>
            </a:r>
            <a:endParaRPr lang="en-US" dirty="0">
              <a:latin typeface="Arial" panose="020B0604020202020204" pitchFamily="34" charset="0"/>
              <a:cs typeface="Arial" panose="020B0604020202020204" pitchFamily="34" charset="0"/>
            </a:endParaRPr>
          </a:p>
        </p:txBody>
      </p:sp>
      <p:pic>
        <p:nvPicPr>
          <p:cNvPr id="6246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7153" y="1855787"/>
            <a:ext cx="3135313" cy="4164013"/>
          </a:xfrm>
          <a:prstGeom prst="rect">
            <a:avLst/>
          </a:prstGeom>
          <a:noFill/>
          <a:ln>
            <a:noFill/>
          </a:ln>
          <a:effectLst>
            <a:innerShdw blurRad="63500" dist="50800" dir="8100000">
              <a:prstClr val="black">
                <a:alpha val="50000"/>
              </a:prstClr>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4"/>
          <p:cNvSpPr>
            <a:spLocks noGrp="1"/>
          </p:cNvSpPr>
          <p:nvPr>
            <p:ph idx="1"/>
          </p:nvPr>
        </p:nvSpPr>
        <p:spPr>
          <a:xfrm>
            <a:off x="838200" y="1825624"/>
            <a:ext cx="5998698" cy="4530725"/>
          </a:xfrm>
        </p:spPr>
        <p:txBody>
          <a:bodyPr>
            <a:normAutofit lnSpcReduction="10000"/>
          </a:bodyPr>
          <a:lstStyle/>
          <a:p>
            <a:r>
              <a:rPr lang="en-US" sz="2600" dirty="0">
                <a:latin typeface="Arial" panose="020B0604020202020204" pitchFamily="34" charset="0"/>
                <a:cs typeface="Arial" panose="020B0604020202020204" pitchFamily="34" charset="0"/>
              </a:rPr>
              <a:t>Freight truck </a:t>
            </a:r>
            <a:r>
              <a:rPr lang="en-US" sz="2600" dirty="0" smtClean="0">
                <a:latin typeface="Arial" panose="020B0604020202020204" pitchFamily="34" charset="0"/>
                <a:cs typeface="Arial" panose="020B0604020202020204" pitchFamily="34" charset="0"/>
              </a:rPr>
              <a:t>traffic </a:t>
            </a:r>
            <a:r>
              <a:rPr lang="en-US" sz="2600" dirty="0">
                <a:latin typeface="Arial" panose="020B0604020202020204" pitchFamily="34" charset="0"/>
                <a:cs typeface="Arial" panose="020B0604020202020204" pitchFamily="34" charset="0"/>
              </a:rPr>
              <a:t>to increase </a:t>
            </a:r>
            <a:r>
              <a:rPr lang="en-US" sz="2600" dirty="0" smtClean="0">
                <a:latin typeface="Arial" panose="020B0604020202020204" pitchFamily="34" charset="0"/>
                <a:cs typeface="Arial" panose="020B0604020202020204" pitchFamily="34" charset="0"/>
              </a:rPr>
              <a:t>40% by 2040</a:t>
            </a:r>
            <a:endParaRPr lang="en-US" sz="2600" dirty="0">
              <a:latin typeface="Arial" panose="020B0604020202020204" pitchFamily="34" charset="0"/>
              <a:cs typeface="Arial" panose="020B0604020202020204" pitchFamily="34" charset="0"/>
            </a:endParaRPr>
          </a:p>
          <a:p>
            <a:r>
              <a:rPr lang="en-US" sz="2600" dirty="0">
                <a:latin typeface="Arial" panose="020B0604020202020204" pitchFamily="34" charset="0"/>
                <a:cs typeface="Arial" panose="020B0604020202020204" pitchFamily="34" charset="0"/>
              </a:rPr>
              <a:t>Nearly 1 million new Minnesotans by 2050 </a:t>
            </a:r>
            <a:endParaRPr lang="en-US" sz="2600" dirty="0" smtClean="0">
              <a:latin typeface="Arial" panose="020B0604020202020204" pitchFamily="34" charset="0"/>
              <a:cs typeface="Arial" panose="020B0604020202020204" pitchFamily="34" charset="0"/>
            </a:endParaRPr>
          </a:p>
          <a:p>
            <a:r>
              <a:rPr lang="en-US" sz="2600" dirty="0" smtClean="0">
                <a:latin typeface="Arial" panose="020B0604020202020204" pitchFamily="34" charset="0"/>
                <a:cs typeface="Arial" panose="020B0604020202020204" pitchFamily="34" charset="0"/>
              </a:rPr>
              <a:t>Projected growth</a:t>
            </a:r>
            <a:r>
              <a:rPr lang="en-US" sz="2800" dirty="0" smtClean="0"/>
              <a:t> </a:t>
            </a:r>
            <a:r>
              <a:rPr lang="en-US" sz="2800" dirty="0"/>
              <a:t>in vehicle miles </a:t>
            </a:r>
            <a:r>
              <a:rPr lang="en-US" sz="2800" dirty="0" smtClean="0"/>
              <a:t>traveled to increase 21.3</a:t>
            </a:r>
            <a:r>
              <a:rPr lang="en-US" sz="2800" dirty="0"/>
              <a:t>% by </a:t>
            </a:r>
            <a:r>
              <a:rPr lang="en-US" sz="2800" dirty="0" smtClean="0"/>
              <a:t>2040; 72.8 billion statewide</a:t>
            </a:r>
          </a:p>
          <a:p>
            <a:r>
              <a:rPr lang="en-US" sz="2600" dirty="0" smtClean="0">
                <a:solidFill>
                  <a:srgbClr val="003865"/>
                </a:solidFill>
                <a:latin typeface="Arial" panose="020B0604020202020204" pitchFamily="34" charset="0"/>
                <a:cs typeface="Arial" panose="020B0604020202020204" pitchFamily="34" charset="0"/>
              </a:rPr>
              <a:t>Connected, automated and electric vehicles</a:t>
            </a:r>
            <a:endParaRPr lang="en-US" sz="2600" dirty="0">
              <a:solidFill>
                <a:srgbClr val="003865"/>
              </a:solidFill>
              <a:latin typeface="Arial" panose="020B0604020202020204" pitchFamily="34" charset="0"/>
              <a:cs typeface="Arial" panose="020B0604020202020204" pitchFamily="34" charset="0"/>
            </a:endParaRPr>
          </a:p>
          <a:p>
            <a:endParaRPr lang="en-US" dirty="0"/>
          </a:p>
        </p:txBody>
      </p:sp>
      <p:sp>
        <p:nvSpPr>
          <p:cNvPr id="6" name="Slide Number Placeholder 2"/>
          <p:cNvSpPr>
            <a:spLocks noGrp="1"/>
          </p:cNvSpPr>
          <p:nvPr>
            <p:ph type="sldNum" sz="quarter" idx="12"/>
          </p:nvPr>
        </p:nvSpPr>
        <p:spPr bwMode="auto">
          <a:xfrm>
            <a:off x="9891132" y="6356350"/>
            <a:ext cx="146266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908050" fontAlgn="base">
              <a:spcBef>
                <a:spcPct val="0"/>
              </a:spcBef>
              <a:spcAft>
                <a:spcPct val="0"/>
              </a:spcAft>
              <a:defRPr>
                <a:solidFill>
                  <a:schemeClr val="tx1"/>
                </a:solidFill>
                <a:latin typeface="Lucida Sans Unicode" pitchFamily="34" charset="0"/>
              </a:defRPr>
            </a:lvl6pPr>
            <a:lvl7pPr marL="2971800" indent="-228600" defTabSz="908050" fontAlgn="base">
              <a:spcBef>
                <a:spcPct val="0"/>
              </a:spcBef>
              <a:spcAft>
                <a:spcPct val="0"/>
              </a:spcAft>
              <a:defRPr>
                <a:solidFill>
                  <a:schemeClr val="tx1"/>
                </a:solidFill>
                <a:latin typeface="Lucida Sans Unicode" pitchFamily="34" charset="0"/>
              </a:defRPr>
            </a:lvl7pPr>
            <a:lvl8pPr marL="3429000" indent="-228600" defTabSz="908050" fontAlgn="base">
              <a:spcBef>
                <a:spcPct val="0"/>
              </a:spcBef>
              <a:spcAft>
                <a:spcPct val="0"/>
              </a:spcAft>
              <a:defRPr>
                <a:solidFill>
                  <a:schemeClr val="tx1"/>
                </a:solidFill>
                <a:latin typeface="Lucida Sans Unicode" pitchFamily="34" charset="0"/>
              </a:defRPr>
            </a:lvl8pPr>
            <a:lvl9pPr marL="3886200" indent="-228600" defTabSz="908050" fontAlgn="base">
              <a:spcBef>
                <a:spcPct val="0"/>
              </a:spcBef>
              <a:spcAft>
                <a:spcPct val="0"/>
              </a:spcAft>
              <a:defRPr>
                <a:solidFill>
                  <a:schemeClr val="tx1"/>
                </a:solidFill>
                <a:latin typeface="Lucida Sans Unicode" pitchFamily="34" charset="0"/>
              </a:defRPr>
            </a:lvl9pPr>
          </a:lstStyle>
          <a:p>
            <a:pPr defTabSz="908050" fontAlgn="base">
              <a:spcBef>
                <a:spcPct val="0"/>
              </a:spcBef>
              <a:spcAft>
                <a:spcPct val="0"/>
              </a:spcAft>
              <a:defRPr/>
            </a:pPr>
            <a:r>
              <a:rPr lang="en-US" dirty="0" smtClean="0">
                <a:solidFill>
                  <a:srgbClr val="003F5F"/>
                </a:solidFill>
              </a:rPr>
              <a:t>17</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2439" y="1392019"/>
            <a:ext cx="3141586" cy="2560320"/>
          </a:xfrm>
          <a:prstGeom prst="rect">
            <a:avLst/>
          </a:prstGeom>
        </p:spPr>
      </p:pic>
      <p:sp>
        <p:nvSpPr>
          <p:cNvPr id="58370" name="Title 1"/>
          <p:cNvSpPr>
            <a:spLocks noGrp="1"/>
          </p:cNvSpPr>
          <p:nvPr>
            <p:ph type="title"/>
          </p:nvPr>
        </p:nvSpPr>
        <p:spPr/>
        <p:txBody>
          <a:bodyPr/>
          <a:lstStyle/>
          <a:p>
            <a:pPr eaLnBrk="1" hangingPunct="1"/>
            <a:r>
              <a:rPr lang="en-US" altLang="en-US" dirty="0" smtClean="0"/>
              <a:t>Connected and Automated Vehicles</a:t>
            </a:r>
          </a:p>
        </p:txBody>
      </p:sp>
      <p:pic>
        <p:nvPicPr>
          <p:cNvPr id="18" name="Picture Placeholder 17"/>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132" r="1132"/>
          <a:stretch>
            <a:fillRect/>
          </a:stretch>
        </p:blipFill>
        <p:spPr>
          <a:xfrm>
            <a:off x="1818595" y="4154482"/>
            <a:ext cx="3105430" cy="2559420"/>
          </a:xfrm>
          <a:ln w="9525"/>
          <a:extLst>
            <a:ext uri="{91240B29-F687-4F45-9708-019B960494DF}">
              <a14:hiddenLine xmlns:a14="http://schemas.microsoft.com/office/drawing/2010/main" w="28575">
                <a:solidFill>
                  <a:srgbClr val="000000"/>
                </a:solidFill>
                <a:miter lim="800000"/>
                <a:headEnd/>
                <a:tailEnd/>
              </a14:hiddenLine>
            </a:ext>
          </a:extLst>
        </p:spPr>
      </p:pic>
      <p:pic>
        <p:nvPicPr>
          <p:cNvPr id="21" name="Picture Placeholder 20"/>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1756" r="1756"/>
          <a:stretch>
            <a:fillRect/>
          </a:stretch>
        </p:blipFill>
        <p:spPr>
          <a:xfrm>
            <a:off x="7569696" y="1425634"/>
            <a:ext cx="2928488" cy="2413589"/>
          </a:xfrm>
          <a:ln w="9525"/>
          <a:extLst>
            <a:ext uri="{91240B29-F687-4F45-9708-019B960494DF}">
              <a14:hiddenLine xmlns:a14="http://schemas.microsoft.com/office/drawing/2010/main" w="28575">
                <a:solidFill>
                  <a:srgbClr val="000000"/>
                </a:solidFill>
                <a:miter lim="800000"/>
                <a:headEnd/>
                <a:tailEnd/>
              </a14:hiddenLine>
            </a:ext>
          </a:extLst>
        </p:spPr>
      </p:pic>
      <p:sp>
        <p:nvSpPr>
          <p:cNvPr id="13" name="Rectangle 12"/>
          <p:cNvSpPr/>
          <p:nvPr/>
        </p:nvSpPr>
        <p:spPr>
          <a:xfrm rot="10800000">
            <a:off x="4190819" y="3667115"/>
            <a:ext cx="1906587" cy="42277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5"/>
          </p:nvPr>
        </p:nvSpPr>
        <p:spPr>
          <a:xfrm>
            <a:off x="4045357" y="3600573"/>
            <a:ext cx="2197508" cy="632391"/>
          </a:xfrm>
        </p:spPr>
        <p:txBody>
          <a:bodyPr>
            <a:normAutofit/>
          </a:bodyPr>
          <a:lstStyle/>
          <a:p>
            <a:pPr eaLnBrk="1" hangingPunct="1">
              <a:spcBef>
                <a:spcPct val="0"/>
              </a:spcBef>
            </a:pPr>
            <a:r>
              <a:rPr lang="en-US" altLang="en-US" sz="2600" b="1" dirty="0">
                <a:solidFill>
                  <a:schemeClr val="bg1"/>
                </a:solidFill>
              </a:rPr>
              <a:t>Automated</a:t>
            </a:r>
          </a:p>
          <a:p>
            <a:pPr eaLnBrk="1" hangingPunct="1">
              <a:spcBef>
                <a:spcPct val="0"/>
              </a:spcBef>
            </a:pPr>
            <a:endParaRPr lang="en-US" altLang="en-US" sz="2600" b="1" dirty="0">
              <a:solidFill>
                <a:schemeClr val="tx1"/>
              </a:solidFill>
            </a:endParaRPr>
          </a:p>
        </p:txBody>
      </p:sp>
      <p:sp>
        <p:nvSpPr>
          <p:cNvPr id="22" name="Rectangle 21"/>
          <p:cNvSpPr/>
          <p:nvPr/>
        </p:nvSpPr>
        <p:spPr>
          <a:xfrm rot="10800000">
            <a:off x="4268345" y="6324918"/>
            <a:ext cx="1906587" cy="42277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3"/>
          <p:cNvSpPr>
            <a:spLocks noGrp="1"/>
          </p:cNvSpPr>
          <p:nvPr>
            <p:ph type="body" sz="quarter" idx="15"/>
          </p:nvPr>
        </p:nvSpPr>
        <p:spPr>
          <a:xfrm>
            <a:off x="4072044" y="6283654"/>
            <a:ext cx="2197508" cy="632391"/>
          </a:xfrm>
        </p:spPr>
        <p:txBody>
          <a:bodyPr>
            <a:normAutofit/>
          </a:bodyPr>
          <a:lstStyle/>
          <a:p>
            <a:pPr eaLnBrk="1" hangingPunct="1">
              <a:spcBef>
                <a:spcPct val="0"/>
              </a:spcBef>
            </a:pPr>
            <a:r>
              <a:rPr lang="en-US" altLang="en-US" sz="2600" b="1" dirty="0">
                <a:solidFill>
                  <a:schemeClr val="bg1"/>
                </a:solidFill>
              </a:rPr>
              <a:t>Connected</a:t>
            </a:r>
          </a:p>
          <a:p>
            <a:pPr eaLnBrk="1" hangingPunct="1">
              <a:spcBef>
                <a:spcPct val="0"/>
              </a:spcBef>
            </a:pPr>
            <a:endParaRPr lang="en-US" altLang="en-US" sz="2600" b="1" dirty="0">
              <a:solidFill>
                <a:schemeClr val="tx1"/>
              </a:solidFill>
            </a:endParaRPr>
          </a:p>
        </p:txBody>
      </p:sp>
      <p:sp>
        <p:nvSpPr>
          <p:cNvPr id="24" name="Rectangle 23"/>
          <p:cNvSpPr/>
          <p:nvPr/>
        </p:nvSpPr>
        <p:spPr>
          <a:xfrm rot="10800000">
            <a:off x="7051542" y="3644667"/>
            <a:ext cx="1836994" cy="42277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3"/>
          <p:cNvSpPr>
            <a:spLocks noGrp="1"/>
          </p:cNvSpPr>
          <p:nvPr>
            <p:ph type="body" sz="quarter" idx="15"/>
          </p:nvPr>
        </p:nvSpPr>
        <p:spPr>
          <a:xfrm>
            <a:off x="6912355" y="3595812"/>
            <a:ext cx="2197508" cy="632391"/>
          </a:xfrm>
        </p:spPr>
        <p:txBody>
          <a:bodyPr>
            <a:normAutofit/>
          </a:bodyPr>
          <a:lstStyle/>
          <a:p>
            <a:pPr eaLnBrk="1" hangingPunct="1">
              <a:spcBef>
                <a:spcPct val="0"/>
              </a:spcBef>
            </a:pPr>
            <a:r>
              <a:rPr lang="en-US" altLang="en-US" sz="2600" b="1" dirty="0">
                <a:solidFill>
                  <a:schemeClr val="bg1"/>
                </a:solidFill>
              </a:rPr>
              <a:t>Electric</a:t>
            </a:r>
          </a:p>
          <a:p>
            <a:pPr eaLnBrk="1" hangingPunct="1">
              <a:spcBef>
                <a:spcPct val="0"/>
              </a:spcBef>
            </a:pPr>
            <a:endParaRPr lang="en-US" altLang="en-US" sz="2600" b="1" dirty="0">
              <a:solidFill>
                <a:schemeClr val="tx1"/>
              </a:solidFill>
            </a:endParaRPr>
          </a:p>
        </p:txBody>
      </p:sp>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22381" t="26023" r="19724" b="7976"/>
          <a:stretch/>
        </p:blipFill>
        <p:spPr>
          <a:xfrm>
            <a:off x="7569696" y="4228418"/>
            <a:ext cx="2886860" cy="2411549"/>
          </a:xfrm>
          <a:prstGeom prst="rect">
            <a:avLst/>
          </a:prstGeom>
        </p:spPr>
      </p:pic>
      <p:sp>
        <p:nvSpPr>
          <p:cNvPr id="26" name="Rectangle 25"/>
          <p:cNvSpPr/>
          <p:nvPr/>
        </p:nvSpPr>
        <p:spPr>
          <a:xfrm rot="10800000">
            <a:off x="7092014" y="6342341"/>
            <a:ext cx="1702722" cy="42277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3"/>
          <p:cNvSpPr>
            <a:spLocks noGrp="1"/>
          </p:cNvSpPr>
          <p:nvPr>
            <p:ph type="body" sz="quarter" idx="15"/>
          </p:nvPr>
        </p:nvSpPr>
        <p:spPr>
          <a:xfrm>
            <a:off x="6871284" y="6286670"/>
            <a:ext cx="2197508" cy="632391"/>
          </a:xfrm>
        </p:spPr>
        <p:txBody>
          <a:bodyPr>
            <a:normAutofit/>
          </a:bodyPr>
          <a:lstStyle/>
          <a:p>
            <a:pPr eaLnBrk="1" hangingPunct="1">
              <a:spcBef>
                <a:spcPct val="0"/>
              </a:spcBef>
            </a:pPr>
            <a:r>
              <a:rPr lang="en-US" altLang="en-US" sz="2600" b="1" dirty="0">
                <a:solidFill>
                  <a:schemeClr val="bg1"/>
                </a:solidFill>
              </a:rPr>
              <a:t>Shared</a:t>
            </a:r>
          </a:p>
          <a:p>
            <a:pPr eaLnBrk="1" hangingPunct="1">
              <a:spcBef>
                <a:spcPct val="0"/>
              </a:spcBef>
            </a:pPr>
            <a:endParaRPr lang="en-US" altLang="en-US" sz="2600" b="1" dirty="0">
              <a:solidFill>
                <a:schemeClr val="tx1"/>
              </a:solidFill>
            </a:endParaRPr>
          </a:p>
        </p:txBody>
      </p:sp>
      <p:sp>
        <p:nvSpPr>
          <p:cNvPr id="15" name="Slide Number Placeholder 2"/>
          <p:cNvSpPr>
            <a:spLocks noGrp="1"/>
          </p:cNvSpPr>
          <p:nvPr>
            <p:ph type="sldNum" sz="quarter" idx="12"/>
          </p:nvPr>
        </p:nvSpPr>
        <p:spPr bwMode="auto">
          <a:xfrm>
            <a:off x="9891132" y="6356350"/>
            <a:ext cx="146266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908050" fontAlgn="base">
              <a:spcBef>
                <a:spcPct val="0"/>
              </a:spcBef>
              <a:spcAft>
                <a:spcPct val="0"/>
              </a:spcAft>
              <a:defRPr>
                <a:solidFill>
                  <a:schemeClr val="tx1"/>
                </a:solidFill>
                <a:latin typeface="Lucida Sans Unicode" pitchFamily="34" charset="0"/>
              </a:defRPr>
            </a:lvl6pPr>
            <a:lvl7pPr marL="2971800" indent="-228600" defTabSz="908050" fontAlgn="base">
              <a:spcBef>
                <a:spcPct val="0"/>
              </a:spcBef>
              <a:spcAft>
                <a:spcPct val="0"/>
              </a:spcAft>
              <a:defRPr>
                <a:solidFill>
                  <a:schemeClr val="tx1"/>
                </a:solidFill>
                <a:latin typeface="Lucida Sans Unicode" pitchFamily="34" charset="0"/>
              </a:defRPr>
            </a:lvl7pPr>
            <a:lvl8pPr marL="3429000" indent="-228600" defTabSz="908050" fontAlgn="base">
              <a:spcBef>
                <a:spcPct val="0"/>
              </a:spcBef>
              <a:spcAft>
                <a:spcPct val="0"/>
              </a:spcAft>
              <a:defRPr>
                <a:solidFill>
                  <a:schemeClr val="tx1"/>
                </a:solidFill>
                <a:latin typeface="Lucida Sans Unicode" pitchFamily="34" charset="0"/>
              </a:defRPr>
            </a:lvl8pPr>
            <a:lvl9pPr marL="3886200" indent="-228600" defTabSz="908050" fontAlgn="base">
              <a:spcBef>
                <a:spcPct val="0"/>
              </a:spcBef>
              <a:spcAft>
                <a:spcPct val="0"/>
              </a:spcAft>
              <a:defRPr>
                <a:solidFill>
                  <a:schemeClr val="tx1"/>
                </a:solidFill>
                <a:latin typeface="Lucida Sans Unicode" pitchFamily="34" charset="0"/>
              </a:defRPr>
            </a:lvl9pPr>
          </a:lstStyle>
          <a:p>
            <a:pPr defTabSz="908050" fontAlgn="base">
              <a:spcBef>
                <a:spcPct val="0"/>
              </a:spcBef>
              <a:spcAft>
                <a:spcPct val="0"/>
              </a:spcAft>
              <a:defRPr/>
            </a:pPr>
            <a:r>
              <a:rPr lang="en-US" dirty="0" smtClean="0">
                <a:solidFill>
                  <a:srgbClr val="003F5F"/>
                </a:solidFill>
              </a:rPr>
              <a:t>18</a:t>
            </a:r>
          </a:p>
        </p:txBody>
      </p:sp>
    </p:spTree>
    <p:extLst>
      <p:ext uri="{BB962C8B-B14F-4D97-AF65-F5344CB8AC3E}">
        <p14:creationId xmlns:p14="http://schemas.microsoft.com/office/powerpoint/2010/main" val="16897744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Why CAV is important to Minnesota</a:t>
            </a:r>
            <a:endParaRPr lang="en-US" dirty="0"/>
          </a:p>
        </p:txBody>
      </p:sp>
      <p:pic>
        <p:nvPicPr>
          <p:cNvPr id="17" name="Picture 16" title="Car graphic"/>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1660" y="1743387"/>
            <a:ext cx="637072" cy="622300"/>
          </a:xfrm>
          <a:prstGeom prst="rect">
            <a:avLst/>
          </a:prstGeom>
          <a:noFill/>
          <a:ln>
            <a:noFill/>
          </a:ln>
        </p:spPr>
      </p:pic>
      <p:pic>
        <p:nvPicPr>
          <p:cNvPr id="2057" name="Picture 9" descr="Connected dots graph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1660" y="2747417"/>
            <a:ext cx="637072" cy="67246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title="briefcase graphic"/>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9442" y="3801613"/>
            <a:ext cx="619290" cy="626742"/>
          </a:xfrm>
          <a:prstGeom prst="rect">
            <a:avLst/>
          </a:prstGeom>
          <a:noFill/>
          <a:ln>
            <a:noFill/>
          </a:ln>
        </p:spPr>
      </p:pic>
      <p:pic>
        <p:nvPicPr>
          <p:cNvPr id="2058" name="Picture 10" descr="multiple cars graphi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0892" y="4702726"/>
            <a:ext cx="644274" cy="6781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title="Multiple people graphic"/>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51660" y="5655277"/>
            <a:ext cx="772290" cy="731548"/>
          </a:xfrm>
          <a:prstGeom prst="rect">
            <a:avLst/>
          </a:prstGeom>
          <a:noFill/>
          <a:ln>
            <a:noFill/>
          </a:ln>
        </p:spPr>
      </p:pic>
      <p:sp>
        <p:nvSpPr>
          <p:cNvPr id="3" name="Slide Number Placeholder 2"/>
          <p:cNvSpPr>
            <a:spLocks noGrp="1"/>
          </p:cNvSpPr>
          <p:nvPr>
            <p:ph type="sldNum" sz="quarter" idx="12"/>
          </p:nvPr>
        </p:nvSpPr>
        <p:spPr/>
        <p:txBody>
          <a:bodyPr/>
          <a:lstStyle/>
          <a:p>
            <a:fld id="{48F63A3B-78C7-47BE-AE5E-E10140E04643}" type="slidenum">
              <a:rPr lang="en-US" smtClean="0">
                <a:solidFill>
                  <a:schemeClr val="tx1"/>
                </a:solidFill>
                <a:latin typeface="Lucida Sans Unicode" panose="020B0602030504020204" pitchFamily="34" charset="0"/>
                <a:cs typeface="Lucida Sans Unicode" panose="020B0602030504020204" pitchFamily="34" charset="0"/>
              </a:rPr>
              <a:t>19</a:t>
            </a:fld>
            <a:endParaRPr lang="en-US" dirty="0">
              <a:solidFill>
                <a:schemeClr val="tx1"/>
              </a:solidFill>
              <a:latin typeface="Lucida Sans Unicode" panose="020B0602030504020204" pitchFamily="34" charset="0"/>
              <a:cs typeface="Lucida Sans Unicode" panose="020B0602030504020204" pitchFamily="34" charset="0"/>
            </a:endParaRPr>
          </a:p>
        </p:txBody>
      </p:sp>
      <p:sp>
        <p:nvSpPr>
          <p:cNvPr id="11" name="Content Placeholder 2">
            <a:extLst>
              <a:ext uri="{FF2B5EF4-FFF2-40B4-BE49-F238E27FC236}">
                <a16:creationId xmlns="" xmlns:a16="http://schemas.microsoft.com/office/drawing/2014/main" id="{B22E7BE6-78DF-4547-A954-D133620C72B9}"/>
              </a:ext>
            </a:extLst>
          </p:cNvPr>
          <p:cNvSpPr>
            <a:spLocks noGrp="1"/>
          </p:cNvSpPr>
          <p:nvPr>
            <p:ph idx="1"/>
          </p:nvPr>
        </p:nvSpPr>
        <p:spPr>
          <a:xfrm>
            <a:off x="2757196" y="1303939"/>
            <a:ext cx="7865270" cy="4351338"/>
          </a:xfrm>
        </p:spPr>
        <p:txBody>
          <a:bodyPr>
            <a:noAutofit/>
          </a:bodyPr>
          <a:lstStyle/>
          <a:p>
            <a:pPr marL="0" indent="0">
              <a:spcBef>
                <a:spcPts val="0"/>
              </a:spcBef>
              <a:spcAft>
                <a:spcPts val="0"/>
              </a:spcAft>
              <a:buNone/>
            </a:pPr>
            <a:r>
              <a:rPr lang="en-US" sz="2400" b="1" dirty="0"/>
              <a:t>Safety</a:t>
            </a:r>
          </a:p>
          <a:p>
            <a:pPr marL="0" indent="0">
              <a:spcAft>
                <a:spcPts val="800"/>
              </a:spcAft>
              <a:buNone/>
            </a:pPr>
            <a:r>
              <a:rPr lang="en-US" sz="1600" dirty="0"/>
              <a:t>Support deployment of CAV technology to improve safety and achieve </a:t>
            </a:r>
            <a:r>
              <a:rPr lang="en-US" sz="1600" i="1" dirty="0"/>
              <a:t>Toward Zero Death </a:t>
            </a:r>
            <a:r>
              <a:rPr lang="en-US" sz="1600" dirty="0"/>
              <a:t>(TZD) goals</a:t>
            </a:r>
          </a:p>
          <a:p>
            <a:pPr marL="0" indent="0">
              <a:spcBef>
                <a:spcPts val="0"/>
              </a:spcBef>
              <a:spcAft>
                <a:spcPts val="0"/>
              </a:spcAft>
              <a:buNone/>
            </a:pPr>
            <a:r>
              <a:rPr lang="en-US" sz="2400" b="1" dirty="0"/>
              <a:t>Greater Mobility and Equity</a:t>
            </a:r>
          </a:p>
          <a:p>
            <a:pPr marL="0" indent="0">
              <a:spcAft>
                <a:spcPts val="800"/>
              </a:spcAft>
              <a:buNone/>
            </a:pPr>
            <a:r>
              <a:rPr lang="en-US" sz="1600" dirty="0"/>
              <a:t>Use CAV technology to improve transportation equity and accessibility for all Minnesotans</a:t>
            </a:r>
          </a:p>
          <a:p>
            <a:pPr marL="0" indent="0">
              <a:spcBef>
                <a:spcPts val="0"/>
              </a:spcBef>
              <a:spcAft>
                <a:spcPts val="0"/>
              </a:spcAft>
              <a:buNone/>
            </a:pPr>
            <a:r>
              <a:rPr lang="en-US" sz="2400" b="1" dirty="0"/>
              <a:t/>
            </a:r>
            <a:br>
              <a:rPr lang="en-US" sz="2400" b="1" dirty="0"/>
            </a:br>
            <a:r>
              <a:rPr lang="en-US" sz="2400" b="1" dirty="0"/>
              <a:t>Economic and Workforce Development</a:t>
            </a:r>
          </a:p>
          <a:p>
            <a:pPr marL="6350" indent="-6350">
              <a:spcAft>
                <a:spcPts val="800"/>
              </a:spcAft>
              <a:buNone/>
            </a:pPr>
            <a:r>
              <a:rPr lang="en-US" sz="1600" dirty="0"/>
              <a:t>Position Minnesota as a place to safely test and deploy CAV to harness public benefits and encourage workforce and economic development</a:t>
            </a:r>
          </a:p>
          <a:p>
            <a:pPr marL="0" indent="0">
              <a:spcBef>
                <a:spcPts val="0"/>
              </a:spcBef>
              <a:spcAft>
                <a:spcPts val="0"/>
              </a:spcAft>
              <a:buNone/>
            </a:pPr>
            <a:r>
              <a:rPr lang="en-US" sz="2400" b="1" dirty="0"/>
              <a:t>Efficiency</a:t>
            </a:r>
          </a:p>
          <a:p>
            <a:pPr marL="0" indent="0">
              <a:spcAft>
                <a:spcPts val="800"/>
              </a:spcAft>
              <a:buNone/>
            </a:pPr>
            <a:r>
              <a:rPr lang="en-US" sz="1600" dirty="0"/>
              <a:t>Harness CAV technology to improve the efficiency of the transportation system for the movement of people, goods, and services</a:t>
            </a:r>
          </a:p>
          <a:p>
            <a:pPr marL="0" indent="0">
              <a:spcBef>
                <a:spcPts val="0"/>
              </a:spcBef>
              <a:spcAft>
                <a:spcPts val="0"/>
              </a:spcAft>
              <a:buNone/>
            </a:pPr>
            <a:r>
              <a:rPr lang="en-US" sz="2400" b="1" dirty="0"/>
              <a:t>Maximize Health and Environment</a:t>
            </a:r>
          </a:p>
          <a:p>
            <a:pPr marL="0" indent="0">
              <a:spcAft>
                <a:spcPts val="800"/>
              </a:spcAft>
              <a:buNone/>
            </a:pPr>
            <a:r>
              <a:rPr lang="en-US" sz="1600" dirty="0"/>
              <a:t>Emphasize CAV technologies that have the potential to promote environmental sustainability and public health</a:t>
            </a:r>
          </a:p>
          <a:p>
            <a:pPr marL="0" indent="0">
              <a:buNone/>
            </a:pPr>
            <a:endParaRPr lang="en-US" sz="2800" dirty="0"/>
          </a:p>
        </p:txBody>
      </p:sp>
    </p:spTree>
    <p:extLst>
      <p:ext uri="{BB962C8B-B14F-4D97-AF65-F5344CB8AC3E}">
        <p14:creationId xmlns:p14="http://schemas.microsoft.com/office/powerpoint/2010/main" val="254172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500"/>
                                        <p:tgtEl>
                                          <p:spTgt spid="11">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3" end="3"/>
                                            </p:txEl>
                                          </p:spTgt>
                                        </p:tgtEl>
                                        <p:attrNameLst>
                                          <p:attrName>style.visibility</p:attrName>
                                        </p:attrNameLst>
                                      </p:cBhvr>
                                      <p:to>
                                        <p:strVal val="visible"/>
                                      </p:to>
                                    </p:set>
                                    <p:animEffect transition="in" filter="fade">
                                      <p:cBhvr>
                                        <p:cTn id="10" dur="500"/>
                                        <p:tgtEl>
                                          <p:spTgt spid="11">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xEl>
                                              <p:pRg st="5" end="5"/>
                                            </p:txEl>
                                          </p:spTgt>
                                        </p:tgtEl>
                                        <p:attrNameLst>
                                          <p:attrName>style.visibility</p:attrName>
                                        </p:attrNameLst>
                                      </p:cBhvr>
                                      <p:to>
                                        <p:strVal val="visible"/>
                                      </p:to>
                                    </p:set>
                                    <p:animEffect transition="in" filter="fade">
                                      <p:cBhvr>
                                        <p:cTn id="13" dur="500"/>
                                        <p:tgtEl>
                                          <p:spTgt spid="11">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xEl>
                                              <p:pRg st="9" end="9"/>
                                            </p:txEl>
                                          </p:spTgt>
                                        </p:tgtEl>
                                        <p:attrNameLst>
                                          <p:attrName>style.visibility</p:attrName>
                                        </p:attrNameLst>
                                      </p:cBhvr>
                                      <p:to>
                                        <p:strVal val="visible"/>
                                      </p:to>
                                    </p:set>
                                    <p:animEffect transition="in" filter="fade">
                                      <p:cBhvr>
                                        <p:cTn id="16" dur="500"/>
                                        <p:tgtEl>
                                          <p:spTgt spid="11">
                                            <p:txEl>
                                              <p:pRg st="9" end="9"/>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xEl>
                                              <p:pRg st="7" end="7"/>
                                            </p:txEl>
                                          </p:spTgt>
                                        </p:tgtEl>
                                        <p:attrNameLst>
                                          <p:attrName>style.visibility</p:attrName>
                                        </p:attrNameLst>
                                      </p:cBhvr>
                                      <p:to>
                                        <p:strVal val="visible"/>
                                      </p:to>
                                    </p:set>
                                    <p:animEffect transition="in" filter="fade">
                                      <p:cBhvr>
                                        <p:cTn id="19" dur="5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bwMode="auto">
          <a:xfrm>
            <a:off x="2057400" y="197427"/>
            <a:ext cx="82296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pPr>
              <a:defRPr/>
            </a:pPr>
            <a:r>
              <a:rPr lang="en-US" dirty="0" smtClean="0">
                <a:latin typeface="Arial" panose="020B0604020202020204" pitchFamily="34" charset="0"/>
                <a:cs typeface="Arial" panose="020B0604020202020204" pitchFamily="34" charset="0"/>
              </a:rPr>
              <a:t>Creation of MnDOT</a:t>
            </a:r>
            <a:br>
              <a:rPr lang="en-US" dirty="0" smtClean="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Minnesota Statutes, Sections 174.01-174.03</a:t>
            </a:r>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endParaRPr lang="en-US" dirty="0" smtClean="0">
              <a:latin typeface="Arial" panose="020B0604020202020204" pitchFamily="34" charset="0"/>
              <a:cs typeface="Arial" panose="020B0604020202020204" pitchFamily="34" charset="0"/>
            </a:endParaRPr>
          </a:p>
        </p:txBody>
      </p:sp>
      <p:sp>
        <p:nvSpPr>
          <p:cNvPr id="4099" name="Content Placeholder 2"/>
          <p:cNvSpPr>
            <a:spLocks noGrp="1"/>
          </p:cNvSpPr>
          <p:nvPr>
            <p:ph idx="1"/>
          </p:nvPr>
        </p:nvSpPr>
        <p:spPr>
          <a:xfrm>
            <a:off x="1308296" y="1955409"/>
            <a:ext cx="9415734" cy="4257132"/>
          </a:xfrm>
        </p:spPr>
        <p:txBody>
          <a:bodyPr>
            <a:normAutofit/>
          </a:bodyPr>
          <a:lstStyle/>
          <a:p>
            <a:pPr marL="566301" indent="-457200">
              <a:spcAft>
                <a:spcPts val="0"/>
              </a:spcAft>
              <a:defRPr/>
            </a:pPr>
            <a:r>
              <a:rPr lang="en-US" sz="2600" dirty="0">
                <a:latin typeface="Arial" panose="020B0604020202020204" pitchFamily="34" charset="0"/>
                <a:cs typeface="Arial" panose="020B0604020202020204" pitchFamily="34" charset="0"/>
              </a:rPr>
              <a:t>Created by the Legislature in 1976</a:t>
            </a:r>
          </a:p>
          <a:p>
            <a:pPr marL="618243" lvl="1" indent="-227290">
              <a:spcBef>
                <a:spcPts val="324"/>
              </a:spcBef>
              <a:spcAft>
                <a:spcPts val="0"/>
              </a:spcAft>
              <a:buFont typeface="Verdana"/>
              <a:buChar char="◦"/>
              <a:defRPr/>
            </a:pPr>
            <a:r>
              <a:rPr lang="en-US" sz="2200" dirty="0">
                <a:latin typeface="Arial" panose="020B0604020202020204" pitchFamily="34" charset="0"/>
                <a:cs typeface="Arial" panose="020B0604020202020204" pitchFamily="34" charset="0"/>
              </a:rPr>
              <a:t>Combined former Department of Aeronautics, Department of Highways, State Planning Agency and Public Service Department</a:t>
            </a:r>
          </a:p>
          <a:p>
            <a:pPr marL="566301" indent="-457200">
              <a:spcAft>
                <a:spcPts val="0"/>
              </a:spcAft>
              <a:defRPr/>
            </a:pPr>
            <a:r>
              <a:rPr lang="en-US" sz="2600" dirty="0">
                <a:latin typeface="Arial" panose="020B0604020202020204" pitchFamily="34" charset="0"/>
                <a:cs typeface="Arial" panose="020B0604020202020204" pitchFamily="34" charset="0"/>
              </a:rPr>
              <a:t>Develop and implement policies, plans and programs for highways, railroads, waterways, aeronautics, public transit and motor carriers</a:t>
            </a:r>
          </a:p>
          <a:p>
            <a:pPr marL="566301" indent="-457200">
              <a:spcAft>
                <a:spcPts val="0"/>
              </a:spcAft>
              <a:defRPr/>
            </a:pPr>
            <a:r>
              <a:rPr lang="en-US" sz="2600" dirty="0">
                <a:latin typeface="Arial" panose="020B0604020202020204" pitchFamily="34" charset="0"/>
                <a:cs typeface="Arial" panose="020B0604020202020204" pitchFamily="34" charset="0"/>
              </a:rPr>
              <a:t>Provide safe, multimodal transportation</a:t>
            </a:r>
          </a:p>
          <a:p>
            <a:pPr marL="566301" indent="-457200">
              <a:spcAft>
                <a:spcPts val="0"/>
              </a:spcAft>
              <a:defRPr/>
            </a:pPr>
            <a:r>
              <a:rPr lang="en-US" sz="2600" dirty="0">
                <a:latin typeface="Arial" panose="020B0604020202020204" pitchFamily="34" charset="0"/>
                <a:cs typeface="Arial" panose="020B0604020202020204" pitchFamily="34" charset="0"/>
              </a:rPr>
              <a:t>Recognize economic importance of transportation</a:t>
            </a:r>
          </a:p>
          <a:p>
            <a:pPr marL="566301" indent="-457200">
              <a:spcAft>
                <a:spcPts val="0"/>
              </a:spcAft>
              <a:defRPr/>
            </a:pPr>
            <a:r>
              <a:rPr lang="en-US" sz="2600" dirty="0">
                <a:latin typeface="Arial" panose="020B0604020202020204" pitchFamily="34" charset="0"/>
                <a:cs typeface="Arial" panose="020B0604020202020204" pitchFamily="34" charset="0"/>
              </a:rPr>
              <a:t>Minimize impact on the environment</a:t>
            </a:r>
            <a:r>
              <a:rPr lang="en-US" dirty="0" smtClean="0">
                <a:latin typeface="Arial" panose="020B0604020202020204" pitchFamily="34" charset="0"/>
                <a:cs typeface="Arial" panose="020B0604020202020204" pitchFamily="34" charset="0"/>
              </a:rPr>
              <a:t> </a:t>
            </a:r>
          </a:p>
          <a:p>
            <a:pPr marL="363671" indent="-254570">
              <a:spcAft>
                <a:spcPts val="0"/>
              </a:spcAft>
              <a:buFont typeface="Wingdings 3"/>
              <a:buChar char=""/>
              <a:defRPr/>
            </a:pPr>
            <a:endParaRPr lang="en-US" dirty="0" smtClean="0"/>
          </a:p>
          <a:p>
            <a:pPr marL="363671" indent="-254570">
              <a:spcAft>
                <a:spcPts val="0"/>
              </a:spcAft>
              <a:buNone/>
              <a:defRPr/>
            </a:pPr>
            <a:endParaRPr lang="en-US" dirty="0" smtClean="0"/>
          </a:p>
        </p:txBody>
      </p:sp>
      <p:sp>
        <p:nvSpPr>
          <p:cNvPr id="4" name="Slide Number Placeholder 2"/>
          <p:cNvSpPr>
            <a:spLocks noGrp="1"/>
          </p:cNvSpPr>
          <p:nvPr>
            <p:ph type="sldNum" sz="quarter" idx="12"/>
          </p:nvPr>
        </p:nvSpPr>
        <p:spPr bwMode="auto">
          <a:xfrm>
            <a:off x="9891132" y="6356350"/>
            <a:ext cx="146266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908050" fontAlgn="base">
              <a:spcBef>
                <a:spcPct val="0"/>
              </a:spcBef>
              <a:spcAft>
                <a:spcPct val="0"/>
              </a:spcAft>
              <a:defRPr>
                <a:solidFill>
                  <a:schemeClr val="tx1"/>
                </a:solidFill>
                <a:latin typeface="Lucida Sans Unicode" pitchFamily="34" charset="0"/>
              </a:defRPr>
            </a:lvl6pPr>
            <a:lvl7pPr marL="2971800" indent="-228600" defTabSz="908050" fontAlgn="base">
              <a:spcBef>
                <a:spcPct val="0"/>
              </a:spcBef>
              <a:spcAft>
                <a:spcPct val="0"/>
              </a:spcAft>
              <a:defRPr>
                <a:solidFill>
                  <a:schemeClr val="tx1"/>
                </a:solidFill>
                <a:latin typeface="Lucida Sans Unicode" pitchFamily="34" charset="0"/>
              </a:defRPr>
            </a:lvl7pPr>
            <a:lvl8pPr marL="3429000" indent="-228600" defTabSz="908050" fontAlgn="base">
              <a:spcBef>
                <a:spcPct val="0"/>
              </a:spcBef>
              <a:spcAft>
                <a:spcPct val="0"/>
              </a:spcAft>
              <a:defRPr>
                <a:solidFill>
                  <a:schemeClr val="tx1"/>
                </a:solidFill>
                <a:latin typeface="Lucida Sans Unicode" pitchFamily="34" charset="0"/>
              </a:defRPr>
            </a:lvl8pPr>
            <a:lvl9pPr marL="3886200" indent="-228600" defTabSz="908050" fontAlgn="base">
              <a:spcBef>
                <a:spcPct val="0"/>
              </a:spcBef>
              <a:spcAft>
                <a:spcPct val="0"/>
              </a:spcAft>
              <a:defRPr>
                <a:solidFill>
                  <a:schemeClr val="tx1"/>
                </a:solidFill>
                <a:latin typeface="Lucida Sans Unicode" pitchFamily="34" charset="0"/>
              </a:defRPr>
            </a:lvl9pPr>
          </a:lstStyle>
          <a:p>
            <a:pPr defTabSz="908050" fontAlgn="base">
              <a:spcBef>
                <a:spcPct val="0"/>
              </a:spcBef>
              <a:spcAft>
                <a:spcPct val="0"/>
              </a:spcAft>
              <a:defRPr/>
            </a:pPr>
            <a:r>
              <a:rPr lang="en-US" dirty="0">
                <a:solidFill>
                  <a:srgbClr val="003F5F"/>
                </a:solidFill>
              </a:rPr>
              <a:t>2</a:t>
            </a:r>
            <a:endParaRPr lang="en-US" dirty="0" smtClean="0">
              <a:solidFill>
                <a:srgbClr val="003F5F"/>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a:spLocks noGrp="1"/>
          </p:cNvSpPr>
          <p:nvPr>
            <p:ph type="title"/>
          </p:nvPr>
        </p:nvSpPr>
        <p:spPr/>
        <p:txBody>
          <a:bodyPr>
            <a:normAutofit/>
          </a:bodyPr>
          <a:lstStyle/>
          <a:p>
            <a:pPr algn="l"/>
            <a:r>
              <a:rPr lang="en-US" dirty="0" smtClean="0"/>
              <a:t>State Automated Vehicle Laws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4425" y="1371600"/>
            <a:ext cx="8326707" cy="5486400"/>
          </a:xfrm>
          <a:prstGeom prst="rect">
            <a:avLst/>
          </a:prstGeom>
        </p:spPr>
      </p:pic>
      <p:sp>
        <p:nvSpPr>
          <p:cNvPr id="4" name="TextBox 3"/>
          <p:cNvSpPr txBox="1"/>
          <p:nvPr/>
        </p:nvSpPr>
        <p:spPr>
          <a:xfrm>
            <a:off x="3221681" y="1371600"/>
            <a:ext cx="7730836" cy="400110"/>
          </a:xfrm>
          <a:prstGeom prst="rect">
            <a:avLst/>
          </a:prstGeom>
          <a:noFill/>
        </p:spPr>
        <p:txBody>
          <a:bodyPr wrap="square" rtlCol="0">
            <a:spAutoFit/>
          </a:bodyPr>
          <a:lstStyle/>
          <a:p>
            <a:r>
              <a:rPr lang="en-US" sz="2000" dirty="0">
                <a:solidFill>
                  <a:schemeClr val="accent1"/>
                </a:solidFill>
              </a:rPr>
              <a:t> Enacted legislation           Executive Order           Both           None</a:t>
            </a:r>
          </a:p>
        </p:txBody>
      </p:sp>
      <p:sp>
        <p:nvSpPr>
          <p:cNvPr id="5" name="Rectangle 4"/>
          <p:cNvSpPr/>
          <p:nvPr/>
        </p:nvSpPr>
        <p:spPr>
          <a:xfrm>
            <a:off x="2868391" y="1435775"/>
            <a:ext cx="429490" cy="272534"/>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31482" y="1437666"/>
            <a:ext cx="429490" cy="27253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703629" y="1435388"/>
            <a:ext cx="429490" cy="272534"/>
          </a:xfrm>
          <a:prstGeom prst="rect">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11" name="Rectangle 10"/>
          <p:cNvSpPr/>
          <p:nvPr/>
        </p:nvSpPr>
        <p:spPr>
          <a:xfrm>
            <a:off x="8760039" y="1451134"/>
            <a:ext cx="429490" cy="272534"/>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12" name="Slide Number Placeholder 2"/>
          <p:cNvSpPr>
            <a:spLocks noGrp="1"/>
          </p:cNvSpPr>
          <p:nvPr>
            <p:ph type="sldNum" sz="quarter" idx="12"/>
          </p:nvPr>
        </p:nvSpPr>
        <p:spPr bwMode="auto">
          <a:xfrm>
            <a:off x="9891132" y="6356350"/>
            <a:ext cx="146266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908050" fontAlgn="base">
              <a:spcBef>
                <a:spcPct val="0"/>
              </a:spcBef>
              <a:spcAft>
                <a:spcPct val="0"/>
              </a:spcAft>
              <a:defRPr>
                <a:solidFill>
                  <a:schemeClr val="tx1"/>
                </a:solidFill>
                <a:latin typeface="Lucida Sans Unicode" pitchFamily="34" charset="0"/>
              </a:defRPr>
            </a:lvl6pPr>
            <a:lvl7pPr marL="2971800" indent="-228600" defTabSz="908050" fontAlgn="base">
              <a:spcBef>
                <a:spcPct val="0"/>
              </a:spcBef>
              <a:spcAft>
                <a:spcPct val="0"/>
              </a:spcAft>
              <a:defRPr>
                <a:solidFill>
                  <a:schemeClr val="tx1"/>
                </a:solidFill>
                <a:latin typeface="Lucida Sans Unicode" pitchFamily="34" charset="0"/>
              </a:defRPr>
            </a:lvl7pPr>
            <a:lvl8pPr marL="3429000" indent="-228600" defTabSz="908050" fontAlgn="base">
              <a:spcBef>
                <a:spcPct val="0"/>
              </a:spcBef>
              <a:spcAft>
                <a:spcPct val="0"/>
              </a:spcAft>
              <a:defRPr>
                <a:solidFill>
                  <a:schemeClr val="tx1"/>
                </a:solidFill>
                <a:latin typeface="Lucida Sans Unicode" pitchFamily="34" charset="0"/>
              </a:defRPr>
            </a:lvl8pPr>
            <a:lvl9pPr marL="3886200" indent="-228600" defTabSz="908050" fontAlgn="base">
              <a:spcBef>
                <a:spcPct val="0"/>
              </a:spcBef>
              <a:spcAft>
                <a:spcPct val="0"/>
              </a:spcAft>
              <a:defRPr>
                <a:solidFill>
                  <a:schemeClr val="tx1"/>
                </a:solidFill>
                <a:latin typeface="Lucida Sans Unicode" pitchFamily="34" charset="0"/>
              </a:defRPr>
            </a:lvl9pPr>
          </a:lstStyle>
          <a:p>
            <a:pPr defTabSz="908050" fontAlgn="base">
              <a:spcBef>
                <a:spcPct val="0"/>
              </a:spcBef>
              <a:spcAft>
                <a:spcPct val="0"/>
              </a:spcAft>
              <a:defRPr/>
            </a:pPr>
            <a:r>
              <a:rPr lang="en-US" dirty="0" smtClean="0">
                <a:solidFill>
                  <a:srgbClr val="003F5F"/>
                </a:solidFill>
              </a:rPr>
              <a:t>20</a:t>
            </a:r>
          </a:p>
        </p:txBody>
      </p:sp>
    </p:spTree>
    <p:extLst>
      <p:ext uri="{BB962C8B-B14F-4D97-AF65-F5344CB8AC3E}">
        <p14:creationId xmlns:p14="http://schemas.microsoft.com/office/powerpoint/2010/main" val="24634495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Content Placeholder 1"/>
          <p:cNvSpPr>
            <a:spLocks noGrp="1"/>
          </p:cNvSpPr>
          <p:nvPr>
            <p:ph idx="1"/>
          </p:nvPr>
        </p:nvSpPr>
        <p:spPr>
          <a:xfrm>
            <a:off x="520505" y="1688123"/>
            <a:ext cx="4951806" cy="4668227"/>
          </a:xfrm>
        </p:spPr>
        <p:txBody>
          <a:bodyPr/>
          <a:lstStyle/>
          <a:p>
            <a:r>
              <a:rPr lang="en-GB" altLang="en-US" sz="2400" dirty="0" smtClean="0">
                <a:latin typeface="Arial" pitchFamily="34" charset="0"/>
                <a:cs typeface="Arial" pitchFamily="34" charset="0"/>
              </a:rPr>
              <a:t>52% </a:t>
            </a:r>
            <a:r>
              <a:rPr lang="en-GB" altLang="en-US" sz="2400" dirty="0">
                <a:latin typeface="Arial" pitchFamily="34" charset="0"/>
                <a:cs typeface="Arial" pitchFamily="34" charset="0"/>
              </a:rPr>
              <a:t>state highway pavements </a:t>
            </a:r>
            <a:r>
              <a:rPr lang="en-GB" altLang="en-US" sz="2400" dirty="0" smtClean="0">
                <a:latin typeface="Arial" pitchFamily="34" charset="0"/>
                <a:cs typeface="Arial" pitchFamily="34" charset="0"/>
              </a:rPr>
              <a:t>more than 50 </a:t>
            </a:r>
            <a:r>
              <a:rPr lang="en-GB" altLang="en-US" sz="2400" dirty="0">
                <a:latin typeface="Arial" pitchFamily="34" charset="0"/>
                <a:cs typeface="Arial" pitchFamily="34" charset="0"/>
              </a:rPr>
              <a:t>years </a:t>
            </a:r>
            <a:r>
              <a:rPr lang="en-GB" altLang="en-US" sz="2400" dirty="0" smtClean="0">
                <a:latin typeface="Arial" pitchFamily="34" charset="0"/>
                <a:cs typeface="Arial" pitchFamily="34" charset="0"/>
              </a:rPr>
              <a:t>old</a:t>
            </a:r>
          </a:p>
          <a:p>
            <a:pPr lvl="1"/>
            <a:r>
              <a:rPr lang="en-GB" altLang="en-US" sz="2000" dirty="0" smtClean="0">
                <a:latin typeface="Arial" pitchFamily="34" charset="0"/>
                <a:cs typeface="Arial" pitchFamily="34" charset="0"/>
              </a:rPr>
              <a:t>17% </a:t>
            </a:r>
            <a:r>
              <a:rPr lang="en-GB" altLang="en-US" sz="2000" dirty="0">
                <a:latin typeface="Arial" pitchFamily="34" charset="0"/>
                <a:cs typeface="Arial" pitchFamily="34" charset="0"/>
              </a:rPr>
              <a:t>have &lt;3 years useful life</a:t>
            </a:r>
            <a:endParaRPr lang="en-US" altLang="en-US" sz="2000" dirty="0">
              <a:latin typeface="Arial" pitchFamily="34" charset="0"/>
              <a:cs typeface="Arial" pitchFamily="34" charset="0"/>
            </a:endParaRPr>
          </a:p>
          <a:p>
            <a:r>
              <a:rPr lang="en-GB" altLang="en-US" sz="2400" dirty="0" smtClean="0">
                <a:latin typeface="Arial" pitchFamily="34" charset="0"/>
                <a:cs typeface="Arial" pitchFamily="34" charset="0"/>
              </a:rPr>
              <a:t>40% </a:t>
            </a:r>
            <a:r>
              <a:rPr lang="en-GB" altLang="en-US" sz="2400" dirty="0">
                <a:latin typeface="Arial" pitchFamily="34" charset="0"/>
                <a:cs typeface="Arial" pitchFamily="34" charset="0"/>
              </a:rPr>
              <a:t>of MnDOT bridges </a:t>
            </a:r>
            <a:r>
              <a:rPr lang="en-GB" altLang="en-US" sz="2400" dirty="0" smtClean="0">
                <a:latin typeface="Arial" pitchFamily="34" charset="0"/>
                <a:cs typeface="Arial" pitchFamily="34" charset="0"/>
              </a:rPr>
              <a:t>more than 40 </a:t>
            </a:r>
            <a:r>
              <a:rPr lang="en-GB" altLang="en-US" sz="2400" dirty="0">
                <a:latin typeface="Arial" pitchFamily="34" charset="0"/>
                <a:cs typeface="Arial" pitchFamily="34" charset="0"/>
              </a:rPr>
              <a:t>years old</a:t>
            </a:r>
            <a:endParaRPr lang="en-US" altLang="en-US" sz="2400" dirty="0">
              <a:latin typeface="Arial" pitchFamily="34" charset="0"/>
              <a:cs typeface="Arial" pitchFamily="34" charset="0"/>
            </a:endParaRPr>
          </a:p>
          <a:p>
            <a:r>
              <a:rPr lang="en-GB" altLang="en-US" sz="2400" dirty="0">
                <a:solidFill>
                  <a:srgbClr val="003865"/>
                </a:solidFill>
                <a:latin typeface="Arial" pitchFamily="34" charset="0"/>
                <a:cs typeface="Arial" pitchFamily="34" charset="0"/>
              </a:rPr>
              <a:t>Minnesota weather </a:t>
            </a:r>
            <a:r>
              <a:rPr lang="en-GB" altLang="en-US" sz="2400" dirty="0" smtClean="0">
                <a:solidFill>
                  <a:srgbClr val="003865"/>
                </a:solidFill>
                <a:latin typeface="Arial" pitchFamily="34" charset="0"/>
                <a:cs typeface="Arial" pitchFamily="34" charset="0"/>
              </a:rPr>
              <a:t>extremes, climate change impacts </a:t>
            </a:r>
            <a:endParaRPr lang="en-GB" altLang="en-US" sz="2400" dirty="0">
              <a:solidFill>
                <a:srgbClr val="003865"/>
              </a:solidFill>
              <a:latin typeface="Arial" pitchFamily="34" charset="0"/>
              <a:cs typeface="Arial" pitchFamily="34" charset="0"/>
            </a:endParaRPr>
          </a:p>
          <a:p>
            <a:r>
              <a:rPr lang="en-US" altLang="en-US" sz="2400" dirty="0" smtClean="0">
                <a:solidFill>
                  <a:srgbClr val="003865"/>
                </a:solidFill>
                <a:latin typeface="Arial" pitchFamily="34" charset="0"/>
                <a:cs typeface="Arial" pitchFamily="34" charset="0"/>
              </a:rPr>
              <a:t>Significant snow </a:t>
            </a:r>
            <a:r>
              <a:rPr lang="en-US" altLang="en-US" sz="2400" dirty="0">
                <a:solidFill>
                  <a:srgbClr val="003865"/>
                </a:solidFill>
                <a:latin typeface="Arial" pitchFamily="34" charset="0"/>
                <a:cs typeface="Arial" pitchFamily="34" charset="0"/>
              </a:rPr>
              <a:t>and ice </a:t>
            </a:r>
            <a:r>
              <a:rPr lang="en-US" altLang="en-US" sz="2400" dirty="0" smtClean="0">
                <a:solidFill>
                  <a:srgbClr val="003865"/>
                </a:solidFill>
                <a:latin typeface="Arial" pitchFamily="34" charset="0"/>
                <a:cs typeface="Arial" pitchFamily="34" charset="0"/>
              </a:rPr>
              <a:t>costs</a:t>
            </a:r>
            <a:endParaRPr lang="en-US" altLang="en-US" sz="2400" dirty="0">
              <a:solidFill>
                <a:srgbClr val="003865"/>
              </a:solidFill>
              <a:latin typeface="Arial" pitchFamily="34" charset="0"/>
              <a:cs typeface="Arial" pitchFamily="34" charset="0"/>
            </a:endParaRPr>
          </a:p>
        </p:txBody>
      </p:sp>
      <p:sp>
        <p:nvSpPr>
          <p:cNvPr id="3" name="Title 2"/>
          <p:cNvSpPr>
            <a:spLocks noGrp="1"/>
          </p:cNvSpPr>
          <p:nvPr>
            <p:ph type="title"/>
          </p:nvPr>
        </p:nvSpPr>
        <p:spPr>
          <a:xfrm>
            <a:off x="3124200" y="107158"/>
            <a:ext cx="8229600" cy="1143000"/>
          </a:xfrm>
        </p:spPr>
        <p:txBody>
          <a:bodyPr>
            <a:noAutofit/>
          </a:bodyPr>
          <a:lstStyle/>
          <a:p>
            <a:pPr>
              <a:defRPr/>
            </a:pPr>
            <a:r>
              <a:rPr lang="en-US" dirty="0">
                <a:latin typeface="Arial" panose="020B0604020202020204" pitchFamily="34" charset="0"/>
                <a:cs typeface="Arial" panose="020B0604020202020204" pitchFamily="34" charset="0"/>
              </a:rPr>
              <a:t>Harsh </a:t>
            </a:r>
            <a:r>
              <a:rPr lang="en-US" dirty="0" smtClean="0">
                <a:latin typeface="Arial" panose="020B0604020202020204" pitchFamily="34" charset="0"/>
                <a:cs typeface="Arial" panose="020B0604020202020204" pitchFamily="34" charset="0"/>
              </a:rPr>
              <a:t>Climate</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Heavy </a:t>
            </a:r>
            <a:r>
              <a:rPr lang="en-US" dirty="0">
                <a:latin typeface="Arial" panose="020B0604020202020204" pitchFamily="34" charset="0"/>
                <a:cs typeface="Arial" panose="020B0604020202020204" pitchFamily="34" charset="0"/>
              </a:rPr>
              <a:t>U</a:t>
            </a:r>
            <a:r>
              <a:rPr lang="en-US" dirty="0" smtClean="0">
                <a:latin typeface="Arial" panose="020B0604020202020204" pitchFamily="34" charset="0"/>
                <a:cs typeface="Arial" panose="020B0604020202020204" pitchFamily="34" charset="0"/>
              </a:rPr>
              <a:t>se</a:t>
            </a:r>
            <a:endParaRPr lang="en-US" dirty="0">
              <a:latin typeface="Arial" panose="020B0604020202020204" pitchFamily="34" charset="0"/>
              <a:cs typeface="Arial" panose="020B0604020202020204" pitchFamily="34" charset="0"/>
            </a:endParaRPr>
          </a:p>
        </p:txBody>
      </p:sp>
      <p:sp>
        <p:nvSpPr>
          <p:cNvPr id="58372" name="Slide Number Placeholder 3"/>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908050" fontAlgn="base">
              <a:spcBef>
                <a:spcPct val="0"/>
              </a:spcBef>
              <a:spcAft>
                <a:spcPct val="0"/>
              </a:spcAft>
              <a:defRPr>
                <a:solidFill>
                  <a:schemeClr val="tx1"/>
                </a:solidFill>
                <a:latin typeface="Lucida Sans Unicode" pitchFamily="34" charset="0"/>
              </a:defRPr>
            </a:lvl6pPr>
            <a:lvl7pPr marL="2971800" indent="-228600" defTabSz="908050" fontAlgn="base">
              <a:spcBef>
                <a:spcPct val="0"/>
              </a:spcBef>
              <a:spcAft>
                <a:spcPct val="0"/>
              </a:spcAft>
              <a:defRPr>
                <a:solidFill>
                  <a:schemeClr val="tx1"/>
                </a:solidFill>
                <a:latin typeface="Lucida Sans Unicode" pitchFamily="34" charset="0"/>
              </a:defRPr>
            </a:lvl7pPr>
            <a:lvl8pPr marL="3429000" indent="-228600" defTabSz="908050" fontAlgn="base">
              <a:spcBef>
                <a:spcPct val="0"/>
              </a:spcBef>
              <a:spcAft>
                <a:spcPct val="0"/>
              </a:spcAft>
              <a:defRPr>
                <a:solidFill>
                  <a:schemeClr val="tx1"/>
                </a:solidFill>
                <a:latin typeface="Lucida Sans Unicode" pitchFamily="34" charset="0"/>
              </a:defRPr>
            </a:lvl8pPr>
            <a:lvl9pPr marL="3886200" indent="-228600" defTabSz="908050" fontAlgn="base">
              <a:spcBef>
                <a:spcPct val="0"/>
              </a:spcBef>
              <a:spcAft>
                <a:spcPct val="0"/>
              </a:spcAft>
              <a:defRPr>
                <a:solidFill>
                  <a:schemeClr val="tx1"/>
                </a:solidFill>
                <a:latin typeface="Lucida Sans Unicode" pitchFamily="34" charset="0"/>
              </a:defRPr>
            </a:lvl9pPr>
          </a:lstStyle>
          <a:p>
            <a:pPr defTabSz="908050" fontAlgn="base">
              <a:spcBef>
                <a:spcPct val="0"/>
              </a:spcBef>
              <a:spcAft>
                <a:spcPct val="0"/>
              </a:spcAft>
              <a:defRPr/>
            </a:pPr>
            <a:r>
              <a:rPr lang="en-US" altLang="en-US" dirty="0" smtClean="0">
                <a:solidFill>
                  <a:srgbClr val="003F5F"/>
                </a:solidFill>
              </a:rPr>
              <a:t>21</a:t>
            </a:r>
          </a:p>
        </p:txBody>
      </p:sp>
      <p:pic>
        <p:nvPicPr>
          <p:cNvPr id="6349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7742" y="1468439"/>
            <a:ext cx="3431551" cy="2168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349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5879" y="3019866"/>
            <a:ext cx="3626241" cy="2430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1823" y="4587875"/>
            <a:ext cx="286981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defRPr/>
            </a:pPr>
            <a:r>
              <a:rPr lang="en-US" sz="3200" dirty="0" smtClean="0">
                <a:latin typeface="Arial" panose="020B0604020202020204" pitchFamily="34" charset="0"/>
                <a:cs typeface="Arial" panose="020B0604020202020204" pitchFamily="34" charset="0"/>
              </a:rPr>
              <a:t>Snow </a:t>
            </a:r>
            <a:r>
              <a:rPr lang="en-US" sz="3200" dirty="0">
                <a:latin typeface="Arial" panose="020B0604020202020204" pitchFamily="34" charset="0"/>
                <a:cs typeface="Arial" panose="020B0604020202020204" pitchFamily="34" charset="0"/>
              </a:rPr>
              <a:t>&amp; Ice </a:t>
            </a:r>
            <a:r>
              <a:rPr lang="en-US" sz="3200" dirty="0" smtClean="0">
                <a:latin typeface="Arial" panose="020B0604020202020204" pitchFamily="34" charset="0"/>
                <a:cs typeface="Arial" panose="020B0604020202020204" pitchFamily="34" charset="0"/>
              </a:rPr>
              <a:t>Season</a:t>
            </a:r>
            <a:endParaRPr lang="en-US" sz="3200" dirty="0">
              <a:latin typeface="Arial" panose="020B0604020202020204" pitchFamily="34" charset="0"/>
              <a:cs typeface="Arial" panose="020B0604020202020204" pitchFamily="34" charset="0"/>
            </a:endParaRPr>
          </a:p>
        </p:txBody>
      </p:sp>
      <p:sp>
        <p:nvSpPr>
          <p:cNvPr id="59395" name="Slide Number Placeholder 3"/>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908050" fontAlgn="base">
              <a:spcBef>
                <a:spcPct val="0"/>
              </a:spcBef>
              <a:spcAft>
                <a:spcPct val="0"/>
              </a:spcAft>
              <a:defRPr>
                <a:solidFill>
                  <a:schemeClr val="tx1"/>
                </a:solidFill>
                <a:latin typeface="Lucida Sans Unicode" pitchFamily="34" charset="0"/>
              </a:defRPr>
            </a:lvl6pPr>
            <a:lvl7pPr marL="2971800" indent="-228600" defTabSz="908050" fontAlgn="base">
              <a:spcBef>
                <a:spcPct val="0"/>
              </a:spcBef>
              <a:spcAft>
                <a:spcPct val="0"/>
              </a:spcAft>
              <a:defRPr>
                <a:solidFill>
                  <a:schemeClr val="tx1"/>
                </a:solidFill>
                <a:latin typeface="Lucida Sans Unicode" pitchFamily="34" charset="0"/>
              </a:defRPr>
            </a:lvl7pPr>
            <a:lvl8pPr marL="3429000" indent="-228600" defTabSz="908050" fontAlgn="base">
              <a:spcBef>
                <a:spcPct val="0"/>
              </a:spcBef>
              <a:spcAft>
                <a:spcPct val="0"/>
              </a:spcAft>
              <a:defRPr>
                <a:solidFill>
                  <a:schemeClr val="tx1"/>
                </a:solidFill>
                <a:latin typeface="Lucida Sans Unicode" pitchFamily="34" charset="0"/>
              </a:defRPr>
            </a:lvl8pPr>
            <a:lvl9pPr marL="3886200" indent="-228600" defTabSz="908050" fontAlgn="base">
              <a:spcBef>
                <a:spcPct val="0"/>
              </a:spcBef>
              <a:spcAft>
                <a:spcPct val="0"/>
              </a:spcAft>
              <a:defRPr>
                <a:solidFill>
                  <a:schemeClr val="tx1"/>
                </a:solidFill>
                <a:latin typeface="Lucida Sans Unicode" pitchFamily="34" charset="0"/>
              </a:defRPr>
            </a:lvl9pPr>
          </a:lstStyle>
          <a:p>
            <a:pPr defTabSz="908050" fontAlgn="base">
              <a:spcBef>
                <a:spcPct val="0"/>
              </a:spcBef>
              <a:spcAft>
                <a:spcPct val="0"/>
              </a:spcAft>
              <a:defRPr/>
            </a:pPr>
            <a:fld id="{01088D7C-4DEF-479F-8A6C-7ACDFB9DBF50}" type="slidenum">
              <a:rPr lang="en-US" altLang="en-US" smtClean="0">
                <a:solidFill>
                  <a:srgbClr val="003F5F"/>
                </a:solidFill>
              </a:rPr>
              <a:pPr defTabSz="908050" fontAlgn="base">
                <a:spcBef>
                  <a:spcPct val="0"/>
                </a:spcBef>
                <a:spcAft>
                  <a:spcPct val="0"/>
                </a:spcAft>
                <a:defRPr/>
              </a:pPr>
              <a:t>22</a:t>
            </a:fld>
            <a:endParaRPr lang="en-US" altLang="en-US" dirty="0" smtClean="0">
              <a:solidFill>
                <a:srgbClr val="003F5F"/>
              </a:solidFill>
            </a:endParaRPr>
          </a:p>
        </p:txBody>
      </p:sp>
      <p:sp>
        <p:nvSpPr>
          <p:cNvPr id="64517" name="TextBox 5"/>
          <p:cNvSpPr txBox="1">
            <a:spLocks noChangeArrowheads="1"/>
          </p:cNvSpPr>
          <p:nvPr/>
        </p:nvSpPr>
        <p:spPr bwMode="auto">
          <a:xfrm>
            <a:off x="2834640" y="6189518"/>
            <a:ext cx="76737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400"/>
              </a:spcBef>
              <a:buClr>
                <a:schemeClr val="tx2"/>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tx2"/>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tx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tx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tx2"/>
              </a:buClr>
              <a:buFont typeface="Wingdings 2" pitchFamily="18" charset="2"/>
              <a:buChar char=""/>
              <a:defRPr>
                <a:solidFill>
                  <a:schemeClr val="tx1"/>
                </a:solidFill>
                <a:latin typeface="Lucida Sans Unicode" pitchFamily="34" charset="0"/>
              </a:defRPr>
            </a:lvl5pPr>
            <a:lvl6pPr marL="2514600" indent="-228600" defTabSz="908050" eaLnBrk="0" fontAlgn="base" hangingPunct="0">
              <a:spcBef>
                <a:spcPts val="350"/>
              </a:spcBef>
              <a:spcAft>
                <a:spcPct val="0"/>
              </a:spcAft>
              <a:buClr>
                <a:schemeClr val="tx2"/>
              </a:buClr>
              <a:buFont typeface="Wingdings 2" pitchFamily="18" charset="2"/>
              <a:buChar char=""/>
              <a:defRPr>
                <a:solidFill>
                  <a:schemeClr val="tx1"/>
                </a:solidFill>
                <a:latin typeface="Lucida Sans Unicode" pitchFamily="34" charset="0"/>
              </a:defRPr>
            </a:lvl6pPr>
            <a:lvl7pPr marL="2971800" indent="-228600" defTabSz="908050" eaLnBrk="0" fontAlgn="base" hangingPunct="0">
              <a:spcBef>
                <a:spcPts val="350"/>
              </a:spcBef>
              <a:spcAft>
                <a:spcPct val="0"/>
              </a:spcAft>
              <a:buClr>
                <a:schemeClr val="tx2"/>
              </a:buClr>
              <a:buFont typeface="Wingdings 2" pitchFamily="18" charset="2"/>
              <a:buChar char=""/>
              <a:defRPr>
                <a:solidFill>
                  <a:schemeClr val="tx1"/>
                </a:solidFill>
                <a:latin typeface="Lucida Sans Unicode" pitchFamily="34" charset="0"/>
              </a:defRPr>
            </a:lvl7pPr>
            <a:lvl8pPr marL="3429000" indent="-228600" defTabSz="908050" eaLnBrk="0" fontAlgn="base" hangingPunct="0">
              <a:spcBef>
                <a:spcPts val="350"/>
              </a:spcBef>
              <a:spcAft>
                <a:spcPct val="0"/>
              </a:spcAft>
              <a:buClr>
                <a:schemeClr val="tx2"/>
              </a:buClr>
              <a:buFont typeface="Wingdings 2" pitchFamily="18" charset="2"/>
              <a:buChar char=""/>
              <a:defRPr>
                <a:solidFill>
                  <a:schemeClr val="tx1"/>
                </a:solidFill>
                <a:latin typeface="Lucida Sans Unicode" pitchFamily="34" charset="0"/>
              </a:defRPr>
            </a:lvl8pPr>
            <a:lvl9pPr marL="3886200" indent="-228600" defTabSz="908050" eaLnBrk="0" fontAlgn="base" hangingPunct="0">
              <a:spcBef>
                <a:spcPts val="350"/>
              </a:spcBef>
              <a:spcAft>
                <a:spcPct val="0"/>
              </a:spcAft>
              <a:buClr>
                <a:schemeClr val="tx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r>
              <a:rPr lang="en-US" altLang="en-US" sz="2400" b="1" dirty="0" smtClean="0">
                <a:latin typeface="Arial" pitchFamily="34" charset="0"/>
              </a:rPr>
              <a:t>10-year </a:t>
            </a:r>
            <a:r>
              <a:rPr lang="en-US" altLang="en-US" sz="2400" b="1" dirty="0">
                <a:latin typeface="Arial" pitchFamily="34" charset="0"/>
              </a:rPr>
              <a:t>average snow and ice costs: </a:t>
            </a:r>
            <a:r>
              <a:rPr lang="en-US" altLang="en-US" sz="2400" b="1" dirty="0" smtClean="0">
                <a:latin typeface="Arial" pitchFamily="34" charset="0"/>
              </a:rPr>
              <a:t>$98.8 million</a:t>
            </a:r>
            <a:endParaRPr lang="en-US" altLang="en-US" sz="2400" b="1" dirty="0">
              <a:latin typeface="Arial" pitchFamily="34" charset="0"/>
            </a:endParaRPr>
          </a:p>
        </p:txBody>
      </p:sp>
      <p:pic>
        <p:nvPicPr>
          <p:cNvPr id="2" name="Picture 1"/>
          <p:cNvPicPr>
            <a:picLocks noChangeAspect="1"/>
          </p:cNvPicPr>
          <p:nvPr/>
        </p:nvPicPr>
        <p:blipFill>
          <a:blip r:embed="rId3"/>
          <a:stretch>
            <a:fillRect/>
          </a:stretch>
        </p:blipFill>
        <p:spPr>
          <a:xfrm>
            <a:off x="1102968" y="1526078"/>
            <a:ext cx="9808216" cy="4663440"/>
          </a:xfrm>
          <a:prstGeom prst="rect">
            <a:avLst/>
          </a:prstGeom>
        </p:spPr>
      </p:pic>
    </p:spTree>
    <p:extLst>
      <p:ext uri="{BB962C8B-B14F-4D97-AF65-F5344CB8AC3E}">
        <p14:creationId xmlns:p14="http://schemas.microsoft.com/office/powerpoint/2010/main" val="246914745"/>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493" y="152400"/>
            <a:ext cx="10515600" cy="914400"/>
          </a:xfrm>
        </p:spPr>
        <p:txBody>
          <a:bodyPr>
            <a:normAutofit fontScale="90000"/>
          </a:bodyPr>
          <a:lstStyle/>
          <a:p>
            <a:r>
              <a:rPr lang="en-US" dirty="0" smtClean="0"/>
              <a:t>Transportation Funding Sources</a:t>
            </a:r>
            <a:br>
              <a:rPr lang="en-US" dirty="0" smtClean="0"/>
            </a:br>
            <a:r>
              <a:rPr lang="en-US" dirty="0" smtClean="0"/>
              <a:t>FY2017</a:t>
            </a:r>
            <a:endParaRPr lang="en-US" dirty="0"/>
          </a:p>
        </p:txBody>
      </p:sp>
      <p:sp>
        <p:nvSpPr>
          <p:cNvPr id="5" name="Slide Number Placeholder 4"/>
          <p:cNvSpPr>
            <a:spLocks noGrp="1"/>
          </p:cNvSpPr>
          <p:nvPr>
            <p:ph type="sldNum" sz="quarter" idx="12"/>
          </p:nvPr>
        </p:nvSpPr>
        <p:spPr>
          <a:xfrm>
            <a:off x="9853425" y="6356350"/>
            <a:ext cx="1462668" cy="365125"/>
          </a:xfrm>
        </p:spPr>
        <p:txBody>
          <a:bodyPr/>
          <a:lstStyle/>
          <a:p>
            <a:fld id="{48F63A3B-78C7-47BE-AE5E-E10140E04643}" type="slidenum">
              <a:rPr lang="en-US" smtClean="0">
                <a:solidFill>
                  <a:schemeClr val="tx1"/>
                </a:solidFill>
                <a:latin typeface="Lucida Sans Unicode" panose="020B0602030504020204" pitchFamily="34" charset="0"/>
                <a:cs typeface="Lucida Sans Unicode" panose="020B0602030504020204" pitchFamily="34" charset="0"/>
              </a:rPr>
              <a:t>23</a:t>
            </a:fld>
            <a:endParaRPr lang="en-US" dirty="0">
              <a:solidFill>
                <a:schemeClr val="tx1"/>
              </a:solidFill>
              <a:latin typeface="Lucida Sans Unicode" panose="020B0602030504020204" pitchFamily="34" charset="0"/>
              <a:cs typeface="Lucida Sans Unicode" panose="020B0602030504020204" pitchFamily="34" charset="0"/>
            </a:endParaRPr>
          </a:p>
        </p:txBody>
      </p:sp>
      <p:graphicFrame>
        <p:nvGraphicFramePr>
          <p:cNvPr id="7" name="Chart 6"/>
          <p:cNvGraphicFramePr>
            <a:graphicFrameLocks/>
          </p:cNvGraphicFramePr>
          <p:nvPr>
            <p:extLst/>
          </p:nvPr>
        </p:nvGraphicFramePr>
        <p:xfrm>
          <a:off x="1772303" y="1599266"/>
          <a:ext cx="8571980" cy="4939646"/>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7598004" y="1385740"/>
            <a:ext cx="4593995" cy="707886"/>
          </a:xfrm>
          <a:prstGeom prst="rect">
            <a:avLst/>
          </a:prstGeom>
          <a:noFill/>
        </p:spPr>
        <p:txBody>
          <a:bodyPr wrap="square" rtlCol="0">
            <a:spAutoFit/>
          </a:bodyPr>
          <a:lstStyle/>
          <a:p>
            <a:pPr algn="ctr"/>
            <a:r>
              <a:rPr lang="en-US" sz="2000" b="1" dirty="0" smtClean="0"/>
              <a:t>FY2017 Transportation Funding Sources </a:t>
            </a:r>
          </a:p>
          <a:p>
            <a:pPr algn="ctr"/>
            <a:r>
              <a:rPr lang="en-US" sz="2000" b="1" dirty="0" smtClean="0"/>
              <a:t>$3.42 billion</a:t>
            </a:r>
            <a:endParaRPr lang="en-US" sz="2000" b="1" dirty="0"/>
          </a:p>
        </p:txBody>
      </p:sp>
    </p:spTree>
    <p:extLst>
      <p:ext uri="{BB962C8B-B14F-4D97-AF65-F5344CB8AC3E}">
        <p14:creationId xmlns:p14="http://schemas.microsoft.com/office/powerpoint/2010/main" val="3528422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Transportation Funding Uses</a:t>
            </a:r>
            <a:br>
              <a:rPr lang="en-US" dirty="0" smtClean="0"/>
            </a:br>
            <a:r>
              <a:rPr lang="en-US" sz="3100" dirty="0" smtClean="0"/>
              <a:t>FY2017</a:t>
            </a:r>
            <a:endParaRPr lang="en-US" sz="3100" dirty="0"/>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chemeClr val="tx1"/>
                </a:solidFill>
                <a:latin typeface="Lucida Sans Unicode" panose="020B0602030504020204" pitchFamily="34" charset="0"/>
                <a:cs typeface="Lucida Sans Unicode" panose="020B0602030504020204" pitchFamily="34" charset="0"/>
              </a:rPr>
              <a:t>24</a:t>
            </a:fld>
            <a:endParaRPr lang="en-US" dirty="0">
              <a:solidFill>
                <a:schemeClr val="tx1"/>
              </a:solidFill>
              <a:latin typeface="Lucida Sans Unicode" panose="020B0602030504020204" pitchFamily="34" charset="0"/>
              <a:cs typeface="Lucida Sans Unicode" panose="020B0602030504020204" pitchFamily="34" charset="0"/>
            </a:endParaRPr>
          </a:p>
        </p:txBody>
      </p:sp>
      <p:graphicFrame>
        <p:nvGraphicFramePr>
          <p:cNvPr id="6" name="Chart 5"/>
          <p:cNvGraphicFramePr>
            <a:graphicFrameLocks/>
          </p:cNvGraphicFramePr>
          <p:nvPr>
            <p:extLst/>
          </p:nvPr>
        </p:nvGraphicFramePr>
        <p:xfrm>
          <a:off x="2083814" y="1498863"/>
          <a:ext cx="8024371" cy="4857487"/>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7598004" y="1385740"/>
            <a:ext cx="4593995" cy="707886"/>
          </a:xfrm>
          <a:prstGeom prst="rect">
            <a:avLst/>
          </a:prstGeom>
          <a:noFill/>
        </p:spPr>
        <p:txBody>
          <a:bodyPr wrap="square" rtlCol="0">
            <a:spAutoFit/>
          </a:bodyPr>
          <a:lstStyle/>
          <a:p>
            <a:pPr algn="ctr"/>
            <a:r>
              <a:rPr lang="en-US" sz="2000" b="1" dirty="0" smtClean="0"/>
              <a:t>FY2017 Use of Transportation Funding</a:t>
            </a:r>
          </a:p>
          <a:p>
            <a:pPr algn="ctr"/>
            <a:r>
              <a:rPr lang="en-US" sz="2000" b="1" dirty="0" smtClean="0"/>
              <a:t>$3.45 billion</a:t>
            </a:r>
            <a:endParaRPr lang="en-US" sz="2000" b="1" dirty="0"/>
          </a:p>
        </p:txBody>
      </p:sp>
    </p:spTree>
    <p:extLst>
      <p:ext uri="{BB962C8B-B14F-4D97-AF65-F5344CB8AC3E}">
        <p14:creationId xmlns:p14="http://schemas.microsoft.com/office/powerpoint/2010/main" val="22602910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8F63A3B-78C7-47BE-AE5E-E10140E04643}" type="slidenum">
              <a:rPr lang="en-US" smtClean="0">
                <a:solidFill>
                  <a:schemeClr val="tx1"/>
                </a:solidFill>
                <a:latin typeface="Lucida Sans Unicode" panose="020B0602030504020204" pitchFamily="34" charset="0"/>
                <a:cs typeface="Lucida Sans Unicode" panose="020B0602030504020204" pitchFamily="34" charset="0"/>
              </a:rPr>
              <a:t>25</a:t>
            </a:fld>
            <a:endParaRPr lang="en-US" dirty="0">
              <a:solidFill>
                <a:schemeClr val="tx1"/>
              </a:solidFill>
              <a:latin typeface="Lucida Sans Unicode" panose="020B0602030504020204" pitchFamily="34" charset="0"/>
              <a:cs typeface="Lucida Sans Unicode" panose="020B0602030504020204" pitchFamily="34" charset="0"/>
            </a:endParaRPr>
          </a:p>
        </p:txBody>
      </p:sp>
      <p:pic>
        <p:nvPicPr>
          <p:cNvPr id="7" name="Table Placeholder 6"/>
          <p:cNvPicPr>
            <a:picLocks noGrp="1" noChangeAspect="1"/>
          </p:cNvPicPr>
          <p:nvPr>
            <p:ph type="tbl" sz="quarter" idx="13"/>
          </p:nvPr>
        </p:nvPicPr>
        <p:blipFill>
          <a:blip r:embed="rId2"/>
          <a:stretch>
            <a:fillRect/>
          </a:stretch>
        </p:blipFill>
        <p:spPr>
          <a:xfrm>
            <a:off x="1738185" y="1385740"/>
            <a:ext cx="8674443" cy="5056250"/>
          </a:xfrm>
          <a:prstGeom prst="rect">
            <a:avLst/>
          </a:prstGeom>
        </p:spPr>
      </p:pic>
      <p:sp>
        <p:nvSpPr>
          <p:cNvPr id="8" name="Title 1"/>
          <p:cNvSpPr txBox="1">
            <a:spLocks/>
          </p:cNvSpPr>
          <p:nvPr/>
        </p:nvSpPr>
        <p:spPr>
          <a:xfrm>
            <a:off x="838200" y="152400"/>
            <a:ext cx="10515600" cy="914400"/>
          </a:xfrm>
          <a:prstGeom prst="rect">
            <a:avLst/>
          </a:prstGeom>
        </p:spPr>
        <p:txBody>
          <a:bodyPr vert="horz" lIns="91440" tIns="45720" rIns="91440" bIns="45720" rtlCol="0" anchor="ctr">
            <a:normAutofit fontScale="97500"/>
          </a:bodyPr>
          <a:lstStyle>
            <a:lvl1pPr algn="r" defTabSz="914400" rtl="0" eaLnBrk="1" latinLnBrk="0" hangingPunct="1">
              <a:lnSpc>
                <a:spcPct val="90000"/>
              </a:lnSpc>
              <a:spcBef>
                <a:spcPct val="0"/>
              </a:spcBef>
              <a:buNone/>
              <a:defRPr sz="3600" kern="1200">
                <a:solidFill>
                  <a:schemeClr val="bg1"/>
                </a:solidFill>
                <a:latin typeface="+mj-lt"/>
                <a:ea typeface="+mj-ea"/>
                <a:cs typeface="+mj-cs"/>
              </a:defRPr>
            </a:lvl1pPr>
          </a:lstStyle>
          <a:p>
            <a:r>
              <a:rPr lang="en-US" dirty="0" smtClean="0"/>
              <a:t>MnDOT Construction Outlook</a:t>
            </a:r>
            <a:endParaRPr lang="en-US" sz="3100" dirty="0"/>
          </a:p>
        </p:txBody>
      </p:sp>
    </p:spTree>
    <p:extLst>
      <p:ext uri="{BB962C8B-B14F-4D97-AF65-F5344CB8AC3E}">
        <p14:creationId xmlns:p14="http://schemas.microsoft.com/office/powerpoint/2010/main" val="39707793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485277" y="1468571"/>
            <a:ext cx="2343150" cy="1295400"/>
          </a:xfrm>
        </p:spPr>
      </p:pic>
      <p:pic>
        <p:nvPicPr>
          <p:cNvPr id="2355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53313" y="1364457"/>
            <a:ext cx="22098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27661" y="4666457"/>
            <a:ext cx="2362200"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81700" y="4918076"/>
            <a:ext cx="2362200"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extBox 12"/>
          <p:cNvSpPr txBox="1">
            <a:spLocks noChangeArrowheads="1"/>
          </p:cNvSpPr>
          <p:nvPr/>
        </p:nvSpPr>
        <p:spPr bwMode="auto">
          <a:xfrm>
            <a:off x="1462087" y="2816224"/>
            <a:ext cx="2819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Lucida Sans Unicode" pitchFamily="34" charset="0"/>
                <a:cs typeface="Arial" charset="0"/>
              </a:defRPr>
            </a:lvl1pPr>
            <a:lvl2pPr marL="742950" indent="-285750" eaLnBrk="0" hangingPunct="0">
              <a:defRPr>
                <a:solidFill>
                  <a:schemeClr val="tx1"/>
                </a:solidFill>
                <a:latin typeface="Lucida Sans Unicode" pitchFamily="34" charset="0"/>
                <a:cs typeface="Arial" charset="0"/>
              </a:defRPr>
            </a:lvl2pPr>
            <a:lvl3pPr marL="1143000" indent="-228600" eaLnBrk="0" hangingPunct="0">
              <a:defRPr>
                <a:solidFill>
                  <a:schemeClr val="tx1"/>
                </a:solidFill>
                <a:latin typeface="Lucida Sans Unicode" pitchFamily="34" charset="0"/>
                <a:cs typeface="Arial" charset="0"/>
              </a:defRPr>
            </a:lvl3pPr>
            <a:lvl4pPr marL="1600200" indent="-228600" eaLnBrk="0" hangingPunct="0">
              <a:defRPr>
                <a:solidFill>
                  <a:schemeClr val="tx1"/>
                </a:solidFill>
                <a:latin typeface="Lucida Sans Unicode" pitchFamily="34" charset="0"/>
                <a:cs typeface="Arial" charset="0"/>
              </a:defRPr>
            </a:lvl4pPr>
            <a:lvl5pPr marL="2057400" indent="-228600" eaLnBrk="0" hangingPunct="0">
              <a:defRPr>
                <a:solidFill>
                  <a:schemeClr val="tx1"/>
                </a:solidFill>
                <a:latin typeface="Lucida Sans Unicode" pitchFamily="34" charset="0"/>
                <a:cs typeface="Arial" charset="0"/>
              </a:defRPr>
            </a:lvl5pPr>
            <a:lvl6pPr marL="2514600" indent="-228600" defTabSz="908050" eaLnBrk="0" fontAlgn="base" hangingPunct="0">
              <a:spcBef>
                <a:spcPct val="0"/>
              </a:spcBef>
              <a:spcAft>
                <a:spcPct val="0"/>
              </a:spcAft>
              <a:defRPr>
                <a:solidFill>
                  <a:schemeClr val="tx1"/>
                </a:solidFill>
                <a:latin typeface="Lucida Sans Unicode" pitchFamily="34" charset="0"/>
                <a:cs typeface="Arial" charset="0"/>
              </a:defRPr>
            </a:lvl6pPr>
            <a:lvl7pPr marL="2971800" indent="-228600" defTabSz="908050" eaLnBrk="0" fontAlgn="base" hangingPunct="0">
              <a:spcBef>
                <a:spcPct val="0"/>
              </a:spcBef>
              <a:spcAft>
                <a:spcPct val="0"/>
              </a:spcAft>
              <a:defRPr>
                <a:solidFill>
                  <a:schemeClr val="tx1"/>
                </a:solidFill>
                <a:latin typeface="Lucida Sans Unicode" pitchFamily="34" charset="0"/>
                <a:cs typeface="Arial" charset="0"/>
              </a:defRPr>
            </a:lvl7pPr>
            <a:lvl8pPr marL="3429000" indent="-228600" defTabSz="908050" eaLnBrk="0" fontAlgn="base" hangingPunct="0">
              <a:spcBef>
                <a:spcPct val="0"/>
              </a:spcBef>
              <a:spcAft>
                <a:spcPct val="0"/>
              </a:spcAft>
              <a:defRPr>
                <a:solidFill>
                  <a:schemeClr val="tx1"/>
                </a:solidFill>
                <a:latin typeface="Lucida Sans Unicode" pitchFamily="34" charset="0"/>
                <a:cs typeface="Arial" charset="0"/>
              </a:defRPr>
            </a:lvl8pPr>
            <a:lvl9pPr marL="3886200" indent="-228600" defTabSz="908050" eaLnBrk="0" fontAlgn="base" hangingPunct="0">
              <a:spcBef>
                <a:spcPct val="0"/>
              </a:spcBef>
              <a:spcAft>
                <a:spcPct val="0"/>
              </a:spcAft>
              <a:defRPr>
                <a:solidFill>
                  <a:schemeClr val="tx1"/>
                </a:solidFill>
                <a:latin typeface="Lucida Sans Unicode" pitchFamily="34" charset="0"/>
                <a:cs typeface="Arial" charset="0"/>
              </a:defRPr>
            </a:lvl9pPr>
          </a:lstStyle>
          <a:p>
            <a:pPr eaLnBrk="1" hangingPunct="1"/>
            <a:r>
              <a:rPr lang="en-US" altLang="en-US" dirty="0">
                <a:solidFill>
                  <a:srgbClr val="003F5F"/>
                </a:solidFill>
              </a:rPr>
              <a:t>Population/Freight shipments increasing</a:t>
            </a:r>
          </a:p>
        </p:txBody>
      </p:sp>
      <p:sp>
        <p:nvSpPr>
          <p:cNvPr id="23560" name="TextBox 13"/>
          <p:cNvSpPr txBox="1">
            <a:spLocks noChangeArrowheads="1"/>
          </p:cNvSpPr>
          <p:nvPr/>
        </p:nvSpPr>
        <p:spPr bwMode="auto">
          <a:xfrm>
            <a:off x="9480868" y="2327673"/>
            <a:ext cx="2667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Lucida Sans Unicode" pitchFamily="34" charset="0"/>
                <a:cs typeface="Arial" charset="0"/>
              </a:defRPr>
            </a:lvl1pPr>
            <a:lvl2pPr marL="742950" indent="-285750" eaLnBrk="0" hangingPunct="0">
              <a:defRPr>
                <a:solidFill>
                  <a:schemeClr val="tx1"/>
                </a:solidFill>
                <a:latin typeface="Lucida Sans Unicode" pitchFamily="34" charset="0"/>
                <a:cs typeface="Arial" charset="0"/>
              </a:defRPr>
            </a:lvl2pPr>
            <a:lvl3pPr marL="1143000" indent="-228600" eaLnBrk="0" hangingPunct="0">
              <a:defRPr>
                <a:solidFill>
                  <a:schemeClr val="tx1"/>
                </a:solidFill>
                <a:latin typeface="Lucida Sans Unicode" pitchFamily="34" charset="0"/>
                <a:cs typeface="Arial" charset="0"/>
              </a:defRPr>
            </a:lvl3pPr>
            <a:lvl4pPr marL="1600200" indent="-228600" eaLnBrk="0" hangingPunct="0">
              <a:defRPr>
                <a:solidFill>
                  <a:schemeClr val="tx1"/>
                </a:solidFill>
                <a:latin typeface="Lucida Sans Unicode" pitchFamily="34" charset="0"/>
                <a:cs typeface="Arial" charset="0"/>
              </a:defRPr>
            </a:lvl4pPr>
            <a:lvl5pPr marL="2057400" indent="-228600" eaLnBrk="0" hangingPunct="0">
              <a:defRPr>
                <a:solidFill>
                  <a:schemeClr val="tx1"/>
                </a:solidFill>
                <a:latin typeface="Lucida Sans Unicode" pitchFamily="34" charset="0"/>
                <a:cs typeface="Arial" charset="0"/>
              </a:defRPr>
            </a:lvl5pPr>
            <a:lvl6pPr marL="2514600" indent="-228600" defTabSz="908050" eaLnBrk="0" fontAlgn="base" hangingPunct="0">
              <a:spcBef>
                <a:spcPct val="0"/>
              </a:spcBef>
              <a:spcAft>
                <a:spcPct val="0"/>
              </a:spcAft>
              <a:defRPr>
                <a:solidFill>
                  <a:schemeClr val="tx1"/>
                </a:solidFill>
                <a:latin typeface="Lucida Sans Unicode" pitchFamily="34" charset="0"/>
                <a:cs typeface="Arial" charset="0"/>
              </a:defRPr>
            </a:lvl6pPr>
            <a:lvl7pPr marL="2971800" indent="-228600" defTabSz="908050" eaLnBrk="0" fontAlgn="base" hangingPunct="0">
              <a:spcBef>
                <a:spcPct val="0"/>
              </a:spcBef>
              <a:spcAft>
                <a:spcPct val="0"/>
              </a:spcAft>
              <a:defRPr>
                <a:solidFill>
                  <a:schemeClr val="tx1"/>
                </a:solidFill>
                <a:latin typeface="Lucida Sans Unicode" pitchFamily="34" charset="0"/>
                <a:cs typeface="Arial" charset="0"/>
              </a:defRPr>
            </a:lvl7pPr>
            <a:lvl8pPr marL="3429000" indent="-228600" defTabSz="908050" eaLnBrk="0" fontAlgn="base" hangingPunct="0">
              <a:spcBef>
                <a:spcPct val="0"/>
              </a:spcBef>
              <a:spcAft>
                <a:spcPct val="0"/>
              </a:spcAft>
              <a:defRPr>
                <a:solidFill>
                  <a:schemeClr val="tx1"/>
                </a:solidFill>
                <a:latin typeface="Lucida Sans Unicode" pitchFamily="34" charset="0"/>
                <a:cs typeface="Arial" charset="0"/>
              </a:defRPr>
            </a:lvl8pPr>
            <a:lvl9pPr marL="3886200" indent="-228600" defTabSz="908050" eaLnBrk="0" fontAlgn="base" hangingPunct="0">
              <a:spcBef>
                <a:spcPct val="0"/>
              </a:spcBef>
              <a:spcAft>
                <a:spcPct val="0"/>
              </a:spcAft>
              <a:defRPr>
                <a:solidFill>
                  <a:schemeClr val="tx1"/>
                </a:solidFill>
                <a:latin typeface="Lucida Sans Unicode" pitchFamily="34" charset="0"/>
                <a:cs typeface="Arial" charset="0"/>
              </a:defRPr>
            </a:lvl9pPr>
          </a:lstStyle>
          <a:p>
            <a:pPr eaLnBrk="1" hangingPunct="1"/>
            <a:r>
              <a:rPr lang="en-US" altLang="en-US" dirty="0">
                <a:solidFill>
                  <a:srgbClr val="003F5F"/>
                </a:solidFill>
              </a:rPr>
              <a:t>Aging Infrastructure</a:t>
            </a:r>
          </a:p>
        </p:txBody>
      </p:sp>
      <p:sp>
        <p:nvSpPr>
          <p:cNvPr id="23561" name="TextBox 14"/>
          <p:cNvSpPr txBox="1">
            <a:spLocks noChangeArrowheads="1"/>
          </p:cNvSpPr>
          <p:nvPr/>
        </p:nvSpPr>
        <p:spPr bwMode="auto">
          <a:xfrm>
            <a:off x="1706770" y="4343400"/>
            <a:ext cx="3276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Lucida Sans Unicode" pitchFamily="34" charset="0"/>
                <a:cs typeface="Arial" charset="0"/>
              </a:defRPr>
            </a:lvl1pPr>
            <a:lvl2pPr marL="742950" indent="-285750" eaLnBrk="0" hangingPunct="0">
              <a:defRPr>
                <a:solidFill>
                  <a:schemeClr val="tx1"/>
                </a:solidFill>
                <a:latin typeface="Lucida Sans Unicode" pitchFamily="34" charset="0"/>
                <a:cs typeface="Arial" charset="0"/>
              </a:defRPr>
            </a:lvl2pPr>
            <a:lvl3pPr marL="1143000" indent="-228600" eaLnBrk="0" hangingPunct="0">
              <a:defRPr>
                <a:solidFill>
                  <a:schemeClr val="tx1"/>
                </a:solidFill>
                <a:latin typeface="Lucida Sans Unicode" pitchFamily="34" charset="0"/>
                <a:cs typeface="Arial" charset="0"/>
              </a:defRPr>
            </a:lvl3pPr>
            <a:lvl4pPr marL="1600200" indent="-228600" eaLnBrk="0" hangingPunct="0">
              <a:defRPr>
                <a:solidFill>
                  <a:schemeClr val="tx1"/>
                </a:solidFill>
                <a:latin typeface="Lucida Sans Unicode" pitchFamily="34" charset="0"/>
                <a:cs typeface="Arial" charset="0"/>
              </a:defRPr>
            </a:lvl4pPr>
            <a:lvl5pPr marL="2057400" indent="-228600" eaLnBrk="0" hangingPunct="0">
              <a:defRPr>
                <a:solidFill>
                  <a:schemeClr val="tx1"/>
                </a:solidFill>
                <a:latin typeface="Lucida Sans Unicode" pitchFamily="34" charset="0"/>
                <a:cs typeface="Arial" charset="0"/>
              </a:defRPr>
            </a:lvl5pPr>
            <a:lvl6pPr marL="2514600" indent="-228600" defTabSz="908050" eaLnBrk="0" fontAlgn="base" hangingPunct="0">
              <a:spcBef>
                <a:spcPct val="0"/>
              </a:spcBef>
              <a:spcAft>
                <a:spcPct val="0"/>
              </a:spcAft>
              <a:defRPr>
                <a:solidFill>
                  <a:schemeClr val="tx1"/>
                </a:solidFill>
                <a:latin typeface="Lucida Sans Unicode" pitchFamily="34" charset="0"/>
                <a:cs typeface="Arial" charset="0"/>
              </a:defRPr>
            </a:lvl6pPr>
            <a:lvl7pPr marL="2971800" indent="-228600" defTabSz="908050" eaLnBrk="0" fontAlgn="base" hangingPunct="0">
              <a:spcBef>
                <a:spcPct val="0"/>
              </a:spcBef>
              <a:spcAft>
                <a:spcPct val="0"/>
              </a:spcAft>
              <a:defRPr>
                <a:solidFill>
                  <a:schemeClr val="tx1"/>
                </a:solidFill>
                <a:latin typeface="Lucida Sans Unicode" pitchFamily="34" charset="0"/>
                <a:cs typeface="Arial" charset="0"/>
              </a:defRPr>
            </a:lvl7pPr>
            <a:lvl8pPr marL="3429000" indent="-228600" defTabSz="908050" eaLnBrk="0" fontAlgn="base" hangingPunct="0">
              <a:spcBef>
                <a:spcPct val="0"/>
              </a:spcBef>
              <a:spcAft>
                <a:spcPct val="0"/>
              </a:spcAft>
              <a:defRPr>
                <a:solidFill>
                  <a:schemeClr val="tx1"/>
                </a:solidFill>
                <a:latin typeface="Lucida Sans Unicode" pitchFamily="34" charset="0"/>
                <a:cs typeface="Arial" charset="0"/>
              </a:defRPr>
            </a:lvl8pPr>
            <a:lvl9pPr marL="3886200" indent="-228600" defTabSz="908050" eaLnBrk="0" fontAlgn="base" hangingPunct="0">
              <a:spcBef>
                <a:spcPct val="0"/>
              </a:spcBef>
              <a:spcAft>
                <a:spcPct val="0"/>
              </a:spcAft>
              <a:defRPr>
                <a:solidFill>
                  <a:schemeClr val="tx1"/>
                </a:solidFill>
                <a:latin typeface="Lucida Sans Unicode" pitchFamily="34" charset="0"/>
                <a:cs typeface="Arial" charset="0"/>
              </a:defRPr>
            </a:lvl9pPr>
          </a:lstStyle>
          <a:p>
            <a:pPr eaLnBrk="1" hangingPunct="1"/>
            <a:r>
              <a:rPr lang="en-US" altLang="en-US" dirty="0">
                <a:solidFill>
                  <a:srgbClr val="003F5F"/>
                </a:solidFill>
              </a:rPr>
              <a:t>Increasing Fuel Efficiency; Flat VMT</a:t>
            </a:r>
          </a:p>
        </p:txBody>
      </p:sp>
      <p:sp>
        <p:nvSpPr>
          <p:cNvPr id="23562" name="TextBox 15"/>
          <p:cNvSpPr txBox="1">
            <a:spLocks noChangeArrowheads="1"/>
          </p:cNvSpPr>
          <p:nvPr/>
        </p:nvSpPr>
        <p:spPr bwMode="auto">
          <a:xfrm>
            <a:off x="7886701" y="4648995"/>
            <a:ext cx="269398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Lucida Sans Unicode" pitchFamily="34" charset="0"/>
                <a:cs typeface="Arial" charset="0"/>
              </a:defRPr>
            </a:lvl1pPr>
            <a:lvl2pPr marL="742950" indent="-285750" eaLnBrk="0" hangingPunct="0">
              <a:defRPr>
                <a:solidFill>
                  <a:schemeClr val="tx1"/>
                </a:solidFill>
                <a:latin typeface="Lucida Sans Unicode" pitchFamily="34" charset="0"/>
                <a:cs typeface="Arial" charset="0"/>
              </a:defRPr>
            </a:lvl2pPr>
            <a:lvl3pPr marL="1143000" indent="-228600" eaLnBrk="0" hangingPunct="0">
              <a:defRPr>
                <a:solidFill>
                  <a:schemeClr val="tx1"/>
                </a:solidFill>
                <a:latin typeface="Lucida Sans Unicode" pitchFamily="34" charset="0"/>
                <a:cs typeface="Arial" charset="0"/>
              </a:defRPr>
            </a:lvl3pPr>
            <a:lvl4pPr marL="1600200" indent="-228600" eaLnBrk="0" hangingPunct="0">
              <a:defRPr>
                <a:solidFill>
                  <a:schemeClr val="tx1"/>
                </a:solidFill>
                <a:latin typeface="Lucida Sans Unicode" pitchFamily="34" charset="0"/>
                <a:cs typeface="Arial" charset="0"/>
              </a:defRPr>
            </a:lvl4pPr>
            <a:lvl5pPr marL="2057400" indent="-228600" eaLnBrk="0" hangingPunct="0">
              <a:defRPr>
                <a:solidFill>
                  <a:schemeClr val="tx1"/>
                </a:solidFill>
                <a:latin typeface="Lucida Sans Unicode" pitchFamily="34" charset="0"/>
                <a:cs typeface="Arial" charset="0"/>
              </a:defRPr>
            </a:lvl5pPr>
            <a:lvl6pPr marL="2514600" indent="-228600" defTabSz="908050" eaLnBrk="0" fontAlgn="base" hangingPunct="0">
              <a:spcBef>
                <a:spcPct val="0"/>
              </a:spcBef>
              <a:spcAft>
                <a:spcPct val="0"/>
              </a:spcAft>
              <a:defRPr>
                <a:solidFill>
                  <a:schemeClr val="tx1"/>
                </a:solidFill>
                <a:latin typeface="Lucida Sans Unicode" pitchFamily="34" charset="0"/>
                <a:cs typeface="Arial" charset="0"/>
              </a:defRPr>
            </a:lvl6pPr>
            <a:lvl7pPr marL="2971800" indent="-228600" defTabSz="908050" eaLnBrk="0" fontAlgn="base" hangingPunct="0">
              <a:spcBef>
                <a:spcPct val="0"/>
              </a:spcBef>
              <a:spcAft>
                <a:spcPct val="0"/>
              </a:spcAft>
              <a:defRPr>
                <a:solidFill>
                  <a:schemeClr val="tx1"/>
                </a:solidFill>
                <a:latin typeface="Lucida Sans Unicode" pitchFamily="34" charset="0"/>
                <a:cs typeface="Arial" charset="0"/>
              </a:defRPr>
            </a:lvl7pPr>
            <a:lvl8pPr marL="3429000" indent="-228600" defTabSz="908050" eaLnBrk="0" fontAlgn="base" hangingPunct="0">
              <a:spcBef>
                <a:spcPct val="0"/>
              </a:spcBef>
              <a:spcAft>
                <a:spcPct val="0"/>
              </a:spcAft>
              <a:defRPr>
                <a:solidFill>
                  <a:schemeClr val="tx1"/>
                </a:solidFill>
                <a:latin typeface="Lucida Sans Unicode" pitchFamily="34" charset="0"/>
                <a:cs typeface="Arial" charset="0"/>
              </a:defRPr>
            </a:lvl8pPr>
            <a:lvl9pPr marL="3886200" indent="-228600" defTabSz="908050" eaLnBrk="0" fontAlgn="base" hangingPunct="0">
              <a:spcBef>
                <a:spcPct val="0"/>
              </a:spcBef>
              <a:spcAft>
                <a:spcPct val="0"/>
              </a:spcAft>
              <a:defRPr>
                <a:solidFill>
                  <a:schemeClr val="tx1"/>
                </a:solidFill>
                <a:latin typeface="Lucida Sans Unicode" pitchFamily="34" charset="0"/>
                <a:cs typeface="Arial" charset="0"/>
              </a:defRPr>
            </a:lvl9pPr>
          </a:lstStyle>
          <a:p>
            <a:pPr eaLnBrk="1" hangingPunct="1"/>
            <a:r>
              <a:rPr lang="en-US" altLang="en-US" dirty="0">
                <a:solidFill>
                  <a:srgbClr val="003F5F"/>
                </a:solidFill>
              </a:rPr>
              <a:t>Increased costs for Construction &amp; Maintenance</a:t>
            </a:r>
          </a:p>
        </p:txBody>
      </p:sp>
      <p:sp>
        <p:nvSpPr>
          <p:cNvPr id="23563" name="TextBox 16"/>
          <p:cNvSpPr txBox="1">
            <a:spLocks noChangeArrowheads="1"/>
          </p:cNvSpPr>
          <p:nvPr/>
        </p:nvSpPr>
        <p:spPr bwMode="auto">
          <a:xfrm>
            <a:off x="4359275" y="3064024"/>
            <a:ext cx="3048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Lucida Sans Unicode" pitchFamily="34" charset="0"/>
                <a:cs typeface="Arial" charset="0"/>
              </a:defRPr>
            </a:lvl1pPr>
            <a:lvl2pPr marL="742950" indent="-285750" eaLnBrk="0" hangingPunct="0">
              <a:defRPr>
                <a:solidFill>
                  <a:schemeClr val="tx1"/>
                </a:solidFill>
                <a:latin typeface="Lucida Sans Unicode" pitchFamily="34" charset="0"/>
                <a:cs typeface="Arial" charset="0"/>
              </a:defRPr>
            </a:lvl2pPr>
            <a:lvl3pPr marL="1143000" indent="-228600" eaLnBrk="0" hangingPunct="0">
              <a:defRPr>
                <a:solidFill>
                  <a:schemeClr val="tx1"/>
                </a:solidFill>
                <a:latin typeface="Lucida Sans Unicode" pitchFamily="34" charset="0"/>
                <a:cs typeface="Arial" charset="0"/>
              </a:defRPr>
            </a:lvl3pPr>
            <a:lvl4pPr marL="1600200" indent="-228600" eaLnBrk="0" hangingPunct="0">
              <a:defRPr>
                <a:solidFill>
                  <a:schemeClr val="tx1"/>
                </a:solidFill>
                <a:latin typeface="Lucida Sans Unicode" pitchFamily="34" charset="0"/>
                <a:cs typeface="Arial" charset="0"/>
              </a:defRPr>
            </a:lvl4pPr>
            <a:lvl5pPr marL="2057400" indent="-228600" eaLnBrk="0" hangingPunct="0">
              <a:defRPr>
                <a:solidFill>
                  <a:schemeClr val="tx1"/>
                </a:solidFill>
                <a:latin typeface="Lucida Sans Unicode" pitchFamily="34" charset="0"/>
                <a:cs typeface="Arial" charset="0"/>
              </a:defRPr>
            </a:lvl5pPr>
            <a:lvl6pPr marL="2514600" indent="-228600" defTabSz="908050" eaLnBrk="0" fontAlgn="base" hangingPunct="0">
              <a:spcBef>
                <a:spcPct val="0"/>
              </a:spcBef>
              <a:spcAft>
                <a:spcPct val="0"/>
              </a:spcAft>
              <a:defRPr>
                <a:solidFill>
                  <a:schemeClr val="tx1"/>
                </a:solidFill>
                <a:latin typeface="Lucida Sans Unicode" pitchFamily="34" charset="0"/>
                <a:cs typeface="Arial" charset="0"/>
              </a:defRPr>
            </a:lvl6pPr>
            <a:lvl7pPr marL="2971800" indent="-228600" defTabSz="908050" eaLnBrk="0" fontAlgn="base" hangingPunct="0">
              <a:spcBef>
                <a:spcPct val="0"/>
              </a:spcBef>
              <a:spcAft>
                <a:spcPct val="0"/>
              </a:spcAft>
              <a:defRPr>
                <a:solidFill>
                  <a:schemeClr val="tx1"/>
                </a:solidFill>
                <a:latin typeface="Lucida Sans Unicode" pitchFamily="34" charset="0"/>
                <a:cs typeface="Arial" charset="0"/>
              </a:defRPr>
            </a:lvl7pPr>
            <a:lvl8pPr marL="3429000" indent="-228600" defTabSz="908050" eaLnBrk="0" fontAlgn="base" hangingPunct="0">
              <a:spcBef>
                <a:spcPct val="0"/>
              </a:spcBef>
              <a:spcAft>
                <a:spcPct val="0"/>
              </a:spcAft>
              <a:defRPr>
                <a:solidFill>
                  <a:schemeClr val="tx1"/>
                </a:solidFill>
                <a:latin typeface="Lucida Sans Unicode" pitchFamily="34" charset="0"/>
                <a:cs typeface="Arial" charset="0"/>
              </a:defRPr>
            </a:lvl8pPr>
            <a:lvl9pPr marL="3886200" indent="-228600" defTabSz="908050" eaLnBrk="0" fontAlgn="base" hangingPunct="0">
              <a:spcBef>
                <a:spcPct val="0"/>
              </a:spcBef>
              <a:spcAft>
                <a:spcPct val="0"/>
              </a:spcAft>
              <a:defRPr>
                <a:solidFill>
                  <a:schemeClr val="tx1"/>
                </a:solidFill>
                <a:latin typeface="Lucida Sans Unicode" pitchFamily="34" charset="0"/>
                <a:cs typeface="Arial" charset="0"/>
              </a:defRPr>
            </a:lvl9pPr>
          </a:lstStyle>
          <a:p>
            <a:pPr algn="ctr" eaLnBrk="1" hangingPunct="1"/>
            <a:r>
              <a:rPr lang="en-US" altLang="en-US" sz="2000" b="1" dirty="0">
                <a:solidFill>
                  <a:srgbClr val="003F5F"/>
                </a:solidFill>
              </a:rPr>
              <a:t>10 year State System Funding Gap =</a:t>
            </a:r>
          </a:p>
          <a:p>
            <a:pPr algn="ctr" eaLnBrk="1" hangingPunct="1"/>
            <a:r>
              <a:rPr lang="en-US" altLang="en-US" sz="2000" b="1" dirty="0">
                <a:solidFill>
                  <a:srgbClr val="003F5F"/>
                </a:solidFill>
              </a:rPr>
              <a:t>$6 billion</a:t>
            </a:r>
          </a:p>
        </p:txBody>
      </p:sp>
      <p:pic>
        <p:nvPicPr>
          <p:cNvPr id="235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8976" y="3211513"/>
            <a:ext cx="2206625"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65" name="TextBox 17"/>
          <p:cNvSpPr txBox="1">
            <a:spLocks noChangeArrowheads="1"/>
          </p:cNvSpPr>
          <p:nvPr/>
        </p:nvSpPr>
        <p:spPr bwMode="auto">
          <a:xfrm>
            <a:off x="7886700" y="2941163"/>
            <a:ext cx="2286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Lucida Sans Unicode" pitchFamily="34" charset="0"/>
                <a:cs typeface="Arial" charset="0"/>
              </a:defRPr>
            </a:lvl1pPr>
            <a:lvl2pPr marL="742950" indent="-285750" eaLnBrk="0" hangingPunct="0">
              <a:defRPr>
                <a:solidFill>
                  <a:schemeClr val="tx1"/>
                </a:solidFill>
                <a:latin typeface="Lucida Sans Unicode" pitchFamily="34" charset="0"/>
                <a:cs typeface="Arial" charset="0"/>
              </a:defRPr>
            </a:lvl2pPr>
            <a:lvl3pPr marL="1143000" indent="-228600" eaLnBrk="0" hangingPunct="0">
              <a:defRPr>
                <a:solidFill>
                  <a:schemeClr val="tx1"/>
                </a:solidFill>
                <a:latin typeface="Lucida Sans Unicode" pitchFamily="34" charset="0"/>
                <a:cs typeface="Arial" charset="0"/>
              </a:defRPr>
            </a:lvl3pPr>
            <a:lvl4pPr marL="1600200" indent="-228600" eaLnBrk="0" hangingPunct="0">
              <a:defRPr>
                <a:solidFill>
                  <a:schemeClr val="tx1"/>
                </a:solidFill>
                <a:latin typeface="Lucida Sans Unicode" pitchFamily="34" charset="0"/>
                <a:cs typeface="Arial" charset="0"/>
              </a:defRPr>
            </a:lvl4pPr>
            <a:lvl5pPr marL="2057400" indent="-228600" eaLnBrk="0" hangingPunct="0">
              <a:defRPr>
                <a:solidFill>
                  <a:schemeClr val="tx1"/>
                </a:solidFill>
                <a:latin typeface="Lucida Sans Unicode" pitchFamily="34" charset="0"/>
                <a:cs typeface="Arial" charset="0"/>
              </a:defRPr>
            </a:lvl5pPr>
            <a:lvl6pPr marL="2514600" indent="-228600" defTabSz="908050" eaLnBrk="0" fontAlgn="base" hangingPunct="0">
              <a:spcBef>
                <a:spcPct val="0"/>
              </a:spcBef>
              <a:spcAft>
                <a:spcPct val="0"/>
              </a:spcAft>
              <a:defRPr>
                <a:solidFill>
                  <a:schemeClr val="tx1"/>
                </a:solidFill>
                <a:latin typeface="Lucida Sans Unicode" pitchFamily="34" charset="0"/>
                <a:cs typeface="Arial" charset="0"/>
              </a:defRPr>
            </a:lvl6pPr>
            <a:lvl7pPr marL="2971800" indent="-228600" defTabSz="908050" eaLnBrk="0" fontAlgn="base" hangingPunct="0">
              <a:spcBef>
                <a:spcPct val="0"/>
              </a:spcBef>
              <a:spcAft>
                <a:spcPct val="0"/>
              </a:spcAft>
              <a:defRPr>
                <a:solidFill>
                  <a:schemeClr val="tx1"/>
                </a:solidFill>
                <a:latin typeface="Lucida Sans Unicode" pitchFamily="34" charset="0"/>
                <a:cs typeface="Arial" charset="0"/>
              </a:defRPr>
            </a:lvl7pPr>
            <a:lvl8pPr marL="3429000" indent="-228600" defTabSz="908050" eaLnBrk="0" fontAlgn="base" hangingPunct="0">
              <a:spcBef>
                <a:spcPct val="0"/>
              </a:spcBef>
              <a:spcAft>
                <a:spcPct val="0"/>
              </a:spcAft>
              <a:defRPr>
                <a:solidFill>
                  <a:schemeClr val="tx1"/>
                </a:solidFill>
                <a:latin typeface="Lucida Sans Unicode" pitchFamily="34" charset="0"/>
                <a:cs typeface="Arial" charset="0"/>
              </a:defRPr>
            </a:lvl8pPr>
            <a:lvl9pPr marL="3886200" indent="-228600" defTabSz="908050" eaLnBrk="0" fontAlgn="base" hangingPunct="0">
              <a:spcBef>
                <a:spcPct val="0"/>
              </a:spcBef>
              <a:spcAft>
                <a:spcPct val="0"/>
              </a:spcAft>
              <a:defRPr>
                <a:solidFill>
                  <a:schemeClr val="tx1"/>
                </a:solidFill>
                <a:latin typeface="Lucida Sans Unicode" pitchFamily="34" charset="0"/>
                <a:cs typeface="Arial" charset="0"/>
              </a:defRPr>
            </a:lvl9pPr>
          </a:lstStyle>
          <a:p>
            <a:pPr eaLnBrk="1" hangingPunct="1"/>
            <a:r>
              <a:rPr lang="en-US" altLang="en-US" dirty="0" smtClean="0">
                <a:solidFill>
                  <a:srgbClr val="003F5F"/>
                </a:solidFill>
              </a:rPr>
              <a:t>Stable/Flat Federal Funding</a:t>
            </a:r>
            <a:endParaRPr lang="en-US" altLang="en-US" dirty="0">
              <a:solidFill>
                <a:srgbClr val="003F5F"/>
              </a:solidFill>
            </a:endParaRPr>
          </a:p>
        </p:txBody>
      </p:sp>
      <p:cxnSp>
        <p:nvCxnSpPr>
          <p:cNvPr id="20" name="Straight Arrow Connector 19"/>
          <p:cNvCxnSpPr/>
          <p:nvPr/>
        </p:nvCxnSpPr>
        <p:spPr>
          <a:xfrm>
            <a:off x="4152900" y="2538472"/>
            <a:ext cx="609600" cy="3524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6896100" y="2546484"/>
            <a:ext cx="533400" cy="4349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7620000" y="3617913"/>
            <a:ext cx="5334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4359276" y="3962400"/>
            <a:ext cx="365125"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6422521" y="4103688"/>
            <a:ext cx="838200" cy="6540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itle 2"/>
          <p:cNvSpPr txBox="1">
            <a:spLocks/>
          </p:cNvSpPr>
          <p:nvPr/>
        </p:nvSpPr>
        <p:spPr>
          <a:xfrm>
            <a:off x="4027182" y="1461014"/>
            <a:ext cx="3657600" cy="944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400" dirty="0">
                <a:solidFill>
                  <a:srgbClr val="6391B5"/>
                </a:solidFill>
              </a:rPr>
              <a:t>A perfect storm of funding shortfalls and increasing costs</a:t>
            </a:r>
          </a:p>
        </p:txBody>
      </p:sp>
      <p:sp>
        <p:nvSpPr>
          <p:cNvPr id="2" name="Title 1"/>
          <p:cNvSpPr>
            <a:spLocks noGrp="1"/>
          </p:cNvSpPr>
          <p:nvPr>
            <p:ph type="title"/>
          </p:nvPr>
        </p:nvSpPr>
        <p:spPr>
          <a:xfrm>
            <a:off x="1055370" y="73741"/>
            <a:ext cx="10515600" cy="914400"/>
          </a:xfrm>
        </p:spPr>
        <p:txBody>
          <a:bodyPr/>
          <a:lstStyle/>
          <a:p>
            <a:r>
              <a:rPr lang="en-US" dirty="0" smtClean="0"/>
              <a:t>The Perfect Storm of Need Drives the Funding Gap</a:t>
            </a:r>
            <a:endParaRPr lang="en-US" dirty="0"/>
          </a:p>
        </p:txBody>
      </p:sp>
      <p:sp>
        <p:nvSpPr>
          <p:cNvPr id="21" name="Slide Number Placeholder 5"/>
          <p:cNvSpPr>
            <a:spLocks noGrp="1"/>
          </p:cNvSpPr>
          <p:nvPr>
            <p:ph type="sldNum" sz="quarter" idx="12"/>
          </p:nvPr>
        </p:nvSpPr>
        <p:spPr>
          <a:xfrm>
            <a:off x="9891132" y="6356350"/>
            <a:ext cx="1462668" cy="365125"/>
          </a:xfrm>
        </p:spPr>
        <p:txBody>
          <a:bodyPr/>
          <a:lstStyle/>
          <a:p>
            <a:r>
              <a:rPr lang="en-US" dirty="0" smtClean="0">
                <a:solidFill>
                  <a:schemeClr val="tx1"/>
                </a:solidFill>
                <a:latin typeface="Lucida Sans Unicode" panose="020B0602030504020204" pitchFamily="34" charset="0"/>
                <a:cs typeface="Lucida Sans Unicode" panose="020B0602030504020204" pitchFamily="34" charset="0"/>
              </a:rPr>
              <a:t>26</a:t>
            </a:r>
            <a:endParaRPr lang="en-US" dirty="0">
              <a:solidFill>
                <a:schemeClr val="tx1"/>
              </a:solidFill>
              <a:latin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27247475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20-year </a:t>
            </a:r>
            <a:r>
              <a:rPr lang="en-US" dirty="0"/>
              <a:t>Investment </a:t>
            </a:r>
            <a:r>
              <a:rPr lang="en-US" dirty="0" smtClean="0"/>
              <a:t>Plan (2018-2037</a:t>
            </a:r>
            <a:r>
              <a:rPr lang="en-US" dirty="0"/>
              <a:t>)</a:t>
            </a:r>
          </a:p>
        </p:txBody>
      </p:sp>
      <p:sp>
        <p:nvSpPr>
          <p:cNvPr id="5" name="Slide Number Placeholder 2"/>
          <p:cNvSpPr>
            <a:spLocks noGrp="1"/>
          </p:cNvSpPr>
          <p:nvPr>
            <p:ph type="sldNum" sz="quarter" idx="12"/>
          </p:nvPr>
        </p:nvSpPr>
        <p:spPr bwMode="auto">
          <a:xfrm>
            <a:off x="9891132" y="6356350"/>
            <a:ext cx="146266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908050" fontAlgn="base">
              <a:spcBef>
                <a:spcPct val="0"/>
              </a:spcBef>
              <a:spcAft>
                <a:spcPct val="0"/>
              </a:spcAft>
              <a:defRPr>
                <a:solidFill>
                  <a:schemeClr val="tx1"/>
                </a:solidFill>
                <a:latin typeface="Lucida Sans Unicode" pitchFamily="34" charset="0"/>
              </a:defRPr>
            </a:lvl6pPr>
            <a:lvl7pPr marL="2971800" indent="-228600" defTabSz="908050" fontAlgn="base">
              <a:spcBef>
                <a:spcPct val="0"/>
              </a:spcBef>
              <a:spcAft>
                <a:spcPct val="0"/>
              </a:spcAft>
              <a:defRPr>
                <a:solidFill>
                  <a:schemeClr val="tx1"/>
                </a:solidFill>
                <a:latin typeface="Lucida Sans Unicode" pitchFamily="34" charset="0"/>
              </a:defRPr>
            </a:lvl7pPr>
            <a:lvl8pPr marL="3429000" indent="-228600" defTabSz="908050" fontAlgn="base">
              <a:spcBef>
                <a:spcPct val="0"/>
              </a:spcBef>
              <a:spcAft>
                <a:spcPct val="0"/>
              </a:spcAft>
              <a:defRPr>
                <a:solidFill>
                  <a:schemeClr val="tx1"/>
                </a:solidFill>
                <a:latin typeface="Lucida Sans Unicode" pitchFamily="34" charset="0"/>
              </a:defRPr>
            </a:lvl8pPr>
            <a:lvl9pPr marL="3886200" indent="-228600" defTabSz="908050" fontAlgn="base">
              <a:spcBef>
                <a:spcPct val="0"/>
              </a:spcBef>
              <a:spcAft>
                <a:spcPct val="0"/>
              </a:spcAft>
              <a:defRPr>
                <a:solidFill>
                  <a:schemeClr val="tx1"/>
                </a:solidFill>
                <a:latin typeface="Lucida Sans Unicode" pitchFamily="34" charset="0"/>
              </a:defRPr>
            </a:lvl9pPr>
          </a:lstStyle>
          <a:p>
            <a:pPr defTabSz="908050" fontAlgn="base">
              <a:spcBef>
                <a:spcPct val="0"/>
              </a:spcBef>
              <a:spcAft>
                <a:spcPct val="0"/>
              </a:spcAft>
              <a:defRPr/>
            </a:pPr>
            <a:r>
              <a:rPr lang="en-US" dirty="0" smtClean="0">
                <a:solidFill>
                  <a:srgbClr val="003F5F"/>
                </a:solidFill>
              </a:rPr>
              <a:t>27</a:t>
            </a:r>
          </a:p>
        </p:txBody>
      </p:sp>
      <p:pic>
        <p:nvPicPr>
          <p:cNvPr id="6" name="Content Placeholder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4000" y="1379598"/>
            <a:ext cx="6819899" cy="5414811"/>
          </a:xfrm>
          <a:prstGeom prst="rect">
            <a:avLst/>
          </a:prstGeom>
        </p:spPr>
      </p:pic>
      <p:sp>
        <p:nvSpPr>
          <p:cNvPr id="8" name="TextBox 7"/>
          <p:cNvSpPr txBox="1"/>
          <p:nvPr/>
        </p:nvSpPr>
        <p:spPr>
          <a:xfrm>
            <a:off x="8399966" y="1511300"/>
            <a:ext cx="2705100" cy="954107"/>
          </a:xfrm>
          <a:prstGeom prst="rect">
            <a:avLst/>
          </a:prstGeom>
          <a:noFill/>
        </p:spPr>
        <p:txBody>
          <a:bodyPr wrap="square" rtlCol="0">
            <a:spAutoFit/>
          </a:bodyPr>
          <a:lstStyle/>
          <a:p>
            <a:pPr algn="ctr"/>
            <a:r>
              <a:rPr lang="en-US" sz="2800" b="1" dirty="0" smtClean="0"/>
              <a:t>20-Year Total: $21 billion</a:t>
            </a:r>
            <a:endParaRPr lang="en-US" sz="2800" b="1" dirty="0"/>
          </a:p>
        </p:txBody>
      </p:sp>
    </p:spTree>
    <p:extLst>
      <p:ext uri="{BB962C8B-B14F-4D97-AF65-F5344CB8AC3E}">
        <p14:creationId xmlns:p14="http://schemas.microsoft.com/office/powerpoint/2010/main" val="9722217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20-year Investment Need (2018-2037)</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chemeClr val="tx1"/>
                </a:solidFill>
                <a:latin typeface="Lucida Sans Unicode" panose="020B0602030504020204" pitchFamily="34" charset="0"/>
                <a:cs typeface="Lucida Sans Unicode" panose="020B0602030504020204" pitchFamily="34" charset="0"/>
              </a:rPr>
              <a:t>28</a:t>
            </a:fld>
            <a:endParaRPr lang="en-US" dirty="0">
              <a:solidFill>
                <a:schemeClr val="tx1"/>
              </a:solidFill>
              <a:latin typeface="Lucida Sans Unicode" panose="020B0602030504020204" pitchFamily="34" charset="0"/>
              <a:cs typeface="Lucida Sans Unicode" panose="020B0602030504020204" pitchFamily="34" charset="0"/>
            </a:endParaRPr>
          </a:p>
        </p:txBody>
      </p:sp>
      <p:pic>
        <p:nvPicPr>
          <p:cNvPr id="7" name="Content Placehold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478" y="1405775"/>
            <a:ext cx="6640352" cy="5452225"/>
          </a:xfrm>
          <a:prstGeom prst="rect">
            <a:avLst/>
          </a:prstGeom>
        </p:spPr>
      </p:pic>
      <p:sp>
        <p:nvSpPr>
          <p:cNvPr id="8" name="TextBox 7"/>
          <p:cNvSpPr txBox="1"/>
          <p:nvPr/>
        </p:nvSpPr>
        <p:spPr>
          <a:xfrm>
            <a:off x="8648700" y="2889636"/>
            <a:ext cx="2705100" cy="954107"/>
          </a:xfrm>
          <a:prstGeom prst="rect">
            <a:avLst/>
          </a:prstGeom>
          <a:noFill/>
        </p:spPr>
        <p:txBody>
          <a:bodyPr wrap="square" rtlCol="0">
            <a:spAutoFit/>
          </a:bodyPr>
          <a:lstStyle/>
          <a:p>
            <a:pPr algn="ctr"/>
            <a:r>
              <a:rPr lang="en-US" sz="2800" b="1" dirty="0" smtClean="0"/>
              <a:t>20-Year Total: $39 billion</a:t>
            </a:r>
            <a:endParaRPr lang="en-US" sz="2800" b="1" dirty="0"/>
          </a:p>
        </p:txBody>
      </p:sp>
      <p:sp>
        <p:nvSpPr>
          <p:cNvPr id="10" name="Content Placeholder 2"/>
          <p:cNvSpPr>
            <a:spLocks noGrp="1"/>
          </p:cNvSpPr>
          <p:nvPr>
            <p:ph idx="1"/>
          </p:nvPr>
        </p:nvSpPr>
        <p:spPr>
          <a:xfrm>
            <a:off x="7672830" y="4363243"/>
            <a:ext cx="4519170" cy="4351338"/>
          </a:xfrm>
        </p:spPr>
        <p:txBody>
          <a:bodyPr/>
          <a:lstStyle/>
          <a:p>
            <a:pPr lvl="1"/>
            <a:r>
              <a:rPr lang="en-US" dirty="0" smtClean="0"/>
              <a:t>First 10 years—$6 billion gap</a:t>
            </a:r>
          </a:p>
          <a:p>
            <a:pPr lvl="1"/>
            <a:r>
              <a:rPr lang="en-US" dirty="0" smtClean="0"/>
              <a:t>Second 10 years—$12 billion gap</a:t>
            </a:r>
          </a:p>
          <a:p>
            <a:pPr lvl="1"/>
            <a:endParaRPr lang="en-US" dirty="0"/>
          </a:p>
        </p:txBody>
      </p:sp>
    </p:spTree>
    <p:extLst>
      <p:ext uri="{BB962C8B-B14F-4D97-AF65-F5344CB8AC3E}">
        <p14:creationId xmlns:p14="http://schemas.microsoft.com/office/powerpoint/2010/main" val="28662351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Selection</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398" y="2346676"/>
            <a:ext cx="11873204" cy="3474720"/>
          </a:xfrm>
          <a:prstGeom prst="rect">
            <a:avLst/>
          </a:prstGeom>
        </p:spPr>
      </p:pic>
      <p:sp>
        <p:nvSpPr>
          <p:cNvPr id="9" name="Slide Number Placeholder 2"/>
          <p:cNvSpPr>
            <a:spLocks noGrp="1"/>
          </p:cNvSpPr>
          <p:nvPr>
            <p:ph type="sldNum" sz="quarter" idx="12"/>
          </p:nvPr>
        </p:nvSpPr>
        <p:spPr bwMode="auto">
          <a:xfrm>
            <a:off x="9891132" y="6356350"/>
            <a:ext cx="146266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908050" fontAlgn="base">
              <a:spcBef>
                <a:spcPct val="0"/>
              </a:spcBef>
              <a:spcAft>
                <a:spcPct val="0"/>
              </a:spcAft>
              <a:defRPr>
                <a:solidFill>
                  <a:schemeClr val="tx1"/>
                </a:solidFill>
                <a:latin typeface="Lucida Sans Unicode" pitchFamily="34" charset="0"/>
              </a:defRPr>
            </a:lvl6pPr>
            <a:lvl7pPr marL="2971800" indent="-228600" defTabSz="908050" fontAlgn="base">
              <a:spcBef>
                <a:spcPct val="0"/>
              </a:spcBef>
              <a:spcAft>
                <a:spcPct val="0"/>
              </a:spcAft>
              <a:defRPr>
                <a:solidFill>
                  <a:schemeClr val="tx1"/>
                </a:solidFill>
                <a:latin typeface="Lucida Sans Unicode" pitchFamily="34" charset="0"/>
              </a:defRPr>
            </a:lvl7pPr>
            <a:lvl8pPr marL="3429000" indent="-228600" defTabSz="908050" fontAlgn="base">
              <a:spcBef>
                <a:spcPct val="0"/>
              </a:spcBef>
              <a:spcAft>
                <a:spcPct val="0"/>
              </a:spcAft>
              <a:defRPr>
                <a:solidFill>
                  <a:schemeClr val="tx1"/>
                </a:solidFill>
                <a:latin typeface="Lucida Sans Unicode" pitchFamily="34" charset="0"/>
              </a:defRPr>
            </a:lvl8pPr>
            <a:lvl9pPr marL="3886200" indent="-228600" defTabSz="908050" fontAlgn="base">
              <a:spcBef>
                <a:spcPct val="0"/>
              </a:spcBef>
              <a:spcAft>
                <a:spcPct val="0"/>
              </a:spcAft>
              <a:defRPr>
                <a:solidFill>
                  <a:schemeClr val="tx1"/>
                </a:solidFill>
                <a:latin typeface="Lucida Sans Unicode" pitchFamily="34" charset="0"/>
              </a:defRPr>
            </a:lvl9pPr>
          </a:lstStyle>
          <a:p>
            <a:pPr defTabSz="908050" fontAlgn="base">
              <a:spcBef>
                <a:spcPct val="0"/>
              </a:spcBef>
              <a:spcAft>
                <a:spcPct val="0"/>
              </a:spcAft>
              <a:defRPr/>
            </a:pPr>
            <a:r>
              <a:rPr lang="en-US" dirty="0" smtClean="0">
                <a:solidFill>
                  <a:srgbClr val="003F5F"/>
                </a:solidFill>
              </a:rPr>
              <a:t>29</a:t>
            </a:r>
          </a:p>
        </p:txBody>
      </p:sp>
    </p:spTree>
    <p:extLst>
      <p:ext uri="{BB962C8B-B14F-4D97-AF65-F5344CB8AC3E}">
        <p14:creationId xmlns:p14="http://schemas.microsoft.com/office/powerpoint/2010/main" val="3789778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ontent Placeholder 1"/>
          <p:cNvSpPr>
            <a:spLocks noGrp="1"/>
          </p:cNvSpPr>
          <p:nvPr>
            <p:ph idx="1"/>
          </p:nvPr>
        </p:nvSpPr>
        <p:spPr>
          <a:xfrm>
            <a:off x="987137" y="3584864"/>
            <a:ext cx="10577945" cy="3810000"/>
          </a:xfrm>
        </p:spPr>
        <p:txBody>
          <a:bodyPr>
            <a:normAutofit/>
          </a:bodyPr>
          <a:lstStyle/>
          <a:p>
            <a:pPr eaLnBrk="1" hangingPunct="1"/>
            <a:r>
              <a:rPr lang="en-US" altLang="en-US" b="1" dirty="0" smtClean="0">
                <a:latin typeface="Arial" pitchFamily="34" charset="0"/>
                <a:cs typeface="Arial" pitchFamily="34" charset="0"/>
              </a:rPr>
              <a:t>Vision</a:t>
            </a:r>
            <a:r>
              <a:rPr lang="en-US" altLang="en-US" sz="3600" b="1" dirty="0">
                <a:latin typeface="Arial" pitchFamily="34" charset="0"/>
                <a:cs typeface="Arial" pitchFamily="34" charset="0"/>
              </a:rPr>
              <a:t> </a:t>
            </a:r>
            <a:r>
              <a:rPr lang="en-US" altLang="en-US" dirty="0" smtClean="0">
                <a:latin typeface="Arial" pitchFamily="34" charset="0"/>
                <a:cs typeface="Arial" pitchFamily="34" charset="0"/>
              </a:rPr>
              <a:t>– a multimodal transportation system that maximizes the health of people, the environment and our economy.</a:t>
            </a:r>
          </a:p>
          <a:p>
            <a:pPr eaLnBrk="1" hangingPunct="1"/>
            <a:endParaRPr lang="en-US" altLang="en-US" sz="1000" dirty="0">
              <a:latin typeface="Arial" pitchFamily="34" charset="0"/>
              <a:cs typeface="Arial" pitchFamily="34" charset="0"/>
            </a:endParaRPr>
          </a:p>
          <a:p>
            <a:pPr eaLnBrk="1" hangingPunct="1"/>
            <a:r>
              <a:rPr lang="en-US" altLang="en-US" b="1" dirty="0" smtClean="0">
                <a:latin typeface="Arial" pitchFamily="34" charset="0"/>
                <a:cs typeface="Arial" pitchFamily="34" charset="0"/>
              </a:rPr>
              <a:t>Mission </a:t>
            </a:r>
            <a:r>
              <a:rPr lang="en-US" altLang="en-US" dirty="0" smtClean="0">
                <a:latin typeface="Arial" pitchFamily="34" charset="0"/>
                <a:cs typeface="Arial" pitchFamily="34" charset="0"/>
              </a:rPr>
              <a:t>– plan, build, operate and maintain a safe, accessible, efficient and reliable multimodal transportation system that connects people to destinations and markets throughout the state, regionally and around the world. </a:t>
            </a:r>
          </a:p>
        </p:txBody>
      </p:sp>
      <p:sp>
        <p:nvSpPr>
          <p:cNvPr id="50179"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908050" fontAlgn="base">
              <a:spcBef>
                <a:spcPct val="0"/>
              </a:spcBef>
              <a:spcAft>
                <a:spcPct val="0"/>
              </a:spcAft>
              <a:defRPr>
                <a:solidFill>
                  <a:schemeClr val="tx1"/>
                </a:solidFill>
                <a:latin typeface="Lucida Sans Unicode" pitchFamily="34" charset="0"/>
              </a:defRPr>
            </a:lvl6pPr>
            <a:lvl7pPr marL="2971800" indent="-228600" defTabSz="908050" fontAlgn="base">
              <a:spcBef>
                <a:spcPct val="0"/>
              </a:spcBef>
              <a:spcAft>
                <a:spcPct val="0"/>
              </a:spcAft>
              <a:defRPr>
                <a:solidFill>
                  <a:schemeClr val="tx1"/>
                </a:solidFill>
                <a:latin typeface="Lucida Sans Unicode" pitchFamily="34" charset="0"/>
              </a:defRPr>
            </a:lvl7pPr>
            <a:lvl8pPr marL="3429000" indent="-228600" defTabSz="908050" fontAlgn="base">
              <a:spcBef>
                <a:spcPct val="0"/>
              </a:spcBef>
              <a:spcAft>
                <a:spcPct val="0"/>
              </a:spcAft>
              <a:defRPr>
                <a:solidFill>
                  <a:schemeClr val="tx1"/>
                </a:solidFill>
                <a:latin typeface="Lucida Sans Unicode" pitchFamily="34" charset="0"/>
              </a:defRPr>
            </a:lvl8pPr>
            <a:lvl9pPr marL="3886200" indent="-228600" defTabSz="908050" fontAlgn="base">
              <a:spcBef>
                <a:spcPct val="0"/>
              </a:spcBef>
              <a:spcAft>
                <a:spcPct val="0"/>
              </a:spcAft>
              <a:defRPr>
                <a:solidFill>
                  <a:schemeClr val="tx1"/>
                </a:solidFill>
                <a:latin typeface="Lucida Sans Unicode" pitchFamily="34" charset="0"/>
              </a:defRPr>
            </a:lvl9pPr>
          </a:lstStyle>
          <a:p>
            <a:pPr defTabSz="908050" fontAlgn="base">
              <a:spcBef>
                <a:spcPct val="0"/>
              </a:spcBef>
              <a:spcAft>
                <a:spcPct val="0"/>
              </a:spcAft>
              <a:defRPr/>
            </a:pPr>
            <a:fld id="{B10BC739-8BDF-4E2E-8A48-1CB120739976}" type="slidenum">
              <a:rPr lang="en-US" smtClean="0">
                <a:solidFill>
                  <a:srgbClr val="003F5F"/>
                </a:solidFill>
              </a:rPr>
              <a:pPr defTabSz="908050" fontAlgn="base">
                <a:spcBef>
                  <a:spcPct val="0"/>
                </a:spcBef>
                <a:spcAft>
                  <a:spcPct val="0"/>
                </a:spcAft>
                <a:defRPr/>
              </a:pPr>
              <a:t>3</a:t>
            </a:fld>
            <a:endParaRPr lang="en-US" dirty="0" smtClean="0">
              <a:solidFill>
                <a:srgbClr val="003F5F"/>
              </a:solidFill>
            </a:endParaRPr>
          </a:p>
        </p:txBody>
      </p:sp>
      <p:pic>
        <p:nvPicPr>
          <p:cNvPr id="5018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644" r="-170"/>
          <a:stretch/>
        </p:blipFill>
        <p:spPr bwMode="auto">
          <a:xfrm>
            <a:off x="2654632" y="1413164"/>
            <a:ext cx="6619997" cy="1920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330263" y="313619"/>
            <a:ext cx="4023537" cy="646331"/>
          </a:xfrm>
          <a:prstGeom prst="rect">
            <a:avLst/>
          </a:prstGeom>
        </p:spPr>
        <p:txBody>
          <a:bodyPr wrap="none">
            <a:spAutoFit/>
          </a:bodyPr>
          <a:lstStyle/>
          <a:p>
            <a:r>
              <a:rPr lang="en-US" sz="3600" dirty="0" smtClean="0">
                <a:solidFill>
                  <a:srgbClr val="FFFFFF"/>
                </a:solidFill>
                <a:latin typeface="Arial" panose="020B0604020202020204" pitchFamily="34" charset="0"/>
                <a:ea typeface="+mj-ea"/>
                <a:cs typeface="Arial" panose="020B0604020202020204" pitchFamily="34" charset="0"/>
              </a:rPr>
              <a:t>Vision and Mission</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Selection</a:t>
            </a:r>
            <a:endParaRPr lang="en-US" dirty="0"/>
          </a:p>
        </p:txBody>
      </p:sp>
      <p:sp>
        <p:nvSpPr>
          <p:cNvPr id="3" name="Content Placeholder 2"/>
          <p:cNvSpPr>
            <a:spLocks noGrp="1"/>
          </p:cNvSpPr>
          <p:nvPr>
            <p:ph idx="1"/>
          </p:nvPr>
        </p:nvSpPr>
        <p:spPr>
          <a:xfrm>
            <a:off x="659877" y="1593837"/>
            <a:ext cx="10322350" cy="5127638"/>
          </a:xfrm>
        </p:spPr>
        <p:txBody>
          <a:bodyPr>
            <a:normAutofit/>
          </a:bodyPr>
          <a:lstStyle/>
          <a:p>
            <a:r>
              <a:rPr lang="en-US" dirty="0" smtClean="0"/>
              <a:t>10-year Capital Highway Investment Plan (CHIP)</a:t>
            </a:r>
          </a:p>
          <a:p>
            <a:pPr lvl="1"/>
            <a:r>
              <a:rPr lang="en-US" dirty="0" smtClean="0"/>
              <a:t>C</a:t>
            </a:r>
            <a:r>
              <a:rPr lang="en-US" dirty="0" smtClean="0"/>
              <a:t>ommunicates </a:t>
            </a:r>
            <a:r>
              <a:rPr lang="en-US" dirty="0" smtClean="0"/>
              <a:t>programmed and planned capital highway projects</a:t>
            </a:r>
          </a:p>
          <a:p>
            <a:pPr lvl="1"/>
            <a:r>
              <a:rPr lang="en-US" dirty="0" smtClean="0"/>
              <a:t>Ensures MnDOT is meeting investment levels and performance outcomes from </a:t>
            </a:r>
            <a:r>
              <a:rPr lang="en-US" dirty="0" err="1" smtClean="0"/>
              <a:t>MnSHIP</a:t>
            </a:r>
            <a:endParaRPr lang="en-US" dirty="0" smtClean="0"/>
          </a:p>
          <a:p>
            <a:pPr lvl="1"/>
            <a:r>
              <a:rPr lang="en-US" dirty="0" smtClean="0"/>
              <a:t>Updated annually </a:t>
            </a:r>
            <a:endParaRPr lang="en-US" dirty="0"/>
          </a:p>
          <a:p>
            <a:r>
              <a:rPr lang="en-US" dirty="0" smtClean="0"/>
              <a:t>4-year </a:t>
            </a:r>
            <a:r>
              <a:rPr lang="en-US" dirty="0"/>
              <a:t>State Transportation Improvement </a:t>
            </a:r>
            <a:r>
              <a:rPr lang="en-US" dirty="0" smtClean="0"/>
              <a:t>Program (STIP)</a:t>
            </a:r>
            <a:endParaRPr lang="en-US" dirty="0"/>
          </a:p>
          <a:p>
            <a:pPr lvl="1"/>
            <a:r>
              <a:rPr lang="en-US" dirty="0" smtClean="0"/>
              <a:t>I</a:t>
            </a:r>
            <a:r>
              <a:rPr lang="en-US" dirty="0" smtClean="0"/>
              <a:t>dentifies schedule </a:t>
            </a:r>
            <a:r>
              <a:rPr lang="en-US" dirty="0"/>
              <a:t>and funding of projects by state FY</a:t>
            </a:r>
          </a:p>
          <a:p>
            <a:pPr lvl="1"/>
            <a:r>
              <a:rPr lang="en-US" dirty="0"/>
              <a:t>Includes all state and local transportation projects with federal funding</a:t>
            </a:r>
          </a:p>
          <a:p>
            <a:pPr lvl="1"/>
            <a:r>
              <a:rPr lang="en-US" dirty="0"/>
              <a:t>Includes 100 percent state-funded transportation projects</a:t>
            </a:r>
          </a:p>
          <a:p>
            <a:pPr lvl="1"/>
            <a:r>
              <a:rPr lang="en-US" dirty="0"/>
              <a:t>Developed/updated annually </a:t>
            </a:r>
          </a:p>
          <a:p>
            <a:pPr lvl="1"/>
            <a:endParaRPr lang="en-US" dirty="0" smtClean="0"/>
          </a:p>
        </p:txBody>
      </p:sp>
      <p:sp>
        <p:nvSpPr>
          <p:cNvPr id="8" name="Content Placeholder 2"/>
          <p:cNvSpPr txBox="1">
            <a:spLocks/>
          </p:cNvSpPr>
          <p:nvPr/>
        </p:nvSpPr>
        <p:spPr>
          <a:xfrm>
            <a:off x="6214110" y="2451676"/>
            <a:ext cx="5977890" cy="368046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9" name="Slide Number Placeholder 2"/>
          <p:cNvSpPr>
            <a:spLocks noGrp="1"/>
          </p:cNvSpPr>
          <p:nvPr>
            <p:ph type="sldNum" sz="quarter" idx="12"/>
          </p:nvPr>
        </p:nvSpPr>
        <p:spPr bwMode="auto">
          <a:xfrm>
            <a:off x="9891132" y="6356350"/>
            <a:ext cx="146266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908050" fontAlgn="base">
              <a:spcBef>
                <a:spcPct val="0"/>
              </a:spcBef>
              <a:spcAft>
                <a:spcPct val="0"/>
              </a:spcAft>
              <a:defRPr>
                <a:solidFill>
                  <a:schemeClr val="tx1"/>
                </a:solidFill>
                <a:latin typeface="Lucida Sans Unicode" pitchFamily="34" charset="0"/>
              </a:defRPr>
            </a:lvl6pPr>
            <a:lvl7pPr marL="2971800" indent="-228600" defTabSz="908050" fontAlgn="base">
              <a:spcBef>
                <a:spcPct val="0"/>
              </a:spcBef>
              <a:spcAft>
                <a:spcPct val="0"/>
              </a:spcAft>
              <a:defRPr>
                <a:solidFill>
                  <a:schemeClr val="tx1"/>
                </a:solidFill>
                <a:latin typeface="Lucida Sans Unicode" pitchFamily="34" charset="0"/>
              </a:defRPr>
            </a:lvl7pPr>
            <a:lvl8pPr marL="3429000" indent="-228600" defTabSz="908050" fontAlgn="base">
              <a:spcBef>
                <a:spcPct val="0"/>
              </a:spcBef>
              <a:spcAft>
                <a:spcPct val="0"/>
              </a:spcAft>
              <a:defRPr>
                <a:solidFill>
                  <a:schemeClr val="tx1"/>
                </a:solidFill>
                <a:latin typeface="Lucida Sans Unicode" pitchFamily="34" charset="0"/>
              </a:defRPr>
            </a:lvl8pPr>
            <a:lvl9pPr marL="3886200" indent="-228600" defTabSz="908050" fontAlgn="base">
              <a:spcBef>
                <a:spcPct val="0"/>
              </a:spcBef>
              <a:spcAft>
                <a:spcPct val="0"/>
              </a:spcAft>
              <a:defRPr>
                <a:solidFill>
                  <a:schemeClr val="tx1"/>
                </a:solidFill>
                <a:latin typeface="Lucida Sans Unicode" pitchFamily="34" charset="0"/>
              </a:defRPr>
            </a:lvl9pPr>
          </a:lstStyle>
          <a:p>
            <a:pPr defTabSz="908050" fontAlgn="base">
              <a:spcBef>
                <a:spcPct val="0"/>
              </a:spcBef>
              <a:spcAft>
                <a:spcPct val="0"/>
              </a:spcAft>
              <a:defRPr/>
            </a:pPr>
            <a:r>
              <a:rPr lang="en-US" dirty="0" smtClean="0">
                <a:solidFill>
                  <a:srgbClr val="003F5F"/>
                </a:solidFill>
              </a:rPr>
              <a:t>30</a:t>
            </a:r>
          </a:p>
        </p:txBody>
      </p:sp>
    </p:spTree>
    <p:extLst>
      <p:ext uri="{BB962C8B-B14F-4D97-AF65-F5344CB8AC3E}">
        <p14:creationId xmlns:p14="http://schemas.microsoft.com/office/powerpoint/2010/main" val="5618266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Selection</a:t>
            </a:r>
            <a:endParaRPr lang="en-US" dirty="0"/>
          </a:p>
        </p:txBody>
      </p:sp>
      <p:sp>
        <p:nvSpPr>
          <p:cNvPr id="3" name="Content Placeholder 2"/>
          <p:cNvSpPr>
            <a:spLocks noGrp="1"/>
          </p:cNvSpPr>
          <p:nvPr>
            <p:ph idx="1"/>
          </p:nvPr>
        </p:nvSpPr>
        <p:spPr>
          <a:xfrm>
            <a:off x="838200" y="1929646"/>
            <a:ext cx="10515600" cy="4928353"/>
          </a:xfrm>
        </p:spPr>
        <p:txBody>
          <a:bodyPr>
            <a:normAutofit fontScale="92500" lnSpcReduction="10000"/>
          </a:bodyPr>
          <a:lstStyle/>
          <a:p>
            <a:r>
              <a:rPr lang="en-US" sz="2800" dirty="0" smtClean="0"/>
              <a:t>Project selection policy </a:t>
            </a:r>
          </a:p>
          <a:p>
            <a:pPr lvl="1"/>
            <a:r>
              <a:rPr lang="en-US" sz="2400" dirty="0" smtClean="0"/>
              <a:t>Required </a:t>
            </a:r>
            <a:r>
              <a:rPr lang="en-US" sz="2400" dirty="0"/>
              <a:t>by Minnesota Laws 2017, 1st Special Session, Chapter 3, Section </a:t>
            </a:r>
            <a:r>
              <a:rPr lang="en-US" sz="2400" dirty="0" smtClean="0"/>
              <a:t>124</a:t>
            </a:r>
            <a:endParaRPr lang="en-US" sz="2400" dirty="0"/>
          </a:p>
          <a:p>
            <a:pPr lvl="1"/>
            <a:r>
              <a:rPr lang="en-US" sz="2400" dirty="0" smtClean="0"/>
              <a:t>Policy statement—use transparent and objective process </a:t>
            </a:r>
          </a:p>
          <a:p>
            <a:pPr lvl="1"/>
            <a:r>
              <a:rPr lang="en-US" sz="2400" dirty="0" smtClean="0"/>
              <a:t>MnDOT will document and make available:</a:t>
            </a:r>
          </a:p>
          <a:p>
            <a:pPr lvl="2"/>
            <a:r>
              <a:rPr lang="en-US" sz="2000" dirty="0" smtClean="0"/>
              <a:t>Criteria/process—assigning numeric score and selecting projects</a:t>
            </a:r>
          </a:p>
          <a:p>
            <a:pPr lvl="2"/>
            <a:r>
              <a:rPr lang="en-US" sz="2000" dirty="0" smtClean="0"/>
              <a:t>List of candidate projects</a:t>
            </a:r>
          </a:p>
          <a:p>
            <a:pPr lvl="2"/>
            <a:r>
              <a:rPr lang="en-US" sz="2000" dirty="0" smtClean="0"/>
              <a:t>Project scores and reasoning behind selection decisions</a:t>
            </a:r>
          </a:p>
          <a:p>
            <a:pPr lvl="1"/>
            <a:r>
              <a:rPr lang="en-US" sz="2400" dirty="0" smtClean="0"/>
              <a:t>New </a:t>
            </a:r>
            <a:r>
              <a:rPr lang="en-US" sz="2400" dirty="0"/>
              <a:t>policy will be implemented </a:t>
            </a:r>
          </a:p>
          <a:p>
            <a:pPr lvl="3"/>
            <a:r>
              <a:rPr lang="en-US" sz="2000" dirty="0"/>
              <a:t>2020-2023 STIP</a:t>
            </a:r>
          </a:p>
          <a:p>
            <a:pPr lvl="3"/>
            <a:r>
              <a:rPr lang="en-US" sz="2000" dirty="0"/>
              <a:t>2020-2029 CHIP</a:t>
            </a:r>
          </a:p>
          <a:p>
            <a:pPr lvl="3"/>
            <a:endParaRPr lang="en-US" sz="2000" dirty="0" smtClean="0"/>
          </a:p>
        </p:txBody>
      </p:sp>
      <p:sp>
        <p:nvSpPr>
          <p:cNvPr id="4" name="Slide Number Placeholder 2"/>
          <p:cNvSpPr>
            <a:spLocks noGrp="1"/>
          </p:cNvSpPr>
          <p:nvPr>
            <p:ph type="sldNum" sz="quarter" idx="12"/>
          </p:nvPr>
        </p:nvSpPr>
        <p:spPr bwMode="auto">
          <a:xfrm>
            <a:off x="9891132" y="6356350"/>
            <a:ext cx="146266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908050" fontAlgn="base">
              <a:spcBef>
                <a:spcPct val="0"/>
              </a:spcBef>
              <a:spcAft>
                <a:spcPct val="0"/>
              </a:spcAft>
              <a:defRPr>
                <a:solidFill>
                  <a:schemeClr val="tx1"/>
                </a:solidFill>
                <a:latin typeface="Lucida Sans Unicode" pitchFamily="34" charset="0"/>
              </a:defRPr>
            </a:lvl6pPr>
            <a:lvl7pPr marL="2971800" indent="-228600" defTabSz="908050" fontAlgn="base">
              <a:spcBef>
                <a:spcPct val="0"/>
              </a:spcBef>
              <a:spcAft>
                <a:spcPct val="0"/>
              </a:spcAft>
              <a:defRPr>
                <a:solidFill>
                  <a:schemeClr val="tx1"/>
                </a:solidFill>
                <a:latin typeface="Lucida Sans Unicode" pitchFamily="34" charset="0"/>
              </a:defRPr>
            </a:lvl7pPr>
            <a:lvl8pPr marL="3429000" indent="-228600" defTabSz="908050" fontAlgn="base">
              <a:spcBef>
                <a:spcPct val="0"/>
              </a:spcBef>
              <a:spcAft>
                <a:spcPct val="0"/>
              </a:spcAft>
              <a:defRPr>
                <a:solidFill>
                  <a:schemeClr val="tx1"/>
                </a:solidFill>
                <a:latin typeface="Lucida Sans Unicode" pitchFamily="34" charset="0"/>
              </a:defRPr>
            </a:lvl8pPr>
            <a:lvl9pPr marL="3886200" indent="-228600" defTabSz="908050" fontAlgn="base">
              <a:spcBef>
                <a:spcPct val="0"/>
              </a:spcBef>
              <a:spcAft>
                <a:spcPct val="0"/>
              </a:spcAft>
              <a:defRPr>
                <a:solidFill>
                  <a:schemeClr val="tx1"/>
                </a:solidFill>
                <a:latin typeface="Lucida Sans Unicode" pitchFamily="34" charset="0"/>
              </a:defRPr>
            </a:lvl9pPr>
          </a:lstStyle>
          <a:p>
            <a:pPr defTabSz="908050" fontAlgn="base">
              <a:spcBef>
                <a:spcPct val="0"/>
              </a:spcBef>
              <a:spcAft>
                <a:spcPct val="0"/>
              </a:spcAft>
              <a:defRPr/>
            </a:pPr>
            <a:r>
              <a:rPr lang="en-US" dirty="0" smtClean="0">
                <a:solidFill>
                  <a:srgbClr val="003F5F"/>
                </a:solidFill>
              </a:rPr>
              <a:t>31</a:t>
            </a:r>
          </a:p>
        </p:txBody>
      </p:sp>
    </p:spTree>
    <p:extLst>
      <p:ext uri="{BB962C8B-B14F-4D97-AF65-F5344CB8AC3E}">
        <p14:creationId xmlns:p14="http://schemas.microsoft.com/office/powerpoint/2010/main" val="18971144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Pavement Conditions</a:t>
            </a:r>
            <a:endParaRPr lang="en-US" dirty="0"/>
          </a:p>
        </p:txBody>
      </p:sp>
      <p:pic>
        <p:nvPicPr>
          <p:cNvPr id="7" name="Content Placeholder 6"/>
          <p:cNvPicPr>
            <a:picLocks noGrp="1" noChangeAspect="1"/>
          </p:cNvPicPr>
          <p:nvPr>
            <p:ph idx="1"/>
          </p:nvPr>
        </p:nvPicPr>
        <p:blipFill>
          <a:blip r:embed="rId3"/>
          <a:stretch>
            <a:fillRect/>
          </a:stretch>
        </p:blipFill>
        <p:spPr>
          <a:xfrm>
            <a:off x="8087710" y="3578061"/>
            <a:ext cx="4104290" cy="277828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2629" y="1345649"/>
            <a:ext cx="3261952" cy="3275629"/>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5892629" cy="6858000"/>
          </a:xfrm>
          <a:prstGeom prst="rect">
            <a:avLst/>
          </a:prstGeom>
        </p:spPr>
      </p:pic>
      <p:sp>
        <p:nvSpPr>
          <p:cNvPr id="8" name="Slide Number Placeholder 2"/>
          <p:cNvSpPr>
            <a:spLocks noGrp="1"/>
          </p:cNvSpPr>
          <p:nvPr>
            <p:ph type="sldNum" sz="quarter" idx="12"/>
          </p:nvPr>
        </p:nvSpPr>
        <p:spPr bwMode="auto">
          <a:xfrm>
            <a:off x="9891132" y="6356350"/>
            <a:ext cx="146266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908050" fontAlgn="base">
              <a:spcBef>
                <a:spcPct val="0"/>
              </a:spcBef>
              <a:spcAft>
                <a:spcPct val="0"/>
              </a:spcAft>
              <a:defRPr>
                <a:solidFill>
                  <a:schemeClr val="tx1"/>
                </a:solidFill>
                <a:latin typeface="Lucida Sans Unicode" pitchFamily="34" charset="0"/>
              </a:defRPr>
            </a:lvl6pPr>
            <a:lvl7pPr marL="2971800" indent="-228600" defTabSz="908050" fontAlgn="base">
              <a:spcBef>
                <a:spcPct val="0"/>
              </a:spcBef>
              <a:spcAft>
                <a:spcPct val="0"/>
              </a:spcAft>
              <a:defRPr>
                <a:solidFill>
                  <a:schemeClr val="tx1"/>
                </a:solidFill>
                <a:latin typeface="Lucida Sans Unicode" pitchFamily="34" charset="0"/>
              </a:defRPr>
            </a:lvl7pPr>
            <a:lvl8pPr marL="3429000" indent="-228600" defTabSz="908050" fontAlgn="base">
              <a:spcBef>
                <a:spcPct val="0"/>
              </a:spcBef>
              <a:spcAft>
                <a:spcPct val="0"/>
              </a:spcAft>
              <a:defRPr>
                <a:solidFill>
                  <a:schemeClr val="tx1"/>
                </a:solidFill>
                <a:latin typeface="Lucida Sans Unicode" pitchFamily="34" charset="0"/>
              </a:defRPr>
            </a:lvl8pPr>
            <a:lvl9pPr marL="3886200" indent="-228600" defTabSz="908050" fontAlgn="base">
              <a:spcBef>
                <a:spcPct val="0"/>
              </a:spcBef>
              <a:spcAft>
                <a:spcPct val="0"/>
              </a:spcAft>
              <a:defRPr>
                <a:solidFill>
                  <a:schemeClr val="tx1"/>
                </a:solidFill>
                <a:latin typeface="Lucida Sans Unicode" pitchFamily="34" charset="0"/>
              </a:defRPr>
            </a:lvl9pPr>
          </a:lstStyle>
          <a:p>
            <a:pPr defTabSz="908050" fontAlgn="base">
              <a:spcBef>
                <a:spcPct val="0"/>
              </a:spcBef>
              <a:spcAft>
                <a:spcPct val="0"/>
              </a:spcAft>
              <a:defRPr/>
            </a:pPr>
            <a:r>
              <a:rPr lang="en-US" dirty="0" smtClean="0">
                <a:solidFill>
                  <a:srgbClr val="003F5F"/>
                </a:solidFill>
              </a:rPr>
              <a:t>32</a:t>
            </a:r>
          </a:p>
        </p:txBody>
      </p:sp>
    </p:spTree>
    <p:extLst>
      <p:ext uri="{BB962C8B-B14F-4D97-AF65-F5344CB8AC3E}">
        <p14:creationId xmlns:p14="http://schemas.microsoft.com/office/powerpoint/2010/main" val="27505852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Pavement Conditions</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4134" y="1371600"/>
            <a:ext cx="8186175" cy="5486400"/>
          </a:xfrm>
          <a:prstGeom prst="rect">
            <a:avLst/>
          </a:prstGeom>
        </p:spPr>
      </p:pic>
      <p:sp>
        <p:nvSpPr>
          <p:cNvPr id="4" name="Slide Number Placeholder 2"/>
          <p:cNvSpPr>
            <a:spLocks noGrp="1"/>
          </p:cNvSpPr>
          <p:nvPr>
            <p:ph type="sldNum" sz="quarter" idx="12"/>
          </p:nvPr>
        </p:nvSpPr>
        <p:spPr bwMode="auto">
          <a:xfrm>
            <a:off x="9891132" y="6356350"/>
            <a:ext cx="146266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908050" fontAlgn="base">
              <a:spcBef>
                <a:spcPct val="0"/>
              </a:spcBef>
              <a:spcAft>
                <a:spcPct val="0"/>
              </a:spcAft>
              <a:defRPr>
                <a:solidFill>
                  <a:schemeClr val="tx1"/>
                </a:solidFill>
                <a:latin typeface="Lucida Sans Unicode" pitchFamily="34" charset="0"/>
              </a:defRPr>
            </a:lvl6pPr>
            <a:lvl7pPr marL="2971800" indent="-228600" defTabSz="908050" fontAlgn="base">
              <a:spcBef>
                <a:spcPct val="0"/>
              </a:spcBef>
              <a:spcAft>
                <a:spcPct val="0"/>
              </a:spcAft>
              <a:defRPr>
                <a:solidFill>
                  <a:schemeClr val="tx1"/>
                </a:solidFill>
                <a:latin typeface="Lucida Sans Unicode" pitchFamily="34" charset="0"/>
              </a:defRPr>
            </a:lvl7pPr>
            <a:lvl8pPr marL="3429000" indent="-228600" defTabSz="908050" fontAlgn="base">
              <a:spcBef>
                <a:spcPct val="0"/>
              </a:spcBef>
              <a:spcAft>
                <a:spcPct val="0"/>
              </a:spcAft>
              <a:defRPr>
                <a:solidFill>
                  <a:schemeClr val="tx1"/>
                </a:solidFill>
                <a:latin typeface="Lucida Sans Unicode" pitchFamily="34" charset="0"/>
              </a:defRPr>
            </a:lvl8pPr>
            <a:lvl9pPr marL="3886200" indent="-228600" defTabSz="908050" fontAlgn="base">
              <a:spcBef>
                <a:spcPct val="0"/>
              </a:spcBef>
              <a:spcAft>
                <a:spcPct val="0"/>
              </a:spcAft>
              <a:defRPr>
                <a:solidFill>
                  <a:schemeClr val="tx1"/>
                </a:solidFill>
                <a:latin typeface="Lucida Sans Unicode" pitchFamily="34" charset="0"/>
              </a:defRPr>
            </a:lvl9pPr>
          </a:lstStyle>
          <a:p>
            <a:pPr defTabSz="908050" fontAlgn="base">
              <a:spcBef>
                <a:spcPct val="0"/>
              </a:spcBef>
              <a:spcAft>
                <a:spcPct val="0"/>
              </a:spcAft>
              <a:defRPr/>
            </a:pPr>
            <a:fld id="{B10BC739-8BDF-4E2E-8A48-1CB120739976}" type="slidenum">
              <a:rPr lang="en-US" smtClean="0">
                <a:solidFill>
                  <a:srgbClr val="003F5F"/>
                </a:solidFill>
              </a:rPr>
              <a:pPr defTabSz="908050" fontAlgn="base">
                <a:spcBef>
                  <a:spcPct val="0"/>
                </a:spcBef>
                <a:spcAft>
                  <a:spcPct val="0"/>
                </a:spcAft>
                <a:defRPr/>
              </a:pPr>
              <a:t>33</a:t>
            </a:fld>
            <a:endParaRPr lang="en-US" dirty="0" smtClean="0">
              <a:solidFill>
                <a:srgbClr val="003F5F"/>
              </a:solidFill>
            </a:endParaRPr>
          </a:p>
        </p:txBody>
      </p:sp>
    </p:spTree>
    <p:extLst>
      <p:ext uri="{BB962C8B-B14F-4D97-AF65-F5344CB8AC3E}">
        <p14:creationId xmlns:p14="http://schemas.microsoft.com/office/powerpoint/2010/main" val="13283270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24200" y="154214"/>
            <a:ext cx="8229600" cy="1143000"/>
          </a:xfrm>
        </p:spPr>
        <p:txBody>
          <a:bodyPr>
            <a:normAutofit/>
          </a:bodyPr>
          <a:lstStyle/>
          <a:p>
            <a:r>
              <a:rPr lang="en-US" dirty="0"/>
              <a:t>Bridge Conditions</a:t>
            </a:r>
          </a:p>
        </p:txBody>
      </p:sp>
      <p:pic>
        <p:nvPicPr>
          <p:cNvPr id="83970" name="Picture 2" descr="C:\Users\rude1eri\AppData\Local\Microsoft\Windows\Temporary Internet Files\Content.Outlook\4HP1UK5P\Copy of PLW003 Under Deck (12-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17287"/>
            <a:ext cx="4064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01073" y="4766218"/>
            <a:ext cx="3045622" cy="1077218"/>
          </a:xfrm>
          <a:prstGeom prst="rect">
            <a:avLst/>
          </a:prstGeom>
          <a:noFill/>
        </p:spPr>
        <p:txBody>
          <a:bodyPr wrap="square" rtlCol="0">
            <a:spAutoFit/>
          </a:bodyPr>
          <a:lstStyle/>
          <a:p>
            <a:r>
              <a:rPr lang="en-US" sz="1600" dirty="0" smtClean="0"/>
              <a:t>Smith Ave./Hwy 149 High Bridge</a:t>
            </a:r>
            <a:r>
              <a:rPr lang="en-US" sz="1600" dirty="0"/>
              <a:t> </a:t>
            </a:r>
            <a:r>
              <a:rPr lang="en-US" sz="1600" dirty="0" smtClean="0"/>
              <a:t>over Mississippi River in St. Paul (before deck reconstruction in 2017/2018)</a:t>
            </a:r>
            <a:endParaRPr lang="en-US" sz="1600" dirty="0"/>
          </a:p>
        </p:txBody>
      </p:sp>
      <p:sp>
        <p:nvSpPr>
          <p:cNvPr id="6" name="TextBox 5"/>
          <p:cNvSpPr txBox="1"/>
          <p:nvPr/>
        </p:nvSpPr>
        <p:spPr>
          <a:xfrm>
            <a:off x="8625691" y="4766218"/>
            <a:ext cx="2596448" cy="338554"/>
          </a:xfrm>
          <a:prstGeom prst="rect">
            <a:avLst/>
          </a:prstGeom>
          <a:noFill/>
        </p:spPr>
        <p:txBody>
          <a:bodyPr wrap="square" rtlCol="0">
            <a:spAutoFit/>
          </a:bodyPr>
          <a:lstStyle/>
          <a:p>
            <a:r>
              <a:rPr lang="en-US" sz="1600" dirty="0" smtClean="0"/>
              <a:t>Hwy 55 over I-35E in Eagan</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6720" y="1456327"/>
            <a:ext cx="4145280" cy="3108960"/>
          </a:xfrm>
          <a:prstGeom prst="rect">
            <a:avLst/>
          </a:prstGeom>
        </p:spPr>
      </p:pic>
      <p:pic>
        <p:nvPicPr>
          <p:cNvPr id="9" name="Picture 4"/>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740449" y="4083730"/>
            <a:ext cx="4629822" cy="2774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Slide Number Placeholder 2"/>
          <p:cNvSpPr>
            <a:spLocks noGrp="1"/>
          </p:cNvSpPr>
          <p:nvPr>
            <p:ph type="sldNum" sz="quarter" idx="12"/>
          </p:nvPr>
        </p:nvSpPr>
        <p:spPr bwMode="auto">
          <a:xfrm>
            <a:off x="9891132" y="6356350"/>
            <a:ext cx="146266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908050" fontAlgn="base">
              <a:spcBef>
                <a:spcPct val="0"/>
              </a:spcBef>
              <a:spcAft>
                <a:spcPct val="0"/>
              </a:spcAft>
              <a:defRPr>
                <a:solidFill>
                  <a:schemeClr val="tx1"/>
                </a:solidFill>
                <a:latin typeface="Lucida Sans Unicode" pitchFamily="34" charset="0"/>
              </a:defRPr>
            </a:lvl6pPr>
            <a:lvl7pPr marL="2971800" indent="-228600" defTabSz="908050" fontAlgn="base">
              <a:spcBef>
                <a:spcPct val="0"/>
              </a:spcBef>
              <a:spcAft>
                <a:spcPct val="0"/>
              </a:spcAft>
              <a:defRPr>
                <a:solidFill>
                  <a:schemeClr val="tx1"/>
                </a:solidFill>
                <a:latin typeface="Lucida Sans Unicode" pitchFamily="34" charset="0"/>
              </a:defRPr>
            </a:lvl7pPr>
            <a:lvl8pPr marL="3429000" indent="-228600" defTabSz="908050" fontAlgn="base">
              <a:spcBef>
                <a:spcPct val="0"/>
              </a:spcBef>
              <a:spcAft>
                <a:spcPct val="0"/>
              </a:spcAft>
              <a:defRPr>
                <a:solidFill>
                  <a:schemeClr val="tx1"/>
                </a:solidFill>
                <a:latin typeface="Lucida Sans Unicode" pitchFamily="34" charset="0"/>
              </a:defRPr>
            </a:lvl8pPr>
            <a:lvl9pPr marL="3886200" indent="-228600" defTabSz="908050" fontAlgn="base">
              <a:spcBef>
                <a:spcPct val="0"/>
              </a:spcBef>
              <a:spcAft>
                <a:spcPct val="0"/>
              </a:spcAft>
              <a:defRPr>
                <a:solidFill>
                  <a:schemeClr val="tx1"/>
                </a:solidFill>
                <a:latin typeface="Lucida Sans Unicode" pitchFamily="34" charset="0"/>
              </a:defRPr>
            </a:lvl9pPr>
          </a:lstStyle>
          <a:p>
            <a:pPr defTabSz="908050" fontAlgn="base">
              <a:spcBef>
                <a:spcPct val="0"/>
              </a:spcBef>
              <a:spcAft>
                <a:spcPct val="0"/>
              </a:spcAft>
              <a:defRPr/>
            </a:pPr>
            <a:fld id="{B10BC739-8BDF-4E2E-8A48-1CB120739976}" type="slidenum">
              <a:rPr lang="en-US" smtClean="0">
                <a:solidFill>
                  <a:srgbClr val="003F5F"/>
                </a:solidFill>
              </a:rPr>
              <a:pPr defTabSz="908050" fontAlgn="base">
                <a:spcBef>
                  <a:spcPct val="0"/>
                </a:spcBef>
                <a:spcAft>
                  <a:spcPct val="0"/>
                </a:spcAft>
                <a:defRPr/>
              </a:pPr>
              <a:t>34</a:t>
            </a:fld>
            <a:endParaRPr lang="en-US" dirty="0" smtClean="0">
              <a:solidFill>
                <a:srgbClr val="003F5F"/>
              </a:solidFill>
            </a:endParaRPr>
          </a:p>
        </p:txBody>
      </p:sp>
    </p:spTree>
    <p:extLst>
      <p:ext uri="{BB962C8B-B14F-4D97-AF65-F5344CB8AC3E}">
        <p14:creationId xmlns:p14="http://schemas.microsoft.com/office/powerpoint/2010/main" val="28822613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p:cNvSpPr txBox="1">
            <a:spLocks/>
          </p:cNvSpPr>
          <p:nvPr/>
        </p:nvSpPr>
        <p:spPr>
          <a:xfrm>
            <a:off x="1524000" y="5917898"/>
            <a:ext cx="9144000" cy="402102"/>
          </a:xfrm>
          <a:prstGeom prst="rect">
            <a:avLst/>
          </a:prstGeom>
        </p:spPr>
        <p:txBody>
          <a:bodyPr>
            <a:noAutofit/>
          </a:bodyPr>
          <a:lstStyle>
            <a:lvl1pPr marL="365760" indent="-256032" algn="l" rtl="0" eaLnBrk="1" latinLnBrk="0" hangingPunct="1">
              <a:spcBef>
                <a:spcPts val="400"/>
              </a:spcBef>
              <a:spcAft>
                <a:spcPts val="0"/>
              </a:spcAft>
              <a:buClr>
                <a:schemeClr val="tx2"/>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tx2"/>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tx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tx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tx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lgn="ctr">
              <a:buNone/>
            </a:pPr>
            <a:r>
              <a:rPr lang="en-US" sz="2800" dirty="0"/>
              <a:t>Reactive Bridge Maintenance</a:t>
            </a:r>
          </a:p>
        </p:txBody>
      </p:sp>
      <p:pic>
        <p:nvPicPr>
          <p:cNvPr id="2457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76399" y="152400"/>
            <a:ext cx="4887079"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09057" y="2971801"/>
            <a:ext cx="3106296" cy="2863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0"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05601" y="152401"/>
            <a:ext cx="3763963" cy="406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2"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151427" y="4297363"/>
            <a:ext cx="2318136" cy="153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4" name="Picture 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908280" y="4274194"/>
            <a:ext cx="3076618" cy="1517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6" name="Picture 1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908281" y="2971801"/>
            <a:ext cx="1655583" cy="1243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2"/>
          <p:cNvSpPr>
            <a:spLocks noGrp="1"/>
          </p:cNvSpPr>
          <p:nvPr>
            <p:ph type="sldNum" sz="quarter" idx="12"/>
          </p:nvPr>
        </p:nvSpPr>
        <p:spPr bwMode="auto">
          <a:xfrm>
            <a:off x="9891132" y="6356350"/>
            <a:ext cx="146266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908050" fontAlgn="base">
              <a:spcBef>
                <a:spcPct val="0"/>
              </a:spcBef>
              <a:spcAft>
                <a:spcPct val="0"/>
              </a:spcAft>
              <a:defRPr>
                <a:solidFill>
                  <a:schemeClr val="tx1"/>
                </a:solidFill>
                <a:latin typeface="Lucida Sans Unicode" pitchFamily="34" charset="0"/>
              </a:defRPr>
            </a:lvl6pPr>
            <a:lvl7pPr marL="2971800" indent="-228600" defTabSz="908050" fontAlgn="base">
              <a:spcBef>
                <a:spcPct val="0"/>
              </a:spcBef>
              <a:spcAft>
                <a:spcPct val="0"/>
              </a:spcAft>
              <a:defRPr>
                <a:solidFill>
                  <a:schemeClr val="tx1"/>
                </a:solidFill>
                <a:latin typeface="Lucida Sans Unicode" pitchFamily="34" charset="0"/>
              </a:defRPr>
            </a:lvl7pPr>
            <a:lvl8pPr marL="3429000" indent="-228600" defTabSz="908050" fontAlgn="base">
              <a:spcBef>
                <a:spcPct val="0"/>
              </a:spcBef>
              <a:spcAft>
                <a:spcPct val="0"/>
              </a:spcAft>
              <a:defRPr>
                <a:solidFill>
                  <a:schemeClr val="tx1"/>
                </a:solidFill>
                <a:latin typeface="Lucida Sans Unicode" pitchFamily="34" charset="0"/>
              </a:defRPr>
            </a:lvl8pPr>
            <a:lvl9pPr marL="3886200" indent="-228600" defTabSz="908050" fontAlgn="base">
              <a:spcBef>
                <a:spcPct val="0"/>
              </a:spcBef>
              <a:spcAft>
                <a:spcPct val="0"/>
              </a:spcAft>
              <a:defRPr>
                <a:solidFill>
                  <a:schemeClr val="tx1"/>
                </a:solidFill>
                <a:latin typeface="Lucida Sans Unicode" pitchFamily="34" charset="0"/>
              </a:defRPr>
            </a:lvl9pPr>
          </a:lstStyle>
          <a:p>
            <a:pPr defTabSz="908050" fontAlgn="base">
              <a:spcBef>
                <a:spcPct val="0"/>
              </a:spcBef>
              <a:spcAft>
                <a:spcPct val="0"/>
              </a:spcAft>
              <a:defRPr/>
            </a:pPr>
            <a:fld id="{B10BC739-8BDF-4E2E-8A48-1CB120739976}" type="slidenum">
              <a:rPr lang="en-US" smtClean="0">
                <a:solidFill>
                  <a:srgbClr val="003F5F"/>
                </a:solidFill>
              </a:rPr>
              <a:pPr defTabSz="908050" fontAlgn="base">
                <a:spcBef>
                  <a:spcPct val="0"/>
                </a:spcBef>
                <a:spcAft>
                  <a:spcPct val="0"/>
                </a:spcAft>
                <a:defRPr/>
              </a:pPr>
              <a:t>35</a:t>
            </a:fld>
            <a:endParaRPr lang="en-US" dirty="0" smtClean="0">
              <a:solidFill>
                <a:srgbClr val="003F5F"/>
              </a:solidFill>
            </a:endParaRPr>
          </a:p>
        </p:txBody>
      </p:sp>
    </p:spTree>
    <p:extLst>
      <p:ext uri="{BB962C8B-B14F-4D97-AF65-F5344CB8AC3E}">
        <p14:creationId xmlns:p14="http://schemas.microsoft.com/office/powerpoint/2010/main" val="27844620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2130" y="325797"/>
            <a:ext cx="10515600" cy="914400"/>
          </a:xfrm>
        </p:spPr>
        <p:txBody>
          <a:bodyPr>
            <a:normAutofit fontScale="90000"/>
          </a:bodyPr>
          <a:lstStyle/>
          <a:p>
            <a:r>
              <a:rPr lang="en-US" altLang="en-US" dirty="0">
                <a:latin typeface="Arial" pitchFamily="34" charset="0"/>
                <a:cs typeface="Arial" pitchFamily="34" charset="0"/>
              </a:rPr>
              <a:t>Chapter 152 Bridge Projects</a:t>
            </a:r>
            <a:br>
              <a:rPr lang="en-US" altLang="en-US" dirty="0">
                <a:latin typeface="Arial" pitchFamily="34" charset="0"/>
                <a:cs typeface="Arial" pitchFamily="34" charset="0"/>
              </a:rPr>
            </a:br>
            <a:endParaRPr lang="en-US" dirty="0"/>
          </a:p>
        </p:txBody>
      </p:sp>
      <p:pic>
        <p:nvPicPr>
          <p:cNvPr id="7" name="Picture 4" descr="\\ad\co\Public\Share\Repro\PHOTOS\Adams pix - Posted 10-19-11\DSC_4282pse1600x1065.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581293" y="1590602"/>
            <a:ext cx="3036438" cy="4388167"/>
          </a:xfrm>
          <a:prstGeom prst="rect">
            <a:avLst/>
          </a:prstGeom>
          <a:noFill/>
          <a:ln>
            <a:noFill/>
          </a:ln>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1590602"/>
            <a:ext cx="8366923" cy="5447645"/>
          </a:xfrm>
          <a:prstGeom prst="rect">
            <a:avLst/>
          </a:prstGeom>
        </p:spPr>
        <p:txBody>
          <a:bodyPr wrap="square">
            <a:spAutoFit/>
          </a:bodyPr>
          <a:lstStyle/>
          <a:p>
            <a:pPr marL="342900" indent="-342900">
              <a:spcBef>
                <a:spcPts val="600"/>
              </a:spcBef>
              <a:buFont typeface="Arial" panose="020B0604020202020204" pitchFamily="34" charset="0"/>
              <a:buChar char="•"/>
              <a:tabLst>
                <a:tab pos="466725" algn="l"/>
                <a:tab pos="1492250" algn="l"/>
                <a:tab pos="5710238" algn="l"/>
              </a:tabLst>
              <a:defRPr/>
            </a:pPr>
            <a:r>
              <a:rPr lang="en-US" sz="2400" b="1" dirty="0" smtClean="0">
                <a:latin typeface="Arial" panose="020B0604020202020204" pitchFamily="34" charset="0"/>
                <a:cs typeface="Arial" panose="020B0604020202020204" pitchFamily="34" charset="0"/>
              </a:rPr>
              <a:t>2015 </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Winona Bridge, Cayuga Bridge, </a:t>
            </a:r>
            <a:r>
              <a:rPr lang="en-US" sz="2400" dirty="0" smtClean="0">
                <a:latin typeface="Arial" panose="020B0604020202020204" pitchFamily="34" charset="0"/>
                <a:cs typeface="Arial" panose="020B0604020202020204" pitchFamily="34" charset="0"/>
              </a:rPr>
              <a:t>Hwy </a:t>
            </a:r>
            <a:r>
              <a:rPr lang="en-US" sz="2400" dirty="0">
                <a:latin typeface="Arial" panose="020B0604020202020204" pitchFamily="34" charset="0"/>
                <a:cs typeface="Arial" panose="020B0604020202020204" pitchFamily="34" charset="0"/>
              </a:rPr>
              <a:t>5 over Mississippi River (total 16 bridges worked </a:t>
            </a:r>
            <a:r>
              <a:rPr lang="en-US" sz="2400" dirty="0" smtClean="0">
                <a:latin typeface="Arial" panose="020B0604020202020204" pitchFamily="34" charset="0"/>
                <a:cs typeface="Arial" panose="020B0604020202020204" pitchFamily="34" charset="0"/>
              </a:rPr>
              <a:t>on)</a:t>
            </a:r>
          </a:p>
          <a:p>
            <a:pPr marL="342900" indent="-342900">
              <a:spcBef>
                <a:spcPts val="600"/>
              </a:spcBef>
              <a:buFont typeface="Arial" panose="020B0604020202020204" pitchFamily="34" charset="0"/>
              <a:buChar char="•"/>
              <a:tabLst>
                <a:tab pos="466725" algn="l"/>
                <a:tab pos="1492250" algn="l"/>
                <a:tab pos="5710238" algn="l"/>
              </a:tabLst>
              <a:defRPr/>
            </a:pPr>
            <a:r>
              <a:rPr lang="en-US" sz="2400" b="1" dirty="0" smtClean="0">
                <a:latin typeface="Arial" panose="020B0604020202020204" pitchFamily="34" charset="0"/>
                <a:cs typeface="Arial" panose="020B0604020202020204" pitchFamily="34" charset="0"/>
              </a:rPr>
              <a:t>2016 – </a:t>
            </a:r>
            <a:r>
              <a:rPr lang="en-US" sz="2400" dirty="0" smtClean="0">
                <a:latin typeface="Arial" panose="020B0604020202020204" pitchFamily="34" charset="0"/>
                <a:cs typeface="Arial" panose="020B0604020202020204" pitchFamily="34" charset="0"/>
              </a:rPr>
              <a:t>Hwy </a:t>
            </a:r>
            <a:r>
              <a:rPr lang="en-US" sz="2400" dirty="0">
                <a:latin typeface="Arial" panose="020B0604020202020204" pitchFamily="34" charset="0"/>
                <a:cs typeface="Arial" panose="020B0604020202020204" pitchFamily="34" charset="0"/>
              </a:rPr>
              <a:t>36 over Lexington Ave, </a:t>
            </a:r>
            <a:r>
              <a:rPr lang="en-US" sz="2400" dirty="0" smtClean="0">
                <a:latin typeface="Arial" panose="020B0604020202020204" pitchFamily="34" charset="0"/>
                <a:cs typeface="Arial" panose="020B0604020202020204" pitchFamily="34" charset="0"/>
              </a:rPr>
              <a:t>County Rd </a:t>
            </a:r>
            <a:r>
              <a:rPr lang="en-US" sz="2400" dirty="0">
                <a:latin typeface="Arial" panose="020B0604020202020204" pitchFamily="34" charset="0"/>
                <a:cs typeface="Arial" panose="020B0604020202020204" pitchFamily="34" charset="0"/>
              </a:rPr>
              <a:t>E2 over I-35W, </a:t>
            </a:r>
            <a:r>
              <a:rPr lang="en-US" sz="2400" dirty="0" smtClean="0">
                <a:latin typeface="Arial" panose="020B0604020202020204" pitchFamily="34" charset="0"/>
                <a:cs typeface="Arial" panose="020B0604020202020204" pitchFamily="34" charset="0"/>
              </a:rPr>
              <a:t>Hwy </a:t>
            </a:r>
            <a:r>
              <a:rPr lang="en-US" sz="2400" dirty="0">
                <a:latin typeface="Arial" panose="020B0604020202020204" pitchFamily="34" charset="0"/>
                <a:cs typeface="Arial" panose="020B0604020202020204" pitchFamily="34" charset="0"/>
              </a:rPr>
              <a:t>7 over </a:t>
            </a:r>
            <a:r>
              <a:rPr lang="en-US" sz="2400" dirty="0" smtClean="0">
                <a:latin typeface="Arial" panose="020B0604020202020204" pitchFamily="34" charset="0"/>
                <a:cs typeface="Arial" panose="020B0604020202020204" pitchFamily="34" charset="0"/>
              </a:rPr>
              <a:t>Hwy </a:t>
            </a:r>
            <a:r>
              <a:rPr lang="en-US" sz="2400" dirty="0">
                <a:latin typeface="Arial" panose="020B0604020202020204" pitchFamily="34" charset="0"/>
                <a:cs typeface="Arial" panose="020B0604020202020204" pitchFamily="34" charset="0"/>
              </a:rPr>
              <a:t>100, </a:t>
            </a:r>
            <a:r>
              <a:rPr lang="en-US" sz="2400" dirty="0" smtClean="0">
                <a:latin typeface="Arial" panose="020B0604020202020204" pitchFamily="34" charset="0"/>
                <a:cs typeface="Arial" panose="020B0604020202020204" pitchFamily="34" charset="0"/>
              </a:rPr>
              <a:t>Hwy </a:t>
            </a:r>
            <a:r>
              <a:rPr lang="en-US" sz="2400" dirty="0">
                <a:latin typeface="Arial" panose="020B0604020202020204" pitchFamily="34" charset="0"/>
                <a:cs typeface="Arial" panose="020B0604020202020204" pitchFamily="34" charset="0"/>
              </a:rPr>
              <a:t>250 over Root </a:t>
            </a:r>
            <a:r>
              <a:rPr lang="en-US" sz="2400" dirty="0" smtClean="0">
                <a:latin typeface="Arial" panose="020B0604020202020204" pitchFamily="34" charset="0"/>
                <a:cs typeface="Arial" panose="020B0604020202020204" pitchFamily="34" charset="0"/>
              </a:rPr>
              <a:t>River                                            (</a:t>
            </a:r>
            <a:r>
              <a:rPr lang="en-US" sz="2400" dirty="0">
                <a:latin typeface="Arial" panose="020B0604020202020204" pitchFamily="34" charset="0"/>
                <a:cs typeface="Arial" panose="020B0604020202020204" pitchFamily="34" charset="0"/>
              </a:rPr>
              <a:t>total 14 bridges worked </a:t>
            </a:r>
            <a:r>
              <a:rPr lang="en-US" sz="2400" dirty="0" smtClean="0">
                <a:latin typeface="Arial" panose="020B0604020202020204" pitchFamily="34" charset="0"/>
                <a:cs typeface="Arial" panose="020B0604020202020204" pitchFamily="34" charset="0"/>
              </a:rPr>
              <a:t>on)</a:t>
            </a:r>
          </a:p>
          <a:p>
            <a:pPr marL="342900" indent="-342900">
              <a:spcBef>
                <a:spcPts val="600"/>
              </a:spcBef>
              <a:buFont typeface="Arial" panose="020B0604020202020204" pitchFamily="34" charset="0"/>
              <a:buChar char="•"/>
              <a:tabLst>
                <a:tab pos="466725" algn="l"/>
                <a:tab pos="1492250" algn="l"/>
                <a:tab pos="5710238" algn="l"/>
              </a:tabLst>
              <a:defRPr/>
            </a:pPr>
            <a:r>
              <a:rPr lang="en-US" sz="2400" b="1" dirty="0" smtClean="0">
                <a:latin typeface="Arial" panose="020B0604020202020204" pitchFamily="34" charset="0"/>
                <a:cs typeface="Arial" panose="020B0604020202020204" pitchFamily="34" charset="0"/>
              </a:rPr>
              <a:t>2017 – </a:t>
            </a:r>
            <a:r>
              <a:rPr lang="en-US" sz="2400" dirty="0">
                <a:latin typeface="Arial" panose="020B0604020202020204" pitchFamily="34" charset="0"/>
                <a:cs typeface="Arial" panose="020B0604020202020204" pitchFamily="34" charset="0"/>
              </a:rPr>
              <a:t>Kennedy Bridge, Red </a:t>
            </a:r>
            <a:r>
              <a:rPr lang="en-US" sz="2400" dirty="0" smtClean="0">
                <a:latin typeface="Arial" panose="020B0604020202020204" pitchFamily="34" charset="0"/>
                <a:cs typeface="Arial" panose="020B0604020202020204" pitchFamily="34" charset="0"/>
              </a:rPr>
              <a:t>Wing Bridge, Hwy </a:t>
            </a:r>
            <a:r>
              <a:rPr lang="en-US" sz="2400" dirty="0">
                <a:latin typeface="Arial" panose="020B0604020202020204" pitchFamily="34" charset="0"/>
                <a:cs typeface="Arial" panose="020B0604020202020204" pitchFamily="34" charset="0"/>
              </a:rPr>
              <a:t>99 over </a:t>
            </a:r>
            <a:r>
              <a:rPr lang="en-US" sz="2400" dirty="0" smtClean="0">
                <a:latin typeface="Arial" panose="020B0604020202020204" pitchFamily="34" charset="0"/>
                <a:cs typeface="Arial" panose="020B0604020202020204" pitchFamily="34" charset="0"/>
              </a:rPr>
              <a:t>Minnesota River in St</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Peter (</a:t>
            </a:r>
            <a:r>
              <a:rPr lang="en-US" sz="2400" dirty="0">
                <a:latin typeface="Arial" panose="020B0604020202020204" pitchFamily="34" charset="0"/>
                <a:cs typeface="Arial" panose="020B0604020202020204" pitchFamily="34" charset="0"/>
              </a:rPr>
              <a:t>total 5 bridges </a:t>
            </a:r>
            <a:r>
              <a:rPr lang="en-US" sz="2400" dirty="0" smtClean="0">
                <a:latin typeface="Arial" panose="020B0604020202020204" pitchFamily="34" charset="0"/>
                <a:cs typeface="Arial" panose="020B0604020202020204" pitchFamily="34" charset="0"/>
              </a:rPr>
              <a:t>worked on)</a:t>
            </a:r>
          </a:p>
          <a:p>
            <a:pPr marL="342900" indent="-342900">
              <a:spcBef>
                <a:spcPts val="600"/>
              </a:spcBef>
              <a:buFont typeface="Arial" panose="020B0604020202020204" pitchFamily="34" charset="0"/>
              <a:buChar char="•"/>
              <a:tabLst>
                <a:tab pos="466725" algn="l"/>
                <a:tab pos="1492250" algn="l"/>
                <a:tab pos="5710238" algn="l"/>
              </a:tabLst>
              <a:defRPr/>
            </a:pPr>
            <a:r>
              <a:rPr lang="en-US" sz="2400" b="1" dirty="0" smtClean="0">
                <a:latin typeface="Arial" panose="020B0604020202020204" pitchFamily="34" charset="0"/>
                <a:cs typeface="Arial" panose="020B0604020202020204" pitchFamily="34" charset="0"/>
              </a:rPr>
              <a:t>2018 – </a:t>
            </a:r>
            <a:r>
              <a:rPr lang="en-US" sz="2400" dirty="0">
                <a:latin typeface="Arial" panose="020B0604020202020204" pitchFamily="34" charset="0"/>
                <a:cs typeface="Arial" panose="020B0604020202020204" pitchFamily="34" charset="0"/>
              </a:rPr>
              <a:t>Baudette, Smith Ave High Bridge, I-35W </a:t>
            </a:r>
            <a:r>
              <a:rPr lang="en-US" sz="2400" dirty="0" smtClean="0">
                <a:latin typeface="Arial" panose="020B0604020202020204" pitchFamily="34" charset="0"/>
                <a:cs typeface="Arial" panose="020B0604020202020204" pitchFamily="34" charset="0"/>
              </a:rPr>
              <a:t>over Hwy </a:t>
            </a:r>
            <a:r>
              <a:rPr lang="en-US" sz="2400" dirty="0">
                <a:latin typeface="Arial" panose="020B0604020202020204" pitchFamily="34" charset="0"/>
                <a:cs typeface="Arial" panose="020B0604020202020204" pitchFamily="34" charset="0"/>
              </a:rPr>
              <a:t>65 </a:t>
            </a:r>
            <a:r>
              <a:rPr lang="en-US" sz="2400" dirty="0" smtClean="0">
                <a:latin typeface="Arial" panose="020B0604020202020204" pitchFamily="34" charset="0"/>
                <a:cs typeface="Arial" panose="020B0604020202020204" pitchFamily="34" charset="0"/>
              </a:rPr>
              <a:t>and I-35W to I-94 in Minneapolis, Hwy 14 over Minnesota River in New Ulm (total </a:t>
            </a:r>
            <a:r>
              <a:rPr lang="en-US" sz="2400" dirty="0">
                <a:latin typeface="Arial" panose="020B0604020202020204" pitchFamily="34" charset="0"/>
                <a:cs typeface="Arial" panose="020B0604020202020204" pitchFamily="34" charset="0"/>
              </a:rPr>
              <a:t>12 bridges </a:t>
            </a:r>
            <a:r>
              <a:rPr lang="en-US" sz="2400" dirty="0" smtClean="0">
                <a:latin typeface="Arial" panose="020B0604020202020204" pitchFamily="34" charset="0"/>
                <a:cs typeface="Arial" panose="020B0604020202020204" pitchFamily="34" charset="0"/>
              </a:rPr>
              <a:t>worked on)</a:t>
            </a:r>
          </a:p>
          <a:p>
            <a:pPr marL="342900" indent="-342900">
              <a:spcBef>
                <a:spcPts val="600"/>
              </a:spcBef>
              <a:buFont typeface="Arial" panose="020B0604020202020204" pitchFamily="34" charset="0"/>
              <a:buChar char="•"/>
              <a:tabLst>
                <a:tab pos="466725" algn="l"/>
                <a:tab pos="1492250" algn="l"/>
                <a:tab pos="5710238" algn="l"/>
              </a:tabLst>
              <a:defRPr/>
            </a:pPr>
            <a:r>
              <a:rPr lang="en-US" sz="2400" dirty="0">
                <a:latin typeface="Arial" panose="020B0604020202020204" pitchFamily="34" charset="0"/>
                <a:cs typeface="Arial" panose="020B0604020202020204" pitchFamily="34" charset="0"/>
              </a:rPr>
              <a:t>MnDOT will </a:t>
            </a:r>
            <a:r>
              <a:rPr lang="en-US" sz="2400" dirty="0" smtClean="0">
                <a:latin typeface="Arial" panose="020B0604020202020204" pitchFamily="34" charset="0"/>
                <a:cs typeface="Arial" panose="020B0604020202020204" pitchFamily="34" charset="0"/>
              </a:rPr>
              <a:t>invest </a:t>
            </a:r>
            <a:r>
              <a:rPr lang="en-US" sz="2400" b="1" dirty="0">
                <a:latin typeface="Arial" panose="020B0604020202020204" pitchFamily="34" charset="0"/>
                <a:cs typeface="Arial" panose="020B0604020202020204" pitchFamily="34" charset="0"/>
              </a:rPr>
              <a:t>$2.1 billion </a:t>
            </a:r>
            <a:r>
              <a:rPr lang="en-US" sz="2400" dirty="0">
                <a:latin typeface="Arial" panose="020B0604020202020204" pitchFamily="34" charset="0"/>
                <a:cs typeface="Arial" panose="020B0604020202020204" pitchFamily="34" charset="0"/>
              </a:rPr>
              <a:t>in state bridges under the Chapter 152 program </a:t>
            </a:r>
            <a:endParaRPr lang="en-US" sz="2400" dirty="0" smtClean="0">
              <a:latin typeface="Arial" panose="020B0604020202020204" pitchFamily="34" charset="0"/>
              <a:cs typeface="Arial" panose="020B0604020202020204" pitchFamily="34" charset="0"/>
            </a:endParaRPr>
          </a:p>
          <a:p>
            <a:pPr marL="342900" indent="-342900">
              <a:spcBef>
                <a:spcPts val="600"/>
              </a:spcBef>
              <a:buFont typeface="Arial" panose="020B0604020202020204" pitchFamily="34" charset="0"/>
              <a:buChar char="•"/>
              <a:tabLst>
                <a:tab pos="466725" algn="l"/>
                <a:tab pos="1492250" algn="l"/>
                <a:tab pos="5710238" algn="l"/>
              </a:tabLst>
              <a:defRPr/>
            </a:pPr>
            <a:r>
              <a:rPr lang="en-US" sz="1200" i="1" dirty="0" smtClean="0">
                <a:latin typeface="Arial" panose="020B0604020202020204" pitchFamily="34" charset="0"/>
                <a:cs typeface="Arial" panose="020B0604020202020204" pitchFamily="34" charset="0"/>
              </a:rPr>
              <a:t>Funding </a:t>
            </a:r>
            <a:r>
              <a:rPr lang="en-US" sz="1200" i="1" dirty="0">
                <a:latin typeface="Arial" panose="020B0604020202020204" pitchFamily="34" charset="0"/>
                <a:cs typeface="Arial" panose="020B0604020202020204" pitchFamily="34" charset="0"/>
              </a:rPr>
              <a:t>Source: Transportation Bonds, </a:t>
            </a:r>
            <a:r>
              <a:rPr lang="en-US" sz="1200" i="1" dirty="0" smtClean="0">
                <a:latin typeface="Arial" panose="020B0604020202020204" pitchFamily="34" charset="0"/>
                <a:cs typeface="Arial" panose="020B0604020202020204" pitchFamily="34" charset="0"/>
              </a:rPr>
              <a:t>Federal </a:t>
            </a:r>
            <a:r>
              <a:rPr lang="en-US" sz="1200" i="1" dirty="0">
                <a:latin typeface="Arial" panose="020B0604020202020204" pitchFamily="34" charset="0"/>
                <a:cs typeface="Arial" panose="020B0604020202020204" pitchFamily="34" charset="0"/>
              </a:rPr>
              <a:t>and State Funds</a:t>
            </a:r>
          </a:p>
          <a:p>
            <a:pPr>
              <a:spcBef>
                <a:spcPts val="600"/>
              </a:spcBef>
              <a:tabLst>
                <a:tab pos="466725" algn="l"/>
                <a:tab pos="1492250" algn="l"/>
                <a:tab pos="5710238" algn="l"/>
              </a:tabLst>
              <a:defRPr/>
            </a:pPr>
            <a:endParaRPr lang="en-US" dirty="0" smtClean="0">
              <a:latin typeface="Arial" panose="020B0604020202020204" pitchFamily="34" charset="0"/>
              <a:cs typeface="Arial" panose="020B0604020202020204" pitchFamily="34" charset="0"/>
            </a:endParaRPr>
          </a:p>
        </p:txBody>
      </p:sp>
      <p:sp>
        <p:nvSpPr>
          <p:cNvPr id="9" name="Slide Number Placeholder 2"/>
          <p:cNvSpPr>
            <a:spLocks noGrp="1"/>
          </p:cNvSpPr>
          <p:nvPr>
            <p:ph type="sldNum" sz="quarter" idx="12"/>
          </p:nvPr>
        </p:nvSpPr>
        <p:spPr bwMode="auto">
          <a:xfrm>
            <a:off x="9891132" y="6356350"/>
            <a:ext cx="146266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908050" fontAlgn="base">
              <a:spcBef>
                <a:spcPct val="0"/>
              </a:spcBef>
              <a:spcAft>
                <a:spcPct val="0"/>
              </a:spcAft>
              <a:defRPr>
                <a:solidFill>
                  <a:schemeClr val="tx1"/>
                </a:solidFill>
                <a:latin typeface="Lucida Sans Unicode" pitchFamily="34" charset="0"/>
              </a:defRPr>
            </a:lvl6pPr>
            <a:lvl7pPr marL="2971800" indent="-228600" defTabSz="908050" fontAlgn="base">
              <a:spcBef>
                <a:spcPct val="0"/>
              </a:spcBef>
              <a:spcAft>
                <a:spcPct val="0"/>
              </a:spcAft>
              <a:defRPr>
                <a:solidFill>
                  <a:schemeClr val="tx1"/>
                </a:solidFill>
                <a:latin typeface="Lucida Sans Unicode" pitchFamily="34" charset="0"/>
              </a:defRPr>
            </a:lvl7pPr>
            <a:lvl8pPr marL="3429000" indent="-228600" defTabSz="908050" fontAlgn="base">
              <a:spcBef>
                <a:spcPct val="0"/>
              </a:spcBef>
              <a:spcAft>
                <a:spcPct val="0"/>
              </a:spcAft>
              <a:defRPr>
                <a:solidFill>
                  <a:schemeClr val="tx1"/>
                </a:solidFill>
                <a:latin typeface="Lucida Sans Unicode" pitchFamily="34" charset="0"/>
              </a:defRPr>
            </a:lvl8pPr>
            <a:lvl9pPr marL="3886200" indent="-228600" defTabSz="908050" fontAlgn="base">
              <a:spcBef>
                <a:spcPct val="0"/>
              </a:spcBef>
              <a:spcAft>
                <a:spcPct val="0"/>
              </a:spcAft>
              <a:defRPr>
                <a:solidFill>
                  <a:schemeClr val="tx1"/>
                </a:solidFill>
                <a:latin typeface="Lucida Sans Unicode" pitchFamily="34" charset="0"/>
              </a:defRPr>
            </a:lvl9pPr>
          </a:lstStyle>
          <a:p>
            <a:pPr defTabSz="908050" fontAlgn="base">
              <a:spcBef>
                <a:spcPct val="0"/>
              </a:spcBef>
              <a:spcAft>
                <a:spcPct val="0"/>
              </a:spcAft>
              <a:defRPr/>
            </a:pPr>
            <a:fld id="{B10BC739-8BDF-4E2E-8A48-1CB120739976}" type="slidenum">
              <a:rPr lang="en-US" smtClean="0">
                <a:solidFill>
                  <a:srgbClr val="003F5F"/>
                </a:solidFill>
              </a:rPr>
              <a:pPr defTabSz="908050" fontAlgn="base">
                <a:spcBef>
                  <a:spcPct val="0"/>
                </a:spcBef>
                <a:spcAft>
                  <a:spcPct val="0"/>
                </a:spcAft>
                <a:defRPr/>
              </a:pPr>
              <a:t>36</a:t>
            </a:fld>
            <a:endParaRPr lang="en-US" dirty="0" smtClean="0">
              <a:solidFill>
                <a:srgbClr val="003F5F"/>
              </a:solidFill>
            </a:endParaRPr>
          </a:p>
        </p:txBody>
      </p:sp>
    </p:spTree>
    <p:extLst>
      <p:ext uri="{BB962C8B-B14F-4D97-AF65-F5344CB8AC3E}">
        <p14:creationId xmlns:p14="http://schemas.microsoft.com/office/powerpoint/2010/main" val="11184638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2648" y="501844"/>
            <a:ext cx="10515600" cy="914400"/>
          </a:xfrm>
        </p:spPr>
        <p:txBody>
          <a:bodyPr>
            <a:normAutofit fontScale="90000"/>
          </a:bodyPr>
          <a:lstStyle/>
          <a:p>
            <a:r>
              <a:rPr lang="en-US" dirty="0">
                <a:latin typeface="Arial" panose="020B0604020202020204" pitchFamily="34" charset="0"/>
                <a:cs typeface="Arial" panose="020B0604020202020204" pitchFamily="34" charset="0"/>
              </a:rPr>
              <a:t>Post-Chapter 152 Bridge Projects</a:t>
            </a:r>
            <a:r>
              <a:rPr lang="en-US" dirty="0"/>
              <a:t/>
            </a:r>
            <a:br>
              <a:rPr lang="en-US" dirty="0"/>
            </a:br>
            <a:endParaRPr lang="en-US" dirty="0"/>
          </a:p>
        </p:txBody>
      </p:sp>
      <p:pic>
        <p:nvPicPr>
          <p:cNvPr id="8" name="Picture 2" descr="C:\Users\rude1eri\AppData\Local\Microsoft\Windows\Temporary Internet Files\Content.Outlook\4HP1UK5P\picture file 10-25-2010 155.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8533124" y="2889315"/>
            <a:ext cx="3658876" cy="2743200"/>
          </a:xfrm>
          <a:prstGeom prst="rect">
            <a:avLst/>
          </a:prstGeom>
          <a:noFill/>
          <a:effectLst>
            <a:glow rad="139700">
              <a:schemeClr val="tx2">
                <a:lumMod val="65000"/>
                <a:lumOff val="35000"/>
                <a:alpha val="40000"/>
              </a:schemeClr>
            </a:glo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639266" y="1524258"/>
            <a:ext cx="10413544" cy="4893647"/>
          </a:xfrm>
          <a:prstGeom prst="rect">
            <a:avLst/>
          </a:prstGeom>
        </p:spPr>
        <p:txBody>
          <a:bodyPr wrap="square">
            <a:spAutoFit/>
          </a:bodyPr>
          <a:lstStyle/>
          <a:p>
            <a:pPr marL="566737"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U.S. Hwy 169 Nine Mile </a:t>
            </a:r>
            <a:r>
              <a:rPr lang="en-US" sz="2400" dirty="0" smtClean="0">
                <a:latin typeface="Arial" panose="020B0604020202020204" pitchFamily="34" charset="0"/>
                <a:cs typeface="Arial" panose="020B0604020202020204" pitchFamily="34" charset="0"/>
              </a:rPr>
              <a:t>Creek  </a:t>
            </a:r>
            <a:r>
              <a:rPr lang="en-US" sz="2400" dirty="0">
                <a:latin typeface="Arial" panose="020B0604020202020204" pitchFamily="34" charset="0"/>
                <a:cs typeface="Arial" panose="020B0604020202020204" pitchFamily="34" charset="0"/>
              </a:rPr>
              <a:t>in Hopkins (2016 – complete)</a:t>
            </a:r>
          </a:p>
          <a:p>
            <a:pPr marL="566737"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I-35W Minnesota </a:t>
            </a:r>
            <a:r>
              <a:rPr lang="en-US" sz="2400" dirty="0">
                <a:latin typeface="Arial" panose="020B0604020202020204" pitchFamily="34" charset="0"/>
                <a:cs typeface="Arial" panose="020B0604020202020204" pitchFamily="34" charset="0"/>
              </a:rPr>
              <a:t>River </a:t>
            </a:r>
            <a:r>
              <a:rPr lang="en-US" sz="2400" dirty="0" smtClean="0">
                <a:latin typeface="Arial" panose="020B0604020202020204" pitchFamily="34" charset="0"/>
                <a:cs typeface="Arial" panose="020B0604020202020204" pitchFamily="34" charset="0"/>
              </a:rPr>
              <a:t>bridge in </a:t>
            </a:r>
            <a:r>
              <a:rPr lang="en-US" sz="2400" dirty="0">
                <a:latin typeface="Arial" panose="020B0604020202020204" pitchFamily="34" charset="0"/>
                <a:cs typeface="Arial" panose="020B0604020202020204" pitchFamily="34" charset="0"/>
              </a:rPr>
              <a:t>Burnsville (2018 – under construction</a:t>
            </a:r>
            <a:r>
              <a:rPr lang="en-US" sz="2400" dirty="0" smtClean="0">
                <a:latin typeface="Arial" panose="020B0604020202020204" pitchFamily="34" charset="0"/>
                <a:cs typeface="Arial" panose="020B0604020202020204" pitchFamily="34" charset="0"/>
              </a:rPr>
              <a:t>)</a:t>
            </a:r>
          </a:p>
          <a:p>
            <a:pPr marL="566737"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I-394 Dunwoody </a:t>
            </a:r>
            <a:r>
              <a:rPr lang="en-US" sz="2400" dirty="0" smtClean="0">
                <a:latin typeface="Arial" panose="020B0604020202020204" pitchFamily="34" charset="0"/>
                <a:cs typeface="Arial" panose="020B0604020202020204" pitchFamily="34" charset="0"/>
              </a:rPr>
              <a:t>Blvd. </a:t>
            </a:r>
            <a:r>
              <a:rPr lang="en-US" sz="2400" dirty="0">
                <a:latin typeface="Arial" panose="020B0604020202020204" pitchFamily="34" charset="0"/>
                <a:cs typeface="Arial" panose="020B0604020202020204" pitchFamily="34" charset="0"/>
              </a:rPr>
              <a:t>in </a:t>
            </a:r>
            <a:r>
              <a:rPr lang="en-US" sz="2400" dirty="0" smtClean="0">
                <a:latin typeface="Arial" panose="020B0604020202020204" pitchFamily="34" charset="0"/>
                <a:cs typeface="Arial" panose="020B0604020202020204" pitchFamily="34" charset="0"/>
              </a:rPr>
              <a:t>Minneapolis </a:t>
            </a:r>
            <a:r>
              <a:rPr lang="en-US" sz="2400" dirty="0">
                <a:latin typeface="Arial" panose="020B0604020202020204" pitchFamily="34" charset="0"/>
                <a:cs typeface="Arial" panose="020B0604020202020204" pitchFamily="34" charset="0"/>
              </a:rPr>
              <a:t>(2019</a:t>
            </a:r>
            <a:r>
              <a:rPr lang="en-US" sz="2400" dirty="0" smtClean="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marL="566737"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I-35/535 Twin Ports Interchange in Duluth (2020)</a:t>
            </a:r>
          </a:p>
          <a:p>
            <a:pPr marL="566737"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U.S. Hwy </a:t>
            </a:r>
            <a:r>
              <a:rPr lang="en-US" sz="2400" dirty="0">
                <a:latin typeface="Arial" panose="020B0604020202020204" pitchFamily="34" charset="0"/>
                <a:cs typeface="Arial" panose="020B0604020202020204" pitchFamily="34" charset="0"/>
              </a:rPr>
              <a:t>10 Rum </a:t>
            </a:r>
            <a:r>
              <a:rPr lang="en-US" sz="2400" dirty="0" smtClean="0">
                <a:latin typeface="Arial" panose="020B0604020202020204" pitchFamily="34" charset="0"/>
                <a:cs typeface="Arial" panose="020B0604020202020204" pitchFamily="34" charset="0"/>
              </a:rPr>
              <a:t>River bridge </a:t>
            </a:r>
            <a:r>
              <a:rPr lang="en-US" sz="2400" dirty="0">
                <a:latin typeface="Arial" panose="020B0604020202020204" pitchFamily="34" charset="0"/>
                <a:cs typeface="Arial" panose="020B0604020202020204" pitchFamily="34" charset="0"/>
              </a:rPr>
              <a:t>in Anoka (2022)</a:t>
            </a:r>
          </a:p>
          <a:p>
            <a:pPr marL="566737"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I-494 </a:t>
            </a:r>
            <a:r>
              <a:rPr lang="en-US" sz="2400" dirty="0">
                <a:latin typeface="Arial" panose="020B0604020202020204" pitchFamily="34" charset="0"/>
                <a:cs typeface="Arial" panose="020B0604020202020204" pitchFamily="34" charset="0"/>
              </a:rPr>
              <a:t>Minnesota </a:t>
            </a:r>
            <a:r>
              <a:rPr lang="en-US" sz="2400" dirty="0" smtClean="0">
                <a:latin typeface="Arial" panose="020B0604020202020204" pitchFamily="34" charset="0"/>
                <a:cs typeface="Arial" panose="020B0604020202020204" pitchFamily="34" charset="0"/>
              </a:rPr>
              <a:t>River bridge </a:t>
            </a:r>
            <a:r>
              <a:rPr lang="en-US" sz="2400" dirty="0">
                <a:latin typeface="Arial" panose="020B0604020202020204" pitchFamily="34" charset="0"/>
                <a:cs typeface="Arial" panose="020B0604020202020204" pitchFamily="34" charset="0"/>
              </a:rPr>
              <a:t>in </a:t>
            </a:r>
            <a:r>
              <a:rPr lang="en-US" sz="2400" dirty="0" smtClean="0">
                <a:latin typeface="Arial" panose="020B0604020202020204" pitchFamily="34" charset="0"/>
                <a:cs typeface="Arial" panose="020B0604020202020204" pitchFamily="34" charset="0"/>
              </a:rPr>
              <a:t>Bloomington </a:t>
            </a:r>
            <a:r>
              <a:rPr lang="en-US" sz="2400" dirty="0">
                <a:latin typeface="Arial" panose="020B0604020202020204" pitchFamily="34" charset="0"/>
                <a:cs typeface="Arial" panose="020B0604020202020204" pitchFamily="34" charset="0"/>
              </a:rPr>
              <a:t>(2023)</a:t>
            </a:r>
          </a:p>
          <a:p>
            <a:pPr marL="566737"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U.S. Hwy </a:t>
            </a:r>
            <a:r>
              <a:rPr lang="en-US" sz="2400" dirty="0">
                <a:latin typeface="Arial" panose="020B0604020202020204" pitchFamily="34" charset="0"/>
                <a:cs typeface="Arial" panose="020B0604020202020204" pitchFamily="34" charset="0"/>
              </a:rPr>
              <a:t>61 Hay </a:t>
            </a:r>
            <a:r>
              <a:rPr lang="en-US" sz="2400" dirty="0" smtClean="0">
                <a:latin typeface="Arial" panose="020B0604020202020204" pitchFamily="34" charset="0"/>
                <a:cs typeface="Arial" panose="020B0604020202020204" pitchFamily="34" charset="0"/>
              </a:rPr>
              <a:t>Creek bridge </a:t>
            </a:r>
            <a:r>
              <a:rPr lang="en-US" sz="2400" dirty="0">
                <a:latin typeface="Arial" panose="020B0604020202020204" pitchFamily="34" charset="0"/>
                <a:cs typeface="Arial" panose="020B0604020202020204" pitchFamily="34" charset="0"/>
              </a:rPr>
              <a:t>in Red Wing (2023)</a:t>
            </a:r>
          </a:p>
          <a:p>
            <a:pPr marL="566737"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Hwy </a:t>
            </a:r>
            <a:r>
              <a:rPr lang="en-US" sz="2400" dirty="0">
                <a:latin typeface="Arial" panose="020B0604020202020204" pitchFamily="34" charset="0"/>
                <a:cs typeface="Arial" panose="020B0604020202020204" pitchFamily="34" charset="0"/>
              </a:rPr>
              <a:t>1 Red </a:t>
            </a:r>
            <a:r>
              <a:rPr lang="en-US" sz="2400" dirty="0" smtClean="0">
                <a:latin typeface="Arial" panose="020B0604020202020204" pitchFamily="34" charset="0"/>
                <a:cs typeface="Arial" panose="020B0604020202020204" pitchFamily="34" charset="0"/>
              </a:rPr>
              <a:t>River bridge </a:t>
            </a:r>
            <a:r>
              <a:rPr lang="en-US" sz="2400" dirty="0">
                <a:latin typeface="Arial" panose="020B0604020202020204" pitchFamily="34" charset="0"/>
                <a:cs typeface="Arial" panose="020B0604020202020204" pitchFamily="34" charset="0"/>
              </a:rPr>
              <a:t>in Oslo (2025)</a:t>
            </a:r>
          </a:p>
          <a:p>
            <a:pPr marL="566737"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I-535 St</a:t>
            </a:r>
            <a:r>
              <a:rPr lang="en-US" sz="2400" dirty="0">
                <a:latin typeface="Arial" panose="020B0604020202020204" pitchFamily="34" charset="0"/>
                <a:cs typeface="Arial" panose="020B0604020202020204" pitchFamily="34" charset="0"/>
              </a:rPr>
              <a:t>. Louis River </a:t>
            </a:r>
            <a:r>
              <a:rPr lang="en-US" sz="2400" dirty="0" smtClean="0">
                <a:latin typeface="Arial" panose="020B0604020202020204" pitchFamily="34" charset="0"/>
                <a:cs typeface="Arial" panose="020B0604020202020204" pitchFamily="34" charset="0"/>
              </a:rPr>
              <a:t>(</a:t>
            </a:r>
            <a:r>
              <a:rPr lang="en-US" sz="2400" dirty="0" err="1" smtClean="0">
                <a:latin typeface="Arial" panose="020B0604020202020204" pitchFamily="34" charset="0"/>
                <a:cs typeface="Arial" panose="020B0604020202020204" pitchFamily="34" charset="0"/>
              </a:rPr>
              <a:t>Blatnik</a:t>
            </a:r>
            <a:r>
              <a:rPr lang="en-US" sz="2400" dirty="0" smtClean="0">
                <a:latin typeface="Arial" panose="020B0604020202020204" pitchFamily="34" charset="0"/>
                <a:cs typeface="Arial" panose="020B0604020202020204" pitchFamily="34" charset="0"/>
              </a:rPr>
              <a:t>) bridge in Duluth </a:t>
            </a:r>
            <a:r>
              <a:rPr lang="en-US" sz="2400" dirty="0">
                <a:latin typeface="Arial" panose="020B0604020202020204" pitchFamily="34" charset="0"/>
                <a:cs typeface="Arial" panose="020B0604020202020204" pitchFamily="34" charset="0"/>
              </a:rPr>
              <a:t>(2028)</a:t>
            </a:r>
          </a:p>
          <a:p>
            <a:pPr marL="566737"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Stone </a:t>
            </a:r>
            <a:r>
              <a:rPr lang="en-US" sz="2400" dirty="0">
                <a:latin typeface="Arial" panose="020B0604020202020204" pitchFamily="34" charset="0"/>
                <a:cs typeface="Arial" panose="020B0604020202020204" pitchFamily="34" charset="0"/>
              </a:rPr>
              <a:t>Arch </a:t>
            </a:r>
            <a:r>
              <a:rPr lang="en-US" sz="2400" dirty="0" smtClean="0">
                <a:latin typeface="Arial" panose="020B0604020202020204" pitchFamily="34" charset="0"/>
                <a:cs typeface="Arial" panose="020B0604020202020204" pitchFamily="34" charset="0"/>
              </a:rPr>
              <a:t>Bridge in Minneapolis </a:t>
            </a:r>
            <a:r>
              <a:rPr lang="en-US" sz="2400" dirty="0">
                <a:latin typeface="Arial" panose="020B0604020202020204" pitchFamily="34" charset="0"/>
                <a:cs typeface="Arial" panose="020B0604020202020204" pitchFamily="34" charset="0"/>
              </a:rPr>
              <a:t>(TBD</a:t>
            </a:r>
            <a:r>
              <a:rPr lang="en-US" sz="2400" dirty="0" smtClean="0">
                <a:latin typeface="Arial" panose="020B0604020202020204" pitchFamily="34" charset="0"/>
                <a:cs typeface="Arial" panose="020B0604020202020204" pitchFamily="34" charset="0"/>
              </a:rPr>
              <a:t>)</a:t>
            </a:r>
          </a:p>
          <a:p>
            <a:pPr marL="566737"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Highway </a:t>
            </a:r>
            <a:r>
              <a:rPr lang="en-US" sz="2400" dirty="0" smtClean="0">
                <a:latin typeface="Arial" panose="020B0604020202020204" pitchFamily="34" charset="0"/>
                <a:cs typeface="Arial" panose="020B0604020202020204" pitchFamily="34" charset="0"/>
              </a:rPr>
              <a:t>65/Third Ave. </a:t>
            </a:r>
            <a:r>
              <a:rPr lang="en-US" sz="2400" dirty="0">
                <a:latin typeface="Arial" panose="020B0604020202020204" pitchFamily="34" charset="0"/>
                <a:cs typeface="Arial" panose="020B0604020202020204" pitchFamily="34" charset="0"/>
              </a:rPr>
              <a:t>Mississippi </a:t>
            </a:r>
            <a:r>
              <a:rPr lang="en-US" sz="2400" dirty="0" smtClean="0">
                <a:latin typeface="Arial" panose="020B0604020202020204" pitchFamily="34" charset="0"/>
                <a:cs typeface="Arial" panose="020B0604020202020204" pitchFamily="34" charset="0"/>
              </a:rPr>
              <a:t>River bridge </a:t>
            </a:r>
            <a:r>
              <a:rPr lang="en-US" sz="2400" dirty="0">
                <a:latin typeface="Arial" panose="020B0604020202020204" pitchFamily="34" charset="0"/>
                <a:cs typeface="Arial" panose="020B0604020202020204" pitchFamily="34" charset="0"/>
              </a:rPr>
              <a:t>in </a:t>
            </a:r>
            <a:endParaRPr lang="en-US" sz="2400" dirty="0" smtClean="0">
              <a:latin typeface="Arial" panose="020B0604020202020204" pitchFamily="34" charset="0"/>
              <a:cs typeface="Arial" panose="020B0604020202020204" pitchFamily="34" charset="0"/>
            </a:endParaRPr>
          </a:p>
          <a:p>
            <a:pPr marL="109537"/>
            <a:r>
              <a:rPr lang="en-US" sz="2400" dirty="0" smtClean="0">
                <a:latin typeface="Arial" panose="020B0604020202020204" pitchFamily="34" charset="0"/>
                <a:cs typeface="Arial" panose="020B0604020202020204" pitchFamily="34" charset="0"/>
              </a:rPr>
              <a:t>      Minneapolis </a:t>
            </a:r>
            <a:r>
              <a:rPr lang="en-US" sz="2400" dirty="0">
                <a:latin typeface="Arial" panose="020B0604020202020204" pitchFamily="34" charset="0"/>
                <a:cs typeface="Arial" panose="020B0604020202020204" pitchFamily="34" charset="0"/>
              </a:rPr>
              <a:t>(TBD)</a:t>
            </a:r>
          </a:p>
          <a:p>
            <a:pPr marL="566737" indent="-457200">
              <a:buFont typeface="Arial" panose="020B0604020202020204" pitchFamily="34" charset="0"/>
              <a:buChar char="•"/>
            </a:pPr>
            <a:endParaRPr lang="en-US" sz="2400" dirty="0">
              <a:solidFill>
                <a:srgbClr val="00B050"/>
              </a:solidFill>
              <a:latin typeface="Arial" panose="020B0604020202020204" pitchFamily="34" charset="0"/>
              <a:cs typeface="Arial" panose="020B0604020202020204" pitchFamily="34" charset="0"/>
            </a:endParaRPr>
          </a:p>
        </p:txBody>
      </p:sp>
      <p:sp>
        <p:nvSpPr>
          <p:cNvPr id="9" name="Slide Number Placeholder 2"/>
          <p:cNvSpPr>
            <a:spLocks noGrp="1"/>
          </p:cNvSpPr>
          <p:nvPr>
            <p:ph type="sldNum" sz="quarter" idx="12"/>
          </p:nvPr>
        </p:nvSpPr>
        <p:spPr bwMode="auto">
          <a:xfrm>
            <a:off x="9891132" y="6356350"/>
            <a:ext cx="146266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908050" fontAlgn="base">
              <a:spcBef>
                <a:spcPct val="0"/>
              </a:spcBef>
              <a:spcAft>
                <a:spcPct val="0"/>
              </a:spcAft>
              <a:defRPr>
                <a:solidFill>
                  <a:schemeClr val="tx1"/>
                </a:solidFill>
                <a:latin typeface="Lucida Sans Unicode" pitchFamily="34" charset="0"/>
              </a:defRPr>
            </a:lvl6pPr>
            <a:lvl7pPr marL="2971800" indent="-228600" defTabSz="908050" fontAlgn="base">
              <a:spcBef>
                <a:spcPct val="0"/>
              </a:spcBef>
              <a:spcAft>
                <a:spcPct val="0"/>
              </a:spcAft>
              <a:defRPr>
                <a:solidFill>
                  <a:schemeClr val="tx1"/>
                </a:solidFill>
                <a:latin typeface="Lucida Sans Unicode" pitchFamily="34" charset="0"/>
              </a:defRPr>
            </a:lvl7pPr>
            <a:lvl8pPr marL="3429000" indent="-228600" defTabSz="908050" fontAlgn="base">
              <a:spcBef>
                <a:spcPct val="0"/>
              </a:spcBef>
              <a:spcAft>
                <a:spcPct val="0"/>
              </a:spcAft>
              <a:defRPr>
                <a:solidFill>
                  <a:schemeClr val="tx1"/>
                </a:solidFill>
                <a:latin typeface="Lucida Sans Unicode" pitchFamily="34" charset="0"/>
              </a:defRPr>
            </a:lvl8pPr>
            <a:lvl9pPr marL="3886200" indent="-228600" defTabSz="908050" fontAlgn="base">
              <a:spcBef>
                <a:spcPct val="0"/>
              </a:spcBef>
              <a:spcAft>
                <a:spcPct val="0"/>
              </a:spcAft>
              <a:defRPr>
                <a:solidFill>
                  <a:schemeClr val="tx1"/>
                </a:solidFill>
                <a:latin typeface="Lucida Sans Unicode" pitchFamily="34" charset="0"/>
              </a:defRPr>
            </a:lvl9pPr>
          </a:lstStyle>
          <a:p>
            <a:pPr defTabSz="908050" fontAlgn="base">
              <a:spcBef>
                <a:spcPct val="0"/>
              </a:spcBef>
              <a:spcAft>
                <a:spcPct val="0"/>
              </a:spcAft>
              <a:defRPr/>
            </a:pPr>
            <a:fld id="{B10BC739-8BDF-4E2E-8A48-1CB120739976}" type="slidenum">
              <a:rPr lang="en-US" smtClean="0">
                <a:solidFill>
                  <a:srgbClr val="003F5F"/>
                </a:solidFill>
              </a:rPr>
              <a:pPr defTabSz="908050" fontAlgn="base">
                <a:spcBef>
                  <a:spcPct val="0"/>
                </a:spcBef>
                <a:spcAft>
                  <a:spcPct val="0"/>
                </a:spcAft>
                <a:defRPr/>
              </a:pPr>
              <a:t>37</a:t>
            </a:fld>
            <a:endParaRPr lang="en-US" dirty="0" smtClean="0">
              <a:solidFill>
                <a:srgbClr val="003F5F"/>
              </a:solidFill>
            </a:endParaRPr>
          </a:p>
        </p:txBody>
      </p:sp>
    </p:spTree>
    <p:extLst>
      <p:ext uri="{BB962C8B-B14F-4D97-AF65-F5344CB8AC3E}">
        <p14:creationId xmlns:p14="http://schemas.microsoft.com/office/powerpoint/2010/main" val="10466672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Highway User Tax Distribution (HUTD) </a:t>
            </a:r>
            <a:r>
              <a:rPr lang="en-US" dirty="0"/>
              <a:t>Sources and Uses</a:t>
            </a:r>
            <a:br>
              <a:rPr lang="en-US" dirty="0"/>
            </a:br>
            <a:r>
              <a:rPr lang="en-US" sz="3100" dirty="0"/>
              <a:t>FY 2018 </a:t>
            </a:r>
            <a:r>
              <a:rPr lang="en-US" sz="3100" dirty="0" smtClean="0"/>
              <a:t>Actuals</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chemeClr val="tx1"/>
                </a:solidFill>
                <a:latin typeface="Lucida Sans Unicode" panose="020B0602030504020204" pitchFamily="34" charset="0"/>
                <a:cs typeface="Lucida Sans Unicode" panose="020B0602030504020204" pitchFamily="34" charset="0"/>
              </a:rPr>
              <a:t>38</a:t>
            </a:fld>
            <a:endParaRPr lang="en-US" dirty="0">
              <a:solidFill>
                <a:schemeClr val="tx1"/>
              </a:solidFill>
              <a:latin typeface="Lucida Sans Unicode" panose="020B0602030504020204" pitchFamily="34" charset="0"/>
              <a:cs typeface="Lucida Sans Unicode" panose="020B0602030504020204" pitchFamily="34" charset="0"/>
            </a:endParaRPr>
          </a:p>
        </p:txBody>
      </p:sp>
      <p:graphicFrame>
        <p:nvGraphicFramePr>
          <p:cNvPr id="9" name="Diagram 8" descr="Chart depicting the sources of revenue deposited into the Highway User Tax Distribution Fund in FY 2018 and how funds are allocated."/>
          <p:cNvGraphicFramePr/>
          <p:nvPr>
            <p:extLst/>
          </p:nvPr>
        </p:nvGraphicFramePr>
        <p:xfrm>
          <a:off x="2158365" y="1613535"/>
          <a:ext cx="7875270" cy="45237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879286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HUTD Revenues, FY </a:t>
            </a:r>
            <a:r>
              <a:rPr lang="en-US" dirty="0" smtClean="0"/>
              <a:t>2020-21 </a:t>
            </a:r>
            <a:endParaRPr lang="en-US" dirty="0"/>
          </a:p>
        </p:txBody>
      </p:sp>
      <p:sp>
        <p:nvSpPr>
          <p:cNvPr id="3" name="Content Placeholder 2"/>
          <p:cNvSpPr>
            <a:spLocks noGrp="1"/>
          </p:cNvSpPr>
          <p:nvPr>
            <p:ph idx="1"/>
          </p:nvPr>
        </p:nvSpPr>
        <p:spPr/>
        <p:txBody>
          <a:bodyPr/>
          <a:lstStyle/>
          <a:p>
            <a:r>
              <a:rPr lang="en-US" dirty="0"/>
              <a:t>FY </a:t>
            </a:r>
            <a:r>
              <a:rPr lang="en-US" dirty="0" smtClean="0"/>
              <a:t>2020-21 </a:t>
            </a:r>
            <a:r>
              <a:rPr lang="en-US" dirty="0"/>
              <a:t>HUTD revenues are up </a:t>
            </a:r>
            <a:r>
              <a:rPr lang="en-US" dirty="0" smtClean="0"/>
              <a:t>$42.6 million (0.9%) </a:t>
            </a:r>
            <a:r>
              <a:rPr lang="en-US" dirty="0"/>
              <a:t>compared to the End of Session (EOS) 2018 </a:t>
            </a:r>
            <a:r>
              <a:rPr lang="en-US" dirty="0" smtClean="0"/>
              <a:t>forecast:</a:t>
            </a:r>
          </a:p>
          <a:p>
            <a:pPr lvl="1"/>
            <a:r>
              <a:rPr lang="en-US" dirty="0" smtClean="0"/>
              <a:t>Gas </a:t>
            </a:r>
            <a:r>
              <a:rPr lang="en-US" dirty="0"/>
              <a:t>tax is up </a:t>
            </a:r>
            <a:r>
              <a:rPr lang="en-US" dirty="0" smtClean="0"/>
              <a:t>$20.2 </a:t>
            </a:r>
            <a:r>
              <a:rPr lang="en-US" dirty="0"/>
              <a:t>million </a:t>
            </a:r>
            <a:r>
              <a:rPr lang="en-US" dirty="0" smtClean="0"/>
              <a:t>(1.1%)</a:t>
            </a:r>
          </a:p>
          <a:p>
            <a:pPr lvl="1"/>
            <a:r>
              <a:rPr lang="en-US" dirty="0" smtClean="0"/>
              <a:t>Registration </a:t>
            </a:r>
            <a:r>
              <a:rPr lang="en-US" dirty="0"/>
              <a:t>tax is down </a:t>
            </a:r>
            <a:r>
              <a:rPr lang="en-US" dirty="0" smtClean="0"/>
              <a:t>$1.9 </a:t>
            </a:r>
            <a:r>
              <a:rPr lang="en-US" dirty="0"/>
              <a:t>million (</a:t>
            </a:r>
            <a:r>
              <a:rPr lang="en-US" dirty="0" smtClean="0"/>
              <a:t>0.1%)</a:t>
            </a:r>
          </a:p>
          <a:p>
            <a:pPr lvl="1"/>
            <a:r>
              <a:rPr lang="en-US" dirty="0" smtClean="0"/>
              <a:t>Motor </a:t>
            </a:r>
            <a:r>
              <a:rPr lang="en-US" dirty="0"/>
              <a:t>vehicle sales tax is up </a:t>
            </a:r>
            <a:r>
              <a:rPr lang="en-US" dirty="0" smtClean="0"/>
              <a:t>$16.7 </a:t>
            </a:r>
            <a:r>
              <a:rPr lang="en-US" dirty="0"/>
              <a:t>million </a:t>
            </a:r>
            <a:r>
              <a:rPr lang="en-US" dirty="0" smtClean="0"/>
              <a:t>(1.7%) </a:t>
            </a:r>
          </a:p>
          <a:p>
            <a:pPr lvl="1"/>
            <a:r>
              <a:rPr lang="en-US" dirty="0" smtClean="0"/>
              <a:t>General Fund Transfers are up $2.3 million (0.6%)</a:t>
            </a:r>
          </a:p>
          <a:p>
            <a:pPr marL="914400" lvl="2" indent="0">
              <a:buNone/>
            </a:pPr>
            <a:endParaRPr lang="en-US" dirty="0" smtClean="0"/>
          </a:p>
          <a:p>
            <a:pPr lvl="1"/>
            <a:endParaRPr lang="en-US" dirty="0"/>
          </a:p>
          <a:p>
            <a:pPr marL="457200" lvl="1" indent="0">
              <a:buNone/>
            </a:pP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chemeClr val="tx1"/>
                </a:solidFill>
                <a:latin typeface="Lucida Sans Unicode" panose="020B0602030504020204" pitchFamily="34" charset="0"/>
                <a:cs typeface="Lucida Sans Unicode" panose="020B0602030504020204" pitchFamily="34" charset="0"/>
              </a:rPr>
              <a:t>39</a:t>
            </a:fld>
            <a:endParaRPr lang="en-US" dirty="0">
              <a:solidFill>
                <a:schemeClr val="tx1"/>
              </a:solidFill>
              <a:latin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22754265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97050" y="1647180"/>
            <a:ext cx="8229600" cy="4525963"/>
          </a:xfrm>
        </p:spPr>
        <p:txBody>
          <a:bodyPr>
            <a:normAutofit/>
          </a:bodyPr>
          <a:lstStyle/>
          <a:p>
            <a:pPr marL="452001" indent="-342900">
              <a:spcAft>
                <a:spcPts val="0"/>
              </a:spcAft>
              <a:defRPr/>
            </a:pPr>
            <a:r>
              <a:rPr lang="en-US" dirty="0" smtClean="0">
                <a:latin typeface="Arial" panose="020B0604020202020204" pitchFamily="34" charset="0"/>
                <a:cs typeface="Arial" panose="020B0604020202020204" pitchFamily="34" charset="0"/>
              </a:rPr>
              <a:t>Safety</a:t>
            </a:r>
          </a:p>
          <a:p>
            <a:pPr marL="452001" indent="-342900">
              <a:spcAft>
                <a:spcPts val="0"/>
              </a:spcAft>
              <a:defRPr/>
            </a:pPr>
            <a:r>
              <a:rPr lang="en-US" dirty="0" smtClean="0">
                <a:latin typeface="Arial" panose="020B0604020202020204" pitchFamily="34" charset="0"/>
                <a:cs typeface="Arial" panose="020B0604020202020204" pitchFamily="34" charset="0"/>
              </a:rPr>
              <a:t>Excellence</a:t>
            </a:r>
          </a:p>
          <a:p>
            <a:pPr marL="452001" indent="-342900">
              <a:spcAft>
                <a:spcPts val="0"/>
              </a:spcAft>
              <a:defRPr/>
            </a:pPr>
            <a:r>
              <a:rPr lang="en-US" dirty="0" smtClean="0">
                <a:latin typeface="Arial" panose="020B0604020202020204" pitchFamily="34" charset="0"/>
                <a:cs typeface="Arial" panose="020B0604020202020204" pitchFamily="34" charset="0"/>
              </a:rPr>
              <a:t>Service</a:t>
            </a:r>
          </a:p>
          <a:p>
            <a:pPr marL="452001" indent="-342900">
              <a:spcAft>
                <a:spcPts val="0"/>
              </a:spcAft>
              <a:defRPr/>
            </a:pPr>
            <a:r>
              <a:rPr lang="en-US" dirty="0" smtClean="0">
                <a:latin typeface="Arial" panose="020B0604020202020204" pitchFamily="34" charset="0"/>
                <a:cs typeface="Arial" panose="020B0604020202020204" pitchFamily="34" charset="0"/>
              </a:rPr>
              <a:t>Integrity</a:t>
            </a:r>
          </a:p>
          <a:p>
            <a:pPr marL="452001" indent="-342900">
              <a:spcAft>
                <a:spcPts val="0"/>
              </a:spcAft>
              <a:defRPr/>
            </a:pPr>
            <a:r>
              <a:rPr lang="en-US" dirty="0" smtClean="0">
                <a:latin typeface="Arial" panose="020B0604020202020204" pitchFamily="34" charset="0"/>
                <a:cs typeface="Arial" panose="020B0604020202020204" pitchFamily="34" charset="0"/>
              </a:rPr>
              <a:t>Accountability</a:t>
            </a:r>
          </a:p>
          <a:p>
            <a:pPr marL="452001" indent="-342900">
              <a:spcAft>
                <a:spcPts val="0"/>
              </a:spcAft>
              <a:defRPr/>
            </a:pPr>
            <a:r>
              <a:rPr lang="en-US" dirty="0" smtClean="0">
                <a:latin typeface="Arial" panose="020B0604020202020204" pitchFamily="34" charset="0"/>
                <a:cs typeface="Arial" panose="020B0604020202020204" pitchFamily="34" charset="0"/>
              </a:rPr>
              <a:t>Diversity and</a:t>
            </a:r>
          </a:p>
          <a:p>
            <a:pPr marL="109101" indent="0">
              <a:spcAft>
                <a:spcPts val="0"/>
              </a:spcAft>
              <a:buNone/>
              <a:defRPr/>
            </a:pP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Inclusion</a:t>
            </a:r>
            <a:endParaRPr lang="en-US" dirty="0">
              <a:latin typeface="Arial" panose="020B0604020202020204" pitchFamily="34" charset="0"/>
              <a:cs typeface="Arial" panose="020B0604020202020204" pitchFamily="34" charset="0"/>
            </a:endParaRPr>
          </a:p>
        </p:txBody>
      </p:sp>
      <p:sp>
        <p:nvSpPr>
          <p:cNvPr id="51203"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908050" fontAlgn="base">
              <a:spcBef>
                <a:spcPct val="0"/>
              </a:spcBef>
              <a:spcAft>
                <a:spcPct val="0"/>
              </a:spcAft>
              <a:defRPr>
                <a:solidFill>
                  <a:schemeClr val="tx1"/>
                </a:solidFill>
                <a:latin typeface="Lucida Sans Unicode" pitchFamily="34" charset="0"/>
              </a:defRPr>
            </a:lvl6pPr>
            <a:lvl7pPr marL="2971800" indent="-228600" defTabSz="908050" fontAlgn="base">
              <a:spcBef>
                <a:spcPct val="0"/>
              </a:spcBef>
              <a:spcAft>
                <a:spcPct val="0"/>
              </a:spcAft>
              <a:defRPr>
                <a:solidFill>
                  <a:schemeClr val="tx1"/>
                </a:solidFill>
                <a:latin typeface="Lucida Sans Unicode" pitchFamily="34" charset="0"/>
              </a:defRPr>
            </a:lvl7pPr>
            <a:lvl8pPr marL="3429000" indent="-228600" defTabSz="908050" fontAlgn="base">
              <a:spcBef>
                <a:spcPct val="0"/>
              </a:spcBef>
              <a:spcAft>
                <a:spcPct val="0"/>
              </a:spcAft>
              <a:defRPr>
                <a:solidFill>
                  <a:schemeClr val="tx1"/>
                </a:solidFill>
                <a:latin typeface="Lucida Sans Unicode" pitchFamily="34" charset="0"/>
              </a:defRPr>
            </a:lvl8pPr>
            <a:lvl9pPr marL="3886200" indent="-228600" defTabSz="908050" fontAlgn="base">
              <a:spcBef>
                <a:spcPct val="0"/>
              </a:spcBef>
              <a:spcAft>
                <a:spcPct val="0"/>
              </a:spcAft>
              <a:defRPr>
                <a:solidFill>
                  <a:schemeClr val="tx1"/>
                </a:solidFill>
                <a:latin typeface="Lucida Sans Unicode" pitchFamily="34" charset="0"/>
              </a:defRPr>
            </a:lvl9pPr>
          </a:lstStyle>
          <a:p>
            <a:pPr defTabSz="908050" fontAlgn="base">
              <a:spcBef>
                <a:spcPct val="0"/>
              </a:spcBef>
              <a:spcAft>
                <a:spcPct val="0"/>
              </a:spcAft>
              <a:defRPr/>
            </a:pPr>
            <a:fld id="{72B64707-A3DB-44BA-865A-BB9030D6553A}" type="slidenum">
              <a:rPr lang="en-US" smtClean="0">
                <a:solidFill>
                  <a:srgbClr val="003F5F"/>
                </a:solidFill>
              </a:rPr>
              <a:pPr defTabSz="908050" fontAlgn="base">
                <a:spcBef>
                  <a:spcPct val="0"/>
                </a:spcBef>
                <a:spcAft>
                  <a:spcPct val="0"/>
                </a:spcAft>
                <a:defRPr/>
              </a:pPr>
              <a:t>4</a:t>
            </a:fld>
            <a:endParaRPr lang="en-US" dirty="0" smtClean="0">
              <a:solidFill>
                <a:srgbClr val="003F5F"/>
              </a:solidFill>
            </a:endParaRPr>
          </a:p>
        </p:txBody>
      </p:sp>
      <p:sp>
        <p:nvSpPr>
          <p:cNvPr id="4" name="Title 3"/>
          <p:cNvSpPr>
            <a:spLocks noGrp="1"/>
          </p:cNvSpPr>
          <p:nvPr>
            <p:ph type="title"/>
          </p:nvPr>
        </p:nvSpPr>
        <p:spPr/>
        <p:txBody>
          <a:bodyPr/>
          <a:lstStyle/>
          <a:p>
            <a:pPr>
              <a:defRPr/>
            </a:pPr>
            <a:r>
              <a:rPr lang="en-US" dirty="0" smtClean="0">
                <a:latin typeface="Arial" panose="020B0604020202020204" pitchFamily="34" charset="0"/>
                <a:cs typeface="Arial" panose="020B0604020202020204" pitchFamily="34" charset="0"/>
              </a:rPr>
              <a:t>Core </a:t>
            </a:r>
            <a:r>
              <a:rPr lang="en-US" dirty="0">
                <a:latin typeface="Arial" panose="020B0604020202020204" pitchFamily="34" charset="0"/>
                <a:cs typeface="Arial" panose="020B0604020202020204" pitchFamily="34" charset="0"/>
              </a:rPr>
              <a:t>Values</a:t>
            </a:r>
          </a:p>
        </p:txBody>
      </p:sp>
      <p:sp>
        <p:nvSpPr>
          <p:cNvPr id="51205" name="AutoShape 5" descr="data:image/jpeg;base64,/9j/4AAQSkZJRgABAQAAAQABAAD/2wCEAAkGBxQTEhQUExQWFhUXFxcYFhgXGBgaHRcYGRcXHBUXGBcYHiggHBolHBcVITEhJSkrLi4uFx8zODMsNygtLisBCgoKDg0OGhAQGiwkHyQtLCwsLCwsLCssLCwsLCwsLCwsLC8sLCwsLCwsLCwsLCwsLCwsLCwsLCwsLCwsLCwsNP/AABEIAJ4A8AMBIgACEQEDEQH/xAAcAAABBQEBAQAAAAAAAAAAAAAEAgMFBgcBAAj/xABKEAACAQIDAwgGBQkGBQUAAAABAgMAEQQSIQUxQQYTIlFhcYGRMkJSobHRBxRyksEjM0NTYoKi4fAVFiSTsvE0c6PC0hclY4Oz/8QAGQEAAwEBAQAAAAAAAAAAAAAAAAECAwQF/8QAMREAAgIABAMECQUBAAAAAAAAAAECEQMSEzEEIUEFFFGhIjJhcYGRseHwFTNCwdEj/9oADAMBAAIRAxEAPwDPMtOotcIpxBTENla6srDcxHiaWVpthQBa9lbSlMSjnG003+XDqox8fMP0jf14VCbDk0Zeqx+f4VJ5daljoIG0pv1je75V1dpzfrG93yoWlBN2tTbHSHztSb9Y3u+Vc/tWb9Y27qX5UOwFJkjtuot+I6QDyn2jI0Iu50dTwGovYiwGv86p7P238au0+GV7o4uPl+PbSV2NCLWjXtvc37TempCoorygE79KOwG2hkEc6iaEeiCwV4tdeZk3r9kgr2ak1dosBGNObQb+C/KgeUWAvh3sBdBmFx7JueOl6MzFRUtqwInoSCSNgCjEBWseDICbEU7gcNjNTFGzqtr5ekvcL7/CvcmNkLKZVIvlCkdLLa5bXcb7t1OYnYEkdny2sLswIBHb0SPdQ2NI822mQ2miZfAj3N86IixmGl9J1H2lN/MChU2vOmizMwt61nFu5hf3119oK353DQPr6S3jJ8VuBu6qVBZIDZWHHSjxgQjuI8rgmo+bbcsb2ScSAaEqtlPgfiKisbkuciMq6GwcNbzGvkKEJHtH7p+dUhMtkfK67KXjNhf0W3k8SCBe1vfVg2dyihksFmyngr3HgAbjyrMnJG5ge75U7s5C8saXIzOi3G8XYC47dapSZORGyDFkDXXtAt/KisKwYZgdCPMXFQmzuR0ULEiSdrk3vJYHvCrrU/h8MI1CqLKq2XjYAi1RKnsUlQ027+u2mg2lEMN9+umwunZUljRG/wAPhTBWiiulqby6UAMRDfpTqj4V3Cb9ev8ArhSl3UAZ+y0pFrpFKG6tTIRamjTzCm7a0DFQbQaFrhA37xH4UT/eg/qh98/KhXFxQjR76llIPn5YgGxiOuujfyrycsVP6P8Aj/lVX2qvT/dFAOKQF5flah/R/wAY+VLblVGfUPg4+VUhV1p5SOsUUMug5Vp7B+8KfXlUh9RvMVS4oGb0VZvsqx+AqY2fsacqf8POdf1MnZ+zU8gJscq4fZfq4HvpGL5QxPDIoV+khA0Ftd3GoiTk9iySRhMTx/QyAd9yKTNgnWI5kYWXiN1O0Fgmz8Y0fOZTa+S9jbQZrfH3U5iMS6lczOL6/nDe19b5T2Hf10Ng8W0b3Vivqt9k/KvTo5IVi5AY5QxJ3fGhwTdlRxGlQ87ZiSDoCT6Q0vv30hpGAA324EfKmmwhsb394/GkqluLeDDhu3r+NTpNbDeMnujskgzBil79RItam8U6uBlDBtSb66W33pySZlBN76bio8dxpw4nIQ2VT1WuutvHr3d9aJPqRJxexLNisIQBzTW06JY2O+9xfup3D7RwcbB1wwuNVvwYahr9hqEjQEaU4sVVlM8xdm+kIaWw5Pe+/wDhpuX6QSd2HH32P4VUI4b7hf8Ao/KliL5eVGQWcsMnLiQ7ok/i+dMHlpPwSMeH86huZrvM1WmGck35Y4k8EHhTDcqMSfWHkPlQfM17maemhZwo8pMV+sI7gKZbbmJP6VvOm+Zr3M0aYs5IJiAL3XOdLC539luJqd5P7NilWRpFkZgcoiRkUi5AMhdyAAoN7G1QuBkEYklYFSI2EOZWAaRyEupIscilm8uyoZFUlrgaEWJ6uwnf/Ks1FbmspuqLlNsAjWG8ymRY1DBYy2a+VrlrAaHeBUe+yZmY5YQMtgQJIzr96q9jpEKkWW+gBGptfXTw66mYVjlwUiDKTG9wBrZGUEdgGZG86eRXYtR1Q5Ps6ZBd4pAOsqbfeGlBlaFwa9BgjWyMCpVrWWQai47VB8TSo8SfRY5mNgthcvroABvbsG+hoSZF7TiLTBEUsWyhVUElidygDeT1VZcLycwGFP8A7liHeXjhcMAxQ8Vll3A9gt30jamMGAZljIONdcssg1+qraxijI/TG/Sb1bADiaqUYtWe5Vmiwcr9lw25jZAYjc00i38SQxrS+Su2oZsEMY2Giw6jnGZVVTZYyRcHKL30r52KADNvtvHd21t3LMDB7Kiwyixfmobb7AAyS9+unlWGLBOorqDfICk+lbFE3jw8KrwDM7EDtIKi/hTX/qfjj6mH+6//AJ1SA9Px41QDftIrp7vh+BjnZsmxMWdo4KN8QoGZ2BEZZVOUkXsSercTWZ/S1s+KCZBHcZl1BN7dxtuPV2VqfI/C81gsInHmQx72sdfvGsm+lSXnMa+/oKf4QP8Ayrhw/wB2lsasz92Obs4/h+NJkYg2vu3bvCjMNJGofnELA23Hdobn3imZIxpcGw8Dau8BhGcG4vTv11hvAPeKKghDLfK9iB7R6+y1O4XYxnz82bKi3Ytfje3D9k0Cb8SNnxNwQEte2oJNJxOIvYAEd/hT2zJCLqb2323djb+ymsWliB1MaLY6C8G4BZCd2q91Gl1G9l8/hUbMtrMN6/ClYxbhWG7XXttfdVZ6E4IkVaM+unmKIiCaWkj7s441XkY09gmJdPtpw/bFPU9hOkizfU+1PvV04P8Abj+9Uk170PizaN9/oN8DU678C9BeICIl/Wxf5grwhX9ZF/mL86tEmzYl2W0mRQ/1e+bje2+qLipzcOTcjLWmoYqFkmcOPbi/zF+dc+r/ALcX+YnzqK/tOU2DsxFwbHjapOaYso36uv8AqFPUHkLFy7xpXaESqxWO0YEYay3YEM2QWGvXakPicoJY2A33NredD4jlKZ3RJGgktmbOFRXUjKFBKdEjfa1KwOyjtItDFKqKpBkduCg2sFvqSRxNtKyzqKdmr50NJtiNzlSRS3VxPdcU5z9uryGtXLY30U4SNld5ZZmXgZERT1HLGC38VXTCbFhjH5OGFfAn3kXrB8XFbCyGE4zaiK/N3VbglmyBuOgte3Xv6qfg2/HDhZJkEZxOcpCQgBiAQXmOp6RzkL3MeFaNyh+i7DYqd5zNNHI9iwXIUBsBorLcXtxJqhD6Mi2MbDpiPyYJGdk16IN+iD10+8QkgSKTh+bT86CxYX7geI4knroNpF1INx3Vq8n0KudfricP0bD8a9/6Ivr/AIqM3/ZPyo18N9SqKFyMwBnx2FhO5pkLC2hVTnI8QpFaV9LeIzz4ZL+jHLIR2yOAPcnvo3kd9GL4HFDEPOkmVXAUA3zsLKdR30dy15BTYucTRSxj8mqFXzeqTYgi++9ZasXip3yoGrVGUnvpp4TJZB6TkIvexCj4itLl+jl8llhTnMts31hsua3pWy6a206qb5LfRxiY8TFLiTEEjYOAjFizD0RawsAbGuiWPDK6ZmoM0lVCkgblCqO4A/yr5y5Z4wvipCDoS1+0Fj8hX0JtBzHFNIQbBWPktZHiPouxkhzspBIBsGQ6EX1BIs2u6uHh2lK2aMzSQnUX3767HISdTcbq0bF/RbiCzFYJALjKM0egtb9Ze5Iv40OfoxxAPShktxspJ9zEV26kfEVFJSfKpGul7fhWj7C5PbMEKc40szsoLuBOAxIuVXmnylR0he3xqDk5BYgHWKY9n1eY/BTVp2e3MRxRtFiFKKoJ+rTW0tuJj3VScbFVDn90tj2uYZQOJ/xQHmW7D5VxuTOxT6QYW/bxH49x8qXLt8WsWdftI68R1p40Edp4cixljHfYfECrtCtho5LbFOmdxw/OzeWq0g8i9iG35dxbd+Wbv4x93nXI9o4WxyzwfeQdfbTUsMbyuyzRlTcojFGyklc24i56P9XoGn4sJPIPYxP/ABLbt3PqPjH138qJw3ILZC+jiDvB1nTgdPVHfTE2GVVN2jca3Cki99wvZtBbs31F8wPHXcW7LAX7yO23jTXMJctmW5OSOAO7ED/OjpUnIbAsCOeJDAg2mj3eff5VUfq4v63H126wN/Vb4dmr8eAHb97t7ez57qWVDUpMI5TiHDhsG3SiyKA3PIpZCBbXKbHSqwNlYKQaCXfrlxMZ7t8NBbfgc4hgMzWAtfgqrc6nqorZsLc2DzMjDU5hGSDr1gdlqViaoIOwcIQB/iANN08P4wUPtHZsEYQiSUC+5yjnMuvqIBbWjL23xSDvib5ULtSJWQMBYqSCGUre9tR12saWYSKq2xIg5vioeb4EMGa32Rxq38iFwsOGxc06mSNJUVLEgscthoCOsb92tD4fknhwkjSMSVBZVU5b2W+8g+VVfE7StA+HUZEaUS2a5YEKQq5hYEW7PKs5xzKjRl6/vdgb2GCe3Xz5v5EH40VheUWDZgFTER//AGRH/VGfjWSTTE7z5aUZs7Em9ib9VVCEE9iJJtcnRskO1kzNaTEnKubKQAGO5VDxFbG56qBk2tzeNkDYhYnSQqzZjYkqe/KcyyCxB0y1HcnJWKpKEuNFzlWKhkItmK8My6+NJxWBBlmeaxeabnLIx6K5Te1je5LGwPUK7XwuC5ZY7M86HETjFyxN17PaXGPbsh9DGRv3yx/jhfxoTlLynxsGHzxSwsxZRdVicqDreysDw9mqRBGOYaSeOzgM3NgLoNcikZM192t9aZWQIYlK5SYudmKZgIlA3gDpG/EX6qwfBYS5u/z4I2jjTbpNP895eOR/K/aGJzhkSUIUu3NFdTm6Nlcez1Hhu0vZTynxA0OEk7+bxNvMRMKybnpRCk5WUKfVQtIwBGjl82UKQOIFSsGInCs0eKcoNzLNE4YAXJXKNwsbhiD2a1EuBw2+T8vv/RXeJrm0vmaIOWiDSRMh7XZf/wBI1rn9/YBvyjTT8vherqMoNULAcp8a0fORYh2U7iyEXsbadMU5LyrxeUiRVftMLW88rVH6a2rVV8f8E+NUXla5+9Fy2tykjYYeILMVaWPNkTnLqnSI/JFr3K++p1uU2HHpPIn/ADIZk88yCshxnKUSTxGXD4Y5M5IMYUEkW16C99ScfKuI9H6sqj/4ZzH7knv7qj9Pl0+pXe4Lo/z4mmf3pwlr/WoOwGVFJ7BnI1NR+G23iWZQhwzqQuZlcOFZj0rZZAcqg95KnrFVIcoIbZTHjVFt4klcf9RXFMptPAm4M8+vCWHDMB96AH31HcJrp5orveE+r+TLym3cVmjH1YkPe5AYc2LnLm1N2KqSQNAWUdpLwO3pGErywvEkYvc5izat0QhUEtlCHTi9uFZ/gYsHcmLFYW54HDxg/wDRlU1YomNkyYuNSkTIABNkLsb57M5bTW3SO8dWuc+FmtostcThv+SJZeVwuVaNlcNlyllFyER2ysxA0zgX67cDSTypw7EAxs193QU3uVy9HeL5lIv1nqNhMOJM0ebFJIozFxzlibIFijFzoD0mZt9yOFEbKwbhgZXjcBUJIWMlprsXYEC4VbhRfU66775ODjun5minF7MdbaODYsOZVisgiYCJWOchSALDXfvHstwFNY+DZivkmiw6tlzkNGOitmN2IFl0Rzr7JoTBpiA4LQLYAym0aZi7dBI1dWyhljAVmN75hbQEGPjd5plE2BtnQNLKeejtezyDeSQBFCLX3kCkk738x2Sj7E2QTYwYZTlzEFTGQpvZiDYqCASL2vY23V5eTGy2tlWPUEjJOwuBe5GV9wsb9VjVVblBA7s0i4bpBA18ZIgZUN1QrLAoy3sbX4dWlcfG4WUyKsZfnAwyxYvAMqZ1CkqDIrHQete129o1plkurGWtuQmBO7nh9nES/ixpB5BYbhNil7pr/wCpTVfxEY9LLjVIh5pCuG52wIALFoWPS0axXLbMb3sLTuC5RYWJFS0sQAAs+HxCbh+0nvPVSbxFs2JMbH0dwXuMVOT1usD7++OiG5ICMfk8YytawJih0G+wACm19d9OryswVxfFwr9tsn+u1YntDFnFySyysSHkdlvrZSeiADusth4VcMTEd26NcHBeNPLEs/K/aWKwzZYsZM5BAIFl0IO5VvxA86pOKxGJmN5Gkc8DIxJH3jemcEVikYA6ZTqB2ii2xR4Cw62Nv9/Ct4yklW5niRlCTi90XDGygxuP2W+FZjikJaw1JIrU5EurCw1BHmLVn2L2ZLExZ4yFA9L1b7vSBq0DGI1jQ2C5267Xv3Dqp9sragWYcONH7E2YXUBGKu9ySCoIUGw38P5VKco9nplLpKHkj0YZSHXU5lZhdXWwBBBNus3NqEXb6LdtH6kEB/NyOGH2jmF/A1b2xiP6ccbd6ivn7YuKkWQiKYRZhfpOEDEaWu2l9eNWpds7ThALxsy+1kEinueMkHwrmlwrk7Ul9CJTrk1yNQbZ+DfUwKD1qSvwNDS8lsG17NIl+1W8OkN3jWf4b6Q2GksQvxykr7nqZwvLzDt6RdO9dPMaUaXFQ2bfxsybwnul8iZl5CpdebnAtcLdcpAI1AKEEA2GgoCT6OnEbRRmPm2BBEbFTra5uwOpsNTejMPyjgcgpNGdfaA3g9dS0WPvqDfuN/hU964mD9LzQaGFJcvfyZUzyQxUaqqwkqoCrlIY2H2eNA4rZ8yA5onHeprQ02k3XTz7VOWxNwbX7r610w7Zxoqsq+X3OTE7KwpyzW7MllLDEISGHRYa37NPdRYAN7gHvAq/YjGq+NhDIllila2UasSoHkCfOpCTC4V/Sgj8Ft8K6I9tr+UPP7GE+yLrLOqMqGChJLc2l+BygeRFOrhEJ3uO6SQDyzWrR5OTeCbcrJ9lj+N6rXLfYcOFwc0yStcAKoNj0nIUai3WeFbw7V4eXLK0/gYvszik+U/NmbY3bBLMEJMd7DOFYkDje1CxY4r6JVe4KKiMVNbQG1Dc6BXLLEbdnuQw1GOVFpG35h+kB/rsNExcqph7J+8P+41UY516/dRkeIjPrL8KnVkvEHhQfRfIuOH5byDfnHapU/ED41IwcupfVxCDslSRf4lcj3VQ1Cncw8CDSJIyO6nq3uLRh4GoPy2nsC5wzKdxM2h8XjI99M/3pWTRsHBKOOU4ST3K4PurNYp2X0TY7x3jcSPKte2bsXC4vDxTFB01BIKobNuYWK+1eiWJgxXpryMpYcl6v1Ir61ghq2y8h60w8i/xREinV2ls/wBrEw92IxaW8HuKPPIfDj0AF+yGT3owptuR5HoTzL3TOfdIGqVicNLqvMP+i8fID2rtDCCCRo9pzlgjZYzPBJcgaAq8eY+dZxJEeajC65r6KwOgNukN47L76uPLHYUsGFkkaZnF1WzCI+kwG8IGFUqPGtHHkAW173KjMN25t9qzxFBJZGet2b6WZzugeGNgxsLNbXzo/D7Kdzdybdp/E0/s3ez2uSAbb9SeFGEn0nOnVxp6lKkjmxqeI2tiydLt+FBbZw+eBxva1wO7WpEtSctIADkHhoZR083ORBspUFroxzGyDVmuLDX41Gvh5sk2Ik6COMoDh1L3BUKFfcRYXItvpON2fLBJzmHVmU3NlPSU8bcSD1a1E7b2xPKRzgl00GcNp4WFaJkNEPO65hmFxrpRmFmCG8M0sJO+zED+G1RTtrqPPSk6mkBa125jLWLQ4leqRI3+IB99Nf2tCT+WwWQ+1BI8f8MmdfK1QCwSAZsrAD1rGw6tadj2hIONx26/GlVbCcUyeVsE/ozyx/8ANiDj7yE0ZhsFJf8Aw+LgkPUk3Nv92UqPK9VkY5D6ca36xpXOZibUMR2ML/CtFOa2ZDwosux2jtOD0lmtwzJnX7y2FOxfSBMAQ6IfAqfdpVPwMs8X5nEkfZly+40eeUONI/KIJlG8yQBwP3gKltP1oJk6VbMtUXLpTiY5DEQAjqQrBjra1rd1WTC8t8K29yn2gRWWttyI5c+EjWx6RjLrmF9VIZja+uoGlFx4zZ0nrYnD/ayyqPFbH3Vm8PAlycWvcFYi2Zr+G23C/ozIf3gPcbGqt9LGLP1SFQdGnF/3Y3I95FVOLYKv/wANjMNL2Fuac/ey/wCqgNtbPnjW0oYBTuzZlBIsCLXHjc0o8Lgp5oS26P8AP6BTmmlJFYxOrWphjenpt7eXzpWDwpc9QG8/KtDYHUU5zTeyfI1NwhE0AH4nvNPjEqf6NMZW6UrngT5mpvEYVW4VFYnCldRqPeKAC45LgGtY+iR3lwsqB0URS2AZSTZ1zbww45uFY7gn0IrRPomxuWTEp7SRsO9S4PucVjxCuDEzVjgZeuM/eHzpt8JMPUU9zj/uAoYYwjjS12kRxrzAKz9ImzMVNhRHFhpHPOIzBSjdEBtwVrnW3CswxGzsRHpJhpl3+nEw379SLXrdv7SPXUFyo5QskZFxr1/KtsPEpKNG2FjzwvVMv2bEyKQRYk7uy2n40jF7RVLi+d+oHQfaP4Co/aePd2KqejxC8T20LDhz1V3xhfNmLdu2aeK7SWbjTRbq1ossfzUlp+2mTfjSh3eVACTY+qPECmzCOpfACnr16kMr2N2GzMzX50H1XZky/ZZdB4ioXFbIC7xJH9tc6/fj4d4q9Za8BTzUKjOG2Y9rqA464yGHu1HiKEaP+v8AetFn2VE5uUs3tL0T5rY0FidjMRo6uPZmUNbudbMO+mpCylG1HGnlx8oUqJHCneodgD3re1TEuxipJkjdRwMY5xR33Oagzsy/5t0c+zfI33HsfKqsVEWzE76SDbdRmIwbp6aMv2gRTBSmA0XN78aMj2vKFK5yVIsVbUWoYpXMlJqwEu9yTapVRkUKPHvqMRdR3j41JMhY2GpJsO0ndTAdiwq5OcmYqhPRA3t3aGpNNm4dlvmlTS4b0ha28gi9vEVY48ErOUXmmCZVs6Rvl3WbK4Nrk76k5HSFEeZI5ItRLzSPz0jsDlZSxICJY7uieI1oEZ3iYHhYKxBDC6OuquvAg/hTEw41b9pbOjkgcRxlBbnY1J0U2ucqnVAy70uQDutVPzaUhgLIFbTS4PgaKwMpEgyE3NxofHqoLFNwruCxxjYMALi9vnTTadkyVpos0e1cSm6SQd9j8GolOVOKXfIfFG+TVBrypk9ZFNKHKJTviHhatdaL9aH0f+HPoS9hYU5azjeUPeB+IFRG1+UMk5GbLYcBqD3ihH2uh/R/xH50HJOGNwLdlTLTe0afuLhCSfMkMIHcXCxqBpexF+4A08MAd7vcdQFvO+tNwY+NVCi+g10Op401itp5gVUWvxP8qjmbUi8il5j40wDSw16zLHb164prNSr0AKtXQKRelZqQCga8RXBSqBibV3LSrVw0AJy9VDYnARyfnI1bvGvmNRReWvGgCIbYxX81LIg9lrOvkwoSfYBbeIQfaVXTzAa3uqwivAU7YqRVH5Km350X+ybfGozE7BmT1Mw60N/dv91X4rSctGZhSMxaKx1uD1HSjYSd43jUVe8RhlbRlVh+0AarW29lCK0kS2UaOLk26iL8KpSsVFx2XyfE0y4uJwLxBcliSSQBmPCwt51H8rsY0SyQBJVe2U7gMtwbqx3huzWhOSXKMwG2pS97CxKHjYHeDxHlUzjUwE2IGKOKfPmDOjyDKwFuhkcKwXfoL76okitlxzIsDNm5plxDPmA9GNVCAnh6VwO0VSlFgOuw+FXjlZymWRDFB6G5iAQLeyoO+/WerSqJLJQMDxB1NM0tzSaBHLV0V21dAoA8KWrUkClAUwFhqUGpAFKFMDRwaVftppDfWld1Yljob+jXg1Njtrqdn9caAHg1eLCkrr8a5/vSAcU0smmUPlXSNaBj2bdXg1JVa7LppQB0n+v969m8KbY0oi4oAVXrdtcH4V4fhQB69cv2100krvoA6e+kPGCCDuIIPv8AnSyKTf30AVLE7BmjN4umvVubyOh8KjpcWy6OpB7RatAB0pMiBhYgEdRANUpCaM3lxd6EkkvoK0GbYeHbfEo+zdeP7JFCPyYg4Zx+9f4inmFRRwlLEdXQcmIvafzHyp6HYcKEELc/tEn3bvdTzIVFZwOw3kTNfLr0bg9IcT2UFPhWRirWuOogjwIrQZIwKjH2HAbdC1+piPdekpDylNyV3LVnfk8h9FmHfY1HY3ZDRjNmUjxBqrJIrLXrU7lrlqYH/9k="/>
          <p:cNvSpPr>
            <a:spLocks noChangeAspect="1" noChangeArrowheads="1"/>
          </p:cNvSpPr>
          <p:nvPr/>
        </p:nvSpPr>
        <p:spPr bwMode="auto">
          <a:xfrm>
            <a:off x="1644650"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400"/>
              </a:spcBef>
              <a:buClr>
                <a:schemeClr val="tx2"/>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tx2"/>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tx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tx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tx2"/>
              </a:buClr>
              <a:buFont typeface="Wingdings 2" pitchFamily="18" charset="2"/>
              <a:buChar char=""/>
              <a:defRPr>
                <a:solidFill>
                  <a:schemeClr val="tx1"/>
                </a:solidFill>
                <a:latin typeface="Lucida Sans Unicode" pitchFamily="34" charset="0"/>
              </a:defRPr>
            </a:lvl5pPr>
            <a:lvl6pPr marL="2514600" indent="-228600" defTabSz="908050" eaLnBrk="0" fontAlgn="base" hangingPunct="0">
              <a:spcBef>
                <a:spcPts val="350"/>
              </a:spcBef>
              <a:spcAft>
                <a:spcPct val="0"/>
              </a:spcAft>
              <a:buClr>
                <a:schemeClr val="tx2"/>
              </a:buClr>
              <a:buFont typeface="Wingdings 2" pitchFamily="18" charset="2"/>
              <a:buChar char=""/>
              <a:defRPr>
                <a:solidFill>
                  <a:schemeClr val="tx1"/>
                </a:solidFill>
                <a:latin typeface="Lucida Sans Unicode" pitchFamily="34" charset="0"/>
              </a:defRPr>
            </a:lvl6pPr>
            <a:lvl7pPr marL="2971800" indent="-228600" defTabSz="908050" eaLnBrk="0" fontAlgn="base" hangingPunct="0">
              <a:spcBef>
                <a:spcPts val="350"/>
              </a:spcBef>
              <a:spcAft>
                <a:spcPct val="0"/>
              </a:spcAft>
              <a:buClr>
                <a:schemeClr val="tx2"/>
              </a:buClr>
              <a:buFont typeface="Wingdings 2" pitchFamily="18" charset="2"/>
              <a:buChar char=""/>
              <a:defRPr>
                <a:solidFill>
                  <a:schemeClr val="tx1"/>
                </a:solidFill>
                <a:latin typeface="Lucida Sans Unicode" pitchFamily="34" charset="0"/>
              </a:defRPr>
            </a:lvl7pPr>
            <a:lvl8pPr marL="3429000" indent="-228600" defTabSz="908050" eaLnBrk="0" fontAlgn="base" hangingPunct="0">
              <a:spcBef>
                <a:spcPts val="350"/>
              </a:spcBef>
              <a:spcAft>
                <a:spcPct val="0"/>
              </a:spcAft>
              <a:buClr>
                <a:schemeClr val="tx2"/>
              </a:buClr>
              <a:buFont typeface="Wingdings 2" pitchFamily="18" charset="2"/>
              <a:buChar char=""/>
              <a:defRPr>
                <a:solidFill>
                  <a:schemeClr val="tx1"/>
                </a:solidFill>
                <a:latin typeface="Lucida Sans Unicode" pitchFamily="34" charset="0"/>
              </a:defRPr>
            </a:lvl8pPr>
            <a:lvl9pPr marL="3886200" indent="-228600" defTabSz="908050" eaLnBrk="0" fontAlgn="base" hangingPunct="0">
              <a:spcBef>
                <a:spcPts val="350"/>
              </a:spcBef>
              <a:spcAft>
                <a:spcPct val="0"/>
              </a:spcAft>
              <a:buClr>
                <a:schemeClr val="tx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endParaRPr lang="en-US" altLang="en-US" sz="1800"/>
          </a:p>
        </p:txBody>
      </p:sp>
      <p:pic>
        <p:nvPicPr>
          <p:cNvPr id="51206"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6385" y="2386941"/>
            <a:ext cx="2137558" cy="2912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0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1006" y="2022621"/>
            <a:ext cx="2885643" cy="1878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08"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1006" y="3960959"/>
            <a:ext cx="2885644" cy="1952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HUTD Revenues, FY </a:t>
            </a:r>
            <a:r>
              <a:rPr lang="en-US" sz="4000" dirty="0" smtClean="0"/>
              <a:t>2020-21 </a:t>
            </a:r>
            <a:r>
              <a:rPr lang="en-US" dirty="0" smtClean="0"/>
              <a:t/>
            </a:r>
            <a:br>
              <a:rPr lang="en-US" dirty="0" smtClean="0"/>
            </a:br>
            <a:r>
              <a:rPr lang="en-US" sz="3100" dirty="0"/>
              <a:t>Nov. 2018 vs. EOS 2018 Forecast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chemeClr val="tx1"/>
                </a:solidFill>
                <a:latin typeface="Lucida Sans Unicode" panose="020B0602030504020204" pitchFamily="34" charset="0"/>
                <a:cs typeface="Lucida Sans Unicode" panose="020B0602030504020204" pitchFamily="34" charset="0"/>
              </a:rPr>
              <a:t>40</a:t>
            </a:fld>
            <a:endParaRPr lang="en-US" dirty="0">
              <a:solidFill>
                <a:schemeClr val="tx1"/>
              </a:solidFill>
              <a:latin typeface="Lucida Sans Unicode" panose="020B0602030504020204" pitchFamily="34" charset="0"/>
              <a:cs typeface="Lucida Sans Unicode" panose="020B0602030504020204" pitchFamily="34" charset="0"/>
            </a:endParaRPr>
          </a:p>
        </p:txBody>
      </p:sp>
      <p:sp>
        <p:nvSpPr>
          <p:cNvPr id="7" name="Rectangle 6"/>
          <p:cNvSpPr/>
          <p:nvPr/>
        </p:nvSpPr>
        <p:spPr>
          <a:xfrm>
            <a:off x="10900959" y="1538759"/>
            <a:ext cx="1170513" cy="307777"/>
          </a:xfrm>
          <a:prstGeom prst="rect">
            <a:avLst/>
          </a:prstGeom>
        </p:spPr>
        <p:txBody>
          <a:bodyPr wrap="none">
            <a:spAutoFit/>
          </a:bodyPr>
          <a:lstStyle/>
          <a:p>
            <a:pPr algn="ctr">
              <a:defRPr sz="1197" b="0" i="0" u="none" strike="noStrike" kern="1200" baseline="0">
                <a:solidFill>
                  <a:schemeClr val="tx1"/>
                </a:solidFill>
                <a:latin typeface="+mn-lt"/>
                <a:ea typeface="+mn-ea"/>
                <a:cs typeface="+mn-cs"/>
              </a:defRPr>
            </a:pPr>
            <a:r>
              <a:rPr lang="en-US" sz="1400" dirty="0"/>
              <a:t>($ in millions)</a:t>
            </a:r>
          </a:p>
        </p:txBody>
      </p:sp>
      <p:graphicFrame>
        <p:nvGraphicFramePr>
          <p:cNvPr id="8" name="Chart 7"/>
          <p:cNvGraphicFramePr>
            <a:graphicFrameLocks/>
          </p:cNvGraphicFramePr>
          <p:nvPr>
            <p:extLst/>
          </p:nvPr>
        </p:nvGraphicFramePr>
        <p:xfrm>
          <a:off x="2196790" y="1525735"/>
          <a:ext cx="8287123" cy="47392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232225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Minnesota Highway User Tax </a:t>
            </a:r>
            <a:r>
              <a:rPr lang="en-US" dirty="0" smtClean="0"/>
              <a:t>Revenue</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chemeClr val="tx1"/>
                </a:solidFill>
                <a:latin typeface="Lucida Sans Unicode" panose="020B0602030504020204" pitchFamily="34" charset="0"/>
                <a:cs typeface="Lucida Sans Unicode" panose="020B0602030504020204" pitchFamily="34" charset="0"/>
              </a:rPr>
              <a:t>41</a:t>
            </a:fld>
            <a:endParaRPr lang="en-US" dirty="0">
              <a:solidFill>
                <a:schemeClr val="tx1"/>
              </a:solidFill>
              <a:latin typeface="Lucida Sans Unicode" panose="020B0602030504020204" pitchFamily="34" charset="0"/>
              <a:cs typeface="Lucida Sans Unicode" panose="020B0602030504020204" pitchFamily="34" charset="0"/>
            </a:endParaRPr>
          </a:p>
        </p:txBody>
      </p:sp>
      <p:graphicFrame>
        <p:nvGraphicFramePr>
          <p:cNvPr id="6" name="Chart 5" descr="Graph of actual and forecast gas tax, registration tax, motor vehicle sales tax, and general fund revenue percentages deposited in the Highway User Tax Distribution Fund."/>
          <p:cNvGraphicFramePr/>
          <p:nvPr>
            <p:extLst>
              <p:ext uri="{D42A27DB-BD31-4B8C-83A1-F6EECF244321}">
                <p14:modId xmlns:p14="http://schemas.microsoft.com/office/powerpoint/2010/main" val="1058401504"/>
              </p:ext>
            </p:extLst>
          </p:nvPr>
        </p:nvGraphicFramePr>
        <p:xfrm>
          <a:off x="2273935" y="1440180"/>
          <a:ext cx="7644130" cy="528129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
          <p:cNvSpPr txBox="1"/>
          <p:nvPr/>
        </p:nvSpPr>
        <p:spPr>
          <a:xfrm>
            <a:off x="9729798" y="2223892"/>
            <a:ext cx="1812270" cy="48714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a:t>General Funds</a:t>
            </a:r>
          </a:p>
        </p:txBody>
      </p:sp>
    </p:spTree>
    <p:extLst>
      <p:ext uri="{BB962C8B-B14F-4D97-AF65-F5344CB8AC3E}">
        <p14:creationId xmlns:p14="http://schemas.microsoft.com/office/powerpoint/2010/main" val="959153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HUTD Fund Revenues Forecast</a:t>
            </a:r>
            <a:br>
              <a:rPr lang="en-US" dirty="0"/>
            </a:br>
            <a:r>
              <a:rPr lang="nn-NO" sz="3100" dirty="0"/>
              <a:t>Nov. 2018 vs. EOS </a:t>
            </a:r>
            <a:r>
              <a:rPr lang="nn-NO" sz="3100" dirty="0" smtClean="0"/>
              <a:t>2018</a:t>
            </a:r>
            <a:endParaRPr lang="en-US" dirty="0"/>
          </a:p>
        </p:txBody>
      </p:sp>
      <p:sp>
        <p:nvSpPr>
          <p:cNvPr id="5" name="Slide Number Placeholder 4"/>
          <p:cNvSpPr>
            <a:spLocks noGrp="1"/>
          </p:cNvSpPr>
          <p:nvPr>
            <p:ph type="sldNum" sz="quarter" idx="12"/>
          </p:nvPr>
        </p:nvSpPr>
        <p:spPr>
          <a:xfrm>
            <a:off x="9891132" y="6356349"/>
            <a:ext cx="1462668" cy="365125"/>
          </a:xfrm>
        </p:spPr>
        <p:txBody>
          <a:bodyPr/>
          <a:lstStyle/>
          <a:p>
            <a:fld id="{48F63A3B-78C7-47BE-AE5E-E10140E04643}" type="slidenum">
              <a:rPr lang="en-US" smtClean="0">
                <a:solidFill>
                  <a:schemeClr val="tx1"/>
                </a:solidFill>
                <a:latin typeface="Lucida Sans Unicode" panose="020B0602030504020204" pitchFamily="34" charset="0"/>
                <a:cs typeface="Lucida Sans Unicode" panose="020B0602030504020204" pitchFamily="34" charset="0"/>
              </a:rPr>
              <a:t>42</a:t>
            </a:fld>
            <a:endParaRPr lang="en-US" dirty="0">
              <a:solidFill>
                <a:schemeClr val="tx1"/>
              </a:solidFill>
              <a:latin typeface="Lucida Sans Unicode" panose="020B0602030504020204" pitchFamily="34" charset="0"/>
              <a:cs typeface="Lucida Sans Unicode" panose="020B0602030504020204" pitchFamily="34" charset="0"/>
            </a:endParaRPr>
          </a:p>
        </p:txBody>
      </p:sp>
      <p:graphicFrame>
        <p:nvGraphicFramePr>
          <p:cNvPr id="6" name="Chart 5"/>
          <p:cNvGraphicFramePr>
            <a:graphicFrameLocks/>
          </p:cNvGraphicFramePr>
          <p:nvPr>
            <p:extLst/>
          </p:nvPr>
        </p:nvGraphicFramePr>
        <p:xfrm>
          <a:off x="1580445" y="1893093"/>
          <a:ext cx="9606844" cy="44632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115261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HUTD Fund Revenues</a:t>
            </a:r>
            <a:br>
              <a:rPr lang="en-US" dirty="0" smtClean="0"/>
            </a:br>
            <a:r>
              <a:rPr lang="en-US" sz="3100" dirty="0" smtClean="0"/>
              <a:t>Change Year Over Year</a:t>
            </a:r>
            <a:endParaRPr lang="en-US" sz="3100" dirty="0"/>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chemeClr val="tx1"/>
                </a:solidFill>
                <a:latin typeface="Lucida Sans Unicode" panose="020B0602030504020204" pitchFamily="34" charset="0"/>
                <a:cs typeface="Lucida Sans Unicode" panose="020B0602030504020204" pitchFamily="34" charset="0"/>
              </a:rPr>
              <a:t>43</a:t>
            </a:fld>
            <a:endParaRPr lang="en-US" dirty="0">
              <a:solidFill>
                <a:schemeClr val="tx1"/>
              </a:solidFill>
              <a:latin typeface="Lucida Sans Unicode" panose="020B0602030504020204" pitchFamily="34" charset="0"/>
              <a:cs typeface="Lucida Sans Unicode" panose="020B0602030504020204" pitchFamily="34" charset="0"/>
            </a:endParaRPr>
          </a:p>
        </p:txBody>
      </p:sp>
      <p:graphicFrame>
        <p:nvGraphicFramePr>
          <p:cNvPr id="6" name="Table 5"/>
          <p:cNvGraphicFramePr>
            <a:graphicFrameLocks noGrp="1"/>
          </p:cNvGraphicFramePr>
          <p:nvPr>
            <p:extLst/>
          </p:nvPr>
        </p:nvGraphicFramePr>
        <p:xfrm>
          <a:off x="1800522" y="1913642"/>
          <a:ext cx="8709631" cy="3751867"/>
        </p:xfrm>
        <a:graphic>
          <a:graphicData uri="http://schemas.openxmlformats.org/drawingml/2006/table">
            <a:tbl>
              <a:tblPr/>
              <a:tblGrid>
                <a:gridCol w="689871"/>
                <a:gridCol w="1002470"/>
                <a:gridCol w="1002470"/>
                <a:gridCol w="1002470"/>
                <a:gridCol w="1002470"/>
                <a:gridCol w="1002470"/>
                <a:gridCol w="1002470"/>
                <a:gridCol w="1002470"/>
                <a:gridCol w="1002470"/>
              </a:tblGrid>
              <a:tr h="916061">
                <a:tc gridSpan="9">
                  <a:txBody>
                    <a:bodyPr/>
                    <a:lstStyle/>
                    <a:p>
                      <a:pPr algn="ctr" fontAlgn="b"/>
                      <a:r>
                        <a:rPr lang="en-US" sz="2400" b="1" i="0" u="none" strike="noStrike" dirty="0" smtClean="0">
                          <a:solidFill>
                            <a:schemeClr val="bg1"/>
                          </a:solidFill>
                          <a:effectLst/>
                          <a:latin typeface="Calibri" panose="020F0502020204030204" pitchFamily="34" charset="0"/>
                        </a:rPr>
                        <a:t>Percent Change </a:t>
                      </a:r>
                      <a:endParaRPr lang="en-US" sz="2000" b="1" i="0" u="none" strike="noStrike" dirty="0" smtClean="0">
                        <a:solidFill>
                          <a:schemeClr val="bg1"/>
                        </a:solidFill>
                        <a:effectLst/>
                        <a:latin typeface="Calibri" panose="020F0502020204030204" pitchFamily="34" charset="0"/>
                      </a:endParaRPr>
                    </a:p>
                    <a:p>
                      <a:pPr algn="ctr" fontAlgn="b"/>
                      <a:r>
                        <a:rPr lang="en-US" sz="1800" b="1" i="0" u="none" strike="noStrike" dirty="0" smtClean="0">
                          <a:solidFill>
                            <a:schemeClr val="bg1"/>
                          </a:solidFill>
                          <a:effectLst/>
                          <a:latin typeface="Calibri" panose="020F0502020204030204" pitchFamily="34" charset="0"/>
                        </a:rPr>
                        <a:t>(</a:t>
                      </a:r>
                      <a:r>
                        <a:rPr lang="en-US" sz="2000" b="1" i="0" u="none" strike="noStrike" dirty="0" smtClean="0">
                          <a:solidFill>
                            <a:schemeClr val="bg1"/>
                          </a:solidFill>
                          <a:effectLst/>
                          <a:latin typeface="Calibri" panose="020F0502020204030204" pitchFamily="34" charset="0"/>
                        </a:rPr>
                        <a:t>Year Over Year)</a:t>
                      </a:r>
                      <a:endParaRPr lang="en-US" sz="2400" b="1" i="0" u="none" strike="noStrike" dirty="0">
                        <a:solidFill>
                          <a:schemeClr val="bg1"/>
                        </a:solidFill>
                        <a:effectLst/>
                        <a:latin typeface="Calibri" panose="020F0502020204030204" pitchFamily="34" charset="0"/>
                      </a:endParaRPr>
                    </a:p>
                  </a:txBody>
                  <a:tcPr marL="8881" marR="8881" marT="8881" marB="0" anchor="ctr">
                    <a:lnL>
                      <a:noFill/>
                    </a:lnL>
                    <a:lnR w="6350" cap="flat" cmpd="sng" algn="ctr">
                      <a:solidFill>
                        <a:srgbClr val="000000"/>
                      </a:solidFill>
                      <a:prstDash val="solid"/>
                      <a:round/>
                      <a:headEnd type="none" w="med" len="med"/>
                      <a:tailEnd type="none" w="med" len="med"/>
                    </a:lnR>
                    <a:lnT>
                      <a:noFill/>
                    </a:lnT>
                    <a:lnB>
                      <a:noFill/>
                    </a:lnB>
                    <a:solidFill>
                      <a:schemeClr val="tx1"/>
                    </a:solidFill>
                  </a:tcPr>
                </a:tc>
                <a:tc hMerge="1">
                  <a:txBody>
                    <a:bodyPr/>
                    <a:lstStyle/>
                    <a:p>
                      <a:pPr algn="ctr" fontAlgn="b"/>
                      <a:endParaRPr lang="en-US" sz="2400" b="1" i="0" u="none" strike="noStrike" dirty="0">
                        <a:solidFill>
                          <a:schemeClr val="bg1"/>
                        </a:solidFill>
                        <a:effectLst/>
                        <a:latin typeface="Calibri" panose="020F0502020204030204" pitchFamily="34" charset="0"/>
                      </a:endParaRPr>
                    </a:p>
                  </a:txBody>
                  <a:tcPr marL="8881" marR="8881" marT="8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68728">
                <a:tc>
                  <a:txBody>
                    <a:bodyPr/>
                    <a:lstStyle/>
                    <a:p>
                      <a:pPr algn="l" fontAlgn="b"/>
                      <a:endParaRPr lang="en-US" sz="1000" b="0" i="0" u="none" strike="noStrike">
                        <a:solidFill>
                          <a:srgbClr val="000000"/>
                        </a:solidFill>
                        <a:effectLst/>
                        <a:latin typeface="Calibri" panose="020F0502020204030204" pitchFamily="34" charset="0"/>
                      </a:endParaRPr>
                    </a:p>
                  </a:txBody>
                  <a:tcPr marL="8881" marR="8881" marT="8881" marB="0" anchor="b">
                    <a:lnL>
                      <a:noFill/>
                    </a:lnL>
                    <a:lnR>
                      <a:noFill/>
                    </a:lnR>
                    <a:lnT>
                      <a:noFill/>
                    </a:lnT>
                    <a:lnB>
                      <a:noFill/>
                    </a:lnB>
                  </a:tcPr>
                </a:tc>
                <a:tc>
                  <a:txBody>
                    <a:bodyPr/>
                    <a:lstStyle/>
                    <a:p>
                      <a:pPr algn="ctr" fontAlgn="b"/>
                      <a:r>
                        <a:rPr lang="en-US" sz="1200" b="1" i="0" u="none" strike="noStrike" dirty="0">
                          <a:solidFill>
                            <a:srgbClr val="000000"/>
                          </a:solidFill>
                          <a:effectLst/>
                          <a:latin typeface="Calibri" panose="020F0502020204030204" pitchFamily="34" charset="0"/>
                        </a:rPr>
                        <a:t>FY 2016 (act)</a:t>
                      </a:r>
                    </a:p>
                  </a:txBody>
                  <a:tcPr marL="8881" marR="8881" marT="888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rgbClr val="000000"/>
                          </a:solidFill>
                          <a:effectLst/>
                          <a:latin typeface="Calibri" panose="020F0502020204030204" pitchFamily="34" charset="0"/>
                        </a:rPr>
                        <a:t>FY 2017 (act)</a:t>
                      </a:r>
                    </a:p>
                  </a:txBody>
                  <a:tcPr marL="8881" marR="8881" marT="888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rgbClr val="000000"/>
                          </a:solidFill>
                          <a:effectLst/>
                          <a:latin typeface="Calibri" panose="020F0502020204030204" pitchFamily="34" charset="0"/>
                        </a:rPr>
                        <a:t>FY 2018 (act)</a:t>
                      </a:r>
                    </a:p>
                  </a:txBody>
                  <a:tcPr marL="8881" marR="8881" marT="888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rgbClr val="000000"/>
                          </a:solidFill>
                          <a:effectLst/>
                          <a:latin typeface="Calibri" panose="020F0502020204030204" pitchFamily="34" charset="0"/>
                        </a:rPr>
                        <a:t>FY 2019</a:t>
                      </a:r>
                    </a:p>
                  </a:txBody>
                  <a:tcPr marL="8881" marR="8881" marT="888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rgbClr val="000000"/>
                          </a:solidFill>
                          <a:effectLst/>
                          <a:latin typeface="Calibri" panose="020F0502020204030204" pitchFamily="34" charset="0"/>
                        </a:rPr>
                        <a:t>FY 2020</a:t>
                      </a:r>
                    </a:p>
                  </a:txBody>
                  <a:tcPr marL="8881" marR="8881" marT="888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rgbClr val="000000"/>
                          </a:solidFill>
                          <a:effectLst/>
                          <a:latin typeface="Calibri" panose="020F0502020204030204" pitchFamily="34" charset="0"/>
                        </a:rPr>
                        <a:t>FY 2021</a:t>
                      </a:r>
                    </a:p>
                  </a:txBody>
                  <a:tcPr marL="8881" marR="8881" marT="888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rgbClr val="000000"/>
                          </a:solidFill>
                          <a:effectLst/>
                          <a:latin typeface="Calibri" panose="020F0502020204030204" pitchFamily="34" charset="0"/>
                        </a:rPr>
                        <a:t>FY 2022</a:t>
                      </a:r>
                    </a:p>
                  </a:txBody>
                  <a:tcPr marL="8881" marR="8881" marT="888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rgbClr val="000000"/>
                          </a:solidFill>
                          <a:effectLst/>
                          <a:latin typeface="Calibri" panose="020F0502020204030204" pitchFamily="34" charset="0"/>
                        </a:rPr>
                        <a:t>FY 2023</a:t>
                      </a:r>
                    </a:p>
                  </a:txBody>
                  <a:tcPr marL="8881" marR="8881" marT="888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68728">
                <a:tc>
                  <a:txBody>
                    <a:bodyPr/>
                    <a:lstStyle/>
                    <a:p>
                      <a:pPr algn="l" fontAlgn="b"/>
                      <a:r>
                        <a:rPr lang="en-US" sz="1200" b="0" i="0" u="none" strike="noStrike" dirty="0">
                          <a:solidFill>
                            <a:srgbClr val="000000"/>
                          </a:solidFill>
                          <a:effectLst/>
                          <a:latin typeface="Calibri" panose="020F0502020204030204" pitchFamily="34" charset="0"/>
                        </a:rPr>
                        <a:t>Gas Tax</a:t>
                      </a:r>
                    </a:p>
                  </a:txBody>
                  <a:tcPr marL="8881" marR="8881" marT="8881" marB="0" anchor="ctr">
                    <a:lnL>
                      <a:noFill/>
                    </a:lnL>
                    <a:lnR>
                      <a:noFill/>
                    </a:lnR>
                    <a:lnT>
                      <a:noFill/>
                    </a:lnT>
                    <a:lnB>
                      <a:noFill/>
                    </a:lnB>
                    <a:solidFill>
                      <a:schemeClr val="tx1">
                        <a:lumMod val="10000"/>
                        <a:lumOff val="90000"/>
                      </a:schemeClr>
                    </a:solidFill>
                  </a:tcPr>
                </a:tc>
                <a:tc>
                  <a:txBody>
                    <a:bodyPr/>
                    <a:lstStyle/>
                    <a:p>
                      <a:pPr algn="r" fontAlgn="b"/>
                      <a:r>
                        <a:rPr lang="en-US" sz="1200" b="0" i="0" u="none" strike="noStrike" dirty="0">
                          <a:solidFill>
                            <a:srgbClr val="000000"/>
                          </a:solidFill>
                          <a:effectLst/>
                          <a:latin typeface="Calibri" panose="020F0502020204030204" pitchFamily="34" charset="0"/>
                        </a:rPr>
                        <a:t>1.3%</a:t>
                      </a:r>
                    </a:p>
                  </a:txBody>
                  <a:tcPr marL="8881" marR="8881" marT="8881" marB="0" anchor="ctr">
                    <a:lnL>
                      <a:noFill/>
                    </a:lnL>
                    <a:lnR>
                      <a:noFill/>
                    </a:lnR>
                    <a:lnT w="6350" cap="flat" cmpd="sng" algn="ctr">
                      <a:solidFill>
                        <a:srgbClr val="000000"/>
                      </a:solidFill>
                      <a:prstDash val="solid"/>
                      <a:round/>
                      <a:headEnd type="none" w="med" len="med"/>
                      <a:tailEnd type="none" w="med" len="med"/>
                    </a:lnT>
                    <a:lnB>
                      <a:noFill/>
                    </a:lnB>
                    <a:solidFill>
                      <a:schemeClr val="tx1">
                        <a:lumMod val="10000"/>
                        <a:lumOff val="90000"/>
                      </a:schemeClr>
                    </a:solidFill>
                  </a:tcPr>
                </a:tc>
                <a:tc>
                  <a:txBody>
                    <a:bodyPr/>
                    <a:lstStyle/>
                    <a:p>
                      <a:pPr algn="r" fontAlgn="b"/>
                      <a:r>
                        <a:rPr lang="en-US" sz="1200" b="0" i="0" u="none" strike="noStrike" dirty="0">
                          <a:solidFill>
                            <a:srgbClr val="000000"/>
                          </a:solidFill>
                          <a:effectLst/>
                          <a:latin typeface="Calibri" panose="020F0502020204030204" pitchFamily="34" charset="0"/>
                        </a:rPr>
                        <a:t>1.3%</a:t>
                      </a:r>
                    </a:p>
                  </a:txBody>
                  <a:tcPr marL="8881" marR="8881" marT="8881" marB="0" anchor="ctr">
                    <a:lnL>
                      <a:noFill/>
                    </a:lnL>
                    <a:lnR>
                      <a:noFill/>
                    </a:lnR>
                    <a:lnT w="6350" cap="flat" cmpd="sng" algn="ctr">
                      <a:solidFill>
                        <a:srgbClr val="000000"/>
                      </a:solidFill>
                      <a:prstDash val="solid"/>
                      <a:round/>
                      <a:headEnd type="none" w="med" len="med"/>
                      <a:tailEnd type="none" w="med" len="med"/>
                    </a:lnT>
                    <a:lnB>
                      <a:noFill/>
                    </a:lnB>
                    <a:solidFill>
                      <a:schemeClr val="tx1">
                        <a:lumMod val="10000"/>
                        <a:lumOff val="90000"/>
                      </a:schemeClr>
                    </a:solidFill>
                  </a:tcPr>
                </a:tc>
                <a:tc>
                  <a:txBody>
                    <a:bodyPr/>
                    <a:lstStyle/>
                    <a:p>
                      <a:pPr algn="r" fontAlgn="b"/>
                      <a:r>
                        <a:rPr lang="en-US" sz="1200" b="0" i="0" u="none" strike="noStrike" dirty="0">
                          <a:solidFill>
                            <a:srgbClr val="000000"/>
                          </a:solidFill>
                          <a:effectLst/>
                          <a:latin typeface="Calibri" panose="020F0502020204030204" pitchFamily="34" charset="0"/>
                        </a:rPr>
                        <a:t>1.7%</a:t>
                      </a:r>
                    </a:p>
                  </a:txBody>
                  <a:tcPr marL="8881" marR="8881" marT="8881" marB="0" anchor="ctr">
                    <a:lnL>
                      <a:noFill/>
                    </a:lnL>
                    <a:lnR>
                      <a:noFill/>
                    </a:lnR>
                    <a:lnT w="6350" cap="flat" cmpd="sng" algn="ctr">
                      <a:solidFill>
                        <a:srgbClr val="000000"/>
                      </a:solidFill>
                      <a:prstDash val="solid"/>
                      <a:round/>
                      <a:headEnd type="none" w="med" len="med"/>
                      <a:tailEnd type="none" w="med" len="med"/>
                    </a:lnT>
                    <a:lnB>
                      <a:noFill/>
                    </a:lnB>
                    <a:solidFill>
                      <a:schemeClr val="tx1">
                        <a:lumMod val="10000"/>
                        <a:lumOff val="90000"/>
                      </a:schemeClr>
                    </a:solidFill>
                  </a:tcPr>
                </a:tc>
                <a:tc>
                  <a:txBody>
                    <a:bodyPr/>
                    <a:lstStyle/>
                    <a:p>
                      <a:pPr algn="r" fontAlgn="b"/>
                      <a:r>
                        <a:rPr lang="en-US" sz="1200" b="0" i="0" u="none" strike="noStrike" dirty="0">
                          <a:solidFill>
                            <a:srgbClr val="000000"/>
                          </a:solidFill>
                          <a:effectLst/>
                          <a:latin typeface="Calibri" panose="020F0502020204030204" pitchFamily="34" charset="0"/>
                        </a:rPr>
                        <a:t>1.0%</a:t>
                      </a:r>
                    </a:p>
                  </a:txBody>
                  <a:tcPr marL="8881" marR="8881" marT="8881" marB="0" anchor="ctr">
                    <a:lnL>
                      <a:noFill/>
                    </a:lnL>
                    <a:lnR>
                      <a:noFill/>
                    </a:lnR>
                    <a:lnT w="6350" cap="flat" cmpd="sng" algn="ctr">
                      <a:solidFill>
                        <a:srgbClr val="000000"/>
                      </a:solidFill>
                      <a:prstDash val="solid"/>
                      <a:round/>
                      <a:headEnd type="none" w="med" len="med"/>
                      <a:tailEnd type="none" w="med" len="med"/>
                    </a:lnT>
                    <a:lnB>
                      <a:noFill/>
                    </a:lnB>
                    <a:solidFill>
                      <a:schemeClr val="tx1">
                        <a:lumMod val="10000"/>
                        <a:lumOff val="90000"/>
                      </a:schemeClr>
                    </a:solidFill>
                  </a:tcPr>
                </a:tc>
                <a:tc>
                  <a:txBody>
                    <a:bodyPr/>
                    <a:lstStyle/>
                    <a:p>
                      <a:pPr algn="r" fontAlgn="b"/>
                      <a:r>
                        <a:rPr lang="en-US" sz="1200" b="0" i="0" u="none" strike="noStrike" dirty="0">
                          <a:solidFill>
                            <a:srgbClr val="000000"/>
                          </a:solidFill>
                          <a:effectLst/>
                          <a:latin typeface="Calibri" panose="020F0502020204030204" pitchFamily="34" charset="0"/>
                        </a:rPr>
                        <a:t>-0.4%</a:t>
                      </a:r>
                    </a:p>
                  </a:txBody>
                  <a:tcPr marL="8881" marR="8881" marT="8881" marB="0" anchor="ctr">
                    <a:lnL>
                      <a:noFill/>
                    </a:lnL>
                    <a:lnR>
                      <a:noFill/>
                    </a:lnR>
                    <a:lnT w="6350" cap="flat" cmpd="sng" algn="ctr">
                      <a:solidFill>
                        <a:srgbClr val="000000"/>
                      </a:solidFill>
                      <a:prstDash val="solid"/>
                      <a:round/>
                      <a:headEnd type="none" w="med" len="med"/>
                      <a:tailEnd type="none" w="med" len="med"/>
                    </a:lnT>
                    <a:lnB>
                      <a:noFill/>
                    </a:lnB>
                    <a:solidFill>
                      <a:schemeClr val="tx1">
                        <a:lumMod val="10000"/>
                        <a:lumOff val="90000"/>
                      </a:schemeClr>
                    </a:solidFill>
                  </a:tcPr>
                </a:tc>
                <a:tc>
                  <a:txBody>
                    <a:bodyPr/>
                    <a:lstStyle/>
                    <a:p>
                      <a:pPr algn="r" fontAlgn="b"/>
                      <a:r>
                        <a:rPr lang="en-US" sz="1200" b="0" i="0" u="none" strike="noStrike" dirty="0">
                          <a:solidFill>
                            <a:srgbClr val="000000"/>
                          </a:solidFill>
                          <a:effectLst/>
                          <a:latin typeface="Calibri" panose="020F0502020204030204" pitchFamily="34" charset="0"/>
                        </a:rPr>
                        <a:t>-0.6%</a:t>
                      </a:r>
                    </a:p>
                  </a:txBody>
                  <a:tcPr marL="8881" marR="8881" marT="8881" marB="0" anchor="ctr">
                    <a:lnL>
                      <a:noFill/>
                    </a:lnL>
                    <a:lnR>
                      <a:noFill/>
                    </a:lnR>
                    <a:lnT w="6350" cap="flat" cmpd="sng" algn="ctr">
                      <a:solidFill>
                        <a:srgbClr val="000000"/>
                      </a:solidFill>
                      <a:prstDash val="solid"/>
                      <a:round/>
                      <a:headEnd type="none" w="med" len="med"/>
                      <a:tailEnd type="none" w="med" len="med"/>
                    </a:lnT>
                    <a:lnB>
                      <a:noFill/>
                    </a:lnB>
                    <a:solidFill>
                      <a:schemeClr val="tx1">
                        <a:lumMod val="10000"/>
                        <a:lumOff val="90000"/>
                      </a:schemeClr>
                    </a:solidFill>
                  </a:tcPr>
                </a:tc>
                <a:tc>
                  <a:txBody>
                    <a:bodyPr/>
                    <a:lstStyle/>
                    <a:p>
                      <a:pPr algn="r" fontAlgn="b"/>
                      <a:r>
                        <a:rPr lang="en-US" sz="1200" b="0" i="0" u="none" strike="noStrike" dirty="0">
                          <a:solidFill>
                            <a:srgbClr val="000000"/>
                          </a:solidFill>
                          <a:effectLst/>
                          <a:latin typeface="Calibri" panose="020F0502020204030204" pitchFamily="34" charset="0"/>
                        </a:rPr>
                        <a:t>-1.3%</a:t>
                      </a:r>
                    </a:p>
                  </a:txBody>
                  <a:tcPr marL="8881" marR="8881" marT="8881" marB="0" anchor="ctr">
                    <a:lnL>
                      <a:noFill/>
                    </a:lnL>
                    <a:lnR>
                      <a:noFill/>
                    </a:lnR>
                    <a:lnT w="6350" cap="flat" cmpd="sng" algn="ctr">
                      <a:solidFill>
                        <a:srgbClr val="000000"/>
                      </a:solidFill>
                      <a:prstDash val="solid"/>
                      <a:round/>
                      <a:headEnd type="none" w="med" len="med"/>
                      <a:tailEnd type="none" w="med" len="med"/>
                    </a:lnT>
                    <a:lnB>
                      <a:noFill/>
                    </a:lnB>
                    <a:solidFill>
                      <a:schemeClr val="tx1">
                        <a:lumMod val="10000"/>
                        <a:lumOff val="90000"/>
                      </a:schemeClr>
                    </a:solidFill>
                  </a:tcPr>
                </a:tc>
                <a:tc>
                  <a:txBody>
                    <a:bodyPr/>
                    <a:lstStyle/>
                    <a:p>
                      <a:pPr algn="r" fontAlgn="b"/>
                      <a:r>
                        <a:rPr lang="en-US" sz="1200" b="0" i="0" u="none" strike="noStrike" dirty="0">
                          <a:solidFill>
                            <a:srgbClr val="000000"/>
                          </a:solidFill>
                          <a:effectLst/>
                          <a:latin typeface="Calibri" panose="020F0502020204030204" pitchFamily="34" charset="0"/>
                        </a:rPr>
                        <a:t>-1.4%</a:t>
                      </a:r>
                    </a:p>
                  </a:txBody>
                  <a:tcPr marL="8881" marR="8881" marT="8881" marB="0" anchor="ctr">
                    <a:lnL>
                      <a:noFill/>
                    </a:lnL>
                    <a:lnR>
                      <a:noFill/>
                    </a:lnR>
                    <a:lnT w="6350" cap="flat" cmpd="sng" algn="ctr">
                      <a:solidFill>
                        <a:srgbClr val="000000"/>
                      </a:solidFill>
                      <a:prstDash val="solid"/>
                      <a:round/>
                      <a:headEnd type="none" w="med" len="med"/>
                      <a:tailEnd type="none" w="med" len="med"/>
                    </a:lnT>
                    <a:lnB>
                      <a:noFill/>
                    </a:lnB>
                    <a:solidFill>
                      <a:schemeClr val="tx1">
                        <a:lumMod val="10000"/>
                        <a:lumOff val="90000"/>
                      </a:schemeClr>
                    </a:solidFill>
                  </a:tcPr>
                </a:tc>
              </a:tr>
              <a:tr h="468728">
                <a:tc>
                  <a:txBody>
                    <a:bodyPr/>
                    <a:lstStyle/>
                    <a:p>
                      <a:pPr algn="l" fontAlgn="b"/>
                      <a:r>
                        <a:rPr lang="en-US" sz="1200" b="0" i="0" u="none" strike="noStrike" dirty="0">
                          <a:solidFill>
                            <a:srgbClr val="000000"/>
                          </a:solidFill>
                          <a:effectLst/>
                          <a:latin typeface="Calibri" panose="020F0502020204030204" pitchFamily="34" charset="0"/>
                        </a:rPr>
                        <a:t>Tab Fees</a:t>
                      </a:r>
                    </a:p>
                  </a:txBody>
                  <a:tcPr marL="8881" marR="8881" marT="8881" marB="0" anchor="ctr">
                    <a:lnL>
                      <a:noFill/>
                    </a:lnL>
                    <a:lnR>
                      <a:noFill/>
                    </a:lnR>
                    <a:lnT>
                      <a:noFill/>
                    </a:lnT>
                    <a:lnB>
                      <a:noFill/>
                    </a:lnB>
                  </a:tcPr>
                </a:tc>
                <a:tc>
                  <a:txBody>
                    <a:bodyPr/>
                    <a:lstStyle/>
                    <a:p>
                      <a:pPr algn="r" fontAlgn="b"/>
                      <a:r>
                        <a:rPr lang="en-US" sz="1200" b="0" i="0" u="none" strike="noStrike" dirty="0">
                          <a:solidFill>
                            <a:srgbClr val="000000"/>
                          </a:solidFill>
                          <a:effectLst/>
                          <a:latin typeface="Calibri" panose="020F0502020204030204" pitchFamily="34" charset="0"/>
                        </a:rPr>
                        <a:t>2.2%</a:t>
                      </a:r>
                    </a:p>
                  </a:txBody>
                  <a:tcPr marL="8881" marR="8881" marT="8881" marB="0" anchor="ctr">
                    <a:lnL>
                      <a:noFill/>
                    </a:lnL>
                    <a:lnR>
                      <a:noFill/>
                    </a:lnR>
                    <a:lnT>
                      <a:noFill/>
                    </a:lnT>
                    <a:lnB>
                      <a:noFill/>
                    </a:lnB>
                  </a:tcPr>
                </a:tc>
                <a:tc>
                  <a:txBody>
                    <a:bodyPr/>
                    <a:lstStyle/>
                    <a:p>
                      <a:pPr algn="r" fontAlgn="b"/>
                      <a:r>
                        <a:rPr lang="en-US" sz="1200" b="0" i="0" u="none" strike="noStrike">
                          <a:solidFill>
                            <a:srgbClr val="000000"/>
                          </a:solidFill>
                          <a:effectLst/>
                          <a:latin typeface="Calibri" panose="020F0502020204030204" pitchFamily="34" charset="0"/>
                        </a:rPr>
                        <a:t>7.3%</a:t>
                      </a:r>
                    </a:p>
                  </a:txBody>
                  <a:tcPr marL="8881" marR="8881" marT="8881" marB="0" anchor="ctr">
                    <a:lnL>
                      <a:noFill/>
                    </a:lnL>
                    <a:lnR>
                      <a:noFill/>
                    </a:lnR>
                    <a:lnT>
                      <a:noFill/>
                    </a:lnT>
                    <a:lnB>
                      <a:noFill/>
                    </a:lnB>
                  </a:tcPr>
                </a:tc>
                <a:tc>
                  <a:txBody>
                    <a:bodyPr/>
                    <a:lstStyle/>
                    <a:p>
                      <a:pPr algn="r" fontAlgn="b"/>
                      <a:r>
                        <a:rPr lang="en-US" sz="1200" b="0" i="0" u="none" strike="noStrike" dirty="0">
                          <a:solidFill>
                            <a:srgbClr val="000000"/>
                          </a:solidFill>
                          <a:effectLst/>
                          <a:latin typeface="Calibri" panose="020F0502020204030204" pitchFamily="34" charset="0"/>
                        </a:rPr>
                        <a:t>3.9%</a:t>
                      </a:r>
                    </a:p>
                  </a:txBody>
                  <a:tcPr marL="8881" marR="8881" marT="8881" marB="0" anchor="ctr">
                    <a:lnL>
                      <a:noFill/>
                    </a:lnL>
                    <a:lnR>
                      <a:noFill/>
                    </a:lnR>
                    <a:lnT>
                      <a:noFill/>
                    </a:lnT>
                    <a:lnB>
                      <a:noFill/>
                    </a:lnB>
                  </a:tcPr>
                </a:tc>
                <a:tc>
                  <a:txBody>
                    <a:bodyPr/>
                    <a:lstStyle/>
                    <a:p>
                      <a:pPr algn="r" fontAlgn="b"/>
                      <a:r>
                        <a:rPr lang="en-US" sz="1200" b="0" i="0" u="none" strike="noStrike" dirty="0">
                          <a:solidFill>
                            <a:srgbClr val="000000"/>
                          </a:solidFill>
                          <a:effectLst/>
                          <a:latin typeface="Calibri" panose="020F0502020204030204" pitchFamily="34" charset="0"/>
                        </a:rPr>
                        <a:t>3.6%</a:t>
                      </a:r>
                    </a:p>
                  </a:txBody>
                  <a:tcPr marL="8881" marR="8881" marT="8881" marB="0" anchor="ctr">
                    <a:lnL>
                      <a:noFill/>
                    </a:lnL>
                    <a:lnR>
                      <a:noFill/>
                    </a:lnR>
                    <a:lnT>
                      <a:noFill/>
                    </a:lnT>
                    <a:lnB>
                      <a:noFill/>
                    </a:lnB>
                  </a:tcPr>
                </a:tc>
                <a:tc>
                  <a:txBody>
                    <a:bodyPr/>
                    <a:lstStyle/>
                    <a:p>
                      <a:pPr algn="r" fontAlgn="b"/>
                      <a:r>
                        <a:rPr lang="en-US" sz="1200" b="0" i="0" u="none" strike="noStrike" dirty="0">
                          <a:solidFill>
                            <a:srgbClr val="000000"/>
                          </a:solidFill>
                          <a:effectLst/>
                          <a:latin typeface="Calibri" panose="020F0502020204030204" pitchFamily="34" charset="0"/>
                        </a:rPr>
                        <a:t>2.1%</a:t>
                      </a:r>
                    </a:p>
                  </a:txBody>
                  <a:tcPr marL="8881" marR="8881" marT="8881" marB="0" anchor="ctr">
                    <a:lnL>
                      <a:noFill/>
                    </a:lnL>
                    <a:lnR>
                      <a:noFill/>
                    </a:lnR>
                    <a:lnT>
                      <a:noFill/>
                    </a:lnT>
                    <a:lnB>
                      <a:noFill/>
                    </a:lnB>
                  </a:tcPr>
                </a:tc>
                <a:tc>
                  <a:txBody>
                    <a:bodyPr/>
                    <a:lstStyle/>
                    <a:p>
                      <a:pPr algn="r" fontAlgn="b"/>
                      <a:r>
                        <a:rPr lang="en-US" sz="1200" b="0" i="0" u="none" strike="noStrike">
                          <a:solidFill>
                            <a:srgbClr val="000000"/>
                          </a:solidFill>
                          <a:effectLst/>
                          <a:latin typeface="Calibri" panose="020F0502020204030204" pitchFamily="34" charset="0"/>
                        </a:rPr>
                        <a:t>1.2%</a:t>
                      </a:r>
                    </a:p>
                  </a:txBody>
                  <a:tcPr marL="8881" marR="8881" marT="8881" marB="0" anchor="ctr">
                    <a:lnL>
                      <a:noFill/>
                    </a:lnL>
                    <a:lnR>
                      <a:noFill/>
                    </a:lnR>
                    <a:lnT>
                      <a:noFill/>
                    </a:lnT>
                    <a:lnB>
                      <a:noFill/>
                    </a:lnB>
                  </a:tcPr>
                </a:tc>
                <a:tc>
                  <a:txBody>
                    <a:bodyPr/>
                    <a:lstStyle/>
                    <a:p>
                      <a:pPr algn="r" fontAlgn="b"/>
                      <a:r>
                        <a:rPr lang="en-US" sz="1200" b="0" i="0" u="none" strike="noStrike">
                          <a:solidFill>
                            <a:srgbClr val="000000"/>
                          </a:solidFill>
                          <a:effectLst/>
                          <a:latin typeface="Calibri" panose="020F0502020204030204" pitchFamily="34" charset="0"/>
                        </a:rPr>
                        <a:t>0.6%</a:t>
                      </a:r>
                    </a:p>
                  </a:txBody>
                  <a:tcPr marL="8881" marR="8881" marT="8881" marB="0" anchor="ctr">
                    <a:lnL>
                      <a:noFill/>
                    </a:lnL>
                    <a:lnR>
                      <a:noFill/>
                    </a:lnR>
                    <a:lnT>
                      <a:noFill/>
                    </a:lnT>
                    <a:lnB>
                      <a:noFill/>
                    </a:lnB>
                  </a:tcPr>
                </a:tc>
                <a:tc>
                  <a:txBody>
                    <a:bodyPr/>
                    <a:lstStyle/>
                    <a:p>
                      <a:pPr algn="r" fontAlgn="b"/>
                      <a:r>
                        <a:rPr lang="en-US" sz="1200" b="0" i="0" u="none" strike="noStrike" dirty="0">
                          <a:solidFill>
                            <a:srgbClr val="000000"/>
                          </a:solidFill>
                          <a:effectLst/>
                          <a:latin typeface="Calibri" panose="020F0502020204030204" pitchFamily="34" charset="0"/>
                        </a:rPr>
                        <a:t>0.3%</a:t>
                      </a:r>
                    </a:p>
                  </a:txBody>
                  <a:tcPr marL="8881" marR="8881" marT="8881" marB="0" anchor="ctr">
                    <a:lnL>
                      <a:noFill/>
                    </a:lnL>
                    <a:lnR>
                      <a:noFill/>
                    </a:lnR>
                    <a:lnT>
                      <a:noFill/>
                    </a:lnT>
                    <a:lnB>
                      <a:noFill/>
                    </a:lnB>
                  </a:tcPr>
                </a:tc>
              </a:tr>
              <a:tr h="468728">
                <a:tc>
                  <a:txBody>
                    <a:bodyPr/>
                    <a:lstStyle/>
                    <a:p>
                      <a:pPr algn="l" fontAlgn="b"/>
                      <a:r>
                        <a:rPr lang="en-US" sz="1200" b="0" i="0" u="none" strike="noStrike" dirty="0">
                          <a:solidFill>
                            <a:srgbClr val="000000"/>
                          </a:solidFill>
                          <a:effectLst/>
                          <a:latin typeface="Calibri" panose="020F0502020204030204" pitchFamily="34" charset="0"/>
                        </a:rPr>
                        <a:t>MVST</a:t>
                      </a:r>
                    </a:p>
                  </a:txBody>
                  <a:tcPr marL="8881" marR="8881" marT="8881" marB="0" anchor="ctr">
                    <a:lnL>
                      <a:noFill/>
                    </a:lnL>
                    <a:lnR>
                      <a:noFill/>
                    </a:lnR>
                    <a:lnT>
                      <a:noFill/>
                    </a:lnT>
                    <a:lnB>
                      <a:noFill/>
                    </a:lnB>
                    <a:solidFill>
                      <a:schemeClr val="tx1">
                        <a:lumMod val="10000"/>
                        <a:lumOff val="90000"/>
                      </a:schemeClr>
                    </a:solidFill>
                  </a:tcPr>
                </a:tc>
                <a:tc>
                  <a:txBody>
                    <a:bodyPr/>
                    <a:lstStyle/>
                    <a:p>
                      <a:pPr algn="r" fontAlgn="b"/>
                      <a:r>
                        <a:rPr lang="en-US" sz="1200" b="0" i="0" u="none" strike="noStrike" dirty="0">
                          <a:solidFill>
                            <a:srgbClr val="000000"/>
                          </a:solidFill>
                          <a:effectLst/>
                          <a:latin typeface="Calibri" panose="020F0502020204030204" pitchFamily="34" charset="0"/>
                        </a:rPr>
                        <a:t>2.9%</a:t>
                      </a:r>
                    </a:p>
                  </a:txBody>
                  <a:tcPr marL="8881" marR="8881" marT="8881" marB="0" anchor="ctr">
                    <a:lnL>
                      <a:noFill/>
                    </a:lnL>
                    <a:lnR>
                      <a:noFill/>
                    </a:lnR>
                    <a:lnT>
                      <a:noFill/>
                    </a:lnT>
                    <a:lnB>
                      <a:noFill/>
                    </a:lnB>
                    <a:solidFill>
                      <a:schemeClr val="tx1">
                        <a:lumMod val="10000"/>
                        <a:lumOff val="90000"/>
                      </a:schemeClr>
                    </a:solidFill>
                  </a:tcPr>
                </a:tc>
                <a:tc>
                  <a:txBody>
                    <a:bodyPr/>
                    <a:lstStyle/>
                    <a:p>
                      <a:pPr algn="r" fontAlgn="b"/>
                      <a:r>
                        <a:rPr lang="en-US" sz="1200" b="0" i="0" u="none" strike="noStrike" dirty="0">
                          <a:solidFill>
                            <a:srgbClr val="000000"/>
                          </a:solidFill>
                          <a:effectLst/>
                          <a:latin typeface="Calibri" panose="020F0502020204030204" pitchFamily="34" charset="0"/>
                        </a:rPr>
                        <a:t>5.5%</a:t>
                      </a:r>
                    </a:p>
                  </a:txBody>
                  <a:tcPr marL="8881" marR="8881" marT="8881" marB="0" anchor="ctr">
                    <a:lnL>
                      <a:noFill/>
                    </a:lnL>
                    <a:lnR>
                      <a:noFill/>
                    </a:lnR>
                    <a:lnT>
                      <a:noFill/>
                    </a:lnT>
                    <a:lnB>
                      <a:noFill/>
                    </a:lnB>
                    <a:solidFill>
                      <a:schemeClr val="tx1">
                        <a:lumMod val="10000"/>
                        <a:lumOff val="90000"/>
                      </a:schemeClr>
                    </a:solidFill>
                  </a:tcPr>
                </a:tc>
                <a:tc>
                  <a:txBody>
                    <a:bodyPr/>
                    <a:lstStyle/>
                    <a:p>
                      <a:pPr algn="r" fontAlgn="b"/>
                      <a:r>
                        <a:rPr lang="en-US" sz="1200" b="0" i="0" u="none" strike="noStrike" dirty="0">
                          <a:solidFill>
                            <a:srgbClr val="000000"/>
                          </a:solidFill>
                          <a:effectLst/>
                          <a:latin typeface="Calibri" panose="020F0502020204030204" pitchFamily="34" charset="0"/>
                        </a:rPr>
                        <a:t>2.4%</a:t>
                      </a:r>
                    </a:p>
                  </a:txBody>
                  <a:tcPr marL="8881" marR="8881" marT="8881" marB="0" anchor="ctr">
                    <a:lnL>
                      <a:noFill/>
                    </a:lnL>
                    <a:lnR>
                      <a:noFill/>
                    </a:lnR>
                    <a:lnT>
                      <a:noFill/>
                    </a:lnT>
                    <a:lnB>
                      <a:noFill/>
                    </a:lnB>
                    <a:solidFill>
                      <a:schemeClr val="tx1">
                        <a:lumMod val="10000"/>
                        <a:lumOff val="90000"/>
                      </a:schemeClr>
                    </a:solidFill>
                  </a:tcPr>
                </a:tc>
                <a:tc>
                  <a:txBody>
                    <a:bodyPr/>
                    <a:lstStyle/>
                    <a:p>
                      <a:pPr algn="r" fontAlgn="b"/>
                      <a:r>
                        <a:rPr lang="en-US" sz="1200" b="0" i="0" u="none" strike="noStrike" dirty="0">
                          <a:solidFill>
                            <a:srgbClr val="000000"/>
                          </a:solidFill>
                          <a:effectLst/>
                          <a:latin typeface="Calibri" panose="020F0502020204030204" pitchFamily="34" charset="0"/>
                        </a:rPr>
                        <a:t>3.3%</a:t>
                      </a:r>
                    </a:p>
                  </a:txBody>
                  <a:tcPr marL="8881" marR="8881" marT="8881" marB="0" anchor="ctr">
                    <a:lnL>
                      <a:noFill/>
                    </a:lnL>
                    <a:lnR>
                      <a:noFill/>
                    </a:lnR>
                    <a:lnT>
                      <a:noFill/>
                    </a:lnT>
                    <a:lnB>
                      <a:noFill/>
                    </a:lnB>
                    <a:solidFill>
                      <a:schemeClr val="tx1">
                        <a:lumMod val="10000"/>
                        <a:lumOff val="90000"/>
                      </a:schemeClr>
                    </a:solidFill>
                  </a:tcPr>
                </a:tc>
                <a:tc>
                  <a:txBody>
                    <a:bodyPr/>
                    <a:lstStyle/>
                    <a:p>
                      <a:pPr algn="r" fontAlgn="b"/>
                      <a:r>
                        <a:rPr lang="en-US" sz="1200" b="0" i="0" u="none" strike="noStrike" dirty="0">
                          <a:solidFill>
                            <a:srgbClr val="000000"/>
                          </a:solidFill>
                          <a:effectLst/>
                          <a:latin typeface="Calibri" panose="020F0502020204030204" pitchFamily="34" charset="0"/>
                        </a:rPr>
                        <a:t>3.5%</a:t>
                      </a:r>
                    </a:p>
                  </a:txBody>
                  <a:tcPr marL="8881" marR="8881" marT="8881" marB="0" anchor="ctr">
                    <a:lnL>
                      <a:noFill/>
                    </a:lnL>
                    <a:lnR>
                      <a:noFill/>
                    </a:lnR>
                    <a:lnT>
                      <a:noFill/>
                    </a:lnT>
                    <a:lnB>
                      <a:noFill/>
                    </a:lnB>
                    <a:solidFill>
                      <a:schemeClr val="tx1">
                        <a:lumMod val="10000"/>
                        <a:lumOff val="90000"/>
                      </a:schemeClr>
                    </a:solidFill>
                  </a:tcPr>
                </a:tc>
                <a:tc>
                  <a:txBody>
                    <a:bodyPr/>
                    <a:lstStyle/>
                    <a:p>
                      <a:pPr algn="r" fontAlgn="b"/>
                      <a:r>
                        <a:rPr lang="en-US" sz="1200" b="0" i="0" u="none" strike="noStrike" dirty="0">
                          <a:solidFill>
                            <a:srgbClr val="000000"/>
                          </a:solidFill>
                          <a:effectLst/>
                          <a:latin typeface="Calibri" panose="020F0502020204030204" pitchFamily="34" charset="0"/>
                        </a:rPr>
                        <a:t>5.1%</a:t>
                      </a:r>
                    </a:p>
                  </a:txBody>
                  <a:tcPr marL="8881" marR="8881" marT="8881" marB="0" anchor="ctr">
                    <a:lnL>
                      <a:noFill/>
                    </a:lnL>
                    <a:lnR>
                      <a:noFill/>
                    </a:lnR>
                    <a:lnT>
                      <a:noFill/>
                    </a:lnT>
                    <a:lnB>
                      <a:noFill/>
                    </a:lnB>
                    <a:solidFill>
                      <a:schemeClr val="tx1">
                        <a:lumMod val="10000"/>
                        <a:lumOff val="90000"/>
                      </a:schemeClr>
                    </a:solidFill>
                  </a:tcPr>
                </a:tc>
                <a:tc>
                  <a:txBody>
                    <a:bodyPr/>
                    <a:lstStyle/>
                    <a:p>
                      <a:pPr algn="r" fontAlgn="b"/>
                      <a:r>
                        <a:rPr lang="en-US" sz="1200" b="0" i="0" u="none" strike="noStrike" dirty="0">
                          <a:solidFill>
                            <a:srgbClr val="000000"/>
                          </a:solidFill>
                          <a:effectLst/>
                          <a:latin typeface="Calibri" panose="020F0502020204030204" pitchFamily="34" charset="0"/>
                        </a:rPr>
                        <a:t>4.7%</a:t>
                      </a:r>
                    </a:p>
                  </a:txBody>
                  <a:tcPr marL="8881" marR="8881" marT="8881" marB="0" anchor="ctr">
                    <a:lnL>
                      <a:noFill/>
                    </a:lnL>
                    <a:lnR>
                      <a:noFill/>
                    </a:lnR>
                    <a:lnT>
                      <a:noFill/>
                    </a:lnT>
                    <a:lnB>
                      <a:noFill/>
                    </a:lnB>
                    <a:solidFill>
                      <a:schemeClr val="tx1">
                        <a:lumMod val="10000"/>
                        <a:lumOff val="90000"/>
                      </a:schemeClr>
                    </a:solidFill>
                  </a:tcPr>
                </a:tc>
                <a:tc>
                  <a:txBody>
                    <a:bodyPr/>
                    <a:lstStyle/>
                    <a:p>
                      <a:pPr algn="r" fontAlgn="b"/>
                      <a:r>
                        <a:rPr lang="en-US" sz="1200" b="0" i="0" u="none" strike="noStrike" dirty="0">
                          <a:solidFill>
                            <a:srgbClr val="000000"/>
                          </a:solidFill>
                          <a:effectLst/>
                          <a:latin typeface="Calibri" panose="020F0502020204030204" pitchFamily="34" charset="0"/>
                        </a:rPr>
                        <a:t>4.4%</a:t>
                      </a:r>
                    </a:p>
                  </a:txBody>
                  <a:tcPr marL="8881" marR="8881" marT="8881" marB="0" anchor="ctr">
                    <a:lnL>
                      <a:noFill/>
                    </a:lnL>
                    <a:lnR>
                      <a:noFill/>
                    </a:lnR>
                    <a:lnT>
                      <a:noFill/>
                    </a:lnT>
                    <a:lnB>
                      <a:noFill/>
                    </a:lnB>
                    <a:solidFill>
                      <a:schemeClr val="tx1">
                        <a:lumMod val="10000"/>
                        <a:lumOff val="90000"/>
                      </a:schemeClr>
                    </a:solidFill>
                  </a:tcPr>
                </a:tc>
              </a:tr>
              <a:tr h="468728">
                <a:tc>
                  <a:txBody>
                    <a:bodyPr/>
                    <a:lstStyle/>
                    <a:p>
                      <a:pPr algn="l" fontAlgn="b"/>
                      <a:r>
                        <a:rPr lang="en-US" sz="1200" b="0" i="0" u="none" strike="noStrike" dirty="0">
                          <a:solidFill>
                            <a:srgbClr val="000000"/>
                          </a:solidFill>
                          <a:effectLst/>
                          <a:latin typeface="Calibri" panose="020F0502020204030204" pitchFamily="34" charset="0"/>
                        </a:rPr>
                        <a:t>Other</a:t>
                      </a:r>
                    </a:p>
                  </a:txBody>
                  <a:tcPr marL="8881" marR="8881" marT="8881" marB="0" anchor="ctr">
                    <a:lnL>
                      <a:noFill/>
                    </a:lnL>
                    <a:lnR>
                      <a:noFill/>
                    </a:lnR>
                    <a:lnT>
                      <a:noFill/>
                    </a:lnT>
                    <a:lnB w="19050" cap="flat" cmpd="sng" algn="ctr">
                      <a:solidFill>
                        <a:schemeClr val="tx1"/>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5.0%</a:t>
                      </a:r>
                    </a:p>
                  </a:txBody>
                  <a:tcPr marL="8881" marR="8881" marT="8881" marB="0" anchor="ctr">
                    <a:lnL>
                      <a:noFill/>
                    </a:lnL>
                    <a:lnR>
                      <a:noFill/>
                    </a:lnR>
                    <a:lnT>
                      <a:noFill/>
                    </a:lnT>
                    <a:lnB w="19050" cap="flat" cmpd="sng" algn="ctr">
                      <a:solidFill>
                        <a:schemeClr val="tx1"/>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-27.9%</a:t>
                      </a:r>
                    </a:p>
                  </a:txBody>
                  <a:tcPr marL="8881" marR="8881" marT="8881" marB="0" anchor="ctr">
                    <a:lnL>
                      <a:noFill/>
                    </a:lnL>
                    <a:lnR>
                      <a:noFill/>
                    </a:lnR>
                    <a:lnT>
                      <a:noFill/>
                    </a:lnT>
                    <a:lnB w="19050" cap="flat" cmpd="sng" algn="ctr">
                      <a:solidFill>
                        <a:schemeClr val="tx1"/>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2360.1%</a:t>
                      </a:r>
                    </a:p>
                  </a:txBody>
                  <a:tcPr marL="8881" marR="8881" marT="8881" marB="0" anchor="ctr">
                    <a:lnL>
                      <a:noFill/>
                    </a:lnL>
                    <a:lnR>
                      <a:noFill/>
                    </a:lnR>
                    <a:lnT>
                      <a:noFill/>
                    </a:lnT>
                    <a:lnB w="19050" cap="flat" cmpd="sng" algn="ctr">
                      <a:solidFill>
                        <a:schemeClr val="tx1"/>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9.1%</a:t>
                      </a:r>
                    </a:p>
                  </a:txBody>
                  <a:tcPr marL="8881" marR="8881" marT="8881" marB="0" anchor="ctr">
                    <a:lnL>
                      <a:noFill/>
                    </a:lnL>
                    <a:lnR>
                      <a:noFill/>
                    </a:lnR>
                    <a:lnT>
                      <a:noFill/>
                    </a:lnT>
                    <a:lnB w="19050" cap="flat" cmpd="sng" algn="ctr">
                      <a:solidFill>
                        <a:schemeClr val="tx1"/>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121.5%</a:t>
                      </a:r>
                    </a:p>
                  </a:txBody>
                  <a:tcPr marL="8881" marR="8881" marT="8881" marB="0" anchor="ctr">
                    <a:lnL>
                      <a:noFill/>
                    </a:lnL>
                    <a:lnR>
                      <a:noFill/>
                    </a:lnR>
                    <a:lnT>
                      <a:noFill/>
                    </a:lnT>
                    <a:lnB w="19050" cap="flat" cmpd="sng" algn="ctr">
                      <a:solidFill>
                        <a:schemeClr val="tx1"/>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1.5%</a:t>
                      </a:r>
                    </a:p>
                  </a:txBody>
                  <a:tcPr marL="8881" marR="8881" marT="8881" marB="0" anchor="ctr">
                    <a:lnL>
                      <a:noFill/>
                    </a:lnL>
                    <a:lnR>
                      <a:noFill/>
                    </a:lnR>
                    <a:lnT>
                      <a:noFill/>
                    </a:lnT>
                    <a:lnB w="19050" cap="flat" cmpd="sng" algn="ctr">
                      <a:solidFill>
                        <a:schemeClr val="tx1"/>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1.3%</a:t>
                      </a:r>
                    </a:p>
                  </a:txBody>
                  <a:tcPr marL="8881" marR="8881" marT="8881" marB="0" anchor="ctr">
                    <a:lnL>
                      <a:noFill/>
                    </a:lnL>
                    <a:lnR>
                      <a:noFill/>
                    </a:lnR>
                    <a:lnT>
                      <a:noFill/>
                    </a:lnT>
                    <a:lnB w="19050" cap="flat" cmpd="sng" algn="ctr">
                      <a:solidFill>
                        <a:schemeClr val="tx1"/>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1.2%</a:t>
                      </a:r>
                    </a:p>
                  </a:txBody>
                  <a:tcPr marL="8881" marR="8881" marT="8881" marB="0" anchor="ctr">
                    <a:lnL>
                      <a:noFill/>
                    </a:lnL>
                    <a:lnR>
                      <a:noFill/>
                    </a:lnR>
                    <a:lnT>
                      <a:noFill/>
                    </a:lnT>
                    <a:lnB w="19050" cap="flat" cmpd="sng" algn="ctr">
                      <a:solidFill>
                        <a:schemeClr val="tx1"/>
                      </a:solidFill>
                      <a:prstDash val="solid"/>
                      <a:round/>
                      <a:headEnd type="none" w="med" len="med"/>
                      <a:tailEnd type="none" w="med" len="med"/>
                    </a:lnB>
                  </a:tcPr>
                </a:tc>
              </a:tr>
              <a:tr h="492166">
                <a:tc>
                  <a:txBody>
                    <a:bodyPr/>
                    <a:lstStyle/>
                    <a:p>
                      <a:pPr algn="r" fontAlgn="b"/>
                      <a:r>
                        <a:rPr lang="en-US" sz="1400" b="1" i="0" u="none" strike="noStrike" dirty="0">
                          <a:solidFill>
                            <a:srgbClr val="000000"/>
                          </a:solidFill>
                          <a:effectLst/>
                          <a:latin typeface="Calibri" panose="020F0502020204030204" pitchFamily="34" charset="0"/>
                        </a:rPr>
                        <a:t>Total</a:t>
                      </a:r>
                    </a:p>
                  </a:txBody>
                  <a:tcPr marL="8881" marR="8881" marT="8881" marB="0" anchor="ctr">
                    <a:lnL>
                      <a:noFill/>
                    </a:lnL>
                    <a:lnR>
                      <a:noFill/>
                    </a:lnR>
                    <a:lnT w="19050" cap="flat" cmpd="sng" algn="ctr">
                      <a:solidFill>
                        <a:schemeClr val="tx1"/>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tx1">
                        <a:lumMod val="10000"/>
                        <a:lumOff val="90000"/>
                      </a:schemeClr>
                    </a:solidFill>
                  </a:tcPr>
                </a:tc>
                <a:tc>
                  <a:txBody>
                    <a:bodyPr/>
                    <a:lstStyle/>
                    <a:p>
                      <a:pPr algn="r" fontAlgn="b"/>
                      <a:r>
                        <a:rPr lang="en-US" sz="1400" b="1" i="0" u="none" strike="noStrike" dirty="0">
                          <a:solidFill>
                            <a:srgbClr val="000000"/>
                          </a:solidFill>
                          <a:effectLst/>
                          <a:latin typeface="Calibri" panose="020F0502020204030204" pitchFamily="34" charset="0"/>
                        </a:rPr>
                        <a:t>2.0%</a:t>
                      </a:r>
                    </a:p>
                  </a:txBody>
                  <a:tcPr marL="8881" marR="8881" marT="8881" marB="0" anchor="ctr">
                    <a:lnL>
                      <a:noFill/>
                    </a:lnL>
                    <a:lnR>
                      <a:noFill/>
                    </a:lnR>
                    <a:lnT w="19050" cap="flat" cmpd="sng" algn="ctr">
                      <a:solidFill>
                        <a:schemeClr val="tx1"/>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tx1">
                        <a:lumMod val="10000"/>
                        <a:lumOff val="90000"/>
                      </a:schemeClr>
                    </a:solidFill>
                  </a:tcPr>
                </a:tc>
                <a:tc>
                  <a:txBody>
                    <a:bodyPr/>
                    <a:lstStyle/>
                    <a:p>
                      <a:pPr algn="r" fontAlgn="b"/>
                      <a:r>
                        <a:rPr lang="en-US" sz="1400" b="1" i="0" u="none" strike="noStrike" dirty="0">
                          <a:solidFill>
                            <a:srgbClr val="000000"/>
                          </a:solidFill>
                          <a:effectLst/>
                          <a:latin typeface="Calibri" panose="020F0502020204030204" pitchFamily="34" charset="0"/>
                        </a:rPr>
                        <a:t>4.2%</a:t>
                      </a:r>
                    </a:p>
                  </a:txBody>
                  <a:tcPr marL="8881" marR="8881" marT="8881" marB="0" anchor="ctr">
                    <a:lnL>
                      <a:noFill/>
                    </a:lnL>
                    <a:lnR>
                      <a:noFill/>
                    </a:lnR>
                    <a:lnT w="19050" cap="flat" cmpd="sng" algn="ctr">
                      <a:solidFill>
                        <a:schemeClr val="tx1"/>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tx1">
                        <a:lumMod val="10000"/>
                        <a:lumOff val="90000"/>
                      </a:schemeClr>
                    </a:solidFill>
                  </a:tcPr>
                </a:tc>
                <a:tc>
                  <a:txBody>
                    <a:bodyPr/>
                    <a:lstStyle/>
                    <a:p>
                      <a:pPr algn="r" fontAlgn="b"/>
                      <a:r>
                        <a:rPr lang="en-US" sz="1400" b="1" i="0" u="none" strike="noStrike" dirty="0">
                          <a:solidFill>
                            <a:srgbClr val="000000"/>
                          </a:solidFill>
                          <a:effectLst/>
                          <a:latin typeface="Calibri" panose="020F0502020204030204" pitchFamily="34" charset="0"/>
                        </a:rPr>
                        <a:t>6.6%</a:t>
                      </a:r>
                    </a:p>
                  </a:txBody>
                  <a:tcPr marL="8881" marR="8881" marT="8881" marB="0" anchor="ctr">
                    <a:lnL>
                      <a:noFill/>
                    </a:lnL>
                    <a:lnR>
                      <a:noFill/>
                    </a:lnR>
                    <a:lnT w="19050" cap="flat" cmpd="sng" algn="ctr">
                      <a:solidFill>
                        <a:schemeClr val="tx1"/>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tx1">
                        <a:lumMod val="10000"/>
                        <a:lumOff val="90000"/>
                      </a:schemeClr>
                    </a:solidFill>
                  </a:tcPr>
                </a:tc>
                <a:tc>
                  <a:txBody>
                    <a:bodyPr/>
                    <a:lstStyle/>
                    <a:p>
                      <a:pPr algn="r" fontAlgn="b"/>
                      <a:r>
                        <a:rPr lang="en-US" sz="1400" b="1" i="0" u="none" strike="noStrike" dirty="0">
                          <a:solidFill>
                            <a:srgbClr val="000000"/>
                          </a:solidFill>
                          <a:effectLst/>
                          <a:latin typeface="Calibri" panose="020F0502020204030204" pitchFamily="34" charset="0"/>
                        </a:rPr>
                        <a:t>2.7%</a:t>
                      </a:r>
                    </a:p>
                  </a:txBody>
                  <a:tcPr marL="8881" marR="8881" marT="8881" marB="0" anchor="ctr">
                    <a:lnL>
                      <a:noFill/>
                    </a:lnL>
                    <a:lnR>
                      <a:noFill/>
                    </a:lnR>
                    <a:lnT w="19050" cap="flat" cmpd="sng" algn="ctr">
                      <a:solidFill>
                        <a:schemeClr val="tx1"/>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tx1">
                        <a:lumMod val="10000"/>
                        <a:lumOff val="90000"/>
                      </a:schemeClr>
                    </a:solidFill>
                  </a:tcPr>
                </a:tc>
                <a:tc>
                  <a:txBody>
                    <a:bodyPr/>
                    <a:lstStyle/>
                    <a:p>
                      <a:pPr algn="r" fontAlgn="b"/>
                      <a:r>
                        <a:rPr lang="en-US" sz="1400" b="1" i="0" u="none" strike="noStrike" dirty="0">
                          <a:solidFill>
                            <a:srgbClr val="000000"/>
                          </a:solidFill>
                          <a:effectLst/>
                          <a:latin typeface="Calibri" panose="020F0502020204030204" pitchFamily="34" charset="0"/>
                        </a:rPr>
                        <a:t>6.4%</a:t>
                      </a:r>
                    </a:p>
                  </a:txBody>
                  <a:tcPr marL="8881" marR="8881" marT="8881" marB="0" anchor="ctr">
                    <a:lnL>
                      <a:noFill/>
                    </a:lnL>
                    <a:lnR>
                      <a:noFill/>
                    </a:lnR>
                    <a:lnT w="19050" cap="flat" cmpd="sng" algn="ctr">
                      <a:solidFill>
                        <a:schemeClr val="tx1"/>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tx1">
                        <a:lumMod val="10000"/>
                        <a:lumOff val="90000"/>
                      </a:schemeClr>
                    </a:solidFill>
                  </a:tcPr>
                </a:tc>
                <a:tc>
                  <a:txBody>
                    <a:bodyPr/>
                    <a:lstStyle/>
                    <a:p>
                      <a:pPr algn="r" fontAlgn="b"/>
                      <a:r>
                        <a:rPr lang="en-US" sz="1400" b="1" i="0" u="none" strike="noStrike" dirty="0">
                          <a:solidFill>
                            <a:srgbClr val="000000"/>
                          </a:solidFill>
                          <a:effectLst/>
                          <a:latin typeface="Calibri" panose="020F0502020204030204" pitchFamily="34" charset="0"/>
                        </a:rPr>
                        <a:t>1.3%</a:t>
                      </a:r>
                    </a:p>
                  </a:txBody>
                  <a:tcPr marL="8881" marR="8881" marT="8881" marB="0" anchor="ctr">
                    <a:lnL>
                      <a:noFill/>
                    </a:lnL>
                    <a:lnR>
                      <a:noFill/>
                    </a:lnR>
                    <a:lnT w="19050" cap="flat" cmpd="sng" algn="ctr">
                      <a:solidFill>
                        <a:schemeClr val="tx1"/>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tx1">
                        <a:lumMod val="10000"/>
                        <a:lumOff val="90000"/>
                      </a:schemeClr>
                    </a:solidFill>
                  </a:tcPr>
                </a:tc>
                <a:tc>
                  <a:txBody>
                    <a:bodyPr/>
                    <a:lstStyle/>
                    <a:p>
                      <a:pPr algn="r" fontAlgn="b"/>
                      <a:r>
                        <a:rPr lang="en-US" sz="1400" b="1" i="0" u="none" strike="noStrike" dirty="0">
                          <a:solidFill>
                            <a:srgbClr val="000000"/>
                          </a:solidFill>
                          <a:effectLst/>
                          <a:latin typeface="Calibri" panose="020F0502020204030204" pitchFamily="34" charset="0"/>
                        </a:rPr>
                        <a:t>0.8%</a:t>
                      </a:r>
                    </a:p>
                  </a:txBody>
                  <a:tcPr marL="8881" marR="8881" marT="8881" marB="0" anchor="ctr">
                    <a:lnL>
                      <a:noFill/>
                    </a:lnL>
                    <a:lnR>
                      <a:noFill/>
                    </a:lnR>
                    <a:lnT w="19050" cap="flat" cmpd="sng" algn="ctr">
                      <a:solidFill>
                        <a:schemeClr val="tx1"/>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tx1">
                        <a:lumMod val="10000"/>
                        <a:lumOff val="90000"/>
                      </a:schemeClr>
                    </a:solidFill>
                  </a:tcPr>
                </a:tc>
                <a:tc>
                  <a:txBody>
                    <a:bodyPr/>
                    <a:lstStyle/>
                    <a:p>
                      <a:pPr algn="r" fontAlgn="b"/>
                      <a:r>
                        <a:rPr lang="en-US" sz="1400" b="1" i="0" u="none" strike="noStrike" dirty="0">
                          <a:solidFill>
                            <a:srgbClr val="000000"/>
                          </a:solidFill>
                          <a:effectLst/>
                          <a:latin typeface="Calibri" panose="020F0502020204030204" pitchFamily="34" charset="0"/>
                        </a:rPr>
                        <a:t>0.7%</a:t>
                      </a:r>
                    </a:p>
                  </a:txBody>
                  <a:tcPr marL="8881" marR="8881" marT="8881" marB="0" anchor="ctr">
                    <a:lnL>
                      <a:noFill/>
                    </a:lnL>
                    <a:lnR>
                      <a:noFill/>
                    </a:lnR>
                    <a:lnT w="19050" cap="flat" cmpd="sng" algn="ctr">
                      <a:solidFill>
                        <a:schemeClr val="tx1"/>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tx1">
                        <a:lumMod val="10000"/>
                        <a:lumOff val="90000"/>
                      </a:schemeClr>
                    </a:solidFill>
                  </a:tcPr>
                </a:tc>
              </a:tr>
            </a:tbl>
          </a:graphicData>
        </a:graphic>
      </p:graphicFrame>
    </p:spTree>
    <p:extLst>
      <p:ext uri="{BB962C8B-B14F-4D97-AF65-F5344CB8AC3E}">
        <p14:creationId xmlns:p14="http://schemas.microsoft.com/office/powerpoint/2010/main" val="18575974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defRPr/>
            </a:pPr>
            <a:r>
              <a:rPr lang="en-US" dirty="0" smtClean="0"/>
              <a:t>Consumer and Highway Construction Price Indexes</a:t>
            </a:r>
            <a:endParaRPr lang="en-US" dirty="0"/>
          </a:p>
        </p:txBody>
      </p:sp>
      <p:graphicFrame>
        <p:nvGraphicFramePr>
          <p:cNvPr id="4" name="Chart 3"/>
          <p:cNvGraphicFramePr>
            <a:graphicFrameLocks/>
          </p:cNvGraphicFramePr>
          <p:nvPr>
            <p:extLst/>
          </p:nvPr>
        </p:nvGraphicFramePr>
        <p:xfrm>
          <a:off x="1981201" y="1828800"/>
          <a:ext cx="82296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p:cNvSpPr>
            <a:spLocks noGrp="1"/>
          </p:cNvSpPr>
          <p:nvPr>
            <p:ph type="sldNum" sz="quarter" idx="12"/>
          </p:nvPr>
        </p:nvSpPr>
        <p:spPr>
          <a:xfrm>
            <a:off x="9891132" y="6356350"/>
            <a:ext cx="1462668" cy="365125"/>
          </a:xfrm>
        </p:spPr>
        <p:txBody>
          <a:bodyPr/>
          <a:lstStyle/>
          <a:p>
            <a:r>
              <a:rPr lang="en-US" dirty="0" smtClean="0">
                <a:solidFill>
                  <a:schemeClr val="tx1"/>
                </a:solidFill>
                <a:latin typeface="Lucida Sans Unicode" panose="020B0602030504020204" pitchFamily="34" charset="0"/>
                <a:cs typeface="Lucida Sans Unicode" panose="020B0602030504020204" pitchFamily="34" charset="0"/>
              </a:rPr>
              <a:t>44</a:t>
            </a:r>
            <a:endParaRPr lang="en-US" dirty="0">
              <a:solidFill>
                <a:schemeClr val="tx1"/>
              </a:solidFill>
              <a:latin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5549551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FY2020-21 HUTD </a:t>
            </a:r>
            <a:r>
              <a:rPr lang="en-US" dirty="0"/>
              <a:t>Allocations by </a:t>
            </a:r>
            <a:r>
              <a:rPr lang="en-US" dirty="0" smtClean="0"/>
              <a:t>Fund</a:t>
            </a:r>
            <a:br>
              <a:rPr lang="en-US" dirty="0" smtClean="0"/>
            </a:br>
            <a:r>
              <a:rPr lang="en-US" sz="3100" dirty="0" smtClean="0"/>
              <a:t>Nov. 2018 Forecast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chemeClr val="tx1"/>
                </a:solidFill>
                <a:latin typeface="Lucida Sans Unicode" panose="020B0602030504020204" pitchFamily="34" charset="0"/>
                <a:cs typeface="Lucida Sans Unicode" panose="020B0602030504020204" pitchFamily="34" charset="0"/>
              </a:rPr>
              <a:t>45</a:t>
            </a:fld>
            <a:endParaRPr lang="en-US" dirty="0">
              <a:solidFill>
                <a:schemeClr val="tx1"/>
              </a:solidFill>
              <a:latin typeface="Lucida Sans Unicode" panose="020B0602030504020204" pitchFamily="34" charset="0"/>
              <a:cs typeface="Lucida Sans Unicode" panose="020B0602030504020204" pitchFamily="34" charset="0"/>
            </a:endParaRPr>
          </a:p>
        </p:txBody>
      </p:sp>
      <p:graphicFrame>
        <p:nvGraphicFramePr>
          <p:cNvPr id="8" name="Chart 7"/>
          <p:cNvGraphicFramePr>
            <a:graphicFrameLocks/>
          </p:cNvGraphicFramePr>
          <p:nvPr>
            <p:extLst/>
          </p:nvPr>
        </p:nvGraphicFramePr>
        <p:xfrm>
          <a:off x="2245151" y="1376313"/>
          <a:ext cx="7701698" cy="54816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836647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3600935" y="3693313"/>
            <a:ext cx="512615" cy="499005"/>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dirty="0" smtClean="0"/>
              <a:t>General Fund Transfers</a:t>
            </a:r>
            <a:br>
              <a:rPr lang="en-US" dirty="0" smtClean="0"/>
            </a:br>
            <a:r>
              <a:rPr lang="en-US" sz="3100" dirty="0" smtClean="0"/>
              <a:t>FY2018-19</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chemeClr val="tx1"/>
                </a:solidFill>
                <a:latin typeface="Lucida Sans Unicode" panose="020B0602030504020204" pitchFamily="34" charset="0"/>
                <a:cs typeface="Lucida Sans Unicode" panose="020B0602030504020204" pitchFamily="34" charset="0"/>
              </a:rPr>
              <a:t>46</a:t>
            </a:fld>
            <a:endParaRPr lang="en-US" dirty="0">
              <a:solidFill>
                <a:schemeClr val="tx1"/>
              </a:solidFill>
              <a:latin typeface="Lucida Sans Unicode" panose="020B0602030504020204" pitchFamily="34" charset="0"/>
              <a:cs typeface="Lucida Sans Unicode" panose="020B0602030504020204" pitchFamily="34" charset="0"/>
            </a:endParaRPr>
          </a:p>
        </p:txBody>
      </p:sp>
      <p:grpSp>
        <p:nvGrpSpPr>
          <p:cNvPr id="6" name="Group 5"/>
          <p:cNvGrpSpPr/>
          <p:nvPr/>
        </p:nvGrpSpPr>
        <p:grpSpPr>
          <a:xfrm>
            <a:off x="2313032" y="2145135"/>
            <a:ext cx="7565935" cy="3534413"/>
            <a:chOff x="61331" y="33681"/>
            <a:chExt cx="2936717" cy="906571"/>
          </a:xfrm>
        </p:grpSpPr>
        <p:sp>
          <p:nvSpPr>
            <p:cNvPr id="8" name="Freeform 7"/>
            <p:cNvSpPr/>
            <p:nvPr/>
          </p:nvSpPr>
          <p:spPr>
            <a:xfrm>
              <a:off x="61331" y="33681"/>
              <a:ext cx="623025" cy="397105"/>
            </a:xfrm>
            <a:custGeom>
              <a:avLst/>
              <a:gdLst>
                <a:gd name="connsiteX0" fmla="*/ 0 w 600744"/>
                <a:gd name="connsiteY0" fmla="*/ 38147 h 381472"/>
                <a:gd name="connsiteX1" fmla="*/ 38147 w 600744"/>
                <a:gd name="connsiteY1" fmla="*/ 0 h 381472"/>
                <a:gd name="connsiteX2" fmla="*/ 562597 w 600744"/>
                <a:gd name="connsiteY2" fmla="*/ 0 h 381472"/>
                <a:gd name="connsiteX3" fmla="*/ 600744 w 600744"/>
                <a:gd name="connsiteY3" fmla="*/ 38147 h 381472"/>
                <a:gd name="connsiteX4" fmla="*/ 600744 w 600744"/>
                <a:gd name="connsiteY4" fmla="*/ 343325 h 381472"/>
                <a:gd name="connsiteX5" fmla="*/ 562597 w 600744"/>
                <a:gd name="connsiteY5" fmla="*/ 381472 h 381472"/>
                <a:gd name="connsiteX6" fmla="*/ 38147 w 600744"/>
                <a:gd name="connsiteY6" fmla="*/ 381472 h 381472"/>
                <a:gd name="connsiteX7" fmla="*/ 0 w 600744"/>
                <a:gd name="connsiteY7" fmla="*/ 343325 h 381472"/>
                <a:gd name="connsiteX8" fmla="*/ 0 w 600744"/>
                <a:gd name="connsiteY8" fmla="*/ 38147 h 381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744" h="381472">
                  <a:moveTo>
                    <a:pt x="0" y="38147"/>
                  </a:moveTo>
                  <a:cubicBezTo>
                    <a:pt x="0" y="17079"/>
                    <a:pt x="17079" y="0"/>
                    <a:pt x="38147" y="0"/>
                  </a:cubicBezTo>
                  <a:lnTo>
                    <a:pt x="562597" y="0"/>
                  </a:lnTo>
                  <a:cubicBezTo>
                    <a:pt x="583665" y="0"/>
                    <a:pt x="600744" y="17079"/>
                    <a:pt x="600744" y="38147"/>
                  </a:cubicBezTo>
                  <a:lnTo>
                    <a:pt x="600744" y="343325"/>
                  </a:lnTo>
                  <a:cubicBezTo>
                    <a:pt x="600744" y="364393"/>
                    <a:pt x="583665" y="381472"/>
                    <a:pt x="562597" y="381472"/>
                  </a:cubicBezTo>
                  <a:lnTo>
                    <a:pt x="38147" y="381472"/>
                  </a:lnTo>
                  <a:cubicBezTo>
                    <a:pt x="17079" y="381472"/>
                    <a:pt x="0" y="364393"/>
                    <a:pt x="0" y="343325"/>
                  </a:cubicBezTo>
                  <a:lnTo>
                    <a:pt x="0" y="38147"/>
                  </a:lnTo>
                  <a:close/>
                </a:path>
              </a:pathLst>
            </a:custGeom>
            <a:solidFill>
              <a:schemeClr val="tx1">
                <a:lumMod val="10000"/>
                <a:lumOff val="90000"/>
                <a:alpha val="90000"/>
              </a:schemeClr>
            </a:solidFill>
            <a:ln>
              <a:solidFill>
                <a:srgbClr val="4F81BD"/>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843" tIns="37843" rIns="37843" bIns="37843" numCol="1" spcCol="1270" anchor="ctr" anchorCtr="0">
              <a:noAutofit/>
            </a:bodyPr>
            <a:lstStyle>
              <a:lvl1pPr marL="0" indent="0">
                <a:defRPr sz="1100">
                  <a:solidFill>
                    <a:schemeClr val="dk1">
                      <a:hueOff val="0"/>
                      <a:satOff val="0"/>
                      <a:lumOff val="0"/>
                      <a:alphaOff val="0"/>
                    </a:schemeClr>
                  </a:solidFill>
                  <a:latin typeface="+mn-lt"/>
                  <a:ea typeface="+mn-ea"/>
                  <a:cs typeface="+mn-cs"/>
                </a:defRPr>
              </a:lvl1pPr>
              <a:lvl2pPr marL="457200" indent="0">
                <a:defRPr sz="1100">
                  <a:solidFill>
                    <a:schemeClr val="dk1">
                      <a:hueOff val="0"/>
                      <a:satOff val="0"/>
                      <a:lumOff val="0"/>
                      <a:alphaOff val="0"/>
                    </a:schemeClr>
                  </a:solidFill>
                  <a:latin typeface="+mn-lt"/>
                  <a:ea typeface="+mn-ea"/>
                  <a:cs typeface="+mn-cs"/>
                </a:defRPr>
              </a:lvl2pPr>
              <a:lvl3pPr marL="914400" indent="0">
                <a:defRPr sz="1100">
                  <a:solidFill>
                    <a:schemeClr val="dk1">
                      <a:hueOff val="0"/>
                      <a:satOff val="0"/>
                      <a:lumOff val="0"/>
                      <a:alphaOff val="0"/>
                    </a:schemeClr>
                  </a:solidFill>
                  <a:latin typeface="+mn-lt"/>
                  <a:ea typeface="+mn-ea"/>
                  <a:cs typeface="+mn-cs"/>
                </a:defRPr>
              </a:lvl3pPr>
              <a:lvl4pPr marL="1371600" indent="0">
                <a:defRPr sz="1100">
                  <a:solidFill>
                    <a:schemeClr val="dk1">
                      <a:hueOff val="0"/>
                      <a:satOff val="0"/>
                      <a:lumOff val="0"/>
                      <a:alphaOff val="0"/>
                    </a:schemeClr>
                  </a:solidFill>
                  <a:latin typeface="+mn-lt"/>
                  <a:ea typeface="+mn-ea"/>
                  <a:cs typeface="+mn-cs"/>
                </a:defRPr>
              </a:lvl4pPr>
              <a:lvl5pPr marL="1828800" indent="0">
                <a:defRPr sz="1100">
                  <a:solidFill>
                    <a:schemeClr val="dk1">
                      <a:hueOff val="0"/>
                      <a:satOff val="0"/>
                      <a:lumOff val="0"/>
                      <a:alphaOff val="0"/>
                    </a:schemeClr>
                  </a:solidFill>
                  <a:latin typeface="+mn-lt"/>
                  <a:ea typeface="+mn-ea"/>
                  <a:cs typeface="+mn-cs"/>
                </a:defRPr>
              </a:lvl5pPr>
              <a:lvl6pPr marL="2286000" indent="0">
                <a:defRPr sz="1100">
                  <a:solidFill>
                    <a:schemeClr val="dk1">
                      <a:hueOff val="0"/>
                      <a:satOff val="0"/>
                      <a:lumOff val="0"/>
                      <a:alphaOff val="0"/>
                    </a:schemeClr>
                  </a:solidFill>
                  <a:latin typeface="+mn-lt"/>
                  <a:ea typeface="+mn-ea"/>
                  <a:cs typeface="+mn-cs"/>
                </a:defRPr>
              </a:lvl6pPr>
              <a:lvl7pPr marL="2743200" indent="0">
                <a:defRPr sz="1100">
                  <a:solidFill>
                    <a:schemeClr val="dk1">
                      <a:hueOff val="0"/>
                      <a:satOff val="0"/>
                      <a:lumOff val="0"/>
                      <a:alphaOff val="0"/>
                    </a:schemeClr>
                  </a:solidFill>
                  <a:latin typeface="+mn-lt"/>
                  <a:ea typeface="+mn-ea"/>
                  <a:cs typeface="+mn-cs"/>
                </a:defRPr>
              </a:lvl7pPr>
              <a:lvl8pPr marL="3200400" indent="0">
                <a:defRPr sz="1100">
                  <a:solidFill>
                    <a:schemeClr val="dk1">
                      <a:hueOff val="0"/>
                      <a:satOff val="0"/>
                      <a:lumOff val="0"/>
                      <a:alphaOff val="0"/>
                    </a:schemeClr>
                  </a:solidFill>
                  <a:latin typeface="+mn-lt"/>
                  <a:ea typeface="+mn-ea"/>
                  <a:cs typeface="+mn-cs"/>
                </a:defRPr>
              </a:lvl8pPr>
              <a:lvl9pPr marL="3657600" indent="0">
                <a:defRPr sz="1100">
                  <a:solidFill>
                    <a:schemeClr val="dk1">
                      <a:hueOff val="0"/>
                      <a:satOff val="0"/>
                      <a:lumOff val="0"/>
                      <a:alphaOff val="0"/>
                    </a:schemeClr>
                  </a:solidFill>
                  <a:latin typeface="+mn-lt"/>
                  <a:ea typeface="+mn-ea"/>
                  <a:cs typeface="+mn-cs"/>
                </a:defRPr>
              </a:lvl9pPr>
            </a:lstStyle>
            <a:p>
              <a:pPr lvl="0" algn="ctr" defTabSz="311150">
                <a:lnSpc>
                  <a:spcPct val="90000"/>
                </a:lnSpc>
                <a:spcBef>
                  <a:spcPct val="0"/>
                </a:spcBef>
                <a:spcAft>
                  <a:spcPct val="35000"/>
                </a:spcAft>
              </a:pPr>
              <a:r>
                <a:rPr lang="en-US" sz="1800" b="1" kern="1200" dirty="0">
                  <a:latin typeface="+mj-lt"/>
                </a:rPr>
                <a:t>Auto Parts Sales </a:t>
              </a:r>
              <a:r>
                <a:rPr lang="en-US" sz="1800" b="1" kern="1200" dirty="0" smtClean="0">
                  <a:latin typeface="+mj-lt"/>
                </a:rPr>
                <a:t>Tax (fixed portion)</a:t>
              </a:r>
              <a:endParaRPr lang="en-US" sz="1800" b="1" kern="1200" dirty="0">
                <a:latin typeface="+mj-lt"/>
              </a:endParaRPr>
            </a:p>
            <a:p>
              <a:pPr lvl="0" algn="ctr" defTabSz="311150">
                <a:lnSpc>
                  <a:spcPct val="90000"/>
                </a:lnSpc>
                <a:spcBef>
                  <a:spcPct val="0"/>
                </a:spcBef>
                <a:spcAft>
                  <a:spcPct val="35000"/>
                </a:spcAft>
              </a:pPr>
              <a:r>
                <a:rPr lang="en-US" sz="1800" b="1" kern="1200" dirty="0">
                  <a:latin typeface="+mj-lt"/>
                </a:rPr>
                <a:t>$63.1M</a:t>
              </a:r>
            </a:p>
          </p:txBody>
        </p:sp>
        <p:sp>
          <p:nvSpPr>
            <p:cNvPr id="10" name="Freeform 9"/>
            <p:cNvSpPr/>
            <p:nvPr/>
          </p:nvSpPr>
          <p:spPr>
            <a:xfrm>
              <a:off x="760202" y="40819"/>
              <a:ext cx="671776" cy="381243"/>
            </a:xfrm>
            <a:custGeom>
              <a:avLst/>
              <a:gdLst>
                <a:gd name="connsiteX0" fmla="*/ 0 w 600744"/>
                <a:gd name="connsiteY0" fmla="*/ 38147 h 381472"/>
                <a:gd name="connsiteX1" fmla="*/ 38147 w 600744"/>
                <a:gd name="connsiteY1" fmla="*/ 0 h 381472"/>
                <a:gd name="connsiteX2" fmla="*/ 562597 w 600744"/>
                <a:gd name="connsiteY2" fmla="*/ 0 h 381472"/>
                <a:gd name="connsiteX3" fmla="*/ 600744 w 600744"/>
                <a:gd name="connsiteY3" fmla="*/ 38147 h 381472"/>
                <a:gd name="connsiteX4" fmla="*/ 600744 w 600744"/>
                <a:gd name="connsiteY4" fmla="*/ 343325 h 381472"/>
                <a:gd name="connsiteX5" fmla="*/ 562597 w 600744"/>
                <a:gd name="connsiteY5" fmla="*/ 381472 h 381472"/>
                <a:gd name="connsiteX6" fmla="*/ 38147 w 600744"/>
                <a:gd name="connsiteY6" fmla="*/ 381472 h 381472"/>
                <a:gd name="connsiteX7" fmla="*/ 0 w 600744"/>
                <a:gd name="connsiteY7" fmla="*/ 343325 h 381472"/>
                <a:gd name="connsiteX8" fmla="*/ 0 w 600744"/>
                <a:gd name="connsiteY8" fmla="*/ 38147 h 381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744" h="381472">
                  <a:moveTo>
                    <a:pt x="0" y="38147"/>
                  </a:moveTo>
                  <a:cubicBezTo>
                    <a:pt x="0" y="17079"/>
                    <a:pt x="17079" y="0"/>
                    <a:pt x="38147" y="0"/>
                  </a:cubicBezTo>
                  <a:lnTo>
                    <a:pt x="562597" y="0"/>
                  </a:lnTo>
                  <a:cubicBezTo>
                    <a:pt x="583665" y="0"/>
                    <a:pt x="600744" y="17079"/>
                    <a:pt x="600744" y="38147"/>
                  </a:cubicBezTo>
                  <a:lnTo>
                    <a:pt x="600744" y="343325"/>
                  </a:lnTo>
                  <a:cubicBezTo>
                    <a:pt x="600744" y="364393"/>
                    <a:pt x="583665" y="381472"/>
                    <a:pt x="562597" y="381472"/>
                  </a:cubicBezTo>
                  <a:lnTo>
                    <a:pt x="38147" y="381472"/>
                  </a:lnTo>
                  <a:cubicBezTo>
                    <a:pt x="17079" y="381472"/>
                    <a:pt x="0" y="364393"/>
                    <a:pt x="0" y="343325"/>
                  </a:cubicBezTo>
                  <a:lnTo>
                    <a:pt x="0" y="38147"/>
                  </a:lnTo>
                  <a:close/>
                </a:path>
              </a:pathLst>
            </a:custGeom>
            <a:solidFill>
              <a:schemeClr val="tx1">
                <a:lumMod val="10000"/>
                <a:lumOff val="90000"/>
                <a:alpha val="90000"/>
              </a:schemeClr>
            </a:solidFill>
            <a:ln>
              <a:solidFill>
                <a:srgbClr val="4F81BD"/>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843" tIns="37843" rIns="37843" bIns="37843" numCol="1" spcCol="1270" anchor="ctr" anchorCtr="0">
              <a:noAutofit/>
            </a:bodyPr>
            <a:lstStyle>
              <a:lvl1pPr marL="0" indent="0">
                <a:defRPr sz="1100">
                  <a:solidFill>
                    <a:schemeClr val="dk1">
                      <a:hueOff val="0"/>
                      <a:satOff val="0"/>
                      <a:lumOff val="0"/>
                      <a:alphaOff val="0"/>
                    </a:schemeClr>
                  </a:solidFill>
                  <a:latin typeface="+mn-lt"/>
                  <a:ea typeface="+mn-ea"/>
                  <a:cs typeface="+mn-cs"/>
                </a:defRPr>
              </a:lvl1pPr>
              <a:lvl2pPr marL="457200" indent="0">
                <a:defRPr sz="1100">
                  <a:solidFill>
                    <a:schemeClr val="dk1">
                      <a:hueOff val="0"/>
                      <a:satOff val="0"/>
                      <a:lumOff val="0"/>
                      <a:alphaOff val="0"/>
                    </a:schemeClr>
                  </a:solidFill>
                  <a:latin typeface="+mn-lt"/>
                  <a:ea typeface="+mn-ea"/>
                  <a:cs typeface="+mn-cs"/>
                </a:defRPr>
              </a:lvl2pPr>
              <a:lvl3pPr marL="914400" indent="0">
                <a:defRPr sz="1100">
                  <a:solidFill>
                    <a:schemeClr val="dk1">
                      <a:hueOff val="0"/>
                      <a:satOff val="0"/>
                      <a:lumOff val="0"/>
                      <a:alphaOff val="0"/>
                    </a:schemeClr>
                  </a:solidFill>
                  <a:latin typeface="+mn-lt"/>
                  <a:ea typeface="+mn-ea"/>
                  <a:cs typeface="+mn-cs"/>
                </a:defRPr>
              </a:lvl3pPr>
              <a:lvl4pPr marL="1371600" indent="0">
                <a:defRPr sz="1100">
                  <a:solidFill>
                    <a:schemeClr val="dk1">
                      <a:hueOff val="0"/>
                      <a:satOff val="0"/>
                      <a:lumOff val="0"/>
                      <a:alphaOff val="0"/>
                    </a:schemeClr>
                  </a:solidFill>
                  <a:latin typeface="+mn-lt"/>
                  <a:ea typeface="+mn-ea"/>
                  <a:cs typeface="+mn-cs"/>
                </a:defRPr>
              </a:lvl4pPr>
              <a:lvl5pPr marL="1828800" indent="0">
                <a:defRPr sz="1100">
                  <a:solidFill>
                    <a:schemeClr val="dk1">
                      <a:hueOff val="0"/>
                      <a:satOff val="0"/>
                      <a:lumOff val="0"/>
                      <a:alphaOff val="0"/>
                    </a:schemeClr>
                  </a:solidFill>
                  <a:latin typeface="+mn-lt"/>
                  <a:ea typeface="+mn-ea"/>
                  <a:cs typeface="+mn-cs"/>
                </a:defRPr>
              </a:lvl5pPr>
              <a:lvl6pPr marL="2286000" indent="0">
                <a:defRPr sz="1100">
                  <a:solidFill>
                    <a:schemeClr val="dk1">
                      <a:hueOff val="0"/>
                      <a:satOff val="0"/>
                      <a:lumOff val="0"/>
                      <a:alphaOff val="0"/>
                    </a:schemeClr>
                  </a:solidFill>
                  <a:latin typeface="+mn-lt"/>
                  <a:ea typeface="+mn-ea"/>
                  <a:cs typeface="+mn-cs"/>
                </a:defRPr>
              </a:lvl6pPr>
              <a:lvl7pPr marL="2743200" indent="0">
                <a:defRPr sz="1100">
                  <a:solidFill>
                    <a:schemeClr val="dk1">
                      <a:hueOff val="0"/>
                      <a:satOff val="0"/>
                      <a:lumOff val="0"/>
                      <a:alphaOff val="0"/>
                    </a:schemeClr>
                  </a:solidFill>
                  <a:latin typeface="+mn-lt"/>
                  <a:ea typeface="+mn-ea"/>
                  <a:cs typeface="+mn-cs"/>
                </a:defRPr>
              </a:lvl7pPr>
              <a:lvl8pPr marL="3200400" indent="0">
                <a:defRPr sz="1100">
                  <a:solidFill>
                    <a:schemeClr val="dk1">
                      <a:hueOff val="0"/>
                      <a:satOff val="0"/>
                      <a:lumOff val="0"/>
                      <a:alphaOff val="0"/>
                    </a:schemeClr>
                  </a:solidFill>
                  <a:latin typeface="+mn-lt"/>
                  <a:ea typeface="+mn-ea"/>
                  <a:cs typeface="+mn-cs"/>
                </a:defRPr>
              </a:lvl8pPr>
              <a:lvl9pPr marL="3657600" indent="0">
                <a:defRPr sz="1100">
                  <a:solidFill>
                    <a:schemeClr val="dk1">
                      <a:hueOff val="0"/>
                      <a:satOff val="0"/>
                      <a:lumOff val="0"/>
                      <a:alphaOff val="0"/>
                    </a:schemeClr>
                  </a:solidFill>
                  <a:latin typeface="+mn-lt"/>
                  <a:ea typeface="+mn-ea"/>
                  <a:cs typeface="+mn-cs"/>
                </a:defRPr>
              </a:lvl9pPr>
            </a:lstStyle>
            <a:p>
              <a:pPr lvl="0" algn="ctr" defTabSz="311150">
                <a:lnSpc>
                  <a:spcPct val="90000"/>
                </a:lnSpc>
                <a:spcBef>
                  <a:spcPct val="0"/>
                </a:spcBef>
                <a:spcAft>
                  <a:spcPct val="35000"/>
                </a:spcAft>
              </a:pPr>
              <a:r>
                <a:rPr lang="en-US" sz="1800" b="1" kern="1200" dirty="0">
                  <a:latin typeface="+mj-lt"/>
                </a:rPr>
                <a:t>Rental Car Tax (9.2% rate)</a:t>
              </a:r>
            </a:p>
            <a:p>
              <a:pPr lvl="0" algn="ctr" defTabSz="311150">
                <a:lnSpc>
                  <a:spcPct val="90000"/>
                </a:lnSpc>
                <a:spcBef>
                  <a:spcPct val="0"/>
                </a:spcBef>
                <a:spcAft>
                  <a:spcPct val="35000"/>
                </a:spcAft>
              </a:pPr>
              <a:r>
                <a:rPr lang="en-US" sz="1800" b="1" kern="1200" dirty="0">
                  <a:latin typeface="+mj-lt"/>
                </a:rPr>
                <a:t>$54.5M</a:t>
              </a:r>
            </a:p>
          </p:txBody>
        </p:sp>
        <p:sp>
          <p:nvSpPr>
            <p:cNvPr id="12" name="Freeform 11"/>
            <p:cNvSpPr/>
            <p:nvPr/>
          </p:nvSpPr>
          <p:spPr>
            <a:xfrm>
              <a:off x="417195" y="558780"/>
              <a:ext cx="2299206" cy="381472"/>
            </a:xfrm>
            <a:custGeom>
              <a:avLst/>
              <a:gdLst>
                <a:gd name="connsiteX0" fmla="*/ 0 w 2299206"/>
                <a:gd name="connsiteY0" fmla="*/ 38147 h 381472"/>
                <a:gd name="connsiteX1" fmla="*/ 38147 w 2299206"/>
                <a:gd name="connsiteY1" fmla="*/ 0 h 381472"/>
                <a:gd name="connsiteX2" fmla="*/ 2261059 w 2299206"/>
                <a:gd name="connsiteY2" fmla="*/ 0 h 381472"/>
                <a:gd name="connsiteX3" fmla="*/ 2299206 w 2299206"/>
                <a:gd name="connsiteY3" fmla="*/ 38147 h 381472"/>
                <a:gd name="connsiteX4" fmla="*/ 2299206 w 2299206"/>
                <a:gd name="connsiteY4" fmla="*/ 343325 h 381472"/>
                <a:gd name="connsiteX5" fmla="*/ 2261059 w 2299206"/>
                <a:gd name="connsiteY5" fmla="*/ 381472 h 381472"/>
                <a:gd name="connsiteX6" fmla="*/ 38147 w 2299206"/>
                <a:gd name="connsiteY6" fmla="*/ 381472 h 381472"/>
                <a:gd name="connsiteX7" fmla="*/ 0 w 2299206"/>
                <a:gd name="connsiteY7" fmla="*/ 343325 h 381472"/>
                <a:gd name="connsiteX8" fmla="*/ 0 w 2299206"/>
                <a:gd name="connsiteY8" fmla="*/ 38147 h 381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9206" h="381472">
                  <a:moveTo>
                    <a:pt x="0" y="38147"/>
                  </a:moveTo>
                  <a:cubicBezTo>
                    <a:pt x="0" y="17079"/>
                    <a:pt x="17079" y="0"/>
                    <a:pt x="38147" y="0"/>
                  </a:cubicBezTo>
                  <a:lnTo>
                    <a:pt x="2261059" y="0"/>
                  </a:lnTo>
                  <a:cubicBezTo>
                    <a:pt x="2282127" y="0"/>
                    <a:pt x="2299206" y="17079"/>
                    <a:pt x="2299206" y="38147"/>
                  </a:cubicBezTo>
                  <a:lnTo>
                    <a:pt x="2299206" y="343325"/>
                  </a:lnTo>
                  <a:cubicBezTo>
                    <a:pt x="2299206" y="364393"/>
                    <a:pt x="2282127" y="381472"/>
                    <a:pt x="2261059" y="381472"/>
                  </a:cubicBezTo>
                  <a:lnTo>
                    <a:pt x="38147" y="381472"/>
                  </a:lnTo>
                  <a:cubicBezTo>
                    <a:pt x="17079" y="381472"/>
                    <a:pt x="0" y="364393"/>
                    <a:pt x="0" y="343325"/>
                  </a:cubicBezTo>
                  <a:lnTo>
                    <a:pt x="0" y="38147"/>
                  </a:lnTo>
                  <a:close/>
                </a:path>
              </a:pathLst>
            </a:custGeom>
            <a:solidFill>
              <a:schemeClr val="tx1">
                <a:lumMod val="10000"/>
                <a:lumOff val="90000"/>
                <a:alpha val="90000"/>
              </a:schemeClr>
            </a:solidFill>
            <a:ln>
              <a:solidFill>
                <a:srgbClr val="4F81BD"/>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843" tIns="37843" rIns="37843" bIns="37843" numCol="1" spcCol="1270" anchor="ctr" anchorCtr="0">
              <a:noAutofit/>
            </a:bodyPr>
            <a:lstStyle>
              <a:lvl1pPr marL="0" indent="0">
                <a:defRPr sz="1100">
                  <a:solidFill>
                    <a:schemeClr val="dk1">
                      <a:hueOff val="0"/>
                      <a:satOff val="0"/>
                      <a:lumOff val="0"/>
                      <a:alphaOff val="0"/>
                    </a:schemeClr>
                  </a:solidFill>
                  <a:latin typeface="+mn-lt"/>
                  <a:ea typeface="+mn-ea"/>
                  <a:cs typeface="+mn-cs"/>
                </a:defRPr>
              </a:lvl1pPr>
              <a:lvl2pPr marL="457200" indent="0">
                <a:defRPr sz="1100">
                  <a:solidFill>
                    <a:schemeClr val="dk1">
                      <a:hueOff val="0"/>
                      <a:satOff val="0"/>
                      <a:lumOff val="0"/>
                      <a:alphaOff val="0"/>
                    </a:schemeClr>
                  </a:solidFill>
                  <a:latin typeface="+mn-lt"/>
                  <a:ea typeface="+mn-ea"/>
                  <a:cs typeface="+mn-cs"/>
                </a:defRPr>
              </a:lvl2pPr>
              <a:lvl3pPr marL="914400" indent="0">
                <a:defRPr sz="1100">
                  <a:solidFill>
                    <a:schemeClr val="dk1">
                      <a:hueOff val="0"/>
                      <a:satOff val="0"/>
                      <a:lumOff val="0"/>
                      <a:alphaOff val="0"/>
                    </a:schemeClr>
                  </a:solidFill>
                  <a:latin typeface="+mn-lt"/>
                  <a:ea typeface="+mn-ea"/>
                  <a:cs typeface="+mn-cs"/>
                </a:defRPr>
              </a:lvl3pPr>
              <a:lvl4pPr marL="1371600" indent="0">
                <a:defRPr sz="1100">
                  <a:solidFill>
                    <a:schemeClr val="dk1">
                      <a:hueOff val="0"/>
                      <a:satOff val="0"/>
                      <a:lumOff val="0"/>
                      <a:alphaOff val="0"/>
                    </a:schemeClr>
                  </a:solidFill>
                  <a:latin typeface="+mn-lt"/>
                  <a:ea typeface="+mn-ea"/>
                  <a:cs typeface="+mn-cs"/>
                </a:defRPr>
              </a:lvl4pPr>
              <a:lvl5pPr marL="1828800" indent="0">
                <a:defRPr sz="1100">
                  <a:solidFill>
                    <a:schemeClr val="dk1">
                      <a:hueOff val="0"/>
                      <a:satOff val="0"/>
                      <a:lumOff val="0"/>
                      <a:alphaOff val="0"/>
                    </a:schemeClr>
                  </a:solidFill>
                  <a:latin typeface="+mn-lt"/>
                  <a:ea typeface="+mn-ea"/>
                  <a:cs typeface="+mn-cs"/>
                </a:defRPr>
              </a:lvl5pPr>
              <a:lvl6pPr marL="2286000" indent="0">
                <a:defRPr sz="1100">
                  <a:solidFill>
                    <a:schemeClr val="dk1">
                      <a:hueOff val="0"/>
                      <a:satOff val="0"/>
                      <a:lumOff val="0"/>
                      <a:alphaOff val="0"/>
                    </a:schemeClr>
                  </a:solidFill>
                  <a:latin typeface="+mn-lt"/>
                  <a:ea typeface="+mn-ea"/>
                  <a:cs typeface="+mn-cs"/>
                </a:defRPr>
              </a:lvl6pPr>
              <a:lvl7pPr marL="2743200" indent="0">
                <a:defRPr sz="1100">
                  <a:solidFill>
                    <a:schemeClr val="dk1">
                      <a:hueOff val="0"/>
                      <a:satOff val="0"/>
                      <a:lumOff val="0"/>
                      <a:alphaOff val="0"/>
                    </a:schemeClr>
                  </a:solidFill>
                  <a:latin typeface="+mn-lt"/>
                  <a:ea typeface="+mn-ea"/>
                  <a:cs typeface="+mn-cs"/>
                </a:defRPr>
              </a:lvl7pPr>
              <a:lvl8pPr marL="3200400" indent="0">
                <a:defRPr sz="1100">
                  <a:solidFill>
                    <a:schemeClr val="dk1">
                      <a:hueOff val="0"/>
                      <a:satOff val="0"/>
                      <a:lumOff val="0"/>
                      <a:alphaOff val="0"/>
                    </a:schemeClr>
                  </a:solidFill>
                  <a:latin typeface="+mn-lt"/>
                  <a:ea typeface="+mn-ea"/>
                  <a:cs typeface="+mn-cs"/>
                </a:defRPr>
              </a:lvl8pPr>
              <a:lvl9pPr marL="3657600" indent="0">
                <a:defRPr sz="1100">
                  <a:solidFill>
                    <a:schemeClr val="dk1">
                      <a:hueOff val="0"/>
                      <a:satOff val="0"/>
                      <a:lumOff val="0"/>
                      <a:alphaOff val="0"/>
                    </a:schemeClr>
                  </a:solidFill>
                  <a:latin typeface="+mn-lt"/>
                  <a:ea typeface="+mn-ea"/>
                  <a:cs typeface="+mn-cs"/>
                </a:defRPr>
              </a:lvl9pPr>
            </a:lstStyle>
            <a:p>
              <a:pPr marL="0" lvl="0" indent="0" algn="ctr" defTabSz="311150">
                <a:lnSpc>
                  <a:spcPct val="90000"/>
                </a:lnSpc>
                <a:spcBef>
                  <a:spcPct val="0"/>
                </a:spcBef>
                <a:spcAft>
                  <a:spcPct val="35000"/>
                </a:spcAft>
              </a:pPr>
              <a:r>
                <a:rPr lang="en-US" sz="1800" b="1" kern="1200" dirty="0">
                  <a:solidFill>
                    <a:schemeClr val="dk1">
                      <a:hueOff val="0"/>
                      <a:satOff val="0"/>
                      <a:lumOff val="0"/>
                      <a:alphaOff val="0"/>
                    </a:schemeClr>
                  </a:solidFill>
                  <a:latin typeface="+mj-lt"/>
                </a:rPr>
                <a:t>Highway User Tax Distribution </a:t>
              </a:r>
              <a:r>
                <a:rPr lang="en-US" sz="1800" b="1" kern="1200" dirty="0" smtClean="0">
                  <a:solidFill>
                    <a:schemeClr val="dk1">
                      <a:hueOff val="0"/>
                      <a:satOff val="0"/>
                      <a:lumOff val="0"/>
                      <a:alphaOff val="0"/>
                    </a:schemeClr>
                  </a:solidFill>
                  <a:latin typeface="+mj-lt"/>
                </a:rPr>
                <a:t>Fund</a:t>
              </a:r>
            </a:p>
            <a:p>
              <a:pPr marL="0" lvl="0" indent="0" algn="ctr" defTabSz="311150">
                <a:lnSpc>
                  <a:spcPct val="90000"/>
                </a:lnSpc>
                <a:spcBef>
                  <a:spcPct val="0"/>
                </a:spcBef>
                <a:spcAft>
                  <a:spcPct val="35000"/>
                </a:spcAft>
              </a:pPr>
              <a:r>
                <a:rPr lang="en-US" sz="1800" b="1" dirty="0" smtClean="0">
                  <a:latin typeface="+mj-lt"/>
                </a:rPr>
                <a:t>$176M</a:t>
              </a:r>
              <a:endParaRPr lang="en-US" sz="1800" b="1" kern="1200" dirty="0">
                <a:solidFill>
                  <a:schemeClr val="dk1">
                    <a:hueOff val="0"/>
                    <a:satOff val="0"/>
                    <a:lumOff val="0"/>
                    <a:alphaOff val="0"/>
                  </a:schemeClr>
                </a:solidFill>
                <a:latin typeface="+mj-lt"/>
              </a:endParaRPr>
            </a:p>
          </p:txBody>
        </p:sp>
        <p:sp>
          <p:nvSpPr>
            <p:cNvPr id="14" name="Freeform 13"/>
            <p:cNvSpPr/>
            <p:nvPr/>
          </p:nvSpPr>
          <p:spPr>
            <a:xfrm>
              <a:off x="1540651" y="36572"/>
              <a:ext cx="695758" cy="384620"/>
            </a:xfrm>
            <a:custGeom>
              <a:avLst/>
              <a:gdLst>
                <a:gd name="connsiteX0" fmla="*/ 0 w 600744"/>
                <a:gd name="connsiteY0" fmla="*/ 38147 h 381472"/>
                <a:gd name="connsiteX1" fmla="*/ 38147 w 600744"/>
                <a:gd name="connsiteY1" fmla="*/ 0 h 381472"/>
                <a:gd name="connsiteX2" fmla="*/ 562597 w 600744"/>
                <a:gd name="connsiteY2" fmla="*/ 0 h 381472"/>
                <a:gd name="connsiteX3" fmla="*/ 600744 w 600744"/>
                <a:gd name="connsiteY3" fmla="*/ 38147 h 381472"/>
                <a:gd name="connsiteX4" fmla="*/ 600744 w 600744"/>
                <a:gd name="connsiteY4" fmla="*/ 343325 h 381472"/>
                <a:gd name="connsiteX5" fmla="*/ 562597 w 600744"/>
                <a:gd name="connsiteY5" fmla="*/ 381472 h 381472"/>
                <a:gd name="connsiteX6" fmla="*/ 38147 w 600744"/>
                <a:gd name="connsiteY6" fmla="*/ 381472 h 381472"/>
                <a:gd name="connsiteX7" fmla="*/ 0 w 600744"/>
                <a:gd name="connsiteY7" fmla="*/ 343325 h 381472"/>
                <a:gd name="connsiteX8" fmla="*/ 0 w 600744"/>
                <a:gd name="connsiteY8" fmla="*/ 38147 h 381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744" h="381472">
                  <a:moveTo>
                    <a:pt x="0" y="38147"/>
                  </a:moveTo>
                  <a:cubicBezTo>
                    <a:pt x="0" y="17079"/>
                    <a:pt x="17079" y="0"/>
                    <a:pt x="38147" y="0"/>
                  </a:cubicBezTo>
                  <a:lnTo>
                    <a:pt x="562597" y="0"/>
                  </a:lnTo>
                  <a:cubicBezTo>
                    <a:pt x="583665" y="0"/>
                    <a:pt x="600744" y="17079"/>
                    <a:pt x="600744" y="38147"/>
                  </a:cubicBezTo>
                  <a:lnTo>
                    <a:pt x="600744" y="343325"/>
                  </a:lnTo>
                  <a:cubicBezTo>
                    <a:pt x="600744" y="364393"/>
                    <a:pt x="583665" y="381472"/>
                    <a:pt x="562597" y="381472"/>
                  </a:cubicBezTo>
                  <a:lnTo>
                    <a:pt x="38147" y="381472"/>
                  </a:lnTo>
                  <a:cubicBezTo>
                    <a:pt x="17079" y="381472"/>
                    <a:pt x="0" y="364393"/>
                    <a:pt x="0" y="343325"/>
                  </a:cubicBezTo>
                  <a:lnTo>
                    <a:pt x="0" y="38147"/>
                  </a:lnTo>
                  <a:close/>
                </a:path>
              </a:pathLst>
            </a:custGeom>
            <a:solidFill>
              <a:schemeClr val="tx1">
                <a:lumMod val="10000"/>
                <a:lumOff val="90000"/>
                <a:alpha val="90000"/>
              </a:schemeClr>
            </a:solidFill>
            <a:ln>
              <a:solidFill>
                <a:srgbClr val="4F81BD"/>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843" tIns="37843" rIns="37843" bIns="37843" numCol="1" spcCol="1270" anchor="ctr" anchorCtr="0">
              <a:noAutofit/>
            </a:bodyPr>
            <a:lstStyle>
              <a:lvl1pPr marL="0" indent="0">
                <a:defRPr sz="1100">
                  <a:solidFill>
                    <a:schemeClr val="dk1">
                      <a:hueOff val="0"/>
                      <a:satOff val="0"/>
                      <a:lumOff val="0"/>
                      <a:alphaOff val="0"/>
                    </a:schemeClr>
                  </a:solidFill>
                  <a:latin typeface="+mn-lt"/>
                  <a:ea typeface="+mn-ea"/>
                  <a:cs typeface="+mn-cs"/>
                </a:defRPr>
              </a:lvl1pPr>
              <a:lvl2pPr marL="457200" indent="0">
                <a:defRPr sz="1100">
                  <a:solidFill>
                    <a:schemeClr val="dk1">
                      <a:hueOff val="0"/>
                      <a:satOff val="0"/>
                      <a:lumOff val="0"/>
                      <a:alphaOff val="0"/>
                    </a:schemeClr>
                  </a:solidFill>
                  <a:latin typeface="+mn-lt"/>
                  <a:ea typeface="+mn-ea"/>
                  <a:cs typeface="+mn-cs"/>
                </a:defRPr>
              </a:lvl2pPr>
              <a:lvl3pPr marL="914400" indent="0">
                <a:defRPr sz="1100">
                  <a:solidFill>
                    <a:schemeClr val="dk1">
                      <a:hueOff val="0"/>
                      <a:satOff val="0"/>
                      <a:lumOff val="0"/>
                      <a:alphaOff val="0"/>
                    </a:schemeClr>
                  </a:solidFill>
                  <a:latin typeface="+mn-lt"/>
                  <a:ea typeface="+mn-ea"/>
                  <a:cs typeface="+mn-cs"/>
                </a:defRPr>
              </a:lvl3pPr>
              <a:lvl4pPr marL="1371600" indent="0">
                <a:defRPr sz="1100">
                  <a:solidFill>
                    <a:schemeClr val="dk1">
                      <a:hueOff val="0"/>
                      <a:satOff val="0"/>
                      <a:lumOff val="0"/>
                      <a:alphaOff val="0"/>
                    </a:schemeClr>
                  </a:solidFill>
                  <a:latin typeface="+mn-lt"/>
                  <a:ea typeface="+mn-ea"/>
                  <a:cs typeface="+mn-cs"/>
                </a:defRPr>
              </a:lvl4pPr>
              <a:lvl5pPr marL="1828800" indent="0">
                <a:defRPr sz="1100">
                  <a:solidFill>
                    <a:schemeClr val="dk1">
                      <a:hueOff val="0"/>
                      <a:satOff val="0"/>
                      <a:lumOff val="0"/>
                      <a:alphaOff val="0"/>
                    </a:schemeClr>
                  </a:solidFill>
                  <a:latin typeface="+mn-lt"/>
                  <a:ea typeface="+mn-ea"/>
                  <a:cs typeface="+mn-cs"/>
                </a:defRPr>
              </a:lvl5pPr>
              <a:lvl6pPr marL="2286000" indent="0">
                <a:defRPr sz="1100">
                  <a:solidFill>
                    <a:schemeClr val="dk1">
                      <a:hueOff val="0"/>
                      <a:satOff val="0"/>
                      <a:lumOff val="0"/>
                      <a:alphaOff val="0"/>
                    </a:schemeClr>
                  </a:solidFill>
                  <a:latin typeface="+mn-lt"/>
                  <a:ea typeface="+mn-ea"/>
                  <a:cs typeface="+mn-cs"/>
                </a:defRPr>
              </a:lvl6pPr>
              <a:lvl7pPr marL="2743200" indent="0">
                <a:defRPr sz="1100">
                  <a:solidFill>
                    <a:schemeClr val="dk1">
                      <a:hueOff val="0"/>
                      <a:satOff val="0"/>
                      <a:lumOff val="0"/>
                      <a:alphaOff val="0"/>
                    </a:schemeClr>
                  </a:solidFill>
                  <a:latin typeface="+mn-lt"/>
                  <a:ea typeface="+mn-ea"/>
                  <a:cs typeface="+mn-cs"/>
                </a:defRPr>
              </a:lvl7pPr>
              <a:lvl8pPr marL="3200400" indent="0">
                <a:defRPr sz="1100">
                  <a:solidFill>
                    <a:schemeClr val="dk1">
                      <a:hueOff val="0"/>
                      <a:satOff val="0"/>
                      <a:lumOff val="0"/>
                      <a:alphaOff val="0"/>
                    </a:schemeClr>
                  </a:solidFill>
                  <a:latin typeface="+mn-lt"/>
                  <a:ea typeface="+mn-ea"/>
                  <a:cs typeface="+mn-cs"/>
                </a:defRPr>
              </a:lvl8pPr>
              <a:lvl9pPr marL="3657600" indent="0">
                <a:defRPr sz="1100">
                  <a:solidFill>
                    <a:schemeClr val="dk1">
                      <a:hueOff val="0"/>
                      <a:satOff val="0"/>
                      <a:lumOff val="0"/>
                      <a:alphaOff val="0"/>
                    </a:schemeClr>
                  </a:solidFill>
                  <a:latin typeface="+mn-lt"/>
                  <a:ea typeface="+mn-ea"/>
                  <a:cs typeface="+mn-cs"/>
                </a:defRPr>
              </a:lvl9pPr>
            </a:lstStyle>
            <a:p>
              <a:pPr lvl="0" algn="ctr" defTabSz="311150">
                <a:lnSpc>
                  <a:spcPct val="90000"/>
                </a:lnSpc>
                <a:spcBef>
                  <a:spcPct val="0"/>
                </a:spcBef>
                <a:spcAft>
                  <a:spcPct val="35000"/>
                </a:spcAft>
              </a:pPr>
              <a:r>
                <a:rPr lang="en-US" sz="1800" b="1" kern="1200" dirty="0">
                  <a:latin typeface="+mj-lt"/>
                </a:rPr>
                <a:t>Rental Car Sales Tax (6.5% rate)</a:t>
              </a:r>
            </a:p>
            <a:p>
              <a:pPr lvl="0" algn="ctr" defTabSz="311150">
                <a:lnSpc>
                  <a:spcPct val="90000"/>
                </a:lnSpc>
                <a:spcBef>
                  <a:spcPct val="0"/>
                </a:spcBef>
                <a:spcAft>
                  <a:spcPct val="35000"/>
                </a:spcAft>
              </a:pPr>
              <a:r>
                <a:rPr lang="en-US" sz="1800" b="1" kern="1200" dirty="0">
                  <a:latin typeface="+mj-lt"/>
                </a:rPr>
                <a:t>$36.9M</a:t>
              </a:r>
            </a:p>
          </p:txBody>
        </p:sp>
        <p:sp>
          <p:nvSpPr>
            <p:cNvPr id="16" name="Freeform 15"/>
            <p:cNvSpPr/>
            <p:nvPr/>
          </p:nvSpPr>
          <p:spPr>
            <a:xfrm>
              <a:off x="2298480" y="36572"/>
              <a:ext cx="699568" cy="379521"/>
            </a:xfrm>
            <a:custGeom>
              <a:avLst/>
              <a:gdLst>
                <a:gd name="connsiteX0" fmla="*/ 0 w 600744"/>
                <a:gd name="connsiteY0" fmla="*/ 38147 h 381472"/>
                <a:gd name="connsiteX1" fmla="*/ 38147 w 600744"/>
                <a:gd name="connsiteY1" fmla="*/ 0 h 381472"/>
                <a:gd name="connsiteX2" fmla="*/ 562597 w 600744"/>
                <a:gd name="connsiteY2" fmla="*/ 0 h 381472"/>
                <a:gd name="connsiteX3" fmla="*/ 600744 w 600744"/>
                <a:gd name="connsiteY3" fmla="*/ 38147 h 381472"/>
                <a:gd name="connsiteX4" fmla="*/ 600744 w 600744"/>
                <a:gd name="connsiteY4" fmla="*/ 343325 h 381472"/>
                <a:gd name="connsiteX5" fmla="*/ 562597 w 600744"/>
                <a:gd name="connsiteY5" fmla="*/ 381472 h 381472"/>
                <a:gd name="connsiteX6" fmla="*/ 38147 w 600744"/>
                <a:gd name="connsiteY6" fmla="*/ 381472 h 381472"/>
                <a:gd name="connsiteX7" fmla="*/ 0 w 600744"/>
                <a:gd name="connsiteY7" fmla="*/ 343325 h 381472"/>
                <a:gd name="connsiteX8" fmla="*/ 0 w 600744"/>
                <a:gd name="connsiteY8" fmla="*/ 38147 h 381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744" h="381472">
                  <a:moveTo>
                    <a:pt x="0" y="38147"/>
                  </a:moveTo>
                  <a:cubicBezTo>
                    <a:pt x="0" y="17079"/>
                    <a:pt x="17079" y="0"/>
                    <a:pt x="38147" y="0"/>
                  </a:cubicBezTo>
                  <a:lnTo>
                    <a:pt x="562597" y="0"/>
                  </a:lnTo>
                  <a:cubicBezTo>
                    <a:pt x="583665" y="0"/>
                    <a:pt x="600744" y="17079"/>
                    <a:pt x="600744" y="38147"/>
                  </a:cubicBezTo>
                  <a:lnTo>
                    <a:pt x="600744" y="343325"/>
                  </a:lnTo>
                  <a:cubicBezTo>
                    <a:pt x="600744" y="364393"/>
                    <a:pt x="583665" y="381472"/>
                    <a:pt x="562597" y="381472"/>
                  </a:cubicBezTo>
                  <a:lnTo>
                    <a:pt x="38147" y="381472"/>
                  </a:lnTo>
                  <a:cubicBezTo>
                    <a:pt x="17079" y="381472"/>
                    <a:pt x="0" y="364393"/>
                    <a:pt x="0" y="343325"/>
                  </a:cubicBezTo>
                  <a:lnTo>
                    <a:pt x="0" y="38147"/>
                  </a:lnTo>
                  <a:close/>
                </a:path>
              </a:pathLst>
            </a:custGeom>
            <a:solidFill>
              <a:schemeClr val="tx1">
                <a:lumMod val="10000"/>
                <a:lumOff val="90000"/>
                <a:alpha val="90000"/>
              </a:schemeClr>
            </a:solidFill>
            <a:ln>
              <a:solidFill>
                <a:srgbClr val="4F81BD"/>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843" tIns="37843" rIns="37843" bIns="37843" numCol="1" spcCol="1270" anchor="ctr" anchorCtr="0">
              <a:noAutofit/>
            </a:bodyPr>
            <a:lstStyle>
              <a:lvl1pPr marL="0" indent="0">
                <a:defRPr sz="1100">
                  <a:solidFill>
                    <a:schemeClr val="dk1">
                      <a:hueOff val="0"/>
                      <a:satOff val="0"/>
                      <a:lumOff val="0"/>
                      <a:alphaOff val="0"/>
                    </a:schemeClr>
                  </a:solidFill>
                  <a:latin typeface="+mn-lt"/>
                  <a:ea typeface="+mn-ea"/>
                  <a:cs typeface="+mn-cs"/>
                </a:defRPr>
              </a:lvl1pPr>
              <a:lvl2pPr marL="457200" indent="0">
                <a:defRPr sz="1100">
                  <a:solidFill>
                    <a:schemeClr val="dk1">
                      <a:hueOff val="0"/>
                      <a:satOff val="0"/>
                      <a:lumOff val="0"/>
                      <a:alphaOff val="0"/>
                    </a:schemeClr>
                  </a:solidFill>
                  <a:latin typeface="+mn-lt"/>
                  <a:ea typeface="+mn-ea"/>
                  <a:cs typeface="+mn-cs"/>
                </a:defRPr>
              </a:lvl2pPr>
              <a:lvl3pPr marL="914400" indent="0">
                <a:defRPr sz="1100">
                  <a:solidFill>
                    <a:schemeClr val="dk1">
                      <a:hueOff val="0"/>
                      <a:satOff val="0"/>
                      <a:lumOff val="0"/>
                      <a:alphaOff val="0"/>
                    </a:schemeClr>
                  </a:solidFill>
                  <a:latin typeface="+mn-lt"/>
                  <a:ea typeface="+mn-ea"/>
                  <a:cs typeface="+mn-cs"/>
                </a:defRPr>
              </a:lvl3pPr>
              <a:lvl4pPr marL="1371600" indent="0">
                <a:defRPr sz="1100">
                  <a:solidFill>
                    <a:schemeClr val="dk1">
                      <a:hueOff val="0"/>
                      <a:satOff val="0"/>
                      <a:lumOff val="0"/>
                      <a:alphaOff val="0"/>
                    </a:schemeClr>
                  </a:solidFill>
                  <a:latin typeface="+mn-lt"/>
                  <a:ea typeface="+mn-ea"/>
                  <a:cs typeface="+mn-cs"/>
                </a:defRPr>
              </a:lvl4pPr>
              <a:lvl5pPr marL="1828800" indent="0">
                <a:defRPr sz="1100">
                  <a:solidFill>
                    <a:schemeClr val="dk1">
                      <a:hueOff val="0"/>
                      <a:satOff val="0"/>
                      <a:lumOff val="0"/>
                      <a:alphaOff val="0"/>
                    </a:schemeClr>
                  </a:solidFill>
                  <a:latin typeface="+mn-lt"/>
                  <a:ea typeface="+mn-ea"/>
                  <a:cs typeface="+mn-cs"/>
                </a:defRPr>
              </a:lvl5pPr>
              <a:lvl6pPr marL="2286000" indent="0">
                <a:defRPr sz="1100">
                  <a:solidFill>
                    <a:schemeClr val="dk1">
                      <a:hueOff val="0"/>
                      <a:satOff val="0"/>
                      <a:lumOff val="0"/>
                      <a:alphaOff val="0"/>
                    </a:schemeClr>
                  </a:solidFill>
                  <a:latin typeface="+mn-lt"/>
                  <a:ea typeface="+mn-ea"/>
                  <a:cs typeface="+mn-cs"/>
                </a:defRPr>
              </a:lvl6pPr>
              <a:lvl7pPr marL="2743200" indent="0">
                <a:defRPr sz="1100">
                  <a:solidFill>
                    <a:schemeClr val="dk1">
                      <a:hueOff val="0"/>
                      <a:satOff val="0"/>
                      <a:lumOff val="0"/>
                      <a:alphaOff val="0"/>
                    </a:schemeClr>
                  </a:solidFill>
                  <a:latin typeface="+mn-lt"/>
                  <a:ea typeface="+mn-ea"/>
                  <a:cs typeface="+mn-cs"/>
                </a:defRPr>
              </a:lvl7pPr>
              <a:lvl8pPr marL="3200400" indent="0">
                <a:defRPr sz="1100">
                  <a:solidFill>
                    <a:schemeClr val="dk1">
                      <a:hueOff val="0"/>
                      <a:satOff val="0"/>
                      <a:lumOff val="0"/>
                      <a:alphaOff val="0"/>
                    </a:schemeClr>
                  </a:solidFill>
                  <a:latin typeface="+mn-lt"/>
                  <a:ea typeface="+mn-ea"/>
                  <a:cs typeface="+mn-cs"/>
                </a:defRPr>
              </a:lvl8pPr>
              <a:lvl9pPr marL="3657600" indent="0">
                <a:defRPr sz="1100">
                  <a:solidFill>
                    <a:schemeClr val="dk1">
                      <a:hueOff val="0"/>
                      <a:satOff val="0"/>
                      <a:lumOff val="0"/>
                      <a:alphaOff val="0"/>
                    </a:schemeClr>
                  </a:solidFill>
                  <a:latin typeface="+mn-lt"/>
                  <a:ea typeface="+mn-ea"/>
                  <a:cs typeface="+mn-cs"/>
                </a:defRPr>
              </a:lvl9pPr>
            </a:lstStyle>
            <a:p>
              <a:pPr lvl="0" algn="ctr" defTabSz="311150">
                <a:lnSpc>
                  <a:spcPct val="90000"/>
                </a:lnSpc>
                <a:spcBef>
                  <a:spcPct val="0"/>
                </a:spcBef>
                <a:spcAft>
                  <a:spcPct val="35000"/>
                </a:spcAft>
              </a:pPr>
              <a:r>
                <a:rPr lang="en-US" sz="1800" b="1" kern="1200" dirty="0" smtClean="0">
                  <a:latin typeface="+mj-lt"/>
                </a:rPr>
                <a:t>Lease </a:t>
              </a:r>
              <a:r>
                <a:rPr lang="en-US" sz="1800" b="1" kern="1200" dirty="0">
                  <a:latin typeface="+mj-lt"/>
                </a:rPr>
                <a:t>Sales Tax (11% of total)</a:t>
              </a:r>
            </a:p>
            <a:p>
              <a:pPr lvl="0" algn="ctr" defTabSz="311150">
                <a:lnSpc>
                  <a:spcPct val="90000"/>
                </a:lnSpc>
                <a:spcBef>
                  <a:spcPct val="0"/>
                </a:spcBef>
                <a:spcAft>
                  <a:spcPct val="35000"/>
                </a:spcAft>
              </a:pPr>
              <a:r>
                <a:rPr lang="en-US" sz="1800" b="1" kern="1200" dirty="0">
                  <a:latin typeface="+mj-lt"/>
                </a:rPr>
                <a:t> $21.5M</a:t>
              </a:r>
            </a:p>
          </p:txBody>
        </p:sp>
      </p:grpSp>
      <p:cxnSp>
        <p:nvCxnSpPr>
          <p:cNvPr id="18" name="Straight Connector 17"/>
          <p:cNvCxnSpPr/>
          <p:nvPr/>
        </p:nvCxnSpPr>
        <p:spPr>
          <a:xfrm flipH="1">
            <a:off x="8627806" y="3693313"/>
            <a:ext cx="442452" cy="499005"/>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020489" y="3693313"/>
            <a:ext cx="0" cy="499005"/>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978906" y="3655909"/>
            <a:ext cx="0" cy="536409"/>
          </a:xfrm>
          <a:prstGeom prst="line">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25992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General Fund </a:t>
            </a:r>
            <a:r>
              <a:rPr lang="en-US" dirty="0" smtClean="0"/>
              <a:t>Transfers</a:t>
            </a:r>
            <a:r>
              <a:rPr lang="en-US" dirty="0"/>
              <a:t/>
            </a:r>
            <a:br>
              <a:rPr lang="en-US" dirty="0"/>
            </a:br>
            <a:r>
              <a:rPr lang="en-US" sz="3100" dirty="0"/>
              <a:t>Nov. 2018 vs. EOS 2018 Forecast </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chemeClr val="tx1"/>
                </a:solidFill>
                <a:latin typeface="Lucida Sans Unicode" panose="020B0602030504020204" pitchFamily="34" charset="0"/>
                <a:cs typeface="Lucida Sans Unicode" panose="020B0602030504020204" pitchFamily="34" charset="0"/>
              </a:rPr>
              <a:t>47</a:t>
            </a:fld>
            <a:endParaRPr lang="en-US" dirty="0">
              <a:solidFill>
                <a:schemeClr val="tx1"/>
              </a:solidFill>
              <a:latin typeface="Lucida Sans Unicode" panose="020B0602030504020204" pitchFamily="34" charset="0"/>
              <a:cs typeface="Lucida Sans Unicode" panose="020B0602030504020204" pitchFamily="34" charset="0"/>
            </a:endParaRPr>
          </a:p>
        </p:txBody>
      </p:sp>
      <p:graphicFrame>
        <p:nvGraphicFramePr>
          <p:cNvPr id="6" name="Chart 5" descr="Graph comparing November 2018 to EOS 2018 forecast General Fund transfers."/>
          <p:cNvGraphicFramePr/>
          <p:nvPr>
            <p:extLst/>
          </p:nvPr>
        </p:nvGraphicFramePr>
        <p:xfrm>
          <a:off x="1621549" y="1617979"/>
          <a:ext cx="8948902" cy="473837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766572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Debt Policy Limit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chemeClr val="tx1"/>
                </a:solidFill>
                <a:latin typeface="Lucida Sans Unicode" panose="020B0602030504020204" pitchFamily="34" charset="0"/>
                <a:cs typeface="Lucida Sans Unicode" panose="020B0602030504020204" pitchFamily="34" charset="0"/>
              </a:rPr>
              <a:t>48</a:t>
            </a:fld>
            <a:endParaRPr lang="en-US" dirty="0">
              <a:solidFill>
                <a:schemeClr val="tx1"/>
              </a:solidFill>
              <a:latin typeface="Lucida Sans Unicode" panose="020B0602030504020204" pitchFamily="34" charset="0"/>
              <a:cs typeface="Lucida Sans Unicode" panose="020B0602030504020204" pitchFamily="34" charset="0"/>
            </a:endParaRPr>
          </a:p>
        </p:txBody>
      </p:sp>
      <p:sp>
        <p:nvSpPr>
          <p:cNvPr id="7" name="Rectangle 6"/>
          <p:cNvSpPr/>
          <p:nvPr/>
        </p:nvSpPr>
        <p:spPr>
          <a:xfrm>
            <a:off x="1153211" y="1498011"/>
            <a:ext cx="10121246" cy="830997"/>
          </a:xfrm>
          <a:prstGeom prst="rect">
            <a:avLst/>
          </a:prstGeom>
        </p:spPr>
        <p:txBody>
          <a:bodyPr wrap="square">
            <a:spAutoFit/>
          </a:bodyPr>
          <a:lstStyle/>
          <a:p>
            <a:r>
              <a:rPr lang="en-US" sz="2400" dirty="0" err="1" smtClean="0"/>
              <a:t>MnDOT’s</a:t>
            </a:r>
            <a:r>
              <a:rPr lang="en-US" sz="2400" dirty="0" smtClean="0"/>
              <a:t> internal </a:t>
            </a:r>
            <a:r>
              <a:rPr lang="en-US" sz="2400" dirty="0"/>
              <a:t>policy </a:t>
            </a:r>
            <a:r>
              <a:rPr lang="en-US" sz="2400" dirty="0" smtClean="0"/>
              <a:t>states </a:t>
            </a:r>
            <a:r>
              <a:rPr lang="en-US" sz="2400" dirty="0"/>
              <a:t>annual debt service costs cannot exceed 20% of annual state revenues and transfers in</a:t>
            </a:r>
          </a:p>
        </p:txBody>
      </p:sp>
      <p:pic>
        <p:nvPicPr>
          <p:cNvPr id="8" name="Picture 7" descr="2012-2025" title="Debt Service Policy Estimates"/>
          <p:cNvPicPr/>
          <p:nvPr/>
        </p:nvPicPr>
        <p:blipFill>
          <a:blip r:embed="rId3"/>
          <a:stretch>
            <a:fillRect/>
          </a:stretch>
        </p:blipFill>
        <p:spPr>
          <a:xfrm>
            <a:off x="838200" y="2594361"/>
            <a:ext cx="10436257" cy="2929745"/>
          </a:xfrm>
          <a:prstGeom prst="rect">
            <a:avLst/>
          </a:prstGeom>
        </p:spPr>
      </p:pic>
    </p:spTree>
    <p:extLst>
      <p:ext uri="{BB962C8B-B14F-4D97-AF65-F5344CB8AC3E}">
        <p14:creationId xmlns:p14="http://schemas.microsoft.com/office/powerpoint/2010/main" val="372624821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a:t>Cumulative Debt Transfers vs. Trunk Highway Debt Service Surcharge</a:t>
            </a:r>
            <a:r>
              <a:rPr lang="en-US" dirty="0"/>
              <a:t/>
            </a:r>
            <a:br>
              <a:rPr lang="en-US" dirty="0"/>
            </a:br>
            <a:r>
              <a:rPr lang="en-US" sz="3100" dirty="0"/>
              <a:t>Laws of Minnesota 2008, Chapter 152 </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chemeClr val="tx1"/>
                </a:solidFill>
                <a:latin typeface="Lucida Sans Unicode" panose="020B0602030504020204" pitchFamily="34" charset="0"/>
                <a:cs typeface="Lucida Sans Unicode" panose="020B0602030504020204" pitchFamily="34" charset="0"/>
              </a:rPr>
              <a:t>49</a:t>
            </a:fld>
            <a:endParaRPr lang="en-US" dirty="0">
              <a:solidFill>
                <a:schemeClr val="tx1"/>
              </a:solidFill>
              <a:latin typeface="Lucida Sans Unicode" panose="020B0602030504020204" pitchFamily="34" charset="0"/>
              <a:cs typeface="Lucida Sans Unicode" panose="020B0602030504020204" pitchFamily="34" charset="0"/>
            </a:endParaRPr>
          </a:p>
        </p:txBody>
      </p:sp>
      <p:graphicFrame>
        <p:nvGraphicFramePr>
          <p:cNvPr id="7" name="Chart 6" descr="Line graph showing a cumulative $484M gap between debt transfers and revenue collected for debt service surcharges&#10;"/>
          <p:cNvGraphicFramePr/>
          <p:nvPr>
            <p:extLst/>
          </p:nvPr>
        </p:nvGraphicFramePr>
        <p:xfrm>
          <a:off x="1441295" y="1523999"/>
          <a:ext cx="9445780" cy="49815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077098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bwMode="auto">
          <a:xfrm>
            <a:off x="5278582" y="291353"/>
            <a:ext cx="58674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defRPr/>
            </a:pPr>
            <a:r>
              <a:rPr lang="en-US" dirty="0" smtClean="0">
                <a:latin typeface="Arial" panose="020B0604020202020204" pitchFamily="34" charset="0"/>
                <a:cs typeface="Arial" panose="020B0604020202020204" pitchFamily="34" charset="0"/>
              </a:rPr>
              <a:t>MnDOT Districts</a:t>
            </a:r>
          </a:p>
        </p:txBody>
      </p:sp>
      <p:sp>
        <p:nvSpPr>
          <p:cNvPr id="8195" name="Content Placeholder 2"/>
          <p:cNvSpPr>
            <a:spLocks noGrp="1"/>
          </p:cNvSpPr>
          <p:nvPr>
            <p:ph idx="1"/>
          </p:nvPr>
        </p:nvSpPr>
        <p:spPr>
          <a:xfrm>
            <a:off x="1316182" y="2000250"/>
            <a:ext cx="3962400" cy="4114800"/>
          </a:xfrm>
        </p:spPr>
        <p:txBody>
          <a:bodyPr/>
          <a:lstStyle/>
          <a:p>
            <a:pPr marL="108911" indent="0">
              <a:buNone/>
              <a:defRPr/>
            </a:pPr>
            <a:r>
              <a:rPr lang="en-US" sz="3200" dirty="0">
                <a:latin typeface="Arial" panose="020B0604020202020204" pitchFamily="34" charset="0"/>
                <a:cs typeface="Arial" panose="020B0604020202020204" pitchFamily="34" charset="0"/>
              </a:rPr>
              <a:t>MnDOT is divided into eight regional areas – seven Greater Minnesota districts and the Minneapolis-St. Paul Metro District</a:t>
            </a:r>
          </a:p>
          <a:p>
            <a:pPr marL="363040" indent="-254129">
              <a:defRPr/>
            </a:pPr>
            <a:endParaRPr lang="en-US" sz="3200" dirty="0">
              <a:latin typeface="Arial" panose="020B0604020202020204" pitchFamily="34" charset="0"/>
              <a:cs typeface="Arial" panose="020B0604020202020204" pitchFamily="34" charset="0"/>
            </a:endParaRPr>
          </a:p>
        </p:txBody>
      </p:sp>
      <p:pic>
        <p:nvPicPr>
          <p:cNvPr id="53252" name="Picture 5" descr="Distric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3782" y="1257300"/>
            <a:ext cx="7545524"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 Balance Policy</a:t>
            </a:r>
            <a:endParaRPr lang="en-US" dirty="0"/>
          </a:p>
        </p:txBody>
      </p:sp>
      <p:sp>
        <p:nvSpPr>
          <p:cNvPr id="3" name="Content Placeholder 2"/>
          <p:cNvSpPr>
            <a:spLocks noGrp="1"/>
          </p:cNvSpPr>
          <p:nvPr>
            <p:ph idx="1"/>
          </p:nvPr>
        </p:nvSpPr>
        <p:spPr>
          <a:xfrm>
            <a:off x="838200" y="1535906"/>
            <a:ext cx="10515600" cy="4351338"/>
          </a:xfrm>
        </p:spPr>
        <p:txBody>
          <a:bodyPr/>
          <a:lstStyle/>
          <a:p>
            <a:r>
              <a:rPr lang="en-US" dirty="0"/>
              <a:t>The </a:t>
            </a:r>
            <a:r>
              <a:rPr lang="en-US" dirty="0" smtClean="0"/>
              <a:t>Trunk Highway Fund </a:t>
            </a:r>
            <a:r>
              <a:rPr lang="en-US" dirty="0"/>
              <a:t>should maintain an undesignated, unreserved fund balance of not less than the sum:</a:t>
            </a:r>
          </a:p>
          <a:p>
            <a:pPr lvl="1"/>
            <a:r>
              <a:rPr lang="en-US" dirty="0" smtClean="0"/>
              <a:t>6% </a:t>
            </a:r>
            <a:r>
              <a:rPr lang="en-US" dirty="0"/>
              <a:t>of annual projected state revenues to the fund, plus</a:t>
            </a:r>
          </a:p>
          <a:p>
            <a:pPr lvl="1"/>
            <a:r>
              <a:rPr lang="en-US" dirty="0" smtClean="0"/>
              <a:t>2% </a:t>
            </a:r>
            <a:r>
              <a:rPr lang="en-US" dirty="0"/>
              <a:t>of authorized but unissued debt, plus</a:t>
            </a:r>
          </a:p>
          <a:p>
            <a:pPr lvl="1"/>
            <a:r>
              <a:rPr lang="en-US" dirty="0" smtClean="0"/>
              <a:t>Debt </a:t>
            </a:r>
            <a:r>
              <a:rPr lang="en-US" dirty="0"/>
              <a:t>service projection that exceeds 20 percent of annual state revenues as estimated for the future debt service-funding shortfall.</a:t>
            </a:r>
          </a:p>
          <a:p>
            <a:r>
              <a:rPr lang="en-US" dirty="0" smtClean="0"/>
              <a:t>Policy Target is approximately $90 million in FY2018</a:t>
            </a:r>
          </a:p>
          <a:p>
            <a:pPr marL="0" indent="0">
              <a:buNone/>
            </a:pP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chemeClr val="tx1"/>
                </a:solidFill>
                <a:latin typeface="Lucida Sans Unicode" panose="020B0602030504020204" pitchFamily="34" charset="0"/>
                <a:cs typeface="Lucida Sans Unicode" panose="020B0602030504020204" pitchFamily="34" charset="0"/>
              </a:rPr>
              <a:t>50</a:t>
            </a:fld>
            <a:endParaRPr lang="en-US" dirty="0">
              <a:solidFill>
                <a:schemeClr val="tx1"/>
              </a:solidFill>
              <a:latin typeface="Lucida Sans Unicode" panose="020B0602030504020204" pitchFamily="34" charset="0"/>
              <a:cs typeface="Lucida Sans Unicode" panose="020B0602030504020204" pitchFamily="34" charset="0"/>
            </a:endParaRPr>
          </a:p>
        </p:txBody>
      </p:sp>
      <p:graphicFrame>
        <p:nvGraphicFramePr>
          <p:cNvPr id="6" name="Table 5"/>
          <p:cNvGraphicFramePr>
            <a:graphicFrameLocks noGrp="1"/>
          </p:cNvGraphicFramePr>
          <p:nvPr>
            <p:extLst/>
          </p:nvPr>
        </p:nvGraphicFramePr>
        <p:xfrm>
          <a:off x="1123359" y="4872990"/>
          <a:ext cx="9945282" cy="1483360"/>
        </p:xfrm>
        <a:graphic>
          <a:graphicData uri="http://schemas.openxmlformats.org/drawingml/2006/table">
            <a:tbl>
              <a:tblPr firstRow="1" bandRow="1">
                <a:tableStyleId>{5C22544A-7EE6-4342-B048-85BDC9FD1C3A}</a:tableStyleId>
              </a:tblPr>
              <a:tblGrid>
                <a:gridCol w="1762810"/>
                <a:gridCol w="1022809"/>
                <a:gridCol w="1022809"/>
                <a:gridCol w="1022809"/>
                <a:gridCol w="1022809"/>
                <a:gridCol w="1022809"/>
                <a:gridCol w="1022809"/>
                <a:gridCol w="1022809"/>
                <a:gridCol w="1022809"/>
              </a:tblGrid>
              <a:tr h="370840">
                <a:tc>
                  <a:txBody>
                    <a:bodyPr/>
                    <a:lstStyle/>
                    <a:p>
                      <a:pPr algn="ctr"/>
                      <a:endParaRPr lang="en-US" dirty="0"/>
                    </a:p>
                  </a:txBody>
                  <a:tcPr/>
                </a:tc>
                <a:tc>
                  <a:txBody>
                    <a:bodyPr/>
                    <a:lstStyle/>
                    <a:p>
                      <a:pPr algn="ctr"/>
                      <a:r>
                        <a:rPr lang="en-US" dirty="0" smtClean="0"/>
                        <a:t>FY16</a:t>
                      </a:r>
                      <a:endParaRPr lang="en-US" dirty="0"/>
                    </a:p>
                  </a:txBody>
                  <a:tcPr/>
                </a:tc>
                <a:tc>
                  <a:txBody>
                    <a:bodyPr/>
                    <a:lstStyle/>
                    <a:p>
                      <a:pPr algn="ctr"/>
                      <a:r>
                        <a:rPr lang="en-US" dirty="0" smtClean="0"/>
                        <a:t>FY17</a:t>
                      </a:r>
                      <a:endParaRPr lang="en-US" dirty="0"/>
                    </a:p>
                  </a:txBody>
                  <a:tcPr/>
                </a:tc>
                <a:tc>
                  <a:txBody>
                    <a:bodyPr/>
                    <a:lstStyle/>
                    <a:p>
                      <a:pPr algn="ctr"/>
                      <a:r>
                        <a:rPr lang="en-US" dirty="0" smtClean="0"/>
                        <a:t>FY18</a:t>
                      </a:r>
                      <a:endParaRPr lang="en-US" dirty="0"/>
                    </a:p>
                  </a:txBody>
                  <a:tcPr/>
                </a:tc>
                <a:tc>
                  <a:txBody>
                    <a:bodyPr/>
                    <a:lstStyle/>
                    <a:p>
                      <a:pPr algn="ctr"/>
                      <a:r>
                        <a:rPr lang="en-US" dirty="0" smtClean="0"/>
                        <a:t>FY19</a:t>
                      </a:r>
                      <a:endParaRPr lang="en-US" dirty="0"/>
                    </a:p>
                  </a:txBody>
                  <a:tcPr/>
                </a:tc>
                <a:tc>
                  <a:txBody>
                    <a:bodyPr/>
                    <a:lstStyle/>
                    <a:p>
                      <a:pPr algn="ctr"/>
                      <a:r>
                        <a:rPr lang="en-US" dirty="0" smtClean="0"/>
                        <a:t>FY20</a:t>
                      </a:r>
                      <a:endParaRPr lang="en-US" dirty="0"/>
                    </a:p>
                  </a:txBody>
                  <a:tcPr/>
                </a:tc>
                <a:tc>
                  <a:txBody>
                    <a:bodyPr/>
                    <a:lstStyle/>
                    <a:p>
                      <a:pPr algn="ctr"/>
                      <a:r>
                        <a:rPr lang="en-US" dirty="0" smtClean="0"/>
                        <a:t>FY21</a:t>
                      </a:r>
                      <a:endParaRPr lang="en-US" dirty="0"/>
                    </a:p>
                  </a:txBody>
                  <a:tcPr/>
                </a:tc>
                <a:tc>
                  <a:txBody>
                    <a:bodyPr/>
                    <a:lstStyle/>
                    <a:p>
                      <a:pPr algn="ctr"/>
                      <a:r>
                        <a:rPr lang="en-US" dirty="0" smtClean="0"/>
                        <a:t>FY22</a:t>
                      </a:r>
                      <a:endParaRPr lang="en-US" dirty="0"/>
                    </a:p>
                  </a:txBody>
                  <a:tcPr/>
                </a:tc>
                <a:tc>
                  <a:txBody>
                    <a:bodyPr/>
                    <a:lstStyle/>
                    <a:p>
                      <a:pPr algn="ctr"/>
                      <a:r>
                        <a:rPr lang="en-US" dirty="0" smtClean="0"/>
                        <a:t>FY23</a:t>
                      </a:r>
                      <a:endParaRPr lang="en-US" dirty="0"/>
                    </a:p>
                  </a:txBody>
                  <a:tcPr/>
                </a:tc>
              </a:tr>
              <a:tr h="370840">
                <a:tc>
                  <a:txBody>
                    <a:bodyPr/>
                    <a:lstStyle/>
                    <a:p>
                      <a:r>
                        <a:rPr lang="en-US" dirty="0" smtClean="0"/>
                        <a:t>Total</a:t>
                      </a:r>
                      <a:endParaRPr lang="en-US" dirty="0"/>
                    </a:p>
                  </a:txBody>
                  <a:tcPr/>
                </a:tc>
                <a:tc>
                  <a:txBody>
                    <a:bodyPr/>
                    <a:lstStyle/>
                    <a:p>
                      <a:pPr algn="ctr"/>
                      <a:r>
                        <a:rPr lang="en-US" dirty="0" smtClean="0"/>
                        <a:t>$382</a:t>
                      </a:r>
                      <a:endParaRPr lang="en-US" dirty="0"/>
                    </a:p>
                  </a:txBody>
                  <a:tcPr/>
                </a:tc>
                <a:tc>
                  <a:txBody>
                    <a:bodyPr/>
                    <a:lstStyle/>
                    <a:p>
                      <a:pPr algn="ctr"/>
                      <a:r>
                        <a:rPr lang="en-US" dirty="0" smtClean="0"/>
                        <a:t>$377</a:t>
                      </a:r>
                      <a:endParaRPr lang="en-US" dirty="0"/>
                    </a:p>
                  </a:txBody>
                  <a:tcPr/>
                </a:tc>
                <a:tc>
                  <a:txBody>
                    <a:bodyPr/>
                    <a:lstStyle/>
                    <a:p>
                      <a:pPr algn="ctr"/>
                      <a:r>
                        <a:rPr lang="en-US" dirty="0" smtClean="0"/>
                        <a:t>$437</a:t>
                      </a:r>
                      <a:endParaRPr lang="en-US" dirty="0"/>
                    </a:p>
                  </a:txBody>
                  <a:tcPr/>
                </a:tc>
                <a:tc>
                  <a:txBody>
                    <a:bodyPr/>
                    <a:lstStyle/>
                    <a:p>
                      <a:pPr algn="ctr"/>
                      <a:r>
                        <a:rPr lang="en-US" dirty="0" smtClean="0"/>
                        <a:t>$249</a:t>
                      </a:r>
                      <a:endParaRPr lang="en-US" dirty="0"/>
                    </a:p>
                  </a:txBody>
                  <a:tcPr/>
                </a:tc>
                <a:tc>
                  <a:txBody>
                    <a:bodyPr/>
                    <a:lstStyle/>
                    <a:p>
                      <a:pPr algn="ctr"/>
                      <a:r>
                        <a:rPr lang="en-US" dirty="0" smtClean="0"/>
                        <a:t>$295</a:t>
                      </a:r>
                      <a:endParaRPr lang="en-US" dirty="0"/>
                    </a:p>
                  </a:txBody>
                  <a:tcPr/>
                </a:tc>
                <a:tc>
                  <a:txBody>
                    <a:bodyPr/>
                    <a:lstStyle/>
                    <a:p>
                      <a:pPr algn="ctr"/>
                      <a:r>
                        <a:rPr lang="en-US" dirty="0" smtClean="0"/>
                        <a:t>$404</a:t>
                      </a:r>
                      <a:endParaRPr lang="en-US" dirty="0"/>
                    </a:p>
                  </a:txBody>
                  <a:tcPr/>
                </a:tc>
                <a:tc>
                  <a:txBody>
                    <a:bodyPr/>
                    <a:lstStyle/>
                    <a:p>
                      <a:pPr algn="ctr"/>
                      <a:r>
                        <a:rPr lang="en-US" dirty="0" smtClean="0"/>
                        <a:t>$577</a:t>
                      </a:r>
                      <a:endParaRPr lang="en-US" dirty="0"/>
                    </a:p>
                  </a:txBody>
                  <a:tcPr/>
                </a:tc>
                <a:tc>
                  <a:txBody>
                    <a:bodyPr/>
                    <a:lstStyle/>
                    <a:p>
                      <a:pPr algn="ctr"/>
                      <a:r>
                        <a:rPr lang="en-US" dirty="0" smtClean="0"/>
                        <a:t>$746</a:t>
                      </a:r>
                      <a:endParaRPr lang="en-US" dirty="0"/>
                    </a:p>
                  </a:txBody>
                  <a:tcPr/>
                </a:tc>
              </a:tr>
              <a:tr h="370840">
                <a:tc>
                  <a:txBody>
                    <a:bodyPr/>
                    <a:lstStyle/>
                    <a:p>
                      <a:r>
                        <a:rPr lang="en-US" dirty="0" smtClean="0"/>
                        <a:t>Reserved</a:t>
                      </a:r>
                      <a:endParaRPr lang="en-US" dirty="0"/>
                    </a:p>
                  </a:txBody>
                  <a:tcPr/>
                </a:tc>
                <a:tc>
                  <a:txBody>
                    <a:bodyPr/>
                    <a:lstStyle/>
                    <a:p>
                      <a:pPr algn="ctr"/>
                      <a:r>
                        <a:rPr lang="en-US" dirty="0" smtClean="0"/>
                        <a:t>$85</a:t>
                      </a:r>
                      <a:endParaRPr lang="en-US" dirty="0"/>
                    </a:p>
                  </a:txBody>
                  <a:tcPr/>
                </a:tc>
                <a:tc>
                  <a:txBody>
                    <a:bodyPr/>
                    <a:lstStyle/>
                    <a:p>
                      <a:pPr algn="ctr"/>
                      <a:r>
                        <a:rPr lang="en-US" dirty="0" smtClean="0"/>
                        <a:t>$85</a:t>
                      </a:r>
                      <a:endParaRPr lang="en-US" dirty="0"/>
                    </a:p>
                  </a:txBody>
                  <a:tcPr/>
                </a:tc>
                <a:tc>
                  <a:txBody>
                    <a:bodyPr/>
                    <a:lstStyle/>
                    <a:p>
                      <a:pPr algn="ctr"/>
                      <a:r>
                        <a:rPr lang="en-US" dirty="0" smtClean="0"/>
                        <a:t>$91</a:t>
                      </a:r>
                      <a:endParaRPr lang="en-US" dirty="0"/>
                    </a:p>
                  </a:txBody>
                  <a:tcPr/>
                </a:tc>
                <a:tc>
                  <a:txBody>
                    <a:bodyPr/>
                    <a:lstStyle/>
                    <a:p>
                      <a:pPr algn="ctr"/>
                      <a:r>
                        <a:rPr lang="en-US" dirty="0" smtClean="0"/>
                        <a:t>$92</a:t>
                      </a:r>
                      <a:endParaRPr lang="en-US" dirty="0"/>
                    </a:p>
                  </a:txBody>
                  <a:tcPr/>
                </a:tc>
                <a:tc>
                  <a:txBody>
                    <a:bodyPr/>
                    <a:lstStyle/>
                    <a:p>
                      <a:pPr algn="ctr"/>
                      <a:r>
                        <a:rPr lang="en-US" dirty="0" smtClean="0"/>
                        <a:t>$100</a:t>
                      </a:r>
                      <a:endParaRPr lang="en-US" dirty="0"/>
                    </a:p>
                  </a:txBody>
                  <a:tcPr/>
                </a:tc>
                <a:tc>
                  <a:txBody>
                    <a:bodyPr/>
                    <a:lstStyle/>
                    <a:p>
                      <a:pPr algn="ctr"/>
                      <a:r>
                        <a:rPr lang="en-US" dirty="0" smtClean="0"/>
                        <a:t>$104</a:t>
                      </a:r>
                      <a:endParaRPr lang="en-US" dirty="0"/>
                    </a:p>
                  </a:txBody>
                  <a:tcPr/>
                </a:tc>
                <a:tc>
                  <a:txBody>
                    <a:bodyPr/>
                    <a:lstStyle/>
                    <a:p>
                      <a:pPr algn="ctr"/>
                      <a:r>
                        <a:rPr lang="en-US" dirty="0" smtClean="0"/>
                        <a:t>$100</a:t>
                      </a:r>
                      <a:endParaRPr lang="en-US" dirty="0"/>
                    </a:p>
                  </a:txBody>
                  <a:tcPr/>
                </a:tc>
                <a:tc>
                  <a:txBody>
                    <a:bodyPr/>
                    <a:lstStyle/>
                    <a:p>
                      <a:pPr algn="ctr"/>
                      <a:r>
                        <a:rPr lang="en-US" dirty="0" smtClean="0"/>
                        <a:t>$96</a:t>
                      </a:r>
                      <a:endParaRPr lang="en-US" dirty="0"/>
                    </a:p>
                  </a:txBody>
                  <a:tcPr/>
                </a:tc>
              </a:tr>
              <a:tr h="370840">
                <a:tc>
                  <a:txBody>
                    <a:bodyPr/>
                    <a:lstStyle/>
                    <a:p>
                      <a:pPr marL="0" algn="ctr" defTabSz="914400" rtl="0" eaLnBrk="1" latinLnBrk="0" hangingPunct="1"/>
                      <a:r>
                        <a:rPr lang="en-US" sz="1800" b="1" kern="1200" dirty="0" smtClean="0">
                          <a:solidFill>
                            <a:schemeClr val="lt1"/>
                          </a:solidFill>
                          <a:latin typeface="+mn-lt"/>
                          <a:ea typeface="+mn-ea"/>
                          <a:cs typeface="+mn-cs"/>
                        </a:rPr>
                        <a:t>Unreserved</a:t>
                      </a:r>
                      <a:endParaRPr lang="en-US" sz="1800" b="1" kern="1200" dirty="0">
                        <a:solidFill>
                          <a:schemeClr val="lt1"/>
                        </a:solidFill>
                        <a:latin typeface="+mn-lt"/>
                        <a:ea typeface="+mn-ea"/>
                        <a:cs typeface="+mn-cs"/>
                      </a:endParaRPr>
                    </a:p>
                  </a:txBody>
                  <a:tcPr>
                    <a:solidFill>
                      <a:schemeClr val="tx1"/>
                    </a:solidFill>
                  </a:tcPr>
                </a:tc>
                <a:tc>
                  <a:txBody>
                    <a:bodyPr/>
                    <a:lstStyle/>
                    <a:p>
                      <a:pPr marL="0" algn="ctr" defTabSz="914400" rtl="0" eaLnBrk="1" latinLnBrk="0" hangingPunct="1"/>
                      <a:r>
                        <a:rPr lang="en-US" sz="1800" b="1" kern="1200" dirty="0" smtClean="0">
                          <a:solidFill>
                            <a:schemeClr val="lt1"/>
                          </a:solidFill>
                          <a:latin typeface="+mn-lt"/>
                          <a:ea typeface="+mn-ea"/>
                          <a:cs typeface="+mn-cs"/>
                        </a:rPr>
                        <a:t>$297</a:t>
                      </a:r>
                      <a:endParaRPr lang="en-US" sz="1800" b="1" kern="1200" dirty="0">
                        <a:solidFill>
                          <a:schemeClr val="lt1"/>
                        </a:solidFill>
                        <a:latin typeface="+mn-lt"/>
                        <a:ea typeface="+mn-ea"/>
                        <a:cs typeface="+mn-cs"/>
                      </a:endParaRPr>
                    </a:p>
                  </a:txBody>
                  <a:tcPr anchor="ctr">
                    <a:solidFill>
                      <a:schemeClr val="tx1"/>
                    </a:solidFill>
                  </a:tcPr>
                </a:tc>
                <a:tc>
                  <a:txBody>
                    <a:bodyPr/>
                    <a:lstStyle/>
                    <a:p>
                      <a:pPr marL="0" algn="ctr" defTabSz="914400" rtl="0" eaLnBrk="1" latinLnBrk="0" hangingPunct="1"/>
                      <a:r>
                        <a:rPr lang="en-US" sz="1800" b="1" kern="1200" dirty="0" smtClean="0">
                          <a:solidFill>
                            <a:schemeClr val="lt1"/>
                          </a:solidFill>
                          <a:latin typeface="+mn-lt"/>
                          <a:ea typeface="+mn-ea"/>
                          <a:cs typeface="+mn-cs"/>
                        </a:rPr>
                        <a:t>$292</a:t>
                      </a:r>
                      <a:endParaRPr lang="en-US" sz="1800" b="1" kern="1200" dirty="0">
                        <a:solidFill>
                          <a:schemeClr val="lt1"/>
                        </a:solidFill>
                        <a:latin typeface="+mn-lt"/>
                        <a:ea typeface="+mn-ea"/>
                        <a:cs typeface="+mn-cs"/>
                      </a:endParaRPr>
                    </a:p>
                  </a:txBody>
                  <a:tcPr anchor="ctr">
                    <a:solidFill>
                      <a:schemeClr val="tx1"/>
                    </a:solidFill>
                  </a:tcPr>
                </a:tc>
                <a:tc>
                  <a:txBody>
                    <a:bodyPr/>
                    <a:lstStyle/>
                    <a:p>
                      <a:pPr marL="0" algn="ctr" defTabSz="914400" rtl="0" eaLnBrk="1" latinLnBrk="0" hangingPunct="1"/>
                      <a:r>
                        <a:rPr lang="en-US" sz="1800" b="1" kern="1200" dirty="0" smtClean="0">
                          <a:solidFill>
                            <a:schemeClr val="lt1"/>
                          </a:solidFill>
                          <a:latin typeface="+mn-lt"/>
                          <a:ea typeface="+mn-ea"/>
                          <a:cs typeface="+mn-cs"/>
                        </a:rPr>
                        <a:t>$346</a:t>
                      </a:r>
                      <a:endParaRPr lang="en-US" sz="1800" b="1" kern="1200" dirty="0">
                        <a:solidFill>
                          <a:schemeClr val="lt1"/>
                        </a:solidFill>
                        <a:latin typeface="+mn-lt"/>
                        <a:ea typeface="+mn-ea"/>
                        <a:cs typeface="+mn-cs"/>
                      </a:endParaRPr>
                    </a:p>
                  </a:txBody>
                  <a:tcPr anchor="ctr">
                    <a:solidFill>
                      <a:schemeClr val="tx1"/>
                    </a:solidFill>
                  </a:tcPr>
                </a:tc>
                <a:tc>
                  <a:txBody>
                    <a:bodyPr/>
                    <a:lstStyle/>
                    <a:p>
                      <a:pPr marL="0" algn="ctr" defTabSz="914400" rtl="0" eaLnBrk="1" latinLnBrk="0" hangingPunct="1"/>
                      <a:r>
                        <a:rPr lang="en-US" sz="1800" b="1" kern="1200" dirty="0" smtClean="0">
                          <a:solidFill>
                            <a:schemeClr val="lt1"/>
                          </a:solidFill>
                          <a:latin typeface="+mn-lt"/>
                          <a:ea typeface="+mn-ea"/>
                          <a:cs typeface="+mn-cs"/>
                        </a:rPr>
                        <a:t>$157</a:t>
                      </a:r>
                      <a:endParaRPr lang="en-US" sz="1800" b="1" kern="1200" dirty="0">
                        <a:solidFill>
                          <a:schemeClr val="lt1"/>
                        </a:solidFill>
                        <a:latin typeface="+mn-lt"/>
                        <a:ea typeface="+mn-ea"/>
                        <a:cs typeface="+mn-cs"/>
                      </a:endParaRPr>
                    </a:p>
                  </a:txBody>
                  <a:tcPr anchor="ctr">
                    <a:solidFill>
                      <a:schemeClr val="tx1"/>
                    </a:solidFill>
                  </a:tcPr>
                </a:tc>
                <a:tc>
                  <a:txBody>
                    <a:bodyPr/>
                    <a:lstStyle/>
                    <a:p>
                      <a:pPr marL="0" algn="ctr" defTabSz="914400" rtl="0" eaLnBrk="1" latinLnBrk="0" hangingPunct="1"/>
                      <a:r>
                        <a:rPr lang="en-US" sz="1800" b="1" kern="1200" dirty="0" smtClean="0">
                          <a:solidFill>
                            <a:schemeClr val="lt1"/>
                          </a:solidFill>
                          <a:latin typeface="+mn-lt"/>
                          <a:ea typeface="+mn-ea"/>
                          <a:cs typeface="+mn-cs"/>
                        </a:rPr>
                        <a:t>$195</a:t>
                      </a:r>
                      <a:endParaRPr lang="en-US" sz="1800" b="1" kern="1200" dirty="0">
                        <a:solidFill>
                          <a:schemeClr val="lt1"/>
                        </a:solidFill>
                        <a:latin typeface="+mn-lt"/>
                        <a:ea typeface="+mn-ea"/>
                        <a:cs typeface="+mn-cs"/>
                      </a:endParaRPr>
                    </a:p>
                  </a:txBody>
                  <a:tcPr anchor="ctr">
                    <a:solidFill>
                      <a:schemeClr val="tx1"/>
                    </a:solidFill>
                  </a:tcPr>
                </a:tc>
                <a:tc>
                  <a:txBody>
                    <a:bodyPr/>
                    <a:lstStyle/>
                    <a:p>
                      <a:pPr marL="0" algn="ctr" defTabSz="914400" rtl="0" eaLnBrk="1" latinLnBrk="0" hangingPunct="1"/>
                      <a:r>
                        <a:rPr lang="en-US" sz="1800" b="1" kern="1200" dirty="0" smtClean="0">
                          <a:solidFill>
                            <a:schemeClr val="lt1"/>
                          </a:solidFill>
                          <a:latin typeface="+mn-lt"/>
                          <a:ea typeface="+mn-ea"/>
                          <a:cs typeface="+mn-cs"/>
                        </a:rPr>
                        <a:t>$301</a:t>
                      </a:r>
                      <a:endParaRPr lang="en-US" sz="1800" b="1" kern="1200" dirty="0">
                        <a:solidFill>
                          <a:schemeClr val="lt1"/>
                        </a:solidFill>
                        <a:latin typeface="+mn-lt"/>
                        <a:ea typeface="+mn-ea"/>
                        <a:cs typeface="+mn-cs"/>
                      </a:endParaRPr>
                    </a:p>
                  </a:txBody>
                  <a:tcPr anchor="ctr">
                    <a:solidFill>
                      <a:schemeClr val="tx1"/>
                    </a:solidFill>
                  </a:tcPr>
                </a:tc>
                <a:tc>
                  <a:txBody>
                    <a:bodyPr/>
                    <a:lstStyle/>
                    <a:p>
                      <a:pPr marL="0" algn="ctr" defTabSz="914400" rtl="0" eaLnBrk="1" latinLnBrk="0" hangingPunct="1"/>
                      <a:r>
                        <a:rPr lang="en-US" sz="1800" b="1" kern="1200" dirty="0" smtClean="0">
                          <a:solidFill>
                            <a:schemeClr val="lt1"/>
                          </a:solidFill>
                          <a:latin typeface="+mn-lt"/>
                          <a:ea typeface="+mn-ea"/>
                          <a:cs typeface="+mn-cs"/>
                        </a:rPr>
                        <a:t>$477</a:t>
                      </a:r>
                      <a:endParaRPr lang="en-US" sz="1800" b="1" kern="1200" dirty="0">
                        <a:solidFill>
                          <a:schemeClr val="lt1"/>
                        </a:solidFill>
                        <a:latin typeface="+mn-lt"/>
                        <a:ea typeface="+mn-ea"/>
                        <a:cs typeface="+mn-cs"/>
                      </a:endParaRPr>
                    </a:p>
                  </a:txBody>
                  <a:tcPr anchor="ctr">
                    <a:solidFill>
                      <a:schemeClr val="tx1"/>
                    </a:solidFill>
                  </a:tcPr>
                </a:tc>
                <a:tc>
                  <a:txBody>
                    <a:bodyPr/>
                    <a:lstStyle/>
                    <a:p>
                      <a:pPr marL="0" algn="ctr" defTabSz="914400" rtl="0" eaLnBrk="1" latinLnBrk="0" hangingPunct="1"/>
                      <a:r>
                        <a:rPr lang="en-US" sz="1800" b="1" kern="1200" dirty="0" smtClean="0">
                          <a:solidFill>
                            <a:schemeClr val="lt1"/>
                          </a:solidFill>
                          <a:latin typeface="+mn-lt"/>
                          <a:ea typeface="+mn-ea"/>
                          <a:cs typeface="+mn-cs"/>
                        </a:rPr>
                        <a:t>$650</a:t>
                      </a:r>
                      <a:endParaRPr lang="en-US" sz="1800" b="1" kern="1200" dirty="0">
                        <a:solidFill>
                          <a:schemeClr val="lt1"/>
                        </a:solidFill>
                        <a:latin typeface="+mn-lt"/>
                        <a:ea typeface="+mn-ea"/>
                        <a:cs typeface="+mn-cs"/>
                      </a:endParaRPr>
                    </a:p>
                  </a:txBody>
                  <a:tcPr anchor="ctr">
                    <a:solidFill>
                      <a:schemeClr val="tx1"/>
                    </a:solidFill>
                  </a:tcPr>
                </a:tc>
              </a:tr>
            </a:tbl>
          </a:graphicData>
        </a:graphic>
      </p:graphicFrame>
      <p:sp>
        <p:nvSpPr>
          <p:cNvPr id="7" name="Rectangle 6"/>
          <p:cNvSpPr/>
          <p:nvPr/>
        </p:nvSpPr>
        <p:spPr>
          <a:xfrm>
            <a:off x="9615999" y="4503658"/>
            <a:ext cx="1452642" cy="369332"/>
          </a:xfrm>
          <a:prstGeom prst="rect">
            <a:avLst/>
          </a:prstGeom>
        </p:spPr>
        <p:txBody>
          <a:bodyPr wrap="none">
            <a:spAutoFit/>
          </a:bodyPr>
          <a:lstStyle/>
          <a:p>
            <a:r>
              <a:rPr lang="en-US" dirty="0"/>
              <a:t>($ in millions)</a:t>
            </a:r>
          </a:p>
        </p:txBody>
      </p:sp>
      <p:sp>
        <p:nvSpPr>
          <p:cNvPr id="8" name="TextBox 7"/>
          <p:cNvSpPr txBox="1"/>
          <p:nvPr/>
        </p:nvSpPr>
        <p:spPr>
          <a:xfrm>
            <a:off x="1668604" y="6356350"/>
            <a:ext cx="9400037" cy="338554"/>
          </a:xfrm>
          <a:prstGeom prst="rect">
            <a:avLst/>
          </a:prstGeom>
          <a:noFill/>
        </p:spPr>
        <p:txBody>
          <a:bodyPr wrap="square" rtlCol="0">
            <a:spAutoFit/>
          </a:bodyPr>
          <a:lstStyle/>
          <a:p>
            <a:r>
              <a:rPr lang="en-US" sz="1600" dirty="0" smtClean="0"/>
              <a:t>*Unreserved Fund Balance reflects amounts available to be appropriated for specific purposes</a:t>
            </a:r>
            <a:endParaRPr lang="en-US" sz="1600" dirty="0"/>
          </a:p>
        </p:txBody>
      </p:sp>
    </p:spTree>
    <p:extLst>
      <p:ext uri="{BB962C8B-B14F-4D97-AF65-F5344CB8AC3E}">
        <p14:creationId xmlns:p14="http://schemas.microsoft.com/office/powerpoint/2010/main" val="9377197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State Airports Sources of </a:t>
            </a:r>
            <a:r>
              <a:rPr lang="en-US" dirty="0" smtClean="0"/>
              <a:t>Revenue</a:t>
            </a:r>
            <a:br>
              <a:rPr lang="en-US" dirty="0" smtClean="0"/>
            </a:br>
            <a:r>
              <a:rPr lang="en-US" sz="3100" dirty="0" smtClean="0"/>
              <a:t>FY2018</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chemeClr val="tx1"/>
                </a:solidFill>
                <a:latin typeface="Lucida Sans Unicode" panose="020B0602030504020204" pitchFamily="34" charset="0"/>
                <a:cs typeface="Lucida Sans Unicode" panose="020B0602030504020204" pitchFamily="34" charset="0"/>
              </a:rPr>
              <a:t>51</a:t>
            </a:fld>
            <a:endParaRPr lang="en-US" dirty="0">
              <a:solidFill>
                <a:schemeClr val="tx1"/>
              </a:solidFill>
              <a:latin typeface="Lucida Sans Unicode" panose="020B0602030504020204" pitchFamily="34" charset="0"/>
              <a:cs typeface="Lucida Sans Unicode" panose="020B0602030504020204" pitchFamily="34" charset="0"/>
            </a:endParaRPr>
          </a:p>
        </p:txBody>
      </p:sp>
      <p:grpSp>
        <p:nvGrpSpPr>
          <p:cNvPr id="7" name="Group 6"/>
          <p:cNvGrpSpPr/>
          <p:nvPr/>
        </p:nvGrpSpPr>
        <p:grpSpPr>
          <a:xfrm>
            <a:off x="1997259" y="2468468"/>
            <a:ext cx="8197482" cy="2486214"/>
            <a:chOff x="61331" y="33681"/>
            <a:chExt cx="4767447" cy="906571"/>
          </a:xfrm>
        </p:grpSpPr>
        <p:sp>
          <p:nvSpPr>
            <p:cNvPr id="9" name="Freeform 8"/>
            <p:cNvSpPr/>
            <p:nvPr/>
          </p:nvSpPr>
          <p:spPr>
            <a:xfrm>
              <a:off x="61331" y="33681"/>
              <a:ext cx="623025" cy="397105"/>
            </a:xfrm>
            <a:custGeom>
              <a:avLst/>
              <a:gdLst>
                <a:gd name="connsiteX0" fmla="*/ 0 w 600744"/>
                <a:gd name="connsiteY0" fmla="*/ 38147 h 381472"/>
                <a:gd name="connsiteX1" fmla="*/ 38147 w 600744"/>
                <a:gd name="connsiteY1" fmla="*/ 0 h 381472"/>
                <a:gd name="connsiteX2" fmla="*/ 562597 w 600744"/>
                <a:gd name="connsiteY2" fmla="*/ 0 h 381472"/>
                <a:gd name="connsiteX3" fmla="*/ 600744 w 600744"/>
                <a:gd name="connsiteY3" fmla="*/ 38147 h 381472"/>
                <a:gd name="connsiteX4" fmla="*/ 600744 w 600744"/>
                <a:gd name="connsiteY4" fmla="*/ 343325 h 381472"/>
                <a:gd name="connsiteX5" fmla="*/ 562597 w 600744"/>
                <a:gd name="connsiteY5" fmla="*/ 381472 h 381472"/>
                <a:gd name="connsiteX6" fmla="*/ 38147 w 600744"/>
                <a:gd name="connsiteY6" fmla="*/ 381472 h 381472"/>
                <a:gd name="connsiteX7" fmla="*/ 0 w 600744"/>
                <a:gd name="connsiteY7" fmla="*/ 343325 h 381472"/>
                <a:gd name="connsiteX8" fmla="*/ 0 w 600744"/>
                <a:gd name="connsiteY8" fmla="*/ 38147 h 381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744" h="381472">
                  <a:moveTo>
                    <a:pt x="0" y="38147"/>
                  </a:moveTo>
                  <a:cubicBezTo>
                    <a:pt x="0" y="17079"/>
                    <a:pt x="17079" y="0"/>
                    <a:pt x="38147" y="0"/>
                  </a:cubicBezTo>
                  <a:lnTo>
                    <a:pt x="562597" y="0"/>
                  </a:lnTo>
                  <a:cubicBezTo>
                    <a:pt x="583665" y="0"/>
                    <a:pt x="600744" y="17079"/>
                    <a:pt x="600744" y="38147"/>
                  </a:cubicBezTo>
                  <a:lnTo>
                    <a:pt x="600744" y="343325"/>
                  </a:lnTo>
                  <a:cubicBezTo>
                    <a:pt x="600744" y="364393"/>
                    <a:pt x="583665" y="381472"/>
                    <a:pt x="562597" y="381472"/>
                  </a:cubicBezTo>
                  <a:lnTo>
                    <a:pt x="38147" y="381472"/>
                  </a:lnTo>
                  <a:cubicBezTo>
                    <a:pt x="17079" y="381472"/>
                    <a:pt x="0" y="364393"/>
                    <a:pt x="0" y="343325"/>
                  </a:cubicBezTo>
                  <a:lnTo>
                    <a:pt x="0" y="38147"/>
                  </a:lnTo>
                  <a:close/>
                </a:path>
              </a:pathLst>
            </a:custGeom>
            <a:solidFill>
              <a:schemeClr val="tx1">
                <a:lumMod val="10000"/>
                <a:lumOff val="90000"/>
                <a:alpha val="90000"/>
              </a:schemeClr>
            </a:solidFill>
            <a:ln>
              <a:solidFill>
                <a:srgbClr val="4F81BD"/>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843" tIns="37843" rIns="37843" bIns="37843" numCol="1" spcCol="1270" anchor="ctr" anchorCtr="0">
              <a:noAutofit/>
            </a:bodyPr>
            <a:lstStyle>
              <a:lvl1pPr marL="0" indent="0">
                <a:defRPr sz="1100">
                  <a:solidFill>
                    <a:schemeClr val="dk1">
                      <a:hueOff val="0"/>
                      <a:satOff val="0"/>
                      <a:lumOff val="0"/>
                      <a:alphaOff val="0"/>
                    </a:schemeClr>
                  </a:solidFill>
                  <a:latin typeface="+mn-lt"/>
                  <a:ea typeface="+mn-ea"/>
                  <a:cs typeface="+mn-cs"/>
                </a:defRPr>
              </a:lvl1pPr>
              <a:lvl2pPr marL="457200" indent="0">
                <a:defRPr sz="1100">
                  <a:solidFill>
                    <a:schemeClr val="dk1">
                      <a:hueOff val="0"/>
                      <a:satOff val="0"/>
                      <a:lumOff val="0"/>
                      <a:alphaOff val="0"/>
                    </a:schemeClr>
                  </a:solidFill>
                  <a:latin typeface="+mn-lt"/>
                  <a:ea typeface="+mn-ea"/>
                  <a:cs typeface="+mn-cs"/>
                </a:defRPr>
              </a:lvl2pPr>
              <a:lvl3pPr marL="914400" indent="0">
                <a:defRPr sz="1100">
                  <a:solidFill>
                    <a:schemeClr val="dk1">
                      <a:hueOff val="0"/>
                      <a:satOff val="0"/>
                      <a:lumOff val="0"/>
                      <a:alphaOff val="0"/>
                    </a:schemeClr>
                  </a:solidFill>
                  <a:latin typeface="+mn-lt"/>
                  <a:ea typeface="+mn-ea"/>
                  <a:cs typeface="+mn-cs"/>
                </a:defRPr>
              </a:lvl3pPr>
              <a:lvl4pPr marL="1371600" indent="0">
                <a:defRPr sz="1100">
                  <a:solidFill>
                    <a:schemeClr val="dk1">
                      <a:hueOff val="0"/>
                      <a:satOff val="0"/>
                      <a:lumOff val="0"/>
                      <a:alphaOff val="0"/>
                    </a:schemeClr>
                  </a:solidFill>
                  <a:latin typeface="+mn-lt"/>
                  <a:ea typeface="+mn-ea"/>
                  <a:cs typeface="+mn-cs"/>
                </a:defRPr>
              </a:lvl4pPr>
              <a:lvl5pPr marL="1828800" indent="0">
                <a:defRPr sz="1100">
                  <a:solidFill>
                    <a:schemeClr val="dk1">
                      <a:hueOff val="0"/>
                      <a:satOff val="0"/>
                      <a:lumOff val="0"/>
                      <a:alphaOff val="0"/>
                    </a:schemeClr>
                  </a:solidFill>
                  <a:latin typeface="+mn-lt"/>
                  <a:ea typeface="+mn-ea"/>
                  <a:cs typeface="+mn-cs"/>
                </a:defRPr>
              </a:lvl5pPr>
              <a:lvl6pPr marL="2286000" indent="0">
                <a:defRPr sz="1100">
                  <a:solidFill>
                    <a:schemeClr val="dk1">
                      <a:hueOff val="0"/>
                      <a:satOff val="0"/>
                      <a:lumOff val="0"/>
                      <a:alphaOff val="0"/>
                    </a:schemeClr>
                  </a:solidFill>
                  <a:latin typeface="+mn-lt"/>
                  <a:ea typeface="+mn-ea"/>
                  <a:cs typeface="+mn-cs"/>
                </a:defRPr>
              </a:lvl6pPr>
              <a:lvl7pPr marL="2743200" indent="0">
                <a:defRPr sz="1100">
                  <a:solidFill>
                    <a:schemeClr val="dk1">
                      <a:hueOff val="0"/>
                      <a:satOff val="0"/>
                      <a:lumOff val="0"/>
                      <a:alphaOff val="0"/>
                    </a:schemeClr>
                  </a:solidFill>
                  <a:latin typeface="+mn-lt"/>
                  <a:ea typeface="+mn-ea"/>
                  <a:cs typeface="+mn-cs"/>
                </a:defRPr>
              </a:lvl7pPr>
              <a:lvl8pPr marL="3200400" indent="0">
                <a:defRPr sz="1100">
                  <a:solidFill>
                    <a:schemeClr val="dk1">
                      <a:hueOff val="0"/>
                      <a:satOff val="0"/>
                      <a:lumOff val="0"/>
                      <a:alphaOff val="0"/>
                    </a:schemeClr>
                  </a:solidFill>
                  <a:latin typeface="+mn-lt"/>
                  <a:ea typeface="+mn-ea"/>
                  <a:cs typeface="+mn-cs"/>
                </a:defRPr>
              </a:lvl8pPr>
              <a:lvl9pPr marL="3657600" indent="0">
                <a:defRPr sz="1100">
                  <a:solidFill>
                    <a:schemeClr val="dk1">
                      <a:hueOff val="0"/>
                      <a:satOff val="0"/>
                      <a:lumOff val="0"/>
                      <a:alphaOff val="0"/>
                    </a:schemeClr>
                  </a:solidFill>
                  <a:latin typeface="+mn-lt"/>
                  <a:ea typeface="+mn-ea"/>
                  <a:cs typeface="+mn-cs"/>
                </a:defRPr>
              </a:lvl9pPr>
            </a:lstStyle>
            <a:p>
              <a:pPr lvl="0" algn="ctr" defTabSz="311150">
                <a:lnSpc>
                  <a:spcPct val="90000"/>
                </a:lnSpc>
                <a:spcBef>
                  <a:spcPct val="0"/>
                </a:spcBef>
                <a:spcAft>
                  <a:spcPts val="0"/>
                </a:spcAft>
              </a:pPr>
              <a:r>
                <a:rPr lang="en-US" sz="1200" b="1" kern="1200" dirty="0">
                  <a:latin typeface="Garamond" panose="02020404030301010803" pitchFamily="18" charset="0"/>
                </a:rPr>
                <a:t>Sales Tax on Aircraft</a:t>
              </a:r>
              <a:r>
                <a:rPr lang="en-US" sz="1200" b="1" kern="1200" baseline="0" dirty="0">
                  <a:latin typeface="Garamond" panose="02020404030301010803" pitchFamily="18" charset="0"/>
                </a:rPr>
                <a:t> </a:t>
              </a:r>
            </a:p>
            <a:p>
              <a:pPr lvl="0" algn="ctr" defTabSz="311150">
                <a:lnSpc>
                  <a:spcPct val="90000"/>
                </a:lnSpc>
                <a:spcBef>
                  <a:spcPct val="0"/>
                </a:spcBef>
                <a:spcAft>
                  <a:spcPct val="35000"/>
                </a:spcAft>
              </a:pPr>
              <a:r>
                <a:rPr lang="en-US" sz="1200" b="1" kern="1200" baseline="0" dirty="0">
                  <a:latin typeface="Garamond" panose="02020404030301010803" pitchFamily="18" charset="0"/>
                </a:rPr>
                <a:t>$6.2M</a:t>
              </a:r>
              <a:endParaRPr lang="en-US" sz="1200" b="1" kern="1200" dirty="0">
                <a:latin typeface="Garamond" panose="02020404030301010803" pitchFamily="18" charset="0"/>
              </a:endParaRPr>
            </a:p>
          </p:txBody>
        </p:sp>
        <p:sp>
          <p:nvSpPr>
            <p:cNvPr id="11" name="Freeform 10"/>
            <p:cNvSpPr/>
            <p:nvPr/>
          </p:nvSpPr>
          <p:spPr>
            <a:xfrm>
              <a:off x="760202" y="40819"/>
              <a:ext cx="671776" cy="381243"/>
            </a:xfrm>
            <a:custGeom>
              <a:avLst/>
              <a:gdLst>
                <a:gd name="connsiteX0" fmla="*/ 0 w 600744"/>
                <a:gd name="connsiteY0" fmla="*/ 38147 h 381472"/>
                <a:gd name="connsiteX1" fmla="*/ 38147 w 600744"/>
                <a:gd name="connsiteY1" fmla="*/ 0 h 381472"/>
                <a:gd name="connsiteX2" fmla="*/ 562597 w 600744"/>
                <a:gd name="connsiteY2" fmla="*/ 0 h 381472"/>
                <a:gd name="connsiteX3" fmla="*/ 600744 w 600744"/>
                <a:gd name="connsiteY3" fmla="*/ 38147 h 381472"/>
                <a:gd name="connsiteX4" fmla="*/ 600744 w 600744"/>
                <a:gd name="connsiteY4" fmla="*/ 343325 h 381472"/>
                <a:gd name="connsiteX5" fmla="*/ 562597 w 600744"/>
                <a:gd name="connsiteY5" fmla="*/ 381472 h 381472"/>
                <a:gd name="connsiteX6" fmla="*/ 38147 w 600744"/>
                <a:gd name="connsiteY6" fmla="*/ 381472 h 381472"/>
                <a:gd name="connsiteX7" fmla="*/ 0 w 600744"/>
                <a:gd name="connsiteY7" fmla="*/ 343325 h 381472"/>
                <a:gd name="connsiteX8" fmla="*/ 0 w 600744"/>
                <a:gd name="connsiteY8" fmla="*/ 38147 h 381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744" h="381472">
                  <a:moveTo>
                    <a:pt x="0" y="38147"/>
                  </a:moveTo>
                  <a:cubicBezTo>
                    <a:pt x="0" y="17079"/>
                    <a:pt x="17079" y="0"/>
                    <a:pt x="38147" y="0"/>
                  </a:cubicBezTo>
                  <a:lnTo>
                    <a:pt x="562597" y="0"/>
                  </a:lnTo>
                  <a:cubicBezTo>
                    <a:pt x="583665" y="0"/>
                    <a:pt x="600744" y="17079"/>
                    <a:pt x="600744" y="38147"/>
                  </a:cubicBezTo>
                  <a:lnTo>
                    <a:pt x="600744" y="343325"/>
                  </a:lnTo>
                  <a:cubicBezTo>
                    <a:pt x="600744" y="364393"/>
                    <a:pt x="583665" y="381472"/>
                    <a:pt x="562597" y="381472"/>
                  </a:cubicBezTo>
                  <a:lnTo>
                    <a:pt x="38147" y="381472"/>
                  </a:lnTo>
                  <a:cubicBezTo>
                    <a:pt x="17079" y="381472"/>
                    <a:pt x="0" y="364393"/>
                    <a:pt x="0" y="343325"/>
                  </a:cubicBezTo>
                  <a:lnTo>
                    <a:pt x="0" y="38147"/>
                  </a:lnTo>
                  <a:close/>
                </a:path>
              </a:pathLst>
            </a:custGeom>
            <a:solidFill>
              <a:schemeClr val="tx1">
                <a:lumMod val="10000"/>
                <a:lumOff val="90000"/>
                <a:alpha val="90000"/>
              </a:schemeClr>
            </a:solidFill>
            <a:ln>
              <a:solidFill>
                <a:srgbClr val="4F81BD"/>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843" tIns="37843" rIns="37843" bIns="37843" numCol="1" spcCol="1270" anchor="ctr" anchorCtr="0">
              <a:noAutofit/>
            </a:bodyPr>
            <a:lstStyle>
              <a:lvl1pPr marL="0" indent="0">
                <a:defRPr sz="1100">
                  <a:solidFill>
                    <a:schemeClr val="dk1">
                      <a:hueOff val="0"/>
                      <a:satOff val="0"/>
                      <a:lumOff val="0"/>
                      <a:alphaOff val="0"/>
                    </a:schemeClr>
                  </a:solidFill>
                  <a:latin typeface="+mn-lt"/>
                  <a:ea typeface="+mn-ea"/>
                  <a:cs typeface="+mn-cs"/>
                </a:defRPr>
              </a:lvl1pPr>
              <a:lvl2pPr marL="457200" indent="0">
                <a:defRPr sz="1100">
                  <a:solidFill>
                    <a:schemeClr val="dk1">
                      <a:hueOff val="0"/>
                      <a:satOff val="0"/>
                      <a:lumOff val="0"/>
                      <a:alphaOff val="0"/>
                    </a:schemeClr>
                  </a:solidFill>
                  <a:latin typeface="+mn-lt"/>
                  <a:ea typeface="+mn-ea"/>
                  <a:cs typeface="+mn-cs"/>
                </a:defRPr>
              </a:lvl2pPr>
              <a:lvl3pPr marL="914400" indent="0">
                <a:defRPr sz="1100">
                  <a:solidFill>
                    <a:schemeClr val="dk1">
                      <a:hueOff val="0"/>
                      <a:satOff val="0"/>
                      <a:lumOff val="0"/>
                      <a:alphaOff val="0"/>
                    </a:schemeClr>
                  </a:solidFill>
                  <a:latin typeface="+mn-lt"/>
                  <a:ea typeface="+mn-ea"/>
                  <a:cs typeface="+mn-cs"/>
                </a:defRPr>
              </a:lvl3pPr>
              <a:lvl4pPr marL="1371600" indent="0">
                <a:defRPr sz="1100">
                  <a:solidFill>
                    <a:schemeClr val="dk1">
                      <a:hueOff val="0"/>
                      <a:satOff val="0"/>
                      <a:lumOff val="0"/>
                      <a:alphaOff val="0"/>
                    </a:schemeClr>
                  </a:solidFill>
                  <a:latin typeface="+mn-lt"/>
                  <a:ea typeface="+mn-ea"/>
                  <a:cs typeface="+mn-cs"/>
                </a:defRPr>
              </a:lvl4pPr>
              <a:lvl5pPr marL="1828800" indent="0">
                <a:defRPr sz="1100">
                  <a:solidFill>
                    <a:schemeClr val="dk1">
                      <a:hueOff val="0"/>
                      <a:satOff val="0"/>
                      <a:lumOff val="0"/>
                      <a:alphaOff val="0"/>
                    </a:schemeClr>
                  </a:solidFill>
                  <a:latin typeface="+mn-lt"/>
                  <a:ea typeface="+mn-ea"/>
                  <a:cs typeface="+mn-cs"/>
                </a:defRPr>
              </a:lvl5pPr>
              <a:lvl6pPr marL="2286000" indent="0">
                <a:defRPr sz="1100">
                  <a:solidFill>
                    <a:schemeClr val="dk1">
                      <a:hueOff val="0"/>
                      <a:satOff val="0"/>
                      <a:lumOff val="0"/>
                      <a:alphaOff val="0"/>
                    </a:schemeClr>
                  </a:solidFill>
                  <a:latin typeface="+mn-lt"/>
                  <a:ea typeface="+mn-ea"/>
                  <a:cs typeface="+mn-cs"/>
                </a:defRPr>
              </a:lvl6pPr>
              <a:lvl7pPr marL="2743200" indent="0">
                <a:defRPr sz="1100">
                  <a:solidFill>
                    <a:schemeClr val="dk1">
                      <a:hueOff val="0"/>
                      <a:satOff val="0"/>
                      <a:lumOff val="0"/>
                      <a:alphaOff val="0"/>
                    </a:schemeClr>
                  </a:solidFill>
                  <a:latin typeface="+mn-lt"/>
                  <a:ea typeface="+mn-ea"/>
                  <a:cs typeface="+mn-cs"/>
                </a:defRPr>
              </a:lvl7pPr>
              <a:lvl8pPr marL="3200400" indent="0">
                <a:defRPr sz="1100">
                  <a:solidFill>
                    <a:schemeClr val="dk1">
                      <a:hueOff val="0"/>
                      <a:satOff val="0"/>
                      <a:lumOff val="0"/>
                      <a:alphaOff val="0"/>
                    </a:schemeClr>
                  </a:solidFill>
                  <a:latin typeface="+mn-lt"/>
                  <a:ea typeface="+mn-ea"/>
                  <a:cs typeface="+mn-cs"/>
                </a:defRPr>
              </a:lvl8pPr>
              <a:lvl9pPr marL="3657600" indent="0">
                <a:defRPr sz="1100">
                  <a:solidFill>
                    <a:schemeClr val="dk1">
                      <a:hueOff val="0"/>
                      <a:satOff val="0"/>
                      <a:lumOff val="0"/>
                      <a:alphaOff val="0"/>
                    </a:schemeClr>
                  </a:solidFill>
                  <a:latin typeface="+mn-lt"/>
                  <a:ea typeface="+mn-ea"/>
                  <a:cs typeface="+mn-cs"/>
                </a:defRPr>
              </a:lvl9pPr>
            </a:lstStyle>
            <a:p>
              <a:pPr lvl="0" algn="ctr" defTabSz="311150">
                <a:lnSpc>
                  <a:spcPct val="90000"/>
                </a:lnSpc>
                <a:spcBef>
                  <a:spcPct val="0"/>
                </a:spcBef>
                <a:spcAft>
                  <a:spcPts val="0"/>
                </a:spcAft>
              </a:pPr>
              <a:r>
                <a:rPr lang="en-US" sz="1200" b="1" kern="1200" dirty="0">
                  <a:latin typeface="Garamond" panose="02020404030301010803" pitchFamily="18" charset="0"/>
                </a:rPr>
                <a:t>Airline Flight Property Tax</a:t>
              </a:r>
            </a:p>
            <a:p>
              <a:pPr lvl="0" algn="ctr" defTabSz="311150">
                <a:lnSpc>
                  <a:spcPct val="90000"/>
                </a:lnSpc>
                <a:spcBef>
                  <a:spcPct val="0"/>
                </a:spcBef>
                <a:spcAft>
                  <a:spcPct val="35000"/>
                </a:spcAft>
              </a:pPr>
              <a:r>
                <a:rPr lang="en-US" sz="1200" b="1" kern="1200" dirty="0">
                  <a:latin typeface="Garamond" panose="02020404030301010803" pitchFamily="18" charset="0"/>
                </a:rPr>
                <a:t>$8M</a:t>
              </a:r>
            </a:p>
          </p:txBody>
        </p:sp>
        <p:sp>
          <p:nvSpPr>
            <p:cNvPr id="13" name="Freeform 12"/>
            <p:cNvSpPr/>
            <p:nvPr/>
          </p:nvSpPr>
          <p:spPr>
            <a:xfrm>
              <a:off x="417195" y="558780"/>
              <a:ext cx="2299206" cy="381472"/>
            </a:xfrm>
            <a:custGeom>
              <a:avLst/>
              <a:gdLst>
                <a:gd name="connsiteX0" fmla="*/ 0 w 2299206"/>
                <a:gd name="connsiteY0" fmla="*/ 38147 h 381472"/>
                <a:gd name="connsiteX1" fmla="*/ 38147 w 2299206"/>
                <a:gd name="connsiteY1" fmla="*/ 0 h 381472"/>
                <a:gd name="connsiteX2" fmla="*/ 2261059 w 2299206"/>
                <a:gd name="connsiteY2" fmla="*/ 0 h 381472"/>
                <a:gd name="connsiteX3" fmla="*/ 2299206 w 2299206"/>
                <a:gd name="connsiteY3" fmla="*/ 38147 h 381472"/>
                <a:gd name="connsiteX4" fmla="*/ 2299206 w 2299206"/>
                <a:gd name="connsiteY4" fmla="*/ 343325 h 381472"/>
                <a:gd name="connsiteX5" fmla="*/ 2261059 w 2299206"/>
                <a:gd name="connsiteY5" fmla="*/ 381472 h 381472"/>
                <a:gd name="connsiteX6" fmla="*/ 38147 w 2299206"/>
                <a:gd name="connsiteY6" fmla="*/ 381472 h 381472"/>
                <a:gd name="connsiteX7" fmla="*/ 0 w 2299206"/>
                <a:gd name="connsiteY7" fmla="*/ 343325 h 381472"/>
                <a:gd name="connsiteX8" fmla="*/ 0 w 2299206"/>
                <a:gd name="connsiteY8" fmla="*/ 38147 h 381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9206" h="381472">
                  <a:moveTo>
                    <a:pt x="0" y="38147"/>
                  </a:moveTo>
                  <a:cubicBezTo>
                    <a:pt x="0" y="17079"/>
                    <a:pt x="17079" y="0"/>
                    <a:pt x="38147" y="0"/>
                  </a:cubicBezTo>
                  <a:lnTo>
                    <a:pt x="2261059" y="0"/>
                  </a:lnTo>
                  <a:cubicBezTo>
                    <a:pt x="2282127" y="0"/>
                    <a:pt x="2299206" y="17079"/>
                    <a:pt x="2299206" y="38147"/>
                  </a:cubicBezTo>
                  <a:lnTo>
                    <a:pt x="2299206" y="343325"/>
                  </a:lnTo>
                  <a:cubicBezTo>
                    <a:pt x="2299206" y="364393"/>
                    <a:pt x="2282127" y="381472"/>
                    <a:pt x="2261059" y="381472"/>
                  </a:cubicBezTo>
                  <a:lnTo>
                    <a:pt x="38147" y="381472"/>
                  </a:lnTo>
                  <a:cubicBezTo>
                    <a:pt x="17079" y="381472"/>
                    <a:pt x="0" y="364393"/>
                    <a:pt x="0" y="343325"/>
                  </a:cubicBezTo>
                  <a:lnTo>
                    <a:pt x="0" y="38147"/>
                  </a:lnTo>
                  <a:close/>
                </a:path>
              </a:pathLst>
            </a:custGeom>
            <a:solidFill>
              <a:schemeClr val="accent4">
                <a:lumMod val="20000"/>
                <a:lumOff val="80000"/>
                <a:alpha val="90000"/>
              </a:schemeClr>
            </a:solidFill>
            <a:ln>
              <a:solidFill>
                <a:srgbClr val="C0504D"/>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843" tIns="37843" rIns="37843" bIns="37843" numCol="1" spcCol="1270" anchor="ctr" anchorCtr="0">
              <a:noAutofit/>
            </a:bodyPr>
            <a:lstStyle>
              <a:lvl1pPr marL="0" indent="0">
                <a:defRPr sz="1100">
                  <a:solidFill>
                    <a:schemeClr val="dk1">
                      <a:hueOff val="0"/>
                      <a:satOff val="0"/>
                      <a:lumOff val="0"/>
                      <a:alphaOff val="0"/>
                    </a:schemeClr>
                  </a:solidFill>
                  <a:latin typeface="+mn-lt"/>
                  <a:ea typeface="+mn-ea"/>
                  <a:cs typeface="+mn-cs"/>
                </a:defRPr>
              </a:lvl1pPr>
              <a:lvl2pPr marL="457200" indent="0">
                <a:defRPr sz="1100">
                  <a:solidFill>
                    <a:schemeClr val="dk1">
                      <a:hueOff val="0"/>
                      <a:satOff val="0"/>
                      <a:lumOff val="0"/>
                      <a:alphaOff val="0"/>
                    </a:schemeClr>
                  </a:solidFill>
                  <a:latin typeface="+mn-lt"/>
                  <a:ea typeface="+mn-ea"/>
                  <a:cs typeface="+mn-cs"/>
                </a:defRPr>
              </a:lvl2pPr>
              <a:lvl3pPr marL="914400" indent="0">
                <a:defRPr sz="1100">
                  <a:solidFill>
                    <a:schemeClr val="dk1">
                      <a:hueOff val="0"/>
                      <a:satOff val="0"/>
                      <a:lumOff val="0"/>
                      <a:alphaOff val="0"/>
                    </a:schemeClr>
                  </a:solidFill>
                  <a:latin typeface="+mn-lt"/>
                  <a:ea typeface="+mn-ea"/>
                  <a:cs typeface="+mn-cs"/>
                </a:defRPr>
              </a:lvl3pPr>
              <a:lvl4pPr marL="1371600" indent="0">
                <a:defRPr sz="1100">
                  <a:solidFill>
                    <a:schemeClr val="dk1">
                      <a:hueOff val="0"/>
                      <a:satOff val="0"/>
                      <a:lumOff val="0"/>
                      <a:alphaOff val="0"/>
                    </a:schemeClr>
                  </a:solidFill>
                  <a:latin typeface="+mn-lt"/>
                  <a:ea typeface="+mn-ea"/>
                  <a:cs typeface="+mn-cs"/>
                </a:defRPr>
              </a:lvl4pPr>
              <a:lvl5pPr marL="1828800" indent="0">
                <a:defRPr sz="1100">
                  <a:solidFill>
                    <a:schemeClr val="dk1">
                      <a:hueOff val="0"/>
                      <a:satOff val="0"/>
                      <a:lumOff val="0"/>
                      <a:alphaOff val="0"/>
                    </a:schemeClr>
                  </a:solidFill>
                  <a:latin typeface="+mn-lt"/>
                  <a:ea typeface="+mn-ea"/>
                  <a:cs typeface="+mn-cs"/>
                </a:defRPr>
              </a:lvl5pPr>
              <a:lvl6pPr marL="2286000" indent="0">
                <a:defRPr sz="1100">
                  <a:solidFill>
                    <a:schemeClr val="dk1">
                      <a:hueOff val="0"/>
                      <a:satOff val="0"/>
                      <a:lumOff val="0"/>
                      <a:alphaOff val="0"/>
                    </a:schemeClr>
                  </a:solidFill>
                  <a:latin typeface="+mn-lt"/>
                  <a:ea typeface="+mn-ea"/>
                  <a:cs typeface="+mn-cs"/>
                </a:defRPr>
              </a:lvl6pPr>
              <a:lvl7pPr marL="2743200" indent="0">
                <a:defRPr sz="1100">
                  <a:solidFill>
                    <a:schemeClr val="dk1">
                      <a:hueOff val="0"/>
                      <a:satOff val="0"/>
                      <a:lumOff val="0"/>
                      <a:alphaOff val="0"/>
                    </a:schemeClr>
                  </a:solidFill>
                  <a:latin typeface="+mn-lt"/>
                  <a:ea typeface="+mn-ea"/>
                  <a:cs typeface="+mn-cs"/>
                </a:defRPr>
              </a:lvl7pPr>
              <a:lvl8pPr marL="3200400" indent="0">
                <a:defRPr sz="1100">
                  <a:solidFill>
                    <a:schemeClr val="dk1">
                      <a:hueOff val="0"/>
                      <a:satOff val="0"/>
                      <a:lumOff val="0"/>
                      <a:alphaOff val="0"/>
                    </a:schemeClr>
                  </a:solidFill>
                  <a:latin typeface="+mn-lt"/>
                  <a:ea typeface="+mn-ea"/>
                  <a:cs typeface="+mn-cs"/>
                </a:defRPr>
              </a:lvl8pPr>
              <a:lvl9pPr marL="3657600" indent="0">
                <a:defRPr sz="1100">
                  <a:solidFill>
                    <a:schemeClr val="dk1">
                      <a:hueOff val="0"/>
                      <a:satOff val="0"/>
                      <a:lumOff val="0"/>
                      <a:alphaOff val="0"/>
                    </a:schemeClr>
                  </a:solidFill>
                  <a:latin typeface="+mn-lt"/>
                  <a:ea typeface="+mn-ea"/>
                  <a:cs typeface="+mn-cs"/>
                </a:defRPr>
              </a:lvl9pPr>
            </a:lstStyle>
            <a:p>
              <a:pPr lvl="0" algn="ctr" defTabSz="311150">
                <a:lnSpc>
                  <a:spcPct val="90000"/>
                </a:lnSpc>
                <a:spcBef>
                  <a:spcPct val="0"/>
                </a:spcBef>
                <a:spcAft>
                  <a:spcPct val="35000"/>
                </a:spcAft>
              </a:pPr>
              <a:r>
                <a:rPr lang="en-US" sz="1400" b="1" kern="1200">
                  <a:latin typeface="Garamond" panose="02020404030301010803" pitchFamily="18" charset="0"/>
                </a:rPr>
                <a:t>State Airport Fund</a:t>
              </a:r>
            </a:p>
          </p:txBody>
        </p:sp>
        <p:sp>
          <p:nvSpPr>
            <p:cNvPr id="15" name="Freeform 14"/>
            <p:cNvSpPr/>
            <p:nvPr/>
          </p:nvSpPr>
          <p:spPr>
            <a:xfrm>
              <a:off x="1540651" y="36572"/>
              <a:ext cx="695758" cy="384620"/>
            </a:xfrm>
            <a:custGeom>
              <a:avLst/>
              <a:gdLst>
                <a:gd name="connsiteX0" fmla="*/ 0 w 600744"/>
                <a:gd name="connsiteY0" fmla="*/ 38147 h 381472"/>
                <a:gd name="connsiteX1" fmla="*/ 38147 w 600744"/>
                <a:gd name="connsiteY1" fmla="*/ 0 h 381472"/>
                <a:gd name="connsiteX2" fmla="*/ 562597 w 600744"/>
                <a:gd name="connsiteY2" fmla="*/ 0 h 381472"/>
                <a:gd name="connsiteX3" fmla="*/ 600744 w 600744"/>
                <a:gd name="connsiteY3" fmla="*/ 38147 h 381472"/>
                <a:gd name="connsiteX4" fmla="*/ 600744 w 600744"/>
                <a:gd name="connsiteY4" fmla="*/ 343325 h 381472"/>
                <a:gd name="connsiteX5" fmla="*/ 562597 w 600744"/>
                <a:gd name="connsiteY5" fmla="*/ 381472 h 381472"/>
                <a:gd name="connsiteX6" fmla="*/ 38147 w 600744"/>
                <a:gd name="connsiteY6" fmla="*/ 381472 h 381472"/>
                <a:gd name="connsiteX7" fmla="*/ 0 w 600744"/>
                <a:gd name="connsiteY7" fmla="*/ 343325 h 381472"/>
                <a:gd name="connsiteX8" fmla="*/ 0 w 600744"/>
                <a:gd name="connsiteY8" fmla="*/ 38147 h 381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744" h="381472">
                  <a:moveTo>
                    <a:pt x="0" y="38147"/>
                  </a:moveTo>
                  <a:cubicBezTo>
                    <a:pt x="0" y="17079"/>
                    <a:pt x="17079" y="0"/>
                    <a:pt x="38147" y="0"/>
                  </a:cubicBezTo>
                  <a:lnTo>
                    <a:pt x="562597" y="0"/>
                  </a:lnTo>
                  <a:cubicBezTo>
                    <a:pt x="583665" y="0"/>
                    <a:pt x="600744" y="17079"/>
                    <a:pt x="600744" y="38147"/>
                  </a:cubicBezTo>
                  <a:lnTo>
                    <a:pt x="600744" y="343325"/>
                  </a:lnTo>
                  <a:cubicBezTo>
                    <a:pt x="600744" y="364393"/>
                    <a:pt x="583665" y="381472"/>
                    <a:pt x="562597" y="381472"/>
                  </a:cubicBezTo>
                  <a:lnTo>
                    <a:pt x="38147" y="381472"/>
                  </a:lnTo>
                  <a:cubicBezTo>
                    <a:pt x="17079" y="381472"/>
                    <a:pt x="0" y="364393"/>
                    <a:pt x="0" y="343325"/>
                  </a:cubicBezTo>
                  <a:lnTo>
                    <a:pt x="0" y="38147"/>
                  </a:lnTo>
                  <a:close/>
                </a:path>
              </a:pathLst>
            </a:custGeom>
            <a:solidFill>
              <a:schemeClr val="tx1">
                <a:lumMod val="10000"/>
                <a:lumOff val="90000"/>
                <a:alpha val="90000"/>
              </a:schemeClr>
            </a:solidFill>
            <a:ln>
              <a:solidFill>
                <a:srgbClr val="4F81BD"/>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843" tIns="37843" rIns="37843" bIns="37843" numCol="1" spcCol="1270" anchor="ctr" anchorCtr="0">
              <a:noAutofit/>
            </a:bodyPr>
            <a:lstStyle>
              <a:lvl1pPr marL="0" indent="0">
                <a:defRPr sz="1100">
                  <a:solidFill>
                    <a:schemeClr val="dk1">
                      <a:hueOff val="0"/>
                      <a:satOff val="0"/>
                      <a:lumOff val="0"/>
                      <a:alphaOff val="0"/>
                    </a:schemeClr>
                  </a:solidFill>
                  <a:latin typeface="+mn-lt"/>
                  <a:ea typeface="+mn-ea"/>
                  <a:cs typeface="+mn-cs"/>
                </a:defRPr>
              </a:lvl1pPr>
              <a:lvl2pPr marL="457200" indent="0">
                <a:defRPr sz="1100">
                  <a:solidFill>
                    <a:schemeClr val="dk1">
                      <a:hueOff val="0"/>
                      <a:satOff val="0"/>
                      <a:lumOff val="0"/>
                      <a:alphaOff val="0"/>
                    </a:schemeClr>
                  </a:solidFill>
                  <a:latin typeface="+mn-lt"/>
                  <a:ea typeface="+mn-ea"/>
                  <a:cs typeface="+mn-cs"/>
                </a:defRPr>
              </a:lvl2pPr>
              <a:lvl3pPr marL="914400" indent="0">
                <a:defRPr sz="1100">
                  <a:solidFill>
                    <a:schemeClr val="dk1">
                      <a:hueOff val="0"/>
                      <a:satOff val="0"/>
                      <a:lumOff val="0"/>
                      <a:alphaOff val="0"/>
                    </a:schemeClr>
                  </a:solidFill>
                  <a:latin typeface="+mn-lt"/>
                  <a:ea typeface="+mn-ea"/>
                  <a:cs typeface="+mn-cs"/>
                </a:defRPr>
              </a:lvl3pPr>
              <a:lvl4pPr marL="1371600" indent="0">
                <a:defRPr sz="1100">
                  <a:solidFill>
                    <a:schemeClr val="dk1">
                      <a:hueOff val="0"/>
                      <a:satOff val="0"/>
                      <a:lumOff val="0"/>
                      <a:alphaOff val="0"/>
                    </a:schemeClr>
                  </a:solidFill>
                  <a:latin typeface="+mn-lt"/>
                  <a:ea typeface="+mn-ea"/>
                  <a:cs typeface="+mn-cs"/>
                </a:defRPr>
              </a:lvl4pPr>
              <a:lvl5pPr marL="1828800" indent="0">
                <a:defRPr sz="1100">
                  <a:solidFill>
                    <a:schemeClr val="dk1">
                      <a:hueOff val="0"/>
                      <a:satOff val="0"/>
                      <a:lumOff val="0"/>
                      <a:alphaOff val="0"/>
                    </a:schemeClr>
                  </a:solidFill>
                  <a:latin typeface="+mn-lt"/>
                  <a:ea typeface="+mn-ea"/>
                  <a:cs typeface="+mn-cs"/>
                </a:defRPr>
              </a:lvl5pPr>
              <a:lvl6pPr marL="2286000" indent="0">
                <a:defRPr sz="1100">
                  <a:solidFill>
                    <a:schemeClr val="dk1">
                      <a:hueOff val="0"/>
                      <a:satOff val="0"/>
                      <a:lumOff val="0"/>
                      <a:alphaOff val="0"/>
                    </a:schemeClr>
                  </a:solidFill>
                  <a:latin typeface="+mn-lt"/>
                  <a:ea typeface="+mn-ea"/>
                  <a:cs typeface="+mn-cs"/>
                </a:defRPr>
              </a:lvl6pPr>
              <a:lvl7pPr marL="2743200" indent="0">
                <a:defRPr sz="1100">
                  <a:solidFill>
                    <a:schemeClr val="dk1">
                      <a:hueOff val="0"/>
                      <a:satOff val="0"/>
                      <a:lumOff val="0"/>
                      <a:alphaOff val="0"/>
                    </a:schemeClr>
                  </a:solidFill>
                  <a:latin typeface="+mn-lt"/>
                  <a:ea typeface="+mn-ea"/>
                  <a:cs typeface="+mn-cs"/>
                </a:defRPr>
              </a:lvl7pPr>
              <a:lvl8pPr marL="3200400" indent="0">
                <a:defRPr sz="1100">
                  <a:solidFill>
                    <a:schemeClr val="dk1">
                      <a:hueOff val="0"/>
                      <a:satOff val="0"/>
                      <a:lumOff val="0"/>
                      <a:alphaOff val="0"/>
                    </a:schemeClr>
                  </a:solidFill>
                  <a:latin typeface="+mn-lt"/>
                  <a:ea typeface="+mn-ea"/>
                  <a:cs typeface="+mn-cs"/>
                </a:defRPr>
              </a:lvl8pPr>
              <a:lvl9pPr marL="3657600" indent="0">
                <a:defRPr sz="1100">
                  <a:solidFill>
                    <a:schemeClr val="dk1">
                      <a:hueOff val="0"/>
                      <a:satOff val="0"/>
                      <a:lumOff val="0"/>
                      <a:alphaOff val="0"/>
                    </a:schemeClr>
                  </a:solidFill>
                  <a:latin typeface="+mn-lt"/>
                  <a:ea typeface="+mn-ea"/>
                  <a:cs typeface="+mn-cs"/>
                </a:defRPr>
              </a:lvl9pPr>
            </a:lstStyle>
            <a:p>
              <a:pPr lvl="0" algn="ctr" defTabSz="311150">
                <a:lnSpc>
                  <a:spcPct val="90000"/>
                </a:lnSpc>
                <a:spcBef>
                  <a:spcPct val="0"/>
                </a:spcBef>
                <a:spcAft>
                  <a:spcPts val="0"/>
                </a:spcAft>
              </a:pPr>
              <a:r>
                <a:rPr lang="en-US" sz="1200" b="1" kern="1200" dirty="0">
                  <a:latin typeface="Garamond" panose="02020404030301010803" pitchFamily="18" charset="0"/>
                </a:rPr>
                <a:t>Aircraft Registration Tax</a:t>
              </a:r>
            </a:p>
            <a:p>
              <a:pPr lvl="0" algn="ctr" defTabSz="311150">
                <a:lnSpc>
                  <a:spcPct val="90000"/>
                </a:lnSpc>
                <a:spcBef>
                  <a:spcPct val="0"/>
                </a:spcBef>
                <a:spcAft>
                  <a:spcPct val="35000"/>
                </a:spcAft>
              </a:pPr>
              <a:r>
                <a:rPr lang="en-US" sz="1200" b="1" kern="1200" dirty="0">
                  <a:latin typeface="Garamond" panose="02020404030301010803" pitchFamily="18" charset="0"/>
                </a:rPr>
                <a:t>$3.4M</a:t>
              </a:r>
            </a:p>
          </p:txBody>
        </p:sp>
        <p:sp>
          <p:nvSpPr>
            <p:cNvPr id="17" name="Freeform 16"/>
            <p:cNvSpPr/>
            <p:nvPr/>
          </p:nvSpPr>
          <p:spPr>
            <a:xfrm>
              <a:off x="2325408" y="36572"/>
              <a:ext cx="672640" cy="379521"/>
            </a:xfrm>
            <a:custGeom>
              <a:avLst/>
              <a:gdLst>
                <a:gd name="connsiteX0" fmla="*/ 0 w 600744"/>
                <a:gd name="connsiteY0" fmla="*/ 38147 h 381472"/>
                <a:gd name="connsiteX1" fmla="*/ 38147 w 600744"/>
                <a:gd name="connsiteY1" fmla="*/ 0 h 381472"/>
                <a:gd name="connsiteX2" fmla="*/ 562597 w 600744"/>
                <a:gd name="connsiteY2" fmla="*/ 0 h 381472"/>
                <a:gd name="connsiteX3" fmla="*/ 600744 w 600744"/>
                <a:gd name="connsiteY3" fmla="*/ 38147 h 381472"/>
                <a:gd name="connsiteX4" fmla="*/ 600744 w 600744"/>
                <a:gd name="connsiteY4" fmla="*/ 343325 h 381472"/>
                <a:gd name="connsiteX5" fmla="*/ 562597 w 600744"/>
                <a:gd name="connsiteY5" fmla="*/ 381472 h 381472"/>
                <a:gd name="connsiteX6" fmla="*/ 38147 w 600744"/>
                <a:gd name="connsiteY6" fmla="*/ 381472 h 381472"/>
                <a:gd name="connsiteX7" fmla="*/ 0 w 600744"/>
                <a:gd name="connsiteY7" fmla="*/ 343325 h 381472"/>
                <a:gd name="connsiteX8" fmla="*/ 0 w 600744"/>
                <a:gd name="connsiteY8" fmla="*/ 38147 h 381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744" h="381472">
                  <a:moveTo>
                    <a:pt x="0" y="38147"/>
                  </a:moveTo>
                  <a:cubicBezTo>
                    <a:pt x="0" y="17079"/>
                    <a:pt x="17079" y="0"/>
                    <a:pt x="38147" y="0"/>
                  </a:cubicBezTo>
                  <a:lnTo>
                    <a:pt x="562597" y="0"/>
                  </a:lnTo>
                  <a:cubicBezTo>
                    <a:pt x="583665" y="0"/>
                    <a:pt x="600744" y="17079"/>
                    <a:pt x="600744" y="38147"/>
                  </a:cubicBezTo>
                  <a:lnTo>
                    <a:pt x="600744" y="343325"/>
                  </a:lnTo>
                  <a:cubicBezTo>
                    <a:pt x="600744" y="364393"/>
                    <a:pt x="583665" y="381472"/>
                    <a:pt x="562597" y="381472"/>
                  </a:cubicBezTo>
                  <a:lnTo>
                    <a:pt x="38147" y="381472"/>
                  </a:lnTo>
                  <a:cubicBezTo>
                    <a:pt x="17079" y="381472"/>
                    <a:pt x="0" y="364393"/>
                    <a:pt x="0" y="343325"/>
                  </a:cubicBezTo>
                  <a:lnTo>
                    <a:pt x="0" y="38147"/>
                  </a:lnTo>
                  <a:close/>
                </a:path>
              </a:pathLst>
            </a:custGeom>
            <a:solidFill>
              <a:schemeClr val="tx1">
                <a:lumMod val="10000"/>
                <a:lumOff val="90000"/>
                <a:alpha val="90000"/>
              </a:schemeClr>
            </a:solidFill>
            <a:ln>
              <a:solidFill>
                <a:srgbClr val="4F81BD"/>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843" tIns="37843" rIns="37843" bIns="37843" numCol="1" spcCol="1270" anchor="ctr" anchorCtr="0">
              <a:noAutofit/>
            </a:bodyPr>
            <a:lstStyle>
              <a:lvl1pPr marL="0" indent="0">
                <a:defRPr sz="1100">
                  <a:solidFill>
                    <a:schemeClr val="dk1">
                      <a:hueOff val="0"/>
                      <a:satOff val="0"/>
                      <a:lumOff val="0"/>
                      <a:alphaOff val="0"/>
                    </a:schemeClr>
                  </a:solidFill>
                  <a:latin typeface="+mn-lt"/>
                  <a:ea typeface="+mn-ea"/>
                  <a:cs typeface="+mn-cs"/>
                </a:defRPr>
              </a:lvl1pPr>
              <a:lvl2pPr marL="457200" indent="0">
                <a:defRPr sz="1100">
                  <a:solidFill>
                    <a:schemeClr val="dk1">
                      <a:hueOff val="0"/>
                      <a:satOff val="0"/>
                      <a:lumOff val="0"/>
                      <a:alphaOff val="0"/>
                    </a:schemeClr>
                  </a:solidFill>
                  <a:latin typeface="+mn-lt"/>
                  <a:ea typeface="+mn-ea"/>
                  <a:cs typeface="+mn-cs"/>
                </a:defRPr>
              </a:lvl2pPr>
              <a:lvl3pPr marL="914400" indent="0">
                <a:defRPr sz="1100">
                  <a:solidFill>
                    <a:schemeClr val="dk1">
                      <a:hueOff val="0"/>
                      <a:satOff val="0"/>
                      <a:lumOff val="0"/>
                      <a:alphaOff val="0"/>
                    </a:schemeClr>
                  </a:solidFill>
                  <a:latin typeface="+mn-lt"/>
                  <a:ea typeface="+mn-ea"/>
                  <a:cs typeface="+mn-cs"/>
                </a:defRPr>
              </a:lvl3pPr>
              <a:lvl4pPr marL="1371600" indent="0">
                <a:defRPr sz="1100">
                  <a:solidFill>
                    <a:schemeClr val="dk1">
                      <a:hueOff val="0"/>
                      <a:satOff val="0"/>
                      <a:lumOff val="0"/>
                      <a:alphaOff val="0"/>
                    </a:schemeClr>
                  </a:solidFill>
                  <a:latin typeface="+mn-lt"/>
                  <a:ea typeface="+mn-ea"/>
                  <a:cs typeface="+mn-cs"/>
                </a:defRPr>
              </a:lvl4pPr>
              <a:lvl5pPr marL="1828800" indent="0">
                <a:defRPr sz="1100">
                  <a:solidFill>
                    <a:schemeClr val="dk1">
                      <a:hueOff val="0"/>
                      <a:satOff val="0"/>
                      <a:lumOff val="0"/>
                      <a:alphaOff val="0"/>
                    </a:schemeClr>
                  </a:solidFill>
                  <a:latin typeface="+mn-lt"/>
                  <a:ea typeface="+mn-ea"/>
                  <a:cs typeface="+mn-cs"/>
                </a:defRPr>
              </a:lvl5pPr>
              <a:lvl6pPr marL="2286000" indent="0">
                <a:defRPr sz="1100">
                  <a:solidFill>
                    <a:schemeClr val="dk1">
                      <a:hueOff val="0"/>
                      <a:satOff val="0"/>
                      <a:lumOff val="0"/>
                      <a:alphaOff val="0"/>
                    </a:schemeClr>
                  </a:solidFill>
                  <a:latin typeface="+mn-lt"/>
                  <a:ea typeface="+mn-ea"/>
                  <a:cs typeface="+mn-cs"/>
                </a:defRPr>
              </a:lvl6pPr>
              <a:lvl7pPr marL="2743200" indent="0">
                <a:defRPr sz="1100">
                  <a:solidFill>
                    <a:schemeClr val="dk1">
                      <a:hueOff val="0"/>
                      <a:satOff val="0"/>
                      <a:lumOff val="0"/>
                      <a:alphaOff val="0"/>
                    </a:schemeClr>
                  </a:solidFill>
                  <a:latin typeface="+mn-lt"/>
                  <a:ea typeface="+mn-ea"/>
                  <a:cs typeface="+mn-cs"/>
                </a:defRPr>
              </a:lvl7pPr>
              <a:lvl8pPr marL="3200400" indent="0">
                <a:defRPr sz="1100">
                  <a:solidFill>
                    <a:schemeClr val="dk1">
                      <a:hueOff val="0"/>
                      <a:satOff val="0"/>
                      <a:lumOff val="0"/>
                      <a:alphaOff val="0"/>
                    </a:schemeClr>
                  </a:solidFill>
                  <a:latin typeface="+mn-lt"/>
                  <a:ea typeface="+mn-ea"/>
                  <a:cs typeface="+mn-cs"/>
                </a:defRPr>
              </a:lvl8pPr>
              <a:lvl9pPr marL="3657600" indent="0">
                <a:defRPr sz="1100">
                  <a:solidFill>
                    <a:schemeClr val="dk1">
                      <a:hueOff val="0"/>
                      <a:satOff val="0"/>
                      <a:lumOff val="0"/>
                      <a:alphaOff val="0"/>
                    </a:schemeClr>
                  </a:solidFill>
                  <a:latin typeface="+mn-lt"/>
                  <a:ea typeface="+mn-ea"/>
                  <a:cs typeface="+mn-cs"/>
                </a:defRPr>
              </a:lvl9pPr>
            </a:lstStyle>
            <a:p>
              <a:pPr lvl="0" algn="ctr" defTabSz="311150">
                <a:lnSpc>
                  <a:spcPct val="90000"/>
                </a:lnSpc>
                <a:spcBef>
                  <a:spcPct val="0"/>
                </a:spcBef>
                <a:spcAft>
                  <a:spcPts val="0"/>
                </a:spcAft>
              </a:pPr>
              <a:r>
                <a:rPr lang="en-US" sz="1200" b="1" kern="1200" dirty="0">
                  <a:latin typeface="Garamond" panose="02020404030301010803" pitchFamily="18" charset="0"/>
                </a:rPr>
                <a:t>Aviation Gas and Special Fuel Tax</a:t>
              </a:r>
            </a:p>
            <a:p>
              <a:pPr lvl="0" algn="ctr" defTabSz="311150">
                <a:lnSpc>
                  <a:spcPct val="90000"/>
                </a:lnSpc>
                <a:spcBef>
                  <a:spcPct val="0"/>
                </a:spcBef>
                <a:spcAft>
                  <a:spcPct val="35000"/>
                </a:spcAft>
              </a:pPr>
              <a:r>
                <a:rPr lang="en-US" sz="1200" b="1" kern="1200" dirty="0">
                  <a:latin typeface="Garamond" panose="02020404030301010803" pitchFamily="18" charset="0"/>
                </a:rPr>
                <a:t>$6.0M</a:t>
              </a:r>
            </a:p>
          </p:txBody>
        </p:sp>
        <p:sp>
          <p:nvSpPr>
            <p:cNvPr id="19" name="Freeform 18"/>
            <p:cNvSpPr/>
            <p:nvPr/>
          </p:nvSpPr>
          <p:spPr>
            <a:xfrm>
              <a:off x="2919532" y="558780"/>
              <a:ext cx="600744" cy="381472"/>
            </a:xfrm>
            <a:custGeom>
              <a:avLst/>
              <a:gdLst>
                <a:gd name="connsiteX0" fmla="*/ 0 w 600744"/>
                <a:gd name="connsiteY0" fmla="*/ 38147 h 381472"/>
                <a:gd name="connsiteX1" fmla="*/ 38147 w 600744"/>
                <a:gd name="connsiteY1" fmla="*/ 0 h 381472"/>
                <a:gd name="connsiteX2" fmla="*/ 562597 w 600744"/>
                <a:gd name="connsiteY2" fmla="*/ 0 h 381472"/>
                <a:gd name="connsiteX3" fmla="*/ 600744 w 600744"/>
                <a:gd name="connsiteY3" fmla="*/ 38147 h 381472"/>
                <a:gd name="connsiteX4" fmla="*/ 600744 w 600744"/>
                <a:gd name="connsiteY4" fmla="*/ 343325 h 381472"/>
                <a:gd name="connsiteX5" fmla="*/ 562597 w 600744"/>
                <a:gd name="connsiteY5" fmla="*/ 381472 h 381472"/>
                <a:gd name="connsiteX6" fmla="*/ 38147 w 600744"/>
                <a:gd name="connsiteY6" fmla="*/ 381472 h 381472"/>
                <a:gd name="connsiteX7" fmla="*/ 0 w 600744"/>
                <a:gd name="connsiteY7" fmla="*/ 343325 h 381472"/>
                <a:gd name="connsiteX8" fmla="*/ 0 w 600744"/>
                <a:gd name="connsiteY8" fmla="*/ 38147 h 381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744" h="381472">
                  <a:moveTo>
                    <a:pt x="0" y="38147"/>
                  </a:moveTo>
                  <a:cubicBezTo>
                    <a:pt x="0" y="17079"/>
                    <a:pt x="17079" y="0"/>
                    <a:pt x="38147" y="0"/>
                  </a:cubicBezTo>
                  <a:lnTo>
                    <a:pt x="562597" y="0"/>
                  </a:lnTo>
                  <a:cubicBezTo>
                    <a:pt x="583665" y="0"/>
                    <a:pt x="600744" y="17079"/>
                    <a:pt x="600744" y="38147"/>
                  </a:cubicBezTo>
                  <a:lnTo>
                    <a:pt x="600744" y="343325"/>
                  </a:lnTo>
                  <a:cubicBezTo>
                    <a:pt x="600744" y="364393"/>
                    <a:pt x="583665" y="381472"/>
                    <a:pt x="562597" y="381472"/>
                  </a:cubicBezTo>
                  <a:lnTo>
                    <a:pt x="38147" y="381472"/>
                  </a:lnTo>
                  <a:cubicBezTo>
                    <a:pt x="17079" y="381472"/>
                    <a:pt x="0" y="364393"/>
                    <a:pt x="0" y="343325"/>
                  </a:cubicBezTo>
                  <a:lnTo>
                    <a:pt x="0" y="38147"/>
                  </a:lnTo>
                  <a:close/>
                </a:path>
              </a:pathLst>
            </a:custGeom>
            <a:solidFill>
              <a:schemeClr val="accent6">
                <a:lumMod val="20000"/>
                <a:lumOff val="80000"/>
                <a:alpha val="90000"/>
              </a:schemeClr>
            </a:solidFill>
            <a:ln>
              <a:solidFill>
                <a:schemeClr val="accent6"/>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843" tIns="37843" rIns="37843" bIns="37843" numCol="1" spcCol="1270" anchor="ctr" anchorCtr="0">
              <a:noAutofit/>
            </a:bodyPr>
            <a:lstStyle>
              <a:lvl1pPr marL="0" indent="0">
                <a:defRPr sz="1100">
                  <a:solidFill>
                    <a:schemeClr val="dk1">
                      <a:hueOff val="0"/>
                      <a:satOff val="0"/>
                      <a:lumOff val="0"/>
                      <a:alphaOff val="0"/>
                    </a:schemeClr>
                  </a:solidFill>
                  <a:latin typeface="+mn-lt"/>
                  <a:ea typeface="+mn-ea"/>
                  <a:cs typeface="+mn-cs"/>
                </a:defRPr>
              </a:lvl1pPr>
              <a:lvl2pPr marL="457200" indent="0">
                <a:defRPr sz="1100">
                  <a:solidFill>
                    <a:schemeClr val="dk1">
                      <a:hueOff val="0"/>
                      <a:satOff val="0"/>
                      <a:lumOff val="0"/>
                      <a:alphaOff val="0"/>
                    </a:schemeClr>
                  </a:solidFill>
                  <a:latin typeface="+mn-lt"/>
                  <a:ea typeface="+mn-ea"/>
                  <a:cs typeface="+mn-cs"/>
                </a:defRPr>
              </a:lvl2pPr>
              <a:lvl3pPr marL="914400" indent="0">
                <a:defRPr sz="1100">
                  <a:solidFill>
                    <a:schemeClr val="dk1">
                      <a:hueOff val="0"/>
                      <a:satOff val="0"/>
                      <a:lumOff val="0"/>
                      <a:alphaOff val="0"/>
                    </a:schemeClr>
                  </a:solidFill>
                  <a:latin typeface="+mn-lt"/>
                  <a:ea typeface="+mn-ea"/>
                  <a:cs typeface="+mn-cs"/>
                </a:defRPr>
              </a:lvl3pPr>
              <a:lvl4pPr marL="1371600" indent="0">
                <a:defRPr sz="1100">
                  <a:solidFill>
                    <a:schemeClr val="dk1">
                      <a:hueOff val="0"/>
                      <a:satOff val="0"/>
                      <a:lumOff val="0"/>
                      <a:alphaOff val="0"/>
                    </a:schemeClr>
                  </a:solidFill>
                  <a:latin typeface="+mn-lt"/>
                  <a:ea typeface="+mn-ea"/>
                  <a:cs typeface="+mn-cs"/>
                </a:defRPr>
              </a:lvl4pPr>
              <a:lvl5pPr marL="1828800" indent="0">
                <a:defRPr sz="1100">
                  <a:solidFill>
                    <a:schemeClr val="dk1">
                      <a:hueOff val="0"/>
                      <a:satOff val="0"/>
                      <a:lumOff val="0"/>
                      <a:alphaOff val="0"/>
                    </a:schemeClr>
                  </a:solidFill>
                  <a:latin typeface="+mn-lt"/>
                  <a:ea typeface="+mn-ea"/>
                  <a:cs typeface="+mn-cs"/>
                </a:defRPr>
              </a:lvl5pPr>
              <a:lvl6pPr marL="2286000" indent="0">
                <a:defRPr sz="1100">
                  <a:solidFill>
                    <a:schemeClr val="dk1">
                      <a:hueOff val="0"/>
                      <a:satOff val="0"/>
                      <a:lumOff val="0"/>
                      <a:alphaOff val="0"/>
                    </a:schemeClr>
                  </a:solidFill>
                  <a:latin typeface="+mn-lt"/>
                  <a:ea typeface="+mn-ea"/>
                  <a:cs typeface="+mn-cs"/>
                </a:defRPr>
              </a:lvl6pPr>
              <a:lvl7pPr marL="2743200" indent="0">
                <a:defRPr sz="1100">
                  <a:solidFill>
                    <a:schemeClr val="dk1">
                      <a:hueOff val="0"/>
                      <a:satOff val="0"/>
                      <a:lumOff val="0"/>
                      <a:alphaOff val="0"/>
                    </a:schemeClr>
                  </a:solidFill>
                  <a:latin typeface="+mn-lt"/>
                  <a:ea typeface="+mn-ea"/>
                  <a:cs typeface="+mn-cs"/>
                </a:defRPr>
              </a:lvl7pPr>
              <a:lvl8pPr marL="3200400" indent="0">
                <a:defRPr sz="1100">
                  <a:solidFill>
                    <a:schemeClr val="dk1">
                      <a:hueOff val="0"/>
                      <a:satOff val="0"/>
                      <a:lumOff val="0"/>
                      <a:alphaOff val="0"/>
                    </a:schemeClr>
                  </a:solidFill>
                  <a:latin typeface="+mn-lt"/>
                  <a:ea typeface="+mn-ea"/>
                  <a:cs typeface="+mn-cs"/>
                </a:defRPr>
              </a:lvl8pPr>
              <a:lvl9pPr marL="3657600" indent="0">
                <a:defRPr sz="1100">
                  <a:solidFill>
                    <a:schemeClr val="dk1">
                      <a:hueOff val="0"/>
                      <a:satOff val="0"/>
                      <a:lumOff val="0"/>
                      <a:alphaOff val="0"/>
                    </a:schemeClr>
                  </a:solidFill>
                  <a:latin typeface="+mn-lt"/>
                  <a:ea typeface="+mn-ea"/>
                  <a:cs typeface="+mn-cs"/>
                </a:defRPr>
              </a:lvl9pPr>
            </a:lstStyle>
            <a:p>
              <a:pPr lvl="0" algn="ctr" defTabSz="311150">
                <a:lnSpc>
                  <a:spcPct val="90000"/>
                </a:lnSpc>
                <a:spcBef>
                  <a:spcPct val="0"/>
                </a:spcBef>
                <a:spcAft>
                  <a:spcPct val="35000"/>
                </a:spcAft>
              </a:pPr>
              <a:r>
                <a:rPr lang="en-US" sz="1100" b="1" kern="1200">
                  <a:latin typeface="Garamond" panose="02020404030301010803" pitchFamily="18" charset="0"/>
                </a:rPr>
                <a:t>Hangar Revolving</a:t>
              </a:r>
              <a:r>
                <a:rPr lang="en-US" sz="1100" b="1" kern="1200" baseline="0">
                  <a:latin typeface="Garamond" panose="02020404030301010803" pitchFamily="18" charset="0"/>
                </a:rPr>
                <a:t> Loan Fund</a:t>
              </a:r>
              <a:endParaRPr lang="en-US" sz="1100" b="1" kern="1200">
                <a:latin typeface="Garamond" panose="02020404030301010803" pitchFamily="18" charset="0"/>
              </a:endParaRPr>
            </a:p>
          </p:txBody>
        </p:sp>
        <p:sp>
          <p:nvSpPr>
            <p:cNvPr id="21" name="Freeform 20"/>
            <p:cNvSpPr/>
            <p:nvPr/>
          </p:nvSpPr>
          <p:spPr>
            <a:xfrm>
              <a:off x="3675446" y="554533"/>
              <a:ext cx="1153332" cy="381472"/>
            </a:xfrm>
            <a:custGeom>
              <a:avLst/>
              <a:gdLst>
                <a:gd name="connsiteX0" fmla="*/ 0 w 600744"/>
                <a:gd name="connsiteY0" fmla="*/ 38147 h 381472"/>
                <a:gd name="connsiteX1" fmla="*/ 38147 w 600744"/>
                <a:gd name="connsiteY1" fmla="*/ 0 h 381472"/>
                <a:gd name="connsiteX2" fmla="*/ 562597 w 600744"/>
                <a:gd name="connsiteY2" fmla="*/ 0 h 381472"/>
                <a:gd name="connsiteX3" fmla="*/ 600744 w 600744"/>
                <a:gd name="connsiteY3" fmla="*/ 38147 h 381472"/>
                <a:gd name="connsiteX4" fmla="*/ 600744 w 600744"/>
                <a:gd name="connsiteY4" fmla="*/ 343325 h 381472"/>
                <a:gd name="connsiteX5" fmla="*/ 562597 w 600744"/>
                <a:gd name="connsiteY5" fmla="*/ 381472 h 381472"/>
                <a:gd name="connsiteX6" fmla="*/ 38147 w 600744"/>
                <a:gd name="connsiteY6" fmla="*/ 381472 h 381472"/>
                <a:gd name="connsiteX7" fmla="*/ 0 w 600744"/>
                <a:gd name="connsiteY7" fmla="*/ 343325 h 381472"/>
                <a:gd name="connsiteX8" fmla="*/ 0 w 600744"/>
                <a:gd name="connsiteY8" fmla="*/ 38147 h 381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744" h="381472">
                  <a:moveTo>
                    <a:pt x="0" y="38147"/>
                  </a:moveTo>
                  <a:cubicBezTo>
                    <a:pt x="0" y="17079"/>
                    <a:pt x="17079" y="0"/>
                    <a:pt x="38147" y="0"/>
                  </a:cubicBezTo>
                  <a:lnTo>
                    <a:pt x="562597" y="0"/>
                  </a:lnTo>
                  <a:cubicBezTo>
                    <a:pt x="583665" y="0"/>
                    <a:pt x="600744" y="17079"/>
                    <a:pt x="600744" y="38147"/>
                  </a:cubicBezTo>
                  <a:lnTo>
                    <a:pt x="600744" y="343325"/>
                  </a:lnTo>
                  <a:cubicBezTo>
                    <a:pt x="600744" y="364393"/>
                    <a:pt x="583665" y="381472"/>
                    <a:pt x="562597" y="381472"/>
                  </a:cubicBezTo>
                  <a:lnTo>
                    <a:pt x="38147" y="381472"/>
                  </a:lnTo>
                  <a:cubicBezTo>
                    <a:pt x="17079" y="381472"/>
                    <a:pt x="0" y="364393"/>
                    <a:pt x="0" y="343325"/>
                  </a:cubicBezTo>
                  <a:lnTo>
                    <a:pt x="0" y="38147"/>
                  </a:lnTo>
                  <a:close/>
                </a:path>
              </a:pathLst>
            </a:custGeom>
            <a:solidFill>
              <a:schemeClr val="accent6">
                <a:lumMod val="20000"/>
                <a:lumOff val="80000"/>
                <a:alpha val="90000"/>
              </a:schemeClr>
            </a:solidFill>
            <a:ln>
              <a:solidFill>
                <a:schemeClr val="accent6"/>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843" tIns="37843" rIns="37843" bIns="37843" numCol="1" spcCol="1270" anchor="ctr" anchorCtr="0">
              <a:noAutofit/>
            </a:bodyPr>
            <a:lstStyle>
              <a:lvl1pPr marL="0" indent="0">
                <a:defRPr sz="1100">
                  <a:solidFill>
                    <a:schemeClr val="dk1">
                      <a:hueOff val="0"/>
                      <a:satOff val="0"/>
                      <a:lumOff val="0"/>
                      <a:alphaOff val="0"/>
                    </a:schemeClr>
                  </a:solidFill>
                  <a:latin typeface="+mn-lt"/>
                  <a:ea typeface="+mn-ea"/>
                  <a:cs typeface="+mn-cs"/>
                </a:defRPr>
              </a:lvl1pPr>
              <a:lvl2pPr marL="457200" indent="0">
                <a:defRPr sz="1100">
                  <a:solidFill>
                    <a:schemeClr val="dk1">
                      <a:hueOff val="0"/>
                      <a:satOff val="0"/>
                      <a:lumOff val="0"/>
                      <a:alphaOff val="0"/>
                    </a:schemeClr>
                  </a:solidFill>
                  <a:latin typeface="+mn-lt"/>
                  <a:ea typeface="+mn-ea"/>
                  <a:cs typeface="+mn-cs"/>
                </a:defRPr>
              </a:lvl2pPr>
              <a:lvl3pPr marL="914400" indent="0">
                <a:defRPr sz="1100">
                  <a:solidFill>
                    <a:schemeClr val="dk1">
                      <a:hueOff val="0"/>
                      <a:satOff val="0"/>
                      <a:lumOff val="0"/>
                      <a:alphaOff val="0"/>
                    </a:schemeClr>
                  </a:solidFill>
                  <a:latin typeface="+mn-lt"/>
                  <a:ea typeface="+mn-ea"/>
                  <a:cs typeface="+mn-cs"/>
                </a:defRPr>
              </a:lvl3pPr>
              <a:lvl4pPr marL="1371600" indent="0">
                <a:defRPr sz="1100">
                  <a:solidFill>
                    <a:schemeClr val="dk1">
                      <a:hueOff val="0"/>
                      <a:satOff val="0"/>
                      <a:lumOff val="0"/>
                      <a:alphaOff val="0"/>
                    </a:schemeClr>
                  </a:solidFill>
                  <a:latin typeface="+mn-lt"/>
                  <a:ea typeface="+mn-ea"/>
                  <a:cs typeface="+mn-cs"/>
                </a:defRPr>
              </a:lvl4pPr>
              <a:lvl5pPr marL="1828800" indent="0">
                <a:defRPr sz="1100">
                  <a:solidFill>
                    <a:schemeClr val="dk1">
                      <a:hueOff val="0"/>
                      <a:satOff val="0"/>
                      <a:lumOff val="0"/>
                      <a:alphaOff val="0"/>
                    </a:schemeClr>
                  </a:solidFill>
                  <a:latin typeface="+mn-lt"/>
                  <a:ea typeface="+mn-ea"/>
                  <a:cs typeface="+mn-cs"/>
                </a:defRPr>
              </a:lvl5pPr>
              <a:lvl6pPr marL="2286000" indent="0">
                <a:defRPr sz="1100">
                  <a:solidFill>
                    <a:schemeClr val="dk1">
                      <a:hueOff val="0"/>
                      <a:satOff val="0"/>
                      <a:lumOff val="0"/>
                      <a:alphaOff val="0"/>
                    </a:schemeClr>
                  </a:solidFill>
                  <a:latin typeface="+mn-lt"/>
                  <a:ea typeface="+mn-ea"/>
                  <a:cs typeface="+mn-cs"/>
                </a:defRPr>
              </a:lvl6pPr>
              <a:lvl7pPr marL="2743200" indent="0">
                <a:defRPr sz="1100">
                  <a:solidFill>
                    <a:schemeClr val="dk1">
                      <a:hueOff val="0"/>
                      <a:satOff val="0"/>
                      <a:lumOff val="0"/>
                      <a:alphaOff val="0"/>
                    </a:schemeClr>
                  </a:solidFill>
                  <a:latin typeface="+mn-lt"/>
                  <a:ea typeface="+mn-ea"/>
                  <a:cs typeface="+mn-cs"/>
                </a:defRPr>
              </a:lvl7pPr>
              <a:lvl8pPr marL="3200400" indent="0">
                <a:defRPr sz="1100">
                  <a:solidFill>
                    <a:schemeClr val="dk1">
                      <a:hueOff val="0"/>
                      <a:satOff val="0"/>
                      <a:lumOff val="0"/>
                      <a:alphaOff val="0"/>
                    </a:schemeClr>
                  </a:solidFill>
                  <a:latin typeface="+mn-lt"/>
                  <a:ea typeface="+mn-ea"/>
                  <a:cs typeface="+mn-cs"/>
                </a:defRPr>
              </a:lvl8pPr>
              <a:lvl9pPr marL="3657600" indent="0">
                <a:defRPr sz="1100">
                  <a:solidFill>
                    <a:schemeClr val="dk1">
                      <a:hueOff val="0"/>
                      <a:satOff val="0"/>
                      <a:lumOff val="0"/>
                      <a:alphaOff val="0"/>
                    </a:schemeClr>
                  </a:solidFill>
                  <a:latin typeface="+mn-lt"/>
                  <a:ea typeface="+mn-ea"/>
                  <a:cs typeface="+mn-cs"/>
                </a:defRPr>
              </a:lvl9pPr>
            </a:lstStyle>
            <a:p>
              <a:pPr lvl="0" algn="ctr" defTabSz="311150">
                <a:lnSpc>
                  <a:spcPct val="90000"/>
                </a:lnSpc>
                <a:spcBef>
                  <a:spcPct val="0"/>
                </a:spcBef>
                <a:spcAft>
                  <a:spcPct val="35000"/>
                </a:spcAft>
              </a:pPr>
              <a:r>
                <a:rPr lang="en-US" sz="1200" b="1" kern="1200">
                  <a:latin typeface="Garamond" panose="02020404030301010803" pitchFamily="18" charset="0"/>
                </a:rPr>
                <a:t>Air Transportation Services Revolving Fund</a:t>
              </a:r>
            </a:p>
          </p:txBody>
        </p:sp>
      </p:grpSp>
      <p:sp>
        <p:nvSpPr>
          <p:cNvPr id="22" name="Rectangle 21"/>
          <p:cNvSpPr/>
          <p:nvPr/>
        </p:nvSpPr>
        <p:spPr>
          <a:xfrm>
            <a:off x="7750539" y="2118327"/>
            <a:ext cx="1452642" cy="369332"/>
          </a:xfrm>
          <a:prstGeom prst="rect">
            <a:avLst/>
          </a:prstGeom>
        </p:spPr>
        <p:txBody>
          <a:bodyPr wrap="none">
            <a:spAutoFit/>
          </a:bodyPr>
          <a:lstStyle/>
          <a:p>
            <a:r>
              <a:rPr lang="en-US" dirty="0"/>
              <a:t>($ in millions)</a:t>
            </a:r>
          </a:p>
        </p:txBody>
      </p:sp>
      <p:cxnSp>
        <p:nvCxnSpPr>
          <p:cNvPr id="14" name="Straight Connector 13"/>
          <p:cNvCxnSpPr/>
          <p:nvPr/>
        </p:nvCxnSpPr>
        <p:spPr>
          <a:xfrm>
            <a:off x="2628609" y="3550003"/>
            <a:ext cx="358255" cy="36601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208166" y="3517208"/>
            <a:ext cx="307819" cy="39881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168767" y="3531192"/>
            <a:ext cx="0" cy="36568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776496" y="3557504"/>
            <a:ext cx="0" cy="351015"/>
          </a:xfrm>
          <a:prstGeom prst="line">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03533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Primary State Airports Fund Revenues</a:t>
            </a:r>
            <a:br>
              <a:rPr lang="en-US" dirty="0" smtClean="0"/>
            </a:br>
            <a:r>
              <a:rPr lang="en-US" dirty="0" smtClean="0"/>
              <a:t>Nov. 2018 Forecast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chemeClr val="tx1"/>
                </a:solidFill>
                <a:latin typeface="Lucida Sans Unicode" panose="020B0602030504020204" pitchFamily="34" charset="0"/>
                <a:cs typeface="Lucida Sans Unicode" panose="020B0602030504020204" pitchFamily="34" charset="0"/>
              </a:rPr>
              <a:t>52</a:t>
            </a:fld>
            <a:endParaRPr lang="en-US" dirty="0">
              <a:solidFill>
                <a:schemeClr val="tx1"/>
              </a:solidFill>
              <a:latin typeface="Lucida Sans Unicode" panose="020B0602030504020204" pitchFamily="34" charset="0"/>
              <a:cs typeface="Lucida Sans Unicode" panose="020B0602030504020204" pitchFamily="34" charset="0"/>
            </a:endParaRPr>
          </a:p>
        </p:txBody>
      </p:sp>
      <p:graphicFrame>
        <p:nvGraphicFramePr>
          <p:cNvPr id="6" name="Chart 5" descr="Graph of actual Sales Tax on Aircraft, Aircraft Registration Tax, Airline Flight Property Tax (1&amp;2), and Gasoline &amp; Special Fuel Tax for Primary State Airports Fund."/>
          <p:cNvGraphicFramePr/>
          <p:nvPr>
            <p:extLst/>
          </p:nvPr>
        </p:nvGraphicFramePr>
        <p:xfrm>
          <a:off x="1245516" y="1644725"/>
          <a:ext cx="9700967" cy="47116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503435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Transit Assistance Fund Sources of </a:t>
            </a:r>
            <a:r>
              <a:rPr lang="en-US" dirty="0" smtClean="0"/>
              <a:t>Revenue</a:t>
            </a:r>
            <a:br>
              <a:rPr lang="en-US" dirty="0" smtClean="0"/>
            </a:br>
            <a:r>
              <a:rPr lang="en-US" sz="3100" dirty="0" smtClean="0"/>
              <a:t>FY2018</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chemeClr val="tx1"/>
                </a:solidFill>
                <a:latin typeface="Lucida Sans Unicode" panose="020B0602030504020204" pitchFamily="34" charset="0"/>
                <a:cs typeface="Lucida Sans Unicode" panose="020B0602030504020204" pitchFamily="34" charset="0"/>
              </a:rPr>
              <a:t>53</a:t>
            </a:fld>
            <a:endParaRPr lang="en-US" dirty="0">
              <a:solidFill>
                <a:schemeClr val="tx1"/>
              </a:solidFill>
              <a:latin typeface="Lucida Sans Unicode" panose="020B0602030504020204" pitchFamily="34" charset="0"/>
              <a:cs typeface="Lucida Sans Unicode" panose="020B0602030504020204" pitchFamily="34" charset="0"/>
            </a:endParaRPr>
          </a:p>
        </p:txBody>
      </p:sp>
      <p:pic>
        <p:nvPicPr>
          <p:cNvPr id="17" name="Picture 16"/>
          <p:cNvPicPr>
            <a:picLocks noChangeAspect="1"/>
          </p:cNvPicPr>
          <p:nvPr/>
        </p:nvPicPr>
        <p:blipFill>
          <a:blip r:embed="rId2"/>
          <a:stretch>
            <a:fillRect/>
          </a:stretch>
        </p:blipFill>
        <p:spPr>
          <a:xfrm>
            <a:off x="2768244" y="1585178"/>
            <a:ext cx="6655511" cy="4021956"/>
          </a:xfrm>
          <a:prstGeom prst="rect">
            <a:avLst/>
          </a:prstGeom>
        </p:spPr>
      </p:pic>
      <p:sp>
        <p:nvSpPr>
          <p:cNvPr id="18" name="Rectangle 17"/>
          <p:cNvSpPr/>
          <p:nvPr/>
        </p:nvSpPr>
        <p:spPr>
          <a:xfrm>
            <a:off x="8678198" y="1585178"/>
            <a:ext cx="1491114" cy="378886"/>
          </a:xfrm>
          <a:prstGeom prst="rect">
            <a:avLst/>
          </a:prstGeom>
        </p:spPr>
        <p:txBody>
          <a:bodyPr wrap="none">
            <a:spAutoFit/>
          </a:bodyPr>
          <a:lstStyle/>
          <a:p>
            <a:pPr algn="ctr">
              <a:defRPr sz="1862" b="0" i="0" u="none" strike="noStrike" kern="1200" spc="0" baseline="0">
                <a:solidFill>
                  <a:srgbClr val="003865"/>
                </a:solidFill>
                <a:latin typeface="+mn-lt"/>
                <a:ea typeface="+mn-ea"/>
                <a:cs typeface="+mn-cs"/>
              </a:defRPr>
            </a:pPr>
            <a:r>
              <a:rPr lang="en-US" dirty="0"/>
              <a:t>($ in millions)</a:t>
            </a:r>
          </a:p>
        </p:txBody>
      </p:sp>
      <p:sp>
        <p:nvSpPr>
          <p:cNvPr id="3" name="TextBox 2"/>
          <p:cNvSpPr txBox="1"/>
          <p:nvPr/>
        </p:nvSpPr>
        <p:spPr>
          <a:xfrm>
            <a:off x="3087328" y="5607134"/>
            <a:ext cx="6017342" cy="646331"/>
          </a:xfrm>
          <a:prstGeom prst="rect">
            <a:avLst/>
          </a:prstGeom>
          <a:noFill/>
        </p:spPr>
        <p:txBody>
          <a:bodyPr wrap="square" rtlCol="0">
            <a:spAutoFit/>
          </a:bodyPr>
          <a:lstStyle/>
          <a:p>
            <a:r>
              <a:rPr lang="en-US" dirty="0" smtClean="0"/>
              <a:t>MVST: Motor Vehicle Sales Tax</a:t>
            </a:r>
          </a:p>
          <a:p>
            <a:r>
              <a:rPr lang="en-US" dirty="0" smtClean="0"/>
              <a:t>MVLST: Motor Vehicle Lease Sales Tax</a:t>
            </a:r>
            <a:endParaRPr lang="en-US" dirty="0"/>
          </a:p>
        </p:txBody>
      </p:sp>
    </p:spTree>
    <p:extLst>
      <p:ext uri="{BB962C8B-B14F-4D97-AF65-F5344CB8AC3E}">
        <p14:creationId xmlns:p14="http://schemas.microsoft.com/office/powerpoint/2010/main" val="176541272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Motor Vehicle Lease Sales Tax (MVLST</a:t>
            </a:r>
            <a:r>
              <a:rPr lang="en-US" dirty="0" smtClean="0"/>
              <a:t>)</a:t>
            </a:r>
            <a:br>
              <a:rPr lang="en-US" dirty="0" smtClean="0"/>
            </a:br>
            <a:r>
              <a:rPr lang="en-US" sz="3100" dirty="0"/>
              <a:t>Nov. 2018 vs. EOS 2018 Forecast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chemeClr val="tx1"/>
                </a:solidFill>
                <a:latin typeface="Lucida Sans Unicode" panose="020B0602030504020204" pitchFamily="34" charset="0"/>
                <a:cs typeface="Lucida Sans Unicode" panose="020B0602030504020204" pitchFamily="34" charset="0"/>
              </a:rPr>
              <a:t>54</a:t>
            </a:fld>
            <a:endParaRPr lang="en-US" dirty="0">
              <a:solidFill>
                <a:schemeClr val="tx1"/>
              </a:solidFill>
              <a:latin typeface="Lucida Sans Unicode" panose="020B0602030504020204" pitchFamily="34" charset="0"/>
              <a:cs typeface="Lucida Sans Unicode" panose="020B0602030504020204" pitchFamily="34" charset="0"/>
            </a:endParaRPr>
          </a:p>
        </p:txBody>
      </p:sp>
      <p:sp>
        <p:nvSpPr>
          <p:cNvPr id="6" name="Rectangle 5"/>
          <p:cNvSpPr/>
          <p:nvPr/>
        </p:nvSpPr>
        <p:spPr>
          <a:xfrm>
            <a:off x="533399" y="1614960"/>
            <a:ext cx="4651343" cy="3785652"/>
          </a:xfrm>
          <a:prstGeom prst="rect">
            <a:avLst/>
          </a:prstGeom>
        </p:spPr>
        <p:txBody>
          <a:bodyPr wrap="square">
            <a:spAutoFit/>
          </a:bodyPr>
          <a:lstStyle/>
          <a:p>
            <a:pPr marL="285750" indent="-285750">
              <a:buFont typeface="Arial" panose="020B0604020202020204" pitchFamily="34" charset="0"/>
              <a:buChar char="•"/>
            </a:pPr>
            <a:r>
              <a:rPr lang="en-US" sz="2000" dirty="0"/>
              <a:t>MVLST revenues are deposited in the General Fund and transferred as follows at the end of the fiscal </a:t>
            </a:r>
            <a:r>
              <a:rPr lang="en-US" sz="2000" dirty="0" smtClean="0"/>
              <a:t>year:</a:t>
            </a:r>
          </a:p>
          <a:p>
            <a:pPr marL="742950" lvl="1" indent="-285750">
              <a:buFont typeface="Arial" panose="020B0604020202020204" pitchFamily="34" charset="0"/>
              <a:buChar char="•"/>
            </a:pPr>
            <a:r>
              <a:rPr lang="en-US" sz="2000" dirty="0" smtClean="0"/>
              <a:t>38% to County State Aid Highway (CSAH)</a:t>
            </a:r>
          </a:p>
          <a:p>
            <a:pPr marL="742950" lvl="1" indent="-285750">
              <a:buFont typeface="Arial" panose="020B0604020202020204" pitchFamily="34" charset="0"/>
              <a:buChar char="•"/>
            </a:pPr>
            <a:r>
              <a:rPr lang="en-US" sz="2000" dirty="0" smtClean="0"/>
              <a:t>38% to </a:t>
            </a:r>
            <a:r>
              <a:rPr lang="en-US" sz="2000" dirty="0"/>
              <a:t>Greater Minnesota </a:t>
            </a:r>
            <a:r>
              <a:rPr lang="en-US" sz="2000" dirty="0" smtClean="0"/>
              <a:t>Transit</a:t>
            </a:r>
          </a:p>
          <a:p>
            <a:pPr marL="742950" lvl="1" indent="-285750">
              <a:buFont typeface="Arial" panose="020B0604020202020204" pitchFamily="34" charset="0"/>
              <a:buChar char="•"/>
            </a:pPr>
            <a:r>
              <a:rPr lang="en-US" sz="2000" dirty="0" smtClean="0"/>
              <a:t>13% to </a:t>
            </a:r>
            <a:r>
              <a:rPr lang="en-US" sz="2000" dirty="0"/>
              <a:t>Minnesota Transportation Fund (to be used for Local Bridge </a:t>
            </a:r>
            <a:r>
              <a:rPr lang="en-US" sz="2000" dirty="0" smtClean="0"/>
              <a:t>Program)</a:t>
            </a:r>
          </a:p>
          <a:p>
            <a:pPr marL="742950" lvl="1" indent="-285750">
              <a:buFont typeface="Arial" panose="020B0604020202020204" pitchFamily="34" charset="0"/>
              <a:buChar char="•"/>
            </a:pPr>
            <a:r>
              <a:rPr lang="en-US" sz="2000" dirty="0" smtClean="0"/>
              <a:t>11% to </a:t>
            </a:r>
            <a:r>
              <a:rPr lang="en-US" sz="2000" dirty="0"/>
              <a:t>the HUTD Fund (to be used for Trunk Highway Fund, CSAH, MSAS)</a:t>
            </a:r>
          </a:p>
        </p:txBody>
      </p:sp>
      <p:graphicFrame>
        <p:nvGraphicFramePr>
          <p:cNvPr id="7" name="Chart 6" descr="Graph comparing November 2018 to EOS 2018 actual and forecast Motor Vehicle Lease Sales Tax Revenues."/>
          <p:cNvGraphicFramePr/>
          <p:nvPr>
            <p:extLst/>
          </p:nvPr>
        </p:nvGraphicFramePr>
        <p:xfrm>
          <a:off x="5422016" y="1775080"/>
          <a:ext cx="6210660" cy="458126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225196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Federal Government Shutdown</a:t>
            </a:r>
            <a:endParaRPr lang="en-US" dirty="0"/>
          </a:p>
        </p:txBody>
      </p:sp>
      <p:sp>
        <p:nvSpPr>
          <p:cNvPr id="3" name="Content Placeholder 2"/>
          <p:cNvSpPr>
            <a:spLocks noGrp="1"/>
          </p:cNvSpPr>
          <p:nvPr>
            <p:ph idx="1"/>
          </p:nvPr>
        </p:nvSpPr>
        <p:spPr/>
        <p:txBody>
          <a:bodyPr/>
          <a:lstStyle/>
          <a:p>
            <a:r>
              <a:rPr lang="en-US" dirty="0" smtClean="0"/>
              <a:t>Federal Highway Administration remains open</a:t>
            </a:r>
          </a:p>
          <a:p>
            <a:r>
              <a:rPr lang="en-US" dirty="0" smtClean="0"/>
              <a:t>Potential </a:t>
            </a:r>
            <a:r>
              <a:rPr lang="en-US" dirty="0"/>
              <a:t>delay in obtaining federal permits for construction projects</a:t>
            </a:r>
          </a:p>
          <a:p>
            <a:r>
              <a:rPr lang="en-US" dirty="0" smtClean="0"/>
              <a:t>Federal Transit Administration reimbursements ineligible during shutdown</a:t>
            </a:r>
          </a:p>
          <a:p>
            <a:r>
              <a:rPr lang="en-US" dirty="0" smtClean="0"/>
              <a:t>No major Federal Aviation Administration impacts</a:t>
            </a:r>
          </a:p>
          <a:p>
            <a:r>
              <a:rPr lang="en-US" dirty="0" smtClean="0"/>
              <a:t>Substantial impacts to Tribes</a:t>
            </a:r>
          </a:p>
          <a:p>
            <a:pPr lvl="1"/>
            <a:r>
              <a:rPr lang="en-US" dirty="0" smtClean="0"/>
              <a:t>Transit, law enforcement, disaster relief, road maintenance, etc.</a:t>
            </a: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chemeClr val="tx1"/>
                </a:solidFill>
                <a:latin typeface="Lucida Sans Unicode" panose="020B0602030504020204" pitchFamily="34" charset="0"/>
                <a:cs typeface="Lucida Sans Unicode" panose="020B0602030504020204" pitchFamily="34" charset="0"/>
              </a:rPr>
              <a:t>55</a:t>
            </a:fld>
            <a:endParaRPr lang="en-US" dirty="0">
              <a:solidFill>
                <a:schemeClr val="tx1"/>
              </a:solidFill>
              <a:latin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6724010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body" idx="1"/>
          </p:nvPr>
        </p:nvSpPr>
        <p:spPr>
          <a:xfrm>
            <a:off x="2112818" y="1991591"/>
            <a:ext cx="7772400" cy="4038600"/>
          </a:xfrm>
        </p:spPr>
        <p:txBody>
          <a:bodyPr>
            <a:normAutofit fontScale="85000" lnSpcReduction="20000"/>
          </a:bodyPr>
          <a:lstStyle/>
          <a:p>
            <a:pPr marL="362733" indent="-253915" algn="ctr">
              <a:buNone/>
              <a:defRPr/>
            </a:pPr>
            <a:r>
              <a:rPr lang="en-US" sz="4400" b="1" dirty="0">
                <a:latin typeface="Arial" panose="020B0604020202020204" pitchFamily="34" charset="0"/>
                <a:cs typeface="Arial" panose="020B0604020202020204" pitchFamily="34" charset="0"/>
              </a:rPr>
              <a:t>Questions?</a:t>
            </a:r>
          </a:p>
          <a:p>
            <a:pPr marL="362733" indent="-253915" algn="ctr">
              <a:buNone/>
              <a:defRPr/>
            </a:pPr>
            <a:endParaRPr lang="en-US" dirty="0" smtClean="0">
              <a:latin typeface="Arial" panose="020B0604020202020204" pitchFamily="34" charset="0"/>
              <a:cs typeface="Arial" panose="020B0604020202020204" pitchFamily="34" charset="0"/>
            </a:endParaRPr>
          </a:p>
          <a:p>
            <a:pPr marL="362733" indent="-253915" algn="ctr">
              <a:buNone/>
              <a:defRPr/>
            </a:pPr>
            <a:r>
              <a:rPr lang="en-US" dirty="0" smtClean="0">
                <a:latin typeface="Arial" panose="020B0604020202020204" pitchFamily="34" charset="0"/>
                <a:cs typeface="Arial" panose="020B0604020202020204" pitchFamily="34" charset="0"/>
              </a:rPr>
              <a:t>Scott Peterson, </a:t>
            </a:r>
            <a:r>
              <a:rPr lang="en-US" dirty="0">
                <a:latin typeface="Arial" panose="020B0604020202020204" pitchFamily="34" charset="0"/>
                <a:cs typeface="Arial" panose="020B0604020202020204" pitchFamily="34" charset="0"/>
              </a:rPr>
              <a:t>A</a:t>
            </a:r>
            <a:r>
              <a:rPr lang="en-US" dirty="0" smtClean="0">
                <a:latin typeface="Arial" panose="020B0604020202020204" pitchFamily="34" charset="0"/>
                <a:cs typeface="Arial" panose="020B0604020202020204" pitchFamily="34" charset="0"/>
              </a:rPr>
              <a:t>ssistant Commissioner for Policy and Government Affairs</a:t>
            </a:r>
          </a:p>
          <a:p>
            <a:pPr marL="362733" indent="-253915" algn="ctr">
              <a:buNone/>
              <a:defRPr/>
            </a:pPr>
            <a:r>
              <a:rPr lang="en-US" dirty="0" smtClean="0">
                <a:latin typeface="Arial" panose="020B0604020202020204" pitchFamily="34" charset="0"/>
                <a:cs typeface="Arial" panose="020B0604020202020204" pitchFamily="34" charset="0"/>
              </a:rPr>
              <a:t>651-366-4817</a:t>
            </a:r>
          </a:p>
          <a:p>
            <a:pPr marL="362733" indent="-253915" algn="ctr">
              <a:buNone/>
              <a:defRPr/>
            </a:pPr>
            <a:r>
              <a:rPr lang="en-US" dirty="0" smtClean="0">
                <a:solidFill>
                  <a:schemeClr val="bg1">
                    <a:lumMod val="95000"/>
                  </a:schemeClr>
                </a:solidFill>
                <a:latin typeface="Arial" panose="020B0604020202020204" pitchFamily="34" charset="0"/>
                <a:cs typeface="Arial" panose="020B0604020202020204" pitchFamily="34" charset="0"/>
                <a:hlinkClick r:id="rId3"/>
              </a:rPr>
              <a:t>scott.r.peterson@state.mn.us</a:t>
            </a:r>
            <a:endParaRPr lang="en-US" dirty="0" smtClean="0">
              <a:solidFill>
                <a:schemeClr val="bg1">
                  <a:lumMod val="95000"/>
                </a:schemeClr>
              </a:solidFill>
              <a:latin typeface="Arial" panose="020B0604020202020204" pitchFamily="34" charset="0"/>
              <a:cs typeface="Arial" panose="020B0604020202020204" pitchFamily="34" charset="0"/>
            </a:endParaRPr>
          </a:p>
          <a:p>
            <a:pPr marL="362733" indent="-253915" algn="ctr">
              <a:buNone/>
              <a:defRPr/>
            </a:pPr>
            <a:endParaRPr lang="en-US" dirty="0">
              <a:solidFill>
                <a:schemeClr val="bg1">
                  <a:lumMod val="95000"/>
                </a:schemeClr>
              </a:solidFill>
              <a:latin typeface="Arial" panose="020B0604020202020204" pitchFamily="34" charset="0"/>
              <a:cs typeface="Arial" panose="020B0604020202020204" pitchFamily="34" charset="0"/>
            </a:endParaRPr>
          </a:p>
          <a:p>
            <a:pPr marL="362733" indent="-253915" algn="ctr">
              <a:buNone/>
              <a:defRPr/>
            </a:pPr>
            <a:r>
              <a:rPr lang="en-US" dirty="0" smtClean="0">
                <a:solidFill>
                  <a:schemeClr val="bg1">
                    <a:lumMod val="95000"/>
                  </a:schemeClr>
                </a:solidFill>
                <a:latin typeface="Arial" panose="020B0604020202020204" pitchFamily="34" charset="0"/>
                <a:cs typeface="Arial" panose="020B0604020202020204" pitchFamily="34" charset="0"/>
                <a:hlinkClick r:id="rId4"/>
              </a:rPr>
              <a:t>www.mndot.gov</a:t>
            </a:r>
            <a:r>
              <a:rPr lang="en-US" dirty="0" smtClean="0">
                <a:solidFill>
                  <a:schemeClr val="bg1">
                    <a:lumMod val="95000"/>
                  </a:schemeClr>
                </a:solidFill>
                <a:latin typeface="Arial" panose="020B0604020202020204" pitchFamily="34" charset="0"/>
                <a:cs typeface="Arial" panose="020B0604020202020204" pitchFamily="34" charset="0"/>
              </a:rPr>
              <a:t> </a:t>
            </a:r>
          </a:p>
          <a:p>
            <a:pPr marL="362733" indent="-253915" algn="ctr">
              <a:buNone/>
              <a:defRPr/>
            </a:pPr>
            <a:endParaRPr 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13265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Organization</a:t>
            </a:r>
            <a:endParaRPr lang="en-US" dirty="0"/>
          </a:p>
        </p:txBody>
      </p:sp>
      <p:sp>
        <p:nvSpPr>
          <p:cNvPr id="3" name="Content Placeholder 2"/>
          <p:cNvSpPr>
            <a:spLocks noGrp="1"/>
          </p:cNvSpPr>
          <p:nvPr>
            <p:ph idx="1"/>
          </p:nvPr>
        </p:nvSpPr>
        <p:spPr>
          <a:xfrm>
            <a:off x="838200" y="1825625"/>
            <a:ext cx="4365396" cy="4351338"/>
          </a:xfrm>
        </p:spPr>
        <p:txBody>
          <a:bodyPr>
            <a:normAutofit/>
          </a:bodyPr>
          <a:lstStyle/>
          <a:p>
            <a:r>
              <a:rPr lang="en-US" dirty="0" smtClean="0"/>
              <a:t>State Aid</a:t>
            </a:r>
          </a:p>
          <a:p>
            <a:r>
              <a:rPr lang="en-US" dirty="0" smtClean="0"/>
              <a:t>Engineering Services</a:t>
            </a:r>
          </a:p>
          <a:p>
            <a:r>
              <a:rPr lang="en-US" dirty="0" smtClean="0"/>
              <a:t>Operations</a:t>
            </a:r>
          </a:p>
          <a:p>
            <a:r>
              <a:rPr lang="en-US" dirty="0" smtClean="0"/>
              <a:t>Modal Planning and Program Management</a:t>
            </a:r>
          </a:p>
          <a:p>
            <a:r>
              <a:rPr lang="en-US" dirty="0" smtClean="0"/>
              <a:t>Corporate Services</a:t>
            </a: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chemeClr val="tx1"/>
                </a:solidFill>
                <a:latin typeface="Lucida Sans Unicode" panose="020B0602030504020204" pitchFamily="34" charset="0"/>
                <a:cs typeface="Lucida Sans Unicode" panose="020B0602030504020204" pitchFamily="34" charset="0"/>
              </a:rPr>
              <a:t>6</a:t>
            </a:fld>
            <a:endParaRPr lang="en-US" dirty="0">
              <a:solidFill>
                <a:schemeClr val="tx1"/>
              </a:solidFill>
              <a:latin typeface="Lucida Sans Unicode" panose="020B0602030504020204" pitchFamily="34" charset="0"/>
              <a:cs typeface="Lucida Sans Unicode" panose="020B0602030504020204" pitchFamily="34" charset="0"/>
            </a:endParaRPr>
          </a:p>
        </p:txBody>
      </p:sp>
      <p:sp>
        <p:nvSpPr>
          <p:cNvPr id="7" name="Content Placeholder 2"/>
          <p:cNvSpPr txBox="1">
            <a:spLocks/>
          </p:cNvSpPr>
          <p:nvPr/>
        </p:nvSpPr>
        <p:spPr>
          <a:xfrm>
            <a:off x="6096000" y="1825625"/>
            <a:ext cx="4365396" cy="435133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Chief Financial Officer</a:t>
            </a:r>
          </a:p>
          <a:p>
            <a:r>
              <a:rPr lang="en-US" dirty="0"/>
              <a:t>Chief Counsel</a:t>
            </a:r>
          </a:p>
          <a:p>
            <a:r>
              <a:rPr lang="en-US" dirty="0"/>
              <a:t>Chief of Staff</a:t>
            </a:r>
          </a:p>
          <a:p>
            <a:r>
              <a:rPr lang="en-US" dirty="0"/>
              <a:t>Policy and Government Affairs</a:t>
            </a:r>
          </a:p>
        </p:txBody>
      </p:sp>
    </p:spTree>
    <p:extLst>
      <p:ext uri="{BB962C8B-B14F-4D97-AF65-F5344CB8AC3E}">
        <p14:creationId xmlns:p14="http://schemas.microsoft.com/office/powerpoint/2010/main" val="4123043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872226" y="260637"/>
            <a:ext cx="10515600" cy="9144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defRPr/>
            </a:pPr>
            <a:r>
              <a:rPr lang="en-US" dirty="0" smtClean="0">
                <a:latin typeface="Arial" panose="020B0604020202020204" pitchFamily="34" charset="0"/>
                <a:cs typeface="Arial" panose="020B0604020202020204" pitchFamily="34" charset="0"/>
              </a:rPr>
              <a:t>MnDOT Services</a:t>
            </a:r>
          </a:p>
        </p:txBody>
      </p:sp>
      <p:sp>
        <p:nvSpPr>
          <p:cNvPr id="54275" name="Content Placeholder 2"/>
          <p:cNvSpPr>
            <a:spLocks noGrp="1"/>
          </p:cNvSpPr>
          <p:nvPr>
            <p:ph idx="1"/>
          </p:nvPr>
        </p:nvSpPr>
        <p:spPr>
          <a:xfrm>
            <a:off x="1769918" y="1514475"/>
            <a:ext cx="4876800" cy="5257800"/>
          </a:xfrm>
        </p:spPr>
        <p:txBody>
          <a:bodyPr>
            <a:normAutofit lnSpcReduction="10000"/>
          </a:bodyPr>
          <a:lstStyle/>
          <a:p>
            <a:r>
              <a:rPr lang="en-US" altLang="en-US" dirty="0" smtClean="0">
                <a:latin typeface="Arial" pitchFamily="34" charset="0"/>
                <a:cs typeface="Arial" pitchFamily="34" charset="0"/>
              </a:rPr>
              <a:t>State Roads</a:t>
            </a:r>
          </a:p>
          <a:p>
            <a:pPr lvl="1"/>
            <a:r>
              <a:rPr lang="en-US" altLang="en-US" dirty="0" smtClean="0">
                <a:latin typeface="Arial" pitchFamily="34" charset="0"/>
                <a:cs typeface="Arial" pitchFamily="34" charset="0"/>
              </a:rPr>
              <a:t>Program Planning &amp; Delivery</a:t>
            </a:r>
          </a:p>
          <a:p>
            <a:pPr lvl="1"/>
            <a:r>
              <a:rPr lang="en-US" altLang="en-US" dirty="0">
                <a:latin typeface="Arial" pitchFamily="34" charset="0"/>
                <a:cs typeface="Arial" pitchFamily="34" charset="0"/>
              </a:rPr>
              <a:t>Construction</a:t>
            </a:r>
          </a:p>
          <a:p>
            <a:pPr lvl="1"/>
            <a:r>
              <a:rPr lang="en-US" altLang="en-US" dirty="0" smtClean="0">
                <a:latin typeface="Arial" pitchFamily="34" charset="0"/>
                <a:cs typeface="Arial" pitchFamily="34" charset="0"/>
              </a:rPr>
              <a:t>Operations &amp; Maintenance</a:t>
            </a:r>
          </a:p>
          <a:p>
            <a:r>
              <a:rPr lang="en-US" altLang="en-US" dirty="0" smtClean="0">
                <a:latin typeface="Arial" pitchFamily="34" charset="0"/>
                <a:cs typeface="Arial" pitchFamily="34" charset="0"/>
              </a:rPr>
              <a:t>Local Roads</a:t>
            </a:r>
          </a:p>
          <a:p>
            <a:pPr lvl="1"/>
            <a:r>
              <a:rPr lang="en-US" altLang="en-US" dirty="0" smtClean="0">
                <a:latin typeface="Arial" pitchFamily="34" charset="0"/>
                <a:cs typeface="Arial" pitchFamily="34" charset="0"/>
              </a:rPr>
              <a:t>County &amp; Municipal State Aid</a:t>
            </a:r>
          </a:p>
          <a:p>
            <a:r>
              <a:rPr lang="en-US" altLang="en-US" dirty="0" smtClean="0">
                <a:latin typeface="Arial" pitchFamily="34" charset="0"/>
                <a:cs typeface="Arial" pitchFamily="34" charset="0"/>
              </a:rPr>
              <a:t>Multimodal Systems</a:t>
            </a:r>
          </a:p>
          <a:p>
            <a:pPr lvl="1"/>
            <a:r>
              <a:rPr lang="en-US" altLang="en-US" dirty="0" smtClean="0">
                <a:latin typeface="Arial" pitchFamily="34" charset="0"/>
                <a:cs typeface="Arial" pitchFamily="34" charset="0"/>
              </a:rPr>
              <a:t>Aeronautics, Greater Minnesota Transit, Freight, Passenger Rail</a:t>
            </a:r>
          </a:p>
          <a:p>
            <a:r>
              <a:rPr lang="en-US" altLang="en-US" dirty="0" smtClean="0">
                <a:latin typeface="Arial" pitchFamily="34" charset="0"/>
                <a:cs typeface="Arial" pitchFamily="34" charset="0"/>
              </a:rPr>
              <a:t>Electronic Communications</a:t>
            </a:r>
          </a:p>
          <a:p>
            <a:endParaRPr lang="en-US" altLang="en-US" dirty="0" smtClean="0"/>
          </a:p>
        </p:txBody>
      </p:sp>
      <p:pic>
        <p:nvPicPr>
          <p:cNvPr id="54276"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0027" y="3457574"/>
            <a:ext cx="20701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6937" y="1514475"/>
            <a:ext cx="2563090" cy="1705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78"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6937" y="5066539"/>
            <a:ext cx="2563090" cy="1524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9" name="Picture 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6937" y="3383931"/>
            <a:ext cx="1994559" cy="151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lide Number Placeholder 2"/>
          <p:cNvSpPr>
            <a:spLocks noGrp="1"/>
          </p:cNvSpPr>
          <p:nvPr>
            <p:ph type="sldNum" sz="quarter" idx="12"/>
          </p:nvPr>
        </p:nvSpPr>
        <p:spPr bwMode="auto">
          <a:xfrm>
            <a:off x="9891132" y="6356350"/>
            <a:ext cx="146266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908050" fontAlgn="base">
              <a:spcBef>
                <a:spcPct val="0"/>
              </a:spcBef>
              <a:spcAft>
                <a:spcPct val="0"/>
              </a:spcAft>
              <a:defRPr>
                <a:solidFill>
                  <a:schemeClr val="tx1"/>
                </a:solidFill>
                <a:latin typeface="Lucida Sans Unicode" pitchFamily="34" charset="0"/>
              </a:defRPr>
            </a:lvl6pPr>
            <a:lvl7pPr marL="2971800" indent="-228600" defTabSz="908050" fontAlgn="base">
              <a:spcBef>
                <a:spcPct val="0"/>
              </a:spcBef>
              <a:spcAft>
                <a:spcPct val="0"/>
              </a:spcAft>
              <a:defRPr>
                <a:solidFill>
                  <a:schemeClr val="tx1"/>
                </a:solidFill>
                <a:latin typeface="Lucida Sans Unicode" pitchFamily="34" charset="0"/>
              </a:defRPr>
            </a:lvl7pPr>
            <a:lvl8pPr marL="3429000" indent="-228600" defTabSz="908050" fontAlgn="base">
              <a:spcBef>
                <a:spcPct val="0"/>
              </a:spcBef>
              <a:spcAft>
                <a:spcPct val="0"/>
              </a:spcAft>
              <a:defRPr>
                <a:solidFill>
                  <a:schemeClr val="tx1"/>
                </a:solidFill>
                <a:latin typeface="Lucida Sans Unicode" pitchFamily="34" charset="0"/>
              </a:defRPr>
            </a:lvl8pPr>
            <a:lvl9pPr marL="3886200" indent="-228600" defTabSz="908050" fontAlgn="base">
              <a:spcBef>
                <a:spcPct val="0"/>
              </a:spcBef>
              <a:spcAft>
                <a:spcPct val="0"/>
              </a:spcAft>
              <a:defRPr>
                <a:solidFill>
                  <a:schemeClr val="tx1"/>
                </a:solidFill>
                <a:latin typeface="Lucida Sans Unicode" pitchFamily="34" charset="0"/>
              </a:defRPr>
            </a:lvl9pPr>
          </a:lstStyle>
          <a:p>
            <a:pPr defTabSz="908050" fontAlgn="base">
              <a:spcBef>
                <a:spcPct val="0"/>
              </a:spcBef>
              <a:spcAft>
                <a:spcPct val="0"/>
              </a:spcAft>
              <a:defRPr/>
            </a:pPr>
            <a:r>
              <a:rPr lang="en-US" dirty="0">
                <a:solidFill>
                  <a:srgbClr val="003F5F"/>
                </a:solidFill>
              </a:rPr>
              <a:t>7</a:t>
            </a:r>
            <a:endParaRPr lang="en-US" dirty="0" smtClean="0">
              <a:solidFill>
                <a:srgbClr val="003F5F"/>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Roadway Network</a:t>
            </a:r>
            <a:endParaRPr lang="en-US" dirty="0">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3"/>
          </p:nvPr>
        </p:nvSpPr>
        <p:spPr/>
        <p:txBody>
          <a:bodyPr/>
          <a:lstStyle/>
          <a:p>
            <a:r>
              <a:rPr lang="en-US" smtClean="0"/>
              <a:t>Optional Tagline Goes Here </a:t>
            </a:r>
            <a:r>
              <a:rPr lang="en-US" smtClean="0">
                <a:solidFill>
                  <a:schemeClr val="accent1"/>
                </a:solidFill>
              </a:rPr>
              <a:t>|</a:t>
            </a:r>
            <a:r>
              <a:rPr lang="en-US" smtClean="0"/>
              <a:t>  mndot.gov/</a:t>
            </a:r>
            <a:endParaRPr lang="en-US" dirty="0"/>
          </a:p>
        </p:txBody>
      </p:sp>
      <p:pic>
        <p:nvPicPr>
          <p:cNvPr id="7"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489" r="148"/>
          <a:stretch/>
        </p:blipFill>
        <p:spPr bwMode="auto">
          <a:xfrm>
            <a:off x="3647209" y="1401288"/>
            <a:ext cx="5021778" cy="5426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1"/>
          <p:cNvSpPr txBox="1">
            <a:spLocks noChangeArrowheads="1"/>
          </p:cNvSpPr>
          <p:nvPr/>
        </p:nvSpPr>
        <p:spPr bwMode="auto">
          <a:xfrm>
            <a:off x="7306940" y="3972792"/>
            <a:ext cx="404685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3600" dirty="0">
                <a:latin typeface="Arial" panose="020B0604020202020204" pitchFamily="34" charset="0"/>
                <a:cs typeface="Arial" panose="020B0604020202020204" pitchFamily="34" charset="0"/>
              </a:rPr>
              <a:t>Trunk Highways =</a:t>
            </a:r>
          </a:p>
          <a:p>
            <a:r>
              <a:rPr lang="en-US" altLang="en-US" sz="3600" dirty="0" smtClean="0">
                <a:latin typeface="Arial" panose="020B0604020202020204" pitchFamily="34" charset="0"/>
                <a:cs typeface="Arial" panose="020B0604020202020204" pitchFamily="34" charset="0"/>
              </a:rPr>
              <a:t>11,749 </a:t>
            </a:r>
            <a:r>
              <a:rPr lang="en-US" altLang="en-US" sz="3600" dirty="0">
                <a:latin typeface="Arial" panose="020B0604020202020204" pitchFamily="34" charset="0"/>
                <a:cs typeface="Arial" panose="020B0604020202020204" pitchFamily="34" charset="0"/>
              </a:rPr>
              <a:t>miles</a:t>
            </a:r>
          </a:p>
        </p:txBody>
      </p:sp>
      <p:sp>
        <p:nvSpPr>
          <p:cNvPr id="9" name="Slide Number Placeholder 2"/>
          <p:cNvSpPr>
            <a:spLocks noGrp="1"/>
          </p:cNvSpPr>
          <p:nvPr>
            <p:ph type="sldNum" sz="quarter" idx="12"/>
          </p:nvPr>
        </p:nvSpPr>
        <p:spPr bwMode="auto">
          <a:xfrm>
            <a:off x="9891132" y="6356350"/>
            <a:ext cx="146266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908050" fontAlgn="base">
              <a:spcBef>
                <a:spcPct val="0"/>
              </a:spcBef>
              <a:spcAft>
                <a:spcPct val="0"/>
              </a:spcAft>
              <a:defRPr>
                <a:solidFill>
                  <a:schemeClr val="tx1"/>
                </a:solidFill>
                <a:latin typeface="Lucida Sans Unicode" pitchFamily="34" charset="0"/>
              </a:defRPr>
            </a:lvl6pPr>
            <a:lvl7pPr marL="2971800" indent="-228600" defTabSz="908050" fontAlgn="base">
              <a:spcBef>
                <a:spcPct val="0"/>
              </a:spcBef>
              <a:spcAft>
                <a:spcPct val="0"/>
              </a:spcAft>
              <a:defRPr>
                <a:solidFill>
                  <a:schemeClr val="tx1"/>
                </a:solidFill>
                <a:latin typeface="Lucida Sans Unicode" pitchFamily="34" charset="0"/>
              </a:defRPr>
            </a:lvl7pPr>
            <a:lvl8pPr marL="3429000" indent="-228600" defTabSz="908050" fontAlgn="base">
              <a:spcBef>
                <a:spcPct val="0"/>
              </a:spcBef>
              <a:spcAft>
                <a:spcPct val="0"/>
              </a:spcAft>
              <a:defRPr>
                <a:solidFill>
                  <a:schemeClr val="tx1"/>
                </a:solidFill>
                <a:latin typeface="Lucida Sans Unicode" pitchFamily="34" charset="0"/>
              </a:defRPr>
            </a:lvl8pPr>
            <a:lvl9pPr marL="3886200" indent="-228600" defTabSz="908050" fontAlgn="base">
              <a:spcBef>
                <a:spcPct val="0"/>
              </a:spcBef>
              <a:spcAft>
                <a:spcPct val="0"/>
              </a:spcAft>
              <a:defRPr>
                <a:solidFill>
                  <a:schemeClr val="tx1"/>
                </a:solidFill>
                <a:latin typeface="Lucida Sans Unicode" pitchFamily="34" charset="0"/>
              </a:defRPr>
            </a:lvl9pPr>
          </a:lstStyle>
          <a:p>
            <a:pPr defTabSz="908050" fontAlgn="base">
              <a:spcBef>
                <a:spcPct val="0"/>
              </a:spcBef>
              <a:spcAft>
                <a:spcPct val="0"/>
              </a:spcAft>
              <a:defRPr/>
            </a:pPr>
            <a:r>
              <a:rPr lang="en-US" dirty="0">
                <a:solidFill>
                  <a:srgbClr val="003F5F"/>
                </a:solidFill>
              </a:rPr>
              <a:t>8</a:t>
            </a:r>
            <a:endParaRPr lang="en-US" dirty="0" smtClean="0">
              <a:solidFill>
                <a:srgbClr val="003F5F"/>
              </a:solidFill>
            </a:endParaRPr>
          </a:p>
        </p:txBody>
      </p:sp>
    </p:spTree>
    <p:extLst>
      <p:ext uri="{BB962C8B-B14F-4D97-AF65-F5344CB8AC3E}">
        <p14:creationId xmlns:p14="http://schemas.microsoft.com/office/powerpoint/2010/main" val="19108052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5876"/>
            <a:ext cx="6030913" cy="684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371" name="TextBox 2"/>
          <p:cNvSpPr txBox="1">
            <a:spLocks noChangeArrowheads="1"/>
          </p:cNvSpPr>
          <p:nvPr/>
        </p:nvSpPr>
        <p:spPr bwMode="auto">
          <a:xfrm>
            <a:off x="6127668" y="2590800"/>
            <a:ext cx="5533901" cy="2662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3200" dirty="0">
                <a:latin typeface="Arial" panose="020B0604020202020204" pitchFamily="34" charset="0"/>
                <a:cs typeface="Arial" panose="020B0604020202020204" pitchFamily="34" charset="0"/>
              </a:rPr>
              <a:t>Municipal State Aid Streets =</a:t>
            </a:r>
          </a:p>
          <a:p>
            <a:r>
              <a:rPr lang="en-US" altLang="en-US" sz="3600" dirty="0" smtClean="0">
                <a:latin typeface="Arial" panose="020B0604020202020204" pitchFamily="34" charset="0"/>
                <a:cs typeface="Arial" panose="020B0604020202020204" pitchFamily="34" charset="0"/>
              </a:rPr>
              <a:t>3,752 miles</a:t>
            </a:r>
          </a:p>
          <a:p>
            <a:endParaRPr lang="en-US" altLang="en-US" sz="3600" dirty="0">
              <a:latin typeface="Arial" panose="020B0604020202020204" pitchFamily="34" charset="0"/>
              <a:cs typeface="Arial" panose="020B0604020202020204" pitchFamily="34" charset="0"/>
            </a:endParaRPr>
          </a:p>
          <a:p>
            <a:r>
              <a:rPr lang="en-US" altLang="en-US" sz="1500" dirty="0" smtClean="0">
                <a:latin typeface="Arial" panose="020B0604020202020204" pitchFamily="34" charset="0"/>
                <a:cs typeface="Arial" panose="020B0604020202020204" pitchFamily="34" charset="0"/>
              </a:rPr>
              <a:t>Other City Streets=18,831 miles</a:t>
            </a:r>
            <a:endParaRPr lang="en-US" altLang="en-US" sz="1500" dirty="0">
              <a:latin typeface="Arial" panose="020B0604020202020204" pitchFamily="34" charset="0"/>
              <a:cs typeface="Arial" panose="020B0604020202020204" pitchFamily="34" charset="0"/>
            </a:endParaRPr>
          </a:p>
          <a:p>
            <a:endParaRPr lang="en-US" altLang="en-US" sz="3600" dirty="0">
              <a:latin typeface="Arial" panose="020B0604020202020204" pitchFamily="34" charset="0"/>
              <a:cs typeface="Arial" panose="020B0604020202020204" pitchFamily="34" charset="0"/>
            </a:endParaRPr>
          </a:p>
          <a:p>
            <a:r>
              <a:rPr lang="en-US" altLang="en-US" sz="1200" i="1" dirty="0">
                <a:latin typeface="Arial" panose="020B0604020202020204" pitchFamily="34" charset="0"/>
                <a:cs typeface="Arial" panose="020B0604020202020204" pitchFamily="34" charset="0"/>
              </a:rPr>
              <a:t>*Map shows all municipal roadways.</a:t>
            </a:r>
          </a:p>
        </p:txBody>
      </p:sp>
      <p:sp>
        <p:nvSpPr>
          <p:cNvPr id="4" name="Slide Number Placeholder 2"/>
          <p:cNvSpPr>
            <a:spLocks noGrp="1"/>
          </p:cNvSpPr>
          <p:nvPr>
            <p:ph type="sldNum" sz="quarter" idx="12"/>
          </p:nvPr>
        </p:nvSpPr>
        <p:spPr bwMode="auto">
          <a:xfrm>
            <a:off x="9891132" y="6356350"/>
            <a:ext cx="146266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defTabSz="908050" fontAlgn="base">
              <a:spcBef>
                <a:spcPct val="0"/>
              </a:spcBef>
              <a:spcAft>
                <a:spcPct val="0"/>
              </a:spcAft>
              <a:defRPr>
                <a:solidFill>
                  <a:schemeClr val="tx1"/>
                </a:solidFill>
                <a:latin typeface="Lucida Sans Unicode" pitchFamily="34" charset="0"/>
              </a:defRPr>
            </a:lvl6pPr>
            <a:lvl7pPr marL="2971800" indent="-228600" defTabSz="908050" fontAlgn="base">
              <a:spcBef>
                <a:spcPct val="0"/>
              </a:spcBef>
              <a:spcAft>
                <a:spcPct val="0"/>
              </a:spcAft>
              <a:defRPr>
                <a:solidFill>
                  <a:schemeClr val="tx1"/>
                </a:solidFill>
                <a:latin typeface="Lucida Sans Unicode" pitchFamily="34" charset="0"/>
              </a:defRPr>
            </a:lvl7pPr>
            <a:lvl8pPr marL="3429000" indent="-228600" defTabSz="908050" fontAlgn="base">
              <a:spcBef>
                <a:spcPct val="0"/>
              </a:spcBef>
              <a:spcAft>
                <a:spcPct val="0"/>
              </a:spcAft>
              <a:defRPr>
                <a:solidFill>
                  <a:schemeClr val="tx1"/>
                </a:solidFill>
                <a:latin typeface="Lucida Sans Unicode" pitchFamily="34" charset="0"/>
              </a:defRPr>
            </a:lvl8pPr>
            <a:lvl9pPr marL="3886200" indent="-228600" defTabSz="908050" fontAlgn="base">
              <a:spcBef>
                <a:spcPct val="0"/>
              </a:spcBef>
              <a:spcAft>
                <a:spcPct val="0"/>
              </a:spcAft>
              <a:defRPr>
                <a:solidFill>
                  <a:schemeClr val="tx1"/>
                </a:solidFill>
                <a:latin typeface="Lucida Sans Unicode" pitchFamily="34" charset="0"/>
              </a:defRPr>
            </a:lvl9pPr>
          </a:lstStyle>
          <a:p>
            <a:pPr defTabSz="908050" fontAlgn="base">
              <a:spcBef>
                <a:spcPct val="0"/>
              </a:spcBef>
              <a:spcAft>
                <a:spcPct val="0"/>
              </a:spcAft>
              <a:defRPr/>
            </a:pPr>
            <a:r>
              <a:rPr lang="en-US" dirty="0">
                <a:solidFill>
                  <a:srgbClr val="003F5F"/>
                </a:solidFill>
              </a:rPr>
              <a:t>9</a:t>
            </a:r>
            <a:endParaRPr lang="en-US" dirty="0" smtClean="0">
              <a:solidFill>
                <a:srgbClr val="003F5F"/>
              </a:solidFill>
            </a:endParaRPr>
          </a:p>
        </p:txBody>
      </p:sp>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0DFDE64AAE0974A8908DD3553DDBF03" ma:contentTypeVersion="0" ma:contentTypeDescription="Create a new document." ma:contentTypeScope="" ma:versionID="46a287b4c15f326c72e9d063441dc05c">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E8389D6-E0FD-469D-8587-EA39AB285030}">
  <ds:schemaRefs>
    <ds:schemaRef ds:uri="http://schemas.microsoft.com/office/infopath/2007/PartnerControls"/>
    <ds:schemaRef ds:uri="http://schemas.openxmlformats.org/package/2006/metadata/core-properties"/>
    <ds:schemaRef ds:uri="http://purl.org/dc/dcmitype/"/>
    <ds:schemaRef ds:uri="http://schemas.microsoft.com/office/2006/documentManagement/types"/>
    <ds:schemaRef ds:uri="http://purl.org/dc/terms/"/>
    <ds:schemaRef ds:uri="http://schemas.microsoft.com/office/2006/metadata/properties"/>
    <ds:schemaRef ds:uri="http://www.w3.org/XML/1998/namespace"/>
    <ds:schemaRef ds:uri="http://purl.org/dc/elements/1.1/"/>
  </ds:schemaRefs>
</ds:datastoreItem>
</file>

<file path=customXml/itemProps2.xml><?xml version="1.0" encoding="utf-8"?>
<ds:datastoreItem xmlns:ds="http://schemas.openxmlformats.org/officeDocument/2006/customXml" ds:itemID="{F1B02A75-BCB0-4986-B381-502234F6C7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3B153553-7048-44C0-962D-31C90BA4FF7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MN.IT</Template>
  <TotalTime>23636</TotalTime>
  <Words>4659</Words>
  <Application>Microsoft Office PowerPoint</Application>
  <PresentationFormat>Widescreen</PresentationFormat>
  <Paragraphs>751</Paragraphs>
  <Slides>56</Slides>
  <Notes>44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56</vt:i4>
      </vt:variant>
    </vt:vector>
  </HeadingPairs>
  <TitlesOfParts>
    <vt:vector size="67" baseType="lpstr">
      <vt:lpstr>ＭＳ Ｐゴシック</vt:lpstr>
      <vt:lpstr>Arial</vt:lpstr>
      <vt:lpstr>Calibri</vt:lpstr>
      <vt:lpstr>Garamond</vt:lpstr>
      <vt:lpstr>Lucida Sans Unicode</vt:lpstr>
      <vt:lpstr>NeueHaasGroteskText Std</vt:lpstr>
      <vt:lpstr>Times New Roman</vt:lpstr>
      <vt:lpstr>Verdana</vt:lpstr>
      <vt:lpstr>Wingdings</vt:lpstr>
      <vt:lpstr>Wingdings 3</vt:lpstr>
      <vt:lpstr>MN.IT</vt:lpstr>
      <vt:lpstr>MnDOT Overview</vt:lpstr>
      <vt:lpstr>Creation of MnDOT Minnesota Statutes, Sections 174.01-174.03  </vt:lpstr>
      <vt:lpstr>PowerPoint Presentation</vt:lpstr>
      <vt:lpstr>Core Values</vt:lpstr>
      <vt:lpstr>MnDOT Districts</vt:lpstr>
      <vt:lpstr>Organization</vt:lpstr>
      <vt:lpstr>MnDOT Services</vt:lpstr>
      <vt:lpstr>Roadway Network</vt:lpstr>
      <vt:lpstr>PowerPoint Presentation</vt:lpstr>
      <vt:lpstr>PowerPoint Presentation</vt:lpstr>
      <vt:lpstr>PowerPoint Presentation</vt:lpstr>
      <vt:lpstr>PowerPoint Presentation</vt:lpstr>
      <vt:lpstr>State Transportation System</vt:lpstr>
      <vt:lpstr>Freight</vt:lpstr>
      <vt:lpstr>Greater Minnesota Transit</vt:lpstr>
      <vt:lpstr>Pedestrians and Bicycles</vt:lpstr>
      <vt:lpstr>We Know What’s Ahead</vt:lpstr>
      <vt:lpstr>Connected and Automated Vehicles</vt:lpstr>
      <vt:lpstr>Why CAV is important to Minnesota</vt:lpstr>
      <vt:lpstr>State Automated Vehicle Laws</vt:lpstr>
      <vt:lpstr>Harsh Climate, Heavy Use</vt:lpstr>
      <vt:lpstr>Snow &amp; Ice Season</vt:lpstr>
      <vt:lpstr>Transportation Funding Sources FY2017</vt:lpstr>
      <vt:lpstr>Transportation Funding Uses FY2017</vt:lpstr>
      <vt:lpstr>PowerPoint Presentation</vt:lpstr>
      <vt:lpstr>The Perfect Storm of Need Drives the Funding Gap</vt:lpstr>
      <vt:lpstr>20-year Investment Plan (2018-2037)</vt:lpstr>
      <vt:lpstr>20-year Investment Need (2018-2037)</vt:lpstr>
      <vt:lpstr>Project Selection</vt:lpstr>
      <vt:lpstr>Project Selection</vt:lpstr>
      <vt:lpstr>Project Selection</vt:lpstr>
      <vt:lpstr>Pavement Conditions</vt:lpstr>
      <vt:lpstr>Pavement Conditions</vt:lpstr>
      <vt:lpstr>Bridge Conditions</vt:lpstr>
      <vt:lpstr>PowerPoint Presentation</vt:lpstr>
      <vt:lpstr>Chapter 152 Bridge Projects </vt:lpstr>
      <vt:lpstr>Post-Chapter 152 Bridge Projects </vt:lpstr>
      <vt:lpstr>Highway User Tax Distribution (HUTD) Sources and Uses FY 2018 Actuals</vt:lpstr>
      <vt:lpstr>HUTD Revenues, FY 2020-21 </vt:lpstr>
      <vt:lpstr>HUTD Revenues, FY 2020-21  Nov. 2018 vs. EOS 2018 Forecast</vt:lpstr>
      <vt:lpstr>Minnesota Highway User Tax Revenue</vt:lpstr>
      <vt:lpstr>HUTD Fund Revenues Forecast Nov. 2018 vs. EOS 2018</vt:lpstr>
      <vt:lpstr>HUTD Fund Revenues Change Year Over Year</vt:lpstr>
      <vt:lpstr>Consumer and Highway Construction Price Indexes</vt:lpstr>
      <vt:lpstr>FY2020-21 HUTD Allocations by Fund Nov. 2018 Forecast</vt:lpstr>
      <vt:lpstr>General Fund Transfers FY2018-19</vt:lpstr>
      <vt:lpstr>General Fund Transfers Nov. 2018 vs. EOS 2018 Forecast </vt:lpstr>
      <vt:lpstr>Debt Policy Limit</vt:lpstr>
      <vt:lpstr>Cumulative Debt Transfers vs. Trunk Highway Debt Service Surcharge Laws of Minnesota 2008, Chapter 152 </vt:lpstr>
      <vt:lpstr>Fund Balance Policy</vt:lpstr>
      <vt:lpstr>State Airports Sources of Revenue FY2018</vt:lpstr>
      <vt:lpstr>Primary State Airports Fund Revenues Nov. 2018 Forecast</vt:lpstr>
      <vt:lpstr>Transit Assistance Fund Sources of Revenue FY2018</vt:lpstr>
      <vt:lpstr>Motor Vehicle Lease Sales Tax (MVLST) Nov. 2018 vs. EOS 2018 Forecast</vt:lpstr>
      <vt:lpstr>Federal Government Shutdown</vt:lpstr>
      <vt:lpstr>PowerPoint Presentation</vt:lpstr>
    </vt:vector>
  </TitlesOfParts>
  <Company>State of Minnesota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of Minnesota Sample PowerPoint Template</dc:title>
  <dc:subject>PowerPoint Template</dc:subject>
  <dc:creator>MN.IT Services Communications</dc:creator>
  <cp:keywords>PowerPoint, Template</cp:keywords>
  <dc:description>Version 1.1, Released 8-2016</dc:description>
  <cp:lastModifiedBy>Carpenter, Nicholas (DOT)</cp:lastModifiedBy>
  <cp:revision>823</cp:revision>
  <cp:lastPrinted>2019-01-15T21:43:39Z</cp:lastPrinted>
  <dcterms:created xsi:type="dcterms:W3CDTF">2016-01-06T16:54:03Z</dcterms:created>
  <dcterms:modified xsi:type="dcterms:W3CDTF">2019-01-16T22:00:52Z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0x01010090DFDE64AAE0974A8908DD3553DDBF03</vt:lpwstr>
  </property>
</Properties>
</file>