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theme/theme4.xml" ContentType="application/vnd.openxmlformats-officedocument.theme+xml"/>
  <Override PartName="/ppt/slideLayouts/slideLayout1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8" r:id="rId5"/>
    <p:sldMasterId id="2147483735" r:id="rId6"/>
    <p:sldMasterId id="2147483777" r:id="rId7"/>
    <p:sldMasterId id="2147483779" r:id="rId8"/>
    <p:sldMasterId id="2147483790" r:id="rId9"/>
  </p:sldMasterIdLst>
  <p:notesMasterIdLst>
    <p:notesMasterId r:id="rId23"/>
  </p:notesMasterIdLst>
  <p:handoutMasterIdLst>
    <p:handoutMasterId r:id="rId24"/>
  </p:handoutMasterIdLst>
  <p:sldIdLst>
    <p:sldId id="342" r:id="rId10"/>
    <p:sldId id="308" r:id="rId11"/>
    <p:sldId id="322" r:id="rId12"/>
    <p:sldId id="325" r:id="rId13"/>
    <p:sldId id="353" r:id="rId14"/>
    <p:sldId id="357" r:id="rId15"/>
    <p:sldId id="355" r:id="rId16"/>
    <p:sldId id="337" r:id="rId17"/>
    <p:sldId id="361" r:id="rId18"/>
    <p:sldId id="362" r:id="rId19"/>
    <p:sldId id="360" r:id="rId20"/>
    <p:sldId id="358" r:id="rId21"/>
    <p:sldId id="318" r:id="rId2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4176">
          <p15:clr>
            <a:srgbClr val="A4A3A4"/>
          </p15:clr>
        </p15:guide>
        <p15:guide id="2" pos="86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B597"/>
    <a:srgbClr val="F2CAEC"/>
    <a:srgbClr val="6B957F"/>
    <a:srgbClr val="CCECFF"/>
    <a:srgbClr val="83B2D9"/>
    <a:srgbClr val="7392D7"/>
    <a:srgbClr val="377AFF"/>
    <a:srgbClr val="7BD2DB"/>
    <a:srgbClr val="76AAF6"/>
    <a:srgbClr val="629D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81" autoAdjust="0"/>
    <p:restoredTop sz="94632" autoAdjust="0"/>
  </p:normalViewPr>
  <p:slideViewPr>
    <p:cSldViewPr>
      <p:cViewPr>
        <p:scale>
          <a:sx n="100" d="100"/>
          <a:sy n="100" d="100"/>
        </p:scale>
        <p:origin x="-798" y="-132"/>
      </p:cViewPr>
      <p:guideLst>
        <p:guide orient="horz" pos="4176"/>
        <p:guide pos="864"/>
      </p:guideLst>
    </p:cSldViewPr>
  </p:slideViewPr>
  <p:outlineViewPr>
    <p:cViewPr>
      <p:scale>
        <a:sx n="33" d="100"/>
        <a:sy n="33" d="100"/>
      </p:scale>
      <p:origin x="0" y="6294"/>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7"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2.xml"/><Relationship Id="rId24" Type="http://schemas.openxmlformats.org/officeDocument/2006/relationships/handoutMaster" Target="handoutMasters/handoutMaster1.xml"/><Relationship Id="rId5" Type="http://schemas.openxmlformats.org/officeDocument/2006/relationships/slideMaster" Target="slideMasters/slideMaster1.xml"/><Relationship Id="rId15" Type="http://schemas.openxmlformats.org/officeDocument/2006/relationships/slide" Target="slides/slide6.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slide" Target="slides/slide10.xml"/><Relationship Id="rId4" Type="http://schemas.openxmlformats.org/officeDocument/2006/relationships/customXml" Target="../customXml/item4.xml"/><Relationship Id="rId9" Type="http://schemas.openxmlformats.org/officeDocument/2006/relationships/slideMaster" Target="slideMasters/slideMaster5.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AEE83FB-C4B5-493B-B13E-04F64A7033C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DB1DAF6-0CBE-4224-AA2E-5FA383648BC8}">
      <dgm:prSet phldrT="[Text]"/>
      <dgm:spPr>
        <a:solidFill>
          <a:srgbClr val="D78DBD"/>
        </a:solidFill>
      </dgm:spPr>
      <dgm:t>
        <a:bodyPr/>
        <a:lstStyle/>
        <a:p>
          <a:r>
            <a:rPr lang="en-US" dirty="0" smtClean="0"/>
            <a:t>Enhance the Customer Experience</a:t>
          </a:r>
          <a:endParaRPr lang="en-US" dirty="0"/>
        </a:p>
      </dgm:t>
    </dgm:pt>
    <dgm:pt modelId="{0CCCA9A3-4598-4F7D-9220-F23F412778D1}" type="parTrans" cxnId="{EA3A9F0B-BBBD-4697-AB81-D56A07C02476}">
      <dgm:prSet/>
      <dgm:spPr/>
      <dgm:t>
        <a:bodyPr/>
        <a:lstStyle/>
        <a:p>
          <a:endParaRPr lang="en-US"/>
        </a:p>
      </dgm:t>
    </dgm:pt>
    <dgm:pt modelId="{9E614724-EB98-4E93-91D9-65EEC33F6B41}" type="sibTrans" cxnId="{EA3A9F0B-BBBD-4697-AB81-D56A07C02476}">
      <dgm:prSet/>
      <dgm:spPr/>
      <dgm:t>
        <a:bodyPr/>
        <a:lstStyle/>
        <a:p>
          <a:endParaRPr lang="en-US"/>
        </a:p>
      </dgm:t>
    </dgm:pt>
    <dgm:pt modelId="{D180C141-19E8-4C40-B014-AE8DE8EA2F52}">
      <dgm:prSet phldrT="[Text]" custT="1"/>
      <dgm:spPr/>
      <dgm:t>
        <a:bodyPr/>
        <a:lstStyle/>
        <a:p>
          <a:r>
            <a:rPr lang="en-US" sz="1400" i="1" dirty="0" smtClean="0"/>
            <a:t>Faster, simpler renewals with pre-populated forms</a:t>
          </a:r>
          <a:endParaRPr lang="en-US" sz="1400" i="1" dirty="0"/>
        </a:p>
      </dgm:t>
    </dgm:pt>
    <dgm:pt modelId="{39DA5DDC-DCB4-47FE-99B2-B477A883D324}" type="parTrans" cxnId="{02C8188A-9FF7-4CEC-8B41-4FF002914BC6}">
      <dgm:prSet/>
      <dgm:spPr/>
      <dgm:t>
        <a:bodyPr/>
        <a:lstStyle/>
        <a:p>
          <a:endParaRPr lang="en-US"/>
        </a:p>
      </dgm:t>
    </dgm:pt>
    <dgm:pt modelId="{7B18ACC4-26F7-43C8-984D-45993ADF6E5B}" type="sibTrans" cxnId="{02C8188A-9FF7-4CEC-8B41-4FF002914BC6}">
      <dgm:prSet/>
      <dgm:spPr/>
      <dgm:t>
        <a:bodyPr/>
        <a:lstStyle/>
        <a:p>
          <a:endParaRPr lang="en-US"/>
        </a:p>
      </dgm:t>
    </dgm:pt>
    <dgm:pt modelId="{A74308A7-9AD5-4691-9A49-D12233BBF0FE}">
      <dgm:prSet phldrT="[Text]" custT="1"/>
      <dgm:spPr/>
      <dgm:t>
        <a:bodyPr/>
        <a:lstStyle/>
        <a:p>
          <a:r>
            <a:rPr lang="en-US" sz="1400" i="1" dirty="0" smtClean="0"/>
            <a:t>Easier online plan comparisons &amp; shopping</a:t>
          </a:r>
          <a:endParaRPr lang="en-US" sz="1400" i="1" dirty="0"/>
        </a:p>
      </dgm:t>
    </dgm:pt>
    <dgm:pt modelId="{DA67FB5B-7751-487B-8696-09AB760B36D2}" type="parTrans" cxnId="{16380266-5D70-4BA4-A90D-28C1E6387994}">
      <dgm:prSet/>
      <dgm:spPr/>
      <dgm:t>
        <a:bodyPr/>
        <a:lstStyle/>
        <a:p>
          <a:endParaRPr lang="en-US"/>
        </a:p>
      </dgm:t>
    </dgm:pt>
    <dgm:pt modelId="{71A07A6B-BAEF-413A-8496-44EA525FBABC}" type="sibTrans" cxnId="{16380266-5D70-4BA4-A90D-28C1E6387994}">
      <dgm:prSet/>
      <dgm:spPr/>
      <dgm:t>
        <a:bodyPr/>
        <a:lstStyle/>
        <a:p>
          <a:endParaRPr lang="en-US"/>
        </a:p>
      </dgm:t>
    </dgm:pt>
    <dgm:pt modelId="{A3FC51E1-B952-449B-963E-012BB03B2FF8}">
      <dgm:prSet phldrT="[Text]"/>
      <dgm:spPr>
        <a:solidFill>
          <a:srgbClr val="6B957F"/>
        </a:solidFill>
      </dgm:spPr>
      <dgm:t>
        <a:bodyPr/>
        <a:lstStyle/>
        <a:p>
          <a:r>
            <a:rPr lang="en-US" dirty="0" smtClean="0"/>
            <a:t>Enhance Program Integrity</a:t>
          </a:r>
          <a:endParaRPr lang="en-US" dirty="0"/>
        </a:p>
      </dgm:t>
    </dgm:pt>
    <dgm:pt modelId="{CE03BE03-24B2-41C4-88CD-65A4B042FF9D}" type="parTrans" cxnId="{CC8E078A-F82B-41C3-A4EF-F1172FA833A3}">
      <dgm:prSet/>
      <dgm:spPr/>
      <dgm:t>
        <a:bodyPr/>
        <a:lstStyle/>
        <a:p>
          <a:endParaRPr lang="en-US"/>
        </a:p>
      </dgm:t>
    </dgm:pt>
    <dgm:pt modelId="{AF40F0AC-76A9-4E04-82D0-10462CA49A90}" type="sibTrans" cxnId="{CC8E078A-F82B-41C3-A4EF-F1172FA833A3}">
      <dgm:prSet/>
      <dgm:spPr/>
      <dgm:t>
        <a:bodyPr/>
        <a:lstStyle/>
        <a:p>
          <a:endParaRPr lang="en-US"/>
        </a:p>
      </dgm:t>
    </dgm:pt>
    <dgm:pt modelId="{EDFDFFDC-9228-49C7-9F03-81C0489BEC15}">
      <dgm:prSet phldrT="[Text]" custT="1"/>
      <dgm:spPr/>
      <dgm:t>
        <a:bodyPr/>
        <a:lstStyle/>
        <a:p>
          <a:r>
            <a:rPr lang="en-US" sz="1400" i="1" dirty="0" smtClean="0"/>
            <a:t>More timely and accurate generation of invoices and processing of payments</a:t>
          </a:r>
          <a:endParaRPr lang="en-US" sz="1400" i="1" dirty="0"/>
        </a:p>
      </dgm:t>
    </dgm:pt>
    <dgm:pt modelId="{43EE4C07-8E19-42E3-BA79-AA0A00ACB545}" type="parTrans" cxnId="{553E17A3-15AC-40EE-AEE3-181A1EBF75DA}">
      <dgm:prSet/>
      <dgm:spPr/>
      <dgm:t>
        <a:bodyPr/>
        <a:lstStyle/>
        <a:p>
          <a:endParaRPr lang="en-US"/>
        </a:p>
      </dgm:t>
    </dgm:pt>
    <dgm:pt modelId="{AA245157-99FC-4C4B-9727-CBE405ABF592}" type="sibTrans" cxnId="{553E17A3-15AC-40EE-AEE3-181A1EBF75DA}">
      <dgm:prSet/>
      <dgm:spPr/>
      <dgm:t>
        <a:bodyPr/>
        <a:lstStyle/>
        <a:p>
          <a:endParaRPr lang="en-US"/>
        </a:p>
      </dgm:t>
    </dgm:pt>
    <dgm:pt modelId="{D6D91145-7849-447C-B25E-C32F597FEBC6}">
      <dgm:prSet phldrT="[Text]" custT="1"/>
      <dgm:spPr/>
      <dgm:t>
        <a:bodyPr/>
        <a:lstStyle/>
        <a:p>
          <a:r>
            <a:rPr lang="en-US" sz="1400" i="1" dirty="0" smtClean="0"/>
            <a:t>Ability to auto-process life event changes (births, divorces, etc.)</a:t>
          </a:r>
          <a:endParaRPr lang="en-US" sz="1400" i="1" dirty="0"/>
        </a:p>
      </dgm:t>
    </dgm:pt>
    <dgm:pt modelId="{1667C0DD-E696-4CDE-ADCA-06EB6859AE5F}" type="parTrans" cxnId="{F8FC8612-6C93-48FA-BAF7-B4323644815D}">
      <dgm:prSet/>
      <dgm:spPr/>
      <dgm:t>
        <a:bodyPr/>
        <a:lstStyle/>
        <a:p>
          <a:endParaRPr lang="en-US"/>
        </a:p>
      </dgm:t>
    </dgm:pt>
    <dgm:pt modelId="{DA06C9A3-475C-4380-8D6B-BF4254F1CC48}" type="sibTrans" cxnId="{F8FC8612-6C93-48FA-BAF7-B4323644815D}">
      <dgm:prSet/>
      <dgm:spPr/>
      <dgm:t>
        <a:bodyPr/>
        <a:lstStyle/>
        <a:p>
          <a:endParaRPr lang="en-US"/>
        </a:p>
      </dgm:t>
    </dgm:pt>
    <dgm:pt modelId="{FF3FCFA7-B05C-49AD-88ED-1887F24389DF}">
      <dgm:prSet phldrT="[Text]"/>
      <dgm:spPr>
        <a:solidFill>
          <a:srgbClr val="0070C0"/>
        </a:solidFill>
      </dgm:spPr>
      <dgm:t>
        <a:bodyPr/>
        <a:lstStyle/>
        <a:p>
          <a:r>
            <a:rPr lang="en-US" dirty="0" smtClean="0"/>
            <a:t>Improve Case Management Functionality</a:t>
          </a:r>
          <a:endParaRPr lang="en-US" dirty="0"/>
        </a:p>
      </dgm:t>
    </dgm:pt>
    <dgm:pt modelId="{5E597BF2-A7C2-444E-8C54-EEED15578DA6}" type="parTrans" cxnId="{2C60CE90-F1E6-4AC2-B234-E24ED8149CE6}">
      <dgm:prSet/>
      <dgm:spPr/>
      <dgm:t>
        <a:bodyPr/>
        <a:lstStyle/>
        <a:p>
          <a:endParaRPr lang="en-US"/>
        </a:p>
      </dgm:t>
    </dgm:pt>
    <dgm:pt modelId="{D65A10F8-2515-4A7C-AEF2-A2403931BEC4}" type="sibTrans" cxnId="{2C60CE90-F1E6-4AC2-B234-E24ED8149CE6}">
      <dgm:prSet/>
      <dgm:spPr/>
      <dgm:t>
        <a:bodyPr/>
        <a:lstStyle/>
        <a:p>
          <a:endParaRPr lang="en-US"/>
        </a:p>
      </dgm:t>
    </dgm:pt>
    <dgm:pt modelId="{683308E4-9D8A-4DAC-B417-E6520716F786}">
      <dgm:prSet phldrT="[Text]" custT="1"/>
      <dgm:spPr/>
      <dgm:t>
        <a:bodyPr/>
        <a:lstStyle/>
        <a:p>
          <a:r>
            <a:rPr lang="en-US" sz="1400" i="1" dirty="0" smtClean="0"/>
            <a:t>County workers will not have to enter certain types of data multiple times on multiple forms</a:t>
          </a:r>
          <a:endParaRPr lang="en-US" sz="1400" i="1" dirty="0"/>
        </a:p>
      </dgm:t>
    </dgm:pt>
    <dgm:pt modelId="{F44679F4-7F22-495C-9B8D-E96FE75A59FD}" type="parTrans" cxnId="{B14C05DB-CFD0-451D-9900-917101668A36}">
      <dgm:prSet/>
      <dgm:spPr/>
      <dgm:t>
        <a:bodyPr/>
        <a:lstStyle/>
        <a:p>
          <a:endParaRPr lang="en-US"/>
        </a:p>
      </dgm:t>
    </dgm:pt>
    <dgm:pt modelId="{115F6C74-8B61-43A0-BF8F-B7C93DAE9A00}" type="sibTrans" cxnId="{B14C05DB-CFD0-451D-9900-917101668A36}">
      <dgm:prSet/>
      <dgm:spPr/>
      <dgm:t>
        <a:bodyPr/>
        <a:lstStyle/>
        <a:p>
          <a:endParaRPr lang="en-US"/>
        </a:p>
      </dgm:t>
    </dgm:pt>
    <dgm:pt modelId="{FCA59F2B-4784-40AD-A4E5-C0CAF1F2D7A7}">
      <dgm:prSet phldrT="[Text]" custT="1"/>
      <dgm:spPr/>
      <dgm:t>
        <a:bodyPr/>
        <a:lstStyle/>
        <a:p>
          <a:r>
            <a:rPr lang="en-US" sz="1400" i="1" dirty="0" smtClean="0"/>
            <a:t>Brokers/Navigators will be able to provide enhanced customer service</a:t>
          </a:r>
          <a:endParaRPr lang="en-US" sz="1400" i="1" dirty="0"/>
        </a:p>
      </dgm:t>
    </dgm:pt>
    <dgm:pt modelId="{98EC25AE-EDD2-4619-A015-4F23758D9E35}" type="parTrans" cxnId="{C4132785-4B76-4CB7-99DD-309DB0902DE5}">
      <dgm:prSet/>
      <dgm:spPr/>
      <dgm:t>
        <a:bodyPr/>
        <a:lstStyle/>
        <a:p>
          <a:endParaRPr lang="en-US"/>
        </a:p>
      </dgm:t>
    </dgm:pt>
    <dgm:pt modelId="{1616295A-B804-4E11-B69E-418C17780D49}" type="sibTrans" cxnId="{C4132785-4B76-4CB7-99DD-309DB0902DE5}">
      <dgm:prSet/>
      <dgm:spPr/>
      <dgm:t>
        <a:bodyPr/>
        <a:lstStyle/>
        <a:p>
          <a:endParaRPr lang="en-US"/>
        </a:p>
      </dgm:t>
    </dgm:pt>
    <dgm:pt modelId="{6773D869-9071-41E1-BEEC-36F415E5D431}">
      <dgm:prSet/>
      <dgm:spPr>
        <a:solidFill>
          <a:srgbClr val="D9B597"/>
        </a:solidFill>
      </dgm:spPr>
      <dgm:t>
        <a:bodyPr/>
        <a:lstStyle/>
        <a:p>
          <a:r>
            <a:rPr lang="en-US" dirty="0" smtClean="0"/>
            <a:t>Enhance Back-Office Functions</a:t>
          </a:r>
          <a:endParaRPr lang="en-US" dirty="0"/>
        </a:p>
      </dgm:t>
    </dgm:pt>
    <dgm:pt modelId="{2BB26012-3959-4733-8BE1-E281A951AE09}" type="parTrans" cxnId="{0DB1C124-A174-4FEF-A710-776ED211A159}">
      <dgm:prSet/>
      <dgm:spPr/>
      <dgm:t>
        <a:bodyPr/>
        <a:lstStyle/>
        <a:p>
          <a:endParaRPr lang="en-US"/>
        </a:p>
      </dgm:t>
    </dgm:pt>
    <dgm:pt modelId="{D0C45B4D-AF53-4773-B7A7-2E4D67762FF4}" type="sibTrans" cxnId="{0DB1C124-A174-4FEF-A710-776ED211A159}">
      <dgm:prSet/>
      <dgm:spPr/>
      <dgm:t>
        <a:bodyPr/>
        <a:lstStyle/>
        <a:p>
          <a:endParaRPr lang="en-US"/>
        </a:p>
      </dgm:t>
    </dgm:pt>
    <dgm:pt modelId="{D0A0C0E2-F753-4F45-954B-3CB6254B1740}">
      <dgm:prSet custT="1"/>
      <dgm:spPr/>
      <dgm:t>
        <a:bodyPr/>
        <a:lstStyle/>
        <a:p>
          <a:r>
            <a:rPr lang="en-US" sz="1400" i="1" dirty="0" smtClean="0"/>
            <a:t>Data reconciliation between MNsure and key state databases</a:t>
          </a:r>
          <a:endParaRPr lang="en-US" sz="1400" i="1" dirty="0"/>
        </a:p>
      </dgm:t>
    </dgm:pt>
    <dgm:pt modelId="{A6EFD8BC-8540-4839-B259-234D7CB0AA37}" type="parTrans" cxnId="{A3165455-1810-46D1-A3E0-A00FA015F8DA}">
      <dgm:prSet/>
      <dgm:spPr/>
      <dgm:t>
        <a:bodyPr/>
        <a:lstStyle/>
        <a:p>
          <a:endParaRPr lang="en-US"/>
        </a:p>
      </dgm:t>
    </dgm:pt>
    <dgm:pt modelId="{36CD8C6F-8F5F-4A18-BCD4-6D5E2DF99747}" type="sibTrans" cxnId="{A3165455-1810-46D1-A3E0-A00FA015F8DA}">
      <dgm:prSet/>
      <dgm:spPr/>
      <dgm:t>
        <a:bodyPr/>
        <a:lstStyle/>
        <a:p>
          <a:endParaRPr lang="en-US"/>
        </a:p>
      </dgm:t>
    </dgm:pt>
    <dgm:pt modelId="{C90D8945-5F6C-44D9-B220-E749672B5404}">
      <dgm:prSet custT="1"/>
      <dgm:spPr/>
      <dgm:t>
        <a:bodyPr/>
        <a:lstStyle/>
        <a:p>
          <a:r>
            <a:rPr lang="en-US" sz="1400" i="1" dirty="0" smtClean="0"/>
            <a:t>Standardized system performance reports for management</a:t>
          </a:r>
          <a:endParaRPr lang="en-US" sz="1400" i="1" dirty="0"/>
        </a:p>
      </dgm:t>
    </dgm:pt>
    <dgm:pt modelId="{2D29D6C8-2F6B-4C56-A8B9-09D7EFEFDAAC}" type="parTrans" cxnId="{1B494BBD-7A5E-4F40-8F20-9CD0EF61B19D}">
      <dgm:prSet/>
      <dgm:spPr/>
      <dgm:t>
        <a:bodyPr/>
        <a:lstStyle/>
        <a:p>
          <a:endParaRPr lang="en-US"/>
        </a:p>
      </dgm:t>
    </dgm:pt>
    <dgm:pt modelId="{3B8BC796-31B5-4495-943B-83FB840A1509}" type="sibTrans" cxnId="{1B494BBD-7A5E-4F40-8F20-9CD0EF61B19D}">
      <dgm:prSet/>
      <dgm:spPr/>
      <dgm:t>
        <a:bodyPr/>
        <a:lstStyle/>
        <a:p>
          <a:endParaRPr lang="en-US"/>
        </a:p>
      </dgm:t>
    </dgm:pt>
    <dgm:pt modelId="{3363DC14-F29C-4CD8-B408-E98AC8333363}" type="pres">
      <dgm:prSet presAssocID="{7AEE83FB-C4B5-493B-B13E-04F64A7033C4}" presName="Name0" presStyleCnt="0">
        <dgm:presLayoutVars>
          <dgm:dir/>
          <dgm:animLvl val="lvl"/>
          <dgm:resizeHandles val="exact"/>
        </dgm:presLayoutVars>
      </dgm:prSet>
      <dgm:spPr/>
      <dgm:t>
        <a:bodyPr/>
        <a:lstStyle/>
        <a:p>
          <a:endParaRPr lang="en-US"/>
        </a:p>
      </dgm:t>
    </dgm:pt>
    <dgm:pt modelId="{C0EC9111-D001-45B3-B9ED-6000EF530B17}" type="pres">
      <dgm:prSet presAssocID="{ADB1DAF6-0CBE-4224-AA2E-5FA383648BC8}" presName="linNode" presStyleCnt="0"/>
      <dgm:spPr/>
    </dgm:pt>
    <dgm:pt modelId="{6A366D9E-EFA8-4D6C-97E9-C4788AB843BA}" type="pres">
      <dgm:prSet presAssocID="{ADB1DAF6-0CBE-4224-AA2E-5FA383648BC8}" presName="parentText" presStyleLbl="node1" presStyleIdx="0" presStyleCnt="4" custScaleX="90062" custScaleY="90910" custLinFactY="111105" custLinFactNeighborY="200000">
        <dgm:presLayoutVars>
          <dgm:chMax val="1"/>
          <dgm:bulletEnabled val="1"/>
        </dgm:presLayoutVars>
      </dgm:prSet>
      <dgm:spPr/>
      <dgm:t>
        <a:bodyPr/>
        <a:lstStyle/>
        <a:p>
          <a:endParaRPr lang="en-US"/>
        </a:p>
      </dgm:t>
    </dgm:pt>
    <dgm:pt modelId="{5BB183DE-C4E7-4899-B3C0-FA34798A5E78}" type="pres">
      <dgm:prSet presAssocID="{ADB1DAF6-0CBE-4224-AA2E-5FA383648BC8}" presName="descendantText" presStyleLbl="alignAccFollowNode1" presStyleIdx="0" presStyleCnt="4" custScaleX="105694" custScaleY="121536" custLinFactY="183695" custLinFactNeighborX="0" custLinFactNeighborY="200000">
        <dgm:presLayoutVars>
          <dgm:bulletEnabled val="1"/>
        </dgm:presLayoutVars>
      </dgm:prSet>
      <dgm:spPr/>
      <dgm:t>
        <a:bodyPr/>
        <a:lstStyle/>
        <a:p>
          <a:endParaRPr lang="en-US"/>
        </a:p>
      </dgm:t>
    </dgm:pt>
    <dgm:pt modelId="{0CEE4D18-EE30-47F1-8FFE-7468473BF34B}" type="pres">
      <dgm:prSet presAssocID="{9E614724-EB98-4E93-91D9-65EEC33F6B41}" presName="sp" presStyleCnt="0"/>
      <dgm:spPr/>
    </dgm:pt>
    <dgm:pt modelId="{71D5070C-E2B3-47AF-A9C5-25049959B07E}" type="pres">
      <dgm:prSet presAssocID="{A3FC51E1-B952-449B-963E-012BB03B2FF8}" presName="linNode" presStyleCnt="0"/>
      <dgm:spPr/>
    </dgm:pt>
    <dgm:pt modelId="{9AA8BC97-CC64-4966-A96E-37F70974EAF7}" type="pres">
      <dgm:prSet presAssocID="{A3FC51E1-B952-449B-963E-012BB03B2FF8}" presName="parentText" presStyleLbl="node1" presStyleIdx="1" presStyleCnt="4" custScaleX="90868" custScaleY="94248" custLinFactNeighborY="1256">
        <dgm:presLayoutVars>
          <dgm:chMax val="1"/>
          <dgm:bulletEnabled val="1"/>
        </dgm:presLayoutVars>
      </dgm:prSet>
      <dgm:spPr/>
      <dgm:t>
        <a:bodyPr/>
        <a:lstStyle/>
        <a:p>
          <a:endParaRPr lang="en-US"/>
        </a:p>
      </dgm:t>
    </dgm:pt>
    <dgm:pt modelId="{510C6244-5EB4-41A3-911A-4617750D78CE}" type="pres">
      <dgm:prSet presAssocID="{A3FC51E1-B952-449B-963E-012BB03B2FF8}" presName="descendantText" presStyleLbl="alignAccFollowNode1" presStyleIdx="1" presStyleCnt="4" custScaleX="104202" custScaleY="133154" custLinFactNeighborY="107">
        <dgm:presLayoutVars>
          <dgm:bulletEnabled val="1"/>
        </dgm:presLayoutVars>
      </dgm:prSet>
      <dgm:spPr/>
      <dgm:t>
        <a:bodyPr/>
        <a:lstStyle/>
        <a:p>
          <a:endParaRPr lang="en-US"/>
        </a:p>
      </dgm:t>
    </dgm:pt>
    <dgm:pt modelId="{1704E5D7-99F6-48F5-BB37-B267A4588C3B}" type="pres">
      <dgm:prSet presAssocID="{AF40F0AC-76A9-4E04-82D0-10462CA49A90}" presName="sp" presStyleCnt="0"/>
      <dgm:spPr/>
    </dgm:pt>
    <dgm:pt modelId="{B7EE2490-3811-459A-B4DF-76618E279613}" type="pres">
      <dgm:prSet presAssocID="{FF3FCFA7-B05C-49AD-88ED-1887F24389DF}" presName="linNode" presStyleCnt="0"/>
      <dgm:spPr/>
    </dgm:pt>
    <dgm:pt modelId="{E00F6E53-E27B-4AF0-B620-F6D42665CB9C}" type="pres">
      <dgm:prSet presAssocID="{FF3FCFA7-B05C-49AD-88ED-1887F24389DF}" presName="parentText" presStyleLbl="node1" presStyleIdx="2" presStyleCnt="4" custScaleX="89225" custLinFactY="-100000" custLinFactNeighborY="-110833">
        <dgm:presLayoutVars>
          <dgm:chMax val="1"/>
          <dgm:bulletEnabled val="1"/>
        </dgm:presLayoutVars>
      </dgm:prSet>
      <dgm:spPr/>
      <dgm:t>
        <a:bodyPr/>
        <a:lstStyle/>
        <a:p>
          <a:endParaRPr lang="en-US"/>
        </a:p>
      </dgm:t>
    </dgm:pt>
    <dgm:pt modelId="{38CF5802-8D63-4ECD-9CE0-75641FE40274}" type="pres">
      <dgm:prSet presAssocID="{FF3FCFA7-B05C-49AD-88ED-1887F24389DF}" presName="descendantText" presStyleLbl="alignAccFollowNode1" presStyleIdx="2" presStyleCnt="4" custScaleX="105631" custScaleY="100088" custLinFactY="-100000" custLinFactNeighborY="-162118">
        <dgm:presLayoutVars>
          <dgm:bulletEnabled val="1"/>
        </dgm:presLayoutVars>
      </dgm:prSet>
      <dgm:spPr/>
      <dgm:t>
        <a:bodyPr/>
        <a:lstStyle/>
        <a:p>
          <a:endParaRPr lang="en-US"/>
        </a:p>
      </dgm:t>
    </dgm:pt>
    <dgm:pt modelId="{023DF6C1-24EB-4BD0-ACF0-C572CCCE0675}" type="pres">
      <dgm:prSet presAssocID="{D65A10F8-2515-4A7C-AEF2-A2403931BEC4}" presName="sp" presStyleCnt="0"/>
      <dgm:spPr/>
    </dgm:pt>
    <dgm:pt modelId="{9080D967-7427-4EC1-B2C8-37755473AC9C}" type="pres">
      <dgm:prSet presAssocID="{6773D869-9071-41E1-BEEC-36F415E5D431}" presName="linNode" presStyleCnt="0"/>
      <dgm:spPr/>
    </dgm:pt>
    <dgm:pt modelId="{BA3807FB-52F9-4E9A-995F-92A1E2752234}" type="pres">
      <dgm:prSet presAssocID="{6773D869-9071-41E1-BEEC-36F415E5D431}" presName="parentText" presStyleLbl="node1" presStyleIdx="3" presStyleCnt="4" custScaleX="89620" custScaleY="95390" custLinFactY="-12527" custLinFactNeighborY="-100000">
        <dgm:presLayoutVars>
          <dgm:chMax val="1"/>
          <dgm:bulletEnabled val="1"/>
        </dgm:presLayoutVars>
      </dgm:prSet>
      <dgm:spPr/>
      <dgm:t>
        <a:bodyPr/>
        <a:lstStyle/>
        <a:p>
          <a:endParaRPr lang="en-US"/>
        </a:p>
      </dgm:t>
    </dgm:pt>
    <dgm:pt modelId="{17100A1C-B398-4D4B-94A0-35015DAE1018}" type="pres">
      <dgm:prSet presAssocID="{6773D869-9071-41E1-BEEC-36F415E5D431}" presName="descendantText" presStyleLbl="alignAccFollowNode1" presStyleIdx="3" presStyleCnt="4" custScaleX="105577" custScaleY="133482" custLinFactY="-37127" custLinFactNeighborY="-100000">
        <dgm:presLayoutVars>
          <dgm:bulletEnabled val="1"/>
        </dgm:presLayoutVars>
      </dgm:prSet>
      <dgm:spPr/>
      <dgm:t>
        <a:bodyPr/>
        <a:lstStyle/>
        <a:p>
          <a:endParaRPr lang="en-US"/>
        </a:p>
      </dgm:t>
    </dgm:pt>
  </dgm:ptLst>
  <dgm:cxnLst>
    <dgm:cxn modelId="{B14C05DB-CFD0-451D-9900-917101668A36}" srcId="{FF3FCFA7-B05C-49AD-88ED-1887F24389DF}" destId="{683308E4-9D8A-4DAC-B417-E6520716F786}" srcOrd="0" destOrd="0" parTransId="{F44679F4-7F22-495C-9B8D-E96FE75A59FD}" sibTransId="{115F6C74-8B61-43A0-BF8F-B7C93DAE9A00}"/>
    <dgm:cxn modelId="{55685DEC-C2F3-436E-85CB-F1D108BE6014}" type="presOf" srcId="{FF3FCFA7-B05C-49AD-88ED-1887F24389DF}" destId="{E00F6E53-E27B-4AF0-B620-F6D42665CB9C}" srcOrd="0" destOrd="0" presId="urn:microsoft.com/office/officeart/2005/8/layout/vList5"/>
    <dgm:cxn modelId="{61742400-EC4A-48DF-8CFD-5D1004DDF9D4}" type="presOf" srcId="{ADB1DAF6-0CBE-4224-AA2E-5FA383648BC8}" destId="{6A366D9E-EFA8-4D6C-97E9-C4788AB843BA}" srcOrd="0" destOrd="0" presId="urn:microsoft.com/office/officeart/2005/8/layout/vList5"/>
    <dgm:cxn modelId="{CC8E078A-F82B-41C3-A4EF-F1172FA833A3}" srcId="{7AEE83FB-C4B5-493B-B13E-04F64A7033C4}" destId="{A3FC51E1-B952-449B-963E-012BB03B2FF8}" srcOrd="1" destOrd="0" parTransId="{CE03BE03-24B2-41C4-88CD-65A4B042FF9D}" sibTransId="{AF40F0AC-76A9-4E04-82D0-10462CA49A90}"/>
    <dgm:cxn modelId="{344517ED-3BF5-4CFD-888F-E0FB5CB4ABBD}" type="presOf" srcId="{FCA59F2B-4784-40AD-A4E5-C0CAF1F2D7A7}" destId="{38CF5802-8D63-4ECD-9CE0-75641FE40274}" srcOrd="0" destOrd="1" presId="urn:microsoft.com/office/officeart/2005/8/layout/vList5"/>
    <dgm:cxn modelId="{1A1DFA2C-1806-4D59-BBC2-93FE17C7F516}" type="presOf" srcId="{D6D91145-7849-447C-B25E-C32F597FEBC6}" destId="{510C6244-5EB4-41A3-911A-4617750D78CE}" srcOrd="0" destOrd="1" presId="urn:microsoft.com/office/officeart/2005/8/layout/vList5"/>
    <dgm:cxn modelId="{02C8188A-9FF7-4CEC-8B41-4FF002914BC6}" srcId="{ADB1DAF6-0CBE-4224-AA2E-5FA383648BC8}" destId="{D180C141-19E8-4C40-B014-AE8DE8EA2F52}" srcOrd="0" destOrd="0" parTransId="{39DA5DDC-DCB4-47FE-99B2-B477A883D324}" sibTransId="{7B18ACC4-26F7-43C8-984D-45993ADF6E5B}"/>
    <dgm:cxn modelId="{16380266-5D70-4BA4-A90D-28C1E6387994}" srcId="{ADB1DAF6-0CBE-4224-AA2E-5FA383648BC8}" destId="{A74308A7-9AD5-4691-9A49-D12233BBF0FE}" srcOrd="1" destOrd="0" parTransId="{DA67FB5B-7751-487B-8696-09AB760B36D2}" sibTransId="{71A07A6B-BAEF-413A-8496-44EA525FBABC}"/>
    <dgm:cxn modelId="{E53DAF96-B48E-4448-84A2-BAF12C5E02BB}" type="presOf" srcId="{6773D869-9071-41E1-BEEC-36F415E5D431}" destId="{BA3807FB-52F9-4E9A-995F-92A1E2752234}" srcOrd="0" destOrd="0" presId="urn:microsoft.com/office/officeart/2005/8/layout/vList5"/>
    <dgm:cxn modelId="{60962E95-E516-48B2-9681-1EA6611F46B2}" type="presOf" srcId="{D0A0C0E2-F753-4F45-954B-3CB6254B1740}" destId="{17100A1C-B398-4D4B-94A0-35015DAE1018}" srcOrd="0" destOrd="0" presId="urn:microsoft.com/office/officeart/2005/8/layout/vList5"/>
    <dgm:cxn modelId="{A54A0B4E-D58C-4FEF-98C3-AA8344DA93D4}" type="presOf" srcId="{C90D8945-5F6C-44D9-B220-E749672B5404}" destId="{17100A1C-B398-4D4B-94A0-35015DAE1018}" srcOrd="0" destOrd="1" presId="urn:microsoft.com/office/officeart/2005/8/layout/vList5"/>
    <dgm:cxn modelId="{F8FC8612-6C93-48FA-BAF7-B4323644815D}" srcId="{A3FC51E1-B952-449B-963E-012BB03B2FF8}" destId="{D6D91145-7849-447C-B25E-C32F597FEBC6}" srcOrd="1" destOrd="0" parTransId="{1667C0DD-E696-4CDE-ADCA-06EB6859AE5F}" sibTransId="{DA06C9A3-475C-4380-8D6B-BF4254F1CC48}"/>
    <dgm:cxn modelId="{2C60CE90-F1E6-4AC2-B234-E24ED8149CE6}" srcId="{7AEE83FB-C4B5-493B-B13E-04F64A7033C4}" destId="{FF3FCFA7-B05C-49AD-88ED-1887F24389DF}" srcOrd="2" destOrd="0" parTransId="{5E597BF2-A7C2-444E-8C54-EEED15578DA6}" sibTransId="{D65A10F8-2515-4A7C-AEF2-A2403931BEC4}"/>
    <dgm:cxn modelId="{C4132785-4B76-4CB7-99DD-309DB0902DE5}" srcId="{FF3FCFA7-B05C-49AD-88ED-1887F24389DF}" destId="{FCA59F2B-4784-40AD-A4E5-C0CAF1F2D7A7}" srcOrd="1" destOrd="0" parTransId="{98EC25AE-EDD2-4619-A015-4F23758D9E35}" sibTransId="{1616295A-B804-4E11-B69E-418C17780D49}"/>
    <dgm:cxn modelId="{9719EA0A-CE63-4CDE-9B3F-8B5F85F2C3E7}" type="presOf" srcId="{A74308A7-9AD5-4691-9A49-D12233BBF0FE}" destId="{5BB183DE-C4E7-4899-B3C0-FA34798A5E78}" srcOrd="0" destOrd="1" presId="urn:microsoft.com/office/officeart/2005/8/layout/vList5"/>
    <dgm:cxn modelId="{C3E3A008-7A24-47B1-8DA9-E0E6BBD7269D}" type="presOf" srcId="{D180C141-19E8-4C40-B014-AE8DE8EA2F52}" destId="{5BB183DE-C4E7-4899-B3C0-FA34798A5E78}" srcOrd="0" destOrd="0" presId="urn:microsoft.com/office/officeart/2005/8/layout/vList5"/>
    <dgm:cxn modelId="{E0F0C709-EB0B-4CA7-BAEF-5EEBFFC7F9F0}" type="presOf" srcId="{7AEE83FB-C4B5-493B-B13E-04F64A7033C4}" destId="{3363DC14-F29C-4CD8-B408-E98AC8333363}" srcOrd="0" destOrd="0" presId="urn:microsoft.com/office/officeart/2005/8/layout/vList5"/>
    <dgm:cxn modelId="{8A4A690C-733C-4562-BB13-EF0BF8C6F566}" type="presOf" srcId="{EDFDFFDC-9228-49C7-9F03-81C0489BEC15}" destId="{510C6244-5EB4-41A3-911A-4617750D78CE}" srcOrd="0" destOrd="0" presId="urn:microsoft.com/office/officeart/2005/8/layout/vList5"/>
    <dgm:cxn modelId="{750F1BB8-E02C-47E1-A7A7-96B603DB99AF}" type="presOf" srcId="{A3FC51E1-B952-449B-963E-012BB03B2FF8}" destId="{9AA8BC97-CC64-4966-A96E-37F70974EAF7}" srcOrd="0" destOrd="0" presId="urn:microsoft.com/office/officeart/2005/8/layout/vList5"/>
    <dgm:cxn modelId="{1B494BBD-7A5E-4F40-8F20-9CD0EF61B19D}" srcId="{6773D869-9071-41E1-BEEC-36F415E5D431}" destId="{C90D8945-5F6C-44D9-B220-E749672B5404}" srcOrd="1" destOrd="0" parTransId="{2D29D6C8-2F6B-4C56-A8B9-09D7EFEFDAAC}" sibTransId="{3B8BC796-31B5-4495-943B-83FB840A1509}"/>
    <dgm:cxn modelId="{553E17A3-15AC-40EE-AEE3-181A1EBF75DA}" srcId="{A3FC51E1-B952-449B-963E-012BB03B2FF8}" destId="{EDFDFFDC-9228-49C7-9F03-81C0489BEC15}" srcOrd="0" destOrd="0" parTransId="{43EE4C07-8E19-42E3-BA79-AA0A00ACB545}" sibTransId="{AA245157-99FC-4C4B-9727-CBE405ABF592}"/>
    <dgm:cxn modelId="{EA3A9F0B-BBBD-4697-AB81-D56A07C02476}" srcId="{7AEE83FB-C4B5-493B-B13E-04F64A7033C4}" destId="{ADB1DAF6-0CBE-4224-AA2E-5FA383648BC8}" srcOrd="0" destOrd="0" parTransId="{0CCCA9A3-4598-4F7D-9220-F23F412778D1}" sibTransId="{9E614724-EB98-4E93-91D9-65EEC33F6B41}"/>
    <dgm:cxn modelId="{A3165455-1810-46D1-A3E0-A00FA015F8DA}" srcId="{6773D869-9071-41E1-BEEC-36F415E5D431}" destId="{D0A0C0E2-F753-4F45-954B-3CB6254B1740}" srcOrd="0" destOrd="0" parTransId="{A6EFD8BC-8540-4839-B259-234D7CB0AA37}" sibTransId="{36CD8C6F-8F5F-4A18-BCD4-6D5E2DF99747}"/>
    <dgm:cxn modelId="{66A58240-89B8-48D4-A837-EBC623EE9E72}" type="presOf" srcId="{683308E4-9D8A-4DAC-B417-E6520716F786}" destId="{38CF5802-8D63-4ECD-9CE0-75641FE40274}" srcOrd="0" destOrd="0" presId="urn:microsoft.com/office/officeart/2005/8/layout/vList5"/>
    <dgm:cxn modelId="{0DB1C124-A174-4FEF-A710-776ED211A159}" srcId="{7AEE83FB-C4B5-493B-B13E-04F64A7033C4}" destId="{6773D869-9071-41E1-BEEC-36F415E5D431}" srcOrd="3" destOrd="0" parTransId="{2BB26012-3959-4733-8BE1-E281A951AE09}" sibTransId="{D0C45B4D-AF53-4773-B7A7-2E4D67762FF4}"/>
    <dgm:cxn modelId="{6E4DD837-7E21-47AC-BE73-A3D78EFA2034}" type="presParOf" srcId="{3363DC14-F29C-4CD8-B408-E98AC8333363}" destId="{C0EC9111-D001-45B3-B9ED-6000EF530B17}" srcOrd="0" destOrd="0" presId="urn:microsoft.com/office/officeart/2005/8/layout/vList5"/>
    <dgm:cxn modelId="{1F30F04F-7E85-47D0-A6A7-D740E3E26FBE}" type="presParOf" srcId="{C0EC9111-D001-45B3-B9ED-6000EF530B17}" destId="{6A366D9E-EFA8-4D6C-97E9-C4788AB843BA}" srcOrd="0" destOrd="0" presId="urn:microsoft.com/office/officeart/2005/8/layout/vList5"/>
    <dgm:cxn modelId="{CA4672ED-8A28-45C5-8309-459554241100}" type="presParOf" srcId="{C0EC9111-D001-45B3-B9ED-6000EF530B17}" destId="{5BB183DE-C4E7-4899-B3C0-FA34798A5E78}" srcOrd="1" destOrd="0" presId="urn:microsoft.com/office/officeart/2005/8/layout/vList5"/>
    <dgm:cxn modelId="{346235E7-7D1E-43A7-A986-DBE4A221F95A}" type="presParOf" srcId="{3363DC14-F29C-4CD8-B408-E98AC8333363}" destId="{0CEE4D18-EE30-47F1-8FFE-7468473BF34B}" srcOrd="1" destOrd="0" presId="urn:microsoft.com/office/officeart/2005/8/layout/vList5"/>
    <dgm:cxn modelId="{02A29376-673D-4D57-B6BD-8C27D1FF5263}" type="presParOf" srcId="{3363DC14-F29C-4CD8-B408-E98AC8333363}" destId="{71D5070C-E2B3-47AF-A9C5-25049959B07E}" srcOrd="2" destOrd="0" presId="urn:microsoft.com/office/officeart/2005/8/layout/vList5"/>
    <dgm:cxn modelId="{64AF6D2F-87EB-47A3-BE97-CCF2E60FBAD0}" type="presParOf" srcId="{71D5070C-E2B3-47AF-A9C5-25049959B07E}" destId="{9AA8BC97-CC64-4966-A96E-37F70974EAF7}" srcOrd="0" destOrd="0" presId="urn:microsoft.com/office/officeart/2005/8/layout/vList5"/>
    <dgm:cxn modelId="{5463A49E-447D-4248-A18D-912FB4D62858}" type="presParOf" srcId="{71D5070C-E2B3-47AF-A9C5-25049959B07E}" destId="{510C6244-5EB4-41A3-911A-4617750D78CE}" srcOrd="1" destOrd="0" presId="urn:microsoft.com/office/officeart/2005/8/layout/vList5"/>
    <dgm:cxn modelId="{D44212DC-B468-44C1-B44A-190784A5E786}" type="presParOf" srcId="{3363DC14-F29C-4CD8-B408-E98AC8333363}" destId="{1704E5D7-99F6-48F5-BB37-B267A4588C3B}" srcOrd="3" destOrd="0" presId="urn:microsoft.com/office/officeart/2005/8/layout/vList5"/>
    <dgm:cxn modelId="{0715F270-49BD-49BA-AC10-6FB081A052A1}" type="presParOf" srcId="{3363DC14-F29C-4CD8-B408-E98AC8333363}" destId="{B7EE2490-3811-459A-B4DF-76618E279613}" srcOrd="4" destOrd="0" presId="urn:microsoft.com/office/officeart/2005/8/layout/vList5"/>
    <dgm:cxn modelId="{7687EF89-878A-4D16-BFFF-DABEBA1BDFC7}" type="presParOf" srcId="{B7EE2490-3811-459A-B4DF-76618E279613}" destId="{E00F6E53-E27B-4AF0-B620-F6D42665CB9C}" srcOrd="0" destOrd="0" presId="urn:microsoft.com/office/officeart/2005/8/layout/vList5"/>
    <dgm:cxn modelId="{AE403984-C4E8-4CFC-8B93-0CBAFA17B0C2}" type="presParOf" srcId="{B7EE2490-3811-459A-B4DF-76618E279613}" destId="{38CF5802-8D63-4ECD-9CE0-75641FE40274}" srcOrd="1" destOrd="0" presId="urn:microsoft.com/office/officeart/2005/8/layout/vList5"/>
    <dgm:cxn modelId="{70BC32D7-8114-40D3-B196-AC60451554F2}" type="presParOf" srcId="{3363DC14-F29C-4CD8-B408-E98AC8333363}" destId="{023DF6C1-24EB-4BD0-ACF0-C572CCCE0675}" srcOrd="5" destOrd="0" presId="urn:microsoft.com/office/officeart/2005/8/layout/vList5"/>
    <dgm:cxn modelId="{9CF23848-AE85-4477-BA7C-25BD96DEECED}" type="presParOf" srcId="{3363DC14-F29C-4CD8-B408-E98AC8333363}" destId="{9080D967-7427-4EC1-B2C8-37755473AC9C}" srcOrd="6" destOrd="0" presId="urn:microsoft.com/office/officeart/2005/8/layout/vList5"/>
    <dgm:cxn modelId="{18ED5BE6-AB0C-4B6E-A0FF-0B9C4F0F8CF0}" type="presParOf" srcId="{9080D967-7427-4EC1-B2C8-37755473AC9C}" destId="{BA3807FB-52F9-4E9A-995F-92A1E2752234}" srcOrd="0" destOrd="0" presId="urn:microsoft.com/office/officeart/2005/8/layout/vList5"/>
    <dgm:cxn modelId="{DE9A48BF-E795-4E7A-9AD2-B26DD8839EFD}" type="presParOf" srcId="{9080D967-7427-4EC1-B2C8-37755473AC9C}" destId="{17100A1C-B398-4D4B-94A0-35015DAE1018}"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AEE83FB-C4B5-493B-B13E-04F64A7033C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046E22B-485D-4233-ABE0-C33B16DBC489}">
      <dgm:prSet phldrT="[Text]"/>
      <dgm:spPr>
        <a:solidFill>
          <a:srgbClr val="D78DBD"/>
        </a:solidFill>
      </dgm:spPr>
      <dgm:t>
        <a:bodyPr/>
        <a:lstStyle/>
        <a:p>
          <a:r>
            <a:rPr lang="en-US" dirty="0" smtClean="0"/>
            <a:t>Enhance the Customer Experience</a:t>
          </a:r>
          <a:endParaRPr lang="en-US" dirty="0"/>
        </a:p>
      </dgm:t>
    </dgm:pt>
    <dgm:pt modelId="{8BA7356B-BE6C-4977-B879-832533835881}" type="parTrans" cxnId="{9305F1A1-343D-4EFC-9779-61685D70ABA8}">
      <dgm:prSet/>
      <dgm:spPr/>
      <dgm:t>
        <a:bodyPr/>
        <a:lstStyle/>
        <a:p>
          <a:endParaRPr lang="en-US"/>
        </a:p>
      </dgm:t>
    </dgm:pt>
    <dgm:pt modelId="{1E27F2AE-6F7A-4A37-A90C-3969E2FE5848}" type="sibTrans" cxnId="{9305F1A1-343D-4EFC-9779-61685D70ABA8}">
      <dgm:prSet/>
      <dgm:spPr/>
      <dgm:t>
        <a:bodyPr/>
        <a:lstStyle/>
        <a:p>
          <a:endParaRPr lang="en-US"/>
        </a:p>
      </dgm:t>
    </dgm:pt>
    <dgm:pt modelId="{BC0EAC5D-678E-43C8-8B60-59181946ED0B}">
      <dgm:prSet phldrT="[Text]"/>
      <dgm:spPr>
        <a:solidFill>
          <a:srgbClr val="6B957F"/>
        </a:solidFill>
      </dgm:spPr>
      <dgm:t>
        <a:bodyPr/>
        <a:lstStyle/>
        <a:p>
          <a:r>
            <a:rPr lang="en-US" dirty="0" smtClean="0"/>
            <a:t>Enhance Program Integrity</a:t>
          </a:r>
          <a:endParaRPr lang="en-US" dirty="0"/>
        </a:p>
      </dgm:t>
    </dgm:pt>
    <dgm:pt modelId="{3C28C88D-047E-4F03-994B-20A46A97A422}" type="parTrans" cxnId="{99DCB845-EF53-4731-A9B6-DC1BB04B6501}">
      <dgm:prSet/>
      <dgm:spPr/>
      <dgm:t>
        <a:bodyPr/>
        <a:lstStyle/>
        <a:p>
          <a:endParaRPr lang="en-US"/>
        </a:p>
      </dgm:t>
    </dgm:pt>
    <dgm:pt modelId="{D77AB34F-6AB7-468D-8C1F-DD8799E0170A}" type="sibTrans" cxnId="{99DCB845-EF53-4731-A9B6-DC1BB04B6501}">
      <dgm:prSet/>
      <dgm:spPr/>
      <dgm:t>
        <a:bodyPr/>
        <a:lstStyle/>
        <a:p>
          <a:endParaRPr lang="en-US"/>
        </a:p>
      </dgm:t>
    </dgm:pt>
    <dgm:pt modelId="{EAAB5B15-D4ED-458C-8527-75A0DC38EC43}">
      <dgm:prSet phldrT="[Text]"/>
      <dgm:spPr>
        <a:solidFill>
          <a:srgbClr val="0070C0"/>
        </a:solidFill>
      </dgm:spPr>
      <dgm:t>
        <a:bodyPr/>
        <a:lstStyle/>
        <a:p>
          <a:r>
            <a:rPr lang="en-US" dirty="0" smtClean="0"/>
            <a:t>Improve Case Management Functionality</a:t>
          </a:r>
          <a:endParaRPr lang="en-US" dirty="0"/>
        </a:p>
      </dgm:t>
    </dgm:pt>
    <dgm:pt modelId="{9984E198-D153-4568-A390-D0FCFE111A8A}" type="parTrans" cxnId="{0A7E2137-BB6A-436C-AD29-536162CF98C1}">
      <dgm:prSet/>
      <dgm:spPr/>
      <dgm:t>
        <a:bodyPr/>
        <a:lstStyle/>
        <a:p>
          <a:endParaRPr lang="en-US"/>
        </a:p>
      </dgm:t>
    </dgm:pt>
    <dgm:pt modelId="{373D255D-8E06-4C49-9FB0-06BE1DA87B69}" type="sibTrans" cxnId="{0A7E2137-BB6A-436C-AD29-536162CF98C1}">
      <dgm:prSet/>
      <dgm:spPr/>
      <dgm:t>
        <a:bodyPr/>
        <a:lstStyle/>
        <a:p>
          <a:endParaRPr lang="en-US"/>
        </a:p>
      </dgm:t>
    </dgm:pt>
    <dgm:pt modelId="{C0375B77-6AE9-4535-90A9-ED06340B8574}">
      <dgm:prSet/>
      <dgm:spPr>
        <a:solidFill>
          <a:srgbClr val="D9B597"/>
        </a:solidFill>
      </dgm:spPr>
      <dgm:t>
        <a:bodyPr/>
        <a:lstStyle/>
        <a:p>
          <a:r>
            <a:rPr lang="en-US" dirty="0" smtClean="0"/>
            <a:t>Enhance Back-Office Functions</a:t>
          </a:r>
          <a:endParaRPr lang="en-US" dirty="0"/>
        </a:p>
      </dgm:t>
    </dgm:pt>
    <dgm:pt modelId="{3E73D7EB-36D5-410F-9C56-1BD9D5808E95}" type="parTrans" cxnId="{A78A9CC3-3B60-4E8E-8CFE-91A27FA69C81}">
      <dgm:prSet/>
      <dgm:spPr/>
      <dgm:t>
        <a:bodyPr/>
        <a:lstStyle/>
        <a:p>
          <a:endParaRPr lang="en-US"/>
        </a:p>
      </dgm:t>
    </dgm:pt>
    <dgm:pt modelId="{838534DE-AFE3-4DAA-9607-9640618508DA}" type="sibTrans" cxnId="{A78A9CC3-3B60-4E8E-8CFE-91A27FA69C81}">
      <dgm:prSet/>
      <dgm:spPr/>
      <dgm:t>
        <a:bodyPr/>
        <a:lstStyle/>
        <a:p>
          <a:endParaRPr lang="en-US"/>
        </a:p>
      </dgm:t>
    </dgm:pt>
    <dgm:pt modelId="{3363DC14-F29C-4CD8-B408-E98AC8333363}" type="pres">
      <dgm:prSet presAssocID="{7AEE83FB-C4B5-493B-B13E-04F64A7033C4}" presName="Name0" presStyleCnt="0">
        <dgm:presLayoutVars>
          <dgm:dir/>
          <dgm:animLvl val="lvl"/>
          <dgm:resizeHandles val="exact"/>
        </dgm:presLayoutVars>
      </dgm:prSet>
      <dgm:spPr/>
      <dgm:t>
        <a:bodyPr/>
        <a:lstStyle/>
        <a:p>
          <a:endParaRPr lang="en-US"/>
        </a:p>
      </dgm:t>
    </dgm:pt>
    <dgm:pt modelId="{F22A3AC1-CC00-4F9B-811C-F70218CBD6E8}" type="pres">
      <dgm:prSet presAssocID="{E046E22B-485D-4233-ABE0-C33B16DBC489}" presName="linNode" presStyleCnt="0"/>
      <dgm:spPr/>
    </dgm:pt>
    <dgm:pt modelId="{D4DAB086-C8DE-495E-92AC-19517BD4959B}" type="pres">
      <dgm:prSet presAssocID="{E046E22B-485D-4233-ABE0-C33B16DBC489}" presName="parentText" presStyleLbl="node1" presStyleIdx="0" presStyleCnt="4" custScaleX="187714" custScaleY="90910" custLinFactY="100269" custLinFactNeighborX="-31565" custLinFactNeighborY="200000">
        <dgm:presLayoutVars>
          <dgm:chMax val="1"/>
          <dgm:bulletEnabled val="1"/>
        </dgm:presLayoutVars>
      </dgm:prSet>
      <dgm:spPr/>
      <dgm:t>
        <a:bodyPr/>
        <a:lstStyle/>
        <a:p>
          <a:endParaRPr lang="en-US"/>
        </a:p>
      </dgm:t>
    </dgm:pt>
    <dgm:pt modelId="{29B51192-BEE3-4FD8-B197-AD9F0E911BDB}" type="pres">
      <dgm:prSet presAssocID="{1E27F2AE-6F7A-4A37-A90C-3969E2FE5848}" presName="sp" presStyleCnt="0"/>
      <dgm:spPr/>
    </dgm:pt>
    <dgm:pt modelId="{66D693F7-6F60-4DE4-969B-0A670822988E}" type="pres">
      <dgm:prSet presAssocID="{BC0EAC5D-678E-43C8-8B60-59181946ED0B}" presName="linNode" presStyleCnt="0"/>
      <dgm:spPr/>
    </dgm:pt>
    <dgm:pt modelId="{08550714-9A4B-4343-B917-78175F43801E}" type="pres">
      <dgm:prSet presAssocID="{BC0EAC5D-678E-43C8-8B60-59181946ED0B}" presName="parentText" presStyleLbl="node1" presStyleIdx="1" presStyleCnt="4" custScaleX="189394" custScaleY="94248" custLinFactNeighborX="-31565" custLinFactNeighborY="6160">
        <dgm:presLayoutVars>
          <dgm:chMax val="1"/>
          <dgm:bulletEnabled val="1"/>
        </dgm:presLayoutVars>
      </dgm:prSet>
      <dgm:spPr/>
      <dgm:t>
        <a:bodyPr/>
        <a:lstStyle/>
        <a:p>
          <a:endParaRPr lang="en-US"/>
        </a:p>
      </dgm:t>
    </dgm:pt>
    <dgm:pt modelId="{C9103EA3-FB29-45CF-B6B8-A69BE14DAE37}" type="pres">
      <dgm:prSet presAssocID="{D77AB34F-6AB7-468D-8C1F-DD8799E0170A}" presName="sp" presStyleCnt="0"/>
      <dgm:spPr/>
    </dgm:pt>
    <dgm:pt modelId="{080DFB2A-C689-4DEE-A32B-FE4356490F6B}" type="pres">
      <dgm:prSet presAssocID="{EAAB5B15-D4ED-458C-8527-75A0DC38EC43}" presName="linNode" presStyleCnt="0"/>
      <dgm:spPr/>
    </dgm:pt>
    <dgm:pt modelId="{F9053BCA-C802-4E26-88EE-B89B9C4ADCD4}" type="pres">
      <dgm:prSet presAssocID="{EAAB5B15-D4ED-458C-8527-75A0DC38EC43}" presName="parentText" presStyleLbl="node1" presStyleIdx="2" presStyleCnt="4" custScaleX="185970" custLinFactY="-95450" custLinFactNeighborX="-31565" custLinFactNeighborY="-100000">
        <dgm:presLayoutVars>
          <dgm:chMax val="1"/>
          <dgm:bulletEnabled val="1"/>
        </dgm:presLayoutVars>
      </dgm:prSet>
      <dgm:spPr/>
      <dgm:t>
        <a:bodyPr/>
        <a:lstStyle/>
        <a:p>
          <a:endParaRPr lang="en-US"/>
        </a:p>
      </dgm:t>
    </dgm:pt>
    <dgm:pt modelId="{8BA70F35-AE26-4EB7-9EB2-CD810515540A}" type="pres">
      <dgm:prSet presAssocID="{373D255D-8E06-4C49-9FB0-06BE1DA87B69}" presName="sp" presStyleCnt="0"/>
      <dgm:spPr/>
    </dgm:pt>
    <dgm:pt modelId="{C1D6B503-A210-406A-901E-347A6BBCDFB4}" type="pres">
      <dgm:prSet presAssocID="{C0375B77-6AE9-4535-90A9-ED06340B8574}" presName="linNode" presStyleCnt="0"/>
      <dgm:spPr/>
    </dgm:pt>
    <dgm:pt modelId="{72BE8A90-36FB-4CD7-8225-6ED06DCF0CF9}" type="pres">
      <dgm:prSet presAssocID="{C0375B77-6AE9-4535-90A9-ED06340B8574}" presName="parentText" presStyleLbl="node1" presStyleIdx="3" presStyleCnt="4" custScaleX="186793" custScaleY="95390" custLinFactNeighborX="-31565" custLinFactNeighborY="-97724">
        <dgm:presLayoutVars>
          <dgm:chMax val="1"/>
          <dgm:bulletEnabled val="1"/>
        </dgm:presLayoutVars>
      </dgm:prSet>
      <dgm:spPr/>
      <dgm:t>
        <a:bodyPr/>
        <a:lstStyle/>
        <a:p>
          <a:endParaRPr lang="en-US"/>
        </a:p>
      </dgm:t>
    </dgm:pt>
  </dgm:ptLst>
  <dgm:cxnLst>
    <dgm:cxn modelId="{A78A9CC3-3B60-4E8E-8CFE-91A27FA69C81}" srcId="{7AEE83FB-C4B5-493B-B13E-04F64A7033C4}" destId="{C0375B77-6AE9-4535-90A9-ED06340B8574}" srcOrd="3" destOrd="0" parTransId="{3E73D7EB-36D5-410F-9C56-1BD9D5808E95}" sibTransId="{838534DE-AFE3-4DAA-9607-9640618508DA}"/>
    <dgm:cxn modelId="{99DCB845-EF53-4731-A9B6-DC1BB04B6501}" srcId="{7AEE83FB-C4B5-493B-B13E-04F64A7033C4}" destId="{BC0EAC5D-678E-43C8-8B60-59181946ED0B}" srcOrd="1" destOrd="0" parTransId="{3C28C88D-047E-4F03-994B-20A46A97A422}" sibTransId="{D77AB34F-6AB7-468D-8C1F-DD8799E0170A}"/>
    <dgm:cxn modelId="{77C91DA9-AC10-4857-BCBB-8A3EF28A9089}" type="presOf" srcId="{BC0EAC5D-678E-43C8-8B60-59181946ED0B}" destId="{08550714-9A4B-4343-B917-78175F43801E}" srcOrd="0" destOrd="0" presId="urn:microsoft.com/office/officeart/2005/8/layout/vList5"/>
    <dgm:cxn modelId="{011A76BD-C5E8-46C5-81D0-28F11EEF8686}" type="presOf" srcId="{7AEE83FB-C4B5-493B-B13E-04F64A7033C4}" destId="{3363DC14-F29C-4CD8-B408-E98AC8333363}" srcOrd="0" destOrd="0" presId="urn:microsoft.com/office/officeart/2005/8/layout/vList5"/>
    <dgm:cxn modelId="{14F82DB2-77E7-474E-8B4B-FC57054C084A}" type="presOf" srcId="{EAAB5B15-D4ED-458C-8527-75A0DC38EC43}" destId="{F9053BCA-C802-4E26-88EE-B89B9C4ADCD4}" srcOrd="0" destOrd="0" presId="urn:microsoft.com/office/officeart/2005/8/layout/vList5"/>
    <dgm:cxn modelId="{D0717A3F-895C-40C7-88EC-730554518223}" type="presOf" srcId="{C0375B77-6AE9-4535-90A9-ED06340B8574}" destId="{72BE8A90-36FB-4CD7-8225-6ED06DCF0CF9}" srcOrd="0" destOrd="0" presId="urn:microsoft.com/office/officeart/2005/8/layout/vList5"/>
    <dgm:cxn modelId="{0A7E2137-BB6A-436C-AD29-536162CF98C1}" srcId="{7AEE83FB-C4B5-493B-B13E-04F64A7033C4}" destId="{EAAB5B15-D4ED-458C-8527-75A0DC38EC43}" srcOrd="2" destOrd="0" parTransId="{9984E198-D153-4568-A390-D0FCFE111A8A}" sibTransId="{373D255D-8E06-4C49-9FB0-06BE1DA87B69}"/>
    <dgm:cxn modelId="{9305F1A1-343D-4EFC-9779-61685D70ABA8}" srcId="{7AEE83FB-C4B5-493B-B13E-04F64A7033C4}" destId="{E046E22B-485D-4233-ABE0-C33B16DBC489}" srcOrd="0" destOrd="0" parTransId="{8BA7356B-BE6C-4977-B879-832533835881}" sibTransId="{1E27F2AE-6F7A-4A37-A90C-3969E2FE5848}"/>
    <dgm:cxn modelId="{E07C2925-8FCF-4D8C-9F4B-FA907F66BDF7}" type="presOf" srcId="{E046E22B-485D-4233-ABE0-C33B16DBC489}" destId="{D4DAB086-C8DE-495E-92AC-19517BD4959B}" srcOrd="0" destOrd="0" presId="urn:microsoft.com/office/officeart/2005/8/layout/vList5"/>
    <dgm:cxn modelId="{C95107CF-ADDC-43B4-90A5-21ABBC98F615}" type="presParOf" srcId="{3363DC14-F29C-4CD8-B408-E98AC8333363}" destId="{F22A3AC1-CC00-4F9B-811C-F70218CBD6E8}" srcOrd="0" destOrd="0" presId="urn:microsoft.com/office/officeart/2005/8/layout/vList5"/>
    <dgm:cxn modelId="{9E97D6A3-1F1B-40EC-8152-7DED36390876}" type="presParOf" srcId="{F22A3AC1-CC00-4F9B-811C-F70218CBD6E8}" destId="{D4DAB086-C8DE-495E-92AC-19517BD4959B}" srcOrd="0" destOrd="0" presId="urn:microsoft.com/office/officeart/2005/8/layout/vList5"/>
    <dgm:cxn modelId="{0A688B4F-A18A-46A5-9B1C-67E8141B11F5}" type="presParOf" srcId="{3363DC14-F29C-4CD8-B408-E98AC8333363}" destId="{29B51192-BEE3-4FD8-B197-AD9F0E911BDB}" srcOrd="1" destOrd="0" presId="urn:microsoft.com/office/officeart/2005/8/layout/vList5"/>
    <dgm:cxn modelId="{8FA3AF6C-21FB-4859-A838-01E8414B16E6}" type="presParOf" srcId="{3363DC14-F29C-4CD8-B408-E98AC8333363}" destId="{66D693F7-6F60-4DE4-969B-0A670822988E}" srcOrd="2" destOrd="0" presId="urn:microsoft.com/office/officeart/2005/8/layout/vList5"/>
    <dgm:cxn modelId="{02309B07-F5D4-4C9E-B19D-2B6C0C486262}" type="presParOf" srcId="{66D693F7-6F60-4DE4-969B-0A670822988E}" destId="{08550714-9A4B-4343-B917-78175F43801E}" srcOrd="0" destOrd="0" presId="urn:microsoft.com/office/officeart/2005/8/layout/vList5"/>
    <dgm:cxn modelId="{35A5D0A7-AFF6-4453-AD27-0230149607A2}" type="presParOf" srcId="{3363DC14-F29C-4CD8-B408-E98AC8333363}" destId="{C9103EA3-FB29-45CF-B6B8-A69BE14DAE37}" srcOrd="3" destOrd="0" presId="urn:microsoft.com/office/officeart/2005/8/layout/vList5"/>
    <dgm:cxn modelId="{78B6B768-29AB-44F8-B21B-71D07996D904}" type="presParOf" srcId="{3363DC14-F29C-4CD8-B408-E98AC8333363}" destId="{080DFB2A-C689-4DEE-A32B-FE4356490F6B}" srcOrd="4" destOrd="0" presId="urn:microsoft.com/office/officeart/2005/8/layout/vList5"/>
    <dgm:cxn modelId="{4A9395D9-EB7C-4380-8BE7-6EB64B54031D}" type="presParOf" srcId="{080DFB2A-C689-4DEE-A32B-FE4356490F6B}" destId="{F9053BCA-C802-4E26-88EE-B89B9C4ADCD4}" srcOrd="0" destOrd="0" presId="urn:microsoft.com/office/officeart/2005/8/layout/vList5"/>
    <dgm:cxn modelId="{86029235-BB58-4A20-A60D-846430ED0191}" type="presParOf" srcId="{3363DC14-F29C-4CD8-B408-E98AC8333363}" destId="{8BA70F35-AE26-4EB7-9EB2-CD810515540A}" srcOrd="5" destOrd="0" presId="urn:microsoft.com/office/officeart/2005/8/layout/vList5"/>
    <dgm:cxn modelId="{1B577E91-2D03-4AD0-AE98-8ACAA454684A}" type="presParOf" srcId="{3363DC14-F29C-4CD8-B408-E98AC8333363}" destId="{C1D6B503-A210-406A-901E-347A6BBCDFB4}" srcOrd="6" destOrd="0" presId="urn:microsoft.com/office/officeart/2005/8/layout/vList5"/>
    <dgm:cxn modelId="{271A862D-479F-4F11-B984-45D2F82F17D0}" type="presParOf" srcId="{C1D6B503-A210-406A-901E-347A6BBCDFB4}" destId="{72BE8A90-36FB-4CD7-8225-6ED06DCF0CF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AEE83FB-C4B5-493B-B13E-04F64A7033C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E046E22B-485D-4233-ABE0-C33B16DBC489}">
      <dgm:prSet phldrT="[Text]"/>
      <dgm:spPr>
        <a:solidFill>
          <a:srgbClr val="D78DBD"/>
        </a:solidFill>
      </dgm:spPr>
      <dgm:t>
        <a:bodyPr/>
        <a:lstStyle/>
        <a:p>
          <a:r>
            <a:rPr lang="en-US" dirty="0" smtClean="0"/>
            <a:t>Enhance the Customer Experience</a:t>
          </a:r>
          <a:endParaRPr lang="en-US" dirty="0"/>
        </a:p>
      </dgm:t>
    </dgm:pt>
    <dgm:pt modelId="{8BA7356B-BE6C-4977-B879-832533835881}" type="parTrans" cxnId="{9305F1A1-343D-4EFC-9779-61685D70ABA8}">
      <dgm:prSet/>
      <dgm:spPr/>
      <dgm:t>
        <a:bodyPr/>
        <a:lstStyle/>
        <a:p>
          <a:endParaRPr lang="en-US"/>
        </a:p>
      </dgm:t>
    </dgm:pt>
    <dgm:pt modelId="{1E27F2AE-6F7A-4A37-A90C-3969E2FE5848}" type="sibTrans" cxnId="{9305F1A1-343D-4EFC-9779-61685D70ABA8}">
      <dgm:prSet/>
      <dgm:spPr/>
      <dgm:t>
        <a:bodyPr/>
        <a:lstStyle/>
        <a:p>
          <a:endParaRPr lang="en-US"/>
        </a:p>
      </dgm:t>
    </dgm:pt>
    <dgm:pt modelId="{BC0EAC5D-678E-43C8-8B60-59181946ED0B}">
      <dgm:prSet phldrT="[Text]"/>
      <dgm:spPr>
        <a:solidFill>
          <a:srgbClr val="6B957F"/>
        </a:solidFill>
      </dgm:spPr>
      <dgm:t>
        <a:bodyPr/>
        <a:lstStyle/>
        <a:p>
          <a:r>
            <a:rPr lang="en-US" dirty="0" smtClean="0"/>
            <a:t>Enhance Program Integrity</a:t>
          </a:r>
          <a:endParaRPr lang="en-US" dirty="0"/>
        </a:p>
      </dgm:t>
    </dgm:pt>
    <dgm:pt modelId="{3C28C88D-047E-4F03-994B-20A46A97A422}" type="parTrans" cxnId="{99DCB845-EF53-4731-A9B6-DC1BB04B6501}">
      <dgm:prSet/>
      <dgm:spPr/>
      <dgm:t>
        <a:bodyPr/>
        <a:lstStyle/>
        <a:p>
          <a:endParaRPr lang="en-US"/>
        </a:p>
      </dgm:t>
    </dgm:pt>
    <dgm:pt modelId="{D77AB34F-6AB7-468D-8C1F-DD8799E0170A}" type="sibTrans" cxnId="{99DCB845-EF53-4731-A9B6-DC1BB04B6501}">
      <dgm:prSet/>
      <dgm:spPr/>
      <dgm:t>
        <a:bodyPr/>
        <a:lstStyle/>
        <a:p>
          <a:endParaRPr lang="en-US"/>
        </a:p>
      </dgm:t>
    </dgm:pt>
    <dgm:pt modelId="{EAAB5B15-D4ED-458C-8527-75A0DC38EC43}">
      <dgm:prSet phldrT="[Text]"/>
      <dgm:spPr>
        <a:solidFill>
          <a:srgbClr val="0070C0"/>
        </a:solidFill>
      </dgm:spPr>
      <dgm:t>
        <a:bodyPr/>
        <a:lstStyle/>
        <a:p>
          <a:r>
            <a:rPr lang="en-US" dirty="0" smtClean="0"/>
            <a:t>Improve Case Management Functionality</a:t>
          </a:r>
          <a:endParaRPr lang="en-US" dirty="0"/>
        </a:p>
      </dgm:t>
    </dgm:pt>
    <dgm:pt modelId="{9984E198-D153-4568-A390-D0FCFE111A8A}" type="parTrans" cxnId="{0A7E2137-BB6A-436C-AD29-536162CF98C1}">
      <dgm:prSet/>
      <dgm:spPr/>
      <dgm:t>
        <a:bodyPr/>
        <a:lstStyle/>
        <a:p>
          <a:endParaRPr lang="en-US"/>
        </a:p>
      </dgm:t>
    </dgm:pt>
    <dgm:pt modelId="{373D255D-8E06-4C49-9FB0-06BE1DA87B69}" type="sibTrans" cxnId="{0A7E2137-BB6A-436C-AD29-536162CF98C1}">
      <dgm:prSet/>
      <dgm:spPr/>
      <dgm:t>
        <a:bodyPr/>
        <a:lstStyle/>
        <a:p>
          <a:endParaRPr lang="en-US"/>
        </a:p>
      </dgm:t>
    </dgm:pt>
    <dgm:pt modelId="{C0375B77-6AE9-4535-90A9-ED06340B8574}">
      <dgm:prSet/>
      <dgm:spPr>
        <a:solidFill>
          <a:srgbClr val="D9B597"/>
        </a:solidFill>
      </dgm:spPr>
      <dgm:t>
        <a:bodyPr/>
        <a:lstStyle/>
        <a:p>
          <a:r>
            <a:rPr lang="en-US" dirty="0" smtClean="0"/>
            <a:t>Enhance Back-Office Functions</a:t>
          </a:r>
          <a:endParaRPr lang="en-US" dirty="0"/>
        </a:p>
      </dgm:t>
    </dgm:pt>
    <dgm:pt modelId="{3E73D7EB-36D5-410F-9C56-1BD9D5808E95}" type="parTrans" cxnId="{A78A9CC3-3B60-4E8E-8CFE-91A27FA69C81}">
      <dgm:prSet/>
      <dgm:spPr/>
      <dgm:t>
        <a:bodyPr/>
        <a:lstStyle/>
        <a:p>
          <a:endParaRPr lang="en-US"/>
        </a:p>
      </dgm:t>
    </dgm:pt>
    <dgm:pt modelId="{838534DE-AFE3-4DAA-9607-9640618508DA}" type="sibTrans" cxnId="{A78A9CC3-3B60-4E8E-8CFE-91A27FA69C81}">
      <dgm:prSet/>
      <dgm:spPr/>
      <dgm:t>
        <a:bodyPr/>
        <a:lstStyle/>
        <a:p>
          <a:endParaRPr lang="en-US"/>
        </a:p>
      </dgm:t>
    </dgm:pt>
    <dgm:pt modelId="{3363DC14-F29C-4CD8-B408-E98AC8333363}" type="pres">
      <dgm:prSet presAssocID="{7AEE83FB-C4B5-493B-B13E-04F64A7033C4}" presName="Name0" presStyleCnt="0">
        <dgm:presLayoutVars>
          <dgm:dir/>
          <dgm:animLvl val="lvl"/>
          <dgm:resizeHandles val="exact"/>
        </dgm:presLayoutVars>
      </dgm:prSet>
      <dgm:spPr/>
      <dgm:t>
        <a:bodyPr/>
        <a:lstStyle/>
        <a:p>
          <a:endParaRPr lang="en-US"/>
        </a:p>
      </dgm:t>
    </dgm:pt>
    <dgm:pt modelId="{F22A3AC1-CC00-4F9B-811C-F70218CBD6E8}" type="pres">
      <dgm:prSet presAssocID="{E046E22B-485D-4233-ABE0-C33B16DBC489}" presName="linNode" presStyleCnt="0"/>
      <dgm:spPr/>
    </dgm:pt>
    <dgm:pt modelId="{D4DAB086-C8DE-495E-92AC-19517BD4959B}" type="pres">
      <dgm:prSet presAssocID="{E046E22B-485D-4233-ABE0-C33B16DBC489}" presName="parentText" presStyleLbl="node1" presStyleIdx="0" presStyleCnt="4" custScaleX="187714" custScaleY="90910" custLinFactY="100269" custLinFactNeighborX="-31565" custLinFactNeighborY="200000">
        <dgm:presLayoutVars>
          <dgm:chMax val="1"/>
          <dgm:bulletEnabled val="1"/>
        </dgm:presLayoutVars>
      </dgm:prSet>
      <dgm:spPr/>
      <dgm:t>
        <a:bodyPr/>
        <a:lstStyle/>
        <a:p>
          <a:endParaRPr lang="en-US"/>
        </a:p>
      </dgm:t>
    </dgm:pt>
    <dgm:pt modelId="{29B51192-BEE3-4FD8-B197-AD9F0E911BDB}" type="pres">
      <dgm:prSet presAssocID="{1E27F2AE-6F7A-4A37-A90C-3969E2FE5848}" presName="sp" presStyleCnt="0"/>
      <dgm:spPr/>
    </dgm:pt>
    <dgm:pt modelId="{66D693F7-6F60-4DE4-969B-0A670822988E}" type="pres">
      <dgm:prSet presAssocID="{BC0EAC5D-678E-43C8-8B60-59181946ED0B}" presName="linNode" presStyleCnt="0"/>
      <dgm:spPr/>
    </dgm:pt>
    <dgm:pt modelId="{08550714-9A4B-4343-B917-78175F43801E}" type="pres">
      <dgm:prSet presAssocID="{BC0EAC5D-678E-43C8-8B60-59181946ED0B}" presName="parentText" presStyleLbl="node1" presStyleIdx="1" presStyleCnt="4" custScaleX="189394" custScaleY="94248" custLinFactNeighborX="-31565" custLinFactNeighborY="6160">
        <dgm:presLayoutVars>
          <dgm:chMax val="1"/>
          <dgm:bulletEnabled val="1"/>
        </dgm:presLayoutVars>
      </dgm:prSet>
      <dgm:spPr/>
      <dgm:t>
        <a:bodyPr/>
        <a:lstStyle/>
        <a:p>
          <a:endParaRPr lang="en-US"/>
        </a:p>
      </dgm:t>
    </dgm:pt>
    <dgm:pt modelId="{C9103EA3-FB29-45CF-B6B8-A69BE14DAE37}" type="pres">
      <dgm:prSet presAssocID="{D77AB34F-6AB7-468D-8C1F-DD8799E0170A}" presName="sp" presStyleCnt="0"/>
      <dgm:spPr/>
    </dgm:pt>
    <dgm:pt modelId="{080DFB2A-C689-4DEE-A32B-FE4356490F6B}" type="pres">
      <dgm:prSet presAssocID="{EAAB5B15-D4ED-458C-8527-75A0DC38EC43}" presName="linNode" presStyleCnt="0"/>
      <dgm:spPr/>
    </dgm:pt>
    <dgm:pt modelId="{F9053BCA-C802-4E26-88EE-B89B9C4ADCD4}" type="pres">
      <dgm:prSet presAssocID="{EAAB5B15-D4ED-458C-8527-75A0DC38EC43}" presName="parentText" presStyleLbl="node1" presStyleIdx="2" presStyleCnt="4" custScaleX="185970" custLinFactY="-95450" custLinFactNeighborX="-31565" custLinFactNeighborY="-100000">
        <dgm:presLayoutVars>
          <dgm:chMax val="1"/>
          <dgm:bulletEnabled val="1"/>
        </dgm:presLayoutVars>
      </dgm:prSet>
      <dgm:spPr/>
      <dgm:t>
        <a:bodyPr/>
        <a:lstStyle/>
        <a:p>
          <a:endParaRPr lang="en-US"/>
        </a:p>
      </dgm:t>
    </dgm:pt>
    <dgm:pt modelId="{8BA70F35-AE26-4EB7-9EB2-CD810515540A}" type="pres">
      <dgm:prSet presAssocID="{373D255D-8E06-4C49-9FB0-06BE1DA87B69}" presName="sp" presStyleCnt="0"/>
      <dgm:spPr/>
    </dgm:pt>
    <dgm:pt modelId="{C1D6B503-A210-406A-901E-347A6BBCDFB4}" type="pres">
      <dgm:prSet presAssocID="{C0375B77-6AE9-4535-90A9-ED06340B8574}" presName="linNode" presStyleCnt="0"/>
      <dgm:spPr/>
    </dgm:pt>
    <dgm:pt modelId="{72BE8A90-36FB-4CD7-8225-6ED06DCF0CF9}" type="pres">
      <dgm:prSet presAssocID="{C0375B77-6AE9-4535-90A9-ED06340B8574}" presName="parentText" presStyleLbl="node1" presStyleIdx="3" presStyleCnt="4" custScaleX="186793" custScaleY="95390" custLinFactNeighborX="-31565" custLinFactNeighborY="-97724">
        <dgm:presLayoutVars>
          <dgm:chMax val="1"/>
          <dgm:bulletEnabled val="1"/>
        </dgm:presLayoutVars>
      </dgm:prSet>
      <dgm:spPr/>
      <dgm:t>
        <a:bodyPr/>
        <a:lstStyle/>
        <a:p>
          <a:endParaRPr lang="en-US"/>
        </a:p>
      </dgm:t>
    </dgm:pt>
  </dgm:ptLst>
  <dgm:cxnLst>
    <dgm:cxn modelId="{CAFC61C8-0297-4432-89B7-1D39EB77D390}" type="presOf" srcId="{EAAB5B15-D4ED-458C-8527-75A0DC38EC43}" destId="{F9053BCA-C802-4E26-88EE-B89B9C4ADCD4}" srcOrd="0" destOrd="0" presId="urn:microsoft.com/office/officeart/2005/8/layout/vList5"/>
    <dgm:cxn modelId="{A78A9CC3-3B60-4E8E-8CFE-91A27FA69C81}" srcId="{7AEE83FB-C4B5-493B-B13E-04F64A7033C4}" destId="{C0375B77-6AE9-4535-90A9-ED06340B8574}" srcOrd="3" destOrd="0" parTransId="{3E73D7EB-36D5-410F-9C56-1BD9D5808E95}" sibTransId="{838534DE-AFE3-4DAA-9607-9640618508DA}"/>
    <dgm:cxn modelId="{99DCB845-EF53-4731-A9B6-DC1BB04B6501}" srcId="{7AEE83FB-C4B5-493B-B13E-04F64A7033C4}" destId="{BC0EAC5D-678E-43C8-8B60-59181946ED0B}" srcOrd="1" destOrd="0" parTransId="{3C28C88D-047E-4F03-994B-20A46A97A422}" sibTransId="{D77AB34F-6AB7-468D-8C1F-DD8799E0170A}"/>
    <dgm:cxn modelId="{7D066B21-BF74-4AA6-A0AF-E7D75E92A30F}" type="presOf" srcId="{BC0EAC5D-678E-43C8-8B60-59181946ED0B}" destId="{08550714-9A4B-4343-B917-78175F43801E}" srcOrd="0" destOrd="0" presId="urn:microsoft.com/office/officeart/2005/8/layout/vList5"/>
    <dgm:cxn modelId="{C5CDBC78-CF26-4451-88D8-2E354C7FBDBA}" type="presOf" srcId="{7AEE83FB-C4B5-493B-B13E-04F64A7033C4}" destId="{3363DC14-F29C-4CD8-B408-E98AC8333363}" srcOrd="0" destOrd="0" presId="urn:microsoft.com/office/officeart/2005/8/layout/vList5"/>
    <dgm:cxn modelId="{0A7E2137-BB6A-436C-AD29-536162CF98C1}" srcId="{7AEE83FB-C4B5-493B-B13E-04F64A7033C4}" destId="{EAAB5B15-D4ED-458C-8527-75A0DC38EC43}" srcOrd="2" destOrd="0" parTransId="{9984E198-D153-4568-A390-D0FCFE111A8A}" sibTransId="{373D255D-8E06-4C49-9FB0-06BE1DA87B69}"/>
    <dgm:cxn modelId="{9305F1A1-343D-4EFC-9779-61685D70ABA8}" srcId="{7AEE83FB-C4B5-493B-B13E-04F64A7033C4}" destId="{E046E22B-485D-4233-ABE0-C33B16DBC489}" srcOrd="0" destOrd="0" parTransId="{8BA7356B-BE6C-4977-B879-832533835881}" sibTransId="{1E27F2AE-6F7A-4A37-A90C-3969E2FE5848}"/>
    <dgm:cxn modelId="{1EDD4AE8-E4CC-4A83-8D66-A44562222ED9}" type="presOf" srcId="{E046E22B-485D-4233-ABE0-C33B16DBC489}" destId="{D4DAB086-C8DE-495E-92AC-19517BD4959B}" srcOrd="0" destOrd="0" presId="urn:microsoft.com/office/officeart/2005/8/layout/vList5"/>
    <dgm:cxn modelId="{40DBD53D-1D9C-4406-8897-4888E72CD993}" type="presOf" srcId="{C0375B77-6AE9-4535-90A9-ED06340B8574}" destId="{72BE8A90-36FB-4CD7-8225-6ED06DCF0CF9}" srcOrd="0" destOrd="0" presId="urn:microsoft.com/office/officeart/2005/8/layout/vList5"/>
    <dgm:cxn modelId="{85BE9ADD-1767-48D3-A297-6BEA9E24EEAB}" type="presParOf" srcId="{3363DC14-F29C-4CD8-B408-E98AC8333363}" destId="{F22A3AC1-CC00-4F9B-811C-F70218CBD6E8}" srcOrd="0" destOrd="0" presId="urn:microsoft.com/office/officeart/2005/8/layout/vList5"/>
    <dgm:cxn modelId="{3BC7451F-A3F0-4204-9914-60FFBC99960D}" type="presParOf" srcId="{F22A3AC1-CC00-4F9B-811C-F70218CBD6E8}" destId="{D4DAB086-C8DE-495E-92AC-19517BD4959B}" srcOrd="0" destOrd="0" presId="urn:microsoft.com/office/officeart/2005/8/layout/vList5"/>
    <dgm:cxn modelId="{46A3AB48-5B27-47F8-96B9-EBE23948DFFE}" type="presParOf" srcId="{3363DC14-F29C-4CD8-B408-E98AC8333363}" destId="{29B51192-BEE3-4FD8-B197-AD9F0E911BDB}" srcOrd="1" destOrd="0" presId="urn:microsoft.com/office/officeart/2005/8/layout/vList5"/>
    <dgm:cxn modelId="{022902C5-4427-42AC-AD92-C77B3FE64EB9}" type="presParOf" srcId="{3363DC14-F29C-4CD8-B408-E98AC8333363}" destId="{66D693F7-6F60-4DE4-969B-0A670822988E}" srcOrd="2" destOrd="0" presId="urn:microsoft.com/office/officeart/2005/8/layout/vList5"/>
    <dgm:cxn modelId="{A1107340-FABF-4DFA-9AED-D8D077DB0F64}" type="presParOf" srcId="{66D693F7-6F60-4DE4-969B-0A670822988E}" destId="{08550714-9A4B-4343-B917-78175F43801E}" srcOrd="0" destOrd="0" presId="urn:microsoft.com/office/officeart/2005/8/layout/vList5"/>
    <dgm:cxn modelId="{1C09A0C5-ABCA-439B-B22B-341CA9E8E2A4}" type="presParOf" srcId="{3363DC14-F29C-4CD8-B408-E98AC8333363}" destId="{C9103EA3-FB29-45CF-B6B8-A69BE14DAE37}" srcOrd="3" destOrd="0" presId="urn:microsoft.com/office/officeart/2005/8/layout/vList5"/>
    <dgm:cxn modelId="{6FFF7661-6E9E-4499-8A21-9806F1BE3AA5}" type="presParOf" srcId="{3363DC14-F29C-4CD8-B408-E98AC8333363}" destId="{080DFB2A-C689-4DEE-A32B-FE4356490F6B}" srcOrd="4" destOrd="0" presId="urn:microsoft.com/office/officeart/2005/8/layout/vList5"/>
    <dgm:cxn modelId="{4BD841DB-D4A4-4158-809E-71A19D358408}" type="presParOf" srcId="{080DFB2A-C689-4DEE-A32B-FE4356490F6B}" destId="{F9053BCA-C802-4E26-88EE-B89B9C4ADCD4}" srcOrd="0" destOrd="0" presId="urn:microsoft.com/office/officeart/2005/8/layout/vList5"/>
    <dgm:cxn modelId="{60B1908A-CCB9-485A-BC86-2538B967F59C}" type="presParOf" srcId="{3363DC14-F29C-4CD8-B408-E98AC8333363}" destId="{8BA70F35-AE26-4EB7-9EB2-CD810515540A}" srcOrd="5" destOrd="0" presId="urn:microsoft.com/office/officeart/2005/8/layout/vList5"/>
    <dgm:cxn modelId="{58A70735-B2DE-485F-BA1C-EF6FA51A9B4F}" type="presParOf" srcId="{3363DC14-F29C-4CD8-B408-E98AC8333363}" destId="{C1D6B503-A210-406A-901E-347A6BBCDFB4}" srcOrd="6" destOrd="0" presId="urn:microsoft.com/office/officeart/2005/8/layout/vList5"/>
    <dgm:cxn modelId="{6333D574-30EA-44DB-AE83-FF9667C83BF5}" type="presParOf" srcId="{C1D6B503-A210-406A-901E-347A6BBCDFB4}" destId="{72BE8A90-36FB-4CD7-8225-6ED06DCF0CF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EE83FB-C4B5-493B-B13E-04F64A7033C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ADB1DAF6-0CBE-4224-AA2E-5FA383648BC8}">
      <dgm:prSet phldrT="[Text]" custT="1"/>
      <dgm:spPr>
        <a:solidFill>
          <a:srgbClr val="00B0F0"/>
        </a:solidFill>
      </dgm:spPr>
      <dgm:t>
        <a:bodyPr/>
        <a:lstStyle/>
        <a:p>
          <a:r>
            <a:rPr lang="en-US" sz="1800" dirty="0" smtClean="0"/>
            <a:t>Staff Augmentation</a:t>
          </a:r>
          <a:endParaRPr lang="en-US" sz="1800" dirty="0"/>
        </a:p>
      </dgm:t>
    </dgm:pt>
    <dgm:pt modelId="{0CCCA9A3-4598-4F7D-9220-F23F412778D1}" type="parTrans" cxnId="{EA3A9F0B-BBBD-4697-AB81-D56A07C02476}">
      <dgm:prSet/>
      <dgm:spPr/>
      <dgm:t>
        <a:bodyPr/>
        <a:lstStyle/>
        <a:p>
          <a:endParaRPr lang="en-US"/>
        </a:p>
      </dgm:t>
    </dgm:pt>
    <dgm:pt modelId="{9E614724-EB98-4E93-91D9-65EEC33F6B41}" type="sibTrans" cxnId="{EA3A9F0B-BBBD-4697-AB81-D56A07C02476}">
      <dgm:prSet/>
      <dgm:spPr/>
      <dgm:t>
        <a:bodyPr/>
        <a:lstStyle/>
        <a:p>
          <a:endParaRPr lang="en-US"/>
        </a:p>
      </dgm:t>
    </dgm:pt>
    <dgm:pt modelId="{D180C141-19E8-4C40-B014-AE8DE8EA2F52}">
      <dgm:prSet phldrT="[Text]" custT="1"/>
      <dgm:spPr/>
      <dgm:t>
        <a:bodyPr/>
        <a:lstStyle/>
        <a:p>
          <a:r>
            <a:rPr lang="en-US" sz="1100" i="0" dirty="0" smtClean="0"/>
            <a:t>12 Current MN.IT staff augmentation contracts released including project management, business analysis, quality assurance, development and database resources. </a:t>
          </a:r>
          <a:endParaRPr lang="en-US" sz="1100" i="0" dirty="0"/>
        </a:p>
      </dgm:t>
    </dgm:pt>
    <dgm:pt modelId="{39DA5DDC-DCB4-47FE-99B2-B477A883D324}" type="parTrans" cxnId="{02C8188A-9FF7-4CEC-8B41-4FF002914BC6}">
      <dgm:prSet/>
      <dgm:spPr/>
      <dgm:t>
        <a:bodyPr/>
        <a:lstStyle/>
        <a:p>
          <a:endParaRPr lang="en-US"/>
        </a:p>
      </dgm:t>
    </dgm:pt>
    <dgm:pt modelId="{7B18ACC4-26F7-43C8-984D-45993ADF6E5B}" type="sibTrans" cxnId="{02C8188A-9FF7-4CEC-8B41-4FF002914BC6}">
      <dgm:prSet/>
      <dgm:spPr/>
      <dgm:t>
        <a:bodyPr/>
        <a:lstStyle/>
        <a:p>
          <a:endParaRPr lang="en-US"/>
        </a:p>
      </dgm:t>
    </dgm:pt>
    <dgm:pt modelId="{A3FC51E1-B952-449B-963E-012BB03B2FF8}">
      <dgm:prSet phldrT="[Text]" custT="1"/>
      <dgm:spPr>
        <a:solidFill>
          <a:srgbClr val="00B0F0"/>
        </a:solidFill>
        <a:ln>
          <a:noFill/>
        </a:ln>
      </dgm:spPr>
      <dgm:t>
        <a:bodyPr/>
        <a:lstStyle/>
        <a:p>
          <a:r>
            <a:rPr lang="en-US" sz="1800" dirty="0" smtClean="0"/>
            <a:t>Vendor</a:t>
          </a:r>
          <a:endParaRPr lang="en-US" sz="1800" dirty="0"/>
        </a:p>
      </dgm:t>
    </dgm:pt>
    <dgm:pt modelId="{CE03BE03-24B2-41C4-88CD-65A4B042FF9D}" type="parTrans" cxnId="{CC8E078A-F82B-41C3-A4EF-F1172FA833A3}">
      <dgm:prSet/>
      <dgm:spPr/>
      <dgm:t>
        <a:bodyPr/>
        <a:lstStyle/>
        <a:p>
          <a:endParaRPr lang="en-US"/>
        </a:p>
      </dgm:t>
    </dgm:pt>
    <dgm:pt modelId="{AF40F0AC-76A9-4E04-82D0-10462CA49A90}" type="sibTrans" cxnId="{CC8E078A-F82B-41C3-A4EF-F1172FA833A3}">
      <dgm:prSet/>
      <dgm:spPr/>
      <dgm:t>
        <a:bodyPr/>
        <a:lstStyle/>
        <a:p>
          <a:endParaRPr lang="en-US"/>
        </a:p>
      </dgm:t>
    </dgm:pt>
    <dgm:pt modelId="{EDFDFFDC-9228-49C7-9F03-81C0489BEC15}">
      <dgm:prSet phldrT="[Text]" custT="1"/>
      <dgm:spPr/>
      <dgm:t>
        <a:bodyPr/>
        <a:lstStyle/>
        <a:p>
          <a:r>
            <a:rPr lang="en-US" sz="1100" i="0" dirty="0" smtClean="0"/>
            <a:t>Security vendor, eligibility vendor, plan shopping vendor:</a:t>
          </a:r>
          <a:endParaRPr lang="en-US" sz="1100" i="0" dirty="0"/>
        </a:p>
      </dgm:t>
    </dgm:pt>
    <dgm:pt modelId="{43EE4C07-8E19-42E3-BA79-AA0A00ACB545}" type="parTrans" cxnId="{553E17A3-15AC-40EE-AEE3-181A1EBF75DA}">
      <dgm:prSet/>
      <dgm:spPr/>
      <dgm:t>
        <a:bodyPr/>
        <a:lstStyle/>
        <a:p>
          <a:endParaRPr lang="en-US"/>
        </a:p>
      </dgm:t>
    </dgm:pt>
    <dgm:pt modelId="{AA245157-99FC-4C4B-9727-CBE405ABF592}" type="sibTrans" cxnId="{553E17A3-15AC-40EE-AEE3-181A1EBF75DA}">
      <dgm:prSet/>
      <dgm:spPr/>
      <dgm:t>
        <a:bodyPr/>
        <a:lstStyle/>
        <a:p>
          <a:endParaRPr lang="en-US"/>
        </a:p>
      </dgm:t>
    </dgm:pt>
    <dgm:pt modelId="{FF3FCFA7-B05C-49AD-88ED-1887F24389DF}">
      <dgm:prSet phldrT="[Text]" custT="1"/>
      <dgm:spPr>
        <a:solidFill>
          <a:srgbClr val="00B0F0"/>
        </a:solidFill>
      </dgm:spPr>
      <dgm:t>
        <a:bodyPr/>
        <a:lstStyle/>
        <a:p>
          <a:r>
            <a:rPr lang="en-US" sz="1800" dirty="0" smtClean="0"/>
            <a:t>State Staff</a:t>
          </a:r>
          <a:endParaRPr lang="en-US" sz="1800" dirty="0"/>
        </a:p>
      </dgm:t>
    </dgm:pt>
    <dgm:pt modelId="{5E597BF2-A7C2-444E-8C54-EEED15578DA6}" type="parTrans" cxnId="{2C60CE90-F1E6-4AC2-B234-E24ED8149CE6}">
      <dgm:prSet/>
      <dgm:spPr/>
      <dgm:t>
        <a:bodyPr/>
        <a:lstStyle/>
        <a:p>
          <a:endParaRPr lang="en-US"/>
        </a:p>
      </dgm:t>
    </dgm:pt>
    <dgm:pt modelId="{D65A10F8-2515-4A7C-AEF2-A2403931BEC4}" type="sibTrans" cxnId="{2C60CE90-F1E6-4AC2-B234-E24ED8149CE6}">
      <dgm:prSet/>
      <dgm:spPr/>
      <dgm:t>
        <a:bodyPr/>
        <a:lstStyle/>
        <a:p>
          <a:endParaRPr lang="en-US"/>
        </a:p>
      </dgm:t>
    </dgm:pt>
    <dgm:pt modelId="{683308E4-9D8A-4DAC-B417-E6520716F786}">
      <dgm:prSet phldrT="[Text]" custT="1"/>
      <dgm:spPr/>
      <dgm:t>
        <a:bodyPr/>
        <a:lstStyle/>
        <a:p>
          <a:r>
            <a:rPr lang="en-US" sz="1100" i="0" dirty="0" smtClean="0"/>
            <a:t>Project Managers, Business Analysts, Quality Assurance Analysts, application administrators, database administrators, supervisory</a:t>
          </a:r>
          <a:endParaRPr lang="en-US" sz="1100" i="0" dirty="0"/>
        </a:p>
      </dgm:t>
    </dgm:pt>
    <dgm:pt modelId="{F44679F4-7F22-495C-9B8D-E96FE75A59FD}" type="parTrans" cxnId="{B14C05DB-CFD0-451D-9900-917101668A36}">
      <dgm:prSet/>
      <dgm:spPr/>
      <dgm:t>
        <a:bodyPr/>
        <a:lstStyle/>
        <a:p>
          <a:endParaRPr lang="en-US"/>
        </a:p>
      </dgm:t>
    </dgm:pt>
    <dgm:pt modelId="{115F6C74-8B61-43A0-BF8F-B7C93DAE9A00}" type="sibTrans" cxnId="{B14C05DB-CFD0-451D-9900-917101668A36}">
      <dgm:prSet/>
      <dgm:spPr/>
      <dgm:t>
        <a:bodyPr/>
        <a:lstStyle/>
        <a:p>
          <a:endParaRPr lang="en-US"/>
        </a:p>
      </dgm:t>
    </dgm:pt>
    <dgm:pt modelId="{6773D869-9071-41E1-BEEC-36F415E5D431}">
      <dgm:prSet custT="1"/>
      <dgm:spPr>
        <a:solidFill>
          <a:srgbClr val="00B0F0"/>
        </a:solidFill>
      </dgm:spPr>
      <dgm:t>
        <a:bodyPr/>
        <a:lstStyle/>
        <a:p>
          <a:r>
            <a:rPr lang="en-US" sz="1800" dirty="0" smtClean="0"/>
            <a:t>Hardware</a:t>
          </a:r>
          <a:endParaRPr lang="en-US" sz="1800" dirty="0"/>
        </a:p>
      </dgm:t>
    </dgm:pt>
    <dgm:pt modelId="{2BB26012-3959-4733-8BE1-E281A951AE09}" type="parTrans" cxnId="{0DB1C124-A174-4FEF-A710-776ED211A159}">
      <dgm:prSet/>
      <dgm:spPr/>
      <dgm:t>
        <a:bodyPr/>
        <a:lstStyle/>
        <a:p>
          <a:endParaRPr lang="en-US"/>
        </a:p>
      </dgm:t>
    </dgm:pt>
    <dgm:pt modelId="{D0C45B4D-AF53-4773-B7A7-2E4D67762FF4}" type="sibTrans" cxnId="{0DB1C124-A174-4FEF-A710-776ED211A159}">
      <dgm:prSet/>
      <dgm:spPr/>
      <dgm:t>
        <a:bodyPr/>
        <a:lstStyle/>
        <a:p>
          <a:endParaRPr lang="en-US"/>
        </a:p>
      </dgm:t>
    </dgm:pt>
    <dgm:pt modelId="{03EAAA30-428E-4796-8932-7263F2BCAC92}">
      <dgm:prSet custT="1"/>
      <dgm:spPr>
        <a:solidFill>
          <a:srgbClr val="00B0F0"/>
        </a:solidFill>
      </dgm:spPr>
      <dgm:t>
        <a:bodyPr/>
        <a:lstStyle/>
        <a:p>
          <a:r>
            <a:rPr lang="en-US" sz="1800" dirty="0" smtClean="0"/>
            <a:t>Software</a:t>
          </a:r>
          <a:endParaRPr lang="en-US" sz="1800" dirty="0"/>
        </a:p>
      </dgm:t>
    </dgm:pt>
    <dgm:pt modelId="{ADA72355-15E2-4E5D-B56A-D2BC30472954}" type="parTrans" cxnId="{6D6BB64A-31F2-42AE-95C5-6668FDBC496F}">
      <dgm:prSet/>
      <dgm:spPr/>
      <dgm:t>
        <a:bodyPr/>
        <a:lstStyle/>
        <a:p>
          <a:endParaRPr lang="en-US"/>
        </a:p>
      </dgm:t>
    </dgm:pt>
    <dgm:pt modelId="{EAE9F0F5-A2B3-43B0-BDEF-EF9B4C6CE3F9}" type="sibTrans" cxnId="{6D6BB64A-31F2-42AE-95C5-6668FDBC496F}">
      <dgm:prSet/>
      <dgm:spPr/>
      <dgm:t>
        <a:bodyPr/>
        <a:lstStyle/>
        <a:p>
          <a:endParaRPr lang="en-US"/>
        </a:p>
      </dgm:t>
    </dgm:pt>
    <dgm:pt modelId="{D0A0C0E2-F753-4F45-954B-3CB6254B1740}">
      <dgm:prSet custT="1"/>
      <dgm:spPr/>
      <dgm:t>
        <a:bodyPr/>
        <a:lstStyle/>
        <a:p>
          <a:r>
            <a:rPr lang="en-US" sz="1100" dirty="0" smtClean="0"/>
            <a:t>Environments: Needed to support multiple work-streams including training and additional development environments:</a:t>
          </a:r>
          <a:endParaRPr lang="en-US" sz="1100" i="1" dirty="0"/>
        </a:p>
      </dgm:t>
    </dgm:pt>
    <dgm:pt modelId="{36CD8C6F-8F5F-4A18-BCD4-6D5E2DF99747}" type="sibTrans" cxnId="{A3165455-1810-46D1-A3E0-A00FA015F8DA}">
      <dgm:prSet/>
      <dgm:spPr/>
      <dgm:t>
        <a:bodyPr/>
        <a:lstStyle/>
        <a:p>
          <a:endParaRPr lang="en-US"/>
        </a:p>
      </dgm:t>
    </dgm:pt>
    <dgm:pt modelId="{A6EFD8BC-8540-4839-B259-234D7CB0AA37}" type="parTrans" cxnId="{A3165455-1810-46D1-A3E0-A00FA015F8DA}">
      <dgm:prSet/>
      <dgm:spPr/>
      <dgm:t>
        <a:bodyPr/>
        <a:lstStyle/>
        <a:p>
          <a:endParaRPr lang="en-US"/>
        </a:p>
      </dgm:t>
    </dgm:pt>
    <dgm:pt modelId="{65174178-BF41-41D3-BE4C-175D7E842590}">
      <dgm:prSet custT="1"/>
      <dgm:spPr/>
      <dgm:t>
        <a:bodyPr/>
        <a:lstStyle/>
        <a:p>
          <a:r>
            <a:rPr lang="en-US" sz="1100" dirty="0" smtClean="0"/>
            <a:t>Software: Additional license costs for environments</a:t>
          </a:r>
          <a:endParaRPr lang="en-US" sz="1100" dirty="0"/>
        </a:p>
      </dgm:t>
    </dgm:pt>
    <dgm:pt modelId="{E3BD001C-6F0F-45C4-8D65-119BD14BA0DA}" type="parTrans" cxnId="{9946D30C-0329-4CDB-8B1A-DB24B9FBFB8D}">
      <dgm:prSet/>
      <dgm:spPr/>
      <dgm:t>
        <a:bodyPr/>
        <a:lstStyle/>
        <a:p>
          <a:endParaRPr lang="en-US"/>
        </a:p>
      </dgm:t>
    </dgm:pt>
    <dgm:pt modelId="{66D6A3EE-6D6B-4755-A154-20A10B2868B7}" type="sibTrans" cxnId="{9946D30C-0329-4CDB-8B1A-DB24B9FBFB8D}">
      <dgm:prSet/>
      <dgm:spPr/>
      <dgm:t>
        <a:bodyPr/>
        <a:lstStyle/>
        <a:p>
          <a:endParaRPr lang="en-US"/>
        </a:p>
      </dgm:t>
    </dgm:pt>
    <dgm:pt modelId="{C849D815-2BDF-4084-980F-DDA19A034BBF}">
      <dgm:prSet custT="1"/>
      <dgm:spPr>
        <a:solidFill>
          <a:srgbClr val="00B0F0"/>
        </a:solidFill>
      </dgm:spPr>
      <dgm:t>
        <a:bodyPr/>
        <a:lstStyle/>
        <a:p>
          <a:r>
            <a:rPr lang="en-US" sz="1800" dirty="0" smtClean="0"/>
            <a:t>Back Office Functions</a:t>
          </a:r>
          <a:endParaRPr lang="en-US" sz="1800" dirty="0"/>
        </a:p>
      </dgm:t>
    </dgm:pt>
    <dgm:pt modelId="{25E53B82-45BB-4C5B-9F3B-E055A030846B}" type="parTrans" cxnId="{24E00A59-C149-4E3C-9EE9-8279F3EE9A85}">
      <dgm:prSet/>
      <dgm:spPr/>
      <dgm:t>
        <a:bodyPr/>
        <a:lstStyle/>
        <a:p>
          <a:endParaRPr lang="en-US"/>
        </a:p>
      </dgm:t>
    </dgm:pt>
    <dgm:pt modelId="{7369856F-A858-4342-9B10-3BA74D229464}" type="sibTrans" cxnId="{24E00A59-C149-4E3C-9EE9-8279F3EE9A85}">
      <dgm:prSet/>
      <dgm:spPr/>
      <dgm:t>
        <a:bodyPr/>
        <a:lstStyle/>
        <a:p>
          <a:endParaRPr lang="en-US"/>
        </a:p>
      </dgm:t>
    </dgm:pt>
    <dgm:pt modelId="{7A2CF95E-0A01-460C-BC84-BBA9F31CECFE}">
      <dgm:prSet custT="1"/>
      <dgm:spPr/>
      <dgm:t>
        <a:bodyPr/>
        <a:lstStyle/>
        <a:p>
          <a:r>
            <a:rPr lang="en-US" sz="1100" i="0" dirty="0" smtClean="0"/>
            <a:t>Reporting, tuning, auditing, disaster recovery, support services:</a:t>
          </a:r>
          <a:endParaRPr lang="en-US" sz="1100" i="0" dirty="0"/>
        </a:p>
      </dgm:t>
    </dgm:pt>
    <dgm:pt modelId="{34D110CF-DB76-46E3-84B0-D3B1AA2DE4B5}" type="parTrans" cxnId="{B9399C3F-B78F-45B1-9805-74614FA54C3A}">
      <dgm:prSet/>
      <dgm:spPr/>
      <dgm:t>
        <a:bodyPr/>
        <a:lstStyle/>
        <a:p>
          <a:endParaRPr lang="en-US"/>
        </a:p>
      </dgm:t>
    </dgm:pt>
    <dgm:pt modelId="{5B91995D-4657-4F20-8A69-89088684EE67}" type="sibTrans" cxnId="{B9399C3F-B78F-45B1-9805-74614FA54C3A}">
      <dgm:prSet/>
      <dgm:spPr/>
      <dgm:t>
        <a:bodyPr/>
        <a:lstStyle/>
        <a:p>
          <a:endParaRPr lang="en-US"/>
        </a:p>
      </dgm:t>
    </dgm:pt>
    <dgm:pt modelId="{3363DC14-F29C-4CD8-B408-E98AC8333363}" type="pres">
      <dgm:prSet presAssocID="{7AEE83FB-C4B5-493B-B13E-04F64A7033C4}" presName="Name0" presStyleCnt="0">
        <dgm:presLayoutVars>
          <dgm:dir/>
          <dgm:animLvl val="lvl"/>
          <dgm:resizeHandles val="exact"/>
        </dgm:presLayoutVars>
      </dgm:prSet>
      <dgm:spPr/>
      <dgm:t>
        <a:bodyPr/>
        <a:lstStyle/>
        <a:p>
          <a:endParaRPr lang="en-US"/>
        </a:p>
      </dgm:t>
    </dgm:pt>
    <dgm:pt modelId="{C0EC9111-D001-45B3-B9ED-6000EF530B17}" type="pres">
      <dgm:prSet presAssocID="{ADB1DAF6-0CBE-4224-AA2E-5FA383648BC8}" presName="linNode" presStyleCnt="0"/>
      <dgm:spPr/>
    </dgm:pt>
    <dgm:pt modelId="{6A366D9E-EFA8-4D6C-97E9-C4788AB843BA}" type="pres">
      <dgm:prSet presAssocID="{ADB1DAF6-0CBE-4224-AA2E-5FA383648BC8}" presName="parentText" presStyleLbl="node1" presStyleIdx="0" presStyleCnt="6">
        <dgm:presLayoutVars>
          <dgm:chMax val="1"/>
          <dgm:bulletEnabled val="1"/>
        </dgm:presLayoutVars>
      </dgm:prSet>
      <dgm:spPr/>
      <dgm:t>
        <a:bodyPr/>
        <a:lstStyle/>
        <a:p>
          <a:endParaRPr lang="en-US"/>
        </a:p>
      </dgm:t>
    </dgm:pt>
    <dgm:pt modelId="{5BB183DE-C4E7-4899-B3C0-FA34798A5E78}" type="pres">
      <dgm:prSet presAssocID="{ADB1DAF6-0CBE-4224-AA2E-5FA383648BC8}" presName="descendantText" presStyleLbl="alignAccFollowNode1" presStyleIdx="0" presStyleCnt="6">
        <dgm:presLayoutVars>
          <dgm:bulletEnabled val="1"/>
        </dgm:presLayoutVars>
      </dgm:prSet>
      <dgm:spPr/>
      <dgm:t>
        <a:bodyPr/>
        <a:lstStyle/>
        <a:p>
          <a:endParaRPr lang="en-US"/>
        </a:p>
      </dgm:t>
    </dgm:pt>
    <dgm:pt modelId="{0CEE4D18-EE30-47F1-8FFE-7468473BF34B}" type="pres">
      <dgm:prSet presAssocID="{9E614724-EB98-4E93-91D9-65EEC33F6B41}" presName="sp" presStyleCnt="0"/>
      <dgm:spPr/>
    </dgm:pt>
    <dgm:pt modelId="{71D5070C-E2B3-47AF-A9C5-25049959B07E}" type="pres">
      <dgm:prSet presAssocID="{A3FC51E1-B952-449B-963E-012BB03B2FF8}" presName="linNode" presStyleCnt="0"/>
      <dgm:spPr/>
    </dgm:pt>
    <dgm:pt modelId="{9AA8BC97-CC64-4966-A96E-37F70974EAF7}" type="pres">
      <dgm:prSet presAssocID="{A3FC51E1-B952-449B-963E-012BB03B2FF8}" presName="parentText" presStyleLbl="node1" presStyleIdx="1" presStyleCnt="6">
        <dgm:presLayoutVars>
          <dgm:chMax val="1"/>
          <dgm:bulletEnabled val="1"/>
        </dgm:presLayoutVars>
      </dgm:prSet>
      <dgm:spPr/>
      <dgm:t>
        <a:bodyPr/>
        <a:lstStyle/>
        <a:p>
          <a:endParaRPr lang="en-US"/>
        </a:p>
      </dgm:t>
    </dgm:pt>
    <dgm:pt modelId="{510C6244-5EB4-41A3-911A-4617750D78CE}" type="pres">
      <dgm:prSet presAssocID="{A3FC51E1-B952-449B-963E-012BB03B2FF8}" presName="descendantText" presStyleLbl="alignAccFollowNode1" presStyleIdx="1" presStyleCnt="6">
        <dgm:presLayoutVars>
          <dgm:bulletEnabled val="1"/>
        </dgm:presLayoutVars>
      </dgm:prSet>
      <dgm:spPr/>
      <dgm:t>
        <a:bodyPr/>
        <a:lstStyle/>
        <a:p>
          <a:endParaRPr lang="en-US"/>
        </a:p>
      </dgm:t>
    </dgm:pt>
    <dgm:pt modelId="{1704E5D7-99F6-48F5-BB37-B267A4588C3B}" type="pres">
      <dgm:prSet presAssocID="{AF40F0AC-76A9-4E04-82D0-10462CA49A90}" presName="sp" presStyleCnt="0"/>
      <dgm:spPr/>
    </dgm:pt>
    <dgm:pt modelId="{B7EE2490-3811-459A-B4DF-76618E279613}" type="pres">
      <dgm:prSet presAssocID="{FF3FCFA7-B05C-49AD-88ED-1887F24389DF}" presName="linNode" presStyleCnt="0"/>
      <dgm:spPr/>
    </dgm:pt>
    <dgm:pt modelId="{E00F6E53-E27B-4AF0-B620-F6D42665CB9C}" type="pres">
      <dgm:prSet presAssocID="{FF3FCFA7-B05C-49AD-88ED-1887F24389DF}" presName="parentText" presStyleLbl="node1" presStyleIdx="2" presStyleCnt="6">
        <dgm:presLayoutVars>
          <dgm:chMax val="1"/>
          <dgm:bulletEnabled val="1"/>
        </dgm:presLayoutVars>
      </dgm:prSet>
      <dgm:spPr/>
      <dgm:t>
        <a:bodyPr/>
        <a:lstStyle/>
        <a:p>
          <a:endParaRPr lang="en-US"/>
        </a:p>
      </dgm:t>
    </dgm:pt>
    <dgm:pt modelId="{38CF5802-8D63-4ECD-9CE0-75641FE40274}" type="pres">
      <dgm:prSet presAssocID="{FF3FCFA7-B05C-49AD-88ED-1887F24389DF}" presName="descendantText" presStyleLbl="alignAccFollowNode1" presStyleIdx="2" presStyleCnt="6">
        <dgm:presLayoutVars>
          <dgm:bulletEnabled val="1"/>
        </dgm:presLayoutVars>
      </dgm:prSet>
      <dgm:spPr/>
      <dgm:t>
        <a:bodyPr/>
        <a:lstStyle/>
        <a:p>
          <a:endParaRPr lang="en-US"/>
        </a:p>
      </dgm:t>
    </dgm:pt>
    <dgm:pt modelId="{023DF6C1-24EB-4BD0-ACF0-C572CCCE0675}" type="pres">
      <dgm:prSet presAssocID="{D65A10F8-2515-4A7C-AEF2-A2403931BEC4}" presName="sp" presStyleCnt="0"/>
      <dgm:spPr/>
    </dgm:pt>
    <dgm:pt modelId="{9080D967-7427-4EC1-B2C8-37755473AC9C}" type="pres">
      <dgm:prSet presAssocID="{6773D869-9071-41E1-BEEC-36F415E5D431}" presName="linNode" presStyleCnt="0"/>
      <dgm:spPr/>
    </dgm:pt>
    <dgm:pt modelId="{BA3807FB-52F9-4E9A-995F-92A1E2752234}" type="pres">
      <dgm:prSet presAssocID="{6773D869-9071-41E1-BEEC-36F415E5D431}" presName="parentText" presStyleLbl="node1" presStyleIdx="3" presStyleCnt="6">
        <dgm:presLayoutVars>
          <dgm:chMax val="1"/>
          <dgm:bulletEnabled val="1"/>
        </dgm:presLayoutVars>
      </dgm:prSet>
      <dgm:spPr/>
      <dgm:t>
        <a:bodyPr/>
        <a:lstStyle/>
        <a:p>
          <a:endParaRPr lang="en-US"/>
        </a:p>
      </dgm:t>
    </dgm:pt>
    <dgm:pt modelId="{17100A1C-B398-4D4B-94A0-35015DAE1018}" type="pres">
      <dgm:prSet presAssocID="{6773D869-9071-41E1-BEEC-36F415E5D431}" presName="descendantText" presStyleLbl="alignAccFollowNode1" presStyleIdx="3" presStyleCnt="6">
        <dgm:presLayoutVars>
          <dgm:bulletEnabled val="1"/>
        </dgm:presLayoutVars>
      </dgm:prSet>
      <dgm:spPr/>
      <dgm:t>
        <a:bodyPr/>
        <a:lstStyle/>
        <a:p>
          <a:endParaRPr lang="en-US"/>
        </a:p>
      </dgm:t>
    </dgm:pt>
    <dgm:pt modelId="{10666002-216D-45FD-8AA9-5F3656B20AE9}" type="pres">
      <dgm:prSet presAssocID="{D0C45B4D-AF53-4773-B7A7-2E4D67762FF4}" presName="sp" presStyleCnt="0"/>
      <dgm:spPr/>
    </dgm:pt>
    <dgm:pt modelId="{54159B46-7DA9-4873-A464-267628879948}" type="pres">
      <dgm:prSet presAssocID="{03EAAA30-428E-4796-8932-7263F2BCAC92}" presName="linNode" presStyleCnt="0"/>
      <dgm:spPr/>
    </dgm:pt>
    <dgm:pt modelId="{C3F5F5F4-5E75-4EA1-936E-3B18249C9519}" type="pres">
      <dgm:prSet presAssocID="{03EAAA30-428E-4796-8932-7263F2BCAC92}" presName="parentText" presStyleLbl="node1" presStyleIdx="4" presStyleCnt="6">
        <dgm:presLayoutVars>
          <dgm:chMax val="1"/>
          <dgm:bulletEnabled val="1"/>
        </dgm:presLayoutVars>
      </dgm:prSet>
      <dgm:spPr/>
      <dgm:t>
        <a:bodyPr/>
        <a:lstStyle/>
        <a:p>
          <a:endParaRPr lang="en-US"/>
        </a:p>
      </dgm:t>
    </dgm:pt>
    <dgm:pt modelId="{6946671E-490F-4729-93C9-A308D2B78252}" type="pres">
      <dgm:prSet presAssocID="{03EAAA30-428E-4796-8932-7263F2BCAC92}" presName="descendantText" presStyleLbl="alignAccFollowNode1" presStyleIdx="4" presStyleCnt="6">
        <dgm:presLayoutVars>
          <dgm:bulletEnabled val="1"/>
        </dgm:presLayoutVars>
      </dgm:prSet>
      <dgm:spPr/>
      <dgm:t>
        <a:bodyPr/>
        <a:lstStyle/>
        <a:p>
          <a:endParaRPr lang="en-US"/>
        </a:p>
      </dgm:t>
    </dgm:pt>
    <dgm:pt modelId="{DAE81D85-B048-4F8B-82B7-8427A8AEFC2C}" type="pres">
      <dgm:prSet presAssocID="{EAE9F0F5-A2B3-43B0-BDEF-EF9B4C6CE3F9}" presName="sp" presStyleCnt="0"/>
      <dgm:spPr/>
    </dgm:pt>
    <dgm:pt modelId="{C2A1B2A4-6702-4313-989F-1B29761FF734}" type="pres">
      <dgm:prSet presAssocID="{C849D815-2BDF-4084-980F-DDA19A034BBF}" presName="linNode" presStyleCnt="0"/>
      <dgm:spPr/>
    </dgm:pt>
    <dgm:pt modelId="{9FA1D75B-B55F-4FBD-9F8E-9FF9A9C04AF7}" type="pres">
      <dgm:prSet presAssocID="{C849D815-2BDF-4084-980F-DDA19A034BBF}" presName="parentText" presStyleLbl="node1" presStyleIdx="5" presStyleCnt="6" custLinFactNeighborX="-5451" custLinFactNeighborY="-2501">
        <dgm:presLayoutVars>
          <dgm:chMax val="1"/>
          <dgm:bulletEnabled val="1"/>
        </dgm:presLayoutVars>
      </dgm:prSet>
      <dgm:spPr/>
      <dgm:t>
        <a:bodyPr/>
        <a:lstStyle/>
        <a:p>
          <a:endParaRPr lang="en-US"/>
        </a:p>
      </dgm:t>
    </dgm:pt>
    <dgm:pt modelId="{620191BA-A0F7-4F37-A002-BEFB61734EC3}" type="pres">
      <dgm:prSet presAssocID="{C849D815-2BDF-4084-980F-DDA19A034BBF}" presName="descendantText" presStyleLbl="alignAccFollowNode1" presStyleIdx="5" presStyleCnt="6">
        <dgm:presLayoutVars>
          <dgm:bulletEnabled val="1"/>
        </dgm:presLayoutVars>
      </dgm:prSet>
      <dgm:spPr/>
      <dgm:t>
        <a:bodyPr/>
        <a:lstStyle/>
        <a:p>
          <a:endParaRPr lang="en-US"/>
        </a:p>
      </dgm:t>
    </dgm:pt>
  </dgm:ptLst>
  <dgm:cxnLst>
    <dgm:cxn modelId="{B14C05DB-CFD0-451D-9900-917101668A36}" srcId="{FF3FCFA7-B05C-49AD-88ED-1887F24389DF}" destId="{683308E4-9D8A-4DAC-B417-E6520716F786}" srcOrd="0" destOrd="0" parTransId="{F44679F4-7F22-495C-9B8D-E96FE75A59FD}" sibTransId="{115F6C74-8B61-43A0-BF8F-B7C93DAE9A00}"/>
    <dgm:cxn modelId="{B9399C3F-B78F-45B1-9805-74614FA54C3A}" srcId="{C849D815-2BDF-4084-980F-DDA19A034BBF}" destId="{7A2CF95E-0A01-460C-BC84-BBA9F31CECFE}" srcOrd="0" destOrd="0" parTransId="{34D110CF-DB76-46E3-84B0-D3B1AA2DE4B5}" sibTransId="{5B91995D-4657-4F20-8A69-89088684EE67}"/>
    <dgm:cxn modelId="{CC8E078A-F82B-41C3-A4EF-F1172FA833A3}" srcId="{7AEE83FB-C4B5-493B-B13E-04F64A7033C4}" destId="{A3FC51E1-B952-449B-963E-012BB03B2FF8}" srcOrd="1" destOrd="0" parTransId="{CE03BE03-24B2-41C4-88CD-65A4B042FF9D}" sibTransId="{AF40F0AC-76A9-4E04-82D0-10462CA49A90}"/>
    <dgm:cxn modelId="{19B9D43F-D7E0-499D-AD52-1A8DDF11B0A8}" type="presOf" srcId="{7AEE83FB-C4B5-493B-B13E-04F64A7033C4}" destId="{3363DC14-F29C-4CD8-B408-E98AC8333363}" srcOrd="0" destOrd="0" presId="urn:microsoft.com/office/officeart/2005/8/layout/vList5"/>
    <dgm:cxn modelId="{51618CA0-24E0-4453-8F20-F1B8F661656B}" type="presOf" srcId="{D180C141-19E8-4C40-B014-AE8DE8EA2F52}" destId="{5BB183DE-C4E7-4899-B3C0-FA34798A5E78}" srcOrd="0" destOrd="0" presId="urn:microsoft.com/office/officeart/2005/8/layout/vList5"/>
    <dgm:cxn modelId="{059247A4-88FE-4FC3-9177-DE9CAE2616E0}" type="presOf" srcId="{ADB1DAF6-0CBE-4224-AA2E-5FA383648BC8}" destId="{6A366D9E-EFA8-4D6C-97E9-C4788AB843BA}" srcOrd="0" destOrd="0" presId="urn:microsoft.com/office/officeart/2005/8/layout/vList5"/>
    <dgm:cxn modelId="{71807958-A708-40A2-8214-D04A372289CA}" type="presOf" srcId="{EDFDFFDC-9228-49C7-9F03-81C0489BEC15}" destId="{510C6244-5EB4-41A3-911A-4617750D78CE}" srcOrd="0" destOrd="0" presId="urn:microsoft.com/office/officeart/2005/8/layout/vList5"/>
    <dgm:cxn modelId="{02C8188A-9FF7-4CEC-8B41-4FF002914BC6}" srcId="{ADB1DAF6-0CBE-4224-AA2E-5FA383648BC8}" destId="{D180C141-19E8-4C40-B014-AE8DE8EA2F52}" srcOrd="0" destOrd="0" parTransId="{39DA5DDC-DCB4-47FE-99B2-B477A883D324}" sibTransId="{7B18ACC4-26F7-43C8-984D-45993ADF6E5B}"/>
    <dgm:cxn modelId="{6C7A0610-2CD3-47B0-B9F7-AE34CC4333CE}" type="presOf" srcId="{FF3FCFA7-B05C-49AD-88ED-1887F24389DF}" destId="{E00F6E53-E27B-4AF0-B620-F6D42665CB9C}" srcOrd="0" destOrd="0" presId="urn:microsoft.com/office/officeart/2005/8/layout/vList5"/>
    <dgm:cxn modelId="{40CEC5B8-8506-43D2-BDA3-1A1E459666AE}" type="presOf" srcId="{6773D869-9071-41E1-BEEC-36F415E5D431}" destId="{BA3807FB-52F9-4E9A-995F-92A1E2752234}" srcOrd="0" destOrd="0" presId="urn:microsoft.com/office/officeart/2005/8/layout/vList5"/>
    <dgm:cxn modelId="{49AC35EA-20DD-4EC4-ABE0-3484A051532A}" type="presOf" srcId="{03EAAA30-428E-4796-8932-7263F2BCAC92}" destId="{C3F5F5F4-5E75-4EA1-936E-3B18249C9519}" srcOrd="0" destOrd="0" presId="urn:microsoft.com/office/officeart/2005/8/layout/vList5"/>
    <dgm:cxn modelId="{4DD9D18E-34C9-45FB-86C4-51385D890B72}" type="presOf" srcId="{D0A0C0E2-F753-4F45-954B-3CB6254B1740}" destId="{17100A1C-B398-4D4B-94A0-35015DAE1018}" srcOrd="0" destOrd="0" presId="urn:microsoft.com/office/officeart/2005/8/layout/vList5"/>
    <dgm:cxn modelId="{2C60CE90-F1E6-4AC2-B234-E24ED8149CE6}" srcId="{7AEE83FB-C4B5-493B-B13E-04F64A7033C4}" destId="{FF3FCFA7-B05C-49AD-88ED-1887F24389DF}" srcOrd="2" destOrd="0" parTransId="{5E597BF2-A7C2-444E-8C54-EEED15578DA6}" sibTransId="{D65A10F8-2515-4A7C-AEF2-A2403931BEC4}"/>
    <dgm:cxn modelId="{9946D30C-0329-4CDB-8B1A-DB24B9FBFB8D}" srcId="{03EAAA30-428E-4796-8932-7263F2BCAC92}" destId="{65174178-BF41-41D3-BE4C-175D7E842590}" srcOrd="0" destOrd="0" parTransId="{E3BD001C-6F0F-45C4-8D65-119BD14BA0DA}" sibTransId="{66D6A3EE-6D6B-4755-A154-20A10B2868B7}"/>
    <dgm:cxn modelId="{826D5166-C2D6-48E6-AF18-BFAEE18CDE0E}" type="presOf" srcId="{7A2CF95E-0A01-460C-BC84-BBA9F31CECFE}" destId="{620191BA-A0F7-4F37-A002-BEFB61734EC3}" srcOrd="0" destOrd="0" presId="urn:microsoft.com/office/officeart/2005/8/layout/vList5"/>
    <dgm:cxn modelId="{F7F7D846-F9E3-4503-AC73-FC2F9438F4DC}" type="presOf" srcId="{65174178-BF41-41D3-BE4C-175D7E842590}" destId="{6946671E-490F-4729-93C9-A308D2B78252}" srcOrd="0" destOrd="0" presId="urn:microsoft.com/office/officeart/2005/8/layout/vList5"/>
    <dgm:cxn modelId="{F2E6D55F-E3E2-4FC4-8D7E-AD54706BAF27}" type="presOf" srcId="{A3FC51E1-B952-449B-963E-012BB03B2FF8}" destId="{9AA8BC97-CC64-4966-A96E-37F70974EAF7}" srcOrd="0" destOrd="0" presId="urn:microsoft.com/office/officeart/2005/8/layout/vList5"/>
    <dgm:cxn modelId="{553E17A3-15AC-40EE-AEE3-181A1EBF75DA}" srcId="{A3FC51E1-B952-449B-963E-012BB03B2FF8}" destId="{EDFDFFDC-9228-49C7-9F03-81C0489BEC15}" srcOrd="0" destOrd="0" parTransId="{43EE4C07-8E19-42E3-BA79-AA0A00ACB545}" sibTransId="{AA245157-99FC-4C4B-9727-CBE405ABF592}"/>
    <dgm:cxn modelId="{EA3A9F0B-BBBD-4697-AB81-D56A07C02476}" srcId="{7AEE83FB-C4B5-493B-B13E-04F64A7033C4}" destId="{ADB1DAF6-0CBE-4224-AA2E-5FA383648BC8}" srcOrd="0" destOrd="0" parTransId="{0CCCA9A3-4598-4F7D-9220-F23F412778D1}" sibTransId="{9E614724-EB98-4E93-91D9-65EEC33F6B41}"/>
    <dgm:cxn modelId="{875CADBB-3BA4-4DF9-8338-C85DE6E9998B}" type="presOf" srcId="{683308E4-9D8A-4DAC-B417-E6520716F786}" destId="{38CF5802-8D63-4ECD-9CE0-75641FE40274}" srcOrd="0" destOrd="0" presId="urn:microsoft.com/office/officeart/2005/8/layout/vList5"/>
    <dgm:cxn modelId="{24E00A59-C149-4E3C-9EE9-8279F3EE9A85}" srcId="{7AEE83FB-C4B5-493B-B13E-04F64A7033C4}" destId="{C849D815-2BDF-4084-980F-DDA19A034BBF}" srcOrd="5" destOrd="0" parTransId="{25E53B82-45BB-4C5B-9F3B-E055A030846B}" sibTransId="{7369856F-A858-4342-9B10-3BA74D229464}"/>
    <dgm:cxn modelId="{A3165455-1810-46D1-A3E0-A00FA015F8DA}" srcId="{6773D869-9071-41E1-BEEC-36F415E5D431}" destId="{D0A0C0E2-F753-4F45-954B-3CB6254B1740}" srcOrd="0" destOrd="0" parTransId="{A6EFD8BC-8540-4839-B259-234D7CB0AA37}" sibTransId="{36CD8C6F-8F5F-4A18-BCD4-6D5E2DF99747}"/>
    <dgm:cxn modelId="{41691A90-C4BC-427B-87C9-4D3BC1A97BC5}" type="presOf" srcId="{C849D815-2BDF-4084-980F-DDA19A034BBF}" destId="{9FA1D75B-B55F-4FBD-9F8E-9FF9A9C04AF7}" srcOrd="0" destOrd="0" presId="urn:microsoft.com/office/officeart/2005/8/layout/vList5"/>
    <dgm:cxn modelId="{0DB1C124-A174-4FEF-A710-776ED211A159}" srcId="{7AEE83FB-C4B5-493B-B13E-04F64A7033C4}" destId="{6773D869-9071-41E1-BEEC-36F415E5D431}" srcOrd="3" destOrd="0" parTransId="{2BB26012-3959-4733-8BE1-E281A951AE09}" sibTransId="{D0C45B4D-AF53-4773-B7A7-2E4D67762FF4}"/>
    <dgm:cxn modelId="{6D6BB64A-31F2-42AE-95C5-6668FDBC496F}" srcId="{7AEE83FB-C4B5-493B-B13E-04F64A7033C4}" destId="{03EAAA30-428E-4796-8932-7263F2BCAC92}" srcOrd="4" destOrd="0" parTransId="{ADA72355-15E2-4E5D-B56A-D2BC30472954}" sibTransId="{EAE9F0F5-A2B3-43B0-BDEF-EF9B4C6CE3F9}"/>
    <dgm:cxn modelId="{126DF78D-4220-46D1-B83E-3A9B594B9758}" type="presParOf" srcId="{3363DC14-F29C-4CD8-B408-E98AC8333363}" destId="{C0EC9111-D001-45B3-B9ED-6000EF530B17}" srcOrd="0" destOrd="0" presId="urn:microsoft.com/office/officeart/2005/8/layout/vList5"/>
    <dgm:cxn modelId="{849D541F-850E-42BE-99D9-7E866023FEA3}" type="presParOf" srcId="{C0EC9111-D001-45B3-B9ED-6000EF530B17}" destId="{6A366D9E-EFA8-4D6C-97E9-C4788AB843BA}" srcOrd="0" destOrd="0" presId="urn:microsoft.com/office/officeart/2005/8/layout/vList5"/>
    <dgm:cxn modelId="{44B5AA29-066F-4242-9F65-E8B9D13503C3}" type="presParOf" srcId="{C0EC9111-D001-45B3-B9ED-6000EF530B17}" destId="{5BB183DE-C4E7-4899-B3C0-FA34798A5E78}" srcOrd="1" destOrd="0" presId="urn:microsoft.com/office/officeart/2005/8/layout/vList5"/>
    <dgm:cxn modelId="{9CCCE8DC-9CA0-4308-B4B7-77480C3E4D4D}" type="presParOf" srcId="{3363DC14-F29C-4CD8-B408-E98AC8333363}" destId="{0CEE4D18-EE30-47F1-8FFE-7468473BF34B}" srcOrd="1" destOrd="0" presId="urn:microsoft.com/office/officeart/2005/8/layout/vList5"/>
    <dgm:cxn modelId="{B90EB498-89A1-4D0B-A883-64E73C150887}" type="presParOf" srcId="{3363DC14-F29C-4CD8-B408-E98AC8333363}" destId="{71D5070C-E2B3-47AF-A9C5-25049959B07E}" srcOrd="2" destOrd="0" presId="urn:microsoft.com/office/officeart/2005/8/layout/vList5"/>
    <dgm:cxn modelId="{C967CAE9-C033-408D-9DBE-BECFDFE2BC6B}" type="presParOf" srcId="{71D5070C-E2B3-47AF-A9C5-25049959B07E}" destId="{9AA8BC97-CC64-4966-A96E-37F70974EAF7}" srcOrd="0" destOrd="0" presId="urn:microsoft.com/office/officeart/2005/8/layout/vList5"/>
    <dgm:cxn modelId="{0804E10C-9F47-4446-BD39-C7B9C120757E}" type="presParOf" srcId="{71D5070C-E2B3-47AF-A9C5-25049959B07E}" destId="{510C6244-5EB4-41A3-911A-4617750D78CE}" srcOrd="1" destOrd="0" presId="urn:microsoft.com/office/officeart/2005/8/layout/vList5"/>
    <dgm:cxn modelId="{A87BE5D1-AAB2-4571-9570-0FF037D73EA5}" type="presParOf" srcId="{3363DC14-F29C-4CD8-B408-E98AC8333363}" destId="{1704E5D7-99F6-48F5-BB37-B267A4588C3B}" srcOrd="3" destOrd="0" presId="urn:microsoft.com/office/officeart/2005/8/layout/vList5"/>
    <dgm:cxn modelId="{05CC8136-3649-45CB-849A-9AFF039F2991}" type="presParOf" srcId="{3363DC14-F29C-4CD8-B408-E98AC8333363}" destId="{B7EE2490-3811-459A-B4DF-76618E279613}" srcOrd="4" destOrd="0" presId="urn:microsoft.com/office/officeart/2005/8/layout/vList5"/>
    <dgm:cxn modelId="{98AF3F52-7CD0-4DDD-BCFD-B31DA9D2B28A}" type="presParOf" srcId="{B7EE2490-3811-459A-B4DF-76618E279613}" destId="{E00F6E53-E27B-4AF0-B620-F6D42665CB9C}" srcOrd="0" destOrd="0" presId="urn:microsoft.com/office/officeart/2005/8/layout/vList5"/>
    <dgm:cxn modelId="{57C9EB2D-2445-4237-AD2C-46B09C4A0A69}" type="presParOf" srcId="{B7EE2490-3811-459A-B4DF-76618E279613}" destId="{38CF5802-8D63-4ECD-9CE0-75641FE40274}" srcOrd="1" destOrd="0" presId="urn:microsoft.com/office/officeart/2005/8/layout/vList5"/>
    <dgm:cxn modelId="{D8DC906C-EEEA-4ACF-8FF2-A166A4DDC455}" type="presParOf" srcId="{3363DC14-F29C-4CD8-B408-E98AC8333363}" destId="{023DF6C1-24EB-4BD0-ACF0-C572CCCE0675}" srcOrd="5" destOrd="0" presId="urn:microsoft.com/office/officeart/2005/8/layout/vList5"/>
    <dgm:cxn modelId="{005B8387-655C-42CC-8DF9-B2AB25DAA64B}" type="presParOf" srcId="{3363DC14-F29C-4CD8-B408-E98AC8333363}" destId="{9080D967-7427-4EC1-B2C8-37755473AC9C}" srcOrd="6" destOrd="0" presId="urn:microsoft.com/office/officeart/2005/8/layout/vList5"/>
    <dgm:cxn modelId="{1DEF6770-72EA-4736-8895-D82E9181CEF2}" type="presParOf" srcId="{9080D967-7427-4EC1-B2C8-37755473AC9C}" destId="{BA3807FB-52F9-4E9A-995F-92A1E2752234}" srcOrd="0" destOrd="0" presId="urn:microsoft.com/office/officeart/2005/8/layout/vList5"/>
    <dgm:cxn modelId="{4D9D7761-8C7F-46A2-976B-CF195FA43355}" type="presParOf" srcId="{9080D967-7427-4EC1-B2C8-37755473AC9C}" destId="{17100A1C-B398-4D4B-94A0-35015DAE1018}" srcOrd="1" destOrd="0" presId="urn:microsoft.com/office/officeart/2005/8/layout/vList5"/>
    <dgm:cxn modelId="{955186AF-AAC9-4C92-A1C3-BE512D8B38AE}" type="presParOf" srcId="{3363DC14-F29C-4CD8-B408-E98AC8333363}" destId="{10666002-216D-45FD-8AA9-5F3656B20AE9}" srcOrd="7" destOrd="0" presId="urn:microsoft.com/office/officeart/2005/8/layout/vList5"/>
    <dgm:cxn modelId="{A8FC060A-67A1-4578-BB09-253050E7ABE4}" type="presParOf" srcId="{3363DC14-F29C-4CD8-B408-E98AC8333363}" destId="{54159B46-7DA9-4873-A464-267628879948}" srcOrd="8" destOrd="0" presId="urn:microsoft.com/office/officeart/2005/8/layout/vList5"/>
    <dgm:cxn modelId="{0C23CEEA-1841-42C4-A865-C1E343997C49}" type="presParOf" srcId="{54159B46-7DA9-4873-A464-267628879948}" destId="{C3F5F5F4-5E75-4EA1-936E-3B18249C9519}" srcOrd="0" destOrd="0" presId="urn:microsoft.com/office/officeart/2005/8/layout/vList5"/>
    <dgm:cxn modelId="{2D7B87EB-A5CA-4FA2-BC41-9DBFCB83835C}" type="presParOf" srcId="{54159B46-7DA9-4873-A464-267628879948}" destId="{6946671E-490F-4729-93C9-A308D2B78252}" srcOrd="1" destOrd="0" presId="urn:microsoft.com/office/officeart/2005/8/layout/vList5"/>
    <dgm:cxn modelId="{9DDCB1AE-2A12-4215-B033-EF26D0C0F0D4}" type="presParOf" srcId="{3363DC14-F29C-4CD8-B408-E98AC8333363}" destId="{DAE81D85-B048-4F8B-82B7-8427A8AEFC2C}" srcOrd="9" destOrd="0" presId="urn:microsoft.com/office/officeart/2005/8/layout/vList5"/>
    <dgm:cxn modelId="{B8466469-F50E-4D0F-93A9-E237D70D392B}" type="presParOf" srcId="{3363DC14-F29C-4CD8-B408-E98AC8333363}" destId="{C2A1B2A4-6702-4313-989F-1B29761FF734}" srcOrd="10" destOrd="0" presId="urn:microsoft.com/office/officeart/2005/8/layout/vList5"/>
    <dgm:cxn modelId="{933ABDF3-0327-4EAE-8EA8-0091B3B21993}" type="presParOf" srcId="{C2A1B2A4-6702-4313-989F-1B29761FF734}" destId="{9FA1D75B-B55F-4FBD-9F8E-9FF9A9C04AF7}" srcOrd="0" destOrd="0" presId="urn:microsoft.com/office/officeart/2005/8/layout/vList5"/>
    <dgm:cxn modelId="{61C57324-0F39-4A5C-B1A1-4100B64EFE6D}" type="presParOf" srcId="{C2A1B2A4-6702-4313-989F-1B29761FF734}" destId="{620191BA-A0F7-4F37-A002-BEFB61734EC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B183DE-C4E7-4899-B3C0-FA34798A5E78}">
      <dsp:nvSpPr>
        <dsp:cNvPr id="0" name=""/>
        <dsp:cNvSpPr/>
      </dsp:nvSpPr>
      <dsp:spPr>
        <a:xfrm rot="5400000">
          <a:off x="4930252" y="661281"/>
          <a:ext cx="933833" cy="5509912"/>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i="1" kern="1200" dirty="0" smtClean="0"/>
            <a:t>Faster, simpler renewals with pre-populated forms</a:t>
          </a:r>
          <a:endParaRPr lang="en-US" sz="1400" i="1" kern="1200" dirty="0"/>
        </a:p>
        <a:p>
          <a:pPr marL="114300" lvl="1" indent="-114300" algn="l" defTabSz="622300">
            <a:lnSpc>
              <a:spcPct val="90000"/>
            </a:lnSpc>
            <a:spcBef>
              <a:spcPct val="0"/>
            </a:spcBef>
            <a:spcAft>
              <a:spcPct val="15000"/>
            </a:spcAft>
            <a:buChar char="••"/>
          </a:pPr>
          <a:r>
            <a:rPr lang="en-US" sz="1400" i="1" kern="1200" dirty="0" smtClean="0"/>
            <a:t>Easier online plan comparisons &amp; shopping</a:t>
          </a:r>
          <a:endParaRPr lang="en-US" sz="1400" i="1" kern="1200" dirty="0"/>
        </a:p>
      </dsp:txBody>
      <dsp:txXfrm rot="-5400000">
        <a:off x="2642213" y="2994906"/>
        <a:ext cx="5464326" cy="842661"/>
      </dsp:txXfrm>
    </dsp:sp>
    <dsp:sp modelId="{6A366D9E-EFA8-4D6C-97E9-C4788AB843BA}">
      <dsp:nvSpPr>
        <dsp:cNvPr id="0" name=""/>
        <dsp:cNvSpPr/>
      </dsp:nvSpPr>
      <dsp:spPr>
        <a:xfrm>
          <a:off x="1273" y="3019514"/>
          <a:ext cx="2640939" cy="873145"/>
        </a:xfrm>
        <a:prstGeom prst="roundRect">
          <a:avLst/>
        </a:prstGeom>
        <a:solidFill>
          <a:srgbClr val="D78DBD"/>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t>Enhance the Customer Experience</a:t>
          </a:r>
          <a:endParaRPr lang="en-US" sz="1900" kern="1200" dirty="0"/>
        </a:p>
      </dsp:txBody>
      <dsp:txXfrm>
        <a:off x="43896" y="3062137"/>
        <a:ext cx="2555693" cy="787899"/>
      </dsp:txXfrm>
    </dsp:sp>
    <dsp:sp modelId="{510C6244-5EB4-41A3-911A-4617750D78CE}">
      <dsp:nvSpPr>
        <dsp:cNvPr id="0" name=""/>
        <dsp:cNvSpPr/>
      </dsp:nvSpPr>
      <dsp:spPr>
        <a:xfrm rot="5400000">
          <a:off x="4865109" y="-1218022"/>
          <a:ext cx="1023101" cy="5426828"/>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i="1" kern="1200" dirty="0" smtClean="0"/>
            <a:t>More timely and accurate generation of invoices and processing of payments</a:t>
          </a:r>
          <a:endParaRPr lang="en-US" sz="1400" i="1" kern="1200" dirty="0"/>
        </a:p>
        <a:p>
          <a:pPr marL="114300" lvl="1" indent="-114300" algn="l" defTabSz="622300">
            <a:lnSpc>
              <a:spcPct val="90000"/>
            </a:lnSpc>
            <a:spcBef>
              <a:spcPct val="0"/>
            </a:spcBef>
            <a:spcAft>
              <a:spcPct val="15000"/>
            </a:spcAft>
            <a:buChar char="••"/>
          </a:pPr>
          <a:r>
            <a:rPr lang="en-US" sz="1400" i="1" kern="1200" dirty="0" smtClean="0"/>
            <a:t>Ability to auto-process life event changes (births, divorces, etc.)</a:t>
          </a:r>
          <a:endParaRPr lang="en-US" sz="1400" i="1" kern="1200" dirty="0"/>
        </a:p>
      </dsp:txBody>
      <dsp:txXfrm rot="-5400000">
        <a:off x="2663246" y="1033785"/>
        <a:ext cx="5376884" cy="923213"/>
      </dsp:txXfrm>
    </dsp:sp>
    <dsp:sp modelId="{9AA8BC97-CC64-4966-A96E-37F70974EAF7}">
      <dsp:nvSpPr>
        <dsp:cNvPr id="0" name=""/>
        <dsp:cNvSpPr/>
      </dsp:nvSpPr>
      <dsp:spPr>
        <a:xfrm>
          <a:off x="1273" y="1054030"/>
          <a:ext cx="2661972" cy="905204"/>
        </a:xfrm>
        <a:prstGeom prst="roundRect">
          <a:avLst/>
        </a:prstGeom>
        <a:solidFill>
          <a:srgbClr val="6B957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t>Enhance Program Integrity</a:t>
          </a:r>
          <a:endParaRPr lang="en-US" sz="1900" kern="1200" dirty="0"/>
        </a:p>
      </dsp:txBody>
      <dsp:txXfrm>
        <a:off x="45461" y="1098218"/>
        <a:ext cx="2573596" cy="816828"/>
      </dsp:txXfrm>
    </dsp:sp>
    <dsp:sp modelId="{38CF5802-8D63-4ECD-9CE0-75641FE40274}">
      <dsp:nvSpPr>
        <dsp:cNvPr id="0" name=""/>
        <dsp:cNvSpPr/>
      </dsp:nvSpPr>
      <dsp:spPr>
        <a:xfrm rot="5400000">
          <a:off x="4991714" y="-2235647"/>
          <a:ext cx="769036" cy="5512011"/>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i="1" kern="1200" dirty="0" smtClean="0"/>
            <a:t>County workers will not have to enter certain types of data multiple times on multiple forms</a:t>
          </a:r>
          <a:endParaRPr lang="en-US" sz="1400" i="1" kern="1200" dirty="0"/>
        </a:p>
        <a:p>
          <a:pPr marL="114300" lvl="1" indent="-114300" algn="l" defTabSz="622300">
            <a:lnSpc>
              <a:spcPct val="90000"/>
            </a:lnSpc>
            <a:spcBef>
              <a:spcPct val="0"/>
            </a:spcBef>
            <a:spcAft>
              <a:spcPct val="15000"/>
            </a:spcAft>
            <a:buChar char="••"/>
          </a:pPr>
          <a:r>
            <a:rPr lang="en-US" sz="1400" i="1" kern="1200" dirty="0" smtClean="0"/>
            <a:t>Brokers/Navigators will be able to provide enhanced customer service</a:t>
          </a:r>
          <a:endParaRPr lang="en-US" sz="1400" i="1" kern="1200" dirty="0"/>
        </a:p>
      </dsp:txBody>
      <dsp:txXfrm rot="-5400000">
        <a:off x="2620227" y="173381"/>
        <a:ext cx="5474470" cy="693954"/>
      </dsp:txXfrm>
    </dsp:sp>
    <dsp:sp modelId="{E00F6E53-E27B-4AF0-B620-F6D42665CB9C}">
      <dsp:nvSpPr>
        <dsp:cNvPr id="0" name=""/>
        <dsp:cNvSpPr/>
      </dsp:nvSpPr>
      <dsp:spPr>
        <a:xfrm>
          <a:off x="1273" y="29197"/>
          <a:ext cx="2618953" cy="960449"/>
        </a:xfrm>
        <a:prstGeom prst="round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t>Improve Case Management Functionality</a:t>
          </a:r>
          <a:endParaRPr lang="en-US" sz="1900" kern="1200" dirty="0"/>
        </a:p>
      </dsp:txBody>
      <dsp:txXfrm>
        <a:off x="48158" y="76082"/>
        <a:ext cx="2525183" cy="866679"/>
      </dsp:txXfrm>
    </dsp:sp>
    <dsp:sp modelId="{17100A1C-B398-4D4B-94A0-35015DAE1018}">
      <dsp:nvSpPr>
        <dsp:cNvPr id="0" name=""/>
        <dsp:cNvSpPr/>
      </dsp:nvSpPr>
      <dsp:spPr>
        <a:xfrm rot="5400000">
          <a:off x="4868348" y="-230109"/>
          <a:ext cx="1025622" cy="5503813"/>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en-US" sz="1400" i="1" kern="1200" dirty="0" smtClean="0"/>
            <a:t>Data reconciliation between MNsure and key state databases</a:t>
          </a:r>
          <a:endParaRPr lang="en-US" sz="1400" i="1" kern="1200" dirty="0"/>
        </a:p>
        <a:p>
          <a:pPr marL="114300" lvl="1" indent="-114300" algn="l" defTabSz="622300">
            <a:lnSpc>
              <a:spcPct val="90000"/>
            </a:lnSpc>
            <a:spcBef>
              <a:spcPct val="0"/>
            </a:spcBef>
            <a:spcAft>
              <a:spcPct val="15000"/>
            </a:spcAft>
            <a:buChar char="••"/>
          </a:pPr>
          <a:r>
            <a:rPr lang="en-US" sz="1400" i="1" kern="1200" dirty="0" smtClean="0"/>
            <a:t>Standardized system performance reports for management</a:t>
          </a:r>
          <a:endParaRPr lang="en-US" sz="1400" i="1" kern="1200" dirty="0"/>
        </a:p>
      </dsp:txBody>
      <dsp:txXfrm rot="-5400000">
        <a:off x="2629253" y="2059053"/>
        <a:ext cx="5453746" cy="925488"/>
      </dsp:txXfrm>
    </dsp:sp>
    <dsp:sp modelId="{BA3807FB-52F9-4E9A-995F-92A1E2752234}">
      <dsp:nvSpPr>
        <dsp:cNvPr id="0" name=""/>
        <dsp:cNvSpPr/>
      </dsp:nvSpPr>
      <dsp:spPr>
        <a:xfrm>
          <a:off x="1273" y="2036574"/>
          <a:ext cx="2627978" cy="916173"/>
        </a:xfrm>
        <a:prstGeom prst="roundRect">
          <a:avLst/>
        </a:prstGeom>
        <a:solidFill>
          <a:srgbClr val="D9B597"/>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36195" rIns="72390" bIns="36195" numCol="1" spcCol="1270" anchor="ctr" anchorCtr="0">
          <a:noAutofit/>
        </a:bodyPr>
        <a:lstStyle/>
        <a:p>
          <a:pPr lvl="0" algn="ctr" defTabSz="844550">
            <a:lnSpc>
              <a:spcPct val="90000"/>
            </a:lnSpc>
            <a:spcBef>
              <a:spcPct val="0"/>
            </a:spcBef>
            <a:spcAft>
              <a:spcPct val="35000"/>
            </a:spcAft>
          </a:pPr>
          <a:r>
            <a:rPr lang="en-US" sz="1900" kern="1200" dirty="0" smtClean="0"/>
            <a:t>Enhance Back-Office Functions</a:t>
          </a:r>
          <a:endParaRPr lang="en-US" sz="1900" kern="1200" dirty="0"/>
        </a:p>
      </dsp:txBody>
      <dsp:txXfrm>
        <a:off x="45997" y="2081298"/>
        <a:ext cx="2538530" cy="8267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AB086-C8DE-495E-92AC-19517BD4959B}">
      <dsp:nvSpPr>
        <dsp:cNvPr id="0" name=""/>
        <dsp:cNvSpPr/>
      </dsp:nvSpPr>
      <dsp:spPr>
        <a:xfrm>
          <a:off x="152407" y="3276238"/>
          <a:ext cx="2265722" cy="990957"/>
        </a:xfrm>
        <a:prstGeom prst="roundRect">
          <a:avLst/>
        </a:prstGeom>
        <a:solidFill>
          <a:srgbClr val="D78DBD"/>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dirty="0" smtClean="0"/>
            <a:t>Enhance the Customer Experience</a:t>
          </a:r>
          <a:endParaRPr lang="en-US" sz="1700" kern="1200" dirty="0"/>
        </a:p>
      </dsp:txBody>
      <dsp:txXfrm>
        <a:off x="200782" y="3324613"/>
        <a:ext cx="2168972" cy="894207"/>
      </dsp:txXfrm>
    </dsp:sp>
    <dsp:sp modelId="{08550714-9A4B-4343-B917-78175F43801E}">
      <dsp:nvSpPr>
        <dsp:cNvPr id="0" name=""/>
        <dsp:cNvSpPr/>
      </dsp:nvSpPr>
      <dsp:spPr>
        <a:xfrm>
          <a:off x="152407" y="1115786"/>
          <a:ext cx="2286000" cy="1027342"/>
        </a:xfrm>
        <a:prstGeom prst="roundRect">
          <a:avLst/>
        </a:prstGeom>
        <a:solidFill>
          <a:srgbClr val="6B957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dirty="0" smtClean="0"/>
            <a:t>Enhance Program Integrity</a:t>
          </a:r>
          <a:endParaRPr lang="en-US" sz="1700" kern="1200" dirty="0"/>
        </a:p>
      </dsp:txBody>
      <dsp:txXfrm>
        <a:off x="202558" y="1165937"/>
        <a:ext cx="2185698" cy="927040"/>
      </dsp:txXfrm>
    </dsp:sp>
    <dsp:sp modelId="{F9053BCA-C802-4E26-88EE-B89B9C4ADCD4}">
      <dsp:nvSpPr>
        <dsp:cNvPr id="0" name=""/>
        <dsp:cNvSpPr/>
      </dsp:nvSpPr>
      <dsp:spPr>
        <a:xfrm>
          <a:off x="152407" y="0"/>
          <a:ext cx="2244672" cy="1090041"/>
        </a:xfrm>
        <a:prstGeom prst="round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smtClean="0"/>
            <a:t>Improve Case Management Functionality</a:t>
          </a:r>
          <a:endParaRPr lang="en-US" sz="1600" kern="1200" dirty="0"/>
        </a:p>
      </dsp:txBody>
      <dsp:txXfrm>
        <a:off x="205618" y="53211"/>
        <a:ext cx="2138250" cy="983619"/>
      </dsp:txXfrm>
    </dsp:sp>
    <dsp:sp modelId="{72BE8A90-36FB-4CD7-8225-6ED06DCF0CF9}">
      <dsp:nvSpPr>
        <dsp:cNvPr id="0" name=""/>
        <dsp:cNvSpPr/>
      </dsp:nvSpPr>
      <dsp:spPr>
        <a:xfrm>
          <a:off x="152407" y="2209795"/>
          <a:ext cx="2254606" cy="1039791"/>
        </a:xfrm>
        <a:prstGeom prst="roundRect">
          <a:avLst/>
        </a:prstGeom>
        <a:solidFill>
          <a:srgbClr val="D9B597"/>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smtClean="0"/>
            <a:t>Enhance Back-Office Functions</a:t>
          </a:r>
          <a:endParaRPr lang="en-US" sz="1600" kern="1200" dirty="0"/>
        </a:p>
      </dsp:txBody>
      <dsp:txXfrm>
        <a:off x="203165" y="2260553"/>
        <a:ext cx="2153090" cy="9382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DAB086-C8DE-495E-92AC-19517BD4959B}">
      <dsp:nvSpPr>
        <dsp:cNvPr id="0" name=""/>
        <dsp:cNvSpPr/>
      </dsp:nvSpPr>
      <dsp:spPr>
        <a:xfrm>
          <a:off x="152407" y="3276238"/>
          <a:ext cx="2265722" cy="990957"/>
        </a:xfrm>
        <a:prstGeom prst="roundRect">
          <a:avLst/>
        </a:prstGeom>
        <a:solidFill>
          <a:srgbClr val="D78DBD"/>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dirty="0" smtClean="0"/>
            <a:t>Enhance the Customer Experience</a:t>
          </a:r>
          <a:endParaRPr lang="en-US" sz="1700" kern="1200" dirty="0"/>
        </a:p>
      </dsp:txBody>
      <dsp:txXfrm>
        <a:off x="200782" y="3324613"/>
        <a:ext cx="2168972" cy="894207"/>
      </dsp:txXfrm>
    </dsp:sp>
    <dsp:sp modelId="{08550714-9A4B-4343-B917-78175F43801E}">
      <dsp:nvSpPr>
        <dsp:cNvPr id="0" name=""/>
        <dsp:cNvSpPr/>
      </dsp:nvSpPr>
      <dsp:spPr>
        <a:xfrm>
          <a:off x="152407" y="1115786"/>
          <a:ext cx="2286000" cy="1027342"/>
        </a:xfrm>
        <a:prstGeom prst="roundRect">
          <a:avLst/>
        </a:prstGeom>
        <a:solidFill>
          <a:srgbClr val="6B957F"/>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dirty="0" smtClean="0"/>
            <a:t>Enhance Program Integrity</a:t>
          </a:r>
          <a:endParaRPr lang="en-US" sz="1700" kern="1200" dirty="0"/>
        </a:p>
      </dsp:txBody>
      <dsp:txXfrm>
        <a:off x="202558" y="1165937"/>
        <a:ext cx="2185698" cy="927040"/>
      </dsp:txXfrm>
    </dsp:sp>
    <dsp:sp modelId="{F9053BCA-C802-4E26-88EE-B89B9C4ADCD4}">
      <dsp:nvSpPr>
        <dsp:cNvPr id="0" name=""/>
        <dsp:cNvSpPr/>
      </dsp:nvSpPr>
      <dsp:spPr>
        <a:xfrm>
          <a:off x="152407" y="0"/>
          <a:ext cx="2244672" cy="1090041"/>
        </a:xfrm>
        <a:prstGeom prst="roundRect">
          <a:avLst/>
        </a:prstGeom>
        <a:solidFill>
          <a:srgbClr val="0070C0"/>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smtClean="0"/>
            <a:t>Improve Case Management Functionality</a:t>
          </a:r>
          <a:endParaRPr lang="en-US" sz="1600" kern="1200" dirty="0"/>
        </a:p>
      </dsp:txBody>
      <dsp:txXfrm>
        <a:off x="205618" y="53211"/>
        <a:ext cx="2138250" cy="983619"/>
      </dsp:txXfrm>
    </dsp:sp>
    <dsp:sp modelId="{72BE8A90-36FB-4CD7-8225-6ED06DCF0CF9}">
      <dsp:nvSpPr>
        <dsp:cNvPr id="0" name=""/>
        <dsp:cNvSpPr/>
      </dsp:nvSpPr>
      <dsp:spPr>
        <a:xfrm>
          <a:off x="152407" y="2209795"/>
          <a:ext cx="2254606" cy="1039791"/>
        </a:xfrm>
        <a:prstGeom prst="roundRect">
          <a:avLst/>
        </a:prstGeom>
        <a:solidFill>
          <a:srgbClr val="D9B597"/>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30480" rIns="60960" bIns="30480" numCol="1" spcCol="1270" anchor="ctr" anchorCtr="0">
          <a:noAutofit/>
        </a:bodyPr>
        <a:lstStyle/>
        <a:p>
          <a:pPr lvl="0" algn="ctr" defTabSz="711200">
            <a:lnSpc>
              <a:spcPct val="90000"/>
            </a:lnSpc>
            <a:spcBef>
              <a:spcPct val="0"/>
            </a:spcBef>
            <a:spcAft>
              <a:spcPct val="35000"/>
            </a:spcAft>
          </a:pPr>
          <a:r>
            <a:rPr lang="en-US" sz="1600" kern="1200" dirty="0" smtClean="0"/>
            <a:t>Enhance Back-Office Functions</a:t>
          </a:r>
          <a:endParaRPr lang="en-US" sz="1600" kern="1200" dirty="0"/>
        </a:p>
      </dsp:txBody>
      <dsp:txXfrm>
        <a:off x="203165" y="2260553"/>
        <a:ext cx="2153090" cy="93827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453038F-9004-474A-9501-D7090A7BCF9C}" type="datetimeFigureOut">
              <a:rPr lang="en-US" smtClean="0"/>
              <a:t>3/26/2015</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119A1086-820F-487B-B4D5-9F639E679D64}" type="slidenum">
              <a:rPr lang="en-US" smtClean="0"/>
              <a:t>‹#›</a:t>
            </a:fld>
            <a:endParaRPr lang="en-US"/>
          </a:p>
        </p:txBody>
      </p:sp>
    </p:spTree>
    <p:extLst>
      <p:ext uri="{BB962C8B-B14F-4D97-AF65-F5344CB8AC3E}">
        <p14:creationId xmlns:p14="http://schemas.microsoft.com/office/powerpoint/2010/main" val="264094375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4820"/>
          </a:xfrm>
          <a:prstGeom prst="rect">
            <a:avLst/>
          </a:prstGeom>
        </p:spPr>
        <p:txBody>
          <a:bodyPr vert="horz" lIns="92757" tIns="46378" rIns="92757" bIns="46378" rtlCol="0"/>
          <a:lstStyle>
            <a:lvl1pPr algn="l">
              <a:defRPr sz="1200"/>
            </a:lvl1pPr>
          </a:lstStyle>
          <a:p>
            <a:endParaRPr lang="en-US"/>
          </a:p>
        </p:txBody>
      </p:sp>
      <p:sp>
        <p:nvSpPr>
          <p:cNvPr id="3" name="Date Placeholder 2"/>
          <p:cNvSpPr>
            <a:spLocks noGrp="1"/>
          </p:cNvSpPr>
          <p:nvPr>
            <p:ph type="dt" idx="1"/>
          </p:nvPr>
        </p:nvSpPr>
        <p:spPr>
          <a:xfrm>
            <a:off x="3970938" y="1"/>
            <a:ext cx="3037840" cy="464820"/>
          </a:xfrm>
          <a:prstGeom prst="rect">
            <a:avLst/>
          </a:prstGeom>
        </p:spPr>
        <p:txBody>
          <a:bodyPr vert="horz" lIns="92757" tIns="46378" rIns="92757" bIns="46378" rtlCol="0"/>
          <a:lstStyle>
            <a:lvl1pPr algn="r">
              <a:defRPr sz="1200"/>
            </a:lvl1pPr>
          </a:lstStyle>
          <a:p>
            <a:fld id="{5418FC27-775B-4555-AC31-99C4D05BED9B}" type="datetimeFigureOut">
              <a:rPr lang="en-US" smtClean="0"/>
              <a:t>3/26/2015</a:t>
            </a:fld>
            <a:endParaRPr lang="en-US"/>
          </a:p>
        </p:txBody>
      </p:sp>
      <p:sp>
        <p:nvSpPr>
          <p:cNvPr id="4" name="Slide Image Placeholder 3"/>
          <p:cNvSpPr>
            <a:spLocks noGrp="1" noRot="1" noChangeAspect="1"/>
          </p:cNvSpPr>
          <p:nvPr>
            <p:ph type="sldImg" idx="2"/>
          </p:nvPr>
        </p:nvSpPr>
        <p:spPr>
          <a:xfrm>
            <a:off x="1181100" y="696913"/>
            <a:ext cx="4648200" cy="3487737"/>
          </a:xfrm>
          <a:prstGeom prst="rect">
            <a:avLst/>
          </a:prstGeom>
          <a:noFill/>
          <a:ln w="12700">
            <a:solidFill>
              <a:prstClr val="black"/>
            </a:solidFill>
          </a:ln>
        </p:spPr>
        <p:txBody>
          <a:bodyPr vert="horz" lIns="92757" tIns="46378" rIns="92757" bIns="46378"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757" tIns="46378" rIns="92757" bIns="4637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2757" tIns="46378" rIns="92757" bIns="46378"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2757" tIns="46378" rIns="92757" bIns="46378" rtlCol="0" anchor="b"/>
          <a:lstStyle>
            <a:lvl1pPr algn="r">
              <a:defRPr sz="1200"/>
            </a:lvl1pPr>
          </a:lstStyle>
          <a:p>
            <a:fld id="{93372650-0F8F-4A21-9426-8C0078159C25}" type="slidenum">
              <a:rPr lang="en-US" smtClean="0"/>
              <a:t>‹#›</a:t>
            </a:fld>
            <a:endParaRPr lang="en-US"/>
          </a:p>
        </p:txBody>
      </p:sp>
    </p:spTree>
    <p:extLst>
      <p:ext uri="{BB962C8B-B14F-4D97-AF65-F5344CB8AC3E}">
        <p14:creationId xmlns:p14="http://schemas.microsoft.com/office/powerpoint/2010/main" val="128626403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72650-0F8F-4A21-9426-8C0078159C25}" type="slidenum">
              <a:rPr lang="en-US" smtClean="0"/>
              <a:t>2</a:t>
            </a:fld>
            <a:endParaRPr lang="en-US"/>
          </a:p>
        </p:txBody>
      </p:sp>
    </p:spTree>
    <p:extLst>
      <p:ext uri="{BB962C8B-B14F-4D97-AF65-F5344CB8AC3E}">
        <p14:creationId xmlns:p14="http://schemas.microsoft.com/office/powerpoint/2010/main" val="31670716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3372650-0F8F-4A21-9426-8C0078159C25}" type="slidenum">
              <a:rPr lang="en-US" smtClean="0"/>
              <a:t>12</a:t>
            </a:fld>
            <a:endParaRPr lang="en-US"/>
          </a:p>
        </p:txBody>
      </p:sp>
    </p:spTree>
    <p:extLst>
      <p:ext uri="{BB962C8B-B14F-4D97-AF65-F5344CB8AC3E}">
        <p14:creationId xmlns:p14="http://schemas.microsoft.com/office/powerpoint/2010/main" val="31670716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genda Slid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57200" y="1905000"/>
            <a:ext cx="5943600" cy="4525962"/>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hasCustomPrompt="1"/>
          </p:nvPr>
        </p:nvSpPr>
        <p:spPr>
          <a:xfrm>
            <a:off x="457200" y="952500"/>
            <a:ext cx="5943600" cy="381000"/>
          </a:xfrm>
          <a:prstGeom prst="rect">
            <a:avLst/>
          </a:prstGeom>
        </p:spPr>
        <p:txBody>
          <a:bodyPr anchor="ctr"/>
          <a:lstStyle>
            <a:lvl1pPr algn="r">
              <a:defRPr sz="3200" b="0">
                <a:latin typeface="Arial" panose="020B0604020202020204" pitchFamily="34" charset="0"/>
                <a:cs typeface="Arial" panose="020B0604020202020204" pitchFamily="34" charset="0"/>
              </a:defRPr>
            </a:lvl1pPr>
          </a:lstStyle>
          <a:p>
            <a:r>
              <a:rPr lang="en-US" dirty="0" smtClean="0"/>
              <a:t>AGENDA</a:t>
            </a:r>
            <a:endParaRPr lang="en-US" dirty="0"/>
          </a:p>
        </p:txBody>
      </p:sp>
      <p:sp>
        <p:nvSpPr>
          <p:cNvPr id="3" name="Slide Number Placeholder 2"/>
          <p:cNvSpPr>
            <a:spLocks noGrp="1"/>
          </p:cNvSpPr>
          <p:nvPr>
            <p:ph type="sldNum" sz="quarter" idx="11"/>
          </p:nvPr>
        </p:nvSpPr>
        <p:spPr>
          <a:xfrm>
            <a:off x="0" y="6492875"/>
            <a:ext cx="2057400" cy="365125"/>
          </a:xfrm>
          <a:prstGeom prst="rect">
            <a:avLst/>
          </a:prstGeom>
        </p:spPr>
        <p:txBody>
          <a:bodyPr anchor="ctr" anchorCtr="0"/>
          <a:lstStyle>
            <a:lvl1pPr>
              <a:defRPr sz="1000"/>
            </a:lvl1pPr>
          </a:lstStyle>
          <a:p>
            <a:fld id="{581B85C1-363D-40D5-8F13-356721D773A2}" type="slidenum">
              <a:rPr lang="en-US" smtClean="0"/>
              <a:pPr/>
              <a:t>‹#›</a:t>
            </a:fld>
            <a:endParaRPr lang="en-US" dirty="0"/>
          </a:p>
        </p:txBody>
      </p:sp>
    </p:spTree>
    <p:extLst>
      <p:ext uri="{BB962C8B-B14F-4D97-AF65-F5344CB8AC3E}">
        <p14:creationId xmlns:p14="http://schemas.microsoft.com/office/powerpoint/2010/main" val="2626640067"/>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Agenda Slid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457200" y="1905000"/>
            <a:ext cx="5943600" cy="4525962"/>
          </a:xfrm>
          <a:prstGeom prst="rect">
            <a:avLst/>
          </a:prstGeom>
        </p:spPr>
        <p:txBody>
          <a:bodyPr/>
          <a:lstStyle>
            <a:lvl1pPr>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457200" y="952500"/>
            <a:ext cx="5943600" cy="381000"/>
          </a:xfrm>
          <a:prstGeom prst="rect">
            <a:avLst/>
          </a:prstGeom>
        </p:spPr>
        <p:txBody>
          <a:bodyPr anchor="ctr"/>
          <a:lstStyle>
            <a:lvl1pPr algn="r">
              <a:defRPr sz="3200" b="0">
                <a:latin typeface="Arial" panose="020B0604020202020204" pitchFamily="34" charset="0"/>
                <a:cs typeface="Arial" panose="020B0604020202020204" pitchFamily="34" charset="0"/>
              </a:defRPr>
            </a:lvl1pPr>
          </a:lstStyle>
          <a:p>
            <a:r>
              <a:rPr lang="en-US" dirty="0" smtClean="0"/>
              <a:t>AGENDA</a:t>
            </a:r>
            <a:endParaRPr lang="en-US" dirty="0"/>
          </a:p>
        </p:txBody>
      </p:sp>
      <p:sp>
        <p:nvSpPr>
          <p:cNvPr id="3" name="Slide Number Placeholder 2"/>
          <p:cNvSpPr>
            <a:spLocks noGrp="1"/>
          </p:cNvSpPr>
          <p:nvPr>
            <p:ph type="sldNum" sz="quarter" idx="11"/>
          </p:nvPr>
        </p:nvSpPr>
        <p:spPr>
          <a:xfrm>
            <a:off x="0" y="6492875"/>
            <a:ext cx="2057400" cy="365125"/>
          </a:xfrm>
          <a:prstGeom prst="rect">
            <a:avLst/>
          </a:prstGeom>
        </p:spPr>
        <p:txBody>
          <a:bodyPr anchor="ctr" anchorCtr="0"/>
          <a:lstStyle>
            <a:lvl1pPr>
              <a:defRPr sz="1000"/>
            </a:lvl1pPr>
          </a:lstStyle>
          <a:p>
            <a:fld id="{581B85C1-363D-40D5-8F13-356721D773A2}" type="slidenum">
              <a:rPr lang="en-US" smtClean="0"/>
              <a:pPr/>
              <a:t>‹#›</a:t>
            </a:fld>
            <a:endParaRPr lang="en-US" dirty="0"/>
          </a:p>
        </p:txBody>
      </p:sp>
    </p:spTree>
    <p:extLst>
      <p:ext uri="{BB962C8B-B14F-4D97-AF65-F5344CB8AC3E}">
        <p14:creationId xmlns:p14="http://schemas.microsoft.com/office/powerpoint/2010/main" val="347189619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No page number">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0" y="6492875"/>
            <a:ext cx="2057400" cy="365125"/>
          </a:xfrm>
          <a:prstGeom prst="rect">
            <a:avLst/>
          </a:prstGeom>
        </p:spPr>
        <p:txBody>
          <a:bodyPr anchor="ctr" anchorCtr="0"/>
          <a:lstStyle>
            <a:lvl1pPr>
              <a:defRPr sz="1000"/>
            </a:lvl1pPr>
          </a:lstStyle>
          <a:p>
            <a:fld id="{E4DDAF6C-A174-4097-B969-E9B3C750972D}" type="slidenum">
              <a:rPr lang="en-US" smtClean="0"/>
              <a:pPr/>
              <a:t>‹#›</a:t>
            </a:fld>
            <a:endParaRPr lang="en-US" dirty="0"/>
          </a:p>
        </p:txBody>
      </p:sp>
    </p:spTree>
    <p:extLst>
      <p:ext uri="{BB962C8B-B14F-4D97-AF65-F5344CB8AC3E}">
        <p14:creationId xmlns:p14="http://schemas.microsoft.com/office/powerpoint/2010/main" val="552609041"/>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page number">
    <p:spTree>
      <p:nvGrpSpPr>
        <p:cNvPr id="1" name=""/>
        <p:cNvGrpSpPr/>
        <p:nvPr/>
      </p:nvGrpSpPr>
      <p:grpSpPr>
        <a:xfrm>
          <a:off x="0" y="0"/>
          <a:ext cx="0" cy="0"/>
          <a:chOff x="0" y="0"/>
          <a:chExt cx="0" cy="0"/>
        </a:xfrm>
      </p:grpSpPr>
      <p:sp>
        <p:nvSpPr>
          <p:cNvPr id="4" name="Content Placeholder 3"/>
          <p:cNvSpPr>
            <a:spLocks noGrp="1"/>
          </p:cNvSpPr>
          <p:nvPr>
            <p:ph sz="quarter" idx="10" hasCustomPrompt="1"/>
          </p:nvPr>
        </p:nvSpPr>
        <p:spPr>
          <a:xfrm>
            <a:off x="304800" y="304800"/>
            <a:ext cx="8686800" cy="640238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add large graphics, charts or pictures that need the whole page</a:t>
            </a:r>
          </a:p>
        </p:txBody>
      </p:sp>
      <p:sp>
        <p:nvSpPr>
          <p:cNvPr id="2" name="Slide Number Placeholder 1"/>
          <p:cNvSpPr>
            <a:spLocks noGrp="1"/>
          </p:cNvSpPr>
          <p:nvPr>
            <p:ph type="sldNum" sz="quarter" idx="11"/>
          </p:nvPr>
        </p:nvSpPr>
        <p:spPr>
          <a:xfrm>
            <a:off x="0" y="6492875"/>
            <a:ext cx="2057400" cy="365125"/>
          </a:xfrm>
          <a:prstGeom prst="rect">
            <a:avLst/>
          </a:prstGeom>
        </p:spPr>
        <p:txBody>
          <a:bodyPr anchor="ctr" anchorCtr="0"/>
          <a:lstStyle>
            <a:lvl1pPr>
              <a:defRPr sz="1000"/>
            </a:lvl1pPr>
          </a:lstStyle>
          <a:p>
            <a:fld id="{7F3495A7-1143-4A88-9244-9870D4A1C443}" type="slidenum">
              <a:rPr lang="en-US" smtClean="0"/>
              <a:pPr/>
              <a:t>‹#›</a:t>
            </a:fld>
            <a:endParaRPr lang="en-US" dirty="0"/>
          </a:p>
        </p:txBody>
      </p:sp>
    </p:spTree>
    <p:extLst>
      <p:ext uri="{BB962C8B-B14F-4D97-AF65-F5344CB8AC3E}">
        <p14:creationId xmlns:p14="http://schemas.microsoft.com/office/powerpoint/2010/main" val="37195017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p:cNvSpPr>
            <a:spLocks noGrp="1"/>
          </p:cNvSpPr>
          <p:nvPr>
            <p:ph type="title"/>
          </p:nvPr>
        </p:nvSpPr>
        <p:spPr>
          <a:xfrm>
            <a:off x="381000" y="1981200"/>
            <a:ext cx="5791200" cy="2286000"/>
          </a:xfrm>
          <a:prstGeom prst="rect">
            <a:avLst/>
          </a:prstGeom>
        </p:spPr>
        <p:txBody>
          <a:bodyPr anchor="b"/>
          <a:lstStyle>
            <a:lvl1pPr algn="r">
              <a:defRPr sz="3600">
                <a:latin typeface="+mn-lt"/>
              </a:defRPr>
            </a:lvl1pPr>
          </a:lstStyle>
          <a:p>
            <a:r>
              <a:rPr lang="en-US" smtClean="0"/>
              <a:t>Click to edit Master title style</a:t>
            </a:r>
            <a:endParaRPr lang="en-US" dirty="0"/>
          </a:p>
        </p:txBody>
      </p:sp>
      <p:sp>
        <p:nvSpPr>
          <p:cNvPr id="5" name="Text Placeholder 4"/>
          <p:cNvSpPr>
            <a:spLocks noGrp="1"/>
          </p:cNvSpPr>
          <p:nvPr>
            <p:ph type="body" sz="quarter" idx="10" hasCustomPrompt="1"/>
          </p:nvPr>
        </p:nvSpPr>
        <p:spPr>
          <a:xfrm>
            <a:off x="381000" y="4343400"/>
            <a:ext cx="5791200" cy="1828800"/>
          </a:xfrm>
          <a:prstGeom prst="rect">
            <a:avLst/>
          </a:prstGeom>
        </p:spPr>
        <p:txBody>
          <a:bodyPr/>
          <a:lstStyle>
            <a:lvl1pPr marL="0" indent="0" algn="r">
              <a:buNone/>
              <a:defRPr sz="1200">
                <a:latin typeface="+mn-lt"/>
              </a:defRPr>
            </a:lvl1pPr>
          </a:lstStyle>
          <a:p>
            <a:pPr lvl="0"/>
            <a:r>
              <a:rPr lang="en-US" dirty="0" smtClean="0"/>
              <a:t>Click to add date</a:t>
            </a:r>
          </a:p>
          <a:p>
            <a:pPr lvl="0"/>
            <a:r>
              <a:rPr lang="en-US" dirty="0" smtClean="0"/>
              <a:t>Subtitle</a:t>
            </a:r>
          </a:p>
          <a:p>
            <a:pPr lvl="0"/>
            <a:r>
              <a:rPr lang="en-US" dirty="0" smtClean="0"/>
              <a:t>Presenter name(s)</a:t>
            </a:r>
          </a:p>
          <a:p>
            <a:pPr lvl="0"/>
            <a:r>
              <a:rPr lang="en-US" dirty="0" smtClean="0"/>
              <a:t>MN.IT Services @ &lt;insert full name of agency-based office-example below&gt;</a:t>
            </a:r>
          </a:p>
          <a:p>
            <a:pPr lvl="0"/>
            <a:r>
              <a:rPr lang="en-US" dirty="0" smtClean="0"/>
              <a:t>MN.IT @ Department of Natural Resources</a:t>
            </a:r>
          </a:p>
          <a:p>
            <a:pPr lvl="0"/>
            <a:endParaRPr lang="en-US" dirty="0"/>
          </a:p>
        </p:txBody>
      </p:sp>
    </p:spTree>
    <p:extLst>
      <p:ext uri="{BB962C8B-B14F-4D97-AF65-F5344CB8AC3E}">
        <p14:creationId xmlns:p14="http://schemas.microsoft.com/office/powerpoint/2010/main" val="2668101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New Section or Presenter">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2362200" y="3962400"/>
            <a:ext cx="3810000" cy="1752600"/>
          </a:xfrm>
          <a:prstGeom prst="rect">
            <a:avLst/>
          </a:prstGeom>
        </p:spPr>
        <p:txBody>
          <a:bodyPr/>
          <a:lstStyle>
            <a:lvl1pPr marL="0" indent="0" algn="r">
              <a:buNone/>
              <a:defRPr sz="1400">
                <a:latin typeface="+mj-lt"/>
              </a:defRPr>
            </a:lvl1pPr>
          </a:lstStyle>
          <a:p>
            <a:pPr lvl="0"/>
            <a:r>
              <a:rPr lang="en-US" dirty="0" smtClean="0"/>
              <a:t>Click to add new presenter name</a:t>
            </a:r>
            <a:endParaRPr lang="en-US" dirty="0"/>
          </a:p>
        </p:txBody>
      </p:sp>
      <p:sp>
        <p:nvSpPr>
          <p:cNvPr id="2" name="Title 1"/>
          <p:cNvSpPr>
            <a:spLocks noGrp="1"/>
          </p:cNvSpPr>
          <p:nvPr>
            <p:ph type="title" hasCustomPrompt="1"/>
          </p:nvPr>
        </p:nvSpPr>
        <p:spPr>
          <a:xfrm>
            <a:off x="2362200" y="2667000"/>
            <a:ext cx="3810000" cy="1295400"/>
          </a:xfrm>
          <a:prstGeom prst="rect">
            <a:avLst/>
          </a:prstGeom>
        </p:spPr>
        <p:txBody>
          <a:bodyPr anchor="b"/>
          <a:lstStyle>
            <a:lvl1pPr algn="r">
              <a:defRPr sz="3600" baseline="0">
                <a:latin typeface="+mj-lt"/>
              </a:defRPr>
            </a:lvl1pPr>
          </a:lstStyle>
          <a:p>
            <a:r>
              <a:rPr lang="en-US" dirty="0" smtClean="0"/>
              <a:t>Click to add section title</a:t>
            </a:r>
            <a:endParaRPr lang="en-US" dirty="0"/>
          </a:p>
        </p:txBody>
      </p:sp>
      <p:sp>
        <p:nvSpPr>
          <p:cNvPr id="3" name="Slide Number Placeholder 2"/>
          <p:cNvSpPr>
            <a:spLocks noGrp="1"/>
          </p:cNvSpPr>
          <p:nvPr>
            <p:ph type="sldNum" sz="quarter" idx="12"/>
          </p:nvPr>
        </p:nvSpPr>
        <p:spPr>
          <a:xfrm>
            <a:off x="0" y="6492875"/>
            <a:ext cx="2057400" cy="365125"/>
          </a:xfrm>
          <a:prstGeom prst="rect">
            <a:avLst/>
          </a:prstGeom>
        </p:spPr>
        <p:txBody>
          <a:bodyPr anchor="ctr" anchorCtr="0"/>
          <a:lstStyle>
            <a:lvl1pPr>
              <a:defRPr sz="1000"/>
            </a:lvl1pPr>
          </a:lstStyle>
          <a:p>
            <a:fld id="{581B85C1-363D-40D5-8F13-356721D773A2}" type="slidenum">
              <a:rPr lang="en-US" smtClean="0"/>
              <a:pPr/>
              <a:t>‹#›</a:t>
            </a:fld>
            <a:endParaRPr lang="en-US" dirty="0"/>
          </a:p>
        </p:txBody>
      </p:sp>
    </p:spTree>
    <p:extLst>
      <p:ext uri="{BB962C8B-B14F-4D97-AF65-F5344CB8AC3E}">
        <p14:creationId xmlns:p14="http://schemas.microsoft.com/office/powerpoint/2010/main" val="291224521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7" name="Text Placeholder 6"/>
          <p:cNvSpPr>
            <a:spLocks noGrp="1"/>
          </p:cNvSpPr>
          <p:nvPr>
            <p:ph type="body" sz="quarter" idx="11" hasCustomPrompt="1"/>
          </p:nvPr>
        </p:nvSpPr>
        <p:spPr>
          <a:xfrm>
            <a:off x="2667000" y="3959225"/>
            <a:ext cx="3505200" cy="730250"/>
          </a:xfrm>
          <a:prstGeom prst="rect">
            <a:avLst/>
          </a:prstGeom>
        </p:spPr>
        <p:txBody>
          <a:bodyPr/>
          <a:lstStyle>
            <a:lvl1pPr marL="0" indent="0" algn="r">
              <a:buNone/>
              <a:defRPr sz="1400"/>
            </a:lvl1pPr>
          </a:lstStyle>
          <a:p>
            <a:pPr lvl="0"/>
            <a:r>
              <a:rPr lang="en-US" dirty="0" smtClean="0"/>
              <a:t>Click to add your name and contact information</a:t>
            </a:r>
            <a:endParaRPr lang="en-US" dirty="0"/>
          </a:p>
        </p:txBody>
      </p:sp>
      <p:sp>
        <p:nvSpPr>
          <p:cNvPr id="2" name="Title 1"/>
          <p:cNvSpPr>
            <a:spLocks noGrp="1"/>
          </p:cNvSpPr>
          <p:nvPr>
            <p:ph type="title" hasCustomPrompt="1"/>
          </p:nvPr>
        </p:nvSpPr>
        <p:spPr>
          <a:xfrm>
            <a:off x="2667000" y="2438400"/>
            <a:ext cx="3505200" cy="1524000"/>
          </a:xfrm>
          <a:prstGeom prst="rect">
            <a:avLst/>
          </a:prstGeom>
        </p:spPr>
        <p:txBody>
          <a:bodyPr anchor="b"/>
          <a:lstStyle>
            <a:lvl1pPr algn="r">
              <a:defRPr sz="3200">
                <a:latin typeface="+mn-lt"/>
              </a:defRPr>
            </a:lvl1pPr>
          </a:lstStyle>
          <a:p>
            <a:r>
              <a:rPr lang="en-US" dirty="0" smtClean="0"/>
              <a:t>Thank You!</a:t>
            </a:r>
            <a:endParaRPr lang="en-US" dirty="0"/>
          </a:p>
        </p:txBody>
      </p:sp>
      <p:sp>
        <p:nvSpPr>
          <p:cNvPr id="3" name="Slide Number Placeholder 2"/>
          <p:cNvSpPr>
            <a:spLocks noGrp="1"/>
          </p:cNvSpPr>
          <p:nvPr>
            <p:ph type="sldNum" sz="quarter" idx="12"/>
          </p:nvPr>
        </p:nvSpPr>
        <p:spPr>
          <a:xfrm>
            <a:off x="0" y="6492875"/>
            <a:ext cx="2057400" cy="365125"/>
          </a:xfrm>
          <a:prstGeom prst="rect">
            <a:avLst/>
          </a:prstGeom>
        </p:spPr>
        <p:txBody>
          <a:bodyPr anchor="ctr" anchorCtr="0"/>
          <a:lstStyle>
            <a:lvl1pPr>
              <a:defRPr sz="1000"/>
            </a:lvl1pPr>
          </a:lstStyle>
          <a:p>
            <a:fld id="{581B85C1-363D-40D5-8F13-356721D773A2}" type="slidenum">
              <a:rPr lang="en-US" smtClean="0"/>
              <a:pPr/>
              <a:t>‹#›</a:t>
            </a:fld>
            <a:endParaRPr lang="en-US" dirty="0"/>
          </a:p>
        </p:txBody>
      </p:sp>
    </p:spTree>
    <p:extLst>
      <p:ext uri="{BB962C8B-B14F-4D97-AF65-F5344CB8AC3E}">
        <p14:creationId xmlns:p14="http://schemas.microsoft.com/office/powerpoint/2010/main" val="42791969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content">
    <p:spTree>
      <p:nvGrpSpPr>
        <p:cNvPr id="1" name=""/>
        <p:cNvGrpSpPr/>
        <p:nvPr/>
      </p:nvGrpSpPr>
      <p:grpSpPr>
        <a:xfrm>
          <a:off x="0" y="0"/>
          <a:ext cx="0" cy="0"/>
          <a:chOff x="0" y="0"/>
          <a:chExt cx="0" cy="0"/>
        </a:xfrm>
      </p:grpSpPr>
      <p:sp>
        <p:nvSpPr>
          <p:cNvPr id="12" name="Content Placeholder 2"/>
          <p:cNvSpPr>
            <a:spLocks noGrp="1"/>
          </p:cNvSpPr>
          <p:nvPr>
            <p:ph idx="1"/>
          </p:nvPr>
        </p:nvSpPr>
        <p:spPr>
          <a:xfrm>
            <a:off x="457200" y="1341437"/>
            <a:ext cx="7924800" cy="4525963"/>
          </a:xfrm>
          <a:prstGeom prst="rect">
            <a:avLst/>
          </a:prstGeom>
        </p:spPr>
        <p:txBody>
          <a:bodyPr/>
          <a:lstStyle>
            <a:lvl1pPr marL="1828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baseline="0">
                <a:latin typeface="+mj-lt"/>
                <a:cs typeface="Arial" pitchFamily="34" charset="0"/>
              </a:defRPr>
            </a:lvl1pPr>
            <a:lvl2pPr marL="41148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400" baseline="0">
                <a:latin typeface="+mj-lt"/>
                <a:cs typeface="Arial" pitchFamily="34" charset="0"/>
              </a:defRPr>
            </a:lvl2pPr>
            <a:lvl3pPr marL="59436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2000" baseline="0">
                <a:latin typeface="+mj-lt"/>
                <a:cs typeface="Arial" pitchFamily="34" charset="0"/>
              </a:defRPr>
            </a:lvl3pPr>
            <a:lvl4pPr marL="777240" marR="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sz="1800" baseline="0">
                <a:latin typeface="+mj-lt"/>
                <a:cs typeface="Arial" pitchFamily="34" charset="0"/>
              </a:defRPr>
            </a:lvl4pPr>
            <a:lvl5pPr>
              <a:buFont typeface="Wingdings" pitchFamily="2" charset="2"/>
              <a:buChar char="§"/>
              <a:defRPr sz="1800">
                <a:latin typeface="Arial" pitchFamily="34" charset="0"/>
                <a:cs typeface="Arial" pitchFamily="34" charset="0"/>
              </a:defRPr>
            </a:lvl5pPr>
          </a:lstStyle>
          <a:p>
            <a:pPr marL="182880" marR="0" lvl="0"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8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Click to edit Master text styles</a:t>
            </a:r>
          </a:p>
          <a:p>
            <a:pPr marL="411480" marR="0" lvl="1"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Second level</a:t>
            </a:r>
          </a:p>
          <a:p>
            <a:pPr marL="594360" marR="0" lvl="2"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Third level</a:t>
            </a:r>
          </a:p>
          <a:p>
            <a:pPr marL="777240" marR="0" lvl="3" indent="-182880" algn="l" defTabSz="914400" rtl="0" eaLnBrk="1" fontAlgn="auto" latinLnBrk="0" hangingPunct="1">
              <a:lnSpc>
                <a:spcPct val="100000"/>
              </a:lnSpc>
              <a:spcBef>
                <a:spcPct val="20000"/>
              </a:spcBef>
              <a:spcAft>
                <a:spcPts val="0"/>
              </a:spcAft>
              <a:buClr>
                <a:prstClr val="black">
                  <a:lumMod val="50000"/>
                  <a:lumOff val="50000"/>
                </a:prstClr>
              </a:buClr>
              <a:buSzTx/>
              <a:buFont typeface="Wingdings" pitchFamily="2" charset="2"/>
              <a:buChar char="§"/>
              <a:tabLst/>
              <a:defRPr/>
            </a:pPr>
            <a:r>
              <a:rPr kumimoji="0" lang="en-US" sz="1400" b="0" i="0" u="none" strike="noStrike" kern="1200" cap="none" spc="0" normalizeH="0" baseline="0" noProof="0" dirty="0" smtClean="0">
                <a:ln>
                  <a:noFill/>
                </a:ln>
                <a:solidFill>
                  <a:prstClr val="black">
                    <a:lumMod val="85000"/>
                  </a:prstClr>
                </a:solidFill>
                <a:effectLst/>
                <a:uLnTx/>
                <a:uFillTx/>
                <a:latin typeface="Franklin Gothic Book" pitchFamily="34" charset="0"/>
                <a:ea typeface="+mn-ea"/>
                <a:cs typeface="+mn-cs"/>
              </a:rPr>
              <a:t>Fourth level</a:t>
            </a:r>
          </a:p>
        </p:txBody>
      </p:sp>
      <p:sp>
        <p:nvSpPr>
          <p:cNvPr id="13" name="Title 1"/>
          <p:cNvSpPr>
            <a:spLocks noGrp="1"/>
          </p:cNvSpPr>
          <p:nvPr>
            <p:ph type="title"/>
          </p:nvPr>
        </p:nvSpPr>
        <p:spPr>
          <a:xfrm>
            <a:off x="457200" y="609600"/>
            <a:ext cx="7924800" cy="609600"/>
          </a:xfrm>
          <a:prstGeom prst="rect">
            <a:avLst/>
          </a:prstGeom>
        </p:spPr>
        <p:txBody>
          <a:bodyPr/>
          <a:lstStyle>
            <a:lvl1pPr>
              <a:defRPr sz="3200">
                <a:latin typeface="+mj-lt"/>
              </a:defRPr>
            </a:lvl1pPr>
          </a:lstStyle>
          <a:p>
            <a:r>
              <a:rPr lang="en-US" dirty="0" smtClean="0"/>
              <a:t>Click to edit Master title style</a:t>
            </a:r>
            <a:endParaRPr lang="en-US" dirty="0"/>
          </a:p>
        </p:txBody>
      </p:sp>
      <p:sp>
        <p:nvSpPr>
          <p:cNvPr id="2" name="Slide Number Placeholder 1"/>
          <p:cNvSpPr>
            <a:spLocks noGrp="1"/>
          </p:cNvSpPr>
          <p:nvPr>
            <p:ph type="sldNum" sz="quarter" idx="10"/>
          </p:nvPr>
        </p:nvSpPr>
        <p:spPr>
          <a:xfrm>
            <a:off x="0" y="6492875"/>
            <a:ext cx="2057400" cy="365125"/>
          </a:xfrm>
          <a:prstGeom prst="rect">
            <a:avLst/>
          </a:prstGeom>
        </p:spPr>
        <p:txBody>
          <a:bodyPr anchor="ctr" anchorCtr="0"/>
          <a:lstStyle>
            <a:lvl1pPr>
              <a:defRPr sz="1000"/>
            </a:lvl1pPr>
          </a:lstStyle>
          <a:p>
            <a:fld id="{50FF0E3C-A109-4FB4-89BE-F15A75D9E3B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304800" y="762000"/>
            <a:ext cx="8153400" cy="5440110"/>
          </a:xfrm>
          <a:prstGeom prst="rect">
            <a:avLst/>
          </a:prstGeom>
        </p:spPr>
        <p:txBody>
          <a:bodyPr anchor="ctr"/>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 name="Title 1"/>
          <p:cNvSpPr>
            <a:spLocks noGrp="1"/>
          </p:cNvSpPr>
          <p:nvPr>
            <p:ph type="title"/>
          </p:nvPr>
        </p:nvSpPr>
        <p:spPr>
          <a:xfrm>
            <a:off x="457200" y="274638"/>
            <a:ext cx="8229600" cy="1143000"/>
          </a:xfrm>
          <a:prstGeom prst="rect">
            <a:avLst/>
          </a:prstGeom>
        </p:spPr>
        <p:txBody>
          <a:bodyPr/>
          <a:lstStyle>
            <a:lvl1pPr>
              <a:defRPr>
                <a:latin typeface="+mj-lt"/>
              </a:defRPr>
            </a:lvl1pPr>
          </a:lstStyle>
          <a:p>
            <a:r>
              <a:rPr lang="en-US" dirty="0" smtClean="0"/>
              <a:t>Click to edit Master title style</a:t>
            </a:r>
            <a:endParaRPr lang="en-US" dirty="0"/>
          </a:p>
        </p:txBody>
      </p:sp>
      <p:sp>
        <p:nvSpPr>
          <p:cNvPr id="4" name="Slide Number Placeholder 3"/>
          <p:cNvSpPr>
            <a:spLocks noGrp="1"/>
          </p:cNvSpPr>
          <p:nvPr>
            <p:ph type="sldNum" sz="quarter" idx="10"/>
          </p:nvPr>
        </p:nvSpPr>
        <p:spPr>
          <a:xfrm>
            <a:off x="0" y="6492875"/>
            <a:ext cx="2057400" cy="365125"/>
          </a:xfrm>
          <a:prstGeom prst="rect">
            <a:avLst/>
          </a:prstGeom>
        </p:spPr>
        <p:txBody>
          <a:bodyPr anchor="ctr" anchorCtr="0"/>
          <a:lstStyle>
            <a:lvl1pPr>
              <a:defRPr sz="1000"/>
            </a:lvl1pPr>
          </a:lstStyle>
          <a:p>
            <a:fld id="{50FF0E3C-A109-4FB4-89BE-F15A75D9E3B7}" type="slidenum">
              <a:rPr lang="en-US" smtClean="0"/>
              <a:pPr/>
              <a:t>‹#›</a:t>
            </a:fld>
            <a:endParaRPr lang="en-US" dirty="0"/>
          </a:p>
        </p:txBody>
      </p:sp>
    </p:spTree>
    <p:extLst>
      <p:ext uri="{BB962C8B-B14F-4D97-AF65-F5344CB8AC3E}">
        <p14:creationId xmlns:p14="http://schemas.microsoft.com/office/powerpoint/2010/main" val="300359106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de by Side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7848600" cy="609600"/>
          </a:xfrm>
          <a:prstGeom prst="rect">
            <a:avLst/>
          </a:prstGeom>
        </p:spPr>
        <p:txBody>
          <a:bodyPr/>
          <a:lstStyle>
            <a:lvl1pPr>
              <a:defRPr sz="3200">
                <a:latin typeface="+mj-lt"/>
              </a:defRPr>
            </a:lvl1pPr>
          </a:lstStyle>
          <a:p>
            <a:r>
              <a:rPr lang="en-US" dirty="0" smtClean="0"/>
              <a:t>Click to edit Master title style</a:t>
            </a:r>
            <a:endParaRPr lang="en-US" dirty="0"/>
          </a:p>
        </p:txBody>
      </p:sp>
      <p:sp>
        <p:nvSpPr>
          <p:cNvPr id="4" name="Content Placeholder 3"/>
          <p:cNvSpPr>
            <a:spLocks noGrp="1"/>
          </p:cNvSpPr>
          <p:nvPr>
            <p:ph sz="quarter" idx="10"/>
          </p:nvPr>
        </p:nvSpPr>
        <p:spPr>
          <a:xfrm>
            <a:off x="457200" y="1752600"/>
            <a:ext cx="3581400" cy="43434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11"/>
          </p:nvPr>
        </p:nvSpPr>
        <p:spPr>
          <a:xfrm>
            <a:off x="4343400" y="1752600"/>
            <a:ext cx="3581400" cy="4343400"/>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Slide Number Placeholder 2"/>
          <p:cNvSpPr>
            <a:spLocks noGrp="1"/>
          </p:cNvSpPr>
          <p:nvPr>
            <p:ph type="sldNum" sz="quarter" idx="12"/>
          </p:nvPr>
        </p:nvSpPr>
        <p:spPr>
          <a:xfrm>
            <a:off x="0" y="6492875"/>
            <a:ext cx="2057400" cy="365125"/>
          </a:xfrm>
          <a:prstGeom prst="rect">
            <a:avLst/>
          </a:prstGeom>
        </p:spPr>
        <p:txBody>
          <a:bodyPr anchor="ctr" anchorCtr="0"/>
          <a:lstStyle>
            <a:lvl1pPr>
              <a:defRPr sz="1000"/>
            </a:lvl1pPr>
          </a:lstStyle>
          <a:p>
            <a:fld id="{50FF0E3C-A109-4FB4-89BE-F15A75D9E3B7}"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Title 1"/>
          <p:cNvSpPr>
            <a:spLocks noGrp="1"/>
          </p:cNvSpPr>
          <p:nvPr>
            <p:ph type="title"/>
          </p:nvPr>
        </p:nvSpPr>
        <p:spPr>
          <a:xfrm>
            <a:off x="4876800" y="457200"/>
            <a:ext cx="2819400" cy="5714999"/>
          </a:xfrm>
          <a:prstGeom prst="rect">
            <a:avLst/>
          </a:prstGeom>
        </p:spPr>
        <p:txBody>
          <a:bodyPr anchor="ct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H2 Placeholder 2"/>
          <p:cNvSpPr>
            <a:spLocks noGrp="1"/>
          </p:cNvSpPr>
          <p:nvPr>
            <p:ph type="body" idx="1"/>
          </p:nvPr>
        </p:nvSpPr>
        <p:spPr>
          <a:xfrm>
            <a:off x="457200" y="275238"/>
            <a:ext cx="3581400" cy="411162"/>
          </a:xfrm>
          <a:prstGeom prst="rect">
            <a:avLst/>
          </a:prstGeom>
        </p:spPr>
        <p:txBody>
          <a:bodyPr anchor="b">
            <a:noAutofit/>
          </a:bodyPr>
          <a:lstStyle>
            <a:lvl1pPr marL="0" indent="0" algn="ctr">
              <a:buNone/>
              <a:defRPr sz="1400" b="0">
                <a:solidFill>
                  <a:schemeClr val="tx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675288"/>
            <a:ext cx="3581400" cy="2525112"/>
          </a:xfrm>
          <a:prstGeom prst="rect">
            <a:avLst/>
          </a:prstGeom>
        </p:spPr>
        <p:txBody>
          <a:bodyPr anchor="t">
            <a:normAutofit/>
          </a:bodyPr>
          <a:lstStyle>
            <a:lvl1pPr marL="228600" indent="-182880">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baseline="0">
                <a:latin typeface="Arial" panose="020B0604020202020204" pitchFamily="34" charset="0"/>
                <a:cs typeface="Arial" panose="020B0604020202020204" pitchFamily="34" charset="0"/>
              </a:defRPr>
            </a:lvl4pPr>
            <a:lvl5pPr>
              <a:buFont typeface="Wingdings" pitchFamily="2" charset="2"/>
              <a:buChar char="§"/>
              <a:defRPr sz="1400">
                <a:latin typeface="Arial" panose="020B0604020202020204" pitchFamily="34" charset="0"/>
                <a:cs typeface="Arial" panose="020B0604020202020204" pitchFamily="34" charset="0"/>
              </a:defRPr>
            </a:lvl5pPr>
            <a:lvl6pPr>
              <a:buFont typeface="Wingdings" pitchFamily="2" charset="2"/>
              <a:buChar cha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5" name="H2 Placeholder 4"/>
          <p:cNvSpPr>
            <a:spLocks noGrp="1"/>
          </p:cNvSpPr>
          <p:nvPr>
            <p:ph type="body" sz="quarter" idx="3"/>
          </p:nvPr>
        </p:nvSpPr>
        <p:spPr>
          <a:xfrm>
            <a:off x="457199" y="3429000"/>
            <a:ext cx="3581400" cy="411162"/>
          </a:xfrm>
          <a:prstGeom prst="rect">
            <a:avLst/>
          </a:prstGeom>
        </p:spPr>
        <p:txBody>
          <a:bodyPr anchor="b">
            <a:noAutofit/>
          </a:bodyPr>
          <a:lstStyle>
            <a:lvl1pPr marL="0" indent="0" algn="ctr">
              <a:buNone/>
              <a:defRPr sz="1400" b="0">
                <a:solidFill>
                  <a:schemeClr val="tx2"/>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57199" y="3840162"/>
            <a:ext cx="3581400" cy="2515198"/>
          </a:xfrm>
          <a:prstGeom prst="rect">
            <a:avLst/>
          </a:prstGeom>
        </p:spPr>
        <p:txBody>
          <a:bodyPr anchor="t">
            <a:normAutofit/>
          </a:bodyPr>
          <a:lstStyle>
            <a:lvl1pPr marL="228600" indent="-182880">
              <a:defRPr sz="1400">
                <a:latin typeface="Arial" panose="020B0604020202020204" pitchFamily="34" charset="0"/>
                <a:cs typeface="Arial" panose="020B0604020202020204" pitchFamily="34" charset="0"/>
              </a:defRPr>
            </a:lvl1pPr>
            <a:lvl2pPr>
              <a:defRPr sz="1400">
                <a:latin typeface="Arial" panose="020B0604020202020204" pitchFamily="34" charset="0"/>
                <a:cs typeface="Arial" panose="020B0604020202020204" pitchFamily="34" charset="0"/>
              </a:defRPr>
            </a:lvl2pPr>
            <a:lvl3pPr>
              <a:defRPr sz="14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400">
                <a:latin typeface="Arial" panose="020B0604020202020204" pitchFamily="34" charset="0"/>
                <a:cs typeface="Arial" panose="020B0604020202020204" pitchFamily="34" charset="0"/>
              </a:defRPr>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2" name="Slide Number Placeholder 1"/>
          <p:cNvSpPr>
            <a:spLocks noGrp="1"/>
          </p:cNvSpPr>
          <p:nvPr>
            <p:ph type="sldNum" sz="quarter" idx="10"/>
          </p:nvPr>
        </p:nvSpPr>
        <p:spPr>
          <a:xfrm>
            <a:off x="0" y="6492875"/>
            <a:ext cx="2057400" cy="365125"/>
          </a:xfrm>
          <a:prstGeom prst="rect">
            <a:avLst/>
          </a:prstGeom>
        </p:spPr>
        <p:txBody>
          <a:bodyPr anchor="ctr" anchorCtr="0"/>
          <a:lstStyle>
            <a:lvl1pPr>
              <a:defRPr sz="1000"/>
            </a:lvl1pPr>
          </a:lstStyle>
          <a:p>
            <a:fld id="{50FF0E3C-A109-4FB4-89BE-F15A75D9E3B7}" type="slidenum">
              <a:rPr lang="en-US" smtClean="0"/>
              <a:pPr/>
              <a:t>‹#›</a:t>
            </a:fld>
            <a:endParaRPr lang="en-US" dirty="0"/>
          </a:p>
        </p:txBody>
      </p:sp>
    </p:spTree>
    <p:extLst>
      <p:ext uri="{BB962C8B-B14F-4D97-AF65-F5344CB8AC3E}">
        <p14:creationId xmlns:p14="http://schemas.microsoft.com/office/powerpoint/2010/main" val="3821883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6" name="Title 15"/>
          <p:cNvSpPr>
            <a:spLocks noGrp="1"/>
          </p:cNvSpPr>
          <p:nvPr>
            <p:ph type="title"/>
          </p:nvPr>
        </p:nvSpPr>
        <p:spPr>
          <a:xfrm>
            <a:off x="4876800" y="457200"/>
            <a:ext cx="2819400" cy="5715000"/>
          </a:xfrm>
          <a:prstGeom prst="rect">
            <a:avLst/>
          </a:prstGeom>
        </p:spPr>
        <p:txBody>
          <a:bodyPr anchor="ctr"/>
          <a:lstStyle>
            <a:lvl1pPr>
              <a:defRPr>
                <a:latin typeface="Arial" panose="020B0604020202020204" pitchFamily="34" charset="0"/>
                <a:cs typeface="Arial" panose="020B0604020202020204"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457200"/>
            <a:ext cx="3657600" cy="5714999"/>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Slide Number Placeholder 1"/>
          <p:cNvSpPr>
            <a:spLocks noGrp="1"/>
          </p:cNvSpPr>
          <p:nvPr>
            <p:ph type="sldNum" sz="quarter" idx="10"/>
          </p:nvPr>
        </p:nvSpPr>
        <p:spPr>
          <a:xfrm>
            <a:off x="0" y="6492875"/>
            <a:ext cx="2057400" cy="365125"/>
          </a:xfrm>
          <a:prstGeom prst="rect">
            <a:avLst/>
          </a:prstGeom>
        </p:spPr>
        <p:txBody>
          <a:bodyPr anchor="ctr" anchorCtr="0"/>
          <a:lstStyle>
            <a:lvl1pPr>
              <a:defRPr sz="1000"/>
            </a:lvl1pPr>
          </a:lstStyle>
          <a:p>
            <a:fld id="{50FF0E3C-A109-4FB4-89BE-F15A75D9E3B7}" type="slidenum">
              <a:rPr lang="en-US" smtClean="0"/>
              <a:pPr/>
              <a:t>‹#›</a:t>
            </a:fld>
            <a:endParaRPr lang="en-US" dirty="0"/>
          </a:p>
        </p:txBody>
      </p:sp>
    </p:spTree>
    <p:extLst>
      <p:ext uri="{BB962C8B-B14F-4D97-AF65-F5344CB8AC3E}">
        <p14:creationId xmlns:p14="http://schemas.microsoft.com/office/powerpoint/2010/main" val="325978136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11" name="Caption Placeholder 2"/>
          <p:cNvSpPr>
            <a:spLocks noGrp="1"/>
          </p:cNvSpPr>
          <p:nvPr>
            <p:ph type="title" hasCustomPrompt="1"/>
          </p:nvPr>
        </p:nvSpPr>
        <p:spPr>
          <a:xfrm>
            <a:off x="304800" y="228600"/>
            <a:ext cx="3505200" cy="457200"/>
          </a:xfrm>
          <a:prstGeom prst="rect">
            <a:avLst/>
          </a:prstGeom>
        </p:spPr>
        <p:txBody>
          <a:bodyPr anchor="t">
            <a:noAutofit/>
          </a:bodyPr>
          <a:lstStyle>
            <a:lvl1pPr algn="ctr">
              <a:defRPr sz="2400" b="0" baseline="0">
                <a:effectLst/>
                <a:latin typeface="Arial" panose="020B0604020202020204" pitchFamily="34" charset="0"/>
                <a:cs typeface="Arial" panose="020B0604020202020204" pitchFamily="34" charset="0"/>
              </a:defRPr>
            </a:lvl1pPr>
          </a:lstStyle>
          <a:p>
            <a:r>
              <a:rPr lang="en-US" dirty="0" smtClean="0"/>
              <a:t>Click to add the caption</a:t>
            </a:r>
            <a:endParaRPr lang="en-US" dirty="0"/>
          </a:p>
        </p:txBody>
      </p:sp>
      <p:sp>
        <p:nvSpPr>
          <p:cNvPr id="3" name="Picture Placeholder 2"/>
          <p:cNvSpPr>
            <a:spLocks noGrp="1"/>
          </p:cNvSpPr>
          <p:nvPr>
            <p:ph type="pic" idx="1"/>
          </p:nvPr>
        </p:nvSpPr>
        <p:spPr>
          <a:xfrm>
            <a:off x="304800" y="762000"/>
            <a:ext cx="3505200" cy="5440110"/>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Caption Placeholder 3"/>
          <p:cNvSpPr>
            <a:spLocks noGrp="1"/>
          </p:cNvSpPr>
          <p:nvPr>
            <p:ph type="body" sz="quarter" idx="14" hasCustomPrompt="1"/>
          </p:nvPr>
        </p:nvSpPr>
        <p:spPr>
          <a:xfrm>
            <a:off x="4800600" y="228600"/>
            <a:ext cx="3505200" cy="457200"/>
          </a:xfrm>
          <a:prstGeom prst="rect">
            <a:avLst/>
          </a:prstGeom>
        </p:spPr>
        <p:txBody>
          <a:bodyPr anchor="t"/>
          <a:lstStyle>
            <a:lvl1pPr marL="0" indent="0" algn="ctr">
              <a:buNone/>
              <a:defRPr sz="2400" baseline="0">
                <a:latin typeface="Arial" panose="020B0604020202020204" pitchFamily="34" charset="0"/>
                <a:cs typeface="Arial" panose="020B0604020202020204" pitchFamily="34" charset="0"/>
              </a:defRPr>
            </a:lvl1pPr>
          </a:lstStyle>
          <a:p>
            <a:pPr lvl="0"/>
            <a:r>
              <a:rPr lang="en-US" dirty="0" smtClean="0"/>
              <a:t>Click to add the caption</a:t>
            </a:r>
            <a:endParaRPr lang="en-US" dirty="0"/>
          </a:p>
        </p:txBody>
      </p:sp>
      <p:sp>
        <p:nvSpPr>
          <p:cNvPr id="7" name="Picture Placeholder 2"/>
          <p:cNvSpPr>
            <a:spLocks noGrp="1"/>
          </p:cNvSpPr>
          <p:nvPr>
            <p:ph type="pic" idx="12"/>
          </p:nvPr>
        </p:nvSpPr>
        <p:spPr>
          <a:xfrm>
            <a:off x="4800600" y="762000"/>
            <a:ext cx="3505200" cy="5440110"/>
          </a:xfrm>
          <a:prstGeom prst="rect">
            <a:avLst/>
          </a:prstGeom>
        </p:spPr>
        <p:txBody>
          <a:bodyPr/>
          <a:lstStyle>
            <a:lvl1pPr marL="0" indent="0">
              <a:buNone/>
              <a:defRPr sz="3200">
                <a:latin typeface="Arial" panose="020B0604020202020204" pitchFamily="34" charset="0"/>
                <a:cs typeface="Arial" panose="020B0604020202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2" name="Slide Number Placeholder 1"/>
          <p:cNvSpPr>
            <a:spLocks noGrp="1"/>
          </p:cNvSpPr>
          <p:nvPr>
            <p:ph type="sldNum" sz="quarter" idx="15"/>
          </p:nvPr>
        </p:nvSpPr>
        <p:spPr>
          <a:xfrm>
            <a:off x="0" y="6492875"/>
            <a:ext cx="2057400" cy="365125"/>
          </a:xfrm>
          <a:prstGeom prst="rect">
            <a:avLst/>
          </a:prstGeom>
        </p:spPr>
        <p:txBody>
          <a:bodyPr anchor="ctr" anchorCtr="0"/>
          <a:lstStyle>
            <a:lvl1pPr>
              <a:defRPr sz="1000"/>
            </a:lvl1pPr>
          </a:lstStyle>
          <a:p>
            <a:fld id="{50FF0E3C-A109-4FB4-89BE-F15A75D9E3B7}" type="slidenum">
              <a:rPr lang="en-US" smtClean="0"/>
              <a:pPr/>
              <a:t>‹#›</a:t>
            </a:fld>
            <a:endParaRPr lang="en-US" dirty="0"/>
          </a:p>
        </p:txBody>
      </p:sp>
    </p:spTree>
    <p:extLst>
      <p:ext uri="{BB962C8B-B14F-4D97-AF65-F5344CB8AC3E}">
        <p14:creationId xmlns:p14="http://schemas.microsoft.com/office/powerpoint/2010/main" val="47199826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4.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image" Target="../media/image3.png"/><Relationship Id="rId5" Type="http://schemas.openxmlformats.org/officeDocument/2006/relationships/slideLayout" Target="../slideLayouts/slideLayout8.xml"/><Relationship Id="rId10" Type="http://schemas.microsoft.com/office/2007/relationships/hdphoto" Target="../media/hdphoto1.wdp"/><Relationship Id="rId4" Type="http://schemas.openxmlformats.org/officeDocument/2006/relationships/slideLayout" Target="../slideLayouts/slideLayout7.xml"/><Relationship Id="rId9"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g"/><Relationship Id="rId7"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11.xml"/><Relationship Id="rId6" Type="http://schemas.openxmlformats.org/officeDocument/2006/relationships/image" Target="../media/image3.png"/><Relationship Id="rId5" Type="http://schemas.microsoft.com/office/2007/relationships/hdphoto" Target="../media/hdphoto1.wdp"/><Relationship Id="rId4" Type="http://schemas.openxmlformats.org/officeDocument/2006/relationships/image" Target="../media/image2.jpeg"/></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2.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5.xml"/><Relationship Id="rId1" Type="http://schemas.openxmlformats.org/officeDocument/2006/relationships/slideLayout" Target="../slideLayouts/slideLayout13.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3">
        <a:schemeClr val="bg1"/>
      </p:bgRef>
    </p:bg>
    <p:spTree>
      <p:nvGrpSpPr>
        <p:cNvPr id="1" name=""/>
        <p:cNvGrpSpPr/>
        <p:nvPr/>
      </p:nvGrpSpPr>
      <p:grpSpPr>
        <a:xfrm>
          <a:off x="0" y="0"/>
          <a:ext cx="0" cy="0"/>
          <a:chOff x="0" y="0"/>
          <a:chExt cx="0" cy="0"/>
        </a:xfrm>
      </p:grpSpPr>
      <p:pic>
        <p:nvPicPr>
          <p:cNvPr id="11" name="Picture 10" descr="Decorative picture of wire mesh" title="Decorative picture"/>
          <p:cNvPicPr>
            <a:picLocks noChangeAspect="1"/>
          </p:cNvPicPr>
          <p:nvPr/>
        </p:nvPicPr>
        <p:blipFill>
          <a:blip r:embed="rId5" cstate="print"/>
          <a:stretch>
            <a:fillRect/>
          </a:stretch>
        </p:blipFill>
        <p:spPr>
          <a:xfrm>
            <a:off x="6850374" y="0"/>
            <a:ext cx="2293626" cy="6858000"/>
          </a:xfrm>
          <a:prstGeom prst="rect">
            <a:avLst/>
          </a:prstGeom>
        </p:spPr>
      </p:pic>
      <p:cxnSp>
        <p:nvCxnSpPr>
          <p:cNvPr id="12" name="Straight Connector 11" descr="Decorative line" title="Decorative line"/>
          <p:cNvCxnSpPr/>
          <p:nvPr/>
        </p:nvCxnSpPr>
        <p:spPr>
          <a:xfrm>
            <a:off x="0" y="1600200"/>
            <a:ext cx="6850374" cy="0"/>
          </a:xfrm>
          <a:prstGeom prst="line">
            <a:avLst/>
          </a:prstGeom>
          <a:noFill/>
          <a:ln w="28575" cap="flat" cmpd="sng" algn="ctr">
            <a:solidFill>
              <a:srgbClr val="B30838"/>
            </a:solidFill>
            <a:prstDash val="solid"/>
            <a:headEnd type="oval" w="med" len="med"/>
            <a:tailEnd type="oval" w="med" len="med"/>
          </a:ln>
          <a:effectLst/>
        </p:spPr>
      </p:cxnSp>
    </p:spTree>
    <p:extLst>
      <p:ext uri="{BB962C8B-B14F-4D97-AF65-F5344CB8AC3E}">
        <p14:creationId xmlns:p14="http://schemas.microsoft.com/office/powerpoint/2010/main" val="1289025770"/>
      </p:ext>
    </p:extLst>
  </p:cSld>
  <p:clrMap bg1="lt1" tx1="dk1" bg2="lt2" tx2="dk2" accent1="accent1" accent2="accent2" accent3="accent3" accent4="accent4" accent5="accent5" accent6="accent6" hlink="hlink" folHlink="folHlink"/>
  <p:sldLayoutIdLst>
    <p:sldLayoutId id="2147483759" r:id="rId1"/>
    <p:sldLayoutId id="2147483771" r:id="rId2"/>
    <p:sldLayoutId id="2147483774"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1" name="Picture 10" descr="Decorative picture" title="Decorative picture"/>
          <p:cNvPicPr>
            <a:picLocks noChangeAspect="1"/>
          </p:cNvPicPr>
          <p:nvPr/>
        </p:nvPicPr>
        <p:blipFill rotWithShape="1">
          <a:blip r:embed="rId9">
            <a:extLst>
              <a:ext uri="{BEBA8EAE-BF5A-486C-A8C5-ECC9F3942E4B}">
                <a14:imgProps xmlns:a14="http://schemas.microsoft.com/office/drawing/2010/main">
                  <a14:imgLayer r:embed="rId10">
                    <a14:imgEffect>
                      <a14:saturation sat="0"/>
                    </a14:imgEffect>
                  </a14:imgLayer>
                </a14:imgProps>
              </a:ext>
              <a:ext uri="{28A0092B-C50C-407E-A947-70E740481C1C}">
                <a14:useLocalDpi xmlns:a14="http://schemas.microsoft.com/office/drawing/2010/main" val="0"/>
              </a:ext>
            </a:extLst>
          </a:blip>
          <a:srcRect t="64095" r="2206" b="32925"/>
          <a:stretch/>
        </p:blipFill>
        <p:spPr>
          <a:xfrm rot="5400000">
            <a:off x="5645457" y="3359458"/>
            <a:ext cx="6858001" cy="139084"/>
          </a:xfrm>
          <a:prstGeom prst="rect">
            <a:avLst/>
          </a:prstGeom>
        </p:spPr>
      </p:pic>
      <p:pic>
        <p:nvPicPr>
          <p:cNvPr id="14" name="Picture 13" descr="MN.IT Services logo" title="MN.IT Services logo"/>
          <p:cNvPicPr>
            <a:picLocks noChangeAspect="1"/>
          </p:cNvPicPr>
          <p:nvPr/>
        </p:nvPicPr>
        <p:blipFill rotWithShape="1">
          <a:blip r:embed="rId11">
            <a:extLst>
              <a:ext uri="{28A0092B-C50C-407E-A947-70E740481C1C}">
                <a14:useLocalDpi xmlns:a14="http://schemas.microsoft.com/office/drawing/2010/main" val="0"/>
              </a:ext>
            </a:extLst>
          </a:blip>
          <a:srcRect/>
          <a:stretch/>
        </p:blipFill>
        <p:spPr>
          <a:xfrm>
            <a:off x="7543800" y="6278310"/>
            <a:ext cx="1203158" cy="427290"/>
          </a:xfrm>
          <a:prstGeom prst="rect">
            <a:avLst/>
          </a:prstGeom>
        </p:spPr>
      </p:pic>
      <p:pic>
        <p:nvPicPr>
          <p:cNvPr id="12" name="Picture 11" descr="Decorative picture" title="Decorative picture"/>
          <p:cNvPicPr>
            <a:picLocks noChangeAspect="1"/>
          </p:cNvPicPr>
          <p:nvPr/>
        </p:nvPicPr>
        <p:blipFill>
          <a:blip r:embed="rId12" cstate="print"/>
          <a:stretch>
            <a:fillRect/>
          </a:stretch>
        </p:blipFill>
        <p:spPr>
          <a:xfrm>
            <a:off x="8823693" y="0"/>
            <a:ext cx="320307" cy="6858000"/>
          </a:xfrm>
          <a:prstGeom prst="rect">
            <a:avLst/>
          </a:prstGeom>
        </p:spPr>
      </p:pic>
      <p:cxnSp>
        <p:nvCxnSpPr>
          <p:cNvPr id="7" name="Straight Connector 6" descr="Decorative line" title="Decorative line"/>
          <p:cNvCxnSpPr/>
          <p:nvPr/>
        </p:nvCxnSpPr>
        <p:spPr>
          <a:xfrm>
            <a:off x="0" y="6400800"/>
            <a:ext cx="7543800" cy="0"/>
          </a:xfrm>
          <a:prstGeom prst="line">
            <a:avLst/>
          </a:prstGeom>
          <a:noFill/>
          <a:ln w="12700" cap="flat" cmpd="sng" algn="ctr">
            <a:solidFill>
              <a:schemeClr val="bg1">
                <a:lumMod val="50000"/>
              </a:schemeClr>
            </a:solidFill>
            <a:prstDash val="soli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44" r:id="rId1"/>
    <p:sldLayoutId id="2147483775" r:id="rId2"/>
    <p:sldLayoutId id="2147483737" r:id="rId3"/>
    <p:sldLayoutId id="2147483773" r:id="rId4"/>
    <p:sldLayoutId id="2147483765" r:id="rId5"/>
    <p:sldLayoutId id="2147483757" r:id="rId6"/>
    <p:sldLayoutId id="2147483781" r:id="rId7"/>
  </p:sldLayoutIdLst>
  <p:timing>
    <p:tnLst>
      <p:par>
        <p:cTn id="1" dur="indefinite" restart="never" nodeType="tmRoot"/>
      </p:par>
    </p:tnLst>
  </p:timing>
  <p:hf hdr="0" ftr="0" dt="0"/>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Franklin Gothic Book" pitchFamily="34" charset="0"/>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Franklin Gothic Book" pitchFamily="34" charset="0"/>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3054" r="6883"/>
          <a:stretch/>
        </p:blipFill>
        <p:spPr bwMode="auto">
          <a:xfrm>
            <a:off x="0" y="-2"/>
            <a:ext cx="8823693" cy="685800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ecorative picture" title="Decorative picture"/>
          <p:cNvPicPr>
            <a:picLocks noChangeAspect="1"/>
          </p:cNvPicPr>
          <p:nvPr/>
        </p:nvPicPr>
        <p:blipFill rotWithShape="1">
          <a:blip r:embed="rId4">
            <a:extLst>
              <a:ext uri="{BEBA8EAE-BF5A-486C-A8C5-ECC9F3942E4B}">
                <a14:imgProps xmlns:a14="http://schemas.microsoft.com/office/drawing/2010/main">
                  <a14:imgLayer r:embed="rId5">
                    <a14:imgEffect>
                      <a14:saturation sat="0"/>
                    </a14:imgEffect>
                  </a14:imgLayer>
                </a14:imgProps>
              </a:ext>
              <a:ext uri="{28A0092B-C50C-407E-A947-70E740481C1C}">
                <a14:useLocalDpi xmlns:a14="http://schemas.microsoft.com/office/drawing/2010/main" val="0"/>
              </a:ext>
            </a:extLst>
          </a:blip>
          <a:srcRect t="64095" r="2206" b="32925"/>
          <a:stretch/>
        </p:blipFill>
        <p:spPr>
          <a:xfrm rot="5400000">
            <a:off x="5645457" y="3359458"/>
            <a:ext cx="6858001" cy="139084"/>
          </a:xfrm>
          <a:prstGeom prst="rect">
            <a:avLst/>
          </a:prstGeom>
        </p:spPr>
      </p:pic>
      <p:pic>
        <p:nvPicPr>
          <p:cNvPr id="14" name="Picture 13" descr="MN.IT Services logo" title="MN.IT Services logo"/>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7543800" y="6278310"/>
            <a:ext cx="1203158" cy="427290"/>
          </a:xfrm>
          <a:prstGeom prst="rect">
            <a:avLst/>
          </a:prstGeom>
        </p:spPr>
      </p:pic>
      <p:pic>
        <p:nvPicPr>
          <p:cNvPr id="12" name="Picture 11" descr="Decorative picture" title="Decorative picture"/>
          <p:cNvPicPr>
            <a:picLocks noChangeAspect="1"/>
          </p:cNvPicPr>
          <p:nvPr/>
        </p:nvPicPr>
        <p:blipFill>
          <a:blip r:embed="rId7" cstate="print"/>
          <a:stretch>
            <a:fillRect/>
          </a:stretch>
        </p:blipFill>
        <p:spPr>
          <a:xfrm>
            <a:off x="8823693" y="0"/>
            <a:ext cx="320307" cy="6858000"/>
          </a:xfrm>
          <a:prstGeom prst="rect">
            <a:avLst/>
          </a:prstGeom>
        </p:spPr>
      </p:pic>
      <p:cxnSp>
        <p:nvCxnSpPr>
          <p:cNvPr id="7" name="Straight Connector 6" descr="Decorative line" title="Decorative line"/>
          <p:cNvCxnSpPr/>
          <p:nvPr/>
        </p:nvCxnSpPr>
        <p:spPr>
          <a:xfrm>
            <a:off x="0" y="6400800"/>
            <a:ext cx="7543800" cy="0"/>
          </a:xfrm>
          <a:prstGeom prst="line">
            <a:avLst/>
          </a:prstGeom>
          <a:noFill/>
          <a:ln w="12700" cap="flat" cmpd="sng" algn="ctr">
            <a:solidFill>
              <a:schemeClr val="bg1">
                <a:lumMod val="50000"/>
              </a:schemeClr>
            </a:solidFill>
            <a:prstDash val="solid"/>
            <a:headEnd type="none" w="med" len="med"/>
            <a:tailEnd type="none" w="med" len="med"/>
          </a:ln>
          <a:effectLst/>
        </p:spPr>
      </p:cxnSp>
      <p:sp>
        <p:nvSpPr>
          <p:cNvPr id="4" name="TextBox 3"/>
          <p:cNvSpPr txBox="1"/>
          <p:nvPr/>
        </p:nvSpPr>
        <p:spPr>
          <a:xfrm>
            <a:off x="-1" y="6477000"/>
            <a:ext cx="8823693" cy="246221"/>
          </a:xfrm>
          <a:prstGeom prst="rect">
            <a:avLst/>
          </a:prstGeom>
          <a:noFill/>
        </p:spPr>
        <p:txBody>
          <a:bodyPr wrap="square" rtlCol="0">
            <a:spAutoFit/>
          </a:bodyPr>
          <a:lstStyle/>
          <a:p>
            <a:pPr algn="ctr"/>
            <a:r>
              <a:rPr lang="en-US" sz="1000" dirty="0" smtClean="0">
                <a:latin typeface="+mj-lt"/>
                <a:cs typeface="Arial" panose="020B0604020202020204" pitchFamily="34" charset="0"/>
              </a:rPr>
              <a:t>MN.IT Services @ [insert agency</a:t>
            </a:r>
            <a:r>
              <a:rPr lang="en-US" sz="1000" baseline="0" dirty="0" smtClean="0">
                <a:latin typeface="+mj-lt"/>
                <a:cs typeface="Arial" panose="020B0604020202020204" pitchFamily="34" charset="0"/>
              </a:rPr>
              <a:t> name on the Master Page view]</a:t>
            </a:r>
            <a:endParaRPr lang="en-US" sz="1000" dirty="0">
              <a:latin typeface="+mj-lt"/>
              <a:cs typeface="Arial" panose="020B0604020202020204" pitchFamily="34" charset="0"/>
            </a:endParaRPr>
          </a:p>
        </p:txBody>
      </p:sp>
    </p:spTree>
    <p:extLst>
      <p:ext uri="{BB962C8B-B14F-4D97-AF65-F5344CB8AC3E}">
        <p14:creationId xmlns:p14="http://schemas.microsoft.com/office/powerpoint/2010/main" val="905810769"/>
      </p:ext>
    </p:extLst>
  </p:cSld>
  <p:clrMap bg1="lt1" tx1="dk1" bg2="lt2" tx2="dk2" accent1="accent1" accent2="accent2" accent3="accent3" accent4="accent4" accent5="accent5" accent6="accent6" hlink="hlink" folHlink="folHlink"/>
  <p:sldLayoutIdLst>
    <p:sldLayoutId id="2147483778" r:id="rId1"/>
  </p:sldLayoutIdLst>
  <p:timing>
    <p:tnLst>
      <p:par>
        <p:cTn id="1" dur="indefinite" restart="never" nodeType="tmRoot"/>
      </p:par>
    </p:tnLst>
  </p:timing>
  <p:hf hdr="0" ftr="0" dt="0"/>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Franklin Gothic Book" pitchFamily="34" charset="0"/>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Franklin Gothic Book" pitchFamily="34" charset="0"/>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2679074"/>
      </p:ext>
    </p:extLst>
  </p:cSld>
  <p:clrMap bg1="lt1" tx1="dk1" bg2="lt2" tx2="dk2" accent1="accent1" accent2="accent2" accent3="accent3" accent4="accent4" accent5="accent5" accent6="accent6" hlink="hlink" folHlink="folHlink"/>
  <p:sldLayoutIdLst>
    <p:sldLayoutId id="2147483780" r:id="rId1"/>
  </p:sldLayoutIdLst>
  <p:timing>
    <p:tnLst>
      <p:par>
        <p:cTn id="1" dur="indefinite" restart="never" nodeType="tmRoot"/>
      </p:par>
    </p:tnLst>
  </p:timing>
  <p:hf hdr="0" ftr="0" dt="0"/>
  <p:txStyles>
    <p:titleStyle>
      <a:lvl1pPr algn="r" defTabSz="914400" rtl="0" eaLnBrk="1" latinLnBrk="0" hangingPunct="1">
        <a:spcBef>
          <a:spcPct val="0"/>
        </a:spcBef>
        <a:buNone/>
        <a:defRPr sz="2800" kern="1200">
          <a:gradFill>
            <a:gsLst>
              <a:gs pos="0">
                <a:schemeClr val="tx1">
                  <a:lumMod val="50000"/>
                </a:schemeClr>
              </a:gs>
              <a:gs pos="61000">
                <a:schemeClr val="tx1"/>
              </a:gs>
            </a:gsLst>
            <a:lin ang="5400000" scaled="0"/>
          </a:gradFill>
          <a:effectLst/>
          <a:latin typeface="Franklin Gothic Book" pitchFamily="34" charset="0"/>
          <a:ea typeface="+mj-ea"/>
          <a:cs typeface="+mj-cs"/>
        </a:defRPr>
      </a:lvl1pPr>
    </p:titleStyle>
    <p:bodyStyle>
      <a:lvl1pPr marL="182880" indent="-182880" algn="l" defTabSz="914400" rtl="0" eaLnBrk="1" latinLnBrk="0" hangingPunct="1">
        <a:spcBef>
          <a:spcPct val="20000"/>
        </a:spcBef>
        <a:buClr>
          <a:schemeClr val="tx1">
            <a:lumMod val="50000"/>
            <a:lumOff val="50000"/>
          </a:schemeClr>
        </a:buClr>
        <a:buFont typeface="Wingdings" pitchFamily="2" charset="2"/>
        <a:buChar char="§"/>
        <a:defRPr sz="1800" kern="1200">
          <a:solidFill>
            <a:schemeClr val="tx1">
              <a:lumMod val="85000"/>
            </a:schemeClr>
          </a:solidFill>
          <a:latin typeface="Franklin Gothic Book" pitchFamily="34" charset="0"/>
          <a:ea typeface="+mn-ea"/>
          <a:cs typeface="+mn-cs"/>
        </a:defRPr>
      </a:lvl1pPr>
      <a:lvl2pPr marL="41148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2pPr>
      <a:lvl3pPr marL="59436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3pPr>
      <a:lvl4pPr marL="77724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4pPr>
      <a:lvl5pPr marL="960120" indent="-182880" algn="l" defTabSz="914400" rtl="0" eaLnBrk="1" latinLnBrk="0" hangingPunct="1">
        <a:spcBef>
          <a:spcPct val="20000"/>
        </a:spcBef>
        <a:buClr>
          <a:schemeClr val="tx1">
            <a:lumMod val="50000"/>
            <a:lumOff val="50000"/>
          </a:schemeClr>
        </a:buClr>
        <a:buFont typeface="Wingdings" pitchFamily="2" charset="2"/>
        <a:buChar char="§"/>
        <a:defRPr sz="1400" kern="1200">
          <a:solidFill>
            <a:schemeClr val="tx1">
              <a:lumMod val="85000"/>
            </a:schemeClr>
          </a:solidFill>
          <a:latin typeface="Franklin Gothic Book" pitchFamily="34" charset="0"/>
          <a:ea typeface="+mn-ea"/>
          <a:cs typeface="+mn-cs"/>
        </a:defRPr>
      </a:lvl5pPr>
      <a:lvl6pPr marL="114300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6pPr>
      <a:lvl7pPr marL="132588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7pPr>
      <a:lvl8pPr marL="150876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8pPr>
      <a:lvl9pPr marL="1691640" indent="-182880" algn="l" defTabSz="914400" rtl="0" eaLnBrk="1" latinLnBrk="0" hangingPunct="1">
        <a:spcBef>
          <a:spcPts val="288"/>
        </a:spcBef>
        <a:buClr>
          <a:schemeClr val="tx1">
            <a:lumMod val="50000"/>
            <a:lumOff val="50000"/>
          </a:schemeClr>
        </a:buClr>
        <a:buFont typeface="Wingdings" pitchFamily="2" charset="2"/>
        <a:buChar char="§"/>
        <a:defRPr sz="14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9" name="Picture 18" descr="the agency's logo" title="MN.IT Services logo"/>
          <p:cNvPicPr>
            <a:picLocks noChangeAspect="1"/>
          </p:cNvPicPr>
          <p:nvPr/>
        </p:nvPicPr>
        <p:blipFill rotWithShape="1">
          <a:blip r:embed="rId3">
            <a:extLst>
              <a:ext uri="{28A0092B-C50C-407E-A947-70E740481C1C}">
                <a14:useLocalDpi xmlns:a14="http://schemas.microsoft.com/office/drawing/2010/main" val="0"/>
              </a:ext>
            </a:extLst>
          </a:blip>
          <a:srcRect b="5781"/>
          <a:stretch/>
        </p:blipFill>
        <p:spPr>
          <a:xfrm>
            <a:off x="381000" y="333376"/>
            <a:ext cx="3571875" cy="1193584"/>
          </a:xfrm>
          <a:prstGeom prst="rect">
            <a:avLst/>
          </a:prstGeom>
        </p:spPr>
      </p:pic>
      <p:sp>
        <p:nvSpPr>
          <p:cNvPr id="20" name="Footer Placeholder 11" descr="Information Technology for Minnesota Government" title="Tagline"/>
          <p:cNvSpPr txBox="1">
            <a:spLocks/>
          </p:cNvSpPr>
          <p:nvPr/>
        </p:nvSpPr>
        <p:spPr>
          <a:xfrm>
            <a:off x="3962400" y="1447800"/>
            <a:ext cx="2820987" cy="152400"/>
          </a:xfrm>
          <a:prstGeom prst="rect">
            <a:avLst/>
          </a:prstGeom>
        </p:spPr>
        <p:txBody>
          <a:bodyPr vert="horz" lIns="91440" tIns="45720" rIns="91440" bIns="45720" rtlCol="0" anchor="b"/>
          <a:lstStyle>
            <a:defPPr>
              <a:defRPr lang="en-US"/>
            </a:defPPr>
            <a:lvl1pPr marL="0" algn="r" defTabSz="914400" rtl="0" eaLnBrk="1" latinLnBrk="0" hangingPunct="1">
              <a:defRPr sz="800" kern="1200" cap="all" baseline="0">
                <a:solidFill>
                  <a:schemeClr val="tx1"/>
                </a:solidFill>
                <a:latin typeface="Franklin Gothic Book"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dirty="0" smtClean="0">
                <a:solidFill>
                  <a:sysClr val="windowText" lastClr="000000"/>
                </a:solidFill>
              </a:rPr>
              <a:t>Information Technology for Minnesota Government</a:t>
            </a:r>
            <a:endParaRPr lang="en-US" dirty="0">
              <a:solidFill>
                <a:sysClr val="windowText" lastClr="000000"/>
              </a:solidFill>
            </a:endParaRPr>
          </a:p>
        </p:txBody>
      </p:sp>
      <p:cxnSp>
        <p:nvCxnSpPr>
          <p:cNvPr id="18" name="Straight Connector 17" descr="decorative line" title="decorative line"/>
          <p:cNvCxnSpPr/>
          <p:nvPr/>
        </p:nvCxnSpPr>
        <p:spPr>
          <a:xfrm>
            <a:off x="0" y="1600200"/>
            <a:ext cx="6850374" cy="0"/>
          </a:xfrm>
          <a:prstGeom prst="line">
            <a:avLst/>
          </a:prstGeom>
          <a:noFill/>
          <a:ln w="28575" cap="flat" cmpd="sng" algn="ctr">
            <a:solidFill>
              <a:srgbClr val="B30838"/>
            </a:solidFill>
            <a:prstDash val="solid"/>
            <a:headEnd type="oval" w="med" len="med"/>
            <a:tailEnd type="oval" w="med" len="med"/>
          </a:ln>
          <a:effectLst/>
        </p:spPr>
      </p:cxnSp>
      <p:pic>
        <p:nvPicPr>
          <p:cNvPr id="14" name="Picture 13" descr="decorative picture of wire mesh" title="Decorative picture"/>
          <p:cNvPicPr>
            <a:picLocks noChangeAspect="1"/>
          </p:cNvPicPr>
          <p:nvPr/>
        </p:nvPicPr>
        <p:blipFill>
          <a:blip r:embed="rId4" cstate="print"/>
          <a:stretch>
            <a:fillRect/>
          </a:stretch>
        </p:blipFill>
        <p:spPr>
          <a:xfrm>
            <a:off x="6850374" y="0"/>
            <a:ext cx="2293626" cy="6858000"/>
          </a:xfrm>
          <a:prstGeom prst="rect">
            <a:avLst/>
          </a:prstGeom>
        </p:spPr>
      </p:pic>
    </p:spTree>
    <p:extLst>
      <p:ext uri="{BB962C8B-B14F-4D97-AF65-F5344CB8AC3E}">
        <p14:creationId xmlns:p14="http://schemas.microsoft.com/office/powerpoint/2010/main" val="1996182532"/>
      </p:ext>
    </p:extLst>
  </p:cSld>
  <p:clrMap bg1="lt1" tx1="dk1" bg2="lt2" tx2="dk2" accent1="accent1" accent2="accent2" accent3="accent3" accent4="accent4" accent5="accent5" accent6="accent6" hlink="hlink" folHlink="folHlink"/>
  <p:sldLayoutIdLst>
    <p:sldLayoutId id="2147483791" r:id="rId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4.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4.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ved=0CAcQjRw&amp;url=http://blog.whiteoctober.co.uk/2014/04/22/how-agile-development-helps-build-better-products/&amp;ei=wMwJVYOWBIT2yQSw_4KgBQ&amp;psig=AFQjCNHPvTJnIrZWNnXqs_ssVdrc7EAnyA&amp;ust=1426791998973008" TargetMode="External"/><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t>
            </a:r>
            <a:br>
              <a:rPr lang="en-US" dirty="0" smtClean="0"/>
            </a:br>
            <a:r>
              <a:rPr lang="en-US" dirty="0" smtClean="0"/>
              <a:t>MNsure IT</a:t>
            </a:r>
            <a:br>
              <a:rPr lang="en-US" dirty="0" smtClean="0"/>
            </a:br>
            <a:r>
              <a:rPr lang="en-US" dirty="0" smtClean="0"/>
              <a:t>2015 Overview</a:t>
            </a:r>
            <a:endParaRPr lang="en-US" dirty="0"/>
          </a:p>
        </p:txBody>
      </p:sp>
      <p:sp>
        <p:nvSpPr>
          <p:cNvPr id="3" name="Text Placeholder 2"/>
          <p:cNvSpPr>
            <a:spLocks noGrp="1"/>
          </p:cNvSpPr>
          <p:nvPr>
            <p:ph type="body" sz="quarter" idx="10"/>
          </p:nvPr>
        </p:nvSpPr>
        <p:spPr/>
        <p:txBody>
          <a:bodyPr/>
          <a:lstStyle/>
          <a:p>
            <a:r>
              <a:rPr lang="en-US" dirty="0" smtClean="0"/>
              <a:t>March 26, 2015</a:t>
            </a:r>
            <a:endParaRPr lang="en-US" dirty="0"/>
          </a:p>
        </p:txBody>
      </p:sp>
    </p:spTree>
    <p:extLst>
      <p:ext uri="{BB962C8B-B14F-4D97-AF65-F5344CB8AC3E}">
        <p14:creationId xmlns:p14="http://schemas.microsoft.com/office/powerpoint/2010/main" val="77424073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a:xfrm>
            <a:off x="452814" y="76200"/>
            <a:ext cx="8047807" cy="685800"/>
          </a:xfrm>
          <a:solidFill>
            <a:srgbClr val="00B0F0"/>
          </a:solidFill>
        </p:spPr>
        <p:txBody>
          <a:bodyPr>
            <a:normAutofit fontScale="90000"/>
          </a:bodyPr>
          <a:lstStyle/>
          <a:p>
            <a:r>
              <a:rPr lang="en-US" b="1" dirty="0" err="1" smtClean="0">
                <a:solidFill>
                  <a:schemeClr val="bg1"/>
                </a:solidFill>
              </a:rPr>
              <a:t>Mnsure</a:t>
            </a:r>
            <a:r>
              <a:rPr lang="en-US" b="1" dirty="0" smtClean="0">
                <a:solidFill>
                  <a:schemeClr val="bg1"/>
                </a:solidFill>
              </a:rPr>
              <a:t> 2015 Project Schedule</a:t>
            </a:r>
            <a:br>
              <a:rPr lang="en-US" b="1" dirty="0" smtClean="0">
                <a:solidFill>
                  <a:schemeClr val="bg1"/>
                </a:solidFill>
              </a:rPr>
            </a:br>
            <a:r>
              <a:rPr lang="en-US" sz="1300" b="1" dirty="0" smtClean="0">
                <a:solidFill>
                  <a:schemeClr val="bg1"/>
                </a:solidFill>
              </a:rPr>
              <a:t>11/2014-12/2015</a:t>
            </a:r>
            <a:endParaRPr lang="en-US" sz="1300" b="1" dirty="0">
              <a:solidFill>
                <a:schemeClr val="bg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762000"/>
            <a:ext cx="8001000" cy="5911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231555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2296857778"/>
              </p:ext>
            </p:extLst>
          </p:nvPr>
        </p:nvGraphicFramePr>
        <p:xfrm>
          <a:off x="457200" y="228600"/>
          <a:ext cx="8001000" cy="6083197"/>
        </p:xfrm>
        <a:graphic>
          <a:graphicData uri="http://schemas.openxmlformats.org/drawingml/2006/table">
            <a:tbl>
              <a:tblPr firstRow="1" bandRow="1">
                <a:tableStyleId>{5C22544A-7EE6-4342-B048-85BDC9FD1C3A}</a:tableStyleId>
              </a:tblPr>
              <a:tblGrid>
                <a:gridCol w="8001000"/>
              </a:tblGrid>
              <a:tr h="551077">
                <a:tc>
                  <a:txBody>
                    <a:bodyPr/>
                    <a:lstStyle/>
                    <a:p>
                      <a:pPr algn="ctr"/>
                      <a:r>
                        <a:rPr lang="en-US" sz="2800" dirty="0" smtClean="0"/>
                        <a:t>Strategies for Efficient</a:t>
                      </a:r>
                      <a:r>
                        <a:rPr lang="en-US" sz="2800" baseline="0" dirty="0" smtClean="0"/>
                        <a:t> Delivery</a:t>
                      </a:r>
                      <a:endParaRPr lang="en-US" sz="2800" dirty="0"/>
                    </a:p>
                  </a:txBody>
                  <a:tcPr>
                    <a:solidFill>
                      <a:srgbClr val="00B0F0"/>
                    </a:solidFill>
                  </a:tcPr>
                </a:tc>
              </a:tr>
              <a:tr h="5230598">
                <a:tc>
                  <a:txBody>
                    <a:bodyPr/>
                    <a:lstStyle/>
                    <a:p>
                      <a:endParaRPr lang="en-US" sz="1600" b="1" dirty="0" smtClean="0"/>
                    </a:p>
                    <a:p>
                      <a:r>
                        <a:rPr lang="en-US" sz="1600" b="1" dirty="0" smtClean="0"/>
                        <a:t>Staff Augmentation</a:t>
                      </a:r>
                      <a:r>
                        <a:rPr lang="en-US" sz="1400" b="1" dirty="0" smtClean="0"/>
                        <a:t>:</a:t>
                      </a:r>
                    </a:p>
                    <a:p>
                      <a:pPr marL="171450" indent="-171450">
                        <a:buFont typeface="Arial" panose="020B0604020202020204" pitchFamily="34" charset="0"/>
                        <a:buChar char="•"/>
                      </a:pPr>
                      <a:r>
                        <a:rPr lang="en-US" sz="1400" dirty="0" smtClean="0"/>
                        <a:t>Addressing significant resource constraints through the augmentation of IT resources assigned to MNsure.</a:t>
                      </a:r>
                    </a:p>
                    <a:p>
                      <a:pPr marL="171450" indent="-171450">
                        <a:buFont typeface="Arial" panose="020B0604020202020204" pitchFamily="34" charset="0"/>
                        <a:buChar char="•"/>
                      </a:pPr>
                      <a:endParaRPr lang="en-US" sz="1400" b="1" dirty="0" smtClean="0"/>
                    </a:p>
                    <a:p>
                      <a:pPr marL="171450" indent="-171450">
                        <a:buFont typeface="Arial" panose="020B0604020202020204" pitchFamily="34" charset="0"/>
                        <a:buChar char="•"/>
                      </a:pPr>
                      <a:r>
                        <a:rPr lang="en-US" sz="1400" dirty="0" smtClean="0"/>
                        <a:t>Staff augmentation is</a:t>
                      </a:r>
                      <a:r>
                        <a:rPr lang="en-US" sz="1400" baseline="0" dirty="0" smtClean="0"/>
                        <a:t> ne</a:t>
                      </a:r>
                      <a:r>
                        <a:rPr lang="en-US" sz="1400" dirty="0" smtClean="0"/>
                        <a:t>eded to replace vendor resources due to contract expiration, as well</a:t>
                      </a:r>
                      <a:r>
                        <a:rPr lang="en-US" sz="1400" baseline="0" dirty="0" smtClean="0"/>
                        <a:t> as increase MN.I</a:t>
                      </a:r>
                      <a:r>
                        <a:rPr lang="en-US" sz="1400" dirty="0" smtClean="0"/>
                        <a:t>T resource capacity to address the scope of work.  IT resource</a:t>
                      </a:r>
                      <a:r>
                        <a:rPr lang="en-US" sz="1400" baseline="0" dirty="0" smtClean="0"/>
                        <a:t> </a:t>
                      </a:r>
                      <a:r>
                        <a:rPr lang="en-US" sz="1400" dirty="0" smtClean="0"/>
                        <a:t>augmentation will include:</a:t>
                      </a:r>
                    </a:p>
                    <a:p>
                      <a:pPr marL="628650" lvl="1" indent="-171450">
                        <a:buFont typeface="Arial" panose="020B0604020202020204" pitchFamily="34" charset="0"/>
                        <a:buChar char="•"/>
                      </a:pPr>
                      <a:r>
                        <a:rPr lang="en-US" sz="1400" dirty="0" smtClean="0"/>
                        <a:t>Hiring temporary</a:t>
                      </a:r>
                      <a:r>
                        <a:rPr lang="en-US" sz="1400" baseline="0" dirty="0" smtClean="0"/>
                        <a:t> unclassified </a:t>
                      </a:r>
                      <a:r>
                        <a:rPr lang="en-US" sz="1400" dirty="0" smtClean="0"/>
                        <a:t>MN.IT staff </a:t>
                      </a:r>
                    </a:p>
                    <a:p>
                      <a:pPr marL="628650" lvl="1" indent="-171450">
                        <a:buFont typeface="Arial" panose="020B0604020202020204" pitchFamily="34" charset="0"/>
                        <a:buChar char="•"/>
                      </a:pPr>
                      <a:r>
                        <a:rPr lang="en-US" sz="1400" dirty="0" smtClean="0"/>
                        <a:t>Hiring temporary vendor/contract staff</a:t>
                      </a:r>
                    </a:p>
                    <a:p>
                      <a:pPr marL="628650" lvl="1" indent="-171450">
                        <a:buFont typeface="Arial" panose="020B0604020202020204" pitchFamily="34" charset="0"/>
                        <a:buChar char="•"/>
                      </a:pPr>
                      <a:r>
                        <a:rPr lang="en-US" sz="1400" dirty="0" smtClean="0"/>
                        <a:t>Reallocation of  MN.IT staff </a:t>
                      </a:r>
                      <a:endParaRPr lang="en-US" sz="1100" dirty="0" smtClean="0"/>
                    </a:p>
                    <a:p>
                      <a:endParaRPr lang="en-US" sz="1600" b="1" dirty="0" smtClean="0"/>
                    </a:p>
                    <a:p>
                      <a:r>
                        <a:rPr lang="en-US" sz="1600" b="1" dirty="0" smtClean="0"/>
                        <a:t>Work stream Approach:</a:t>
                      </a:r>
                    </a:p>
                    <a:p>
                      <a:pPr marL="171450" indent="-171450">
                        <a:buFont typeface="Arial" panose="020B0604020202020204" pitchFamily="34" charset="0"/>
                        <a:buChar char="•"/>
                      </a:pPr>
                      <a:r>
                        <a:rPr lang="en-US" sz="1200" dirty="0" smtClean="0"/>
                        <a:t>Efficiencies in approaching all work that</a:t>
                      </a:r>
                      <a:r>
                        <a:rPr lang="en-US" sz="1200" baseline="0" dirty="0" smtClean="0"/>
                        <a:t> </a:t>
                      </a:r>
                      <a:r>
                        <a:rPr lang="en-US" sz="1200" dirty="0" smtClean="0"/>
                        <a:t>utilizes the same set of skills and knowledge to design, develop, and test specific systems.</a:t>
                      </a:r>
                    </a:p>
                    <a:p>
                      <a:pPr marL="0" indent="0">
                        <a:buFont typeface="Arial" panose="020B0604020202020204" pitchFamily="34" charset="0"/>
                        <a:buNone/>
                      </a:pPr>
                      <a:endParaRPr lang="en-US" sz="1200" b="1" dirty="0" smtClean="0"/>
                    </a:p>
                    <a:p>
                      <a:r>
                        <a:rPr lang="en-US" sz="1600" b="1" dirty="0" smtClean="0"/>
                        <a:t>External Resource/Fast Track Approach:</a:t>
                      </a:r>
                    </a:p>
                    <a:p>
                      <a:pPr marL="171450" indent="-171450">
                        <a:buFont typeface="Arial" panose="020B0604020202020204" pitchFamily="34" charset="0"/>
                        <a:buChar char="•"/>
                      </a:pPr>
                      <a:r>
                        <a:rPr lang="en-US" sz="1200" dirty="0" smtClean="0"/>
                        <a:t>Certain functionality improvements may be able to be developed independently through the use of external resources.  This allows us to undertake multiple initiatives concurrently without significant impact to our resource capacity.   </a:t>
                      </a:r>
                    </a:p>
                    <a:p>
                      <a:r>
                        <a:rPr lang="en-US" sz="1200" b="1" dirty="0" smtClean="0"/>
                        <a:t> </a:t>
                      </a:r>
                    </a:p>
                    <a:p>
                      <a:r>
                        <a:rPr lang="en-US" sz="1600" b="1" dirty="0" smtClean="0"/>
                        <a:t>MN.IT In-house: </a:t>
                      </a:r>
                    </a:p>
                    <a:p>
                      <a:pPr marL="171450" indent="-171450">
                        <a:buFont typeface="Arial" panose="020B0604020202020204" pitchFamily="34" charset="0"/>
                        <a:buChar char="•"/>
                      </a:pPr>
                      <a:r>
                        <a:rPr lang="en-US" sz="1200" dirty="0" smtClean="0"/>
                        <a:t>A number of MN.IT staff have developed expertise in the eligibility solution and are able to independently address certain functionality needs.</a:t>
                      </a:r>
                    </a:p>
                    <a:p>
                      <a:pPr marL="171450" indent="-171450">
                        <a:buFont typeface="Arial" panose="020B0604020202020204" pitchFamily="34" charset="0"/>
                        <a:buChar char="•"/>
                      </a:pPr>
                      <a:endParaRPr lang="en-US" sz="1600" dirty="0" smtClean="0"/>
                    </a:p>
                    <a:p>
                      <a:r>
                        <a:rPr lang="en-US" sz="1100" dirty="0" smtClean="0"/>
                        <a:t> </a:t>
                      </a:r>
                    </a:p>
                  </a:txBody>
                  <a:tcPr/>
                </a:tc>
              </a:tr>
            </a:tbl>
          </a:graphicData>
        </a:graphic>
      </p:graphicFrame>
      <p:sp>
        <p:nvSpPr>
          <p:cNvPr id="8" name="Slide Number Placeholder 3"/>
          <p:cNvSpPr>
            <a:spLocks noGrp="1"/>
          </p:cNvSpPr>
          <p:nvPr>
            <p:ph type="sldNum" sz="quarter" idx="10"/>
          </p:nvPr>
        </p:nvSpPr>
        <p:spPr>
          <a:xfrm>
            <a:off x="0" y="6492875"/>
            <a:ext cx="2057400" cy="365125"/>
          </a:xfrm>
        </p:spPr>
        <p:txBody>
          <a:bodyPr/>
          <a:lstStyle/>
          <a:p>
            <a:fld id="{50FF0E3C-A109-4FB4-89BE-F15A75D9E3B7}" type="slidenum">
              <a:rPr lang="en-US" smtClean="0"/>
              <a:pPr/>
              <a:t>11</a:t>
            </a:fld>
            <a:endParaRPr lang="en-US" dirty="0"/>
          </a:p>
        </p:txBody>
      </p:sp>
    </p:spTree>
    <p:extLst>
      <p:ext uri="{BB962C8B-B14F-4D97-AF65-F5344CB8AC3E}">
        <p14:creationId xmlns:p14="http://schemas.microsoft.com/office/powerpoint/2010/main" val="211520904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0" y="254000"/>
            <a:ext cx="9144000" cy="381000"/>
          </a:xfrm>
        </p:spPr>
        <p:txBody>
          <a:bodyPr/>
          <a:lstStyle/>
          <a:p>
            <a:pPr algn="ctr"/>
            <a:r>
              <a:rPr lang="en-US" sz="2800" b="1" dirty="0" smtClean="0"/>
              <a:t>IT Expenditure </a:t>
            </a:r>
            <a:r>
              <a:rPr lang="en-US" sz="2800" b="1" dirty="0"/>
              <a:t>Categories</a:t>
            </a:r>
          </a:p>
        </p:txBody>
      </p:sp>
      <p:sp>
        <p:nvSpPr>
          <p:cNvPr id="2" name="Slide Number Placeholder 1"/>
          <p:cNvSpPr>
            <a:spLocks noGrp="1"/>
          </p:cNvSpPr>
          <p:nvPr>
            <p:ph type="sldNum" sz="quarter" idx="11"/>
          </p:nvPr>
        </p:nvSpPr>
        <p:spPr/>
        <p:txBody>
          <a:bodyPr/>
          <a:lstStyle/>
          <a:p>
            <a:fld id="{581B85C1-363D-40D5-8F13-356721D773A2}" type="slidenum">
              <a:rPr lang="en-US" smtClean="0"/>
              <a:pPr/>
              <a:t>12</a:t>
            </a:fld>
            <a:endParaRPr lang="en-US" dirty="0"/>
          </a:p>
        </p:txBody>
      </p:sp>
      <p:graphicFrame>
        <p:nvGraphicFramePr>
          <p:cNvPr id="6" name="Diagram 5"/>
          <p:cNvGraphicFramePr/>
          <p:nvPr>
            <p:extLst>
              <p:ext uri="{D42A27DB-BD31-4B8C-83A1-F6EECF244321}">
                <p14:modId xmlns:p14="http://schemas.microsoft.com/office/powerpoint/2010/main" val="1406035102"/>
              </p:ext>
            </p:extLst>
          </p:nvPr>
        </p:nvGraphicFramePr>
        <p:xfrm>
          <a:off x="533400" y="1371600"/>
          <a:ext cx="8001000" cy="4800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288391367"/>
              </p:ext>
            </p:extLst>
          </p:nvPr>
        </p:nvGraphicFramePr>
        <p:xfrm>
          <a:off x="533400" y="838200"/>
          <a:ext cx="7924800" cy="370840"/>
        </p:xfrm>
        <a:graphic>
          <a:graphicData uri="http://schemas.openxmlformats.org/drawingml/2006/table">
            <a:tbl>
              <a:tblPr firstRow="1" bandRow="1">
                <a:tableStyleId>{5C22544A-7EE6-4342-B048-85BDC9FD1C3A}</a:tableStyleId>
              </a:tblPr>
              <a:tblGrid>
                <a:gridCol w="2652672"/>
                <a:gridCol w="5272128"/>
              </a:tblGrid>
              <a:tr h="370840">
                <a:tc>
                  <a:txBody>
                    <a:bodyPr/>
                    <a:lstStyle/>
                    <a:p>
                      <a:pPr algn="ctr"/>
                      <a:r>
                        <a:rPr lang="en-US" sz="1600" dirty="0" smtClean="0"/>
                        <a:t>Categories</a:t>
                      </a:r>
                      <a:endParaRPr lang="en-US" sz="1600" dirty="0"/>
                    </a:p>
                  </a:txBody>
                  <a:tcPr>
                    <a:solidFill>
                      <a:srgbClr val="00B0F0"/>
                    </a:solidFill>
                  </a:tcPr>
                </a:tc>
                <a:tc>
                  <a:txBody>
                    <a:bodyPr/>
                    <a:lstStyle/>
                    <a:p>
                      <a:pPr algn="ctr"/>
                      <a:r>
                        <a:rPr lang="en-US" sz="1600" dirty="0" smtClean="0"/>
                        <a:t>Expenditures</a:t>
                      </a:r>
                      <a:endParaRPr lang="en-US" sz="1600" b="0" i="1" dirty="0"/>
                    </a:p>
                  </a:txBody>
                  <a:tcPr>
                    <a:solidFill>
                      <a:srgbClr val="00B0F0"/>
                    </a:solidFill>
                  </a:tcPr>
                </a:tc>
              </a:tr>
            </a:tbl>
          </a:graphicData>
        </a:graphic>
      </p:graphicFrame>
      <p:sp>
        <p:nvSpPr>
          <p:cNvPr id="4" name="TextBox 3"/>
          <p:cNvSpPr txBox="1"/>
          <p:nvPr/>
        </p:nvSpPr>
        <p:spPr>
          <a:xfrm>
            <a:off x="7315200" y="1371600"/>
            <a:ext cx="184731" cy="369332"/>
          </a:xfrm>
          <a:prstGeom prst="rect">
            <a:avLst/>
          </a:prstGeom>
          <a:noFill/>
        </p:spPr>
        <p:txBody>
          <a:bodyPr wrap="none" rtlCol="0">
            <a:spAutoFit/>
          </a:bodyPr>
          <a:lstStyle/>
          <a:p>
            <a:endParaRPr lang="en-US" dirty="0">
              <a:solidFill>
                <a:srgbClr val="FF0000"/>
              </a:solidFill>
            </a:endParaRPr>
          </a:p>
        </p:txBody>
      </p:sp>
      <p:sp>
        <p:nvSpPr>
          <p:cNvPr id="5" name="TextBox 4"/>
          <p:cNvSpPr txBox="1"/>
          <p:nvPr/>
        </p:nvSpPr>
        <p:spPr>
          <a:xfrm>
            <a:off x="5069133" y="2895600"/>
            <a:ext cx="227948" cy="276999"/>
          </a:xfrm>
          <a:prstGeom prst="rect">
            <a:avLst/>
          </a:prstGeom>
          <a:noFill/>
        </p:spPr>
        <p:txBody>
          <a:bodyPr wrap="none" rtlCol="0">
            <a:spAutoFit/>
          </a:bodyPr>
          <a:lstStyle/>
          <a:p>
            <a:r>
              <a:rPr lang="en-US" sz="1200" dirty="0" smtClean="0">
                <a:solidFill>
                  <a:srgbClr val="FF0000"/>
                </a:solidFill>
              </a:rPr>
              <a:t> </a:t>
            </a:r>
            <a:endParaRPr lang="en-US" sz="1200" dirty="0">
              <a:solidFill>
                <a:srgbClr val="FF0000"/>
              </a:solidFill>
            </a:endParaRPr>
          </a:p>
        </p:txBody>
      </p:sp>
    </p:spTree>
    <p:extLst>
      <p:ext uri="{BB962C8B-B14F-4D97-AF65-F5344CB8AC3E}">
        <p14:creationId xmlns:p14="http://schemas.microsoft.com/office/powerpoint/2010/main" val="35378185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Thank you!</a:t>
            </a:r>
            <a:endParaRPr lang="en-US" dirty="0"/>
          </a:p>
        </p:txBody>
      </p:sp>
      <p:sp>
        <p:nvSpPr>
          <p:cNvPr id="2" name="Slide Number Placeholder 1"/>
          <p:cNvSpPr>
            <a:spLocks noGrp="1"/>
          </p:cNvSpPr>
          <p:nvPr>
            <p:ph type="sldNum" sz="quarter" idx="12"/>
          </p:nvPr>
        </p:nvSpPr>
        <p:spPr/>
        <p:txBody>
          <a:bodyPr/>
          <a:lstStyle/>
          <a:p>
            <a:fld id="{581B85C1-363D-40D5-8F13-356721D773A2}" type="slidenum">
              <a:rPr lang="en-US" smtClean="0"/>
              <a:pPr/>
              <a:t>13</a:t>
            </a:fld>
            <a:endParaRPr lang="en-US" dirty="0"/>
          </a:p>
        </p:txBody>
      </p:sp>
    </p:spTree>
    <p:extLst>
      <p:ext uri="{BB962C8B-B14F-4D97-AF65-F5344CB8AC3E}">
        <p14:creationId xmlns:p14="http://schemas.microsoft.com/office/powerpoint/2010/main" val="34720581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Contents</a:t>
            </a:r>
            <a:endParaRPr lang="en-US" dirty="0"/>
          </a:p>
        </p:txBody>
      </p:sp>
      <p:sp>
        <p:nvSpPr>
          <p:cNvPr id="2" name="Slide Number Placeholder 1"/>
          <p:cNvSpPr>
            <a:spLocks noGrp="1"/>
          </p:cNvSpPr>
          <p:nvPr>
            <p:ph type="sldNum" sz="quarter" idx="11"/>
          </p:nvPr>
        </p:nvSpPr>
        <p:spPr/>
        <p:txBody>
          <a:bodyPr/>
          <a:lstStyle/>
          <a:p>
            <a:fld id="{581B85C1-363D-40D5-8F13-356721D773A2}" type="slidenum">
              <a:rPr lang="en-US" smtClean="0"/>
              <a:pPr/>
              <a:t>2</a:t>
            </a:fld>
            <a:endParaRPr lang="en-US" dirty="0"/>
          </a:p>
        </p:txBody>
      </p:sp>
      <p:sp>
        <p:nvSpPr>
          <p:cNvPr id="6" name="Text Placeholder 4"/>
          <p:cNvSpPr>
            <a:spLocks noGrp="1"/>
          </p:cNvSpPr>
          <p:nvPr>
            <p:ph type="body" sz="quarter" idx="10"/>
          </p:nvPr>
        </p:nvSpPr>
        <p:spPr/>
        <p:txBody>
          <a:bodyPr/>
          <a:lstStyle/>
          <a:p>
            <a:pPr>
              <a:buFont typeface="Wingdings" panose="05000000000000000000" pitchFamily="2" charset="2"/>
              <a:buChar char="§"/>
            </a:pPr>
            <a:r>
              <a:rPr lang="en-US" sz="2400" dirty="0" smtClean="0"/>
              <a:t>MNsure IT Governance</a:t>
            </a:r>
          </a:p>
          <a:p>
            <a:pPr>
              <a:buFont typeface="Wingdings" panose="05000000000000000000" pitchFamily="2" charset="2"/>
              <a:buChar char="§"/>
            </a:pPr>
            <a:r>
              <a:rPr lang="en-US" sz="2400" dirty="0"/>
              <a:t>Focus Areas / </a:t>
            </a:r>
            <a:r>
              <a:rPr lang="en-US" sz="2400" dirty="0" smtClean="0"/>
              <a:t>Priority </a:t>
            </a:r>
            <a:r>
              <a:rPr lang="en-US" sz="2400" dirty="0"/>
              <a:t>Initiatives</a:t>
            </a:r>
          </a:p>
          <a:p>
            <a:pPr>
              <a:buFont typeface="Wingdings" panose="05000000000000000000" pitchFamily="2" charset="2"/>
              <a:buChar char="§"/>
            </a:pPr>
            <a:r>
              <a:rPr lang="en-US" sz="2400" dirty="0" smtClean="0"/>
              <a:t>Iterative </a:t>
            </a:r>
            <a:r>
              <a:rPr lang="en-US" sz="2400" dirty="0"/>
              <a:t>IT Development / Deployment </a:t>
            </a:r>
          </a:p>
          <a:p>
            <a:pPr>
              <a:buFont typeface="Wingdings" panose="05000000000000000000" pitchFamily="2" charset="2"/>
              <a:buChar char="§"/>
            </a:pPr>
            <a:r>
              <a:rPr lang="en-US" sz="2400" dirty="0" smtClean="0"/>
              <a:t>2015 Plan Overview</a:t>
            </a:r>
          </a:p>
          <a:p>
            <a:pPr>
              <a:buFont typeface="Wingdings" panose="05000000000000000000" pitchFamily="2" charset="2"/>
              <a:buChar char="§"/>
            </a:pPr>
            <a:r>
              <a:rPr lang="en-US" sz="2400" dirty="0"/>
              <a:t>Strategies for Efficient Delivery</a:t>
            </a:r>
          </a:p>
          <a:p>
            <a:pPr>
              <a:buFont typeface="Wingdings" panose="05000000000000000000" pitchFamily="2" charset="2"/>
              <a:buChar char="§"/>
            </a:pPr>
            <a:r>
              <a:rPr lang="en-US" sz="2400" dirty="0" smtClean="0"/>
              <a:t>IT Expenditures </a:t>
            </a:r>
            <a:endParaRPr lang="en-US" sz="2400" dirty="0"/>
          </a:p>
        </p:txBody>
      </p:sp>
    </p:spTree>
    <p:extLst>
      <p:ext uri="{BB962C8B-B14F-4D97-AF65-F5344CB8AC3E}">
        <p14:creationId xmlns:p14="http://schemas.microsoft.com/office/powerpoint/2010/main" val="5835301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50FF0E3C-A109-4FB4-89BE-F15A75D9E3B7}" type="slidenum">
              <a:rPr lang="en-US" smtClean="0"/>
              <a:pPr/>
              <a:t>3</a:t>
            </a:fld>
            <a:endParaRPr lang="en-US" dirty="0"/>
          </a:p>
        </p:txBody>
      </p:sp>
      <p:cxnSp>
        <p:nvCxnSpPr>
          <p:cNvPr id="5" name="Straight Arrow Connector 55"/>
          <p:cNvCxnSpPr/>
          <p:nvPr/>
        </p:nvCxnSpPr>
        <p:spPr>
          <a:xfrm flipV="1">
            <a:off x="8043785" y="4281106"/>
            <a:ext cx="3915" cy="471457"/>
          </a:xfrm>
          <a:prstGeom prst="straightConnector1">
            <a:avLst/>
          </a:prstGeom>
          <a:noFill/>
          <a:ln w="38100" cap="flat" cmpd="sng" algn="ctr">
            <a:solidFill>
              <a:schemeClr val="accent1"/>
            </a:solidFill>
            <a:prstDash val="solid"/>
            <a:headEnd type="none" w="med" len="med"/>
            <a:tailEnd type="none" w="med" len="med"/>
          </a:ln>
          <a:effectLst/>
        </p:spPr>
      </p:cxnSp>
      <p:cxnSp>
        <p:nvCxnSpPr>
          <p:cNvPr id="8" name="Straight Arrow Connector 7"/>
          <p:cNvCxnSpPr>
            <a:stCxn id="42" idx="0"/>
          </p:cNvCxnSpPr>
          <p:nvPr/>
        </p:nvCxnSpPr>
        <p:spPr>
          <a:xfrm flipV="1">
            <a:off x="2590800" y="4281107"/>
            <a:ext cx="0" cy="485768"/>
          </a:xfrm>
          <a:prstGeom prst="straightConnector1">
            <a:avLst/>
          </a:prstGeom>
          <a:noFill/>
          <a:ln w="38100" cap="flat" cmpd="sng" algn="ctr">
            <a:solidFill>
              <a:schemeClr val="accent1"/>
            </a:solidFill>
            <a:prstDash val="solid"/>
            <a:headEnd type="none" w="med" len="med"/>
            <a:tailEnd type="none" w="med" len="med"/>
          </a:ln>
          <a:effectLst/>
        </p:spPr>
      </p:cxnSp>
      <p:cxnSp>
        <p:nvCxnSpPr>
          <p:cNvPr id="9" name="Straight Arrow Connector 8"/>
          <p:cNvCxnSpPr>
            <a:stCxn id="41" idx="0"/>
          </p:cNvCxnSpPr>
          <p:nvPr/>
        </p:nvCxnSpPr>
        <p:spPr>
          <a:xfrm flipV="1">
            <a:off x="1905000" y="4269700"/>
            <a:ext cx="0" cy="516227"/>
          </a:xfrm>
          <a:prstGeom prst="straightConnector1">
            <a:avLst/>
          </a:prstGeom>
          <a:noFill/>
          <a:ln w="38100" cap="flat" cmpd="sng" algn="ctr">
            <a:solidFill>
              <a:schemeClr val="accent1"/>
            </a:solidFill>
            <a:prstDash val="solid"/>
            <a:headEnd type="none" w="med" len="med"/>
            <a:tailEnd type="none" w="med" len="med"/>
          </a:ln>
          <a:effectLst/>
        </p:spPr>
      </p:cxnSp>
      <p:cxnSp>
        <p:nvCxnSpPr>
          <p:cNvPr id="10" name="Straight Arrow Connector 55"/>
          <p:cNvCxnSpPr>
            <a:stCxn id="43" idx="0"/>
          </p:cNvCxnSpPr>
          <p:nvPr/>
        </p:nvCxnSpPr>
        <p:spPr>
          <a:xfrm flipV="1">
            <a:off x="3309257" y="4269693"/>
            <a:ext cx="0" cy="497182"/>
          </a:xfrm>
          <a:prstGeom prst="straightConnector1">
            <a:avLst/>
          </a:prstGeom>
          <a:noFill/>
          <a:ln w="38100" cap="flat" cmpd="sng" algn="ctr">
            <a:solidFill>
              <a:schemeClr val="accent1"/>
            </a:solidFill>
            <a:prstDash val="solid"/>
            <a:headEnd type="none" w="med" len="med"/>
            <a:tailEnd type="none" w="med" len="med"/>
          </a:ln>
          <a:effectLst/>
        </p:spPr>
      </p:cxnSp>
      <p:cxnSp>
        <p:nvCxnSpPr>
          <p:cNvPr id="11" name="Straight Arrow Connector 55"/>
          <p:cNvCxnSpPr/>
          <p:nvPr/>
        </p:nvCxnSpPr>
        <p:spPr>
          <a:xfrm flipV="1">
            <a:off x="3968392" y="4281106"/>
            <a:ext cx="0" cy="504821"/>
          </a:xfrm>
          <a:prstGeom prst="straightConnector1">
            <a:avLst/>
          </a:prstGeom>
          <a:noFill/>
          <a:ln w="38100" cap="flat" cmpd="sng" algn="ctr">
            <a:solidFill>
              <a:schemeClr val="accent1"/>
            </a:solidFill>
            <a:prstDash val="solid"/>
            <a:headEnd type="none" w="med" len="med"/>
            <a:tailEnd type="none" w="med" len="med"/>
          </a:ln>
          <a:effectLst/>
        </p:spPr>
      </p:cxnSp>
      <p:cxnSp>
        <p:nvCxnSpPr>
          <p:cNvPr id="12" name="Straight Arrow Connector 55"/>
          <p:cNvCxnSpPr>
            <a:stCxn id="45" idx="0"/>
          </p:cNvCxnSpPr>
          <p:nvPr/>
        </p:nvCxnSpPr>
        <p:spPr>
          <a:xfrm flipV="1">
            <a:off x="6019800" y="4269697"/>
            <a:ext cx="0" cy="506703"/>
          </a:xfrm>
          <a:prstGeom prst="straightConnector1">
            <a:avLst/>
          </a:prstGeom>
          <a:noFill/>
          <a:ln w="38100" cap="flat" cmpd="sng" algn="ctr">
            <a:solidFill>
              <a:schemeClr val="accent1"/>
            </a:solidFill>
            <a:prstDash val="solid"/>
            <a:headEnd type="none" w="med" len="med"/>
            <a:tailEnd type="none" w="med" len="med"/>
          </a:ln>
          <a:effectLst/>
        </p:spPr>
      </p:cxnSp>
      <p:cxnSp>
        <p:nvCxnSpPr>
          <p:cNvPr id="13" name="Straight Arrow Connector 55"/>
          <p:cNvCxnSpPr>
            <a:stCxn id="39" idx="0"/>
          </p:cNvCxnSpPr>
          <p:nvPr/>
        </p:nvCxnSpPr>
        <p:spPr>
          <a:xfrm flipV="1">
            <a:off x="6899613" y="4269698"/>
            <a:ext cx="8956" cy="485505"/>
          </a:xfrm>
          <a:prstGeom prst="straightConnector1">
            <a:avLst/>
          </a:prstGeom>
          <a:noFill/>
          <a:ln w="38100" cap="flat" cmpd="sng" algn="ctr">
            <a:solidFill>
              <a:schemeClr val="accent1"/>
            </a:solidFill>
            <a:prstDash val="solid"/>
            <a:headEnd type="none" w="med" len="med"/>
            <a:tailEnd type="none" w="med" len="med"/>
          </a:ln>
          <a:effectLst/>
        </p:spPr>
      </p:cxnSp>
      <p:cxnSp>
        <p:nvCxnSpPr>
          <p:cNvPr id="14" name="Straight Arrow Connector 55"/>
          <p:cNvCxnSpPr>
            <a:stCxn id="38" idx="0"/>
          </p:cNvCxnSpPr>
          <p:nvPr/>
        </p:nvCxnSpPr>
        <p:spPr>
          <a:xfrm flipV="1">
            <a:off x="533400" y="4256805"/>
            <a:ext cx="0" cy="510070"/>
          </a:xfrm>
          <a:prstGeom prst="straightConnector1">
            <a:avLst/>
          </a:prstGeom>
          <a:noFill/>
          <a:ln w="38100" cap="flat" cmpd="sng" algn="ctr">
            <a:solidFill>
              <a:schemeClr val="accent1"/>
            </a:solidFill>
            <a:prstDash val="solid"/>
            <a:headEnd type="none" w="med" len="med"/>
            <a:tailEnd type="none" w="med" len="med"/>
          </a:ln>
          <a:effectLst/>
        </p:spPr>
      </p:cxnSp>
      <p:cxnSp>
        <p:nvCxnSpPr>
          <p:cNvPr id="15" name="Straight Arrow Connector 55"/>
          <p:cNvCxnSpPr/>
          <p:nvPr/>
        </p:nvCxnSpPr>
        <p:spPr>
          <a:xfrm flipH="1">
            <a:off x="2665999" y="3087071"/>
            <a:ext cx="925944" cy="10832"/>
          </a:xfrm>
          <a:prstGeom prst="straightConnector1">
            <a:avLst/>
          </a:prstGeom>
          <a:noFill/>
          <a:ln w="38100" cap="flat" cmpd="sng" algn="ctr">
            <a:solidFill>
              <a:schemeClr val="accent1"/>
            </a:solidFill>
            <a:prstDash val="solid"/>
            <a:headEnd type="none" w="med" len="med"/>
            <a:tailEnd type="none" w="med" len="med"/>
          </a:ln>
          <a:effectLst/>
        </p:spPr>
      </p:cxnSp>
      <p:sp>
        <p:nvSpPr>
          <p:cNvPr id="16" name="Rectangle 15"/>
          <p:cNvSpPr/>
          <p:nvPr/>
        </p:nvSpPr>
        <p:spPr bwMode="auto">
          <a:xfrm>
            <a:off x="914399" y="587848"/>
            <a:ext cx="3790395" cy="559825"/>
          </a:xfrm>
          <a:prstGeom prst="rect">
            <a:avLst/>
          </a:prstGeom>
          <a:solidFill>
            <a:srgbClr val="E7F8FD"/>
          </a:solidFill>
          <a:ln w="38100" cap="flat" cmpd="sng" algn="ctr">
            <a:solidFill>
              <a:schemeClr val="accent1"/>
            </a:solidFill>
            <a:prstDash val="solid"/>
            <a:round/>
            <a:headEnd type="none" w="med" len="med"/>
            <a:tailEnd type="none" w="lg" len="med"/>
          </a:ln>
          <a:effectLst/>
        </p:spPr>
        <p:txBody>
          <a:bodyPr vert="horz" wrap="square" lIns="72000" tIns="72000" rIns="72000" bIns="72000" numCol="1" rtlCol="0" anchor="ctr" anchorCtr="1" compatLnSpc="1">
            <a:prstTxWarp prst="textNoShape">
              <a:avLst/>
            </a:prstTxWarp>
          </a:bodyPr>
          <a:lstStyle/>
          <a:p>
            <a:pPr algn="ctr" eaLnBrk="0" fontAlgn="base" hangingPunct="0">
              <a:lnSpc>
                <a:spcPct val="106000"/>
              </a:lnSpc>
              <a:spcBef>
                <a:spcPct val="0"/>
              </a:spcBef>
              <a:spcAft>
                <a:spcPct val="0"/>
              </a:spcAft>
            </a:pPr>
            <a:endParaRPr lang="en-US" sz="1400" b="1" dirty="0" smtClean="0">
              <a:solidFill>
                <a:srgbClr val="FFFFFF"/>
              </a:solidFill>
            </a:endParaRPr>
          </a:p>
        </p:txBody>
      </p:sp>
      <p:sp>
        <p:nvSpPr>
          <p:cNvPr id="17" name="TextBox 16"/>
          <p:cNvSpPr txBox="1"/>
          <p:nvPr/>
        </p:nvSpPr>
        <p:spPr>
          <a:xfrm>
            <a:off x="1585267" y="1339068"/>
            <a:ext cx="1587438" cy="548640"/>
          </a:xfrm>
          <a:prstGeom prst="rect">
            <a:avLst/>
          </a:prstGeom>
          <a:solidFill>
            <a:srgbClr val="00B0F0"/>
          </a:solidFill>
          <a:ln>
            <a:noFill/>
          </a:ln>
        </p:spPr>
        <p:txBody>
          <a:bodyPr wrap="square" rtlCol="0" anchor="ctr">
            <a:noAutofit/>
          </a:bodyPr>
          <a:lstStyle/>
          <a:p>
            <a:pPr algn="ctr">
              <a:defRPr/>
            </a:pPr>
            <a:r>
              <a:rPr lang="en-US" sz="1100" b="1" kern="0" dirty="0" smtClean="0">
                <a:solidFill>
                  <a:srgbClr val="FFFFFF"/>
                </a:solidFill>
              </a:rPr>
              <a:t>Executive Steering Committee (ESC)</a:t>
            </a:r>
          </a:p>
        </p:txBody>
      </p:sp>
      <p:sp>
        <p:nvSpPr>
          <p:cNvPr id="18" name="TextBox 17"/>
          <p:cNvSpPr txBox="1"/>
          <p:nvPr/>
        </p:nvSpPr>
        <p:spPr>
          <a:xfrm>
            <a:off x="1730284" y="2099115"/>
            <a:ext cx="1363299" cy="548640"/>
          </a:xfrm>
          <a:prstGeom prst="rect">
            <a:avLst/>
          </a:prstGeom>
          <a:solidFill>
            <a:srgbClr val="00B0F0"/>
          </a:solidFill>
          <a:ln>
            <a:noFill/>
          </a:ln>
        </p:spPr>
        <p:txBody>
          <a:bodyPr wrap="square" rtlCol="0" anchor="ctr">
            <a:noAutofit/>
          </a:bodyPr>
          <a:lstStyle/>
          <a:p>
            <a:pPr algn="ctr">
              <a:defRPr/>
            </a:pPr>
            <a:r>
              <a:rPr lang="en-US" sz="1100" b="1" kern="0" dirty="0" smtClean="0">
                <a:solidFill>
                  <a:srgbClr val="FFFFFF"/>
                </a:solidFill>
              </a:rPr>
              <a:t>Program Management Team (PMT)</a:t>
            </a:r>
          </a:p>
        </p:txBody>
      </p:sp>
      <p:sp>
        <p:nvSpPr>
          <p:cNvPr id="19" name="TextBox 18"/>
          <p:cNvSpPr txBox="1"/>
          <p:nvPr/>
        </p:nvSpPr>
        <p:spPr>
          <a:xfrm>
            <a:off x="1726133" y="2868963"/>
            <a:ext cx="1371600" cy="436217"/>
          </a:xfrm>
          <a:prstGeom prst="rect">
            <a:avLst/>
          </a:prstGeom>
          <a:solidFill>
            <a:srgbClr val="00B0F0"/>
          </a:solidFill>
          <a:ln>
            <a:noFill/>
          </a:ln>
        </p:spPr>
        <p:txBody>
          <a:bodyPr wrap="square" rtlCol="0" anchor="ctr">
            <a:noAutofit/>
          </a:bodyPr>
          <a:lstStyle/>
          <a:p>
            <a:pPr algn="ctr">
              <a:defRPr/>
            </a:pPr>
            <a:r>
              <a:rPr lang="en-US" sz="1100" b="1" kern="0" dirty="0" smtClean="0">
                <a:solidFill>
                  <a:srgbClr val="FFFFFF"/>
                </a:solidFill>
              </a:rPr>
              <a:t>Program Manager</a:t>
            </a:r>
          </a:p>
        </p:txBody>
      </p:sp>
      <p:sp>
        <p:nvSpPr>
          <p:cNvPr id="20" name="TextBox 19"/>
          <p:cNvSpPr txBox="1"/>
          <p:nvPr/>
        </p:nvSpPr>
        <p:spPr>
          <a:xfrm>
            <a:off x="150419" y="684880"/>
            <a:ext cx="687781" cy="365760"/>
          </a:xfrm>
          <a:prstGeom prst="rect">
            <a:avLst/>
          </a:prstGeom>
          <a:solidFill>
            <a:srgbClr val="00B0F0"/>
          </a:solidFill>
          <a:ln>
            <a:noFill/>
          </a:ln>
        </p:spPr>
        <p:txBody>
          <a:bodyPr wrap="square" rtlCol="0" anchor="ctr">
            <a:noAutofit/>
          </a:bodyPr>
          <a:lstStyle/>
          <a:p>
            <a:pPr algn="ctr">
              <a:defRPr/>
            </a:pPr>
            <a:r>
              <a:rPr lang="en-US" sz="1100" b="1" kern="0" dirty="0" smtClean="0">
                <a:solidFill>
                  <a:srgbClr val="FFFFFF"/>
                </a:solidFill>
              </a:rPr>
              <a:t>MN.IT</a:t>
            </a:r>
            <a:endParaRPr lang="en-US" sz="1100" b="1" kern="0" baseline="30000" dirty="0">
              <a:solidFill>
                <a:srgbClr val="FFFFFF"/>
              </a:solidFill>
            </a:endParaRPr>
          </a:p>
        </p:txBody>
      </p:sp>
      <p:cxnSp>
        <p:nvCxnSpPr>
          <p:cNvPr id="21" name="Straight Connector 20"/>
          <p:cNvCxnSpPr/>
          <p:nvPr/>
        </p:nvCxnSpPr>
        <p:spPr bwMode="auto">
          <a:xfrm flipH="1" flipV="1">
            <a:off x="2377447" y="1147673"/>
            <a:ext cx="3079" cy="191395"/>
          </a:xfrm>
          <a:prstGeom prst="line">
            <a:avLst/>
          </a:prstGeom>
          <a:solidFill>
            <a:srgbClr val="4066B2"/>
          </a:solidFill>
          <a:ln w="28575" cap="flat" cmpd="sng" algn="ctr">
            <a:solidFill>
              <a:schemeClr val="accent1"/>
            </a:solidFill>
            <a:prstDash val="sysDot"/>
            <a:round/>
            <a:headEnd type="none" w="med" len="med"/>
            <a:tailEnd type="none" w="lg" len="med"/>
          </a:ln>
          <a:effectLst/>
        </p:spPr>
      </p:cxnSp>
      <p:sp>
        <p:nvSpPr>
          <p:cNvPr id="23" name="TextBox 22"/>
          <p:cNvSpPr txBox="1"/>
          <p:nvPr/>
        </p:nvSpPr>
        <p:spPr>
          <a:xfrm>
            <a:off x="3496043" y="656146"/>
            <a:ext cx="1045571" cy="440050"/>
          </a:xfrm>
          <a:prstGeom prst="rect">
            <a:avLst/>
          </a:prstGeom>
          <a:solidFill>
            <a:srgbClr val="00B0F0"/>
          </a:solidFill>
          <a:ln>
            <a:noFill/>
          </a:ln>
        </p:spPr>
        <p:txBody>
          <a:bodyPr wrap="square" rtlCol="0" anchor="ctr">
            <a:noAutofit/>
          </a:bodyPr>
          <a:lstStyle/>
          <a:p>
            <a:pPr algn="ctr">
              <a:defRPr/>
            </a:pPr>
            <a:r>
              <a:rPr lang="en-US" sz="1100" b="1" kern="0" smtClean="0">
                <a:solidFill>
                  <a:srgbClr val="FFFFFF"/>
                </a:solidFill>
              </a:rPr>
              <a:t>County</a:t>
            </a:r>
            <a:endParaRPr lang="en-US" sz="1100" b="1" kern="0" baseline="30000" dirty="0">
              <a:solidFill>
                <a:srgbClr val="FFFFFF"/>
              </a:solidFill>
            </a:endParaRPr>
          </a:p>
        </p:txBody>
      </p:sp>
      <p:cxnSp>
        <p:nvCxnSpPr>
          <p:cNvPr id="24" name="Straight Arrow Connector 55"/>
          <p:cNvCxnSpPr>
            <a:stCxn id="19" idx="0"/>
            <a:endCxn id="18" idx="2"/>
          </p:cNvCxnSpPr>
          <p:nvPr/>
        </p:nvCxnSpPr>
        <p:spPr>
          <a:xfrm flipV="1">
            <a:off x="2411933" y="2647755"/>
            <a:ext cx="1" cy="221208"/>
          </a:xfrm>
          <a:prstGeom prst="straightConnector1">
            <a:avLst/>
          </a:prstGeom>
          <a:noFill/>
          <a:ln w="38100" cap="flat" cmpd="sng" algn="ctr">
            <a:solidFill>
              <a:schemeClr val="accent1"/>
            </a:solidFill>
            <a:prstDash val="solid"/>
            <a:headEnd type="none" w="med" len="med"/>
            <a:tailEnd type="none" w="med" len="med"/>
          </a:ln>
          <a:effectLst/>
        </p:spPr>
      </p:cxnSp>
      <p:cxnSp>
        <p:nvCxnSpPr>
          <p:cNvPr id="25" name="Straight Arrow Connector 55"/>
          <p:cNvCxnSpPr/>
          <p:nvPr/>
        </p:nvCxnSpPr>
        <p:spPr>
          <a:xfrm flipV="1">
            <a:off x="2380526" y="1887708"/>
            <a:ext cx="0" cy="211407"/>
          </a:xfrm>
          <a:prstGeom prst="straightConnector1">
            <a:avLst/>
          </a:prstGeom>
          <a:noFill/>
          <a:ln w="38100" cap="flat" cmpd="sng" algn="ctr">
            <a:solidFill>
              <a:schemeClr val="accent1"/>
            </a:solidFill>
            <a:prstDash val="solid"/>
            <a:headEnd type="none" w="med" len="med"/>
            <a:tailEnd type="none" w="med" len="med"/>
          </a:ln>
          <a:effectLst/>
        </p:spPr>
      </p:cxnSp>
      <p:cxnSp>
        <p:nvCxnSpPr>
          <p:cNvPr id="26" name="Straight Arrow Connector 55"/>
          <p:cNvCxnSpPr>
            <a:endCxn id="19" idx="2"/>
          </p:cNvCxnSpPr>
          <p:nvPr/>
        </p:nvCxnSpPr>
        <p:spPr>
          <a:xfrm flipH="1" flipV="1">
            <a:off x="2411933" y="3305180"/>
            <a:ext cx="1" cy="964520"/>
          </a:xfrm>
          <a:prstGeom prst="straightConnector1">
            <a:avLst/>
          </a:prstGeom>
          <a:noFill/>
          <a:ln w="38100" cap="flat" cmpd="sng" algn="ctr">
            <a:solidFill>
              <a:schemeClr val="accent1"/>
            </a:solidFill>
            <a:prstDash val="solid"/>
            <a:headEnd type="none" w="med" len="med"/>
            <a:tailEnd type="none" w="med" len="med"/>
          </a:ln>
          <a:effectLst/>
        </p:spPr>
      </p:cxnSp>
      <p:sp>
        <p:nvSpPr>
          <p:cNvPr id="27" name="TextBox 26"/>
          <p:cNvSpPr txBox="1"/>
          <p:nvPr/>
        </p:nvSpPr>
        <p:spPr>
          <a:xfrm>
            <a:off x="992581" y="387522"/>
            <a:ext cx="1880643" cy="243849"/>
          </a:xfrm>
          <a:prstGeom prst="rect">
            <a:avLst/>
          </a:prstGeom>
          <a:noFill/>
        </p:spPr>
        <p:txBody>
          <a:bodyPr wrap="none" rtlCol="0">
            <a:spAutoFit/>
          </a:bodyPr>
          <a:lstStyle/>
          <a:p>
            <a:pPr algn="ctr" eaLnBrk="0" fontAlgn="base" hangingPunct="0">
              <a:lnSpc>
                <a:spcPct val="106000"/>
              </a:lnSpc>
              <a:spcBef>
                <a:spcPct val="0"/>
              </a:spcBef>
              <a:spcAft>
                <a:spcPct val="0"/>
              </a:spcAft>
            </a:pPr>
            <a:r>
              <a:rPr lang="en-US" sz="1000" b="1" dirty="0" smtClean="0">
                <a:solidFill>
                  <a:srgbClr val="002776"/>
                </a:solidFill>
              </a:rPr>
              <a:t>Business Owners/Sponsors</a:t>
            </a:r>
            <a:endParaRPr lang="en-US" sz="1000" b="1" dirty="0">
              <a:solidFill>
                <a:srgbClr val="002776"/>
              </a:solidFill>
            </a:endParaRPr>
          </a:p>
        </p:txBody>
      </p:sp>
      <p:cxnSp>
        <p:nvCxnSpPr>
          <p:cNvPr id="28" name="Straight Arrow Connector 55"/>
          <p:cNvCxnSpPr/>
          <p:nvPr/>
        </p:nvCxnSpPr>
        <p:spPr>
          <a:xfrm flipH="1">
            <a:off x="228601" y="4269699"/>
            <a:ext cx="8166451" cy="1"/>
          </a:xfrm>
          <a:prstGeom prst="straightConnector1">
            <a:avLst/>
          </a:prstGeom>
          <a:noFill/>
          <a:ln w="38100" cap="flat" cmpd="sng" algn="ctr">
            <a:solidFill>
              <a:schemeClr val="accent1"/>
            </a:solidFill>
            <a:prstDash val="solid"/>
            <a:headEnd type="none" w="med" len="med"/>
            <a:tailEnd type="none" w="med" len="med"/>
          </a:ln>
          <a:effectLst/>
        </p:spPr>
      </p:cxnSp>
      <p:sp>
        <p:nvSpPr>
          <p:cNvPr id="29" name="TextBox 28"/>
          <p:cNvSpPr txBox="1"/>
          <p:nvPr/>
        </p:nvSpPr>
        <p:spPr>
          <a:xfrm>
            <a:off x="3085109" y="3785116"/>
            <a:ext cx="1557789" cy="321389"/>
          </a:xfrm>
          <a:prstGeom prst="rect">
            <a:avLst/>
          </a:prstGeom>
          <a:solidFill>
            <a:srgbClr val="00B0F0"/>
          </a:solidFill>
          <a:ln>
            <a:noFill/>
          </a:ln>
        </p:spPr>
        <p:txBody>
          <a:bodyPr wrap="square" rtlCol="0" anchor="ctr">
            <a:noAutofit/>
          </a:bodyPr>
          <a:lstStyle/>
          <a:p>
            <a:pPr algn="ctr">
              <a:defRPr/>
            </a:pPr>
            <a:r>
              <a:rPr lang="en-US" sz="1100" b="1" kern="0" dirty="0" smtClean="0">
                <a:solidFill>
                  <a:srgbClr val="FFFFFF"/>
                </a:solidFill>
              </a:rPr>
              <a:t>MNsure Business</a:t>
            </a:r>
            <a:endParaRPr lang="en-US" sz="1100" b="1" kern="0" dirty="0">
              <a:solidFill>
                <a:srgbClr val="FFFFFF"/>
              </a:solidFill>
            </a:endParaRPr>
          </a:p>
        </p:txBody>
      </p:sp>
      <p:cxnSp>
        <p:nvCxnSpPr>
          <p:cNvPr id="31" name="Straight Arrow Connector 55"/>
          <p:cNvCxnSpPr/>
          <p:nvPr/>
        </p:nvCxnSpPr>
        <p:spPr>
          <a:xfrm flipH="1">
            <a:off x="2064329" y="3785116"/>
            <a:ext cx="345414" cy="0"/>
          </a:xfrm>
          <a:prstGeom prst="straightConnector1">
            <a:avLst/>
          </a:prstGeom>
          <a:noFill/>
          <a:ln w="38100" cap="flat" cmpd="sng" algn="ctr">
            <a:solidFill>
              <a:schemeClr val="accent1"/>
            </a:solidFill>
            <a:prstDash val="solid"/>
            <a:headEnd type="none" w="med" len="med"/>
            <a:tailEnd type="none" w="med" len="med"/>
          </a:ln>
          <a:effectLst/>
        </p:spPr>
      </p:cxnSp>
      <p:cxnSp>
        <p:nvCxnSpPr>
          <p:cNvPr id="32" name="Straight Arrow Connector 55"/>
          <p:cNvCxnSpPr>
            <a:stCxn id="34" idx="1"/>
          </p:cNvCxnSpPr>
          <p:nvPr/>
        </p:nvCxnSpPr>
        <p:spPr>
          <a:xfrm flipH="1" flipV="1">
            <a:off x="2445368" y="3549680"/>
            <a:ext cx="639742" cy="16934"/>
          </a:xfrm>
          <a:prstGeom prst="straightConnector1">
            <a:avLst/>
          </a:prstGeom>
          <a:noFill/>
          <a:ln w="38100" cap="flat" cmpd="sng" algn="ctr">
            <a:solidFill>
              <a:schemeClr val="accent1"/>
            </a:solidFill>
            <a:prstDash val="sysDot"/>
            <a:headEnd type="none" w="med" len="med"/>
            <a:tailEnd type="none" w="med" len="med"/>
          </a:ln>
          <a:effectLst/>
        </p:spPr>
      </p:cxnSp>
      <p:graphicFrame>
        <p:nvGraphicFramePr>
          <p:cNvPr id="33" name="Table 32"/>
          <p:cNvGraphicFramePr>
            <a:graphicFrameLocks noGrp="1"/>
          </p:cNvGraphicFramePr>
          <p:nvPr>
            <p:extLst>
              <p:ext uri="{D42A27DB-BD31-4B8C-83A1-F6EECF244321}">
                <p14:modId xmlns:p14="http://schemas.microsoft.com/office/powerpoint/2010/main" val="1334213736"/>
              </p:ext>
            </p:extLst>
          </p:nvPr>
        </p:nvGraphicFramePr>
        <p:xfrm>
          <a:off x="168975" y="5212615"/>
          <a:ext cx="8462039" cy="1066800"/>
        </p:xfrm>
        <a:graphic>
          <a:graphicData uri="http://schemas.openxmlformats.org/drawingml/2006/table">
            <a:tbl>
              <a:tblPr firstRow="1" bandRow="1">
                <a:solidFill>
                  <a:schemeClr val="bg1"/>
                </a:solidFill>
                <a:tableStyleId>{2D5ABB26-0587-4C30-8999-92F81FD0307C}</a:tableStyleId>
              </a:tblPr>
              <a:tblGrid>
                <a:gridCol w="8462039"/>
              </a:tblGrid>
              <a:tr h="213360">
                <a:tc>
                  <a:txBody>
                    <a:bodyPr/>
                    <a:lstStyle/>
                    <a:p>
                      <a:pPr algn="ctr"/>
                      <a:r>
                        <a:rPr lang="en-US" sz="800" b="1" dirty="0" smtClean="0">
                          <a:solidFill>
                            <a:schemeClr val="bg1"/>
                          </a:solidFill>
                        </a:rPr>
                        <a:t>Release Management / Deployment</a:t>
                      </a:r>
                      <a:endParaRPr lang="en-US" sz="8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r>
              <a:tr h="213360">
                <a:tc>
                  <a:txBody>
                    <a:bodyPr/>
                    <a:lstStyle/>
                    <a:p>
                      <a:pPr algn="ctr"/>
                      <a:r>
                        <a:rPr lang="en-US" sz="800" b="1" dirty="0" smtClean="0">
                          <a:solidFill>
                            <a:schemeClr val="bg1"/>
                          </a:solidFill>
                        </a:rPr>
                        <a:t>Testing</a:t>
                      </a:r>
                      <a:endParaRPr lang="en-US" sz="8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r>
              <a:tr h="213360">
                <a:tc>
                  <a:txBody>
                    <a:bodyPr/>
                    <a:lstStyle/>
                    <a:p>
                      <a:pPr algn="ctr"/>
                      <a:r>
                        <a:rPr lang="en-US" sz="800" b="1" dirty="0" smtClean="0">
                          <a:solidFill>
                            <a:schemeClr val="bg1"/>
                          </a:solidFill>
                        </a:rPr>
                        <a:t>Defect Management</a:t>
                      </a:r>
                      <a:endParaRPr lang="en-US" sz="8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r>
              <a:tr h="213360">
                <a:tc>
                  <a:txBody>
                    <a:bodyPr/>
                    <a:lstStyle/>
                    <a:p>
                      <a:pPr algn="ctr"/>
                      <a:r>
                        <a:rPr lang="en-US" sz="800" b="1" dirty="0" smtClean="0">
                          <a:solidFill>
                            <a:schemeClr val="bg1"/>
                          </a:solidFill>
                        </a:rPr>
                        <a:t>Training</a:t>
                      </a:r>
                      <a:endParaRPr lang="en-US" sz="8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r>
              <a:tr h="213360">
                <a:tc>
                  <a:txBody>
                    <a:bodyPr/>
                    <a:lstStyle/>
                    <a:p>
                      <a:pPr algn="ctr"/>
                      <a:r>
                        <a:rPr lang="en-US" sz="800" b="1" dirty="0" smtClean="0">
                          <a:solidFill>
                            <a:schemeClr val="bg1"/>
                          </a:solidFill>
                        </a:rPr>
                        <a:t>Communication</a:t>
                      </a:r>
                      <a:endParaRPr lang="en-US" sz="800" b="1" dirty="0">
                        <a:solidFill>
                          <a:schemeClr val="bg1"/>
                        </a:solidFill>
                      </a:endParaRP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r>
            </a:tbl>
          </a:graphicData>
        </a:graphic>
      </p:graphicFrame>
      <p:sp>
        <p:nvSpPr>
          <p:cNvPr id="34" name="TextBox 33"/>
          <p:cNvSpPr txBox="1"/>
          <p:nvPr/>
        </p:nvSpPr>
        <p:spPr>
          <a:xfrm>
            <a:off x="3085110" y="3405919"/>
            <a:ext cx="1557789" cy="321389"/>
          </a:xfrm>
          <a:prstGeom prst="rect">
            <a:avLst/>
          </a:prstGeom>
          <a:solidFill>
            <a:srgbClr val="00B0F0"/>
          </a:solidFill>
          <a:ln>
            <a:noFill/>
          </a:ln>
        </p:spPr>
        <p:txBody>
          <a:bodyPr wrap="square" rtlCol="0" anchor="ctr">
            <a:noAutofit/>
          </a:bodyPr>
          <a:lstStyle/>
          <a:p>
            <a:pPr algn="ctr">
              <a:defRPr/>
            </a:pPr>
            <a:r>
              <a:rPr lang="en-US" sz="1100" b="1" kern="0" dirty="0" smtClean="0">
                <a:solidFill>
                  <a:srgbClr val="FFFFFF"/>
                </a:solidFill>
              </a:rPr>
              <a:t>DHS Business</a:t>
            </a:r>
            <a:endParaRPr lang="en-US" sz="1100" b="1" kern="0" dirty="0">
              <a:solidFill>
                <a:srgbClr val="FFFFFF"/>
              </a:solidFill>
            </a:endParaRPr>
          </a:p>
        </p:txBody>
      </p:sp>
      <p:sp>
        <p:nvSpPr>
          <p:cNvPr id="35" name="TextBox 34"/>
          <p:cNvSpPr txBox="1"/>
          <p:nvPr/>
        </p:nvSpPr>
        <p:spPr>
          <a:xfrm>
            <a:off x="3564273" y="2862143"/>
            <a:ext cx="1252989" cy="449855"/>
          </a:xfrm>
          <a:prstGeom prst="rect">
            <a:avLst/>
          </a:prstGeom>
          <a:solidFill>
            <a:srgbClr val="00B0F0"/>
          </a:solidFill>
          <a:ln>
            <a:noFill/>
          </a:ln>
        </p:spPr>
        <p:txBody>
          <a:bodyPr wrap="square" rtlCol="0" anchor="ctr">
            <a:noAutofit/>
          </a:bodyPr>
          <a:lstStyle/>
          <a:p>
            <a:pPr algn="ctr">
              <a:defRPr/>
            </a:pPr>
            <a:r>
              <a:rPr lang="en-US" sz="1100" b="1" kern="0" dirty="0" smtClean="0">
                <a:solidFill>
                  <a:srgbClr val="FFFFFF"/>
                </a:solidFill>
              </a:rPr>
              <a:t>Change Control Board (CCB)</a:t>
            </a:r>
            <a:endParaRPr lang="en-US" sz="1100" b="1" kern="0" dirty="0">
              <a:solidFill>
                <a:srgbClr val="FFFFFF"/>
              </a:solidFill>
            </a:endParaRPr>
          </a:p>
        </p:txBody>
      </p:sp>
      <p:cxnSp>
        <p:nvCxnSpPr>
          <p:cNvPr id="36" name="Straight Arrow Connector 55"/>
          <p:cNvCxnSpPr>
            <a:stCxn id="29" idx="1"/>
          </p:cNvCxnSpPr>
          <p:nvPr/>
        </p:nvCxnSpPr>
        <p:spPr>
          <a:xfrm flipH="1">
            <a:off x="2445368" y="3945811"/>
            <a:ext cx="639741" cy="0"/>
          </a:xfrm>
          <a:prstGeom prst="straightConnector1">
            <a:avLst/>
          </a:prstGeom>
          <a:noFill/>
          <a:ln w="38100" cap="flat" cmpd="sng" algn="ctr">
            <a:solidFill>
              <a:schemeClr val="accent1"/>
            </a:solidFill>
            <a:prstDash val="sysDot"/>
            <a:headEnd type="none" w="med" len="med"/>
            <a:tailEnd type="none" w="med" len="med"/>
          </a:ln>
          <a:effectLst/>
        </p:spPr>
      </p:cxnSp>
      <p:sp>
        <p:nvSpPr>
          <p:cNvPr id="37" name="Title 5"/>
          <p:cNvSpPr txBox="1">
            <a:spLocks/>
          </p:cNvSpPr>
          <p:nvPr/>
        </p:nvSpPr>
        <p:spPr>
          <a:xfrm>
            <a:off x="470252" y="21771"/>
            <a:ext cx="7924800" cy="609600"/>
          </a:xfrm>
          <a:prstGeom prst="rect">
            <a:avLst/>
          </a:prstGeom>
        </p:spPr>
        <p:txBody>
          <a:bodyPr/>
          <a:lstStyle>
            <a:lvl1pPr algn="r" defTabSz="914400" rtl="0" eaLnBrk="1" latinLnBrk="0" hangingPunct="1">
              <a:spcBef>
                <a:spcPct val="0"/>
              </a:spcBef>
              <a:buNone/>
              <a:defRPr sz="3200" kern="1200">
                <a:gradFill>
                  <a:gsLst>
                    <a:gs pos="0">
                      <a:schemeClr val="tx1">
                        <a:lumMod val="50000"/>
                      </a:schemeClr>
                    </a:gs>
                    <a:gs pos="61000">
                      <a:schemeClr val="tx1"/>
                    </a:gs>
                  </a:gsLst>
                  <a:lin ang="5400000" scaled="0"/>
                </a:gradFill>
                <a:effectLst/>
                <a:latin typeface="+mj-lt"/>
                <a:ea typeface="+mj-ea"/>
                <a:cs typeface="+mj-cs"/>
              </a:defRPr>
            </a:lvl1pPr>
          </a:lstStyle>
          <a:p>
            <a:r>
              <a:rPr lang="en-US" sz="2800" b="1" dirty="0" smtClean="0"/>
              <a:t>MNsure IT Governance </a:t>
            </a:r>
            <a:r>
              <a:rPr lang="en-US" dirty="0" smtClean="0"/>
              <a:t/>
            </a:r>
            <a:br>
              <a:rPr lang="en-US" dirty="0" smtClean="0"/>
            </a:br>
            <a:endParaRPr lang="en-US" dirty="0"/>
          </a:p>
        </p:txBody>
      </p:sp>
      <p:sp>
        <p:nvSpPr>
          <p:cNvPr id="38" name="Rectangle 37"/>
          <p:cNvSpPr/>
          <p:nvPr/>
        </p:nvSpPr>
        <p:spPr>
          <a:xfrm>
            <a:off x="228600" y="4766875"/>
            <a:ext cx="609600" cy="4035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2015 IT Project</a:t>
            </a:r>
            <a:endParaRPr lang="en-US" sz="900" dirty="0">
              <a:solidFill>
                <a:schemeClr val="tx1"/>
              </a:solidFill>
            </a:endParaRPr>
          </a:p>
        </p:txBody>
      </p:sp>
      <p:sp>
        <p:nvSpPr>
          <p:cNvPr id="39" name="Rectangle 38"/>
          <p:cNvSpPr/>
          <p:nvPr/>
        </p:nvSpPr>
        <p:spPr>
          <a:xfrm>
            <a:off x="6407826" y="4755203"/>
            <a:ext cx="983574" cy="4035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2015 IT Defect Fixes</a:t>
            </a:r>
            <a:endParaRPr lang="en-US" sz="900" dirty="0">
              <a:solidFill>
                <a:schemeClr val="tx1"/>
              </a:solidFill>
            </a:endParaRPr>
          </a:p>
        </p:txBody>
      </p:sp>
      <p:sp>
        <p:nvSpPr>
          <p:cNvPr id="40" name="Rectangle 39"/>
          <p:cNvSpPr/>
          <p:nvPr/>
        </p:nvSpPr>
        <p:spPr>
          <a:xfrm>
            <a:off x="7467600" y="4752562"/>
            <a:ext cx="1160200" cy="4035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2015 IT Change Requests</a:t>
            </a:r>
            <a:endParaRPr lang="en-US" sz="900" dirty="0">
              <a:solidFill>
                <a:schemeClr val="tx1"/>
              </a:solidFill>
            </a:endParaRPr>
          </a:p>
        </p:txBody>
      </p:sp>
      <p:sp>
        <p:nvSpPr>
          <p:cNvPr id="41" name="Rectangle 40"/>
          <p:cNvSpPr/>
          <p:nvPr/>
        </p:nvSpPr>
        <p:spPr>
          <a:xfrm>
            <a:off x="1600200" y="4785927"/>
            <a:ext cx="609600" cy="394031"/>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2015 IT Project</a:t>
            </a:r>
            <a:endParaRPr lang="en-US" sz="900" dirty="0">
              <a:solidFill>
                <a:schemeClr val="tx1"/>
              </a:solidFill>
            </a:endParaRPr>
          </a:p>
        </p:txBody>
      </p:sp>
      <p:sp>
        <p:nvSpPr>
          <p:cNvPr id="42" name="Rectangle 41"/>
          <p:cNvSpPr/>
          <p:nvPr/>
        </p:nvSpPr>
        <p:spPr>
          <a:xfrm>
            <a:off x="2286000" y="4766875"/>
            <a:ext cx="609600" cy="4035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2015 IT Project</a:t>
            </a:r>
            <a:endParaRPr lang="en-US" sz="900" dirty="0">
              <a:solidFill>
                <a:schemeClr val="tx1"/>
              </a:solidFill>
            </a:endParaRPr>
          </a:p>
        </p:txBody>
      </p:sp>
      <p:sp>
        <p:nvSpPr>
          <p:cNvPr id="43" name="Rectangle 42"/>
          <p:cNvSpPr/>
          <p:nvPr/>
        </p:nvSpPr>
        <p:spPr>
          <a:xfrm>
            <a:off x="3004457" y="4766875"/>
            <a:ext cx="609600" cy="4035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2015 IT Project</a:t>
            </a:r>
            <a:endParaRPr lang="en-US" sz="900" dirty="0">
              <a:solidFill>
                <a:schemeClr val="tx1"/>
              </a:solidFill>
            </a:endParaRPr>
          </a:p>
        </p:txBody>
      </p:sp>
      <p:sp>
        <p:nvSpPr>
          <p:cNvPr id="44" name="Rectangle 43"/>
          <p:cNvSpPr/>
          <p:nvPr/>
        </p:nvSpPr>
        <p:spPr>
          <a:xfrm>
            <a:off x="3714029" y="4766875"/>
            <a:ext cx="609600" cy="4035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2015 IT Project</a:t>
            </a:r>
            <a:endParaRPr lang="en-US" sz="900" dirty="0">
              <a:solidFill>
                <a:schemeClr val="tx1"/>
              </a:solidFill>
            </a:endParaRPr>
          </a:p>
        </p:txBody>
      </p:sp>
      <p:sp>
        <p:nvSpPr>
          <p:cNvPr id="45" name="Rectangle 44"/>
          <p:cNvSpPr/>
          <p:nvPr/>
        </p:nvSpPr>
        <p:spPr>
          <a:xfrm>
            <a:off x="5715000" y="4776400"/>
            <a:ext cx="609600" cy="4035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2015 IT Project</a:t>
            </a:r>
            <a:endParaRPr lang="en-US" sz="900" dirty="0">
              <a:solidFill>
                <a:schemeClr val="tx1"/>
              </a:solidFill>
            </a:endParaRPr>
          </a:p>
        </p:txBody>
      </p:sp>
      <p:cxnSp>
        <p:nvCxnSpPr>
          <p:cNvPr id="46" name="Straight Arrow Connector 55"/>
          <p:cNvCxnSpPr/>
          <p:nvPr/>
        </p:nvCxnSpPr>
        <p:spPr>
          <a:xfrm flipV="1">
            <a:off x="4642898" y="4269695"/>
            <a:ext cx="5302" cy="516232"/>
          </a:xfrm>
          <a:prstGeom prst="straightConnector1">
            <a:avLst/>
          </a:prstGeom>
          <a:noFill/>
          <a:ln w="38100" cap="flat" cmpd="sng" algn="ctr">
            <a:solidFill>
              <a:schemeClr val="accent1"/>
            </a:solidFill>
            <a:prstDash val="solid"/>
            <a:headEnd type="none" w="med" len="med"/>
            <a:tailEnd type="none" w="med" len="med"/>
          </a:ln>
          <a:effectLst/>
        </p:spPr>
      </p:cxnSp>
      <p:cxnSp>
        <p:nvCxnSpPr>
          <p:cNvPr id="47" name="Straight Arrow Connector 55"/>
          <p:cNvCxnSpPr>
            <a:stCxn id="50" idx="0"/>
          </p:cNvCxnSpPr>
          <p:nvPr/>
        </p:nvCxnSpPr>
        <p:spPr>
          <a:xfrm flipV="1">
            <a:off x="5377543" y="4269693"/>
            <a:ext cx="0" cy="506707"/>
          </a:xfrm>
          <a:prstGeom prst="straightConnector1">
            <a:avLst/>
          </a:prstGeom>
          <a:noFill/>
          <a:ln w="38100" cap="flat" cmpd="sng" algn="ctr">
            <a:solidFill>
              <a:schemeClr val="accent1"/>
            </a:solidFill>
            <a:prstDash val="solid"/>
            <a:headEnd type="none" w="med" len="med"/>
            <a:tailEnd type="none" w="med" len="med"/>
          </a:ln>
          <a:effectLst/>
        </p:spPr>
      </p:cxnSp>
      <p:cxnSp>
        <p:nvCxnSpPr>
          <p:cNvPr id="48" name="Straight Arrow Connector 47"/>
          <p:cNvCxnSpPr>
            <a:stCxn id="49" idx="0"/>
          </p:cNvCxnSpPr>
          <p:nvPr/>
        </p:nvCxnSpPr>
        <p:spPr>
          <a:xfrm flipV="1">
            <a:off x="1219200" y="4281107"/>
            <a:ext cx="0" cy="495293"/>
          </a:xfrm>
          <a:prstGeom prst="straightConnector1">
            <a:avLst/>
          </a:prstGeom>
          <a:noFill/>
          <a:ln w="38100" cap="flat" cmpd="sng" algn="ctr">
            <a:solidFill>
              <a:schemeClr val="accent1"/>
            </a:solidFill>
            <a:prstDash val="solid"/>
            <a:headEnd type="none" w="med" len="med"/>
            <a:tailEnd type="none" w="med" len="med"/>
          </a:ln>
          <a:effectLst/>
        </p:spPr>
      </p:cxnSp>
      <p:sp>
        <p:nvSpPr>
          <p:cNvPr id="49" name="Rectangle 48"/>
          <p:cNvSpPr/>
          <p:nvPr/>
        </p:nvSpPr>
        <p:spPr>
          <a:xfrm>
            <a:off x="914400" y="4776400"/>
            <a:ext cx="609600" cy="4035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2015 IT Project</a:t>
            </a:r>
            <a:endParaRPr lang="en-US" sz="900" dirty="0">
              <a:solidFill>
                <a:schemeClr val="tx1"/>
              </a:solidFill>
            </a:endParaRPr>
          </a:p>
        </p:txBody>
      </p:sp>
      <p:sp>
        <p:nvSpPr>
          <p:cNvPr id="50" name="Rectangle 49"/>
          <p:cNvSpPr/>
          <p:nvPr/>
        </p:nvSpPr>
        <p:spPr>
          <a:xfrm>
            <a:off x="5072743" y="4776400"/>
            <a:ext cx="609600" cy="4035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2015 IT Project</a:t>
            </a:r>
            <a:endParaRPr lang="en-US" sz="900" dirty="0">
              <a:solidFill>
                <a:schemeClr val="tx1"/>
              </a:solidFill>
            </a:endParaRPr>
          </a:p>
        </p:txBody>
      </p:sp>
      <p:sp>
        <p:nvSpPr>
          <p:cNvPr id="51" name="Rectangle 50"/>
          <p:cNvSpPr/>
          <p:nvPr/>
        </p:nvSpPr>
        <p:spPr>
          <a:xfrm>
            <a:off x="4399995" y="4785927"/>
            <a:ext cx="609600" cy="4035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smtClean="0">
                <a:solidFill>
                  <a:schemeClr val="tx1"/>
                </a:solidFill>
              </a:rPr>
              <a:t>2015 IT Project</a:t>
            </a:r>
            <a:endParaRPr lang="en-US" sz="900" dirty="0">
              <a:solidFill>
                <a:schemeClr val="tx1"/>
              </a:solidFill>
            </a:endParaRPr>
          </a:p>
        </p:txBody>
      </p:sp>
      <p:sp>
        <p:nvSpPr>
          <p:cNvPr id="52" name="TextBox 51"/>
          <p:cNvSpPr txBox="1"/>
          <p:nvPr/>
        </p:nvSpPr>
        <p:spPr>
          <a:xfrm>
            <a:off x="5083629" y="590158"/>
            <a:ext cx="3446200" cy="3516347"/>
          </a:xfrm>
          <a:prstGeom prst="rect">
            <a:avLst/>
          </a:prstGeom>
          <a:solidFill>
            <a:srgbClr val="00B0F0"/>
          </a:solidFill>
          <a:ln w="12700">
            <a:solidFill>
              <a:schemeClr val="tx1"/>
            </a:solidFill>
          </a:ln>
        </p:spPr>
        <p:txBody>
          <a:bodyPr wrap="square" rtlCol="0">
            <a:spAutoFit/>
          </a:bodyPr>
          <a:lstStyle/>
          <a:p>
            <a:pPr marL="285750" indent="-285750">
              <a:buFont typeface="Arial" panose="020B0604020202020204" pitchFamily="34" charset="0"/>
              <a:buChar char="•"/>
            </a:pPr>
            <a:r>
              <a:rPr lang="en-US" b="1" dirty="0" smtClean="0"/>
              <a:t>Intra-agency management structure and processes</a:t>
            </a:r>
            <a:r>
              <a:rPr lang="en-US" sz="1600" b="1" dirty="0" smtClean="0"/>
              <a:t> </a:t>
            </a:r>
            <a:r>
              <a:rPr lang="en-US" sz="1600" dirty="0" smtClean="0"/>
              <a:t>for alignment of:</a:t>
            </a:r>
          </a:p>
          <a:p>
            <a:pPr marL="571500">
              <a:buFont typeface="Wingdings" panose="05000000000000000000" pitchFamily="2" charset="2"/>
              <a:buChar char="ü"/>
            </a:pPr>
            <a:r>
              <a:rPr lang="en-US" sz="1600" dirty="0" smtClean="0"/>
              <a:t> Strategic direction </a:t>
            </a:r>
          </a:p>
          <a:p>
            <a:pPr marL="571500">
              <a:buFont typeface="Wingdings" panose="05000000000000000000" pitchFamily="2" charset="2"/>
              <a:buChar char="ü"/>
            </a:pPr>
            <a:r>
              <a:rPr lang="en-US" sz="1600" dirty="0" smtClean="0"/>
              <a:t> Decision-making</a:t>
            </a:r>
          </a:p>
          <a:p>
            <a:pPr marL="571500">
              <a:buFont typeface="Wingdings" panose="05000000000000000000" pitchFamily="2" charset="2"/>
              <a:buChar char="ü"/>
            </a:pPr>
            <a:r>
              <a:rPr lang="en-US" sz="1600" dirty="0"/>
              <a:t> </a:t>
            </a:r>
            <a:r>
              <a:rPr lang="en-US" sz="1600" dirty="0" smtClean="0"/>
              <a:t>Operational management</a:t>
            </a:r>
          </a:p>
          <a:p>
            <a:pPr marL="285750" indent="-285750">
              <a:buFont typeface="Arial" panose="020B0604020202020204" pitchFamily="34" charset="0"/>
              <a:buChar char="•"/>
            </a:pPr>
            <a:endParaRPr lang="en-US" sz="1050" dirty="0" smtClean="0"/>
          </a:p>
          <a:p>
            <a:pPr marL="285750" indent="-285750">
              <a:buFont typeface="Arial" panose="020B0604020202020204" pitchFamily="34" charset="0"/>
              <a:buChar char="•"/>
            </a:pPr>
            <a:r>
              <a:rPr lang="en-US" sz="1600" dirty="0"/>
              <a:t>Clearly defined </a:t>
            </a:r>
            <a:r>
              <a:rPr lang="en-US" sz="1600" dirty="0" smtClean="0"/>
              <a:t>responsibilities</a:t>
            </a:r>
          </a:p>
          <a:p>
            <a:pPr marL="742950" lvl="1" indent="-171450">
              <a:buFont typeface="Wingdings" panose="05000000000000000000" pitchFamily="2" charset="2"/>
              <a:buChar char="ü"/>
            </a:pPr>
            <a:r>
              <a:rPr lang="en-US" sz="1600" dirty="0" smtClean="0"/>
              <a:t> Prevents “scope creep”</a:t>
            </a:r>
          </a:p>
          <a:p>
            <a:pPr marL="285750" indent="-285750">
              <a:buFont typeface="Arial" panose="020B0604020202020204" pitchFamily="34" charset="0"/>
              <a:buChar char="•"/>
            </a:pPr>
            <a:endParaRPr lang="en-US" sz="1050" dirty="0"/>
          </a:p>
          <a:p>
            <a:pPr marL="285750" indent="-285750">
              <a:buFont typeface="Arial" panose="020B0604020202020204" pitchFamily="34" charset="0"/>
              <a:buChar char="•"/>
            </a:pPr>
            <a:r>
              <a:rPr lang="en-US" sz="1600" dirty="0" smtClean="0"/>
              <a:t>Brings structure and discipline to IT efforts</a:t>
            </a:r>
          </a:p>
          <a:p>
            <a:pPr marL="571500">
              <a:buFont typeface="Wingdings" panose="05000000000000000000" pitchFamily="2" charset="2"/>
              <a:buChar char="ü"/>
            </a:pPr>
            <a:r>
              <a:rPr lang="en-US" sz="1600" dirty="0" smtClean="0"/>
              <a:t> Use of resources</a:t>
            </a:r>
          </a:p>
          <a:p>
            <a:pPr marL="571500">
              <a:buFont typeface="Wingdings" panose="05000000000000000000" pitchFamily="2" charset="2"/>
              <a:buChar char="ü"/>
            </a:pPr>
            <a:r>
              <a:rPr lang="en-US" sz="1600" dirty="0" smtClean="0"/>
              <a:t> Timelines, schedules</a:t>
            </a:r>
          </a:p>
        </p:txBody>
      </p:sp>
      <p:sp>
        <p:nvSpPr>
          <p:cNvPr id="30" name="TextBox 29"/>
          <p:cNvSpPr txBox="1"/>
          <p:nvPr/>
        </p:nvSpPr>
        <p:spPr>
          <a:xfrm>
            <a:off x="228600" y="3514486"/>
            <a:ext cx="1911968" cy="541259"/>
          </a:xfrm>
          <a:prstGeom prst="rect">
            <a:avLst/>
          </a:prstGeom>
          <a:solidFill>
            <a:srgbClr val="00B0F0"/>
          </a:solidFill>
          <a:ln>
            <a:noFill/>
          </a:ln>
        </p:spPr>
        <p:txBody>
          <a:bodyPr wrap="square" rtlCol="0" anchor="ctr">
            <a:noAutofit/>
          </a:bodyPr>
          <a:lstStyle/>
          <a:p>
            <a:pPr algn="ctr">
              <a:defRPr/>
            </a:pPr>
            <a:r>
              <a:rPr lang="en-US" sz="1100" b="1" kern="0" dirty="0" smtClean="0">
                <a:solidFill>
                  <a:srgbClr val="FFFFFF"/>
                </a:solidFill>
              </a:rPr>
              <a:t>MN.IT Project </a:t>
            </a:r>
            <a:br>
              <a:rPr lang="en-US" sz="1100" b="1" kern="0" dirty="0" smtClean="0">
                <a:solidFill>
                  <a:srgbClr val="FFFFFF"/>
                </a:solidFill>
              </a:rPr>
            </a:br>
            <a:r>
              <a:rPr lang="en-US" sz="1100" b="1" kern="0" dirty="0" smtClean="0">
                <a:solidFill>
                  <a:srgbClr val="FFFFFF"/>
                </a:solidFill>
              </a:rPr>
              <a:t>Management Office (PMO)</a:t>
            </a:r>
          </a:p>
        </p:txBody>
      </p:sp>
      <p:sp>
        <p:nvSpPr>
          <p:cNvPr id="100" name="TextBox 99"/>
          <p:cNvSpPr txBox="1"/>
          <p:nvPr/>
        </p:nvSpPr>
        <p:spPr>
          <a:xfrm>
            <a:off x="1044491" y="656145"/>
            <a:ext cx="1111418" cy="440051"/>
          </a:xfrm>
          <a:prstGeom prst="rect">
            <a:avLst/>
          </a:prstGeom>
          <a:solidFill>
            <a:srgbClr val="00B0F0"/>
          </a:solidFill>
          <a:ln>
            <a:noFill/>
          </a:ln>
        </p:spPr>
        <p:txBody>
          <a:bodyPr wrap="square" rtlCol="0" anchor="ctr">
            <a:noAutofit/>
          </a:bodyPr>
          <a:lstStyle/>
          <a:p>
            <a:pPr algn="ctr">
              <a:defRPr/>
            </a:pPr>
            <a:r>
              <a:rPr lang="en-US" sz="1100" b="1" kern="0" dirty="0">
                <a:solidFill>
                  <a:srgbClr val="FFFFFF"/>
                </a:solidFill>
              </a:rPr>
              <a:t> MNsure</a:t>
            </a:r>
          </a:p>
          <a:p>
            <a:pPr algn="ctr">
              <a:defRPr/>
            </a:pPr>
            <a:r>
              <a:rPr lang="en-US" sz="900" b="1" kern="0" dirty="0">
                <a:solidFill>
                  <a:srgbClr val="FFFFFF"/>
                </a:solidFill>
              </a:rPr>
              <a:t>(Board and Exec Leadership)</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8102" y="656459"/>
            <a:ext cx="1042987" cy="43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962194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0FF0E3C-A109-4FB4-89BE-F15A75D9E3B7}" type="slidenum">
              <a:rPr lang="en-US" smtClean="0"/>
              <a:pPr/>
              <a:t>4</a:t>
            </a:fld>
            <a:endParaRPr lang="en-US" dirty="0"/>
          </a:p>
        </p:txBody>
      </p:sp>
      <p:sp>
        <p:nvSpPr>
          <p:cNvPr id="5" name="Title 5"/>
          <p:cNvSpPr txBox="1">
            <a:spLocks/>
          </p:cNvSpPr>
          <p:nvPr/>
        </p:nvSpPr>
        <p:spPr>
          <a:xfrm>
            <a:off x="0" y="304800"/>
            <a:ext cx="9144000" cy="609600"/>
          </a:xfrm>
          <a:prstGeom prst="rect">
            <a:avLst/>
          </a:prstGeom>
        </p:spPr>
        <p:txBody>
          <a:bodyPr/>
          <a:lstStyle>
            <a:lvl1pPr algn="r" defTabSz="914400" rtl="0" eaLnBrk="1" latinLnBrk="0" hangingPunct="1">
              <a:spcBef>
                <a:spcPct val="0"/>
              </a:spcBef>
              <a:buNone/>
              <a:defRPr sz="3200" kern="1200">
                <a:gradFill>
                  <a:gsLst>
                    <a:gs pos="0">
                      <a:schemeClr val="tx1">
                        <a:lumMod val="50000"/>
                      </a:schemeClr>
                    </a:gs>
                    <a:gs pos="61000">
                      <a:schemeClr val="tx1"/>
                    </a:gs>
                  </a:gsLst>
                  <a:lin ang="5400000" scaled="0"/>
                </a:gradFill>
                <a:effectLst/>
                <a:latin typeface="+mj-lt"/>
                <a:ea typeface="+mj-ea"/>
                <a:cs typeface="+mj-cs"/>
              </a:defRPr>
            </a:lvl1pPr>
          </a:lstStyle>
          <a:p>
            <a:pPr algn="ctr"/>
            <a:r>
              <a:rPr lang="en-US" sz="2800" b="1" dirty="0" smtClean="0"/>
              <a:t>MNsure IT Governance Governing Bodies </a:t>
            </a:r>
            <a:r>
              <a:rPr lang="en-US" dirty="0" smtClean="0"/>
              <a:t/>
            </a:r>
            <a:br>
              <a:rPr lang="en-US" dirty="0" smtClean="0"/>
            </a:b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21034108"/>
              </p:ext>
            </p:extLst>
          </p:nvPr>
        </p:nvGraphicFramePr>
        <p:xfrm>
          <a:off x="762000" y="2592705"/>
          <a:ext cx="1609725" cy="822960"/>
        </p:xfrm>
        <a:graphic>
          <a:graphicData uri="http://schemas.openxmlformats.org/drawingml/2006/table">
            <a:tbl>
              <a:tblPr firstRow="1" bandRow="1">
                <a:tableStyleId>{5C22544A-7EE6-4342-B048-85BDC9FD1C3A}</a:tableStyleId>
              </a:tblPr>
              <a:tblGrid>
                <a:gridCol w="1609725"/>
              </a:tblGrid>
              <a:tr h="282723">
                <a:tc>
                  <a:txBody>
                    <a:bodyPr/>
                    <a:lstStyle/>
                    <a:p>
                      <a:pPr algn="ctr"/>
                      <a:r>
                        <a:rPr lang="en-US" sz="1600" dirty="0" smtClean="0">
                          <a:solidFill>
                            <a:schemeClr val="tx1"/>
                          </a:solidFill>
                        </a:rPr>
                        <a:t>Program Management</a:t>
                      </a:r>
                      <a:r>
                        <a:rPr lang="en-US" sz="1600" baseline="0" dirty="0" smtClean="0">
                          <a:solidFill>
                            <a:schemeClr val="tx1"/>
                          </a:solidFill>
                        </a:rPr>
                        <a:t> Team</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2629516966"/>
              </p:ext>
            </p:extLst>
          </p:nvPr>
        </p:nvGraphicFramePr>
        <p:xfrm>
          <a:off x="838200" y="4038600"/>
          <a:ext cx="1371600" cy="822960"/>
        </p:xfrm>
        <a:graphic>
          <a:graphicData uri="http://schemas.openxmlformats.org/drawingml/2006/table">
            <a:tbl>
              <a:tblPr firstRow="1" bandRow="1">
                <a:tableStyleId>{5C22544A-7EE6-4342-B048-85BDC9FD1C3A}</a:tableStyleId>
              </a:tblPr>
              <a:tblGrid>
                <a:gridCol w="1371600"/>
              </a:tblGrid>
              <a:tr h="282723">
                <a:tc>
                  <a:txBody>
                    <a:bodyPr/>
                    <a:lstStyle/>
                    <a:p>
                      <a:pPr algn="ctr"/>
                      <a:r>
                        <a:rPr lang="en-US" sz="1600" dirty="0" smtClean="0">
                          <a:solidFill>
                            <a:schemeClr val="tx1"/>
                          </a:solidFill>
                        </a:rPr>
                        <a:t>Change Control Board</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08998069"/>
              </p:ext>
            </p:extLst>
          </p:nvPr>
        </p:nvGraphicFramePr>
        <p:xfrm>
          <a:off x="762000" y="5467886"/>
          <a:ext cx="1524000" cy="579120"/>
        </p:xfrm>
        <a:graphic>
          <a:graphicData uri="http://schemas.openxmlformats.org/drawingml/2006/table">
            <a:tbl>
              <a:tblPr firstRow="1" bandRow="1">
                <a:tableStyleId>{5C22544A-7EE6-4342-B048-85BDC9FD1C3A}</a:tableStyleId>
              </a:tblPr>
              <a:tblGrid>
                <a:gridCol w="1524000"/>
              </a:tblGrid>
              <a:tr h="282723">
                <a:tc>
                  <a:txBody>
                    <a:bodyPr/>
                    <a:lstStyle/>
                    <a:p>
                      <a:pPr algn="ctr"/>
                      <a:r>
                        <a:rPr lang="en-US" sz="1600" dirty="0" smtClean="0">
                          <a:solidFill>
                            <a:schemeClr val="tx1"/>
                          </a:solidFill>
                        </a:rPr>
                        <a:t>IT Program Manager</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267590909"/>
              </p:ext>
            </p:extLst>
          </p:nvPr>
        </p:nvGraphicFramePr>
        <p:xfrm>
          <a:off x="609600" y="1143000"/>
          <a:ext cx="1845397" cy="822960"/>
        </p:xfrm>
        <a:graphic>
          <a:graphicData uri="http://schemas.openxmlformats.org/drawingml/2006/table">
            <a:tbl>
              <a:tblPr firstRow="1" bandRow="1">
                <a:tableStyleId>{5C22544A-7EE6-4342-B048-85BDC9FD1C3A}</a:tableStyleId>
              </a:tblPr>
              <a:tblGrid>
                <a:gridCol w="1845397"/>
              </a:tblGrid>
              <a:tr h="273999">
                <a:tc>
                  <a:txBody>
                    <a:bodyPr/>
                    <a:lstStyle/>
                    <a:p>
                      <a:pPr algn="ctr"/>
                      <a:r>
                        <a:rPr lang="en-US" sz="1600" dirty="0" smtClean="0">
                          <a:solidFill>
                            <a:schemeClr val="tx1"/>
                          </a:solidFill>
                        </a:rPr>
                        <a:t>Executive Steering Committee</a:t>
                      </a:r>
                      <a:endParaRPr lang="en-US" sz="16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F0"/>
                    </a:solidFill>
                  </a:tcPr>
                </a:tc>
              </a:tr>
            </a:tbl>
          </a:graphicData>
        </a:graphic>
      </p:graphicFrame>
      <p:sp>
        <p:nvSpPr>
          <p:cNvPr id="10" name="TextBox 9"/>
          <p:cNvSpPr txBox="1"/>
          <p:nvPr/>
        </p:nvSpPr>
        <p:spPr>
          <a:xfrm>
            <a:off x="2628900" y="990600"/>
            <a:ext cx="6248400" cy="1200329"/>
          </a:xfrm>
          <a:prstGeom prst="rect">
            <a:avLst/>
          </a:prstGeom>
          <a:noFill/>
        </p:spPr>
        <p:txBody>
          <a:bodyPr wrap="square" rtlCol="0">
            <a:spAutoFit/>
          </a:bodyPr>
          <a:lstStyle/>
          <a:p>
            <a:pPr marL="285750" lvl="1" indent="-285750">
              <a:buFont typeface="Arial" panose="020B0604020202020204" pitchFamily="34" charset="0"/>
              <a:buChar char="•"/>
            </a:pPr>
            <a:r>
              <a:rPr lang="en-US" sz="1200" dirty="0" smtClean="0"/>
              <a:t>A joint committee comprised </a:t>
            </a:r>
            <a:r>
              <a:rPr lang="en-US" sz="1200" dirty="0"/>
              <a:t>of </a:t>
            </a:r>
            <a:r>
              <a:rPr lang="en-US" sz="1200" dirty="0" smtClean="0"/>
              <a:t>senior-level </a:t>
            </a:r>
            <a:r>
              <a:rPr lang="en-US" sz="1200" dirty="0"/>
              <a:t>management from MNsure, DHS and MN.IT, as well as </a:t>
            </a:r>
            <a:r>
              <a:rPr lang="en-US" sz="1200" dirty="0" smtClean="0"/>
              <a:t>senior-level </a:t>
            </a:r>
            <a:r>
              <a:rPr lang="en-US" sz="1200" dirty="0"/>
              <a:t>representation from our county service delivery </a:t>
            </a:r>
            <a:r>
              <a:rPr lang="en-US" sz="1200" dirty="0" smtClean="0"/>
              <a:t>partners</a:t>
            </a:r>
            <a:endParaRPr lang="en-US" sz="1200" dirty="0"/>
          </a:p>
          <a:p>
            <a:pPr marL="285750" indent="-285750">
              <a:buFont typeface="Arial" panose="020B0604020202020204" pitchFamily="34" charset="0"/>
              <a:buChar char="•"/>
            </a:pPr>
            <a:r>
              <a:rPr lang="en-US" sz="1200" dirty="0" smtClean="0"/>
              <a:t>Communication and coordination with MNsure Board &amp; Legislature</a:t>
            </a:r>
          </a:p>
          <a:p>
            <a:pPr marL="285750" indent="-285750">
              <a:buFont typeface="Arial" panose="020B0604020202020204" pitchFamily="34" charset="0"/>
              <a:buChar char="•"/>
            </a:pPr>
            <a:r>
              <a:rPr lang="en-US" sz="1200" dirty="0" smtClean="0"/>
              <a:t>Strategic direction, goal-setting</a:t>
            </a:r>
          </a:p>
          <a:p>
            <a:pPr marL="285750" indent="-285750">
              <a:buFont typeface="Arial" panose="020B0604020202020204" pitchFamily="34" charset="0"/>
              <a:buChar char="•"/>
            </a:pPr>
            <a:r>
              <a:rPr lang="en-US" sz="1200" dirty="0" smtClean="0"/>
              <a:t>Oversees communications with Counties, Insurance Carriers, Navigators/Brokers</a:t>
            </a:r>
          </a:p>
          <a:p>
            <a:pPr marL="285750" indent="-285750">
              <a:buFont typeface="Arial" panose="020B0604020202020204" pitchFamily="34" charset="0"/>
              <a:buChar char="•"/>
            </a:pPr>
            <a:endParaRPr lang="en-US" sz="1200" dirty="0"/>
          </a:p>
        </p:txBody>
      </p:sp>
      <p:sp>
        <p:nvSpPr>
          <p:cNvPr id="11" name="TextBox 10"/>
          <p:cNvSpPr txBox="1"/>
          <p:nvPr/>
        </p:nvSpPr>
        <p:spPr>
          <a:xfrm>
            <a:off x="2667000" y="2533471"/>
            <a:ext cx="6096000" cy="1200329"/>
          </a:xfrm>
          <a:prstGeom prst="rect">
            <a:avLst/>
          </a:prstGeom>
          <a:noFill/>
        </p:spPr>
        <p:txBody>
          <a:bodyPr wrap="square" rtlCol="0">
            <a:spAutoFit/>
          </a:bodyPr>
          <a:lstStyle/>
          <a:p>
            <a:pPr marL="285750" lvl="1" indent="-285750">
              <a:buFont typeface="Arial" panose="020B0604020202020204" pitchFamily="34" charset="0"/>
              <a:buChar char="•"/>
            </a:pPr>
            <a:r>
              <a:rPr lang="en-US" sz="1200" dirty="0"/>
              <a:t>C</a:t>
            </a:r>
            <a:r>
              <a:rPr lang="en-US" sz="1200" dirty="0" smtClean="0"/>
              <a:t>omprised </a:t>
            </a:r>
            <a:r>
              <a:rPr lang="en-US" sz="1200" dirty="0"/>
              <a:t>of </a:t>
            </a:r>
            <a:r>
              <a:rPr lang="en-US" sz="1200" dirty="0" smtClean="0"/>
              <a:t>management level representatives from </a:t>
            </a:r>
            <a:r>
              <a:rPr lang="en-US" sz="1200" dirty="0"/>
              <a:t>MNsure, DHS and </a:t>
            </a:r>
            <a:r>
              <a:rPr lang="en-US" sz="1200" dirty="0" smtClean="0"/>
              <a:t>MN.IT.</a:t>
            </a:r>
            <a:endParaRPr lang="en-US" sz="1200" dirty="0"/>
          </a:p>
          <a:p>
            <a:pPr marL="285750" indent="-285750">
              <a:buFont typeface="Arial" panose="020B0604020202020204" pitchFamily="34" charset="0"/>
              <a:buChar char="•"/>
            </a:pPr>
            <a:r>
              <a:rPr lang="en-US" sz="1200" dirty="0" smtClean="0"/>
              <a:t>Coordination with Executive Steering Committee &amp; Change Control Board</a:t>
            </a:r>
          </a:p>
          <a:p>
            <a:pPr marL="285750" indent="-285750">
              <a:buFont typeface="Arial" panose="020B0604020202020204" pitchFamily="34" charset="0"/>
              <a:buChar char="•"/>
            </a:pPr>
            <a:r>
              <a:rPr lang="en-US" sz="1200" dirty="0" smtClean="0"/>
              <a:t>Monitors system performance</a:t>
            </a:r>
          </a:p>
          <a:p>
            <a:pPr marL="285750" indent="-285750">
              <a:buFont typeface="Arial" panose="020B0604020202020204" pitchFamily="34" charset="0"/>
              <a:buChar char="•"/>
            </a:pPr>
            <a:r>
              <a:rPr lang="en-US" sz="1200" dirty="0" smtClean="0"/>
              <a:t>Operational, day-to-day management</a:t>
            </a:r>
          </a:p>
          <a:p>
            <a:pPr marL="285750" indent="-285750">
              <a:buFont typeface="Arial" panose="020B0604020202020204" pitchFamily="34" charset="0"/>
              <a:buChar char="•"/>
            </a:pPr>
            <a:r>
              <a:rPr lang="en-US" sz="1200" dirty="0" smtClean="0"/>
              <a:t>Status reporting</a:t>
            </a:r>
          </a:p>
          <a:p>
            <a:pPr marL="285750" indent="-285750">
              <a:buFont typeface="Arial" panose="020B0604020202020204" pitchFamily="34" charset="0"/>
              <a:buChar char="•"/>
            </a:pPr>
            <a:endParaRPr lang="en-US" sz="1200" dirty="0"/>
          </a:p>
        </p:txBody>
      </p:sp>
      <p:sp>
        <p:nvSpPr>
          <p:cNvPr id="12" name="TextBox 11"/>
          <p:cNvSpPr txBox="1"/>
          <p:nvPr/>
        </p:nvSpPr>
        <p:spPr>
          <a:xfrm>
            <a:off x="2667000" y="3963650"/>
            <a:ext cx="6248400" cy="1446550"/>
          </a:xfrm>
          <a:prstGeom prst="rect">
            <a:avLst/>
          </a:prstGeom>
          <a:noFill/>
        </p:spPr>
        <p:txBody>
          <a:bodyPr wrap="square" rtlCol="0">
            <a:spAutoFit/>
          </a:bodyPr>
          <a:lstStyle/>
          <a:p>
            <a:pPr marL="285750" lvl="1" indent="-285750">
              <a:buFont typeface="Arial" panose="020B0604020202020204" pitchFamily="34" charset="0"/>
              <a:buChar char="•"/>
            </a:pPr>
            <a:r>
              <a:rPr lang="en-US" sz="1200" dirty="0" smtClean="0"/>
              <a:t>The Board is comprised </a:t>
            </a:r>
            <a:r>
              <a:rPr lang="en-US" sz="1200" dirty="0"/>
              <a:t>of </a:t>
            </a:r>
            <a:r>
              <a:rPr lang="en-US" sz="1200" dirty="0" smtClean="0"/>
              <a:t>representatives from </a:t>
            </a:r>
            <a:r>
              <a:rPr lang="en-US" sz="1200" dirty="0"/>
              <a:t>MNsure, DHS and </a:t>
            </a:r>
            <a:r>
              <a:rPr lang="en-US" sz="1200" dirty="0" smtClean="0"/>
              <a:t>MN.IT.</a:t>
            </a:r>
            <a:endParaRPr lang="en-US" sz="1200" dirty="0"/>
          </a:p>
          <a:p>
            <a:pPr marL="285750" indent="-285750">
              <a:buFont typeface="Arial" panose="020B0604020202020204" pitchFamily="34" charset="0"/>
              <a:buChar char="•"/>
            </a:pPr>
            <a:r>
              <a:rPr lang="en-US" sz="1200" dirty="0" smtClean="0"/>
              <a:t>Oversight of all requests to improve / fix IT system</a:t>
            </a:r>
          </a:p>
          <a:p>
            <a:pPr marL="742950" lvl="1" indent="-285750">
              <a:buFont typeface="Courier New" panose="02070309020205020404" pitchFamily="49" charset="0"/>
              <a:buChar char="o"/>
            </a:pPr>
            <a:r>
              <a:rPr lang="en-US" sz="1200" dirty="0" smtClean="0"/>
              <a:t>Intake</a:t>
            </a:r>
          </a:p>
          <a:p>
            <a:pPr marL="742950" lvl="1" indent="-285750">
              <a:buFont typeface="Courier New" panose="02070309020205020404" pitchFamily="49" charset="0"/>
              <a:buChar char="o"/>
            </a:pPr>
            <a:r>
              <a:rPr lang="en-US" sz="1200" dirty="0" smtClean="0"/>
              <a:t>Approval/Denial/Next Step decisions</a:t>
            </a:r>
          </a:p>
          <a:p>
            <a:pPr marL="742950" lvl="1" indent="-285750">
              <a:buFont typeface="Courier New" panose="02070309020205020404" pitchFamily="49" charset="0"/>
              <a:buChar char="o"/>
            </a:pPr>
            <a:r>
              <a:rPr lang="en-US" sz="1200" dirty="0" smtClean="0"/>
              <a:t>Prioritization of IT projects</a:t>
            </a:r>
          </a:p>
          <a:p>
            <a:pPr marL="285750" indent="-285750">
              <a:buFont typeface="Arial" panose="020B0604020202020204" pitchFamily="34" charset="0"/>
              <a:buChar char="•"/>
            </a:pPr>
            <a:endParaRPr lang="en-US" sz="1400" dirty="0" smtClean="0"/>
          </a:p>
          <a:p>
            <a:pPr marL="285750" indent="-285750">
              <a:buFont typeface="Arial" panose="020B0604020202020204" pitchFamily="34" charset="0"/>
              <a:buChar char="•"/>
            </a:pPr>
            <a:endParaRPr lang="en-US" sz="1400" dirty="0"/>
          </a:p>
        </p:txBody>
      </p:sp>
      <p:sp>
        <p:nvSpPr>
          <p:cNvPr id="13" name="TextBox 12"/>
          <p:cNvSpPr txBox="1"/>
          <p:nvPr/>
        </p:nvSpPr>
        <p:spPr>
          <a:xfrm>
            <a:off x="2689860" y="5495092"/>
            <a:ext cx="6248400" cy="677108"/>
          </a:xfrm>
          <a:prstGeom prst="rect">
            <a:avLst/>
          </a:prstGeom>
          <a:noFill/>
        </p:spPr>
        <p:txBody>
          <a:bodyPr wrap="square" rtlCol="0">
            <a:spAutoFit/>
          </a:bodyPr>
          <a:lstStyle/>
          <a:p>
            <a:pPr marL="285750" indent="-285750">
              <a:buFont typeface="Arial" panose="020B0604020202020204" pitchFamily="34" charset="0"/>
              <a:buChar char="•"/>
            </a:pPr>
            <a:r>
              <a:rPr lang="en-US" sz="1200" dirty="0" smtClean="0"/>
              <a:t>Manages IT Program work plan</a:t>
            </a:r>
          </a:p>
          <a:p>
            <a:pPr marL="285750" indent="-285750">
              <a:buFont typeface="Arial" panose="020B0604020202020204" pitchFamily="34" charset="0"/>
              <a:buChar char="•"/>
            </a:pPr>
            <a:r>
              <a:rPr lang="en-US" sz="1200" dirty="0" smtClean="0"/>
              <a:t>Oversees all project management support resources dedicated to MNsure IT</a:t>
            </a:r>
          </a:p>
          <a:p>
            <a:pPr marL="285750" indent="-285750">
              <a:buFont typeface="Arial" panose="020B0604020202020204" pitchFamily="34" charset="0"/>
              <a:buChar char="•"/>
            </a:pPr>
            <a:endParaRPr lang="en-US" sz="1400" dirty="0"/>
          </a:p>
        </p:txBody>
      </p:sp>
      <p:cxnSp>
        <p:nvCxnSpPr>
          <p:cNvPr id="14" name="Straight Connector 13"/>
          <p:cNvCxnSpPr/>
          <p:nvPr/>
        </p:nvCxnSpPr>
        <p:spPr>
          <a:xfrm>
            <a:off x="533400" y="2362200"/>
            <a:ext cx="800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533400" y="3733800"/>
            <a:ext cx="800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556260" y="5334000"/>
            <a:ext cx="8001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2590800" y="990600"/>
            <a:ext cx="22860" cy="52578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13691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0FF0E3C-A109-4FB4-89BE-F15A75D9E3B7}" type="slidenum">
              <a:rPr lang="en-US" smtClean="0"/>
              <a:pPr/>
              <a:t>5</a:t>
            </a:fld>
            <a:endParaRPr lang="en-US" dirty="0"/>
          </a:p>
        </p:txBody>
      </p:sp>
      <p:sp>
        <p:nvSpPr>
          <p:cNvPr id="7" name="Rectangle 6"/>
          <p:cNvSpPr/>
          <p:nvPr/>
        </p:nvSpPr>
        <p:spPr>
          <a:xfrm>
            <a:off x="0" y="5717485"/>
            <a:ext cx="9144000" cy="530915"/>
          </a:xfrm>
          <a:prstGeom prst="rect">
            <a:avLst/>
          </a:prstGeom>
        </p:spPr>
        <p:txBody>
          <a:bodyPr wrap="square">
            <a:spAutoFit/>
          </a:bodyPr>
          <a:lstStyle/>
          <a:p>
            <a:pPr algn="ctr"/>
            <a:r>
              <a:rPr lang="en-US" sz="1050" b="1" dirty="0"/>
              <a:t>This is a preliminary roadmap</a:t>
            </a:r>
            <a:r>
              <a:rPr lang="en-US" sz="1050" dirty="0"/>
              <a:t>. </a:t>
            </a:r>
            <a:r>
              <a:rPr lang="en-US" sz="1050" dirty="0" smtClean="0"/>
              <a:t/>
            </a:r>
            <a:br>
              <a:rPr lang="en-US" sz="1050" dirty="0" smtClean="0"/>
            </a:br>
            <a:r>
              <a:rPr lang="en-US" sz="900" dirty="0" smtClean="0"/>
              <a:t> </a:t>
            </a:r>
            <a:r>
              <a:rPr lang="en-US" sz="900" dirty="0"/>
              <a:t>The exact quantity, list and resulting functionality of </a:t>
            </a:r>
            <a:r>
              <a:rPr lang="en-US" sz="900" dirty="0" smtClean="0"/>
              <a:t/>
            </a:r>
            <a:br>
              <a:rPr lang="en-US" sz="900" dirty="0" smtClean="0"/>
            </a:br>
            <a:r>
              <a:rPr lang="en-US" sz="900" dirty="0" smtClean="0"/>
              <a:t>2015 MNsure IT projects will </a:t>
            </a:r>
            <a:r>
              <a:rPr lang="en-US" sz="900" dirty="0"/>
              <a:t>be finalized following a formal scoping of all projects.</a:t>
            </a:r>
          </a:p>
        </p:txBody>
      </p:sp>
      <p:sp>
        <p:nvSpPr>
          <p:cNvPr id="10" name="Title 5"/>
          <p:cNvSpPr txBox="1">
            <a:spLocks/>
          </p:cNvSpPr>
          <p:nvPr/>
        </p:nvSpPr>
        <p:spPr>
          <a:xfrm>
            <a:off x="0" y="381000"/>
            <a:ext cx="9144000" cy="609600"/>
          </a:xfrm>
          <a:prstGeom prst="rect">
            <a:avLst/>
          </a:prstGeom>
        </p:spPr>
        <p:txBody>
          <a:bodyPr/>
          <a:lstStyle>
            <a:lvl1pPr algn="r" defTabSz="914400" rtl="0" eaLnBrk="1" latinLnBrk="0" hangingPunct="1">
              <a:spcBef>
                <a:spcPct val="0"/>
              </a:spcBef>
              <a:buNone/>
              <a:defRPr sz="3200" kern="1200">
                <a:gradFill>
                  <a:gsLst>
                    <a:gs pos="0">
                      <a:schemeClr val="tx1">
                        <a:lumMod val="50000"/>
                      </a:schemeClr>
                    </a:gs>
                    <a:gs pos="61000">
                      <a:schemeClr val="tx1"/>
                    </a:gs>
                  </a:gsLst>
                  <a:lin ang="5400000" scaled="0"/>
                </a:gradFill>
                <a:effectLst/>
                <a:latin typeface="+mj-lt"/>
                <a:ea typeface="+mj-ea"/>
                <a:cs typeface="+mj-cs"/>
              </a:defRPr>
            </a:lvl1pPr>
          </a:lstStyle>
          <a:p>
            <a:pPr algn="ctr"/>
            <a:r>
              <a:rPr lang="en-US" sz="2800" b="1" dirty="0" smtClean="0">
                <a:solidFill>
                  <a:schemeClr val="tx1"/>
                </a:solidFill>
              </a:rPr>
              <a:t>2015 IT Focus Areas</a:t>
            </a:r>
            <a:endParaRPr lang="en-US" sz="2800" b="1" dirty="0">
              <a:solidFill>
                <a:schemeClr val="tx1"/>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3419278722"/>
              </p:ext>
            </p:extLst>
          </p:nvPr>
        </p:nvGraphicFramePr>
        <p:xfrm>
          <a:off x="381000" y="990600"/>
          <a:ext cx="8064148" cy="533400"/>
        </p:xfrm>
        <a:graphic>
          <a:graphicData uri="http://schemas.openxmlformats.org/drawingml/2006/table">
            <a:tbl>
              <a:tblPr firstRow="1" bandRow="1">
                <a:tableStyleId>{5C22544A-7EE6-4342-B048-85BDC9FD1C3A}</a:tableStyleId>
              </a:tblPr>
              <a:tblGrid>
                <a:gridCol w="2590800"/>
                <a:gridCol w="5473348"/>
              </a:tblGrid>
              <a:tr h="533400">
                <a:tc>
                  <a:txBody>
                    <a:bodyPr/>
                    <a:lstStyle/>
                    <a:p>
                      <a:pPr algn="ctr"/>
                      <a:r>
                        <a:rPr lang="en-US" sz="1200" dirty="0" smtClean="0"/>
                        <a:t>Focus Areas</a:t>
                      </a:r>
                      <a:endParaRPr lang="en-US" sz="1200" dirty="0"/>
                    </a:p>
                  </a:txBody>
                  <a:tcPr>
                    <a:solidFill>
                      <a:srgbClr val="00B0F0"/>
                    </a:solidFill>
                  </a:tcPr>
                </a:tc>
                <a:tc>
                  <a:txBody>
                    <a:bodyPr/>
                    <a:lstStyle/>
                    <a:p>
                      <a:pPr algn="ctr"/>
                      <a:r>
                        <a:rPr lang="en-US" sz="1200" dirty="0" smtClean="0"/>
                        <a:t>Improvement Examples*</a:t>
                      </a:r>
                      <a:br>
                        <a:rPr lang="en-US" sz="1200" dirty="0" smtClean="0"/>
                      </a:br>
                      <a:r>
                        <a:rPr lang="en-US" sz="1200" i="1" dirty="0" smtClean="0"/>
                        <a:t>*</a:t>
                      </a:r>
                      <a:r>
                        <a:rPr lang="en-US" sz="1200" b="0" i="1" dirty="0" smtClean="0"/>
                        <a:t>Not</a:t>
                      </a:r>
                      <a:r>
                        <a:rPr lang="en-US" sz="1200" b="0" i="1" baseline="0" dirty="0" smtClean="0"/>
                        <a:t> comprehensive; illustrative only</a:t>
                      </a:r>
                      <a:endParaRPr lang="en-US" sz="1200" b="0" i="1" dirty="0"/>
                    </a:p>
                  </a:txBody>
                  <a:tcPr>
                    <a:solidFill>
                      <a:srgbClr val="00B0F0"/>
                    </a:solidFill>
                  </a:tcPr>
                </a:tc>
              </a:tr>
            </a:tbl>
          </a:graphicData>
        </a:graphic>
      </p:graphicFrame>
      <p:graphicFrame>
        <p:nvGraphicFramePr>
          <p:cNvPr id="13" name="Diagram 12"/>
          <p:cNvGraphicFramePr/>
          <p:nvPr>
            <p:extLst>
              <p:ext uri="{D42A27DB-BD31-4B8C-83A1-F6EECF244321}">
                <p14:modId xmlns:p14="http://schemas.microsoft.com/office/powerpoint/2010/main" val="3074965499"/>
              </p:ext>
            </p:extLst>
          </p:nvPr>
        </p:nvGraphicFramePr>
        <p:xfrm>
          <a:off x="381000" y="1600200"/>
          <a:ext cx="8153400" cy="4089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218790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0FF0E3C-A109-4FB4-89BE-F15A75D9E3B7}" type="slidenum">
              <a:rPr lang="en-US" smtClean="0"/>
              <a:pPr/>
              <a:t>6</a:t>
            </a:fld>
            <a:endParaRPr lang="en-US" dirty="0"/>
          </a:p>
        </p:txBody>
      </p:sp>
      <p:graphicFrame>
        <p:nvGraphicFramePr>
          <p:cNvPr id="5" name="Diagram 4"/>
          <p:cNvGraphicFramePr/>
          <p:nvPr>
            <p:extLst>
              <p:ext uri="{D42A27DB-BD31-4B8C-83A1-F6EECF244321}">
                <p14:modId xmlns:p14="http://schemas.microsoft.com/office/powerpoint/2010/main" val="3829318689"/>
              </p:ext>
            </p:extLst>
          </p:nvPr>
        </p:nvGraphicFramePr>
        <p:xfrm>
          <a:off x="381000" y="1066800"/>
          <a:ext cx="3352800" cy="431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ectangle 6"/>
          <p:cNvSpPr/>
          <p:nvPr/>
        </p:nvSpPr>
        <p:spPr>
          <a:xfrm>
            <a:off x="0" y="5793685"/>
            <a:ext cx="9144000" cy="530915"/>
          </a:xfrm>
          <a:prstGeom prst="rect">
            <a:avLst/>
          </a:prstGeom>
        </p:spPr>
        <p:txBody>
          <a:bodyPr wrap="square">
            <a:spAutoFit/>
          </a:bodyPr>
          <a:lstStyle/>
          <a:p>
            <a:pPr algn="ctr"/>
            <a:r>
              <a:rPr lang="en-US" sz="1050" b="1" dirty="0"/>
              <a:t>This is a preliminary roadmap</a:t>
            </a:r>
            <a:r>
              <a:rPr lang="en-US" sz="1050" dirty="0"/>
              <a:t>. </a:t>
            </a:r>
            <a:r>
              <a:rPr lang="en-US" sz="1050" dirty="0" smtClean="0"/>
              <a:t/>
            </a:r>
            <a:br>
              <a:rPr lang="en-US" sz="1050" dirty="0" smtClean="0"/>
            </a:br>
            <a:r>
              <a:rPr lang="en-US" sz="900" dirty="0" smtClean="0"/>
              <a:t> </a:t>
            </a:r>
            <a:r>
              <a:rPr lang="en-US" sz="900" dirty="0"/>
              <a:t>The exact quantity, list and resulting functionality of </a:t>
            </a:r>
            <a:r>
              <a:rPr lang="en-US" sz="900" dirty="0" smtClean="0"/>
              <a:t/>
            </a:r>
            <a:br>
              <a:rPr lang="en-US" sz="900" dirty="0" smtClean="0"/>
            </a:br>
            <a:r>
              <a:rPr lang="en-US" sz="900" dirty="0" smtClean="0"/>
              <a:t>2015 MNsure IT projects will </a:t>
            </a:r>
            <a:r>
              <a:rPr lang="en-US" sz="900" dirty="0"/>
              <a:t>be finalized following a formal scoping of all projects.</a:t>
            </a:r>
          </a:p>
        </p:txBody>
      </p:sp>
      <p:graphicFrame>
        <p:nvGraphicFramePr>
          <p:cNvPr id="8" name="Table 7"/>
          <p:cNvGraphicFramePr>
            <a:graphicFrameLocks noGrp="1"/>
          </p:cNvGraphicFramePr>
          <p:nvPr>
            <p:extLst>
              <p:ext uri="{D42A27DB-BD31-4B8C-83A1-F6EECF244321}">
                <p14:modId xmlns:p14="http://schemas.microsoft.com/office/powerpoint/2010/main" val="2444616243"/>
              </p:ext>
            </p:extLst>
          </p:nvPr>
        </p:nvGraphicFramePr>
        <p:xfrm>
          <a:off x="533400" y="685800"/>
          <a:ext cx="2286000" cy="381000"/>
        </p:xfrm>
        <a:graphic>
          <a:graphicData uri="http://schemas.openxmlformats.org/drawingml/2006/table">
            <a:tbl>
              <a:tblPr firstRow="1" bandRow="1">
                <a:tableStyleId>{5C22544A-7EE6-4342-B048-85BDC9FD1C3A}</a:tableStyleId>
              </a:tblPr>
              <a:tblGrid>
                <a:gridCol w="2286000"/>
              </a:tblGrid>
              <a:tr h="381000">
                <a:tc>
                  <a:txBody>
                    <a:bodyPr/>
                    <a:lstStyle/>
                    <a:p>
                      <a:pPr algn="ctr"/>
                      <a:r>
                        <a:rPr lang="en-US" sz="1800" dirty="0" smtClean="0"/>
                        <a:t>Focus Areas</a:t>
                      </a:r>
                      <a:endParaRPr lang="en-US" sz="1800" dirty="0"/>
                    </a:p>
                  </a:txBody>
                  <a:tcPr>
                    <a:solidFill>
                      <a:srgbClr val="00B0F0"/>
                    </a:solidFill>
                  </a:tcPr>
                </a:tc>
              </a:tr>
            </a:tbl>
          </a:graphicData>
        </a:graphic>
      </p:graphicFrame>
      <p:cxnSp>
        <p:nvCxnSpPr>
          <p:cNvPr id="9" name="Straight Connector 8"/>
          <p:cNvCxnSpPr/>
          <p:nvPr/>
        </p:nvCxnSpPr>
        <p:spPr>
          <a:xfrm>
            <a:off x="3200400" y="1143000"/>
            <a:ext cx="0" cy="4572000"/>
          </a:xfrm>
          <a:prstGeom prst="line">
            <a:avLst/>
          </a:prstGeom>
        </p:spPr>
        <p:style>
          <a:lnRef idx="1">
            <a:schemeClr val="accent1"/>
          </a:lnRef>
          <a:fillRef idx="0">
            <a:schemeClr val="accent1"/>
          </a:fillRef>
          <a:effectRef idx="0">
            <a:schemeClr val="accent1"/>
          </a:effectRef>
          <a:fontRef idx="minor">
            <a:schemeClr val="tx1"/>
          </a:fontRef>
        </p:style>
      </p:cxnSp>
      <p:graphicFrame>
        <p:nvGraphicFramePr>
          <p:cNvPr id="10" name="Table 9"/>
          <p:cNvGraphicFramePr>
            <a:graphicFrameLocks noGrp="1"/>
          </p:cNvGraphicFramePr>
          <p:nvPr>
            <p:extLst>
              <p:ext uri="{D42A27DB-BD31-4B8C-83A1-F6EECF244321}">
                <p14:modId xmlns:p14="http://schemas.microsoft.com/office/powerpoint/2010/main" val="2963203893"/>
              </p:ext>
            </p:extLst>
          </p:nvPr>
        </p:nvGraphicFramePr>
        <p:xfrm>
          <a:off x="3657600" y="762000"/>
          <a:ext cx="4800600" cy="4389120"/>
        </p:xfrm>
        <a:graphic>
          <a:graphicData uri="http://schemas.openxmlformats.org/drawingml/2006/table">
            <a:tbl>
              <a:tblPr firstRow="1" bandRow="1">
                <a:tableStyleId>{5C22544A-7EE6-4342-B048-85BDC9FD1C3A}</a:tableStyleId>
              </a:tblPr>
              <a:tblGrid>
                <a:gridCol w="4800600"/>
              </a:tblGrid>
              <a:tr h="207554">
                <a:tc>
                  <a:txBody>
                    <a:bodyPr/>
                    <a:lstStyle/>
                    <a:p>
                      <a:pPr algn="ctr"/>
                      <a:r>
                        <a:rPr lang="en-US" baseline="0" dirty="0" smtClean="0">
                          <a:solidFill>
                            <a:schemeClr val="bg1"/>
                          </a:solidFill>
                        </a:rPr>
                        <a:t>Priority Initiatives</a:t>
                      </a:r>
                      <a:endParaRPr lang="en-US" dirty="0">
                        <a:solidFill>
                          <a:schemeClr val="bg1"/>
                        </a:solidFill>
                      </a:endParaRPr>
                    </a:p>
                  </a:txBody>
                  <a:tcPr>
                    <a:lnB w="12700" cap="flat" cmpd="sng" algn="ctr">
                      <a:solidFill>
                        <a:schemeClr val="tx1"/>
                      </a:solidFill>
                      <a:prstDash val="solid"/>
                      <a:round/>
                      <a:headEnd type="none" w="med" len="med"/>
                      <a:tailEnd type="none" w="med" len="med"/>
                    </a:lnB>
                    <a:solidFill>
                      <a:srgbClr val="00B0F0"/>
                    </a:solidFill>
                  </a:tcPr>
                </a:tc>
              </a:tr>
              <a:tr h="213360">
                <a:tc>
                  <a:txBody>
                    <a:bodyPr/>
                    <a:lstStyle/>
                    <a:p>
                      <a:pPr marL="342900" marR="0" lvl="0" indent="-342900">
                        <a:spcBef>
                          <a:spcPts val="0"/>
                        </a:spcBef>
                        <a:spcAft>
                          <a:spcPts val="0"/>
                        </a:spcAft>
                        <a:buFont typeface="Arial"/>
                        <a:buChar char="•"/>
                        <a:tabLst>
                          <a:tab pos="457200" algn="l"/>
                        </a:tabLst>
                      </a:pPr>
                      <a:r>
                        <a:rPr lang="en-US" sz="1100" dirty="0">
                          <a:solidFill>
                            <a:srgbClr val="FFFFFF"/>
                          </a:solidFill>
                          <a:effectLst/>
                          <a:latin typeface="Arial"/>
                          <a:ea typeface="Calibri"/>
                          <a:cs typeface="Times New Roman"/>
                        </a:rPr>
                        <a:t>Life event processing</a:t>
                      </a:r>
                      <a:endParaRPr lang="en-US"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13360">
                <a:tc>
                  <a:txBody>
                    <a:bodyPr/>
                    <a:lstStyle/>
                    <a:p>
                      <a:pPr marL="342900" marR="0" lvl="0" indent="-342900">
                        <a:spcBef>
                          <a:spcPts val="0"/>
                        </a:spcBef>
                        <a:spcAft>
                          <a:spcPts val="0"/>
                        </a:spcAft>
                        <a:buFont typeface="Arial"/>
                        <a:buChar char="•"/>
                        <a:tabLst>
                          <a:tab pos="457200" algn="l"/>
                        </a:tabLst>
                      </a:pPr>
                      <a:r>
                        <a:rPr lang="en-US" sz="1100">
                          <a:solidFill>
                            <a:srgbClr val="FFFFFF"/>
                          </a:solidFill>
                          <a:effectLst/>
                          <a:latin typeface="Arial"/>
                          <a:ea typeface="Calibri"/>
                          <a:cs typeface="Times New Roman"/>
                        </a:rPr>
                        <a:t>Streamline case worker task lists</a:t>
                      </a:r>
                      <a:endParaRPr lang="en-US" sz="110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207554">
                <a:tc>
                  <a:txBody>
                    <a:bodyPr/>
                    <a:lstStyle/>
                    <a:p>
                      <a:pPr marL="342900" marR="0" lvl="0" indent="-342900">
                        <a:spcBef>
                          <a:spcPts val="0"/>
                        </a:spcBef>
                        <a:spcAft>
                          <a:spcPts val="0"/>
                        </a:spcAft>
                        <a:buFont typeface="Arial"/>
                        <a:buChar char="•"/>
                        <a:tabLst>
                          <a:tab pos="457200" algn="l"/>
                        </a:tabLst>
                      </a:pPr>
                      <a:r>
                        <a:rPr lang="en-US" sz="1100">
                          <a:solidFill>
                            <a:srgbClr val="000000"/>
                          </a:solidFill>
                          <a:effectLst/>
                          <a:latin typeface="Arial"/>
                          <a:ea typeface="Calibri"/>
                          <a:cs typeface="Times New Roman"/>
                        </a:rPr>
                        <a:t>Continued improvements in eligibility processing</a:t>
                      </a:r>
                      <a:endParaRPr lang="en-US" sz="110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957F"/>
                    </a:solidFill>
                  </a:tcPr>
                </a:tc>
              </a:tr>
              <a:tr h="207554">
                <a:tc>
                  <a:txBody>
                    <a:bodyPr/>
                    <a:lstStyle/>
                    <a:p>
                      <a:pPr marL="342900" marR="0" lvl="0" indent="-342900">
                        <a:spcBef>
                          <a:spcPts val="0"/>
                        </a:spcBef>
                        <a:spcAft>
                          <a:spcPts val="0"/>
                        </a:spcAft>
                        <a:buFont typeface="Arial"/>
                        <a:buChar char="•"/>
                        <a:tabLst>
                          <a:tab pos="457200" algn="l"/>
                        </a:tabLst>
                      </a:pPr>
                      <a:r>
                        <a:rPr lang="en-US" sz="1100">
                          <a:solidFill>
                            <a:srgbClr val="000000"/>
                          </a:solidFill>
                          <a:effectLst/>
                          <a:latin typeface="Arial"/>
                          <a:ea typeface="Calibri"/>
                          <a:cs typeface="Times New Roman"/>
                        </a:rPr>
                        <a:t>QHP (Commercial insurance) Open Enrollment Period and Renewal Processing improvements</a:t>
                      </a:r>
                      <a:endParaRPr lang="en-US" sz="110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597"/>
                    </a:solidFill>
                  </a:tcPr>
                </a:tc>
              </a:tr>
              <a:tr h="207554">
                <a:tc>
                  <a:txBody>
                    <a:bodyPr/>
                    <a:lstStyle/>
                    <a:p>
                      <a:pPr marL="342900" marR="0" lvl="0" indent="-342900">
                        <a:spcBef>
                          <a:spcPts val="0"/>
                        </a:spcBef>
                        <a:spcAft>
                          <a:spcPts val="0"/>
                        </a:spcAft>
                        <a:buFont typeface="Arial"/>
                        <a:buChar char="•"/>
                        <a:tabLst>
                          <a:tab pos="457200" algn="l"/>
                        </a:tabLst>
                      </a:pPr>
                      <a:r>
                        <a:rPr lang="en-US" sz="1100">
                          <a:solidFill>
                            <a:srgbClr val="000000"/>
                          </a:solidFill>
                          <a:effectLst/>
                          <a:latin typeface="Arial"/>
                          <a:ea typeface="Calibri"/>
                          <a:cs typeface="Times New Roman"/>
                        </a:rPr>
                        <a:t>Enrollment System of Record.  Data Reconciliation and improved user interface</a:t>
                      </a:r>
                      <a:endParaRPr lang="en-US" sz="110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597"/>
                    </a:solidFill>
                  </a:tcPr>
                </a:tc>
              </a:tr>
              <a:tr h="207554">
                <a:tc>
                  <a:txBody>
                    <a:bodyPr/>
                    <a:lstStyle/>
                    <a:p>
                      <a:pPr marL="342900" marR="0" lvl="0" indent="-342900">
                        <a:spcBef>
                          <a:spcPts val="0"/>
                        </a:spcBef>
                        <a:spcAft>
                          <a:spcPts val="0"/>
                        </a:spcAft>
                        <a:buFont typeface="Arial"/>
                        <a:buChar char="•"/>
                        <a:tabLst>
                          <a:tab pos="457200" algn="l"/>
                        </a:tabLst>
                      </a:pPr>
                      <a:r>
                        <a:rPr lang="en-US" sz="1100">
                          <a:solidFill>
                            <a:srgbClr val="000000"/>
                          </a:solidFill>
                          <a:effectLst/>
                          <a:latin typeface="Arial"/>
                          <a:ea typeface="Calibri"/>
                          <a:cs typeface="Times New Roman"/>
                        </a:rPr>
                        <a:t>Reports: automatic creation of standardized system performance reports </a:t>
                      </a:r>
                      <a:endParaRPr lang="en-US" sz="110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597"/>
                    </a:solidFill>
                  </a:tcPr>
                </a:tc>
              </a:tr>
              <a:tr h="207554">
                <a:tc>
                  <a:txBody>
                    <a:bodyPr/>
                    <a:lstStyle/>
                    <a:p>
                      <a:pPr marL="342900" marR="0" lvl="0" indent="-342900">
                        <a:spcBef>
                          <a:spcPts val="0"/>
                        </a:spcBef>
                        <a:spcAft>
                          <a:spcPts val="0"/>
                        </a:spcAft>
                        <a:buFont typeface="Arial"/>
                        <a:buChar char="•"/>
                        <a:tabLst>
                          <a:tab pos="457200" algn="l"/>
                        </a:tabLst>
                      </a:pPr>
                      <a:r>
                        <a:rPr lang="en-US" sz="1100">
                          <a:solidFill>
                            <a:srgbClr val="000000"/>
                          </a:solidFill>
                          <a:effectLst/>
                          <a:latin typeface="Arial"/>
                          <a:ea typeface="Calibri"/>
                          <a:cs typeface="Times New Roman"/>
                        </a:rPr>
                        <a:t>Security enhancement  for case worker log on (Multi-Factored Authentication)</a:t>
                      </a:r>
                      <a:endParaRPr lang="en-US" sz="110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597"/>
                    </a:solidFill>
                  </a:tcPr>
                </a:tc>
              </a:tr>
              <a:tr h="207554">
                <a:tc>
                  <a:txBody>
                    <a:bodyPr/>
                    <a:lstStyle/>
                    <a:p>
                      <a:pPr marL="342900" marR="0" lvl="0" indent="-342900">
                        <a:spcBef>
                          <a:spcPts val="0"/>
                        </a:spcBef>
                        <a:spcAft>
                          <a:spcPts val="0"/>
                        </a:spcAft>
                        <a:buFont typeface="Arial"/>
                        <a:buChar char="•"/>
                        <a:tabLst>
                          <a:tab pos="457200" algn="l"/>
                        </a:tabLst>
                      </a:pPr>
                      <a:r>
                        <a:rPr lang="en-US" sz="1100">
                          <a:solidFill>
                            <a:srgbClr val="000000"/>
                          </a:solidFill>
                          <a:effectLst/>
                          <a:latin typeface="Arial"/>
                          <a:ea typeface="Calibri"/>
                          <a:cs typeface="Times New Roman"/>
                        </a:rPr>
                        <a:t>IT Infrastructure Improvement – additional testing/training environments </a:t>
                      </a:r>
                      <a:endParaRPr lang="en-US" sz="110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597"/>
                    </a:solidFill>
                  </a:tcPr>
                </a:tc>
              </a:tr>
              <a:tr h="207554">
                <a:tc>
                  <a:txBody>
                    <a:bodyPr/>
                    <a:lstStyle/>
                    <a:p>
                      <a:pPr marL="342900" marR="0" lvl="0" indent="-342900">
                        <a:spcBef>
                          <a:spcPts val="0"/>
                        </a:spcBef>
                        <a:spcAft>
                          <a:spcPts val="0"/>
                        </a:spcAft>
                        <a:buFont typeface="Arial"/>
                        <a:buChar char="•"/>
                        <a:tabLst>
                          <a:tab pos="457200" algn="l"/>
                        </a:tabLst>
                      </a:pPr>
                      <a:r>
                        <a:rPr lang="en-US" sz="1100">
                          <a:solidFill>
                            <a:srgbClr val="000000"/>
                          </a:solidFill>
                          <a:effectLst/>
                          <a:latin typeface="Arial"/>
                          <a:ea typeface="Calibri"/>
                          <a:cs typeface="Times New Roman"/>
                        </a:rPr>
                        <a:t>Data transmission of enrollments to carriers (834 EDI files to Carriers)</a:t>
                      </a:r>
                      <a:endParaRPr lang="en-US" sz="110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CAEC"/>
                    </a:solidFill>
                  </a:tcPr>
                </a:tc>
              </a:tr>
              <a:tr h="207554">
                <a:tc>
                  <a:txBody>
                    <a:bodyPr/>
                    <a:lstStyle/>
                    <a:p>
                      <a:pPr marL="342900" marR="0" lvl="0" indent="-342900">
                        <a:spcBef>
                          <a:spcPts val="0"/>
                        </a:spcBef>
                        <a:spcAft>
                          <a:spcPts val="0"/>
                        </a:spcAft>
                        <a:buFont typeface="Arial"/>
                        <a:buChar char="•"/>
                        <a:tabLst>
                          <a:tab pos="457200" algn="l"/>
                        </a:tabLst>
                      </a:pPr>
                      <a:r>
                        <a:rPr lang="en-US" sz="1100">
                          <a:solidFill>
                            <a:srgbClr val="000000"/>
                          </a:solidFill>
                          <a:effectLst/>
                          <a:latin typeface="Arial"/>
                          <a:ea typeface="Calibri"/>
                          <a:cs typeface="Times New Roman"/>
                        </a:rPr>
                        <a:t>2014 IRS 1095 Files, sent to enrollees and transmitted to IRS</a:t>
                      </a:r>
                      <a:endParaRPr lang="en-US" sz="110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CAEC"/>
                    </a:solidFill>
                  </a:tcPr>
                </a:tc>
              </a:tr>
              <a:tr h="365760">
                <a:tc>
                  <a:txBody>
                    <a:bodyPr/>
                    <a:lstStyle/>
                    <a:p>
                      <a:pPr marL="342900" marR="0" lvl="0" indent="-342900">
                        <a:spcBef>
                          <a:spcPts val="0"/>
                        </a:spcBef>
                        <a:spcAft>
                          <a:spcPts val="0"/>
                        </a:spcAft>
                        <a:buFont typeface="Arial"/>
                        <a:buChar char="•"/>
                        <a:tabLst>
                          <a:tab pos="457200" algn="l"/>
                        </a:tabLst>
                      </a:pPr>
                      <a:r>
                        <a:rPr lang="en-US" sz="1100" dirty="0">
                          <a:solidFill>
                            <a:srgbClr val="000000"/>
                          </a:solidFill>
                          <a:effectLst/>
                          <a:latin typeface="Arial"/>
                          <a:ea typeface="Calibri"/>
                          <a:cs typeface="Times New Roman"/>
                        </a:rPr>
                        <a:t> Public program renewals – January, February, March complete, April in-process</a:t>
                      </a:r>
                      <a:endParaRPr lang="en-US" sz="1100" dirty="0">
                        <a:effectLst/>
                        <a:latin typeface="Calibri"/>
                        <a:ea typeface="Calibri"/>
                        <a:cs typeface="Times New Roman"/>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CAEC"/>
                    </a:solidFill>
                  </a:tcPr>
                </a:tc>
              </a:tr>
            </a:tbl>
          </a:graphicData>
        </a:graphic>
      </p:graphicFrame>
      <p:grpSp>
        <p:nvGrpSpPr>
          <p:cNvPr id="3" name="Group 2"/>
          <p:cNvGrpSpPr/>
          <p:nvPr/>
        </p:nvGrpSpPr>
        <p:grpSpPr>
          <a:xfrm>
            <a:off x="304800" y="147935"/>
            <a:ext cx="8001000" cy="466130"/>
            <a:chOff x="304800" y="147935"/>
            <a:chExt cx="8001000" cy="466130"/>
          </a:xfrm>
        </p:grpSpPr>
        <p:sp>
          <p:nvSpPr>
            <p:cNvPr id="2" name="TextBox 1"/>
            <p:cNvSpPr txBox="1"/>
            <p:nvPr/>
          </p:nvSpPr>
          <p:spPr>
            <a:xfrm>
              <a:off x="3657600" y="147935"/>
              <a:ext cx="4648200" cy="461665"/>
            </a:xfrm>
            <a:prstGeom prst="rect">
              <a:avLst/>
            </a:prstGeom>
            <a:noFill/>
          </p:spPr>
          <p:txBody>
            <a:bodyPr wrap="square" rtlCol="0">
              <a:spAutoFit/>
            </a:bodyPr>
            <a:lstStyle/>
            <a:p>
              <a:pPr algn="ctr"/>
              <a:r>
                <a:rPr lang="en-US" sz="2400" b="1" dirty="0" smtClean="0">
                  <a:latin typeface="+mj-lt"/>
                </a:rPr>
                <a:t>Work Underway</a:t>
              </a:r>
              <a:endParaRPr lang="en-US" sz="2400" b="1" dirty="0">
                <a:latin typeface="+mj-lt"/>
              </a:endParaRPr>
            </a:p>
          </p:txBody>
        </p:sp>
        <p:sp>
          <p:nvSpPr>
            <p:cNvPr id="12" name="Left-Right Arrow 11"/>
            <p:cNvSpPr/>
            <p:nvPr/>
          </p:nvSpPr>
          <p:spPr>
            <a:xfrm>
              <a:off x="3124200" y="257609"/>
              <a:ext cx="990600" cy="2423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04800" y="152400"/>
              <a:ext cx="2895600" cy="461665"/>
            </a:xfrm>
            <a:prstGeom prst="rect">
              <a:avLst/>
            </a:prstGeom>
            <a:noFill/>
          </p:spPr>
          <p:txBody>
            <a:bodyPr wrap="square" rtlCol="0">
              <a:spAutoFit/>
            </a:bodyPr>
            <a:lstStyle/>
            <a:p>
              <a:pPr algn="ctr"/>
              <a:r>
                <a:rPr lang="en-US" sz="2400" b="1" dirty="0" smtClean="0">
                  <a:latin typeface="+mj-lt"/>
                </a:rPr>
                <a:t>Focus Areas</a:t>
              </a:r>
              <a:endParaRPr lang="en-US" sz="2400" b="1" dirty="0">
                <a:latin typeface="+mj-lt"/>
              </a:endParaRPr>
            </a:p>
          </p:txBody>
        </p:sp>
      </p:grpSp>
    </p:spTree>
    <p:extLst>
      <p:ext uri="{BB962C8B-B14F-4D97-AF65-F5344CB8AC3E}">
        <p14:creationId xmlns:p14="http://schemas.microsoft.com/office/powerpoint/2010/main" val="21583009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0FF0E3C-A109-4FB4-89BE-F15A75D9E3B7}" type="slidenum">
              <a:rPr lang="en-US" smtClean="0"/>
              <a:pPr/>
              <a:t>7</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451054842"/>
              </p:ext>
            </p:extLst>
          </p:nvPr>
        </p:nvGraphicFramePr>
        <p:xfrm>
          <a:off x="3657600" y="735820"/>
          <a:ext cx="4800600" cy="3768185"/>
        </p:xfrm>
        <a:graphic>
          <a:graphicData uri="http://schemas.openxmlformats.org/drawingml/2006/table">
            <a:tbl>
              <a:tblPr firstRow="1" bandRow="1">
                <a:tableStyleId>{5C22544A-7EE6-4342-B048-85BDC9FD1C3A}</a:tableStyleId>
              </a:tblPr>
              <a:tblGrid>
                <a:gridCol w="4800600"/>
              </a:tblGrid>
              <a:tr h="412651">
                <a:tc>
                  <a:txBody>
                    <a:bodyPr/>
                    <a:lstStyle/>
                    <a:p>
                      <a:pPr algn="ctr"/>
                      <a:r>
                        <a:rPr lang="en-US" baseline="0" dirty="0" smtClean="0"/>
                        <a:t>Priority Initiatives</a:t>
                      </a:r>
                      <a:endParaRPr lang="en-US" dirty="0"/>
                    </a:p>
                  </a:txBody>
                  <a:tcPr>
                    <a:lnB w="12700" cap="flat" cmpd="sng" algn="ctr">
                      <a:solidFill>
                        <a:schemeClr val="tx1"/>
                      </a:solidFill>
                      <a:prstDash val="solid"/>
                      <a:round/>
                      <a:headEnd type="none" w="med" len="med"/>
                      <a:tailEnd type="none" w="med" len="med"/>
                    </a:lnB>
                    <a:solidFill>
                      <a:srgbClr val="00B0F0"/>
                    </a:solidFill>
                  </a:tcPr>
                </a:tc>
              </a:tr>
              <a:tr h="292295">
                <a:tc>
                  <a:txBody>
                    <a:bodyPr/>
                    <a:lstStyle/>
                    <a:p>
                      <a:pPr marL="171450" indent="-171450">
                        <a:buFont typeface="Arial" panose="020B0604020202020204" pitchFamily="34" charset="0"/>
                        <a:buChar char="•"/>
                      </a:pPr>
                      <a:r>
                        <a:rPr lang="en-US" sz="1100" b="0" dirty="0" smtClean="0">
                          <a:solidFill>
                            <a:schemeClr val="bg1"/>
                          </a:solidFill>
                        </a:rPr>
                        <a:t>Navigator/Broker</a:t>
                      </a:r>
                      <a:r>
                        <a:rPr lang="en-US" sz="1100" b="0" baseline="0" dirty="0" smtClean="0">
                          <a:solidFill>
                            <a:schemeClr val="bg1"/>
                          </a:solidFill>
                        </a:rPr>
                        <a:t> Portal: provide tools to more efficiently assist consumers</a:t>
                      </a:r>
                      <a:endParaRPr lang="en-US" sz="1100" b="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r>
              <a:tr h="311834">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smtClean="0"/>
                        <a:t>MinnesotaCare Premium Invoice Generation and Payment Processing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957F"/>
                    </a:solidFill>
                  </a:tcPr>
                </a:tc>
              </a:tr>
              <a:tr h="300894">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smtClean="0"/>
                        <a:t>Child Support System Interface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957F"/>
                    </a:solidFill>
                  </a:tcPr>
                </a:tc>
              </a:tr>
              <a:tr h="228600">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smtClean="0"/>
                        <a:t>Special Enrollment Period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957F"/>
                    </a:solidFill>
                  </a:tcPr>
                </a:tc>
              </a:tr>
              <a:tr h="278226">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smtClean="0"/>
                        <a:t>Medical Assistance and MinnesotaCare Renewals – Phase II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B957F"/>
                    </a:solidFill>
                  </a:tcPr>
                </a:tc>
              </a:tr>
              <a:tr h="292295">
                <a:tc>
                  <a:txBody>
                    <a:bodyPr/>
                    <a:lstStyle/>
                    <a:p>
                      <a:pPr marL="171450" indent="-171450">
                        <a:buFont typeface="Arial" panose="020B0604020202020204" pitchFamily="34" charset="0"/>
                        <a:buChar char="•"/>
                      </a:pPr>
                      <a:r>
                        <a:rPr lang="en-US" sz="1100" b="0" dirty="0" smtClean="0"/>
                        <a:t>MNsure interface improvements</a:t>
                      </a:r>
                      <a:r>
                        <a:rPr lang="en-US" sz="1100" b="0" baseline="0" dirty="0" smtClean="0"/>
                        <a:t> to Medicaid system (MMIS)</a:t>
                      </a:r>
                      <a:endParaRPr lang="en-US" sz="11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597"/>
                    </a:solidFill>
                  </a:tcPr>
                </a:tc>
              </a:tr>
              <a:tr h="317305">
                <a:tc>
                  <a:txBody>
                    <a:bodyPr/>
                    <a:lstStyle/>
                    <a:p>
                      <a:pPr marL="171450" indent="-171450">
                        <a:buFont typeface="Arial" panose="020B0604020202020204" pitchFamily="34" charset="0"/>
                        <a:buChar char="•"/>
                      </a:pPr>
                      <a:r>
                        <a:rPr lang="en-US" sz="1100" b="0" dirty="0" smtClean="0"/>
                        <a:t>Enrollment System of</a:t>
                      </a:r>
                      <a:r>
                        <a:rPr lang="en-US" sz="1100" b="0" baseline="0" dirty="0" smtClean="0"/>
                        <a:t> Record </a:t>
                      </a:r>
                      <a:r>
                        <a:rPr lang="en-US" sz="1100" b="0" dirty="0" smtClean="0"/>
                        <a:t>Phase II</a:t>
                      </a:r>
                      <a:endParaRPr lang="en-US" sz="11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597"/>
                    </a:solidFill>
                  </a:tcPr>
                </a:tc>
              </a:tr>
              <a:tr h="292295">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smtClean="0"/>
                        <a:t>Citizen / Worker Portal Integration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B597"/>
                    </a:solidFill>
                  </a:tcPr>
                </a:tc>
              </a:tr>
              <a:tr h="292295">
                <a:tc>
                  <a:txBody>
                    <a:bodyPr/>
                    <a:lstStyle/>
                    <a:p>
                      <a:pPr marL="171450" indent="-171450">
                        <a:buFont typeface="Arial" panose="020B0604020202020204" pitchFamily="34" charset="0"/>
                        <a:buChar char="•"/>
                      </a:pPr>
                      <a:r>
                        <a:rPr lang="en-US" sz="1100" b="0" dirty="0" smtClean="0"/>
                        <a:t>Notices – Limited Denial / Termination Reasons</a:t>
                      </a:r>
                      <a:endParaRPr lang="en-US" sz="11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CAEC"/>
                    </a:solidFill>
                  </a:tcPr>
                </a:tc>
              </a:tr>
              <a:tr h="292295">
                <a:tc>
                  <a:txBody>
                    <a:bodyPr/>
                    <a:lstStyle/>
                    <a:p>
                      <a:pPr marL="171450" indent="-171450">
                        <a:buFont typeface="Arial" panose="020B0604020202020204" pitchFamily="34" charset="0"/>
                        <a:buChar char="•"/>
                      </a:pPr>
                      <a:r>
                        <a:rPr lang="en-US" sz="1100" b="0" dirty="0" smtClean="0"/>
                        <a:t>Notices – Infrastructure, Generating</a:t>
                      </a:r>
                      <a:r>
                        <a:rPr lang="en-US" sz="1100" b="0" baseline="0" dirty="0" smtClean="0"/>
                        <a:t> and Issuing Notices</a:t>
                      </a:r>
                      <a:endParaRPr lang="en-US" sz="11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CAEC"/>
                    </a:solidFill>
                  </a:tcPr>
                </a:tc>
              </a:tr>
              <a:tr h="292295">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0" dirty="0" smtClean="0"/>
                        <a:t>Usability</a:t>
                      </a:r>
                      <a:r>
                        <a:rPr lang="en-US" sz="1100" b="0" baseline="0" dirty="0" smtClean="0"/>
                        <a:t> Enhancements/Plan Comparison</a:t>
                      </a:r>
                      <a:endParaRPr lang="en-US" sz="1100" b="0" dirty="0" smtClean="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CAEC"/>
                    </a:solidFill>
                  </a:tcPr>
                </a:tc>
              </a:tr>
            </a:tbl>
          </a:graphicData>
        </a:graphic>
      </p:graphicFrame>
      <p:sp>
        <p:nvSpPr>
          <p:cNvPr id="7" name="Rectangle 6"/>
          <p:cNvSpPr/>
          <p:nvPr/>
        </p:nvSpPr>
        <p:spPr>
          <a:xfrm>
            <a:off x="0" y="5793685"/>
            <a:ext cx="9144000" cy="530915"/>
          </a:xfrm>
          <a:prstGeom prst="rect">
            <a:avLst/>
          </a:prstGeom>
        </p:spPr>
        <p:txBody>
          <a:bodyPr wrap="square">
            <a:spAutoFit/>
          </a:bodyPr>
          <a:lstStyle/>
          <a:p>
            <a:pPr algn="ctr"/>
            <a:r>
              <a:rPr lang="en-US" sz="1050" b="1" dirty="0"/>
              <a:t>This is a preliminary roadmap</a:t>
            </a:r>
            <a:r>
              <a:rPr lang="en-US" sz="1050" dirty="0"/>
              <a:t>. </a:t>
            </a:r>
            <a:r>
              <a:rPr lang="en-US" sz="1050" dirty="0" smtClean="0"/>
              <a:t/>
            </a:r>
            <a:br>
              <a:rPr lang="en-US" sz="1050" dirty="0" smtClean="0"/>
            </a:br>
            <a:r>
              <a:rPr lang="en-US" sz="900" dirty="0" smtClean="0"/>
              <a:t> </a:t>
            </a:r>
            <a:r>
              <a:rPr lang="en-US" sz="900" dirty="0"/>
              <a:t>The exact quantity, list and resulting functionality of </a:t>
            </a:r>
            <a:r>
              <a:rPr lang="en-US" sz="900" dirty="0" smtClean="0"/>
              <a:t/>
            </a:r>
            <a:br>
              <a:rPr lang="en-US" sz="900" dirty="0" smtClean="0"/>
            </a:br>
            <a:r>
              <a:rPr lang="en-US" sz="900" dirty="0" smtClean="0"/>
              <a:t>2015 MNsure IT projects will </a:t>
            </a:r>
            <a:r>
              <a:rPr lang="en-US" sz="900" dirty="0"/>
              <a:t>be finalized following a formal scoping of all projects.</a:t>
            </a:r>
          </a:p>
        </p:txBody>
      </p:sp>
      <p:grpSp>
        <p:nvGrpSpPr>
          <p:cNvPr id="10" name="Group 9"/>
          <p:cNvGrpSpPr/>
          <p:nvPr/>
        </p:nvGrpSpPr>
        <p:grpSpPr>
          <a:xfrm>
            <a:off x="304800" y="152400"/>
            <a:ext cx="8001000" cy="466130"/>
            <a:chOff x="304800" y="147935"/>
            <a:chExt cx="8001000" cy="466130"/>
          </a:xfrm>
        </p:grpSpPr>
        <p:sp>
          <p:nvSpPr>
            <p:cNvPr id="11" name="TextBox 10"/>
            <p:cNvSpPr txBox="1"/>
            <p:nvPr/>
          </p:nvSpPr>
          <p:spPr>
            <a:xfrm>
              <a:off x="3657600" y="147935"/>
              <a:ext cx="4648200" cy="461665"/>
            </a:xfrm>
            <a:prstGeom prst="rect">
              <a:avLst/>
            </a:prstGeom>
            <a:noFill/>
          </p:spPr>
          <p:txBody>
            <a:bodyPr wrap="square" rtlCol="0">
              <a:spAutoFit/>
            </a:bodyPr>
            <a:lstStyle/>
            <a:p>
              <a:pPr algn="ctr"/>
              <a:r>
                <a:rPr lang="en-US" sz="2400" b="1" dirty="0" smtClean="0">
                  <a:latin typeface="+mj-lt"/>
                </a:rPr>
                <a:t>Additional Work</a:t>
              </a:r>
              <a:endParaRPr lang="en-US" sz="2400" b="1" dirty="0">
                <a:latin typeface="+mj-lt"/>
              </a:endParaRPr>
            </a:p>
          </p:txBody>
        </p:sp>
        <p:sp>
          <p:nvSpPr>
            <p:cNvPr id="13" name="Left-Right Arrow 12"/>
            <p:cNvSpPr/>
            <p:nvPr/>
          </p:nvSpPr>
          <p:spPr>
            <a:xfrm>
              <a:off x="3124200" y="257609"/>
              <a:ext cx="990600" cy="24231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304800" y="152400"/>
              <a:ext cx="2895600" cy="461665"/>
            </a:xfrm>
            <a:prstGeom prst="rect">
              <a:avLst/>
            </a:prstGeom>
            <a:noFill/>
          </p:spPr>
          <p:txBody>
            <a:bodyPr wrap="square" rtlCol="0">
              <a:spAutoFit/>
            </a:bodyPr>
            <a:lstStyle/>
            <a:p>
              <a:pPr algn="ctr"/>
              <a:r>
                <a:rPr lang="en-US" sz="2400" b="1" dirty="0" smtClean="0">
                  <a:latin typeface="+mj-lt"/>
                </a:rPr>
                <a:t>Focus Areas</a:t>
              </a:r>
              <a:endParaRPr lang="en-US" sz="2400" b="1" dirty="0">
                <a:latin typeface="+mj-lt"/>
              </a:endParaRPr>
            </a:p>
          </p:txBody>
        </p:sp>
      </p:grpSp>
      <p:graphicFrame>
        <p:nvGraphicFramePr>
          <p:cNvPr id="15" name="Diagram 14"/>
          <p:cNvGraphicFramePr/>
          <p:nvPr>
            <p:extLst>
              <p:ext uri="{D42A27DB-BD31-4B8C-83A1-F6EECF244321}">
                <p14:modId xmlns:p14="http://schemas.microsoft.com/office/powerpoint/2010/main" val="3882506303"/>
              </p:ext>
            </p:extLst>
          </p:nvPr>
        </p:nvGraphicFramePr>
        <p:xfrm>
          <a:off x="381000" y="1066800"/>
          <a:ext cx="3352800" cy="431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6" name="Table 15"/>
          <p:cNvGraphicFramePr>
            <a:graphicFrameLocks noGrp="1"/>
          </p:cNvGraphicFramePr>
          <p:nvPr>
            <p:extLst>
              <p:ext uri="{D42A27DB-BD31-4B8C-83A1-F6EECF244321}">
                <p14:modId xmlns:p14="http://schemas.microsoft.com/office/powerpoint/2010/main" val="4206096646"/>
              </p:ext>
            </p:extLst>
          </p:nvPr>
        </p:nvGraphicFramePr>
        <p:xfrm>
          <a:off x="533400" y="685800"/>
          <a:ext cx="2286000" cy="381000"/>
        </p:xfrm>
        <a:graphic>
          <a:graphicData uri="http://schemas.openxmlformats.org/drawingml/2006/table">
            <a:tbl>
              <a:tblPr firstRow="1" bandRow="1">
                <a:tableStyleId>{5C22544A-7EE6-4342-B048-85BDC9FD1C3A}</a:tableStyleId>
              </a:tblPr>
              <a:tblGrid>
                <a:gridCol w="2286000"/>
              </a:tblGrid>
              <a:tr h="381000">
                <a:tc>
                  <a:txBody>
                    <a:bodyPr/>
                    <a:lstStyle/>
                    <a:p>
                      <a:pPr algn="ctr"/>
                      <a:r>
                        <a:rPr lang="en-US" sz="1800" dirty="0" smtClean="0"/>
                        <a:t>Focus Areas</a:t>
                      </a:r>
                      <a:endParaRPr lang="en-US" sz="1800" dirty="0"/>
                    </a:p>
                  </a:txBody>
                  <a:tcPr>
                    <a:solidFill>
                      <a:srgbClr val="00B0F0"/>
                    </a:solidFill>
                  </a:tcPr>
                </a:tc>
              </a:tr>
            </a:tbl>
          </a:graphicData>
        </a:graphic>
      </p:graphicFrame>
      <p:cxnSp>
        <p:nvCxnSpPr>
          <p:cNvPr id="17" name="Straight Connector 16"/>
          <p:cNvCxnSpPr/>
          <p:nvPr/>
        </p:nvCxnSpPr>
        <p:spPr>
          <a:xfrm>
            <a:off x="3200400" y="1143000"/>
            <a:ext cx="0" cy="4572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81753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0FF0E3C-A109-4FB4-89BE-F15A75D9E3B7}" type="slidenum">
              <a:rPr lang="en-US" smtClean="0"/>
              <a:pPr/>
              <a:t>8</a:t>
            </a:fld>
            <a:endParaRPr lang="en-US" dirty="0"/>
          </a:p>
        </p:txBody>
      </p:sp>
      <p:pic>
        <p:nvPicPr>
          <p:cNvPr id="1026" name="Picture 2" descr="http://www.netsolutionsindia.com/img/agile-methodolog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676400"/>
            <a:ext cx="3400425" cy="3400426"/>
          </a:xfrm>
          <a:prstGeom prst="rect">
            <a:avLst/>
          </a:prstGeom>
          <a:noFill/>
          <a:extLst>
            <a:ext uri="{909E8E84-426E-40DD-AFC4-6F175D3DCCD1}">
              <a14:hiddenFill xmlns:a14="http://schemas.microsoft.com/office/drawing/2010/main">
                <a:solidFill>
                  <a:srgbClr val="FFFFFF"/>
                </a:solidFill>
              </a14:hiddenFill>
            </a:ext>
          </a:extLst>
        </p:spPr>
      </p:pic>
      <p:sp>
        <p:nvSpPr>
          <p:cNvPr id="6" name="Title 5"/>
          <p:cNvSpPr txBox="1">
            <a:spLocks/>
          </p:cNvSpPr>
          <p:nvPr/>
        </p:nvSpPr>
        <p:spPr>
          <a:xfrm>
            <a:off x="0" y="304800"/>
            <a:ext cx="9067800" cy="609600"/>
          </a:xfrm>
          <a:prstGeom prst="rect">
            <a:avLst/>
          </a:prstGeom>
        </p:spPr>
        <p:txBody>
          <a:bodyPr/>
          <a:lstStyle>
            <a:lvl1pPr algn="r" defTabSz="914400" rtl="0" eaLnBrk="1" latinLnBrk="0" hangingPunct="1">
              <a:spcBef>
                <a:spcPct val="0"/>
              </a:spcBef>
              <a:buNone/>
              <a:defRPr sz="3200" kern="1200">
                <a:gradFill>
                  <a:gsLst>
                    <a:gs pos="0">
                      <a:schemeClr val="tx1">
                        <a:lumMod val="50000"/>
                      </a:schemeClr>
                    </a:gs>
                    <a:gs pos="61000">
                      <a:schemeClr val="tx1"/>
                    </a:gs>
                  </a:gsLst>
                  <a:lin ang="5400000" scaled="0"/>
                </a:gradFill>
                <a:effectLst/>
                <a:latin typeface="+mj-lt"/>
                <a:ea typeface="+mj-ea"/>
                <a:cs typeface="+mj-cs"/>
              </a:defRPr>
            </a:lvl1pPr>
          </a:lstStyle>
          <a:p>
            <a:pPr algn="ctr"/>
            <a:r>
              <a:rPr lang="en-US" sz="2800" b="1" dirty="0" smtClean="0"/>
              <a:t>Iterative IT Development / Deployment </a:t>
            </a:r>
            <a:endParaRPr lang="en-US" sz="2800" b="1" dirty="0"/>
          </a:p>
        </p:txBody>
      </p:sp>
      <p:sp>
        <p:nvSpPr>
          <p:cNvPr id="3" name="Oval 2"/>
          <p:cNvSpPr/>
          <p:nvPr/>
        </p:nvSpPr>
        <p:spPr>
          <a:xfrm>
            <a:off x="3000375" y="2266950"/>
            <a:ext cx="2262188" cy="2209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entagon 4"/>
          <p:cNvSpPr/>
          <p:nvPr/>
        </p:nvSpPr>
        <p:spPr>
          <a:xfrm rot="2216569">
            <a:off x="5488462" y="4652201"/>
            <a:ext cx="1524000" cy="457200"/>
          </a:xfrm>
          <a:prstGeom prst="homePlat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DEPLOY</a:t>
            </a:r>
            <a:endParaRPr lang="en-US" b="1" dirty="0"/>
          </a:p>
        </p:txBody>
      </p:sp>
      <p:sp>
        <p:nvSpPr>
          <p:cNvPr id="8" name="Pentagon 7"/>
          <p:cNvSpPr/>
          <p:nvPr/>
        </p:nvSpPr>
        <p:spPr>
          <a:xfrm rot="2216569">
            <a:off x="1234789" y="1555081"/>
            <a:ext cx="1524000" cy="457200"/>
          </a:xfrm>
          <a:prstGeom prst="homePlate">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INPUT</a:t>
            </a:r>
            <a:endParaRPr lang="en-US" b="1" dirty="0"/>
          </a:p>
        </p:txBody>
      </p:sp>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5" name="irc_mi" descr="https://lh6.googleusercontent.com/o_QZmtpH3XrDabJmS6CUQfOySx7dMGlWT0hKH-HL3OfMWazMHDyMffRRR1GZd2aPMpXqjnwmrto1eCQQ_BSbRui11820xRA0qeu2YZ9CqNUeWHqdwToSk5fdRVQT4vXy9A">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9420" y="1066800"/>
            <a:ext cx="6945160" cy="51054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000375" y="1066800"/>
            <a:ext cx="2927985" cy="605552"/>
          </a:xfrm>
          <a:prstGeom prst="rect">
            <a:avLst/>
          </a:prstGeom>
          <a:solidFill>
            <a:schemeClr val="bg1"/>
          </a:solidFill>
        </p:spPr>
        <p:txBody>
          <a:bodyPr wrap="square" rtlCol="0">
            <a:spAutoFit/>
          </a:bodyPr>
          <a:lstStyle/>
          <a:p>
            <a:endParaRPr lang="en-US" dirty="0"/>
          </a:p>
        </p:txBody>
      </p:sp>
      <p:sp>
        <p:nvSpPr>
          <p:cNvPr id="9" name="TextBox 8"/>
          <p:cNvSpPr txBox="1"/>
          <p:nvPr/>
        </p:nvSpPr>
        <p:spPr>
          <a:xfrm>
            <a:off x="1295400" y="5334000"/>
            <a:ext cx="2133600" cy="187482"/>
          </a:xfrm>
          <a:prstGeom prst="rect">
            <a:avLst/>
          </a:prstGeom>
          <a:solidFill>
            <a:schemeClr val="tx2">
              <a:lumMod val="20000"/>
              <a:lumOff val="80000"/>
            </a:schemeClr>
          </a:solidFill>
        </p:spPr>
        <p:txBody>
          <a:bodyPr wrap="square" rtlCol="0">
            <a:spAutoFit/>
          </a:bodyPr>
          <a:lstStyle/>
          <a:p>
            <a:endParaRPr lang="en-US"/>
          </a:p>
        </p:txBody>
      </p:sp>
    </p:spTree>
    <p:extLst>
      <p:ext uri="{BB962C8B-B14F-4D97-AF65-F5344CB8AC3E}">
        <p14:creationId xmlns:p14="http://schemas.microsoft.com/office/powerpoint/2010/main" val="125851516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50FF0E3C-A109-4FB4-89BE-F15A75D9E3B7}" type="slidenum">
              <a:rPr lang="en-US" smtClean="0"/>
              <a:pPr/>
              <a:t>9</a:t>
            </a:fld>
            <a:endParaRPr lang="en-US" dirty="0"/>
          </a:p>
        </p:txBody>
      </p:sp>
      <p:sp>
        <p:nvSpPr>
          <p:cNvPr id="10" name="Title 5"/>
          <p:cNvSpPr txBox="1">
            <a:spLocks/>
          </p:cNvSpPr>
          <p:nvPr/>
        </p:nvSpPr>
        <p:spPr>
          <a:xfrm>
            <a:off x="470252" y="46804"/>
            <a:ext cx="7924800" cy="609600"/>
          </a:xfrm>
          <a:prstGeom prst="rect">
            <a:avLst/>
          </a:prstGeom>
        </p:spPr>
        <p:txBody>
          <a:bodyPr/>
          <a:lstStyle>
            <a:lvl1pPr algn="r" defTabSz="914400" rtl="0" eaLnBrk="1" latinLnBrk="0" hangingPunct="1">
              <a:spcBef>
                <a:spcPct val="0"/>
              </a:spcBef>
              <a:buNone/>
              <a:defRPr sz="3200" kern="1200">
                <a:gradFill>
                  <a:gsLst>
                    <a:gs pos="0">
                      <a:schemeClr val="tx1">
                        <a:lumMod val="50000"/>
                      </a:schemeClr>
                    </a:gs>
                    <a:gs pos="61000">
                      <a:schemeClr val="tx1"/>
                    </a:gs>
                  </a:gsLst>
                  <a:lin ang="5400000" scaled="0"/>
                </a:gradFill>
                <a:effectLst/>
                <a:latin typeface="+mj-lt"/>
                <a:ea typeface="+mj-ea"/>
                <a:cs typeface="+mj-cs"/>
              </a:defRPr>
            </a:lvl1pPr>
          </a:lstStyle>
          <a:p>
            <a:r>
              <a:rPr lang="en-US" sz="2800" b="1" dirty="0" smtClean="0"/>
              <a:t>2015 Plan Overview</a:t>
            </a:r>
            <a:endParaRPr lang="en-US" sz="2800" b="1" dirty="0"/>
          </a:p>
        </p:txBody>
      </p:sp>
      <p:sp>
        <p:nvSpPr>
          <p:cNvPr id="23" name="TextBox 22"/>
          <p:cNvSpPr txBox="1"/>
          <p:nvPr/>
        </p:nvSpPr>
        <p:spPr>
          <a:xfrm>
            <a:off x="6057900" y="612861"/>
            <a:ext cx="1638300" cy="438582"/>
          </a:xfrm>
          <a:prstGeom prst="rect">
            <a:avLst/>
          </a:prstGeom>
          <a:noFill/>
          <a:ln>
            <a:noFill/>
          </a:ln>
        </p:spPr>
        <p:txBody>
          <a:bodyPr wrap="square" rtlCol="0">
            <a:spAutoFit/>
          </a:bodyPr>
          <a:lstStyle/>
          <a:p>
            <a:pPr algn="ctr"/>
            <a:r>
              <a:rPr lang="en-US" sz="1200" dirty="0" smtClean="0">
                <a:latin typeface="Arial Black" panose="020B0A04020102020204" pitchFamily="34" charset="0"/>
              </a:rPr>
              <a:t>Open Enrollment</a:t>
            </a:r>
            <a:br>
              <a:rPr lang="en-US" sz="1200" dirty="0" smtClean="0">
                <a:latin typeface="Arial Black" panose="020B0A04020102020204" pitchFamily="34" charset="0"/>
              </a:rPr>
            </a:br>
            <a:r>
              <a:rPr lang="en-US" sz="1050" dirty="0" smtClean="0">
                <a:latin typeface="+mj-lt"/>
              </a:rPr>
              <a:t>Nov. 1-Dec. 31</a:t>
            </a:r>
            <a:endParaRPr lang="en-US" sz="1050" dirty="0">
              <a:latin typeface="+mj-lt"/>
            </a:endParaRPr>
          </a:p>
        </p:txBody>
      </p:sp>
      <p:cxnSp>
        <p:nvCxnSpPr>
          <p:cNvPr id="11" name="Straight Arrow Connector 10"/>
          <p:cNvCxnSpPr/>
          <p:nvPr/>
        </p:nvCxnSpPr>
        <p:spPr>
          <a:xfrm>
            <a:off x="6877050" y="990600"/>
            <a:ext cx="0" cy="37540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318586" y="942975"/>
            <a:ext cx="7962870" cy="701159"/>
            <a:chOff x="318586" y="1051443"/>
            <a:chExt cx="7962870" cy="701159"/>
          </a:xfrm>
        </p:grpSpPr>
        <p:sp>
          <p:nvSpPr>
            <p:cNvPr id="13" name="Left Brace 12"/>
            <p:cNvSpPr/>
            <p:nvPr/>
          </p:nvSpPr>
          <p:spPr>
            <a:xfrm rot="5400000">
              <a:off x="667342" y="758975"/>
              <a:ext cx="405664" cy="990600"/>
            </a:xfrm>
            <a:prstGeom prst="leftBrace">
              <a:avLst>
                <a:gd name="adj1" fmla="val 8333"/>
                <a:gd name="adj2" fmla="val 48077"/>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rot="10800000" flipV="1">
              <a:off x="318586" y="1248629"/>
              <a:ext cx="1129214" cy="427772"/>
            </a:xfrm>
            <a:prstGeom prst="rect">
              <a:avLst/>
            </a:prstGeom>
            <a:noFill/>
          </p:spPr>
          <p:txBody>
            <a:bodyPr wrap="square" rtlCol="0">
              <a:spAutoFit/>
            </a:bodyPr>
            <a:lstStyle/>
            <a:p>
              <a:pPr algn="ctr"/>
              <a:r>
                <a:rPr lang="en-US" sz="1200" dirty="0" smtClean="0">
                  <a:latin typeface="Arial Black" panose="020B0A04020102020204" pitchFamily="34" charset="0"/>
                </a:rPr>
                <a:t>March</a:t>
              </a:r>
              <a:br>
                <a:rPr lang="en-US" sz="1200" dirty="0" smtClean="0">
                  <a:latin typeface="Arial Black" panose="020B0A04020102020204" pitchFamily="34" charset="0"/>
                </a:rPr>
              </a:br>
              <a:endParaRPr lang="en-US" sz="800" dirty="0">
                <a:latin typeface="+mj-lt"/>
              </a:endParaRPr>
            </a:p>
          </p:txBody>
        </p:sp>
        <p:sp>
          <p:nvSpPr>
            <p:cNvPr id="15" name="Left Brace 14"/>
            <p:cNvSpPr/>
            <p:nvPr/>
          </p:nvSpPr>
          <p:spPr>
            <a:xfrm rot="5400000">
              <a:off x="4012842" y="735308"/>
              <a:ext cx="378793" cy="106680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0" name="TextBox 19"/>
            <p:cNvSpPr txBox="1"/>
            <p:nvPr/>
          </p:nvSpPr>
          <p:spPr>
            <a:xfrm>
              <a:off x="3810000" y="1261658"/>
              <a:ext cx="838200" cy="490944"/>
            </a:xfrm>
            <a:prstGeom prst="rect">
              <a:avLst/>
            </a:prstGeom>
            <a:noFill/>
          </p:spPr>
          <p:txBody>
            <a:bodyPr wrap="square" rtlCol="0">
              <a:spAutoFit/>
            </a:bodyPr>
            <a:lstStyle/>
            <a:p>
              <a:pPr algn="ctr"/>
              <a:r>
                <a:rPr lang="en-US" sz="1200" dirty="0" smtClean="0">
                  <a:latin typeface="Arial Black" panose="020B0A04020102020204" pitchFamily="34" charset="0"/>
                </a:rPr>
                <a:t>July</a:t>
              </a:r>
            </a:p>
            <a:p>
              <a:pPr algn="ctr"/>
              <a:endParaRPr lang="en-US" sz="1200" dirty="0">
                <a:latin typeface="Arial Black" panose="020B0A04020102020204" pitchFamily="34" charset="0"/>
              </a:endParaRPr>
            </a:p>
          </p:txBody>
        </p:sp>
        <p:sp>
          <p:nvSpPr>
            <p:cNvPr id="16" name="Left Brace 15"/>
            <p:cNvSpPr/>
            <p:nvPr/>
          </p:nvSpPr>
          <p:spPr>
            <a:xfrm rot="5400000">
              <a:off x="5798828" y="744972"/>
              <a:ext cx="378795" cy="106680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1" name="TextBox 20"/>
            <p:cNvSpPr txBox="1"/>
            <p:nvPr/>
          </p:nvSpPr>
          <p:spPr>
            <a:xfrm>
              <a:off x="5569126" y="1250915"/>
              <a:ext cx="838200" cy="425484"/>
            </a:xfrm>
            <a:prstGeom prst="rect">
              <a:avLst/>
            </a:prstGeom>
            <a:noFill/>
          </p:spPr>
          <p:txBody>
            <a:bodyPr wrap="square" rtlCol="0">
              <a:spAutoFit/>
            </a:bodyPr>
            <a:lstStyle/>
            <a:p>
              <a:pPr algn="ctr"/>
              <a:r>
                <a:rPr lang="en-US" sz="1200" dirty="0" smtClean="0">
                  <a:latin typeface="Arial Black" panose="020B0A04020102020204" pitchFamily="34" charset="0"/>
                </a:rPr>
                <a:t>Sept.</a:t>
              </a:r>
            </a:p>
            <a:p>
              <a:pPr algn="ctr"/>
              <a:endParaRPr lang="en-US" sz="800" dirty="0">
                <a:latin typeface="Arial Black" panose="020B0A04020102020204" pitchFamily="34" charset="0"/>
              </a:endParaRPr>
            </a:p>
          </p:txBody>
        </p:sp>
        <p:sp>
          <p:nvSpPr>
            <p:cNvPr id="18" name="Left Brace 17"/>
            <p:cNvSpPr/>
            <p:nvPr/>
          </p:nvSpPr>
          <p:spPr>
            <a:xfrm rot="5400000">
              <a:off x="7558659" y="743409"/>
              <a:ext cx="378793" cy="106680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 name="TextBox 21"/>
            <p:cNvSpPr txBox="1"/>
            <p:nvPr/>
          </p:nvSpPr>
          <p:spPr>
            <a:xfrm>
              <a:off x="7328956" y="1274669"/>
              <a:ext cx="838200" cy="425485"/>
            </a:xfrm>
            <a:prstGeom prst="rect">
              <a:avLst/>
            </a:prstGeom>
            <a:noFill/>
          </p:spPr>
          <p:txBody>
            <a:bodyPr wrap="square" rtlCol="0">
              <a:spAutoFit/>
            </a:bodyPr>
            <a:lstStyle/>
            <a:p>
              <a:pPr algn="ctr"/>
              <a:r>
                <a:rPr lang="en-US" sz="1200" dirty="0" smtClean="0">
                  <a:latin typeface="Arial Black" panose="020B0A04020102020204" pitchFamily="34" charset="0"/>
                </a:rPr>
                <a:t>Dec.</a:t>
              </a:r>
            </a:p>
            <a:p>
              <a:pPr algn="ctr"/>
              <a:endParaRPr lang="en-US" sz="800" dirty="0">
                <a:latin typeface="Arial Black" panose="020B0A04020102020204" pitchFamily="34" charset="0"/>
              </a:endParaRPr>
            </a:p>
          </p:txBody>
        </p:sp>
        <p:sp>
          <p:nvSpPr>
            <p:cNvPr id="32" name="Left Brace 31"/>
            <p:cNvSpPr/>
            <p:nvPr/>
          </p:nvSpPr>
          <p:spPr>
            <a:xfrm rot="5400000">
              <a:off x="2197470" y="765282"/>
              <a:ext cx="405662" cy="990600"/>
            </a:xfrm>
            <a:prstGeom prst="leftBrace">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p:cNvSpPr txBox="1"/>
            <p:nvPr/>
          </p:nvSpPr>
          <p:spPr>
            <a:xfrm rot="10800000" flipV="1">
              <a:off x="1905001" y="1247134"/>
              <a:ext cx="990600" cy="490943"/>
            </a:xfrm>
            <a:prstGeom prst="rect">
              <a:avLst/>
            </a:prstGeom>
            <a:noFill/>
          </p:spPr>
          <p:txBody>
            <a:bodyPr wrap="square" rtlCol="0">
              <a:spAutoFit/>
            </a:bodyPr>
            <a:lstStyle/>
            <a:p>
              <a:pPr algn="ctr"/>
              <a:r>
                <a:rPr lang="en-US" sz="1200" dirty="0" smtClean="0">
                  <a:latin typeface="Arial Black" panose="020B0A04020102020204" pitchFamily="34" charset="0"/>
                </a:rPr>
                <a:t>May</a:t>
              </a:r>
            </a:p>
            <a:p>
              <a:pPr algn="ctr"/>
              <a:endParaRPr lang="en-US" sz="1200" dirty="0">
                <a:latin typeface="Arial Black" panose="020B0A04020102020204" pitchFamily="34" charset="0"/>
              </a:endParaRPr>
            </a:p>
          </p:txBody>
        </p:sp>
      </p:grpSp>
      <p:sp>
        <p:nvSpPr>
          <p:cNvPr id="25" name="TextBox 24"/>
          <p:cNvSpPr txBox="1"/>
          <p:nvPr/>
        </p:nvSpPr>
        <p:spPr>
          <a:xfrm>
            <a:off x="38453" y="46804"/>
            <a:ext cx="3314345" cy="276999"/>
          </a:xfrm>
          <a:prstGeom prst="rect">
            <a:avLst/>
          </a:prstGeom>
          <a:solidFill>
            <a:srgbClr val="377AFF"/>
          </a:solidFill>
        </p:spPr>
        <p:txBody>
          <a:bodyPr wrap="square" rtlCol="0">
            <a:spAutoFit/>
          </a:bodyPr>
          <a:lstStyle/>
          <a:p>
            <a:r>
              <a:rPr lang="en-US" sz="1200" dirty="0" smtClean="0">
                <a:solidFill>
                  <a:schemeClr val="bg1"/>
                </a:solidFill>
              </a:rPr>
              <a:t>Work Currently Underway</a:t>
            </a:r>
          </a:p>
        </p:txBody>
      </p:sp>
      <p:sp>
        <p:nvSpPr>
          <p:cNvPr id="34" name="TextBox 33"/>
          <p:cNvSpPr txBox="1"/>
          <p:nvPr/>
        </p:nvSpPr>
        <p:spPr>
          <a:xfrm>
            <a:off x="21770" y="335862"/>
            <a:ext cx="3331029" cy="276999"/>
          </a:xfrm>
          <a:prstGeom prst="rect">
            <a:avLst/>
          </a:prstGeom>
          <a:solidFill>
            <a:srgbClr val="83B2D9"/>
          </a:solidFill>
        </p:spPr>
        <p:txBody>
          <a:bodyPr wrap="square" rtlCol="0">
            <a:spAutoFit/>
          </a:bodyPr>
          <a:lstStyle/>
          <a:p>
            <a:r>
              <a:rPr lang="en-US" sz="1200" dirty="0"/>
              <a:t>Work in Scope/Planning </a:t>
            </a:r>
            <a:r>
              <a:rPr lang="en-US" sz="1200" dirty="0" smtClean="0"/>
              <a:t>Phase</a:t>
            </a:r>
            <a:endParaRPr lang="en-US" dirty="0"/>
          </a:p>
        </p:txBody>
      </p:sp>
      <p:sp>
        <p:nvSpPr>
          <p:cNvPr id="36" name="TextBox 35"/>
          <p:cNvSpPr txBox="1"/>
          <p:nvPr/>
        </p:nvSpPr>
        <p:spPr>
          <a:xfrm>
            <a:off x="25754" y="612861"/>
            <a:ext cx="3327046" cy="276999"/>
          </a:xfrm>
          <a:prstGeom prst="rect">
            <a:avLst/>
          </a:prstGeom>
          <a:solidFill>
            <a:srgbClr val="CCECFF"/>
          </a:solidFill>
        </p:spPr>
        <p:txBody>
          <a:bodyPr wrap="square" rtlCol="0">
            <a:spAutoFit/>
          </a:bodyPr>
          <a:lstStyle/>
          <a:p>
            <a:r>
              <a:rPr lang="en-US" sz="1200" dirty="0"/>
              <a:t>Work in </a:t>
            </a:r>
            <a:r>
              <a:rPr lang="en-US" sz="1200" dirty="0" smtClean="0"/>
              <a:t>On Deck  for project Scope/Planning </a:t>
            </a:r>
            <a:endParaRPr lang="en-US" dirty="0"/>
          </a:p>
        </p:txBody>
      </p:sp>
      <p:graphicFrame>
        <p:nvGraphicFramePr>
          <p:cNvPr id="38" name="Table 37"/>
          <p:cNvGraphicFramePr>
            <a:graphicFrameLocks noGrp="1"/>
          </p:cNvGraphicFramePr>
          <p:nvPr>
            <p:extLst>
              <p:ext uri="{D42A27DB-BD31-4B8C-83A1-F6EECF244321}">
                <p14:modId xmlns:p14="http://schemas.microsoft.com/office/powerpoint/2010/main" val="2133634231"/>
              </p:ext>
            </p:extLst>
          </p:nvPr>
        </p:nvGraphicFramePr>
        <p:xfrm>
          <a:off x="242030" y="1447800"/>
          <a:ext cx="8444769" cy="4617720"/>
        </p:xfrm>
        <a:graphic>
          <a:graphicData uri="http://schemas.openxmlformats.org/drawingml/2006/table">
            <a:tbl>
              <a:tblPr firstRow="1" bandRow="1">
                <a:tableStyleId>{5C22544A-7EE6-4342-B048-85BDC9FD1C3A}</a:tableStyleId>
              </a:tblPr>
              <a:tblGrid>
                <a:gridCol w="1407462"/>
                <a:gridCol w="1628257"/>
                <a:gridCol w="2046781"/>
                <a:gridCol w="1914470"/>
                <a:gridCol w="1447799"/>
              </a:tblGrid>
              <a:tr h="457200">
                <a:tc>
                  <a:txBody>
                    <a:bodyPr/>
                    <a:lstStyle/>
                    <a:p>
                      <a:r>
                        <a:rPr lang="en-US" sz="1000" b="1" baseline="0" dirty="0" smtClean="0">
                          <a:solidFill>
                            <a:schemeClr val="bg1"/>
                          </a:solidFill>
                        </a:rPr>
                        <a:t>Federal Hub Service Upgrade (VLP)</a:t>
                      </a:r>
                      <a:endParaRPr lang="en-US" sz="1000" b="1" dirty="0">
                        <a:solidFill>
                          <a:schemeClr val="bg1"/>
                        </a:solidFill>
                      </a:endParaRPr>
                    </a:p>
                  </a:txBody>
                  <a:tcPr>
                    <a:solidFill>
                      <a:srgbClr val="377AFF"/>
                    </a:solidFill>
                  </a:tcPr>
                </a:tc>
                <a:tc>
                  <a:txBody>
                    <a:bodyPr/>
                    <a:lstStyle/>
                    <a:p>
                      <a:r>
                        <a:rPr lang="en-US" sz="1000" b="1" dirty="0" smtClean="0">
                          <a:solidFill>
                            <a:schemeClr val="bg1"/>
                          </a:solidFill>
                        </a:rPr>
                        <a:t>Life Event Entry</a:t>
                      </a:r>
                      <a:r>
                        <a:rPr lang="en-US" sz="1000" b="1" baseline="0" dirty="0" smtClean="0">
                          <a:solidFill>
                            <a:schemeClr val="bg1"/>
                          </a:solidFill>
                        </a:rPr>
                        <a:t> Phase 1 (2 of 6 high priority items)</a:t>
                      </a:r>
                      <a:endParaRPr lang="en-US" sz="1000" b="1" dirty="0">
                        <a:solidFill>
                          <a:schemeClr val="bg1"/>
                        </a:solidFill>
                      </a:endParaRPr>
                    </a:p>
                  </a:txBody>
                  <a:tcPr>
                    <a:solidFill>
                      <a:srgbClr val="377AFF"/>
                    </a:solidFill>
                  </a:tcPr>
                </a:tc>
                <a:tc>
                  <a:txBody>
                    <a:bodyPr/>
                    <a:lstStyle/>
                    <a:p>
                      <a:r>
                        <a:rPr lang="en-US" sz="1000" b="1" dirty="0" smtClean="0">
                          <a:solidFill>
                            <a:schemeClr val="bg1"/>
                          </a:solidFill>
                        </a:rPr>
                        <a:t>Security Enhancements (Multi-Factor</a:t>
                      </a:r>
                      <a:r>
                        <a:rPr lang="en-US" sz="1000" b="1" baseline="0" dirty="0" smtClean="0">
                          <a:solidFill>
                            <a:schemeClr val="bg1"/>
                          </a:solidFill>
                        </a:rPr>
                        <a:t> Authentication) –Pilot</a:t>
                      </a:r>
                      <a:endParaRPr lang="en-US" sz="1000" b="1" dirty="0">
                        <a:solidFill>
                          <a:schemeClr val="bg1"/>
                        </a:solidFill>
                      </a:endParaRPr>
                    </a:p>
                  </a:txBody>
                  <a:tcPr>
                    <a:solidFill>
                      <a:srgbClr val="377AFF"/>
                    </a:solidFill>
                  </a:tcPr>
                </a:tc>
                <a:tc>
                  <a:txBody>
                    <a:bodyPr/>
                    <a:lstStyle/>
                    <a:p>
                      <a:r>
                        <a:rPr lang="en-US" sz="1000" b="1" dirty="0" smtClean="0">
                          <a:solidFill>
                            <a:sysClr val="windowText" lastClr="000000"/>
                          </a:solidFill>
                        </a:rPr>
                        <a:t>QHP Renewals and Open</a:t>
                      </a:r>
                      <a:r>
                        <a:rPr lang="en-US" sz="1000" b="1" baseline="0" dirty="0" smtClean="0">
                          <a:solidFill>
                            <a:sysClr val="windowText" lastClr="000000"/>
                          </a:solidFill>
                        </a:rPr>
                        <a:t> Enrollment</a:t>
                      </a:r>
                      <a:endParaRPr lang="en-US" sz="1000" b="1" dirty="0">
                        <a:solidFill>
                          <a:sysClr val="windowText" lastClr="000000"/>
                        </a:solidFill>
                      </a:endParaRPr>
                    </a:p>
                  </a:txBody>
                  <a:tcPr>
                    <a:solidFill>
                      <a:srgbClr val="83B2D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ysClr val="windowText" lastClr="000000"/>
                          </a:solidFill>
                        </a:rPr>
                        <a:t>PRISM</a:t>
                      </a:r>
                      <a:r>
                        <a:rPr lang="en-US" sz="1000" b="1" baseline="0" dirty="0" smtClean="0">
                          <a:solidFill>
                            <a:sysClr val="windowText" lastClr="000000"/>
                          </a:solidFill>
                        </a:rPr>
                        <a:t> </a:t>
                      </a:r>
                      <a:r>
                        <a:rPr lang="en-US" sz="1000" b="1" dirty="0" smtClean="0">
                          <a:solidFill>
                            <a:sysClr val="windowText" lastClr="000000"/>
                          </a:solidFill>
                        </a:rPr>
                        <a:t> Interface </a:t>
                      </a:r>
                      <a:endParaRPr lang="en-US" sz="1000" b="1" dirty="0">
                        <a:solidFill>
                          <a:sysClr val="windowText" lastClr="000000"/>
                        </a:solidFill>
                      </a:endParaRPr>
                    </a:p>
                  </a:txBody>
                  <a:tcPr>
                    <a:solidFill>
                      <a:srgbClr val="CCECFF"/>
                    </a:solidFill>
                  </a:tcPr>
                </a:tc>
              </a:tr>
              <a:tr h="731520">
                <a:tc>
                  <a:txBody>
                    <a:bodyPr/>
                    <a:lstStyle/>
                    <a:p>
                      <a:r>
                        <a:rPr lang="en-US" sz="1000" b="1" dirty="0" smtClean="0">
                          <a:solidFill>
                            <a:schemeClr val="bg1"/>
                          </a:solidFill>
                        </a:rPr>
                        <a:t>Public Programs Renewal </a:t>
                      </a:r>
                      <a:r>
                        <a:rPr lang="en-US" sz="1000" b="1" baseline="0" dirty="0" smtClean="0">
                          <a:solidFill>
                            <a:schemeClr val="bg1"/>
                          </a:solidFill>
                        </a:rPr>
                        <a:t> Functionality (415)</a:t>
                      </a:r>
                      <a:endParaRPr lang="en-US" sz="1000" b="1" dirty="0">
                        <a:solidFill>
                          <a:schemeClr val="bg1"/>
                        </a:solidFill>
                      </a:endParaRPr>
                    </a:p>
                  </a:txBody>
                  <a:tcPr>
                    <a:solidFill>
                      <a:srgbClr val="377AFF"/>
                    </a:solidFill>
                  </a:tcPr>
                </a:tc>
                <a:tc>
                  <a:txBody>
                    <a:bodyPr/>
                    <a:lstStyle/>
                    <a:p>
                      <a:r>
                        <a:rPr lang="en-US" sz="1000" b="1" dirty="0" smtClean="0">
                          <a:solidFill>
                            <a:schemeClr val="bg1"/>
                          </a:solidFill>
                        </a:rPr>
                        <a:t>Case</a:t>
                      </a:r>
                      <a:r>
                        <a:rPr lang="en-US" sz="1000" b="1" baseline="0" dirty="0" smtClean="0">
                          <a:solidFill>
                            <a:schemeClr val="bg1"/>
                          </a:solidFill>
                        </a:rPr>
                        <a:t>worker functionality simplification - Phase 1 (task management)</a:t>
                      </a:r>
                      <a:endParaRPr lang="en-US" sz="1000" b="1" dirty="0">
                        <a:solidFill>
                          <a:schemeClr val="bg1"/>
                        </a:solidFill>
                      </a:endParaRPr>
                    </a:p>
                  </a:txBody>
                  <a:tcPr>
                    <a:solidFill>
                      <a:srgbClr val="377AFF"/>
                    </a:solidFill>
                  </a:tcPr>
                </a:tc>
                <a:tc>
                  <a:txBody>
                    <a:bodyPr/>
                    <a:lstStyle/>
                    <a:p>
                      <a:r>
                        <a:rPr lang="en-US" sz="1000" b="1" dirty="0" smtClean="0">
                          <a:solidFill>
                            <a:schemeClr val="bg1"/>
                          </a:solidFill>
                        </a:rPr>
                        <a:t>Life Event Entry</a:t>
                      </a:r>
                      <a:r>
                        <a:rPr lang="en-US" sz="1000" b="1" baseline="0" dirty="0" smtClean="0">
                          <a:solidFill>
                            <a:schemeClr val="bg1"/>
                          </a:solidFill>
                        </a:rPr>
                        <a:t> Phase 2 (4 remaining high priority items)</a:t>
                      </a:r>
                      <a:endParaRPr lang="en-US" sz="1000" b="1" dirty="0">
                        <a:solidFill>
                          <a:schemeClr val="bg1"/>
                        </a:solidFill>
                      </a:endParaRPr>
                    </a:p>
                  </a:txBody>
                  <a:tcPr>
                    <a:solidFill>
                      <a:srgbClr val="377AFF"/>
                    </a:solidFill>
                  </a:tcPr>
                </a:tc>
                <a:tc>
                  <a:txBody>
                    <a:bodyPr/>
                    <a:lstStyle/>
                    <a:p>
                      <a:r>
                        <a:rPr lang="en-US" sz="1000" b="1" baseline="0" dirty="0" smtClean="0">
                          <a:solidFill>
                            <a:schemeClr val="bg1"/>
                          </a:solidFill>
                        </a:rPr>
                        <a:t>I</a:t>
                      </a:r>
                      <a:r>
                        <a:rPr lang="en-US" sz="1000" b="1" dirty="0" smtClean="0">
                          <a:solidFill>
                            <a:schemeClr val="bg1"/>
                          </a:solidFill>
                        </a:rPr>
                        <a:t>mprovements to</a:t>
                      </a:r>
                      <a:r>
                        <a:rPr lang="en-US" sz="1000" b="1" baseline="0" dirty="0" smtClean="0">
                          <a:solidFill>
                            <a:schemeClr val="bg1"/>
                          </a:solidFill>
                        </a:rPr>
                        <a:t>  c</a:t>
                      </a:r>
                      <a:r>
                        <a:rPr lang="en-US" sz="1000" b="1" dirty="0" smtClean="0">
                          <a:solidFill>
                            <a:schemeClr val="bg1"/>
                          </a:solidFill>
                        </a:rPr>
                        <a:t>lient eligibility processing</a:t>
                      </a:r>
                      <a:r>
                        <a:rPr lang="en-US" sz="1000" b="1" baseline="0" dirty="0" smtClean="0">
                          <a:solidFill>
                            <a:schemeClr val="bg1"/>
                          </a:solidFill>
                        </a:rPr>
                        <a:t> (Effective dates) Phase 2</a:t>
                      </a:r>
                      <a:endParaRPr lang="en-US" sz="1000" b="1" dirty="0">
                        <a:solidFill>
                          <a:srgbClr val="FF0000"/>
                        </a:solidFill>
                      </a:endParaRPr>
                    </a:p>
                  </a:txBody>
                  <a:tcPr>
                    <a:solidFill>
                      <a:srgbClr val="377A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ysClr val="windowText" lastClr="000000"/>
                          </a:solidFill>
                        </a:rPr>
                        <a:t>Report</a:t>
                      </a:r>
                      <a:r>
                        <a:rPr lang="en-US" sz="1000" b="1" baseline="0" dirty="0" smtClean="0">
                          <a:solidFill>
                            <a:sysClr val="windowText" lastClr="000000"/>
                          </a:solidFill>
                        </a:rPr>
                        <a:t>ing Functionality Phase 2</a:t>
                      </a:r>
                      <a:endParaRPr lang="en-US" sz="1000" b="1" dirty="0">
                        <a:solidFill>
                          <a:sysClr val="windowText" lastClr="000000"/>
                        </a:solidFill>
                      </a:endParaRPr>
                    </a:p>
                  </a:txBody>
                  <a:tcPr>
                    <a:solidFill>
                      <a:srgbClr val="CCECFF"/>
                    </a:solidFill>
                  </a:tcPr>
                </a:tc>
              </a:tr>
              <a:tr h="545145">
                <a:tc>
                  <a:txBody>
                    <a:bodyPr/>
                    <a:lstStyle/>
                    <a:p>
                      <a:r>
                        <a:rPr lang="en-US" sz="1000" b="1" dirty="0" smtClean="0">
                          <a:solidFill>
                            <a:schemeClr val="bg1"/>
                          </a:solidFill>
                        </a:rPr>
                        <a:t>41 System Defect Fixes</a:t>
                      </a:r>
                      <a:endParaRPr lang="en-US" sz="1000" b="1" dirty="0">
                        <a:solidFill>
                          <a:schemeClr val="bg1"/>
                        </a:solidFill>
                      </a:endParaRPr>
                    </a:p>
                  </a:txBody>
                  <a:tcPr>
                    <a:solidFill>
                      <a:srgbClr val="377AFF"/>
                    </a:solidFill>
                  </a:tcPr>
                </a:tc>
                <a:tc>
                  <a:txBody>
                    <a:bodyPr/>
                    <a:lstStyle/>
                    <a:p>
                      <a:r>
                        <a:rPr lang="en-US" sz="1000" b="1" dirty="0" smtClean="0">
                          <a:solidFill>
                            <a:schemeClr val="bg1"/>
                          </a:solidFill>
                        </a:rPr>
                        <a:t>Enrollment data</a:t>
                      </a:r>
                      <a:r>
                        <a:rPr lang="en-US" sz="1000" b="1" baseline="0" dirty="0" smtClean="0">
                          <a:solidFill>
                            <a:schemeClr val="bg1"/>
                          </a:solidFill>
                        </a:rPr>
                        <a:t> to carriers (Phase 1 – EDI transaction)</a:t>
                      </a:r>
                      <a:endParaRPr lang="en-US" sz="1000" b="1" dirty="0">
                        <a:solidFill>
                          <a:schemeClr val="bg1"/>
                        </a:solidFill>
                      </a:endParaRPr>
                    </a:p>
                  </a:txBody>
                  <a:tcPr>
                    <a:solidFill>
                      <a:srgbClr val="377AFF"/>
                    </a:solidFill>
                  </a:tcPr>
                </a:tc>
                <a:tc>
                  <a:txBody>
                    <a:bodyPr/>
                    <a:lstStyle/>
                    <a:p>
                      <a:r>
                        <a:rPr lang="en-US" sz="1000" b="1" dirty="0" smtClean="0">
                          <a:solidFill>
                            <a:schemeClr val="bg1"/>
                          </a:solidFill>
                        </a:rPr>
                        <a:t>Case</a:t>
                      </a:r>
                      <a:r>
                        <a:rPr lang="en-US" sz="1000" b="1" baseline="0" dirty="0" smtClean="0">
                          <a:solidFill>
                            <a:schemeClr val="bg1"/>
                          </a:solidFill>
                        </a:rPr>
                        <a:t>worker functionality simplification Phase 2 (task management/UI simplification)</a:t>
                      </a:r>
                      <a:endParaRPr lang="en-US" sz="1000" b="1" dirty="0">
                        <a:solidFill>
                          <a:srgbClr val="FF0000"/>
                        </a:solidFill>
                      </a:endParaRPr>
                    </a:p>
                  </a:txBody>
                  <a:tcPr>
                    <a:solidFill>
                      <a:srgbClr val="377A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chemeClr val="bg1"/>
                          </a:solidFill>
                        </a:rPr>
                        <a:t>Security</a:t>
                      </a:r>
                      <a:r>
                        <a:rPr lang="en-US" sz="1000" b="1" baseline="0" dirty="0" smtClean="0">
                          <a:solidFill>
                            <a:schemeClr val="bg1"/>
                          </a:solidFill>
                        </a:rPr>
                        <a:t> Enhancement </a:t>
                      </a:r>
                      <a:r>
                        <a:rPr lang="en-US" sz="1000" b="1" dirty="0" smtClean="0">
                          <a:solidFill>
                            <a:schemeClr val="bg1"/>
                          </a:solidFill>
                        </a:rPr>
                        <a:t>Multi-Factor</a:t>
                      </a:r>
                      <a:r>
                        <a:rPr lang="en-US" sz="1000" b="1" baseline="0" dirty="0" smtClean="0">
                          <a:solidFill>
                            <a:schemeClr val="bg1"/>
                          </a:solidFill>
                        </a:rPr>
                        <a:t> Authentication full implementation </a:t>
                      </a:r>
                      <a:endParaRPr lang="en-US" sz="1000" b="1" dirty="0">
                        <a:solidFill>
                          <a:schemeClr val="bg1"/>
                        </a:solidFill>
                      </a:endParaRPr>
                    </a:p>
                  </a:txBody>
                  <a:tcPr>
                    <a:solidFill>
                      <a:srgbClr val="377AFF"/>
                    </a:solidFill>
                  </a:tcPr>
                </a:tc>
                <a:tc>
                  <a:txBody>
                    <a:bodyPr/>
                    <a:lstStyle/>
                    <a:p>
                      <a:r>
                        <a:rPr lang="en-US" sz="1000" b="1" dirty="0" smtClean="0">
                          <a:solidFill>
                            <a:sysClr val="windowText" lastClr="000000"/>
                          </a:solidFill>
                        </a:rPr>
                        <a:t>Usability Enhancements Phase 2</a:t>
                      </a:r>
                      <a:endParaRPr lang="en-US" sz="1000" b="1" dirty="0">
                        <a:solidFill>
                          <a:sysClr val="windowText" lastClr="000000"/>
                        </a:solidFill>
                      </a:endParaRPr>
                    </a:p>
                  </a:txBody>
                  <a:tcPr>
                    <a:solidFill>
                      <a:srgbClr val="CCECFF"/>
                    </a:solidFill>
                  </a:tcPr>
                </a:tc>
              </a:tr>
              <a:tr h="393716">
                <a:tc>
                  <a:txBody>
                    <a:bodyPr/>
                    <a:lstStyle/>
                    <a:p>
                      <a:r>
                        <a:rPr lang="en-US" sz="1000" b="1" dirty="0" smtClean="0">
                          <a:solidFill>
                            <a:schemeClr val="bg1"/>
                          </a:solidFill>
                        </a:rPr>
                        <a:t>Eligibility System</a:t>
                      </a:r>
                      <a:r>
                        <a:rPr lang="en-US" sz="1000" b="1" baseline="0" dirty="0" smtClean="0">
                          <a:solidFill>
                            <a:schemeClr val="bg1"/>
                          </a:solidFill>
                        </a:rPr>
                        <a:t> of Record Fixes 14</a:t>
                      </a:r>
                      <a:endParaRPr lang="en-US" sz="1000" b="1" dirty="0">
                        <a:solidFill>
                          <a:schemeClr val="bg1"/>
                        </a:solidFill>
                      </a:endParaRPr>
                    </a:p>
                  </a:txBody>
                  <a:tcPr>
                    <a:solidFill>
                      <a:srgbClr val="377AFF"/>
                    </a:solidFill>
                  </a:tcPr>
                </a:tc>
                <a:tc>
                  <a:txBody>
                    <a:bodyPr/>
                    <a:lstStyle/>
                    <a:p>
                      <a:r>
                        <a:rPr lang="en-US" sz="1000" b="1" dirty="0" smtClean="0">
                          <a:solidFill>
                            <a:schemeClr val="bg1"/>
                          </a:solidFill>
                        </a:rPr>
                        <a:t>Enhanced MA Renewal Functionality </a:t>
                      </a:r>
                      <a:endParaRPr lang="en-US" sz="1000" b="1" dirty="0">
                        <a:solidFill>
                          <a:srgbClr val="FF0000"/>
                        </a:solidFill>
                      </a:endParaRPr>
                    </a:p>
                  </a:txBody>
                  <a:tcPr>
                    <a:solidFill>
                      <a:srgbClr val="377AFF"/>
                    </a:solidFill>
                  </a:tcPr>
                </a:tc>
                <a:tc>
                  <a:txBody>
                    <a:bodyPr/>
                    <a:lstStyle/>
                    <a:p>
                      <a:r>
                        <a:rPr lang="en-US" sz="1000" b="1" baseline="0" dirty="0" smtClean="0">
                          <a:solidFill>
                            <a:schemeClr val="bg1"/>
                          </a:solidFill>
                        </a:rPr>
                        <a:t>I</a:t>
                      </a:r>
                      <a:r>
                        <a:rPr lang="en-US" sz="1000" b="1" dirty="0" smtClean="0">
                          <a:solidFill>
                            <a:schemeClr val="bg1"/>
                          </a:solidFill>
                        </a:rPr>
                        <a:t>mprovements to</a:t>
                      </a:r>
                      <a:r>
                        <a:rPr lang="en-US" sz="1000" b="1" baseline="0" dirty="0" smtClean="0">
                          <a:solidFill>
                            <a:schemeClr val="bg1"/>
                          </a:solidFill>
                        </a:rPr>
                        <a:t>  c</a:t>
                      </a:r>
                      <a:r>
                        <a:rPr lang="en-US" sz="1000" b="1" dirty="0" smtClean="0">
                          <a:solidFill>
                            <a:schemeClr val="bg1"/>
                          </a:solidFill>
                        </a:rPr>
                        <a:t>lient eligibility processing</a:t>
                      </a:r>
                      <a:r>
                        <a:rPr lang="en-US" sz="1000" b="1" baseline="0" dirty="0" smtClean="0">
                          <a:solidFill>
                            <a:schemeClr val="bg1"/>
                          </a:solidFill>
                        </a:rPr>
                        <a:t> (Effective dates) Phase 1</a:t>
                      </a:r>
                      <a:endParaRPr lang="en-US" sz="1000" b="1" dirty="0">
                        <a:solidFill>
                          <a:srgbClr val="FF0000"/>
                        </a:solidFill>
                      </a:endParaRPr>
                    </a:p>
                  </a:txBody>
                  <a:tcPr>
                    <a:solidFill>
                      <a:srgbClr val="377AFF"/>
                    </a:solidFill>
                  </a:tcPr>
                </a:tc>
                <a:tc>
                  <a:txBody>
                    <a:bodyPr/>
                    <a:lstStyle/>
                    <a:p>
                      <a:r>
                        <a:rPr lang="en-US" sz="1000" b="1" dirty="0" smtClean="0">
                          <a:solidFill>
                            <a:sysClr val="windowText" lastClr="000000"/>
                          </a:solidFill>
                        </a:rPr>
                        <a:t>Citizen/Worker Integration Phase 1</a:t>
                      </a:r>
                      <a:endParaRPr lang="en-US" sz="1000" b="1" dirty="0">
                        <a:solidFill>
                          <a:sysClr val="windowText" lastClr="000000"/>
                        </a:solidFill>
                      </a:endParaRPr>
                    </a:p>
                  </a:txBody>
                  <a:tcPr>
                    <a:solidFill>
                      <a:srgbClr val="CCEC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ysClr val="windowText" lastClr="000000"/>
                          </a:solidFill>
                        </a:rPr>
                        <a:t>Navigator/Broker</a:t>
                      </a:r>
                      <a:r>
                        <a:rPr lang="en-US" sz="1000" b="1" baseline="0" dirty="0" smtClean="0">
                          <a:solidFill>
                            <a:sysClr val="windowText" lastClr="000000"/>
                          </a:solidFill>
                        </a:rPr>
                        <a:t> Portal Phase 2</a:t>
                      </a:r>
                      <a:endParaRPr lang="en-US" sz="1000" b="1" dirty="0">
                        <a:solidFill>
                          <a:sysClr val="windowText" lastClr="000000"/>
                        </a:solidFill>
                      </a:endParaRPr>
                    </a:p>
                  </a:txBody>
                  <a:tcPr>
                    <a:solidFill>
                      <a:srgbClr val="CCECFF"/>
                    </a:solidFill>
                  </a:tcPr>
                </a:tc>
              </a:tr>
              <a:tr h="393716">
                <a:tc>
                  <a:txBody>
                    <a:bodyPr/>
                    <a:lstStyle/>
                    <a:p>
                      <a:r>
                        <a:rPr lang="en-US" sz="1000" b="1" dirty="0" smtClean="0">
                          <a:solidFill>
                            <a:schemeClr val="bg1"/>
                          </a:solidFill>
                        </a:rPr>
                        <a:t>Finance</a:t>
                      </a:r>
                      <a:r>
                        <a:rPr lang="en-US" sz="1000" b="1" baseline="0" dirty="0" smtClean="0">
                          <a:solidFill>
                            <a:schemeClr val="bg1"/>
                          </a:solidFill>
                        </a:rPr>
                        <a:t> Fixes (5)</a:t>
                      </a:r>
                    </a:p>
                    <a:p>
                      <a:r>
                        <a:rPr lang="en-US" sz="1000" b="1" baseline="0" dirty="0" smtClean="0">
                          <a:solidFill>
                            <a:schemeClr val="bg1"/>
                          </a:solidFill>
                        </a:rPr>
                        <a:t>EP</a:t>
                      </a:r>
                      <a:endParaRPr lang="en-US" sz="1000" b="1" dirty="0">
                        <a:solidFill>
                          <a:schemeClr val="bg1"/>
                        </a:solidFill>
                      </a:endParaRPr>
                    </a:p>
                  </a:txBody>
                  <a:tcPr>
                    <a:solidFill>
                      <a:srgbClr val="377AFF"/>
                    </a:solidFill>
                  </a:tcPr>
                </a:tc>
                <a:tc>
                  <a:txBody>
                    <a:bodyPr/>
                    <a:lstStyle/>
                    <a:p>
                      <a:r>
                        <a:rPr lang="en-US" sz="1000" b="1" dirty="0" smtClean="0">
                          <a:solidFill>
                            <a:schemeClr val="bg1"/>
                          </a:solidFill>
                        </a:rPr>
                        <a:t>Eligibility Software Product Upgrade</a:t>
                      </a:r>
                      <a:r>
                        <a:rPr lang="en-US" sz="1000" b="1" baseline="0" dirty="0" smtClean="0">
                          <a:solidFill>
                            <a:schemeClr val="bg1"/>
                          </a:solidFill>
                        </a:rPr>
                        <a:t> </a:t>
                      </a:r>
                      <a:endParaRPr lang="en-US" sz="1000" b="1" dirty="0">
                        <a:solidFill>
                          <a:schemeClr val="bg1"/>
                        </a:solidFill>
                      </a:endParaRPr>
                    </a:p>
                  </a:txBody>
                  <a:tcPr>
                    <a:solidFill>
                      <a:srgbClr val="377A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ysClr val="windowText" lastClr="000000"/>
                          </a:solidFill>
                        </a:rPr>
                        <a:t>Minnesota</a:t>
                      </a:r>
                      <a:r>
                        <a:rPr lang="en-US" sz="1000" b="1" baseline="0" dirty="0" smtClean="0">
                          <a:solidFill>
                            <a:sysClr val="windowText" lastClr="000000"/>
                          </a:solidFill>
                        </a:rPr>
                        <a:t>Care Payment Processing</a:t>
                      </a:r>
                      <a:endParaRPr lang="en-US" sz="1000" b="1" dirty="0">
                        <a:solidFill>
                          <a:sysClr val="windowText" lastClr="000000"/>
                        </a:solidFill>
                      </a:endParaRPr>
                    </a:p>
                  </a:txBody>
                  <a:tcPr>
                    <a:solidFill>
                      <a:srgbClr val="83B2D9"/>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ysClr val="windowText" lastClr="000000"/>
                          </a:solidFill>
                        </a:rPr>
                        <a:t>Notices – Limited Denial/Termination</a:t>
                      </a:r>
                      <a:endParaRPr lang="en-US" sz="1000" b="1" dirty="0">
                        <a:solidFill>
                          <a:sysClr val="windowText" lastClr="000000"/>
                        </a:solidFill>
                      </a:endParaRPr>
                    </a:p>
                  </a:txBody>
                  <a:tcPr>
                    <a:solidFill>
                      <a:srgbClr val="CCEC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smtClean="0">
                          <a:solidFill>
                            <a:sysClr val="windowText" lastClr="000000"/>
                          </a:solidFill>
                        </a:rPr>
                        <a:t>Citizen Worker Portal Phase 2</a:t>
                      </a:r>
                      <a:endParaRPr lang="en-US" sz="1000" b="1" dirty="0">
                        <a:solidFill>
                          <a:sysClr val="windowText" lastClr="000000"/>
                        </a:solidFill>
                      </a:endParaRPr>
                    </a:p>
                  </a:txBody>
                  <a:tcPr>
                    <a:solidFill>
                      <a:srgbClr val="CCECFF"/>
                    </a:solidFill>
                  </a:tcPr>
                </a:tc>
              </a:tr>
              <a:tr h="487680">
                <a:tc>
                  <a:txBody>
                    <a:bodyPr/>
                    <a:lstStyle/>
                    <a:p>
                      <a:r>
                        <a:rPr lang="en-US" sz="1000" b="1" kern="1200" dirty="0" smtClean="0">
                          <a:solidFill>
                            <a:schemeClr val="bg1"/>
                          </a:solidFill>
                          <a:effectLst/>
                          <a:latin typeface="+mn-lt"/>
                          <a:ea typeface="+mn-ea"/>
                          <a:cs typeface="+mn-cs"/>
                        </a:rPr>
                        <a:t>Cost-Effective</a:t>
                      </a:r>
                      <a:r>
                        <a:rPr lang="en-US" sz="1000" b="1" kern="1200" baseline="0" dirty="0" smtClean="0">
                          <a:solidFill>
                            <a:schemeClr val="bg1"/>
                          </a:solidFill>
                          <a:effectLst/>
                          <a:latin typeface="+mn-lt"/>
                          <a:ea typeface="+mn-ea"/>
                          <a:cs typeface="+mn-cs"/>
                        </a:rPr>
                        <a:t> </a:t>
                      </a:r>
                      <a:r>
                        <a:rPr lang="en-US" sz="1000" b="1" kern="1200" dirty="0" smtClean="0">
                          <a:solidFill>
                            <a:schemeClr val="bg1"/>
                          </a:solidFill>
                          <a:effectLst/>
                          <a:latin typeface="+mn-lt"/>
                          <a:ea typeface="+mn-ea"/>
                          <a:cs typeface="+mn-cs"/>
                        </a:rPr>
                        <a:t>determination logic change  </a:t>
                      </a:r>
                      <a:endParaRPr lang="en-US" sz="1000" b="1" kern="1200" dirty="0" smtClean="0">
                        <a:solidFill>
                          <a:srgbClr val="FF0000"/>
                        </a:solidFill>
                        <a:effectLst/>
                        <a:latin typeface="+mn-lt"/>
                        <a:ea typeface="+mn-ea"/>
                        <a:cs typeface="+mn-cs"/>
                      </a:endParaRPr>
                    </a:p>
                  </a:txBody>
                  <a:tcPr>
                    <a:solidFill>
                      <a:srgbClr val="377AFF"/>
                    </a:solidFill>
                  </a:tcPr>
                </a:tc>
                <a:tc>
                  <a:txBody>
                    <a:bodyPr/>
                    <a:lstStyle/>
                    <a:p>
                      <a:r>
                        <a:rPr lang="en-US" sz="1000" b="1" dirty="0" smtClean="0">
                          <a:solidFill>
                            <a:schemeClr val="bg1"/>
                          </a:solidFill>
                        </a:rPr>
                        <a:t>System Defects</a:t>
                      </a:r>
                      <a:endParaRPr lang="en-US" sz="1000" b="1" dirty="0">
                        <a:solidFill>
                          <a:schemeClr val="bg1"/>
                        </a:solidFill>
                      </a:endParaRPr>
                    </a:p>
                  </a:txBody>
                  <a:tcPr>
                    <a:solidFill>
                      <a:srgbClr val="377AFF"/>
                    </a:solidFill>
                  </a:tcPr>
                </a:tc>
                <a:tc>
                  <a:txBody>
                    <a:bodyPr/>
                    <a:lstStyle/>
                    <a:p>
                      <a:r>
                        <a:rPr lang="en-US" sz="1000" b="1" dirty="0" smtClean="0">
                          <a:solidFill>
                            <a:sysClr val="windowText" lastClr="000000"/>
                          </a:solidFill>
                        </a:rPr>
                        <a:t>MA</a:t>
                      </a:r>
                      <a:r>
                        <a:rPr lang="en-US" sz="1000" b="1" baseline="0" dirty="0" smtClean="0">
                          <a:solidFill>
                            <a:sysClr val="windowText" lastClr="000000"/>
                          </a:solidFill>
                        </a:rPr>
                        <a:t> and BHP Renewals Processing Functionality Phase 2 </a:t>
                      </a:r>
                      <a:endParaRPr lang="en-US" sz="1000" b="1" dirty="0">
                        <a:solidFill>
                          <a:srgbClr val="FF0000"/>
                        </a:solidFill>
                      </a:endParaRPr>
                    </a:p>
                  </a:txBody>
                  <a:tcPr>
                    <a:solidFill>
                      <a:srgbClr val="83B2D9"/>
                    </a:solidFill>
                  </a:tcPr>
                </a:tc>
                <a:tc>
                  <a:txBody>
                    <a:bodyPr/>
                    <a:lstStyle/>
                    <a:p>
                      <a:r>
                        <a:rPr lang="en-US" sz="1000" b="1" dirty="0" smtClean="0">
                          <a:solidFill>
                            <a:sysClr val="windowText" lastClr="000000"/>
                          </a:solidFill>
                        </a:rPr>
                        <a:t>Usability Enhancement</a:t>
                      </a:r>
                      <a:r>
                        <a:rPr lang="en-US" sz="1000" b="1" baseline="0" dirty="0" smtClean="0">
                          <a:solidFill>
                            <a:sysClr val="windowText" lastClr="000000"/>
                          </a:solidFill>
                        </a:rPr>
                        <a:t>s Phase 1 </a:t>
                      </a:r>
                      <a:endParaRPr lang="en-US" sz="1000" b="1" dirty="0">
                        <a:solidFill>
                          <a:sysClr val="windowText" lastClr="000000"/>
                        </a:solidFill>
                      </a:endParaRPr>
                    </a:p>
                  </a:txBody>
                  <a:tcPr>
                    <a:solidFill>
                      <a:srgbClr val="CCECFF"/>
                    </a:solidFill>
                  </a:tcPr>
                </a:tc>
                <a:tc rowSpan="5">
                  <a:txBody>
                    <a:bodyPr/>
                    <a:lstStyle/>
                    <a:p>
                      <a:endParaRPr lang="en-US" sz="1000" b="1" dirty="0">
                        <a:solidFill>
                          <a:sysClr val="windowText" lastClr="000000"/>
                        </a:solidFill>
                      </a:endParaRPr>
                    </a:p>
                  </a:txBody>
                  <a:tcPr>
                    <a:solidFill>
                      <a:schemeClr val="bg1">
                        <a:lumMod val="85000"/>
                      </a:schemeClr>
                    </a:solidFill>
                  </a:tcPr>
                </a:tc>
              </a:tr>
              <a:tr h="502920">
                <a:tc rowSpan="2">
                  <a:txBody>
                    <a:bodyPr/>
                    <a:lstStyle/>
                    <a:p>
                      <a:r>
                        <a:rPr lang="en-US" sz="1000" b="1" dirty="0" smtClean="0">
                          <a:solidFill>
                            <a:schemeClr val="bg1"/>
                          </a:solidFill>
                        </a:rPr>
                        <a:t>Case</a:t>
                      </a:r>
                      <a:r>
                        <a:rPr lang="en-US" sz="1000" b="1" baseline="0" dirty="0" smtClean="0">
                          <a:solidFill>
                            <a:schemeClr val="bg1"/>
                          </a:solidFill>
                        </a:rPr>
                        <a:t> generation functionality fix-</a:t>
                      </a:r>
                      <a:r>
                        <a:rPr lang="en-US" sz="1000" b="1" dirty="0" smtClean="0">
                          <a:solidFill>
                            <a:schemeClr val="bg1"/>
                          </a:solidFill>
                        </a:rPr>
                        <a:t>Product</a:t>
                      </a:r>
                      <a:r>
                        <a:rPr lang="en-US" sz="1000" b="1" baseline="0" dirty="0" smtClean="0">
                          <a:solidFill>
                            <a:schemeClr val="bg1"/>
                          </a:solidFill>
                        </a:rPr>
                        <a:t> Development Case  </a:t>
                      </a:r>
                      <a:endParaRPr lang="en-US" sz="1000" b="1" dirty="0">
                        <a:solidFill>
                          <a:srgbClr val="FF0000"/>
                        </a:solidFill>
                      </a:endParaRPr>
                    </a:p>
                  </a:txBody>
                  <a:tcPr>
                    <a:solidFill>
                      <a:srgbClr val="377AFF"/>
                    </a:solidFill>
                  </a:tcPr>
                </a:tc>
                <a:tc rowSpan="4">
                  <a:txBody>
                    <a:bodyPr/>
                    <a:lstStyle/>
                    <a:p>
                      <a:endParaRPr lang="en-US" sz="1000" b="1" dirty="0">
                        <a:solidFill>
                          <a:sysClr val="windowText" lastClr="000000"/>
                        </a:solidFill>
                      </a:endParaRPr>
                    </a:p>
                  </a:txBody>
                  <a:tcPr>
                    <a:solidFill>
                      <a:schemeClr val="bg1">
                        <a:lumMod val="85000"/>
                      </a:schemeClr>
                    </a:solidFill>
                  </a:tcPr>
                </a:tc>
                <a:tc>
                  <a:txBody>
                    <a:bodyPr/>
                    <a:lstStyle/>
                    <a:p>
                      <a:r>
                        <a:rPr lang="en-US" sz="1000" b="1" dirty="0" smtClean="0">
                          <a:solidFill>
                            <a:sysClr val="windowText" lastClr="000000"/>
                          </a:solidFill>
                        </a:rPr>
                        <a:t>Enrollment System of</a:t>
                      </a:r>
                      <a:r>
                        <a:rPr lang="en-US" sz="1000" b="1" baseline="0" dirty="0" smtClean="0">
                          <a:solidFill>
                            <a:sysClr val="windowText" lastClr="000000"/>
                          </a:solidFill>
                        </a:rPr>
                        <a:t> Record </a:t>
                      </a:r>
                      <a:r>
                        <a:rPr lang="en-US" sz="1000" b="1" dirty="0" smtClean="0">
                          <a:solidFill>
                            <a:sysClr val="windowText" lastClr="000000"/>
                          </a:solidFill>
                        </a:rPr>
                        <a:t>Phase 2</a:t>
                      </a:r>
                      <a:endParaRPr lang="en-US" sz="1000" b="1" dirty="0">
                        <a:solidFill>
                          <a:sysClr val="windowText" lastClr="000000"/>
                        </a:solidFill>
                      </a:endParaRPr>
                    </a:p>
                  </a:txBody>
                  <a:tcPr>
                    <a:solidFill>
                      <a:srgbClr val="83B2D9"/>
                    </a:solidFill>
                  </a:tcPr>
                </a:tc>
                <a:tc>
                  <a:txBody>
                    <a:bodyPr/>
                    <a:lstStyle/>
                    <a:p>
                      <a:r>
                        <a:rPr lang="en-US" sz="1000" b="1" dirty="0" smtClean="0">
                          <a:solidFill>
                            <a:sysClr val="windowText" lastClr="000000"/>
                          </a:solidFill>
                        </a:rPr>
                        <a:t>Reporting Functionality  Phase 1</a:t>
                      </a:r>
                      <a:endParaRPr lang="en-US" sz="1000" b="1" dirty="0">
                        <a:solidFill>
                          <a:sysClr val="windowText" lastClr="000000"/>
                        </a:solidFill>
                      </a:endParaRPr>
                    </a:p>
                  </a:txBody>
                  <a:tcPr>
                    <a:solidFill>
                      <a:srgbClr val="CCECFF"/>
                    </a:solidFill>
                  </a:tcPr>
                </a:tc>
                <a:tc vMerge="1">
                  <a:txBody>
                    <a:bodyPr/>
                    <a:lstStyle/>
                    <a:p>
                      <a:endParaRPr lang="en-US" sz="1000" b="1" dirty="0">
                        <a:solidFill>
                          <a:sysClr val="windowText" lastClr="000000"/>
                        </a:solidFill>
                      </a:endParaRPr>
                    </a:p>
                  </a:txBody>
                  <a:tcPr>
                    <a:solidFill>
                      <a:schemeClr val="bg1">
                        <a:lumMod val="85000"/>
                      </a:schemeClr>
                    </a:solidFill>
                  </a:tcPr>
                </a:tc>
              </a:tr>
              <a:tr h="228600">
                <a:tc vMerge="1">
                  <a:txBody>
                    <a:bodyPr/>
                    <a:lstStyle/>
                    <a:p>
                      <a:endParaRPr lang="en-US"/>
                    </a:p>
                  </a:txBody>
                  <a:tcPr/>
                </a:tc>
                <a:tc vMerge="1">
                  <a:txBody>
                    <a:bodyPr/>
                    <a:lstStyle/>
                    <a:p>
                      <a:endParaRPr lang="en-US"/>
                    </a:p>
                  </a:txBody>
                  <a:tcPr/>
                </a:tc>
                <a:tc rowSpan="2">
                  <a:txBody>
                    <a:bodyPr/>
                    <a:lstStyle/>
                    <a:p>
                      <a:r>
                        <a:rPr lang="en-US" sz="1000" b="1" dirty="0" smtClean="0">
                          <a:solidFill>
                            <a:sysClr val="windowText" lastClr="000000"/>
                          </a:solidFill>
                        </a:rPr>
                        <a:t>Special</a:t>
                      </a:r>
                      <a:r>
                        <a:rPr lang="en-US" sz="1000" b="1" baseline="0" dirty="0" smtClean="0">
                          <a:solidFill>
                            <a:sysClr val="windowText" lastClr="000000"/>
                          </a:solidFill>
                        </a:rPr>
                        <a:t> Enrollment </a:t>
                      </a:r>
                      <a:endParaRPr lang="en-US" sz="1000" b="1" dirty="0">
                        <a:solidFill>
                          <a:sysClr val="windowText" lastClr="000000"/>
                        </a:solidFill>
                      </a:endParaRPr>
                    </a:p>
                  </a:txBody>
                  <a:tcPr>
                    <a:solidFill>
                      <a:srgbClr val="83B2D9"/>
                    </a:solidFill>
                  </a:tcPr>
                </a:tc>
                <a:tc rowSpan="2">
                  <a:txBody>
                    <a:bodyPr/>
                    <a:lstStyle/>
                    <a:p>
                      <a:r>
                        <a:rPr lang="en-US" sz="1000" b="1" dirty="0" smtClean="0">
                          <a:solidFill>
                            <a:sysClr val="windowText" lastClr="000000"/>
                          </a:solidFill>
                        </a:rPr>
                        <a:t>MNsure MMIS Interface Functionality</a:t>
                      </a:r>
                      <a:endParaRPr lang="en-US" sz="1000" b="1" dirty="0">
                        <a:solidFill>
                          <a:sysClr val="windowText" lastClr="000000"/>
                        </a:solidFill>
                      </a:endParaRPr>
                    </a:p>
                  </a:txBody>
                  <a:tcPr>
                    <a:solidFill>
                      <a:srgbClr val="CCECFF"/>
                    </a:solidFill>
                  </a:tcPr>
                </a:tc>
                <a:tc vMerge="1">
                  <a:txBody>
                    <a:bodyPr/>
                    <a:lstStyle/>
                    <a:p>
                      <a:endParaRPr lang="en-US"/>
                    </a:p>
                  </a:txBody>
                  <a:tcPr/>
                </a:tc>
              </a:tr>
              <a:tr h="0">
                <a:tc rowSpan="2">
                  <a:txBody>
                    <a:bodyPr/>
                    <a:lstStyle/>
                    <a:p>
                      <a:endParaRPr lang="en-US" dirty="0"/>
                    </a:p>
                  </a:txBody>
                  <a:tcPr>
                    <a:solidFill>
                      <a:schemeClr val="bg1">
                        <a:lumMod val="85000"/>
                      </a:schemeClr>
                    </a:solidFill>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r>
              <a:tr h="196957">
                <a:tc vMerge="1">
                  <a:txBody>
                    <a:bodyPr/>
                    <a:lstStyle/>
                    <a:p>
                      <a:endParaRPr lang="en-US" sz="1000" b="1" dirty="0">
                        <a:solidFill>
                          <a:sysClr val="windowText" lastClr="000000"/>
                        </a:solidFill>
                      </a:endParaRPr>
                    </a:p>
                  </a:txBody>
                  <a:tcPr>
                    <a:solidFill>
                      <a:schemeClr val="bg1">
                        <a:lumMod val="85000"/>
                      </a:schemeClr>
                    </a:solidFill>
                  </a:tcPr>
                </a:tc>
                <a:tc vMerge="1">
                  <a:txBody>
                    <a:bodyPr/>
                    <a:lstStyle/>
                    <a:p>
                      <a:endParaRPr lang="en-US" sz="1000" b="1" dirty="0">
                        <a:solidFill>
                          <a:sysClr val="windowText" lastClr="000000"/>
                        </a:solidFill>
                      </a:endParaRPr>
                    </a:p>
                  </a:txBody>
                  <a:tcPr>
                    <a:solidFill>
                      <a:schemeClr val="bg1">
                        <a:lumMod val="85000"/>
                      </a:schemeClr>
                    </a:solidFill>
                  </a:tcPr>
                </a:tc>
                <a:tc>
                  <a:txBody>
                    <a:bodyPr/>
                    <a:lstStyle/>
                    <a:p>
                      <a:endParaRPr lang="en-US" dirty="0"/>
                    </a:p>
                  </a:txBody>
                  <a:tcPr>
                    <a:solidFill>
                      <a:schemeClr val="bg1">
                        <a:lumMod val="85000"/>
                      </a:schemeClr>
                    </a:solidFill>
                  </a:tcPr>
                </a:tc>
                <a:tc>
                  <a:txBody>
                    <a:bodyPr/>
                    <a:lstStyle/>
                    <a:p>
                      <a:r>
                        <a:rPr lang="en-US" sz="1000" b="1" dirty="0" smtClean="0">
                          <a:solidFill>
                            <a:sysClr val="windowText" lastClr="000000"/>
                          </a:solidFill>
                        </a:rPr>
                        <a:t>Navigator</a:t>
                      </a:r>
                      <a:r>
                        <a:rPr lang="en-US" sz="1000" b="1" baseline="0" dirty="0" smtClean="0">
                          <a:solidFill>
                            <a:sysClr val="windowText" lastClr="000000"/>
                          </a:solidFill>
                        </a:rPr>
                        <a:t>/Broker Portal Phase 1</a:t>
                      </a:r>
                      <a:endParaRPr lang="en-US" sz="1000" b="1" dirty="0">
                        <a:solidFill>
                          <a:sysClr val="windowText" lastClr="000000"/>
                        </a:solidFill>
                      </a:endParaRPr>
                    </a:p>
                  </a:txBody>
                  <a:tcPr>
                    <a:solidFill>
                      <a:srgbClr val="CCECFF"/>
                    </a:solidFill>
                  </a:tcPr>
                </a:tc>
                <a:tc vMerge="1">
                  <a:txBody>
                    <a:bodyPr/>
                    <a:lstStyle/>
                    <a:p>
                      <a:endParaRPr lang="en-US" sz="1000" b="1" dirty="0">
                        <a:solidFill>
                          <a:sysClr val="windowText" lastClr="000000"/>
                        </a:solidFill>
                      </a:endParaRPr>
                    </a:p>
                  </a:txBody>
                  <a:tcPr>
                    <a:solidFill>
                      <a:schemeClr val="bg1">
                        <a:lumMod val="85000"/>
                      </a:schemeClr>
                    </a:solidFill>
                  </a:tcPr>
                </a:tc>
              </a:tr>
            </a:tbl>
          </a:graphicData>
        </a:graphic>
      </p:graphicFrame>
      <p:cxnSp>
        <p:nvCxnSpPr>
          <p:cNvPr id="8" name="Straight Arrow Connector 7"/>
          <p:cNvCxnSpPr/>
          <p:nvPr/>
        </p:nvCxnSpPr>
        <p:spPr>
          <a:xfrm>
            <a:off x="374873" y="1447800"/>
            <a:ext cx="8020179" cy="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1972837"/>
      </p:ext>
    </p:extLst>
  </p:cSld>
  <p:clrMapOvr>
    <a:masterClrMapping/>
  </p:clrMapOvr>
  <p:timing>
    <p:tnLst>
      <p:par>
        <p:cTn id="1" dur="indefinite" restart="never" nodeType="tmRoot"/>
      </p:par>
    </p:tnLst>
  </p:timing>
</p:sld>
</file>

<file path=ppt/theme/theme1.xml><?xml version="1.0" encoding="utf-8"?>
<a:theme xmlns:a="http://schemas.openxmlformats.org/drawingml/2006/main" name="Legislative Update DRAFT V9">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MNIT_Slide_Presentation.pptx" id="{18735D1D-1EAE-4252-AC58-D15906C7BF10}" vid="{BE58E0E2-22B2-44EB-9C12-FB1CCB386FBC}"/>
    </a:ext>
  </a:extLst>
</a:theme>
</file>

<file path=ppt/theme/theme2.xml><?xml version="1.0" encoding="utf-8"?>
<a:theme xmlns:a="http://schemas.openxmlformats.org/drawingml/2006/main" name="2 Content Slides">
  <a:themeElements>
    <a:clrScheme name="Custom 9">
      <a:dk1>
        <a:sysClr val="windowText" lastClr="000000"/>
      </a:dk1>
      <a:lt1>
        <a:sysClr val="window" lastClr="FFFFFF"/>
      </a:lt1>
      <a:dk2>
        <a:srgbClr val="555557"/>
      </a:dk2>
      <a:lt2>
        <a:srgbClr val="C5D1D7"/>
      </a:lt2>
      <a:accent1>
        <a:srgbClr val="647A83"/>
      </a:accent1>
      <a:accent2>
        <a:srgbClr val="C56E4A"/>
      </a:accent2>
      <a:accent3>
        <a:srgbClr val="647A83"/>
      </a:accent3>
      <a:accent4>
        <a:srgbClr val="8B6F47"/>
      </a:accent4>
      <a:accent5>
        <a:srgbClr val="7B8B71"/>
      </a:accent5>
      <a:accent6>
        <a:srgbClr val="D9BB72"/>
      </a:accent6>
      <a:hlink>
        <a:srgbClr val="946F8D"/>
      </a:hlink>
      <a:folHlink>
        <a:srgbClr val="694F0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extLst>
    <a:ext uri="{05A4C25C-085E-4340-85A3-A5531E510DB2}">
      <thm15:themeFamily xmlns="" xmlns:thm15="http://schemas.microsoft.com/office/thememl/2012/main" name="MNIT_Slide_Presentation.pptx" id="{18735D1D-1EAE-4252-AC58-D15906C7BF10}" vid="{BCEB328F-B58F-42D0-98E0-A7BACF9D25B9}"/>
    </a:ext>
  </a:extLst>
</a:theme>
</file>

<file path=ppt/theme/theme3.xml><?xml version="1.0" encoding="utf-8"?>
<a:theme xmlns:a="http://schemas.openxmlformats.org/drawingml/2006/main" name="Questions slide">
  <a:themeElements>
    <a:clrScheme name="Custom 9">
      <a:dk1>
        <a:sysClr val="windowText" lastClr="000000"/>
      </a:dk1>
      <a:lt1>
        <a:sysClr val="window" lastClr="FFFFFF"/>
      </a:lt1>
      <a:dk2>
        <a:srgbClr val="555557"/>
      </a:dk2>
      <a:lt2>
        <a:srgbClr val="C5D1D7"/>
      </a:lt2>
      <a:accent1>
        <a:srgbClr val="647A83"/>
      </a:accent1>
      <a:accent2>
        <a:srgbClr val="C56E4A"/>
      </a:accent2>
      <a:accent3>
        <a:srgbClr val="647A83"/>
      </a:accent3>
      <a:accent4>
        <a:srgbClr val="8B6F47"/>
      </a:accent4>
      <a:accent5>
        <a:srgbClr val="7B8B71"/>
      </a:accent5>
      <a:accent6>
        <a:srgbClr val="D9BB72"/>
      </a:accent6>
      <a:hlink>
        <a:srgbClr val="946F8D"/>
      </a:hlink>
      <a:folHlink>
        <a:srgbClr val="694F0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extLst>
    <a:ext uri="{05A4C25C-085E-4340-85A3-A5531E510DB2}">
      <thm15:themeFamily xmlns="" xmlns:thm15="http://schemas.microsoft.com/office/thememl/2012/main" name="MNIT_Slide_Presentation.pptx" id="{18735D1D-1EAE-4252-AC58-D15906C7BF10}" vid="{C7F525DF-2B8B-4EF1-93A9-27CC69E8F896}"/>
    </a:ext>
  </a:extLst>
</a:theme>
</file>

<file path=ppt/theme/theme4.xml><?xml version="1.0" encoding="utf-8"?>
<a:theme xmlns:a="http://schemas.openxmlformats.org/drawingml/2006/main" name="Blank for large graphics">
  <a:themeElements>
    <a:clrScheme name="Custom 9">
      <a:dk1>
        <a:sysClr val="windowText" lastClr="000000"/>
      </a:dk1>
      <a:lt1>
        <a:sysClr val="window" lastClr="FFFFFF"/>
      </a:lt1>
      <a:dk2>
        <a:srgbClr val="555557"/>
      </a:dk2>
      <a:lt2>
        <a:srgbClr val="C5D1D7"/>
      </a:lt2>
      <a:accent1>
        <a:srgbClr val="647A83"/>
      </a:accent1>
      <a:accent2>
        <a:srgbClr val="C56E4A"/>
      </a:accent2>
      <a:accent3>
        <a:srgbClr val="647A83"/>
      </a:accent3>
      <a:accent4>
        <a:srgbClr val="8B6F47"/>
      </a:accent4>
      <a:accent5>
        <a:srgbClr val="7B8B71"/>
      </a:accent5>
      <a:accent6>
        <a:srgbClr val="D9BB72"/>
      </a:accent6>
      <a:hlink>
        <a:srgbClr val="946F8D"/>
      </a:hlink>
      <a:folHlink>
        <a:srgbClr val="694F07"/>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mposite">
      <a:fillStyleLst>
        <a:solidFill>
          <a:schemeClr val="phClr"/>
        </a:solidFill>
        <a:gradFill rotWithShape="1">
          <a:gsLst>
            <a:gs pos="0">
              <a:schemeClr val="phClr">
                <a:tint val="50000"/>
                <a:shade val="95000"/>
                <a:satMod val="300000"/>
              </a:schemeClr>
            </a:gs>
            <a:gs pos="12000">
              <a:schemeClr val="phClr">
                <a:tint val="50000"/>
                <a:shade val="90000"/>
                <a:satMod val="250000"/>
              </a:schemeClr>
            </a:gs>
            <a:gs pos="100000">
              <a:schemeClr val="phClr">
                <a:tint val="85000"/>
                <a:shade val="75000"/>
                <a:satMod val="150000"/>
              </a:schemeClr>
            </a:gs>
          </a:gsLst>
          <a:lin ang="16200000" scaled="1"/>
        </a:gradFill>
        <a:gradFill rotWithShape="1">
          <a:gsLst>
            <a:gs pos="0">
              <a:schemeClr val="phClr">
                <a:tint val="75000"/>
                <a:shade val="95000"/>
                <a:satMod val="175000"/>
              </a:schemeClr>
            </a:gs>
            <a:gs pos="12000">
              <a:schemeClr val="phClr">
                <a:tint val="90000"/>
                <a:shade val="90000"/>
                <a:satMod val="150000"/>
              </a:schemeClr>
            </a:gs>
            <a:gs pos="100000">
              <a:schemeClr val="phClr">
                <a:tint val="100000"/>
                <a:shade val="75000"/>
                <a:satMod val="150000"/>
              </a:schemeClr>
            </a:gs>
          </a:gsLst>
          <a:lin ang="16200000" scaled="1"/>
        </a:gradFill>
      </a:fillStyleLst>
      <a:lnStyleLst>
        <a:ln w="9525" cap="flat" cmpd="sng" algn="ctr">
          <a:solidFill>
            <a:schemeClr val="phClr">
              <a:shade val="95000"/>
              <a:satMod val="105000"/>
            </a:scheme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scene3d>
            <a:camera prst="orthographicFront">
              <a:rot lat="0" lon="0" rev="0"/>
            </a:camera>
            <a:lightRig rig="freezing" dir="t">
              <a:rot lat="0" lon="0" rev="6000000"/>
            </a:lightRig>
          </a:scene3d>
          <a:sp3d contourW="12700" prstMaterial="dkEdge">
            <a:bevelT w="44450" h="25400"/>
            <a:contourClr>
              <a:schemeClr val="phClr">
                <a:shade val="30000"/>
              </a:schemeClr>
            </a:contourClr>
          </a:sp3d>
        </a:effectStyle>
      </a:effectStyleLst>
      <a:bgFillStyleLst>
        <a:solidFill>
          <a:schemeClr val="phClr"/>
        </a:solidFill>
        <a:gradFill rotWithShape="1">
          <a:gsLst>
            <a:gs pos="0">
              <a:schemeClr val="phClr">
                <a:tint val="100000"/>
                <a:shade val="80000"/>
                <a:satMod val="110000"/>
                <a:lumMod val="80000"/>
              </a:schemeClr>
            </a:gs>
            <a:gs pos="79000">
              <a:schemeClr val="phClr">
                <a:tint val="100000"/>
                <a:shade val="90000"/>
                <a:satMod val="105000"/>
                <a:lumMod val="100000"/>
              </a:schemeClr>
            </a:gs>
            <a:gs pos="100000">
              <a:schemeClr val="phClr">
                <a:tint val="95000"/>
                <a:shade val="100000"/>
                <a:satMod val="110000"/>
                <a:lumMod val="115000"/>
              </a:schemeClr>
            </a:gs>
          </a:gsLst>
          <a:lin ang="5400000" scaled="0"/>
        </a:gradFill>
        <a:gradFill rotWithShape="1">
          <a:gsLst>
            <a:gs pos="0">
              <a:schemeClr val="phClr">
                <a:tint val="90000"/>
                <a:shade val="100000"/>
                <a:satMod val="100000"/>
                <a:lumMod val="110000"/>
              </a:schemeClr>
            </a:gs>
            <a:gs pos="83000">
              <a:schemeClr val="phClr">
                <a:shade val="75000"/>
                <a:satMod val="200000"/>
              </a:schemeClr>
            </a:gs>
            <a:gs pos="100000">
              <a:schemeClr val="phClr">
                <a:shade val="90000"/>
                <a:satMod val="200000"/>
              </a:schemeClr>
            </a:gs>
          </a:gsLst>
          <a:path path="circle">
            <a:fillToRect l="75000" t="100000" b="300000"/>
          </a:path>
        </a:gradFill>
      </a:bgFillStyleLst>
    </a:fmtScheme>
  </a:themeElements>
  <a:objectDefaults/>
  <a:extraClrSchemeLst/>
  <a:extLst>
    <a:ext uri="{05A4C25C-085E-4340-85A3-A5531E510DB2}">
      <thm15:themeFamily xmlns="" xmlns:thm15="http://schemas.microsoft.com/office/thememl/2012/main" name="MNIT_Slide_Presentation.pptx" id="{18735D1D-1EAE-4252-AC58-D15906C7BF10}" vid="{B547CB61-E811-477C-B2D0-AA491F9F0D96}"/>
    </a:ext>
  </a:extLst>
</a:theme>
</file>

<file path=ppt/theme/theme5.xml><?xml version="1.0" encoding="utf-8"?>
<a:theme xmlns:a="http://schemas.openxmlformats.org/drawingml/2006/main" name="MNIT_Slide_Presentatio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D3E8126E7B5FC43B002BA1924A549E4" ma:contentTypeVersion="3" ma:contentTypeDescription="Create a new document." ma:contentTypeScope="" ma:versionID="fa72116c254d71843e04966a494753a3">
  <xsd:schema xmlns:xsd="http://www.w3.org/2001/XMLSchema" xmlns:xs="http://www.w3.org/2001/XMLSchema" xmlns:p="http://schemas.microsoft.com/office/2006/metadata/properties" xmlns:ns2="b1d2231f-3e40-44e9-8c5d-11e264750a4f" xmlns:ns3="105d687d-3f6c-480e-9a97-833473b1b291" xmlns:ns4="d4e53dd5-f3a5-4c48-abab-48e1bd762a02" targetNamespace="http://schemas.microsoft.com/office/2006/metadata/properties" ma:root="true" ma:fieldsID="07dfd47d7cc05eb1e00e7307bc0f821a" ns2:_="" ns3:_="" ns4:_="">
    <xsd:import namespace="b1d2231f-3e40-44e9-8c5d-11e264750a4f"/>
    <xsd:import namespace="105d687d-3f6c-480e-9a97-833473b1b291"/>
    <xsd:import namespace="d4e53dd5-f3a5-4c48-abab-48e1bd762a02"/>
    <xsd:element name="properties">
      <xsd:complexType>
        <xsd:sequence>
          <xsd:element name="documentManagement">
            <xsd:complexType>
              <xsd:all>
                <xsd:element ref="ns2:Type_x0020_of_x0020_template"/>
                <xsd:element ref="ns3:_dlc_DocId" minOccurs="0"/>
                <xsd:element ref="ns3:_dlc_DocIdUrl" minOccurs="0"/>
                <xsd:element ref="ns3:_dlc_DocIdPersistId" minOccurs="0"/>
                <xsd:element ref="ns4:Communications_x0020_Use_x0020_Only" minOccurs="0"/>
                <xsd:element ref="ns4:Thumbnai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1d2231f-3e40-44e9-8c5d-11e264750a4f" elementFormDefault="qualified">
    <xsd:import namespace="http://schemas.microsoft.com/office/2006/documentManagement/types"/>
    <xsd:import namespace="http://schemas.microsoft.com/office/infopath/2007/PartnerControls"/>
    <xsd:element name="Type_x0020_of_x0020_template" ma:index="2" ma:displayName="Type of template" ma:default="Agenda" ma:format="Dropdown" ma:internalName="Type_x0020_of_x0020_template">
      <xsd:simpleType>
        <xsd:restriction base="dms:Choice">
          <xsd:enumeration value="Agenda"/>
          <xsd:enumeration value="Certificate (.ppt)"/>
          <xsd:enumeration value="Email Signature"/>
          <xsd:enumeration value="Fax"/>
          <xsd:enumeration value="Flyer"/>
          <xsd:enumeration value="Letterhead"/>
          <xsd:enumeration value="Memo"/>
          <xsd:enumeration value="Minutes"/>
          <xsd:enumeration value="Org Chart (Visio)"/>
          <xsd:enumeration value="Presentation (.ppt)"/>
          <xsd:enumeration value="Report"/>
          <xsd:enumeration value="For Communications Only"/>
        </xsd:restriction>
      </xsd:simpleType>
    </xsd:element>
  </xsd:schema>
  <xsd:schema xmlns:xsd="http://www.w3.org/2001/XMLSchema" xmlns:xs="http://www.w3.org/2001/XMLSchema" xmlns:dms="http://schemas.microsoft.com/office/2006/documentManagement/types" xmlns:pc="http://schemas.microsoft.com/office/infopath/2007/PartnerControls" targetNamespace="105d687d-3f6c-480e-9a97-833473b1b291" elementFormDefault="qualified">
    <xsd:import namespace="http://schemas.microsoft.com/office/2006/documentManagement/types"/>
    <xsd:import namespace="http://schemas.microsoft.com/office/infopath/2007/PartnerControls"/>
    <xsd:element name="_dlc_DocId" ma:index="5" nillable="true" ma:displayName="Document ID Value" ma:description="The value of the document ID assigned to this item." ma:internalName="_dlc_DocId" ma:readOnly="true">
      <xsd:simpleType>
        <xsd:restriction base="dms:Text"/>
      </xsd:simpleType>
    </xsd:element>
    <xsd:element name="_dlc_DocIdUrl" ma:index="6"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7"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4e53dd5-f3a5-4c48-abab-48e1bd762a02" elementFormDefault="qualified">
    <xsd:import namespace="http://schemas.microsoft.com/office/2006/documentManagement/types"/>
    <xsd:import namespace="http://schemas.microsoft.com/office/infopath/2007/PartnerControls"/>
    <xsd:element name="Communications_x0020_Use_x0020_Only" ma:index="12" nillable="true" ma:displayName="Communications Use Only" ma:default="0" ma:internalName="Communications_x0020_Use_x0020_Only">
      <xsd:simpleType>
        <xsd:restriction base="dms:Boolean"/>
      </xsd:simpleType>
    </xsd:element>
    <xsd:element name="Thumbnail" ma:index="13" nillable="true" ma:displayName="Thumbnail" ma:description="This column shows what the document looks like" ma:format="Hyperlink" ma:internalName="Thumbnail">
      <xsd:complexType>
        <xsd:complexContent>
          <xsd:extension base="dms:URL">
            <xsd:sequence>
              <xsd:element name="Url" type="dms:ValidUrl" minOccurs="0" nillable="true"/>
              <xsd:element name="Description" type="xsd:string"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8" ma:displayName="Content Type"/>
        <xsd:element ref="dc:title" minOccurs="0" maxOccurs="1" ma:index="0"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_dlc_DocId xmlns="105d687d-3f6c-480e-9a97-833473b1b291">42CKHXERD6UN-186-75</_dlc_DocId>
    <_dlc_DocIdUrl xmlns="105d687d-3f6c-480e-9a97-833473b1b291">
      <Url>https://inside.mn.gov/sites/mnitcommons/hp/_layouts/15/DocIdRedir.aspx?ID=42CKHXERD6UN-186-75</Url>
      <Description>42CKHXERD6UN-186-75</Description>
    </_dlc_DocIdUrl>
    <Type_x0020_of_x0020_template xmlns="b1d2231f-3e40-44e9-8c5d-11e264750a4f">Presentation (.ppt)</Type_x0020_of_x0020_template>
    <_dlc_DocIdPersistId xmlns="105d687d-3f6c-480e-9a97-833473b1b291">false</_dlc_DocIdPersistId>
    <Communications_x0020_Use_x0020_Only xmlns="d4e53dd5-f3a5-4c48-abab-48e1bd762a02">false</Communications_x0020_Use_x0020_Only>
    <Thumbnail xmlns="d4e53dd5-f3a5-4c48-abab-48e1bd762a02">
      <Url xsi:nil="true"/>
      <Description xsi:nil="true"/>
    </Thumbnail>
  </documentManagement>
</p:properties>
</file>

<file path=customXml/item4.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D174FD37-5849-42BF-8A07-66F6D1191F6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1d2231f-3e40-44e9-8c5d-11e264750a4f"/>
    <ds:schemaRef ds:uri="105d687d-3f6c-480e-9a97-833473b1b291"/>
    <ds:schemaRef ds:uri="d4e53dd5-f3a5-4c48-abab-48e1bd762a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66220A5-E2C8-4407-84F1-DB0CE5346235}">
  <ds:schemaRefs>
    <ds:schemaRef ds:uri="http://schemas.microsoft.com/sharepoint/v3/contenttype/forms"/>
  </ds:schemaRefs>
</ds:datastoreItem>
</file>

<file path=customXml/itemProps3.xml><?xml version="1.0" encoding="utf-8"?>
<ds:datastoreItem xmlns:ds="http://schemas.openxmlformats.org/officeDocument/2006/customXml" ds:itemID="{E57F288E-D32C-4D1C-A1C2-1E7E16BA6894}">
  <ds:schemaRefs>
    <ds:schemaRef ds:uri="http://schemas.openxmlformats.org/package/2006/metadata/core-properties"/>
    <ds:schemaRef ds:uri="http://purl.org/dc/terms/"/>
    <ds:schemaRef ds:uri="http://purl.org/dc/dcmitype/"/>
    <ds:schemaRef ds:uri="b1d2231f-3e40-44e9-8c5d-11e264750a4f"/>
    <ds:schemaRef ds:uri="http://schemas.microsoft.com/office/infopath/2007/PartnerControls"/>
    <ds:schemaRef ds:uri="http://schemas.microsoft.com/office/2006/documentManagement/types"/>
    <ds:schemaRef ds:uri="d4e53dd5-f3a5-4c48-abab-48e1bd762a02"/>
    <ds:schemaRef ds:uri="105d687d-3f6c-480e-9a97-833473b1b291"/>
    <ds:schemaRef ds:uri="http://schemas.microsoft.com/office/2006/metadata/properties"/>
    <ds:schemaRef ds:uri="http://www.w3.org/XML/1998/namespace"/>
    <ds:schemaRef ds:uri="http://purl.org/dc/elements/1.1/"/>
  </ds:schemaRefs>
</ds:datastoreItem>
</file>

<file path=customXml/itemProps4.xml><?xml version="1.0" encoding="utf-8"?>
<ds:datastoreItem xmlns:ds="http://schemas.openxmlformats.org/officeDocument/2006/customXml" ds:itemID="{215FCDD9-531B-435E-B395-CA5A6122FD94}">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Legislative Update DRAFT V9</Template>
  <TotalTime>664</TotalTime>
  <Words>1117</Words>
  <Application>Microsoft Office PowerPoint</Application>
  <PresentationFormat>On-screen Show (4:3)</PresentationFormat>
  <Paragraphs>226</Paragraphs>
  <Slides>13</Slides>
  <Notes>2</Notes>
  <HiddenSlides>0</HiddenSlides>
  <MMClips>0</MMClips>
  <ScaleCrop>false</ScaleCrop>
  <HeadingPairs>
    <vt:vector size="4" baseType="variant">
      <vt:variant>
        <vt:lpstr>Theme</vt:lpstr>
      </vt:variant>
      <vt:variant>
        <vt:i4>5</vt:i4>
      </vt:variant>
      <vt:variant>
        <vt:lpstr>Slide Titles</vt:lpstr>
      </vt:variant>
      <vt:variant>
        <vt:i4>13</vt:i4>
      </vt:variant>
    </vt:vector>
  </HeadingPairs>
  <TitlesOfParts>
    <vt:vector size="18" baseType="lpstr">
      <vt:lpstr>Legislative Update DRAFT V9</vt:lpstr>
      <vt:lpstr>2 Content Slides</vt:lpstr>
      <vt:lpstr>Questions slide</vt:lpstr>
      <vt:lpstr>Blank for large graphics</vt:lpstr>
      <vt:lpstr>MNIT_Slide_Presentation</vt:lpstr>
      <vt:lpstr>   MNsure IT 2015 Overview</vt:lpstr>
      <vt:lpstr>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Mnsure 2015 Project Schedule 11/2014-12/2015</vt:lpstr>
      <vt:lpstr>PowerPoint Presentation</vt:lpstr>
      <vt:lpstr>IT Expenditure Categories</vt:lpstr>
      <vt:lpstr>Thank you!</vt:lpstr>
    </vt:vector>
  </TitlesOfParts>
  <Manager>Communications</Manager>
  <Company>MN Dept of Human Services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MNsure IT 2015 Overview</dc:title>
  <dc:subject>Slide presentation template</dc:subject>
  <dc:creator>Johnson, Barry</dc:creator>
  <cp:keywords>slides, presentation, MN.IT</cp:keywords>
  <cp:lastModifiedBy>Jon Eichten</cp:lastModifiedBy>
  <cp:revision>26</cp:revision>
  <cp:lastPrinted>2015-03-20T16:24:20Z</cp:lastPrinted>
  <dcterms:created xsi:type="dcterms:W3CDTF">2015-03-20T17:31:12Z</dcterms:created>
  <dcterms:modified xsi:type="dcterms:W3CDTF">2015-03-26T16:54:58Z</dcterms:modified>
  <cp:category>PowerPoint template</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0x0101000D3E8126E7B5FC43B002BA1924A549E4</vt:lpwstr>
  </property>
  <property fmtid="{D5CDD505-2E9C-101B-9397-08002B2CF9AE}" pid="3" name="_dlc_DocIdItemGuid">
    <vt:lpwstr>104b51c4-458e-44f1-9bd4-6a215da9c748</vt:lpwstr>
  </property>
  <property fmtid="{D5CDD505-2E9C-101B-9397-08002B2CF9AE}" pid="4" name="Order">
    <vt:r8>5900</vt:r8>
  </property>
  <property fmtid="{D5CDD505-2E9C-101B-9397-08002B2CF9AE}" pid="5" name="TemplateUrl">
    <vt:lpwstr/>
  </property>
  <property fmtid="{D5CDD505-2E9C-101B-9397-08002B2CF9AE}" pid="6" name="xd_Signature">
    <vt:bool>false</vt:bool>
  </property>
  <property fmtid="{D5CDD505-2E9C-101B-9397-08002B2CF9AE}" pid="7" name="xd_ProgID">
    <vt:lpwstr/>
  </property>
</Properties>
</file>