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4" r:id="rId3"/>
    <p:sldId id="305" r:id="rId4"/>
    <p:sldId id="318" r:id="rId5"/>
    <p:sldId id="317" r:id="rId6"/>
    <p:sldId id="327" r:id="rId7"/>
    <p:sldId id="302" r:id="rId8"/>
    <p:sldId id="310" r:id="rId9"/>
    <p:sldId id="264" r:id="rId10"/>
    <p:sldId id="274" r:id="rId11"/>
    <p:sldId id="257" r:id="rId12"/>
    <p:sldId id="259" r:id="rId13"/>
    <p:sldId id="262" r:id="rId14"/>
    <p:sldId id="260" r:id="rId15"/>
    <p:sldId id="266" r:id="rId16"/>
    <p:sldId id="267" r:id="rId17"/>
    <p:sldId id="270" r:id="rId18"/>
    <p:sldId id="269" r:id="rId19"/>
    <p:sldId id="313" r:id="rId20"/>
    <p:sldId id="314" r:id="rId21"/>
    <p:sldId id="325" r:id="rId22"/>
    <p:sldId id="326" r:id="rId23"/>
    <p:sldId id="307" r:id="rId24"/>
    <p:sldId id="315" r:id="rId25"/>
    <p:sldId id="308" r:id="rId26"/>
    <p:sldId id="319" r:id="rId27"/>
    <p:sldId id="279"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1" autoAdjust="0"/>
    <p:restoredTop sz="63732" autoAdjust="0"/>
  </p:normalViewPr>
  <p:slideViewPr>
    <p:cSldViewPr>
      <p:cViewPr varScale="1">
        <p:scale>
          <a:sx n="72" d="100"/>
          <a:sy n="72" d="100"/>
        </p:scale>
        <p:origin x="13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Spending by </a:t>
            </a:r>
            <a:r>
              <a:rPr lang="en-US" dirty="0" smtClean="0"/>
              <a:t>Program</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581387586667298"/>
          <c:y val="0.230317513812719"/>
          <c:w val="0.44212947370018102"/>
          <c:h val="0.59524045875588505"/>
        </c:manualLayout>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latin typeface="Arial Narrow" panose="020B0606020202030204" pitchFamily="34" charset="0"/>
              </a:defRPr>
            </a:pPr>
            <a:r>
              <a:rPr lang="en-US" sz="1200" baseline="0">
                <a:latin typeface="Arial Narrow" panose="020B0606020202030204" pitchFamily="34" charset="0"/>
              </a:rPr>
              <a:t>Historical Spending</a:t>
            </a:r>
          </a:p>
        </c:rich>
      </c:tx>
      <c:layout/>
      <c:overlay val="0"/>
    </c:title>
    <c:autoTitleDeleted val="0"/>
    <c:plotArea>
      <c:layout>
        <c:manualLayout>
          <c:layoutTarget val="inner"/>
          <c:xMode val="edge"/>
          <c:yMode val="edge"/>
          <c:x val="0.19907848224174299"/>
          <c:y val="0.16363536079729199"/>
          <c:w val="0.75853230773898905"/>
          <c:h val="0.55311194796302598"/>
        </c:manualLayout>
      </c:layout>
      <c:barChart>
        <c:barDir val="col"/>
        <c:grouping val="stacked"/>
        <c:varyColors val="0"/>
        <c:ser>
          <c:idx val="0"/>
          <c:order val="0"/>
          <c:tx>
            <c:strRef>
              <c:f>Sheet1!$A$2</c:f>
              <c:strCache>
                <c:ptCount val="1"/>
                <c:pt idx="0">
                  <c:v>General Fund</c:v>
                </c:pt>
              </c:strCache>
            </c:strRef>
          </c:tx>
          <c:spPr>
            <a:solidFill>
              <a:schemeClr val="accent3">
                <a:lumMod val="50000"/>
              </a:schemeClr>
            </a:solidFill>
            <a:ln>
              <a:solidFill>
                <a:schemeClr val="tx1"/>
              </a:solidFill>
            </a:ln>
          </c:spPr>
          <c:invertIfNegative val="0"/>
          <c:cat>
            <c:strRef>
              <c:f>Sheet1!$B$1:$G$1</c:f>
              <c:strCache>
                <c:ptCount val="6"/>
                <c:pt idx="0">
                  <c:v>FY02-03</c:v>
                </c:pt>
                <c:pt idx="1">
                  <c:v>FY04-05</c:v>
                </c:pt>
                <c:pt idx="2">
                  <c:v>FY06-07 </c:v>
                </c:pt>
                <c:pt idx="3">
                  <c:v>FY08-09</c:v>
                </c:pt>
                <c:pt idx="4">
                  <c:v>FY10-11</c:v>
                </c:pt>
                <c:pt idx="5">
                  <c:v>FY12-13</c:v>
                </c:pt>
              </c:strCache>
            </c:strRef>
          </c:cat>
          <c:val>
            <c:numRef>
              <c:f>Sheet1!$B$2:$G$2</c:f>
              <c:numCache>
                <c:formatCode>"$"#,##0_);[Red]\("$"#,##0\)</c:formatCode>
                <c:ptCount val="6"/>
                <c:pt idx="0">
                  <c:v>122</c:v>
                </c:pt>
                <c:pt idx="1">
                  <c:v>104</c:v>
                </c:pt>
                <c:pt idx="2">
                  <c:v>125</c:v>
                </c:pt>
                <c:pt idx="3">
                  <c:v>153</c:v>
                </c:pt>
                <c:pt idx="4">
                  <c:v>98</c:v>
                </c:pt>
                <c:pt idx="5">
                  <c:v>106</c:v>
                </c:pt>
              </c:numCache>
            </c:numRef>
          </c:val>
          <c:extLst xmlns:c16r2="http://schemas.microsoft.com/office/drawing/2015/06/chart">
            <c:ext xmlns:c16="http://schemas.microsoft.com/office/drawing/2014/chart" uri="{C3380CC4-5D6E-409C-BE32-E72D297353CC}">
              <c16:uniqueId val="{00000000-9229-4A02-8F3D-851D7D840B7C}"/>
            </c:ext>
          </c:extLst>
        </c:ser>
        <c:ser>
          <c:idx val="1"/>
          <c:order val="1"/>
          <c:tx>
            <c:strRef>
              <c:f>Sheet1!$A$3</c:f>
              <c:strCache>
                <c:ptCount val="1"/>
                <c:pt idx="0">
                  <c:v>Federal Funds</c:v>
                </c:pt>
              </c:strCache>
            </c:strRef>
          </c:tx>
          <c:spPr>
            <a:solidFill>
              <a:srgbClr val="8CAF47"/>
            </a:solidFill>
            <a:ln>
              <a:solidFill>
                <a:schemeClr val="tx1"/>
              </a:solidFill>
            </a:ln>
          </c:spPr>
          <c:invertIfNegative val="0"/>
          <c:cat>
            <c:strRef>
              <c:f>Sheet1!$B$1:$G$1</c:f>
              <c:strCache>
                <c:ptCount val="6"/>
                <c:pt idx="0">
                  <c:v>FY02-03</c:v>
                </c:pt>
                <c:pt idx="1">
                  <c:v>FY04-05</c:v>
                </c:pt>
                <c:pt idx="2">
                  <c:v>FY06-07 </c:v>
                </c:pt>
                <c:pt idx="3">
                  <c:v>FY08-09</c:v>
                </c:pt>
                <c:pt idx="4">
                  <c:v>FY10-11</c:v>
                </c:pt>
                <c:pt idx="5">
                  <c:v>FY12-13</c:v>
                </c:pt>
              </c:strCache>
            </c:strRef>
          </c:cat>
          <c:val>
            <c:numRef>
              <c:f>Sheet1!$B$3:$G$3</c:f>
              <c:numCache>
                <c:formatCode>"$"#,##0_);[Red]\("$"#,##0\)</c:formatCode>
                <c:ptCount val="6"/>
                <c:pt idx="0">
                  <c:v>546</c:v>
                </c:pt>
                <c:pt idx="1">
                  <c:v>446</c:v>
                </c:pt>
                <c:pt idx="2">
                  <c:v>433</c:v>
                </c:pt>
                <c:pt idx="3">
                  <c:v>510</c:v>
                </c:pt>
                <c:pt idx="4">
                  <c:v>620</c:v>
                </c:pt>
                <c:pt idx="5">
                  <c:v>508</c:v>
                </c:pt>
              </c:numCache>
            </c:numRef>
          </c:val>
          <c:extLst xmlns:c16r2="http://schemas.microsoft.com/office/drawing/2015/06/chart">
            <c:ext xmlns:c16="http://schemas.microsoft.com/office/drawing/2014/chart" uri="{C3380CC4-5D6E-409C-BE32-E72D297353CC}">
              <c16:uniqueId val="{00000001-9229-4A02-8F3D-851D7D840B7C}"/>
            </c:ext>
          </c:extLst>
        </c:ser>
        <c:ser>
          <c:idx val="2"/>
          <c:order val="2"/>
          <c:tx>
            <c:strRef>
              <c:f>Sheet1!$A$4</c:f>
              <c:strCache>
                <c:ptCount val="1"/>
                <c:pt idx="0">
                  <c:v>Other Funds</c:v>
                </c:pt>
              </c:strCache>
            </c:strRef>
          </c:tx>
          <c:spPr>
            <a:solidFill>
              <a:srgbClr val="CCDDAB"/>
            </a:solidFill>
            <a:ln>
              <a:solidFill>
                <a:schemeClr val="tx1"/>
              </a:solidFill>
            </a:ln>
          </c:spPr>
          <c:invertIfNegative val="0"/>
          <c:cat>
            <c:strRef>
              <c:f>Sheet1!$B$1:$G$1</c:f>
              <c:strCache>
                <c:ptCount val="6"/>
                <c:pt idx="0">
                  <c:v>FY02-03</c:v>
                </c:pt>
                <c:pt idx="1">
                  <c:v>FY04-05</c:v>
                </c:pt>
                <c:pt idx="2">
                  <c:v>FY06-07 </c:v>
                </c:pt>
                <c:pt idx="3">
                  <c:v>FY08-09</c:v>
                </c:pt>
                <c:pt idx="4">
                  <c:v>FY10-11</c:v>
                </c:pt>
                <c:pt idx="5">
                  <c:v>FY12-13</c:v>
                </c:pt>
              </c:strCache>
            </c:strRef>
          </c:cat>
          <c:val>
            <c:numRef>
              <c:f>Sheet1!$B$4:$G$4</c:f>
              <c:numCache>
                <c:formatCode>"$"#,##0_);[Red]\("$"#,##0\)</c:formatCode>
                <c:ptCount val="6"/>
                <c:pt idx="0">
                  <c:v>136</c:v>
                </c:pt>
                <c:pt idx="1">
                  <c:v>140</c:v>
                </c:pt>
                <c:pt idx="2">
                  <c:v>154</c:v>
                </c:pt>
                <c:pt idx="3">
                  <c:v>159</c:v>
                </c:pt>
                <c:pt idx="4">
                  <c:v>149</c:v>
                </c:pt>
                <c:pt idx="5">
                  <c:v>194</c:v>
                </c:pt>
              </c:numCache>
            </c:numRef>
          </c:val>
          <c:extLst xmlns:c16r2="http://schemas.microsoft.com/office/drawing/2015/06/chart">
            <c:ext xmlns:c16="http://schemas.microsoft.com/office/drawing/2014/chart" uri="{C3380CC4-5D6E-409C-BE32-E72D297353CC}">
              <c16:uniqueId val="{00000002-9229-4A02-8F3D-851D7D840B7C}"/>
            </c:ext>
          </c:extLst>
        </c:ser>
        <c:dLbls>
          <c:showLegendKey val="0"/>
          <c:showVal val="0"/>
          <c:showCatName val="0"/>
          <c:showSerName val="0"/>
          <c:showPercent val="0"/>
          <c:showBubbleSize val="0"/>
        </c:dLbls>
        <c:gapWidth val="150"/>
        <c:overlap val="100"/>
        <c:axId val="193966728"/>
        <c:axId val="193967120"/>
      </c:barChart>
      <c:catAx>
        <c:axId val="193966728"/>
        <c:scaling>
          <c:orientation val="minMax"/>
        </c:scaling>
        <c:delete val="0"/>
        <c:axPos val="b"/>
        <c:numFmt formatCode="General" sourceLinked="0"/>
        <c:majorTickMark val="out"/>
        <c:minorTickMark val="none"/>
        <c:tickLblPos val="nextTo"/>
        <c:txPr>
          <a:bodyPr rot="-1500000"/>
          <a:lstStyle/>
          <a:p>
            <a:pPr>
              <a:defRPr sz="900" baseline="0">
                <a:latin typeface="Arial" panose="020B0604020202020204" pitchFamily="34" charset="0"/>
              </a:defRPr>
            </a:pPr>
            <a:endParaRPr lang="en-US"/>
          </a:p>
        </c:txPr>
        <c:crossAx val="193967120"/>
        <c:crosses val="autoZero"/>
        <c:auto val="1"/>
        <c:lblAlgn val="ctr"/>
        <c:lblOffset val="100"/>
        <c:noMultiLvlLbl val="0"/>
      </c:catAx>
      <c:valAx>
        <c:axId val="193967120"/>
        <c:scaling>
          <c:orientation val="minMax"/>
        </c:scaling>
        <c:delete val="0"/>
        <c:axPos val="l"/>
        <c:majorGridlines/>
        <c:title>
          <c:tx>
            <c:rich>
              <a:bodyPr rot="-5400000" vert="horz"/>
              <a:lstStyle/>
              <a:p>
                <a:pPr>
                  <a:defRPr sz="900" baseline="0">
                    <a:latin typeface="Arial" panose="020B0604020202020204" pitchFamily="34" charset="0"/>
                  </a:defRPr>
                </a:pPr>
                <a:r>
                  <a:rPr lang="en-US" sz="900" baseline="0">
                    <a:latin typeface="Arial" panose="020B0604020202020204" pitchFamily="34" charset="0"/>
                  </a:rPr>
                  <a:t>Millions</a:t>
                </a:r>
              </a:p>
            </c:rich>
          </c:tx>
          <c:layout>
            <c:manualLayout>
              <c:xMode val="edge"/>
              <c:yMode val="edge"/>
              <c:x val="1.85185185185185E-2"/>
              <c:y val="0.38805051542470198"/>
            </c:manualLayout>
          </c:layout>
          <c:overlay val="0"/>
        </c:title>
        <c:numFmt formatCode="&quot;$&quot;#,##0_);[Red]\(&quot;$&quot;#,##0\)" sourceLinked="1"/>
        <c:majorTickMark val="out"/>
        <c:minorTickMark val="none"/>
        <c:tickLblPos val="nextTo"/>
        <c:crossAx val="193966728"/>
        <c:crosses val="autoZero"/>
        <c:crossBetween val="between"/>
      </c:valAx>
    </c:plotArea>
    <c:legend>
      <c:legendPos val="b"/>
      <c:layout/>
      <c:overlay val="0"/>
      <c:txPr>
        <a:bodyPr/>
        <a:lstStyle/>
        <a:p>
          <a:pPr>
            <a:defRPr sz="900" baseline="0">
              <a:latin typeface="Arial" panose="020B0604020202020204" pitchFamily="34" charset="0"/>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Spending by </a:t>
            </a:r>
            <a:r>
              <a:rPr lang="en-US" b="1" dirty="0" smtClean="0"/>
              <a:t>Program</a:t>
            </a:r>
            <a:endParaRPr lang="en-US"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581387586667298"/>
          <c:y val="0.230317513812719"/>
          <c:w val="0.44212947370018102"/>
          <c:h val="0.59524045875588505"/>
        </c:manualLayout>
      </c:layout>
      <c:pieChart>
        <c:varyColors val="1"/>
        <c:ser>
          <c:idx val="0"/>
          <c:order val="0"/>
          <c:tx>
            <c:strRef>
              <c:f>Sheet1!$B$1</c:f>
              <c:strCache>
                <c:ptCount val="1"/>
                <c:pt idx="0">
                  <c:v>Spending by Program FY 13 Actual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7C4-4CF1-88B3-5328EA2CBF3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7C4-4CF1-88B3-5328EA2CBF3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7C4-4CF1-88B3-5328EA2CBF3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7C4-4CF1-88B3-5328EA2CBF3D}"/>
              </c:ext>
            </c:extLst>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C7C4-4CF1-88B3-5328EA2CBF3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7C4-4CF1-88B3-5328EA2CBF3D}"/>
              </c:ext>
            </c:extLst>
          </c:dPt>
          <c:dLbls>
            <c:dLbl>
              <c:idx val="0"/>
              <c:layout>
                <c:manualLayout>
                  <c:x val="2.7959583086796198E-2"/>
                  <c:y val="-6.4283717112680501E-3"/>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C7C4-4CF1-88B3-5328EA2CBF3D}"/>
                </c:ext>
                <c:ext xmlns:c15="http://schemas.microsoft.com/office/drawing/2012/chart" uri="{CE6537A1-D6FC-4f65-9D91-7224C49458BB}">
                  <c15:layout/>
                </c:ext>
              </c:extLst>
            </c:dLbl>
            <c:dLbl>
              <c:idx val="1"/>
              <c:layout>
                <c:manualLayout>
                  <c:x val="1.4837133797581699E-2"/>
                  <c:y val="1.9227304758111501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C7C4-4CF1-88B3-5328EA2CBF3D}"/>
                </c:ext>
                <c:ext xmlns:c15="http://schemas.microsoft.com/office/drawing/2012/chart" uri="{CE6537A1-D6FC-4f65-9D91-7224C49458BB}">
                  <c15:layout/>
                </c:ext>
              </c:extLst>
            </c:dLbl>
            <c:dLbl>
              <c:idx val="2"/>
              <c:layout>
                <c:manualLayout>
                  <c:x val="4.09284966546812E-2"/>
                  <c:y val="4.2001966249064198E-3"/>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C7C4-4CF1-88B3-5328EA2CBF3D}"/>
                </c:ext>
                <c:ext xmlns:c15="http://schemas.microsoft.com/office/drawing/2012/chart" uri="{CE6537A1-D6FC-4f65-9D91-7224C49458BB}">
                  <c15:layout/>
                </c:ext>
              </c:extLst>
            </c:dLbl>
            <c:dLbl>
              <c:idx val="3"/>
              <c:layout>
                <c:manualLayout>
                  <c:x val="-4.27657669958885E-2"/>
                  <c:y val="1.98782368698758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C7C4-4CF1-88B3-5328EA2CBF3D}"/>
                </c:ext>
                <c:ext xmlns:c15="http://schemas.microsoft.com/office/drawing/2012/chart" uri="{CE6537A1-D6FC-4f65-9D91-7224C49458BB}">
                  <c15:layout/>
                </c:ext>
              </c:extLst>
            </c:dLbl>
            <c:dLbl>
              <c:idx val="4"/>
              <c:layout>
                <c:manualLayout>
                  <c:x val="-2.9846312563530701E-2"/>
                  <c:y val="3.3234269840783502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C-C7C4-4CF1-88B3-5328EA2CBF3D}"/>
                </c:ext>
                <c:ext xmlns:c15="http://schemas.microsoft.com/office/drawing/2012/chart" uri="{CE6537A1-D6FC-4f65-9D91-7224C49458BB}">
                  <c15:layout/>
                </c:ext>
              </c:extLst>
            </c:dLbl>
            <c:dLbl>
              <c:idx val="5"/>
              <c:layout>
                <c:manualLayout>
                  <c:x val="-5.5854838954379302E-2"/>
                  <c:y val="1.6619675117929798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C7C4-4CF1-88B3-5328EA2CBF3D}"/>
                </c:ext>
                <c:ext xmlns:c15="http://schemas.microsoft.com/office/drawing/2012/chart" uri="{CE6537A1-D6FC-4f65-9D91-7224C49458BB}">
                  <c15:layout/>
                </c:ext>
              </c:extLst>
            </c:dLbl>
            <c:dLbl>
              <c:idx val="6"/>
              <c:layout>
                <c:manualLayout>
                  <c:x val="2.4076138712749899E-3"/>
                  <c:y val="1.6688425604830501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7"/>
                <c:pt idx="0">
                  <c:v>BCD</c:v>
                </c:pt>
                <c:pt idx="1">
                  <c:v>MTO</c:v>
                </c:pt>
                <c:pt idx="2">
                  <c:v>UI</c:v>
                </c:pt>
                <c:pt idx="3">
                  <c:v>WDD</c:v>
                </c:pt>
                <c:pt idx="4">
                  <c:v>GSS</c:v>
                </c:pt>
                <c:pt idx="5">
                  <c:v>VRS</c:v>
                </c:pt>
                <c:pt idx="6">
                  <c:v>SSB</c:v>
                </c:pt>
              </c:strCache>
            </c:strRef>
          </c:cat>
          <c:val>
            <c:numRef>
              <c:f>Sheet1!$B$2:$B$8</c:f>
              <c:numCache>
                <c:formatCode>0%</c:formatCode>
                <c:ptCount val="7"/>
                <c:pt idx="0">
                  <c:v>0.18</c:v>
                </c:pt>
                <c:pt idx="1">
                  <c:v>0.01</c:v>
                </c:pt>
                <c:pt idx="2">
                  <c:v>0.16</c:v>
                </c:pt>
                <c:pt idx="3">
                  <c:v>0.36</c:v>
                </c:pt>
                <c:pt idx="4">
                  <c:v>0.05</c:v>
                </c:pt>
                <c:pt idx="5">
                  <c:v>0.19</c:v>
                </c:pt>
                <c:pt idx="6">
                  <c:v>0.05</c:v>
                </c:pt>
              </c:numCache>
            </c:numRef>
          </c:val>
          <c:extLst xmlns:c16r2="http://schemas.microsoft.com/office/drawing/2015/06/chart">
            <c:ext xmlns:c16="http://schemas.microsoft.com/office/drawing/2014/chart" uri="{C3380CC4-5D6E-409C-BE32-E72D297353CC}">
              <c16:uniqueId val="{0000000D-C7C4-4CF1-88B3-5328EA2CBF3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State Workforce Development Fund</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Sheet1!$A$2:$A$6</c:f>
              <c:strCache>
                <c:ptCount val="5"/>
                <c:pt idx="0">
                  <c:v>Laid Off Workers</c:v>
                </c:pt>
                <c:pt idx="1">
                  <c:v>At-Risk-Youth</c:v>
                </c:pt>
                <c:pt idx="2">
                  <c:v>Individuals with Disabilities</c:v>
                </c:pt>
                <c:pt idx="3">
                  <c:v>Adults with Barriers to Employment</c:v>
                </c:pt>
                <c:pt idx="4">
                  <c:v>Other Direct Appropriations</c:v>
                </c:pt>
              </c:strCache>
            </c:strRef>
          </c:cat>
          <c:val>
            <c:numRef>
              <c:f>Sheet1!$B$2:$B$6</c:f>
              <c:numCache>
                <c:formatCode>"$"#,##0_);[Red]\("$"#,##0\)</c:formatCode>
                <c:ptCount val="5"/>
                <c:pt idx="0">
                  <c:v>28403000</c:v>
                </c:pt>
                <c:pt idx="1">
                  <c:v>8398000</c:v>
                </c:pt>
                <c:pt idx="2">
                  <c:v>6830000</c:v>
                </c:pt>
                <c:pt idx="3">
                  <c:v>6104000</c:v>
                </c:pt>
                <c:pt idx="4">
                  <c:v>5665000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23954-1DBC-49E3-85BD-DF3C57E1B11A}" type="doc">
      <dgm:prSet loTypeId="urn:microsoft.com/office/officeart/2005/8/layout/radial2" loCatId="relationship" qsTypeId="urn:microsoft.com/office/officeart/2005/8/quickstyle/simple1" qsCatId="simple" csTypeId="urn:microsoft.com/office/officeart/2005/8/colors/accent1_3" csCatId="accent1" phldr="1"/>
      <dgm:spPr/>
      <dgm:t>
        <a:bodyPr/>
        <a:lstStyle/>
        <a:p>
          <a:endParaRPr lang="en-US"/>
        </a:p>
      </dgm:t>
    </dgm:pt>
    <dgm:pt modelId="{0B8B29D1-2B3D-4EE8-BAF7-5B18F02C7C51}">
      <dgm:prSet phldrT="[Text]"/>
      <dgm:spPr/>
      <dgm:t>
        <a:bodyPr/>
        <a:lstStyle/>
        <a:p>
          <a:r>
            <a:rPr lang="en-US" dirty="0" smtClean="0">
              <a:solidFill>
                <a:schemeClr val="tx1"/>
              </a:solidFill>
            </a:rPr>
            <a:t>Workforce</a:t>
          </a:r>
          <a:r>
            <a:rPr lang="en-US" dirty="0" smtClean="0"/>
            <a:t> </a:t>
          </a:r>
          <a:r>
            <a:rPr lang="en-US" dirty="0" smtClean="0">
              <a:solidFill>
                <a:schemeClr val="tx1"/>
              </a:solidFill>
            </a:rPr>
            <a:t>Development</a:t>
          </a:r>
          <a:endParaRPr lang="en-US" dirty="0">
            <a:solidFill>
              <a:schemeClr val="tx1"/>
            </a:solidFill>
          </a:endParaRPr>
        </a:p>
      </dgm:t>
    </dgm:pt>
    <dgm:pt modelId="{0D126EF6-F852-496A-8722-52D865196A3A}" type="parTrans" cxnId="{F63CFF5D-96D2-422F-8316-953F95811FD8}">
      <dgm:prSet/>
      <dgm:spPr/>
      <dgm:t>
        <a:bodyPr/>
        <a:lstStyle/>
        <a:p>
          <a:endParaRPr lang="en-US"/>
        </a:p>
      </dgm:t>
    </dgm:pt>
    <dgm:pt modelId="{A003DE45-0394-4B31-A367-3AEB73442D68}" type="sibTrans" cxnId="{F63CFF5D-96D2-422F-8316-953F95811FD8}">
      <dgm:prSet/>
      <dgm:spPr/>
      <dgm:t>
        <a:bodyPr/>
        <a:lstStyle/>
        <a:p>
          <a:endParaRPr lang="en-US"/>
        </a:p>
      </dgm:t>
    </dgm:pt>
    <dgm:pt modelId="{B73782DF-6677-4B82-959D-0511C38BC324}">
      <dgm:prSet phldrT="[Text]" custT="1"/>
      <dgm:spPr/>
      <dgm:t>
        <a:bodyPr/>
        <a:lstStyle/>
        <a:p>
          <a:r>
            <a:rPr lang="en-US" sz="1300" dirty="0" smtClean="0"/>
            <a:t>Ensures that businesses have the talent they need to be globally competitive and that workers have the skills that businesses need</a:t>
          </a:r>
          <a:endParaRPr lang="en-US" sz="1300" dirty="0"/>
        </a:p>
      </dgm:t>
    </dgm:pt>
    <dgm:pt modelId="{ED3CE387-372B-4484-BDC7-47148ED3AE47}" type="parTrans" cxnId="{1796F9DE-7491-4108-BC18-E4BA375AA45F}">
      <dgm:prSet/>
      <dgm:spPr/>
      <dgm:t>
        <a:bodyPr/>
        <a:lstStyle/>
        <a:p>
          <a:endParaRPr lang="en-US"/>
        </a:p>
      </dgm:t>
    </dgm:pt>
    <dgm:pt modelId="{CBA5EA6D-17F7-4C35-B0EC-3D4E323BA3A6}" type="sibTrans" cxnId="{1796F9DE-7491-4108-BC18-E4BA375AA45F}">
      <dgm:prSet/>
      <dgm:spPr/>
      <dgm:t>
        <a:bodyPr/>
        <a:lstStyle/>
        <a:p>
          <a:endParaRPr lang="en-US"/>
        </a:p>
      </dgm:t>
    </dgm:pt>
    <dgm:pt modelId="{CF25CDE8-75E9-43FE-B070-0BAC147ECBAD}">
      <dgm:prSet phldrT="[Text]"/>
      <dgm:spPr/>
      <dgm:t>
        <a:bodyPr/>
        <a:lstStyle/>
        <a:p>
          <a:r>
            <a:rPr lang="en-US" dirty="0" smtClean="0">
              <a:solidFill>
                <a:schemeClr val="tx1"/>
              </a:solidFill>
            </a:rPr>
            <a:t>Economic</a:t>
          </a:r>
          <a:r>
            <a:rPr lang="en-US" dirty="0" smtClean="0"/>
            <a:t> </a:t>
          </a:r>
          <a:r>
            <a:rPr lang="en-US" dirty="0" smtClean="0">
              <a:solidFill>
                <a:schemeClr val="tx1"/>
              </a:solidFill>
            </a:rPr>
            <a:t>Development</a:t>
          </a:r>
          <a:endParaRPr lang="en-US" dirty="0">
            <a:solidFill>
              <a:schemeClr val="tx1"/>
            </a:solidFill>
          </a:endParaRPr>
        </a:p>
      </dgm:t>
    </dgm:pt>
    <dgm:pt modelId="{0E0837B7-C766-40F6-A288-870FC16AE0C5}" type="parTrans" cxnId="{95B83C88-520B-468C-ACA8-691550B56FAD}">
      <dgm:prSet/>
      <dgm:spPr/>
      <dgm:t>
        <a:bodyPr/>
        <a:lstStyle/>
        <a:p>
          <a:endParaRPr lang="en-US"/>
        </a:p>
      </dgm:t>
    </dgm:pt>
    <dgm:pt modelId="{9DB72767-1E18-4C3F-B74F-A085C1BFCCBD}" type="sibTrans" cxnId="{95B83C88-520B-468C-ACA8-691550B56FAD}">
      <dgm:prSet/>
      <dgm:spPr/>
      <dgm:t>
        <a:bodyPr/>
        <a:lstStyle/>
        <a:p>
          <a:endParaRPr lang="en-US"/>
        </a:p>
      </dgm:t>
    </dgm:pt>
    <dgm:pt modelId="{595D40E5-6AC3-40E1-97F5-D94AFBD1B359}">
      <dgm:prSet phldrT="[Text]" custT="1"/>
      <dgm:spPr/>
      <dgm:t>
        <a:bodyPr/>
        <a:lstStyle/>
        <a:p>
          <a:r>
            <a:rPr lang="en-US" sz="1300" dirty="0" smtClean="0"/>
            <a:t>Contributes to Minnesota’s economic success by providing services that support the growth of businesses and communities</a:t>
          </a:r>
          <a:endParaRPr lang="en-US" sz="1300" dirty="0"/>
        </a:p>
      </dgm:t>
    </dgm:pt>
    <dgm:pt modelId="{A3809A24-D321-4039-8300-9887967F8EB8}" type="parTrans" cxnId="{C1BE1079-C639-4E1B-8B9D-16C8D32145A9}">
      <dgm:prSet/>
      <dgm:spPr/>
      <dgm:t>
        <a:bodyPr/>
        <a:lstStyle/>
        <a:p>
          <a:endParaRPr lang="en-US"/>
        </a:p>
      </dgm:t>
    </dgm:pt>
    <dgm:pt modelId="{BAD9BEF3-6B61-4763-BD64-43100D09C871}" type="sibTrans" cxnId="{C1BE1079-C639-4E1B-8B9D-16C8D32145A9}">
      <dgm:prSet/>
      <dgm:spPr/>
      <dgm:t>
        <a:bodyPr/>
        <a:lstStyle/>
        <a:p>
          <a:endParaRPr lang="en-US"/>
        </a:p>
      </dgm:t>
    </dgm:pt>
    <dgm:pt modelId="{72870388-98AE-49DB-9749-3AC9A64B7F95}">
      <dgm:prSet phldrT="[Text]"/>
      <dgm:spPr/>
      <dgm:t>
        <a:bodyPr/>
        <a:lstStyle/>
        <a:p>
          <a:r>
            <a:rPr lang="en-US" dirty="0" smtClean="0">
              <a:solidFill>
                <a:schemeClr val="tx1"/>
              </a:solidFill>
            </a:rPr>
            <a:t>Research</a:t>
          </a:r>
          <a:r>
            <a:rPr lang="en-US" dirty="0" smtClean="0"/>
            <a:t> </a:t>
          </a:r>
          <a:r>
            <a:rPr lang="en-US" dirty="0" smtClean="0">
              <a:solidFill>
                <a:schemeClr val="tx1"/>
              </a:solidFill>
            </a:rPr>
            <a:t>and</a:t>
          </a:r>
          <a:r>
            <a:rPr lang="en-US" dirty="0" smtClean="0"/>
            <a:t> </a:t>
          </a:r>
          <a:r>
            <a:rPr lang="en-US" dirty="0" smtClean="0">
              <a:solidFill>
                <a:schemeClr val="tx1"/>
              </a:solidFill>
            </a:rPr>
            <a:t>Analysis</a:t>
          </a:r>
          <a:endParaRPr lang="en-US" dirty="0">
            <a:solidFill>
              <a:schemeClr val="tx1"/>
            </a:solidFill>
          </a:endParaRPr>
        </a:p>
      </dgm:t>
    </dgm:pt>
    <dgm:pt modelId="{7E5845C2-7CBA-4E4E-B5AD-C2AA6E15BD62}" type="parTrans" cxnId="{976974F8-0A62-45D7-89D0-491DAA3B0B94}">
      <dgm:prSet/>
      <dgm:spPr/>
      <dgm:t>
        <a:bodyPr/>
        <a:lstStyle/>
        <a:p>
          <a:endParaRPr lang="en-US"/>
        </a:p>
      </dgm:t>
    </dgm:pt>
    <dgm:pt modelId="{79A0CFB0-B56F-467F-931E-27EFFFC41518}" type="sibTrans" cxnId="{976974F8-0A62-45D7-89D0-491DAA3B0B94}">
      <dgm:prSet/>
      <dgm:spPr/>
      <dgm:t>
        <a:bodyPr/>
        <a:lstStyle/>
        <a:p>
          <a:endParaRPr lang="en-US"/>
        </a:p>
      </dgm:t>
    </dgm:pt>
    <dgm:pt modelId="{7048DF35-29B4-44C8-8B52-16867EB9B043}">
      <dgm:prSet phldrT="[Text]"/>
      <dgm:spPr/>
      <dgm:t>
        <a:bodyPr/>
        <a:lstStyle/>
        <a:p>
          <a:r>
            <a:rPr lang="en-US" dirty="0" smtClean="0"/>
            <a:t>Provides data, data tools, research, and analysis that give a comprehensive, nuts-and-bolts look at Minnesota’s economy and workforce</a:t>
          </a:r>
          <a:endParaRPr lang="en-US" dirty="0"/>
        </a:p>
      </dgm:t>
    </dgm:pt>
    <dgm:pt modelId="{8B765545-C986-453C-B9A9-1BDF11ECC166}" type="parTrans" cxnId="{861DFB94-FBB4-4BB2-B1D0-25F0FCD1EB4F}">
      <dgm:prSet/>
      <dgm:spPr/>
      <dgm:t>
        <a:bodyPr/>
        <a:lstStyle/>
        <a:p>
          <a:endParaRPr lang="en-US"/>
        </a:p>
      </dgm:t>
    </dgm:pt>
    <dgm:pt modelId="{FD52E709-21BA-46B1-ADD2-901B9FCF3E05}" type="sibTrans" cxnId="{861DFB94-FBB4-4BB2-B1D0-25F0FCD1EB4F}">
      <dgm:prSet/>
      <dgm:spPr/>
      <dgm:t>
        <a:bodyPr/>
        <a:lstStyle/>
        <a:p>
          <a:endParaRPr lang="en-US"/>
        </a:p>
      </dgm:t>
    </dgm:pt>
    <dgm:pt modelId="{34CCD256-CCC0-4C9A-B3F0-4D1C3FDC817E}" type="pres">
      <dgm:prSet presAssocID="{A1C23954-1DBC-49E3-85BD-DF3C57E1B11A}" presName="composite" presStyleCnt="0">
        <dgm:presLayoutVars>
          <dgm:chMax val="5"/>
          <dgm:dir/>
          <dgm:animLvl val="ctr"/>
          <dgm:resizeHandles val="exact"/>
        </dgm:presLayoutVars>
      </dgm:prSet>
      <dgm:spPr/>
      <dgm:t>
        <a:bodyPr/>
        <a:lstStyle/>
        <a:p>
          <a:endParaRPr lang="en-US"/>
        </a:p>
      </dgm:t>
    </dgm:pt>
    <dgm:pt modelId="{CAAF790C-B281-4DF9-BDD7-5A616ABA4605}" type="pres">
      <dgm:prSet presAssocID="{A1C23954-1DBC-49E3-85BD-DF3C57E1B11A}" presName="cycle" presStyleCnt="0"/>
      <dgm:spPr/>
    </dgm:pt>
    <dgm:pt modelId="{22E90EA4-80E0-4D4A-8454-1888E094ED16}" type="pres">
      <dgm:prSet presAssocID="{A1C23954-1DBC-49E3-85BD-DF3C57E1B11A}" presName="centerShape" presStyleCnt="0"/>
      <dgm:spPr/>
    </dgm:pt>
    <dgm:pt modelId="{64679E48-594E-442B-8B8C-15F20B318AAA}" type="pres">
      <dgm:prSet presAssocID="{A1C23954-1DBC-49E3-85BD-DF3C57E1B11A}" presName="connSite" presStyleLbl="node1" presStyleIdx="0" presStyleCnt="4"/>
      <dgm:spPr/>
    </dgm:pt>
    <dgm:pt modelId="{79B48D21-E5D3-4104-AEC1-44E682222EB6}" type="pres">
      <dgm:prSet presAssocID="{A1C23954-1DBC-49E3-85BD-DF3C57E1B11A}" presName="visible" presStyleLbl="node1" presStyleIdx="0" presStyleCnt="4"/>
      <dgm:spPr>
        <a:solidFill>
          <a:srgbClr val="253F87"/>
        </a:solidFill>
      </dgm:spPr>
      <dgm:t>
        <a:bodyPr/>
        <a:lstStyle/>
        <a:p>
          <a:endParaRPr lang="en-US"/>
        </a:p>
      </dgm:t>
    </dgm:pt>
    <dgm:pt modelId="{44BEF85C-16EB-4E54-B838-3BF30E94D8D9}" type="pres">
      <dgm:prSet presAssocID="{0D126EF6-F852-496A-8722-52D865196A3A}" presName="Name25" presStyleLbl="parChTrans1D1" presStyleIdx="0" presStyleCnt="3"/>
      <dgm:spPr/>
      <dgm:t>
        <a:bodyPr/>
        <a:lstStyle/>
        <a:p>
          <a:endParaRPr lang="en-US"/>
        </a:p>
      </dgm:t>
    </dgm:pt>
    <dgm:pt modelId="{2B15F60A-B045-4EC6-BCBA-A6C95B87BCCF}" type="pres">
      <dgm:prSet presAssocID="{0B8B29D1-2B3D-4EE8-BAF7-5B18F02C7C51}" presName="node" presStyleCnt="0"/>
      <dgm:spPr/>
    </dgm:pt>
    <dgm:pt modelId="{1807F2DD-EBBB-4E47-8A12-52AC0C48B5BC}" type="pres">
      <dgm:prSet presAssocID="{0B8B29D1-2B3D-4EE8-BAF7-5B18F02C7C51}" presName="parentNode" presStyleLbl="node1" presStyleIdx="1" presStyleCnt="4">
        <dgm:presLayoutVars>
          <dgm:chMax val="1"/>
          <dgm:bulletEnabled val="1"/>
        </dgm:presLayoutVars>
      </dgm:prSet>
      <dgm:spPr/>
      <dgm:t>
        <a:bodyPr/>
        <a:lstStyle/>
        <a:p>
          <a:endParaRPr lang="en-US"/>
        </a:p>
      </dgm:t>
    </dgm:pt>
    <dgm:pt modelId="{63673A64-5030-4E52-B7FD-6BB76F28E4AF}" type="pres">
      <dgm:prSet presAssocID="{0B8B29D1-2B3D-4EE8-BAF7-5B18F02C7C51}" presName="childNode" presStyleLbl="revTx" presStyleIdx="0" presStyleCnt="3">
        <dgm:presLayoutVars>
          <dgm:bulletEnabled val="1"/>
        </dgm:presLayoutVars>
      </dgm:prSet>
      <dgm:spPr/>
      <dgm:t>
        <a:bodyPr/>
        <a:lstStyle/>
        <a:p>
          <a:endParaRPr lang="en-US"/>
        </a:p>
      </dgm:t>
    </dgm:pt>
    <dgm:pt modelId="{12C031A2-2B44-4BFE-AAC2-CA7F7CE7871F}" type="pres">
      <dgm:prSet presAssocID="{0E0837B7-C766-40F6-A288-870FC16AE0C5}" presName="Name25" presStyleLbl="parChTrans1D1" presStyleIdx="1" presStyleCnt="3"/>
      <dgm:spPr/>
      <dgm:t>
        <a:bodyPr/>
        <a:lstStyle/>
        <a:p>
          <a:endParaRPr lang="en-US"/>
        </a:p>
      </dgm:t>
    </dgm:pt>
    <dgm:pt modelId="{49F93258-0BD3-4AFA-BD48-9153CD588DE7}" type="pres">
      <dgm:prSet presAssocID="{CF25CDE8-75E9-43FE-B070-0BAC147ECBAD}" presName="node" presStyleCnt="0"/>
      <dgm:spPr/>
    </dgm:pt>
    <dgm:pt modelId="{F8B04FA9-E3F9-4A98-90F4-40D4C4DF38F7}" type="pres">
      <dgm:prSet presAssocID="{CF25CDE8-75E9-43FE-B070-0BAC147ECBAD}" presName="parentNode" presStyleLbl="node1" presStyleIdx="2" presStyleCnt="4">
        <dgm:presLayoutVars>
          <dgm:chMax val="1"/>
          <dgm:bulletEnabled val="1"/>
        </dgm:presLayoutVars>
      </dgm:prSet>
      <dgm:spPr/>
      <dgm:t>
        <a:bodyPr/>
        <a:lstStyle/>
        <a:p>
          <a:endParaRPr lang="en-US"/>
        </a:p>
      </dgm:t>
    </dgm:pt>
    <dgm:pt modelId="{38E379C1-54F5-4137-BBE2-784434F04D6C}" type="pres">
      <dgm:prSet presAssocID="{CF25CDE8-75E9-43FE-B070-0BAC147ECBAD}" presName="childNode" presStyleLbl="revTx" presStyleIdx="1" presStyleCnt="3">
        <dgm:presLayoutVars>
          <dgm:bulletEnabled val="1"/>
        </dgm:presLayoutVars>
      </dgm:prSet>
      <dgm:spPr/>
      <dgm:t>
        <a:bodyPr/>
        <a:lstStyle/>
        <a:p>
          <a:endParaRPr lang="en-US"/>
        </a:p>
      </dgm:t>
    </dgm:pt>
    <dgm:pt modelId="{491FE6BE-54EA-4982-A6A1-EF5ACAA9F381}" type="pres">
      <dgm:prSet presAssocID="{7E5845C2-7CBA-4E4E-B5AD-C2AA6E15BD62}" presName="Name25" presStyleLbl="parChTrans1D1" presStyleIdx="2" presStyleCnt="3"/>
      <dgm:spPr/>
      <dgm:t>
        <a:bodyPr/>
        <a:lstStyle/>
        <a:p>
          <a:endParaRPr lang="en-US"/>
        </a:p>
      </dgm:t>
    </dgm:pt>
    <dgm:pt modelId="{E5B1B00E-27FE-46D2-86F0-45C0AA84CACE}" type="pres">
      <dgm:prSet presAssocID="{72870388-98AE-49DB-9749-3AC9A64B7F95}" presName="node" presStyleCnt="0"/>
      <dgm:spPr/>
    </dgm:pt>
    <dgm:pt modelId="{A9596980-0819-4224-BC57-7D1A7DAEB37B}" type="pres">
      <dgm:prSet presAssocID="{72870388-98AE-49DB-9749-3AC9A64B7F95}" presName="parentNode" presStyleLbl="node1" presStyleIdx="3" presStyleCnt="4">
        <dgm:presLayoutVars>
          <dgm:chMax val="1"/>
          <dgm:bulletEnabled val="1"/>
        </dgm:presLayoutVars>
      </dgm:prSet>
      <dgm:spPr/>
      <dgm:t>
        <a:bodyPr/>
        <a:lstStyle/>
        <a:p>
          <a:endParaRPr lang="en-US"/>
        </a:p>
      </dgm:t>
    </dgm:pt>
    <dgm:pt modelId="{05FB5CD9-351C-4FA5-BD01-E35472A640A8}" type="pres">
      <dgm:prSet presAssocID="{72870388-98AE-49DB-9749-3AC9A64B7F95}" presName="childNode" presStyleLbl="revTx" presStyleIdx="2" presStyleCnt="3">
        <dgm:presLayoutVars>
          <dgm:bulletEnabled val="1"/>
        </dgm:presLayoutVars>
      </dgm:prSet>
      <dgm:spPr/>
      <dgm:t>
        <a:bodyPr/>
        <a:lstStyle/>
        <a:p>
          <a:endParaRPr lang="en-US"/>
        </a:p>
      </dgm:t>
    </dgm:pt>
  </dgm:ptLst>
  <dgm:cxnLst>
    <dgm:cxn modelId="{976974F8-0A62-45D7-89D0-491DAA3B0B94}" srcId="{A1C23954-1DBC-49E3-85BD-DF3C57E1B11A}" destId="{72870388-98AE-49DB-9749-3AC9A64B7F95}" srcOrd="2" destOrd="0" parTransId="{7E5845C2-7CBA-4E4E-B5AD-C2AA6E15BD62}" sibTransId="{79A0CFB0-B56F-467F-931E-27EFFFC41518}"/>
    <dgm:cxn modelId="{48986659-F216-FA4E-88D6-C257583280CB}" type="presOf" srcId="{7E5845C2-7CBA-4E4E-B5AD-C2AA6E15BD62}" destId="{491FE6BE-54EA-4982-A6A1-EF5ACAA9F381}" srcOrd="0" destOrd="0" presId="urn:microsoft.com/office/officeart/2005/8/layout/radial2"/>
    <dgm:cxn modelId="{F63CFF5D-96D2-422F-8316-953F95811FD8}" srcId="{A1C23954-1DBC-49E3-85BD-DF3C57E1B11A}" destId="{0B8B29D1-2B3D-4EE8-BAF7-5B18F02C7C51}" srcOrd="0" destOrd="0" parTransId="{0D126EF6-F852-496A-8722-52D865196A3A}" sibTransId="{A003DE45-0394-4B31-A367-3AEB73442D68}"/>
    <dgm:cxn modelId="{C26582D4-793C-4C4A-84D2-5045CE70E996}" type="presOf" srcId="{72870388-98AE-49DB-9749-3AC9A64B7F95}" destId="{A9596980-0819-4224-BC57-7D1A7DAEB37B}" srcOrd="0" destOrd="0" presId="urn:microsoft.com/office/officeart/2005/8/layout/radial2"/>
    <dgm:cxn modelId="{BE1212F6-2AFE-A94C-8B2F-B7536F938625}" type="presOf" srcId="{0B8B29D1-2B3D-4EE8-BAF7-5B18F02C7C51}" destId="{1807F2DD-EBBB-4E47-8A12-52AC0C48B5BC}" srcOrd="0" destOrd="0" presId="urn:microsoft.com/office/officeart/2005/8/layout/radial2"/>
    <dgm:cxn modelId="{1796F9DE-7491-4108-BC18-E4BA375AA45F}" srcId="{0B8B29D1-2B3D-4EE8-BAF7-5B18F02C7C51}" destId="{B73782DF-6677-4B82-959D-0511C38BC324}" srcOrd="0" destOrd="0" parTransId="{ED3CE387-372B-4484-BDC7-47148ED3AE47}" sibTransId="{CBA5EA6D-17F7-4C35-B0EC-3D4E323BA3A6}"/>
    <dgm:cxn modelId="{EDDA5961-CB4A-6C47-81C7-43CA128B4FF5}" type="presOf" srcId="{7048DF35-29B4-44C8-8B52-16867EB9B043}" destId="{05FB5CD9-351C-4FA5-BD01-E35472A640A8}" srcOrd="0" destOrd="0" presId="urn:microsoft.com/office/officeart/2005/8/layout/radial2"/>
    <dgm:cxn modelId="{1D82A9F0-CF94-AE45-A19F-C914F3644B55}" type="presOf" srcId="{CF25CDE8-75E9-43FE-B070-0BAC147ECBAD}" destId="{F8B04FA9-E3F9-4A98-90F4-40D4C4DF38F7}" srcOrd="0" destOrd="0" presId="urn:microsoft.com/office/officeart/2005/8/layout/radial2"/>
    <dgm:cxn modelId="{B71DFE47-B67B-1D48-ADF5-EE42AE95B592}" type="presOf" srcId="{595D40E5-6AC3-40E1-97F5-D94AFBD1B359}" destId="{38E379C1-54F5-4137-BBE2-784434F04D6C}" srcOrd="0" destOrd="0" presId="urn:microsoft.com/office/officeart/2005/8/layout/radial2"/>
    <dgm:cxn modelId="{CA558088-5634-E947-9F3E-85F6C290F041}" type="presOf" srcId="{0D126EF6-F852-496A-8722-52D865196A3A}" destId="{44BEF85C-16EB-4E54-B838-3BF30E94D8D9}" srcOrd="0" destOrd="0" presId="urn:microsoft.com/office/officeart/2005/8/layout/radial2"/>
    <dgm:cxn modelId="{861DFB94-FBB4-4BB2-B1D0-25F0FCD1EB4F}" srcId="{72870388-98AE-49DB-9749-3AC9A64B7F95}" destId="{7048DF35-29B4-44C8-8B52-16867EB9B043}" srcOrd="0" destOrd="0" parTransId="{8B765545-C986-453C-B9A9-1BDF11ECC166}" sibTransId="{FD52E709-21BA-46B1-ADD2-901B9FCF3E05}"/>
    <dgm:cxn modelId="{14BB01DC-6E62-BD4E-BAFC-556F3C8AD095}" type="presOf" srcId="{B73782DF-6677-4B82-959D-0511C38BC324}" destId="{63673A64-5030-4E52-B7FD-6BB76F28E4AF}" srcOrd="0" destOrd="0" presId="urn:microsoft.com/office/officeart/2005/8/layout/radial2"/>
    <dgm:cxn modelId="{95B83C88-520B-468C-ACA8-691550B56FAD}" srcId="{A1C23954-1DBC-49E3-85BD-DF3C57E1B11A}" destId="{CF25CDE8-75E9-43FE-B070-0BAC147ECBAD}" srcOrd="1" destOrd="0" parTransId="{0E0837B7-C766-40F6-A288-870FC16AE0C5}" sibTransId="{9DB72767-1E18-4C3F-B74F-A085C1BFCCBD}"/>
    <dgm:cxn modelId="{15F6E33C-9DF4-2446-AD82-6E58C5AB5ED2}" type="presOf" srcId="{A1C23954-1DBC-49E3-85BD-DF3C57E1B11A}" destId="{34CCD256-CCC0-4C9A-B3F0-4D1C3FDC817E}" srcOrd="0" destOrd="0" presId="urn:microsoft.com/office/officeart/2005/8/layout/radial2"/>
    <dgm:cxn modelId="{5FB82E17-FC49-B348-8443-CF1A245CE1FC}" type="presOf" srcId="{0E0837B7-C766-40F6-A288-870FC16AE0C5}" destId="{12C031A2-2B44-4BFE-AAC2-CA7F7CE7871F}" srcOrd="0" destOrd="0" presId="urn:microsoft.com/office/officeart/2005/8/layout/radial2"/>
    <dgm:cxn modelId="{C1BE1079-C639-4E1B-8B9D-16C8D32145A9}" srcId="{CF25CDE8-75E9-43FE-B070-0BAC147ECBAD}" destId="{595D40E5-6AC3-40E1-97F5-D94AFBD1B359}" srcOrd="0" destOrd="0" parTransId="{A3809A24-D321-4039-8300-9887967F8EB8}" sibTransId="{BAD9BEF3-6B61-4763-BD64-43100D09C871}"/>
    <dgm:cxn modelId="{0304B81D-0E78-9446-B949-F37784B21540}" type="presParOf" srcId="{34CCD256-CCC0-4C9A-B3F0-4D1C3FDC817E}" destId="{CAAF790C-B281-4DF9-BDD7-5A616ABA4605}" srcOrd="0" destOrd="0" presId="urn:microsoft.com/office/officeart/2005/8/layout/radial2"/>
    <dgm:cxn modelId="{2D7F7BB4-CFF4-6C43-965D-18570FCDB31D}" type="presParOf" srcId="{CAAF790C-B281-4DF9-BDD7-5A616ABA4605}" destId="{22E90EA4-80E0-4D4A-8454-1888E094ED16}" srcOrd="0" destOrd="0" presId="urn:microsoft.com/office/officeart/2005/8/layout/radial2"/>
    <dgm:cxn modelId="{D274186F-8555-0D4F-8BEE-892A4943D9B7}" type="presParOf" srcId="{22E90EA4-80E0-4D4A-8454-1888E094ED16}" destId="{64679E48-594E-442B-8B8C-15F20B318AAA}" srcOrd="0" destOrd="0" presId="urn:microsoft.com/office/officeart/2005/8/layout/radial2"/>
    <dgm:cxn modelId="{EBC2ACEA-3E44-A94E-86E4-6EE81800B2DC}" type="presParOf" srcId="{22E90EA4-80E0-4D4A-8454-1888E094ED16}" destId="{79B48D21-E5D3-4104-AEC1-44E682222EB6}" srcOrd="1" destOrd="0" presId="urn:microsoft.com/office/officeart/2005/8/layout/radial2"/>
    <dgm:cxn modelId="{0E286210-7C72-F14D-9F46-09B0E679E2CD}" type="presParOf" srcId="{CAAF790C-B281-4DF9-BDD7-5A616ABA4605}" destId="{44BEF85C-16EB-4E54-B838-3BF30E94D8D9}" srcOrd="1" destOrd="0" presId="urn:microsoft.com/office/officeart/2005/8/layout/radial2"/>
    <dgm:cxn modelId="{B07F0F05-45DF-4D43-A72E-D61DCEEEB1BB}" type="presParOf" srcId="{CAAF790C-B281-4DF9-BDD7-5A616ABA4605}" destId="{2B15F60A-B045-4EC6-BCBA-A6C95B87BCCF}" srcOrd="2" destOrd="0" presId="urn:microsoft.com/office/officeart/2005/8/layout/radial2"/>
    <dgm:cxn modelId="{8C473EF3-574A-B04C-B50A-169B2BDD2B3A}" type="presParOf" srcId="{2B15F60A-B045-4EC6-BCBA-A6C95B87BCCF}" destId="{1807F2DD-EBBB-4E47-8A12-52AC0C48B5BC}" srcOrd="0" destOrd="0" presId="urn:microsoft.com/office/officeart/2005/8/layout/radial2"/>
    <dgm:cxn modelId="{F7D33691-4201-6E4E-928D-88448FE358B5}" type="presParOf" srcId="{2B15F60A-B045-4EC6-BCBA-A6C95B87BCCF}" destId="{63673A64-5030-4E52-B7FD-6BB76F28E4AF}" srcOrd="1" destOrd="0" presId="urn:microsoft.com/office/officeart/2005/8/layout/radial2"/>
    <dgm:cxn modelId="{7057B8E7-2866-1342-BC8C-C91747B59170}" type="presParOf" srcId="{CAAF790C-B281-4DF9-BDD7-5A616ABA4605}" destId="{12C031A2-2B44-4BFE-AAC2-CA7F7CE7871F}" srcOrd="3" destOrd="0" presId="urn:microsoft.com/office/officeart/2005/8/layout/radial2"/>
    <dgm:cxn modelId="{44C9405D-7B05-9F41-B7CE-2E1D740BA1FD}" type="presParOf" srcId="{CAAF790C-B281-4DF9-BDD7-5A616ABA4605}" destId="{49F93258-0BD3-4AFA-BD48-9153CD588DE7}" srcOrd="4" destOrd="0" presId="urn:microsoft.com/office/officeart/2005/8/layout/radial2"/>
    <dgm:cxn modelId="{D154ABCA-03EF-4C4D-B942-B0B59E73FE66}" type="presParOf" srcId="{49F93258-0BD3-4AFA-BD48-9153CD588DE7}" destId="{F8B04FA9-E3F9-4A98-90F4-40D4C4DF38F7}" srcOrd="0" destOrd="0" presId="urn:microsoft.com/office/officeart/2005/8/layout/radial2"/>
    <dgm:cxn modelId="{B9ED8C38-61FA-A041-9F79-9624F753E29D}" type="presParOf" srcId="{49F93258-0BD3-4AFA-BD48-9153CD588DE7}" destId="{38E379C1-54F5-4137-BBE2-784434F04D6C}" srcOrd="1" destOrd="0" presId="urn:microsoft.com/office/officeart/2005/8/layout/radial2"/>
    <dgm:cxn modelId="{66C223E3-DEEE-274A-8097-2226DDF8F34A}" type="presParOf" srcId="{CAAF790C-B281-4DF9-BDD7-5A616ABA4605}" destId="{491FE6BE-54EA-4982-A6A1-EF5ACAA9F381}" srcOrd="5" destOrd="0" presId="urn:microsoft.com/office/officeart/2005/8/layout/radial2"/>
    <dgm:cxn modelId="{F38FBE5D-A76E-7146-8324-ACA6C1A92469}" type="presParOf" srcId="{CAAF790C-B281-4DF9-BDD7-5A616ABA4605}" destId="{E5B1B00E-27FE-46D2-86F0-45C0AA84CACE}" srcOrd="6" destOrd="0" presId="urn:microsoft.com/office/officeart/2005/8/layout/radial2"/>
    <dgm:cxn modelId="{095F9149-A561-294C-BB0C-532BBDE53124}" type="presParOf" srcId="{E5B1B00E-27FE-46D2-86F0-45C0AA84CACE}" destId="{A9596980-0819-4224-BC57-7D1A7DAEB37B}" srcOrd="0" destOrd="0" presId="urn:microsoft.com/office/officeart/2005/8/layout/radial2"/>
    <dgm:cxn modelId="{558857E5-B2CA-7B41-90B7-BF08F20C5273}" type="presParOf" srcId="{E5B1B00E-27FE-46D2-86F0-45C0AA84CACE}" destId="{05FB5CD9-351C-4FA5-BD01-E35472A640A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40C35-CDB2-441C-B4CD-7D242DDA8346}"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E32E967A-5A08-4C02-B56D-64D29394EF87}">
      <dgm:prSet phldrT="[Text]"/>
      <dgm:spPr/>
      <dgm:t>
        <a:bodyPr/>
        <a:lstStyle/>
        <a:p>
          <a:r>
            <a:rPr lang="en-US" dirty="0" smtClean="0"/>
            <a:t>Business Assistance Programs</a:t>
          </a:r>
          <a:endParaRPr lang="en-US" dirty="0"/>
        </a:p>
      </dgm:t>
    </dgm:pt>
    <dgm:pt modelId="{8948BA6D-E378-4F1A-A60E-8F04ABA53C19}" type="parTrans" cxnId="{E52F088E-DD09-4720-903B-A1D77F905DA5}">
      <dgm:prSet/>
      <dgm:spPr/>
      <dgm:t>
        <a:bodyPr/>
        <a:lstStyle/>
        <a:p>
          <a:endParaRPr lang="en-US"/>
        </a:p>
      </dgm:t>
    </dgm:pt>
    <dgm:pt modelId="{8E99D7F9-8F69-46EF-968F-C5B628BCB400}" type="sibTrans" cxnId="{E52F088E-DD09-4720-903B-A1D77F905DA5}">
      <dgm:prSet/>
      <dgm:spPr/>
      <dgm:t>
        <a:bodyPr/>
        <a:lstStyle/>
        <a:p>
          <a:endParaRPr lang="en-US"/>
        </a:p>
      </dgm:t>
    </dgm:pt>
    <dgm:pt modelId="{5300470A-CA48-410B-BC5D-02E64D3E7997}">
      <dgm:prSet phldrT="[Text]"/>
      <dgm:spPr/>
      <dgm:t>
        <a:bodyPr/>
        <a:lstStyle/>
        <a:p>
          <a:r>
            <a:rPr lang="en-US" dirty="0" smtClean="0"/>
            <a:t>Minnesota Trade Office</a:t>
          </a:r>
          <a:endParaRPr lang="en-US" dirty="0"/>
        </a:p>
      </dgm:t>
    </dgm:pt>
    <dgm:pt modelId="{8C380561-B3D3-4025-8408-6103D0204D95}" type="parTrans" cxnId="{3E629EF7-8C63-4685-A2F8-057205358F9D}">
      <dgm:prSet/>
      <dgm:spPr/>
      <dgm:t>
        <a:bodyPr/>
        <a:lstStyle/>
        <a:p>
          <a:endParaRPr lang="en-US"/>
        </a:p>
      </dgm:t>
    </dgm:pt>
    <dgm:pt modelId="{68D8E776-2CD5-4002-BBD1-0EFD4B4B5918}" type="sibTrans" cxnId="{3E629EF7-8C63-4685-A2F8-057205358F9D}">
      <dgm:prSet/>
      <dgm:spPr/>
      <dgm:t>
        <a:bodyPr/>
        <a:lstStyle/>
        <a:p>
          <a:endParaRPr lang="en-US"/>
        </a:p>
      </dgm:t>
    </dgm:pt>
    <dgm:pt modelId="{BAAC7C61-BEBD-400B-9E5E-7EC189A8F613}">
      <dgm:prSet/>
      <dgm:spPr/>
      <dgm:t>
        <a:bodyPr/>
        <a:lstStyle/>
        <a:p>
          <a:r>
            <a:rPr lang="en-US" dirty="0" smtClean="0"/>
            <a:t>Community Assistance Programs</a:t>
          </a:r>
          <a:endParaRPr lang="en-US" dirty="0"/>
        </a:p>
      </dgm:t>
    </dgm:pt>
    <dgm:pt modelId="{5EC43E15-A5EE-431D-A94D-F967BF784755}" type="parTrans" cxnId="{F93F6398-E631-43ED-8DBD-56169F4FBE9C}">
      <dgm:prSet/>
      <dgm:spPr/>
      <dgm:t>
        <a:bodyPr/>
        <a:lstStyle/>
        <a:p>
          <a:endParaRPr lang="en-US"/>
        </a:p>
      </dgm:t>
    </dgm:pt>
    <dgm:pt modelId="{0F33137C-0CBC-4242-8B3A-94ADCD013ED9}" type="sibTrans" cxnId="{F93F6398-E631-43ED-8DBD-56169F4FBE9C}">
      <dgm:prSet/>
      <dgm:spPr/>
      <dgm:t>
        <a:bodyPr/>
        <a:lstStyle/>
        <a:p>
          <a:endParaRPr lang="en-US"/>
        </a:p>
      </dgm:t>
    </dgm:pt>
    <dgm:pt modelId="{F9E89EAE-C1DD-41CA-8870-B029E26076E7}" type="pres">
      <dgm:prSet presAssocID="{C2B40C35-CDB2-441C-B4CD-7D242DDA8346}" presName="cycle" presStyleCnt="0">
        <dgm:presLayoutVars>
          <dgm:dir/>
          <dgm:resizeHandles val="exact"/>
        </dgm:presLayoutVars>
      </dgm:prSet>
      <dgm:spPr/>
      <dgm:t>
        <a:bodyPr/>
        <a:lstStyle/>
        <a:p>
          <a:endParaRPr lang="en-US"/>
        </a:p>
      </dgm:t>
    </dgm:pt>
    <dgm:pt modelId="{AED35443-E3A2-41F8-8359-22E4F081965E}" type="pres">
      <dgm:prSet presAssocID="{E32E967A-5A08-4C02-B56D-64D29394EF87}" presName="node" presStyleLbl="node1" presStyleIdx="0" presStyleCnt="3">
        <dgm:presLayoutVars>
          <dgm:bulletEnabled val="1"/>
        </dgm:presLayoutVars>
      </dgm:prSet>
      <dgm:spPr/>
      <dgm:t>
        <a:bodyPr/>
        <a:lstStyle/>
        <a:p>
          <a:endParaRPr lang="en-US"/>
        </a:p>
      </dgm:t>
    </dgm:pt>
    <dgm:pt modelId="{394F7A0D-D7A1-4D21-8417-167496D0DA68}" type="pres">
      <dgm:prSet presAssocID="{E32E967A-5A08-4C02-B56D-64D29394EF87}" presName="spNode" presStyleCnt="0"/>
      <dgm:spPr/>
    </dgm:pt>
    <dgm:pt modelId="{BD7A3EF1-D16F-424D-A923-DC18A9FCFDEF}" type="pres">
      <dgm:prSet presAssocID="{8E99D7F9-8F69-46EF-968F-C5B628BCB400}" presName="sibTrans" presStyleLbl="sibTrans1D1" presStyleIdx="0" presStyleCnt="3"/>
      <dgm:spPr/>
      <dgm:t>
        <a:bodyPr/>
        <a:lstStyle/>
        <a:p>
          <a:endParaRPr lang="en-US"/>
        </a:p>
      </dgm:t>
    </dgm:pt>
    <dgm:pt modelId="{AB05C04B-E671-4609-8CF3-A4944FEDFD9D}" type="pres">
      <dgm:prSet presAssocID="{BAAC7C61-BEBD-400B-9E5E-7EC189A8F613}" presName="node" presStyleLbl="node1" presStyleIdx="1" presStyleCnt="3">
        <dgm:presLayoutVars>
          <dgm:bulletEnabled val="1"/>
        </dgm:presLayoutVars>
      </dgm:prSet>
      <dgm:spPr/>
      <dgm:t>
        <a:bodyPr/>
        <a:lstStyle/>
        <a:p>
          <a:endParaRPr lang="en-US"/>
        </a:p>
      </dgm:t>
    </dgm:pt>
    <dgm:pt modelId="{590982B3-DFBB-4CF8-A125-C50F694BAB21}" type="pres">
      <dgm:prSet presAssocID="{BAAC7C61-BEBD-400B-9E5E-7EC189A8F613}" presName="spNode" presStyleCnt="0"/>
      <dgm:spPr/>
    </dgm:pt>
    <dgm:pt modelId="{6B09FE28-362B-4C00-87A1-C6083C4ABB56}" type="pres">
      <dgm:prSet presAssocID="{0F33137C-0CBC-4242-8B3A-94ADCD013ED9}" presName="sibTrans" presStyleLbl="sibTrans1D1" presStyleIdx="1" presStyleCnt="3"/>
      <dgm:spPr/>
      <dgm:t>
        <a:bodyPr/>
        <a:lstStyle/>
        <a:p>
          <a:endParaRPr lang="en-US"/>
        </a:p>
      </dgm:t>
    </dgm:pt>
    <dgm:pt modelId="{EBC78575-B804-40B4-A555-BAF686885A84}" type="pres">
      <dgm:prSet presAssocID="{5300470A-CA48-410B-BC5D-02E64D3E7997}" presName="node" presStyleLbl="node1" presStyleIdx="2" presStyleCnt="3">
        <dgm:presLayoutVars>
          <dgm:bulletEnabled val="1"/>
        </dgm:presLayoutVars>
      </dgm:prSet>
      <dgm:spPr/>
      <dgm:t>
        <a:bodyPr/>
        <a:lstStyle/>
        <a:p>
          <a:endParaRPr lang="en-US"/>
        </a:p>
      </dgm:t>
    </dgm:pt>
    <dgm:pt modelId="{176C2403-DD9B-42B4-AA4F-722D87E37324}" type="pres">
      <dgm:prSet presAssocID="{5300470A-CA48-410B-BC5D-02E64D3E7997}" presName="spNode" presStyleCnt="0"/>
      <dgm:spPr/>
    </dgm:pt>
    <dgm:pt modelId="{63C776AD-D75E-4E0A-AE18-E963F325CBA4}" type="pres">
      <dgm:prSet presAssocID="{68D8E776-2CD5-4002-BBD1-0EFD4B4B5918}" presName="sibTrans" presStyleLbl="sibTrans1D1" presStyleIdx="2" presStyleCnt="3"/>
      <dgm:spPr/>
      <dgm:t>
        <a:bodyPr/>
        <a:lstStyle/>
        <a:p>
          <a:endParaRPr lang="en-US"/>
        </a:p>
      </dgm:t>
    </dgm:pt>
  </dgm:ptLst>
  <dgm:cxnLst>
    <dgm:cxn modelId="{4D9A2FE5-FD7C-0C4D-A896-82BA151F1F49}" type="presOf" srcId="{C2B40C35-CDB2-441C-B4CD-7D242DDA8346}" destId="{F9E89EAE-C1DD-41CA-8870-B029E26076E7}" srcOrd="0" destOrd="0" presId="urn:microsoft.com/office/officeart/2005/8/layout/cycle6"/>
    <dgm:cxn modelId="{2F33B318-61BF-EE4F-AEA7-23AF74F937B9}" type="presOf" srcId="{E32E967A-5A08-4C02-B56D-64D29394EF87}" destId="{AED35443-E3A2-41F8-8359-22E4F081965E}" srcOrd="0" destOrd="0" presId="urn:microsoft.com/office/officeart/2005/8/layout/cycle6"/>
    <dgm:cxn modelId="{2D989238-1C57-EB4B-8179-3C50642976AF}" type="presOf" srcId="{8E99D7F9-8F69-46EF-968F-C5B628BCB400}" destId="{BD7A3EF1-D16F-424D-A923-DC18A9FCFDEF}" srcOrd="0" destOrd="0" presId="urn:microsoft.com/office/officeart/2005/8/layout/cycle6"/>
    <dgm:cxn modelId="{F93F6398-E631-43ED-8DBD-56169F4FBE9C}" srcId="{C2B40C35-CDB2-441C-B4CD-7D242DDA8346}" destId="{BAAC7C61-BEBD-400B-9E5E-7EC189A8F613}" srcOrd="1" destOrd="0" parTransId="{5EC43E15-A5EE-431D-A94D-F967BF784755}" sibTransId="{0F33137C-0CBC-4242-8B3A-94ADCD013ED9}"/>
    <dgm:cxn modelId="{44D3C11D-B8AE-4F4E-A920-071FAA06AC29}" type="presOf" srcId="{0F33137C-0CBC-4242-8B3A-94ADCD013ED9}" destId="{6B09FE28-362B-4C00-87A1-C6083C4ABB56}" srcOrd="0" destOrd="0" presId="urn:microsoft.com/office/officeart/2005/8/layout/cycle6"/>
    <dgm:cxn modelId="{ED0DD035-CE8F-AD4B-B983-39A22B861069}" type="presOf" srcId="{5300470A-CA48-410B-BC5D-02E64D3E7997}" destId="{EBC78575-B804-40B4-A555-BAF686885A84}" srcOrd="0" destOrd="0" presId="urn:microsoft.com/office/officeart/2005/8/layout/cycle6"/>
    <dgm:cxn modelId="{E52F088E-DD09-4720-903B-A1D77F905DA5}" srcId="{C2B40C35-CDB2-441C-B4CD-7D242DDA8346}" destId="{E32E967A-5A08-4C02-B56D-64D29394EF87}" srcOrd="0" destOrd="0" parTransId="{8948BA6D-E378-4F1A-A60E-8F04ABA53C19}" sibTransId="{8E99D7F9-8F69-46EF-968F-C5B628BCB400}"/>
    <dgm:cxn modelId="{5A98F549-0582-EF45-977C-A25BBAD43FDC}" type="presOf" srcId="{68D8E776-2CD5-4002-BBD1-0EFD4B4B5918}" destId="{63C776AD-D75E-4E0A-AE18-E963F325CBA4}" srcOrd="0" destOrd="0" presId="urn:microsoft.com/office/officeart/2005/8/layout/cycle6"/>
    <dgm:cxn modelId="{87717B2F-7C83-E64B-9D58-17421A894997}" type="presOf" srcId="{BAAC7C61-BEBD-400B-9E5E-7EC189A8F613}" destId="{AB05C04B-E671-4609-8CF3-A4944FEDFD9D}" srcOrd="0" destOrd="0" presId="urn:microsoft.com/office/officeart/2005/8/layout/cycle6"/>
    <dgm:cxn modelId="{3E629EF7-8C63-4685-A2F8-057205358F9D}" srcId="{C2B40C35-CDB2-441C-B4CD-7D242DDA8346}" destId="{5300470A-CA48-410B-BC5D-02E64D3E7997}" srcOrd="2" destOrd="0" parTransId="{8C380561-B3D3-4025-8408-6103D0204D95}" sibTransId="{68D8E776-2CD5-4002-BBD1-0EFD4B4B5918}"/>
    <dgm:cxn modelId="{4F1B4D1D-B1E4-E040-804F-D476B52F47C7}" type="presParOf" srcId="{F9E89EAE-C1DD-41CA-8870-B029E26076E7}" destId="{AED35443-E3A2-41F8-8359-22E4F081965E}" srcOrd="0" destOrd="0" presId="urn:microsoft.com/office/officeart/2005/8/layout/cycle6"/>
    <dgm:cxn modelId="{744887D1-FBEF-A245-97AF-992BACE0ACC8}" type="presParOf" srcId="{F9E89EAE-C1DD-41CA-8870-B029E26076E7}" destId="{394F7A0D-D7A1-4D21-8417-167496D0DA68}" srcOrd="1" destOrd="0" presId="urn:microsoft.com/office/officeart/2005/8/layout/cycle6"/>
    <dgm:cxn modelId="{198949AD-2AB6-B346-BA57-53ADFED723E1}" type="presParOf" srcId="{F9E89EAE-C1DD-41CA-8870-B029E26076E7}" destId="{BD7A3EF1-D16F-424D-A923-DC18A9FCFDEF}" srcOrd="2" destOrd="0" presId="urn:microsoft.com/office/officeart/2005/8/layout/cycle6"/>
    <dgm:cxn modelId="{8AA6C6DB-6083-AA47-88F1-C20BC64F1CF9}" type="presParOf" srcId="{F9E89EAE-C1DD-41CA-8870-B029E26076E7}" destId="{AB05C04B-E671-4609-8CF3-A4944FEDFD9D}" srcOrd="3" destOrd="0" presId="urn:microsoft.com/office/officeart/2005/8/layout/cycle6"/>
    <dgm:cxn modelId="{9A2DDD91-056D-BB4E-AE3D-0CA09A5CF85A}" type="presParOf" srcId="{F9E89EAE-C1DD-41CA-8870-B029E26076E7}" destId="{590982B3-DFBB-4CF8-A125-C50F694BAB21}" srcOrd="4" destOrd="0" presId="urn:microsoft.com/office/officeart/2005/8/layout/cycle6"/>
    <dgm:cxn modelId="{5DC7CFB8-6244-6B4B-BF55-8D1F950B8B62}" type="presParOf" srcId="{F9E89EAE-C1DD-41CA-8870-B029E26076E7}" destId="{6B09FE28-362B-4C00-87A1-C6083C4ABB56}" srcOrd="5" destOrd="0" presId="urn:microsoft.com/office/officeart/2005/8/layout/cycle6"/>
    <dgm:cxn modelId="{9ED3A7F5-EBA9-7742-BD4B-07DA1ACB2871}" type="presParOf" srcId="{F9E89EAE-C1DD-41CA-8870-B029E26076E7}" destId="{EBC78575-B804-40B4-A555-BAF686885A84}" srcOrd="6" destOrd="0" presId="urn:microsoft.com/office/officeart/2005/8/layout/cycle6"/>
    <dgm:cxn modelId="{F62F05A0-7B89-6343-A3F3-63D380D8A1BE}" type="presParOf" srcId="{F9E89EAE-C1DD-41CA-8870-B029E26076E7}" destId="{176C2403-DD9B-42B4-AA4F-722D87E37324}" srcOrd="7" destOrd="0" presId="urn:microsoft.com/office/officeart/2005/8/layout/cycle6"/>
    <dgm:cxn modelId="{CFAA1B43-A02E-704D-8BB3-D360EDD36471}" type="presParOf" srcId="{F9E89EAE-C1DD-41CA-8870-B029E26076E7}" destId="{63C776AD-D75E-4E0A-AE18-E963F325CBA4}"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DAECD-24D8-44BB-AE55-A7F35A372E56}" type="doc">
      <dgm:prSet loTypeId="urn:microsoft.com/office/officeart/2005/8/layout/cycle6" loCatId="cycle" qsTypeId="urn:microsoft.com/office/officeart/2005/8/quickstyle/simple4" qsCatId="simple" csTypeId="urn:microsoft.com/office/officeart/2005/8/colors/colorful1" csCatId="colorful" phldr="1"/>
      <dgm:spPr/>
      <dgm:t>
        <a:bodyPr/>
        <a:lstStyle/>
        <a:p>
          <a:endParaRPr lang="en-US"/>
        </a:p>
      </dgm:t>
    </dgm:pt>
    <dgm:pt modelId="{2D4427B3-F320-42E8-9045-59BD21BE15E6}">
      <dgm:prSet phldrT="[Text]"/>
      <dgm:spPr/>
      <dgm:t>
        <a:bodyPr/>
        <a:lstStyle/>
        <a:p>
          <a:r>
            <a:rPr lang="en-US" dirty="0" smtClean="0"/>
            <a:t>Employment and Training – Youth Programs</a:t>
          </a:r>
          <a:endParaRPr lang="en-US" dirty="0"/>
        </a:p>
      </dgm:t>
    </dgm:pt>
    <dgm:pt modelId="{0B5D9F6C-D506-400A-A9BB-A98131D9852B}" type="parTrans" cxnId="{91FCC578-E0B8-4493-A526-FE543FB6D773}">
      <dgm:prSet/>
      <dgm:spPr/>
      <dgm:t>
        <a:bodyPr/>
        <a:lstStyle/>
        <a:p>
          <a:endParaRPr lang="en-US"/>
        </a:p>
      </dgm:t>
    </dgm:pt>
    <dgm:pt modelId="{5F6B54EE-90C9-479D-B303-847DAB63737B}" type="sibTrans" cxnId="{91FCC578-E0B8-4493-A526-FE543FB6D773}">
      <dgm:prSet/>
      <dgm:spPr/>
      <dgm:t>
        <a:bodyPr/>
        <a:lstStyle/>
        <a:p>
          <a:endParaRPr lang="en-US"/>
        </a:p>
      </dgm:t>
    </dgm:pt>
    <dgm:pt modelId="{CB80D547-5EEE-4C4F-93E4-5F13E998BF02}">
      <dgm:prSet phldrT="[Text]"/>
      <dgm:spPr/>
      <dgm:t>
        <a:bodyPr/>
        <a:lstStyle/>
        <a:p>
          <a:r>
            <a:rPr lang="en-US" dirty="0" smtClean="0"/>
            <a:t>Employment and Training for People with Disabilities</a:t>
          </a:r>
          <a:endParaRPr lang="en-US" dirty="0"/>
        </a:p>
      </dgm:t>
    </dgm:pt>
    <dgm:pt modelId="{4147487D-ADF4-4F95-A5FC-50C97083DA23}" type="parTrans" cxnId="{955935CF-1DD9-4826-84BD-8068581FABA2}">
      <dgm:prSet/>
      <dgm:spPr/>
      <dgm:t>
        <a:bodyPr/>
        <a:lstStyle/>
        <a:p>
          <a:endParaRPr lang="en-US"/>
        </a:p>
      </dgm:t>
    </dgm:pt>
    <dgm:pt modelId="{30102D89-3EE1-4484-9418-F17FBD33F80D}" type="sibTrans" cxnId="{955935CF-1DD9-4826-84BD-8068581FABA2}">
      <dgm:prSet/>
      <dgm:spPr/>
      <dgm:t>
        <a:bodyPr/>
        <a:lstStyle/>
        <a:p>
          <a:endParaRPr lang="en-US"/>
        </a:p>
      </dgm:t>
    </dgm:pt>
    <dgm:pt modelId="{C3C3DEA2-E91C-49B5-ABF2-884DFCA703FA}">
      <dgm:prSet phldrT="[Text]"/>
      <dgm:spPr/>
      <dgm:t>
        <a:bodyPr/>
        <a:lstStyle/>
        <a:p>
          <a:r>
            <a:rPr lang="en-US" dirty="0" smtClean="0"/>
            <a:t>Unemployment Insurance Division</a:t>
          </a:r>
          <a:endParaRPr lang="en-US" dirty="0"/>
        </a:p>
      </dgm:t>
    </dgm:pt>
    <dgm:pt modelId="{688DE32D-6E07-4583-ACAB-18F87090C59B}" type="parTrans" cxnId="{ABC51580-95B6-4699-AFA4-366D93C6C0E6}">
      <dgm:prSet/>
      <dgm:spPr/>
      <dgm:t>
        <a:bodyPr/>
        <a:lstStyle/>
        <a:p>
          <a:endParaRPr lang="en-US"/>
        </a:p>
      </dgm:t>
    </dgm:pt>
    <dgm:pt modelId="{C75BBDB2-5C55-4555-A997-28677768EAFC}" type="sibTrans" cxnId="{ABC51580-95B6-4699-AFA4-366D93C6C0E6}">
      <dgm:prSet/>
      <dgm:spPr/>
      <dgm:t>
        <a:bodyPr/>
        <a:lstStyle/>
        <a:p>
          <a:endParaRPr lang="en-US"/>
        </a:p>
      </dgm:t>
    </dgm:pt>
    <dgm:pt modelId="{C15DE61C-29B8-49B1-BEAB-D2481502A53B}">
      <dgm:prSet phldrT="[Text]"/>
      <dgm:spPr/>
      <dgm:t>
        <a:bodyPr/>
        <a:lstStyle/>
        <a:p>
          <a:r>
            <a:rPr lang="en-US" dirty="0" smtClean="0"/>
            <a:t>Employment and Training – Adult Programs</a:t>
          </a:r>
          <a:endParaRPr lang="en-US" dirty="0"/>
        </a:p>
      </dgm:t>
    </dgm:pt>
    <dgm:pt modelId="{CC7CB728-B9F2-4AA8-8ECB-6567934CAF28}" type="parTrans" cxnId="{7369EBDB-3B6D-436D-8129-CFFADE54F46E}">
      <dgm:prSet/>
      <dgm:spPr/>
      <dgm:t>
        <a:bodyPr/>
        <a:lstStyle/>
        <a:p>
          <a:endParaRPr lang="en-US"/>
        </a:p>
      </dgm:t>
    </dgm:pt>
    <dgm:pt modelId="{26B65CAC-B67A-4132-8CB8-DEB816F9639E}" type="sibTrans" cxnId="{7369EBDB-3B6D-436D-8129-CFFADE54F46E}">
      <dgm:prSet/>
      <dgm:spPr/>
      <dgm:t>
        <a:bodyPr/>
        <a:lstStyle/>
        <a:p>
          <a:endParaRPr lang="en-US"/>
        </a:p>
      </dgm:t>
    </dgm:pt>
    <dgm:pt modelId="{22C54821-1074-48C4-8C73-C710C633A84E}" type="pres">
      <dgm:prSet presAssocID="{A70DAECD-24D8-44BB-AE55-A7F35A372E56}" presName="cycle" presStyleCnt="0">
        <dgm:presLayoutVars>
          <dgm:dir/>
          <dgm:resizeHandles val="exact"/>
        </dgm:presLayoutVars>
      </dgm:prSet>
      <dgm:spPr/>
      <dgm:t>
        <a:bodyPr/>
        <a:lstStyle/>
        <a:p>
          <a:endParaRPr lang="en-US"/>
        </a:p>
      </dgm:t>
    </dgm:pt>
    <dgm:pt modelId="{D9D2107C-C3BF-4ACD-8BCA-4EC7CDDC39BD}" type="pres">
      <dgm:prSet presAssocID="{CB80D547-5EEE-4C4F-93E4-5F13E998BF02}" presName="node" presStyleLbl="node1" presStyleIdx="0" presStyleCnt="4">
        <dgm:presLayoutVars>
          <dgm:bulletEnabled val="1"/>
        </dgm:presLayoutVars>
      </dgm:prSet>
      <dgm:spPr/>
      <dgm:t>
        <a:bodyPr/>
        <a:lstStyle/>
        <a:p>
          <a:endParaRPr lang="en-US"/>
        </a:p>
      </dgm:t>
    </dgm:pt>
    <dgm:pt modelId="{1D65D177-9A16-467B-B624-F6F06205CEA2}" type="pres">
      <dgm:prSet presAssocID="{CB80D547-5EEE-4C4F-93E4-5F13E998BF02}" presName="spNode" presStyleCnt="0"/>
      <dgm:spPr/>
      <dgm:t>
        <a:bodyPr/>
        <a:lstStyle/>
        <a:p>
          <a:endParaRPr lang="en-US"/>
        </a:p>
      </dgm:t>
    </dgm:pt>
    <dgm:pt modelId="{061B6594-6553-4795-9C75-44ABF402BE4C}" type="pres">
      <dgm:prSet presAssocID="{30102D89-3EE1-4484-9418-F17FBD33F80D}" presName="sibTrans" presStyleLbl="sibTrans1D1" presStyleIdx="0" presStyleCnt="4"/>
      <dgm:spPr/>
      <dgm:t>
        <a:bodyPr/>
        <a:lstStyle/>
        <a:p>
          <a:endParaRPr lang="en-US"/>
        </a:p>
      </dgm:t>
    </dgm:pt>
    <dgm:pt modelId="{56941B6B-0CC1-4D97-AE65-7DAA47543069}" type="pres">
      <dgm:prSet presAssocID="{2D4427B3-F320-42E8-9045-59BD21BE15E6}" presName="node" presStyleLbl="node1" presStyleIdx="1" presStyleCnt="4">
        <dgm:presLayoutVars>
          <dgm:bulletEnabled val="1"/>
        </dgm:presLayoutVars>
      </dgm:prSet>
      <dgm:spPr/>
      <dgm:t>
        <a:bodyPr/>
        <a:lstStyle/>
        <a:p>
          <a:endParaRPr lang="en-US"/>
        </a:p>
      </dgm:t>
    </dgm:pt>
    <dgm:pt modelId="{18D1C1A7-E780-418C-B2CE-FF0E36481458}" type="pres">
      <dgm:prSet presAssocID="{2D4427B3-F320-42E8-9045-59BD21BE15E6}" presName="spNode" presStyleCnt="0"/>
      <dgm:spPr/>
      <dgm:t>
        <a:bodyPr/>
        <a:lstStyle/>
        <a:p>
          <a:endParaRPr lang="en-US"/>
        </a:p>
      </dgm:t>
    </dgm:pt>
    <dgm:pt modelId="{8CD763DE-546E-4CFB-9BF0-7571FCB9FF65}" type="pres">
      <dgm:prSet presAssocID="{5F6B54EE-90C9-479D-B303-847DAB63737B}" presName="sibTrans" presStyleLbl="sibTrans1D1" presStyleIdx="1" presStyleCnt="4"/>
      <dgm:spPr/>
      <dgm:t>
        <a:bodyPr/>
        <a:lstStyle/>
        <a:p>
          <a:endParaRPr lang="en-US"/>
        </a:p>
      </dgm:t>
    </dgm:pt>
    <dgm:pt modelId="{4257AB75-147C-433C-8A20-945EF522AFA9}" type="pres">
      <dgm:prSet presAssocID="{C15DE61C-29B8-49B1-BEAB-D2481502A53B}" presName="node" presStyleLbl="node1" presStyleIdx="2" presStyleCnt="4">
        <dgm:presLayoutVars>
          <dgm:bulletEnabled val="1"/>
        </dgm:presLayoutVars>
      </dgm:prSet>
      <dgm:spPr/>
      <dgm:t>
        <a:bodyPr/>
        <a:lstStyle/>
        <a:p>
          <a:endParaRPr lang="en-US"/>
        </a:p>
      </dgm:t>
    </dgm:pt>
    <dgm:pt modelId="{8D57E0F0-A98F-438B-8F1C-EF67E70C56D3}" type="pres">
      <dgm:prSet presAssocID="{C15DE61C-29B8-49B1-BEAB-D2481502A53B}" presName="spNode" presStyleCnt="0"/>
      <dgm:spPr/>
    </dgm:pt>
    <dgm:pt modelId="{EF8CB0BB-E0C1-461F-BD8B-6F50E9E82B5F}" type="pres">
      <dgm:prSet presAssocID="{26B65CAC-B67A-4132-8CB8-DEB816F9639E}" presName="sibTrans" presStyleLbl="sibTrans1D1" presStyleIdx="2" presStyleCnt="4"/>
      <dgm:spPr/>
      <dgm:t>
        <a:bodyPr/>
        <a:lstStyle/>
        <a:p>
          <a:endParaRPr lang="en-US"/>
        </a:p>
      </dgm:t>
    </dgm:pt>
    <dgm:pt modelId="{72F34F1B-A34C-41FB-A3A4-4388DB747A32}" type="pres">
      <dgm:prSet presAssocID="{C3C3DEA2-E91C-49B5-ABF2-884DFCA703FA}" presName="node" presStyleLbl="node1" presStyleIdx="3" presStyleCnt="4">
        <dgm:presLayoutVars>
          <dgm:bulletEnabled val="1"/>
        </dgm:presLayoutVars>
      </dgm:prSet>
      <dgm:spPr/>
      <dgm:t>
        <a:bodyPr/>
        <a:lstStyle/>
        <a:p>
          <a:endParaRPr lang="en-US"/>
        </a:p>
      </dgm:t>
    </dgm:pt>
    <dgm:pt modelId="{D344553B-D16F-4F9A-870F-4CDAA08BD4A1}" type="pres">
      <dgm:prSet presAssocID="{C3C3DEA2-E91C-49B5-ABF2-884DFCA703FA}" presName="spNode" presStyleCnt="0"/>
      <dgm:spPr/>
      <dgm:t>
        <a:bodyPr/>
        <a:lstStyle/>
        <a:p>
          <a:endParaRPr lang="en-US"/>
        </a:p>
      </dgm:t>
    </dgm:pt>
    <dgm:pt modelId="{F7AB7A13-258D-48A3-BE12-55D93E8CEDFB}" type="pres">
      <dgm:prSet presAssocID="{C75BBDB2-5C55-4555-A997-28677768EAFC}" presName="sibTrans" presStyleLbl="sibTrans1D1" presStyleIdx="3" presStyleCnt="4"/>
      <dgm:spPr/>
      <dgm:t>
        <a:bodyPr/>
        <a:lstStyle/>
        <a:p>
          <a:endParaRPr lang="en-US"/>
        </a:p>
      </dgm:t>
    </dgm:pt>
  </dgm:ptLst>
  <dgm:cxnLst>
    <dgm:cxn modelId="{F37AC65C-DD11-A74F-8652-918BBE9E757A}" type="presOf" srcId="{C75BBDB2-5C55-4555-A997-28677768EAFC}" destId="{F7AB7A13-258D-48A3-BE12-55D93E8CEDFB}" srcOrd="0" destOrd="0" presId="urn:microsoft.com/office/officeart/2005/8/layout/cycle6"/>
    <dgm:cxn modelId="{91FCC578-E0B8-4493-A526-FE543FB6D773}" srcId="{A70DAECD-24D8-44BB-AE55-A7F35A372E56}" destId="{2D4427B3-F320-42E8-9045-59BD21BE15E6}" srcOrd="1" destOrd="0" parTransId="{0B5D9F6C-D506-400A-A9BB-A98131D9852B}" sibTransId="{5F6B54EE-90C9-479D-B303-847DAB63737B}"/>
    <dgm:cxn modelId="{90AAEF8A-2188-5C4B-B7FA-9AB1AE8B0859}" type="presOf" srcId="{C3C3DEA2-E91C-49B5-ABF2-884DFCA703FA}" destId="{72F34F1B-A34C-41FB-A3A4-4388DB747A32}" srcOrd="0" destOrd="0" presId="urn:microsoft.com/office/officeart/2005/8/layout/cycle6"/>
    <dgm:cxn modelId="{BB203F50-BDF5-6947-A4F7-F5CF6634701D}" type="presOf" srcId="{C15DE61C-29B8-49B1-BEAB-D2481502A53B}" destId="{4257AB75-147C-433C-8A20-945EF522AFA9}" srcOrd="0" destOrd="0" presId="urn:microsoft.com/office/officeart/2005/8/layout/cycle6"/>
    <dgm:cxn modelId="{60C406AF-0006-E344-853C-27580B8DCF3E}" type="presOf" srcId="{5F6B54EE-90C9-479D-B303-847DAB63737B}" destId="{8CD763DE-546E-4CFB-9BF0-7571FCB9FF65}" srcOrd="0" destOrd="0" presId="urn:microsoft.com/office/officeart/2005/8/layout/cycle6"/>
    <dgm:cxn modelId="{373A4769-4AC0-6D45-B4AC-7C6650287598}" type="presOf" srcId="{CB80D547-5EEE-4C4F-93E4-5F13E998BF02}" destId="{D9D2107C-C3BF-4ACD-8BCA-4EC7CDDC39BD}" srcOrd="0" destOrd="0" presId="urn:microsoft.com/office/officeart/2005/8/layout/cycle6"/>
    <dgm:cxn modelId="{ABC51580-95B6-4699-AFA4-366D93C6C0E6}" srcId="{A70DAECD-24D8-44BB-AE55-A7F35A372E56}" destId="{C3C3DEA2-E91C-49B5-ABF2-884DFCA703FA}" srcOrd="3" destOrd="0" parTransId="{688DE32D-6E07-4583-ACAB-18F87090C59B}" sibTransId="{C75BBDB2-5C55-4555-A997-28677768EAFC}"/>
    <dgm:cxn modelId="{7369EBDB-3B6D-436D-8129-CFFADE54F46E}" srcId="{A70DAECD-24D8-44BB-AE55-A7F35A372E56}" destId="{C15DE61C-29B8-49B1-BEAB-D2481502A53B}" srcOrd="2" destOrd="0" parTransId="{CC7CB728-B9F2-4AA8-8ECB-6567934CAF28}" sibTransId="{26B65CAC-B67A-4132-8CB8-DEB816F9639E}"/>
    <dgm:cxn modelId="{5F3636CB-9583-7B44-ACF9-4B9CF8AC0FA4}" type="presOf" srcId="{2D4427B3-F320-42E8-9045-59BD21BE15E6}" destId="{56941B6B-0CC1-4D97-AE65-7DAA47543069}" srcOrd="0" destOrd="0" presId="urn:microsoft.com/office/officeart/2005/8/layout/cycle6"/>
    <dgm:cxn modelId="{4FAB665F-9A84-1844-8160-66F3DC06CC44}" type="presOf" srcId="{A70DAECD-24D8-44BB-AE55-A7F35A372E56}" destId="{22C54821-1074-48C4-8C73-C710C633A84E}" srcOrd="0" destOrd="0" presId="urn:microsoft.com/office/officeart/2005/8/layout/cycle6"/>
    <dgm:cxn modelId="{AC71657E-6A1A-FA48-9E5E-7600366F7493}" type="presOf" srcId="{26B65CAC-B67A-4132-8CB8-DEB816F9639E}" destId="{EF8CB0BB-E0C1-461F-BD8B-6F50E9E82B5F}" srcOrd="0" destOrd="0" presId="urn:microsoft.com/office/officeart/2005/8/layout/cycle6"/>
    <dgm:cxn modelId="{955935CF-1DD9-4826-84BD-8068581FABA2}" srcId="{A70DAECD-24D8-44BB-AE55-A7F35A372E56}" destId="{CB80D547-5EEE-4C4F-93E4-5F13E998BF02}" srcOrd="0" destOrd="0" parTransId="{4147487D-ADF4-4F95-A5FC-50C97083DA23}" sibTransId="{30102D89-3EE1-4484-9418-F17FBD33F80D}"/>
    <dgm:cxn modelId="{9D281338-F938-B34A-83C0-C9541728D49E}" type="presOf" srcId="{30102D89-3EE1-4484-9418-F17FBD33F80D}" destId="{061B6594-6553-4795-9C75-44ABF402BE4C}" srcOrd="0" destOrd="0" presId="urn:microsoft.com/office/officeart/2005/8/layout/cycle6"/>
    <dgm:cxn modelId="{3054C97B-CB4D-BB4C-BBCF-AC6D2C939995}" type="presParOf" srcId="{22C54821-1074-48C4-8C73-C710C633A84E}" destId="{D9D2107C-C3BF-4ACD-8BCA-4EC7CDDC39BD}" srcOrd="0" destOrd="0" presId="urn:microsoft.com/office/officeart/2005/8/layout/cycle6"/>
    <dgm:cxn modelId="{498FB49C-438D-214C-9981-BF27ABBF07B9}" type="presParOf" srcId="{22C54821-1074-48C4-8C73-C710C633A84E}" destId="{1D65D177-9A16-467B-B624-F6F06205CEA2}" srcOrd="1" destOrd="0" presId="urn:microsoft.com/office/officeart/2005/8/layout/cycle6"/>
    <dgm:cxn modelId="{38AABD96-22EE-3940-AC7E-9FD180D043CE}" type="presParOf" srcId="{22C54821-1074-48C4-8C73-C710C633A84E}" destId="{061B6594-6553-4795-9C75-44ABF402BE4C}" srcOrd="2" destOrd="0" presId="urn:microsoft.com/office/officeart/2005/8/layout/cycle6"/>
    <dgm:cxn modelId="{2B7178D6-C781-C645-89DE-EF3C12199AEE}" type="presParOf" srcId="{22C54821-1074-48C4-8C73-C710C633A84E}" destId="{56941B6B-0CC1-4D97-AE65-7DAA47543069}" srcOrd="3" destOrd="0" presId="urn:microsoft.com/office/officeart/2005/8/layout/cycle6"/>
    <dgm:cxn modelId="{C75BCA29-1F7C-FE42-BD0F-429C5A797C56}" type="presParOf" srcId="{22C54821-1074-48C4-8C73-C710C633A84E}" destId="{18D1C1A7-E780-418C-B2CE-FF0E36481458}" srcOrd="4" destOrd="0" presId="urn:microsoft.com/office/officeart/2005/8/layout/cycle6"/>
    <dgm:cxn modelId="{0129CBCD-6438-6742-89CC-C8FE11224682}" type="presParOf" srcId="{22C54821-1074-48C4-8C73-C710C633A84E}" destId="{8CD763DE-546E-4CFB-9BF0-7571FCB9FF65}" srcOrd="5" destOrd="0" presId="urn:microsoft.com/office/officeart/2005/8/layout/cycle6"/>
    <dgm:cxn modelId="{0058EDF8-6450-3145-A6FB-8F84E15D8F56}" type="presParOf" srcId="{22C54821-1074-48C4-8C73-C710C633A84E}" destId="{4257AB75-147C-433C-8A20-945EF522AFA9}" srcOrd="6" destOrd="0" presId="urn:microsoft.com/office/officeart/2005/8/layout/cycle6"/>
    <dgm:cxn modelId="{583D9E8C-A5BD-194E-8E36-1307E3A68A12}" type="presParOf" srcId="{22C54821-1074-48C4-8C73-C710C633A84E}" destId="{8D57E0F0-A98F-438B-8F1C-EF67E70C56D3}" srcOrd="7" destOrd="0" presId="urn:microsoft.com/office/officeart/2005/8/layout/cycle6"/>
    <dgm:cxn modelId="{CCB025C7-4DFB-3246-BFD2-8D330D972CE0}" type="presParOf" srcId="{22C54821-1074-48C4-8C73-C710C633A84E}" destId="{EF8CB0BB-E0C1-461F-BD8B-6F50E9E82B5F}" srcOrd="8" destOrd="0" presId="urn:microsoft.com/office/officeart/2005/8/layout/cycle6"/>
    <dgm:cxn modelId="{CC253950-85CD-1C43-8871-85D6EA217451}" type="presParOf" srcId="{22C54821-1074-48C4-8C73-C710C633A84E}" destId="{72F34F1B-A34C-41FB-A3A4-4388DB747A32}" srcOrd="9" destOrd="0" presId="urn:microsoft.com/office/officeart/2005/8/layout/cycle6"/>
    <dgm:cxn modelId="{6DEA235F-F8A0-564F-861A-798547DF5B70}" type="presParOf" srcId="{22C54821-1074-48C4-8C73-C710C633A84E}" destId="{D344553B-D16F-4F9A-870F-4CDAA08BD4A1}" srcOrd="10" destOrd="0" presId="urn:microsoft.com/office/officeart/2005/8/layout/cycle6"/>
    <dgm:cxn modelId="{65356B5A-746C-6647-A38A-059D8167D62A}" type="presParOf" srcId="{22C54821-1074-48C4-8C73-C710C633A84E}" destId="{F7AB7A13-258D-48A3-BE12-55D93E8CEDF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D596F1-A9E8-41C2-B09F-1FEE96F66A7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9D8CEED-19E0-482E-9A16-399A1ECD42C3}">
      <dgm:prSet phldrT="[Text]" custT="1"/>
      <dgm:spPr/>
      <dgm:t>
        <a:bodyPr/>
        <a:lstStyle/>
        <a:p>
          <a:r>
            <a:rPr lang="en-US" sz="1200" b="1" dirty="0" smtClean="0"/>
            <a:t>Total Receipts into the Fund</a:t>
          </a:r>
        </a:p>
        <a:p>
          <a:r>
            <a:rPr lang="en-US" sz="1200" dirty="0" smtClean="0"/>
            <a:t>FY 2016: $53m | FY 2017: $55m | 16-17 Biennium: $108m</a:t>
          </a:r>
          <a:endParaRPr lang="en-US" sz="1200" dirty="0"/>
        </a:p>
      </dgm:t>
    </dgm:pt>
    <dgm:pt modelId="{FBBE7858-51C5-4782-BB99-4819BDB04EA6}" type="parTrans" cxnId="{5C595B49-14E8-440A-AE6D-E08665580B95}">
      <dgm:prSet/>
      <dgm:spPr/>
      <dgm:t>
        <a:bodyPr/>
        <a:lstStyle/>
        <a:p>
          <a:endParaRPr lang="en-US"/>
        </a:p>
      </dgm:t>
    </dgm:pt>
    <dgm:pt modelId="{98D1BFA7-35B8-47BF-A548-734AA494C57E}" type="sibTrans" cxnId="{5C595B49-14E8-440A-AE6D-E08665580B95}">
      <dgm:prSet/>
      <dgm:spPr/>
      <dgm:t>
        <a:bodyPr/>
        <a:lstStyle/>
        <a:p>
          <a:endParaRPr lang="en-US"/>
        </a:p>
      </dgm:t>
    </dgm:pt>
    <dgm:pt modelId="{72B8052C-6099-414D-A5B6-7872CDB1AD35}">
      <dgm:prSet phldrT="[Text]" custT="1"/>
      <dgm:spPr/>
      <dgm:t>
        <a:bodyPr/>
        <a:lstStyle/>
        <a:p>
          <a:r>
            <a:rPr lang="en-US" sz="1200" b="1" dirty="0" smtClean="0"/>
            <a:t>Dislocated Worker Program</a:t>
          </a:r>
        </a:p>
        <a:p>
          <a:r>
            <a:rPr lang="en-US" sz="1200" dirty="0" smtClean="0"/>
            <a:t>Total Receipts </a:t>
          </a:r>
          <a:r>
            <a:rPr lang="en-US" sz="1200" i="1" dirty="0" smtClean="0"/>
            <a:t>minus</a:t>
          </a:r>
          <a:r>
            <a:rPr lang="en-US" sz="1200" dirty="0" smtClean="0"/>
            <a:t> Legislative Appropriations </a:t>
          </a:r>
          <a:r>
            <a:rPr lang="en-US" sz="1200" i="1" dirty="0" smtClean="0"/>
            <a:t>equals</a:t>
          </a:r>
          <a:r>
            <a:rPr lang="en-US" sz="1200" dirty="0" smtClean="0"/>
            <a:t> Amount Available for Dislocated Worker Program</a:t>
          </a:r>
        </a:p>
        <a:p>
          <a:r>
            <a:rPr lang="en-US" sz="1200" dirty="0" smtClean="0"/>
            <a:t>FY 2016: $26m | FY 2017: $24m | 16-17 Biennium: $50m</a:t>
          </a:r>
        </a:p>
      </dgm:t>
    </dgm:pt>
    <dgm:pt modelId="{1389272D-A052-4E31-923B-FBC0EB5BA95E}" type="parTrans" cxnId="{D7222F87-3E21-46DB-ABC5-372C0251D246}">
      <dgm:prSet/>
      <dgm:spPr/>
      <dgm:t>
        <a:bodyPr/>
        <a:lstStyle/>
        <a:p>
          <a:endParaRPr lang="en-US"/>
        </a:p>
      </dgm:t>
    </dgm:pt>
    <dgm:pt modelId="{2E8BADD5-FEE0-4242-8CF1-58B3DE2E87E8}" type="sibTrans" cxnId="{D7222F87-3E21-46DB-ABC5-372C0251D246}">
      <dgm:prSet/>
      <dgm:spPr/>
      <dgm:t>
        <a:bodyPr/>
        <a:lstStyle/>
        <a:p>
          <a:endParaRPr lang="en-US"/>
        </a:p>
      </dgm:t>
    </dgm:pt>
    <dgm:pt modelId="{EFFFA2F7-65A0-4924-AA82-65323C88199B}">
      <dgm:prSet phldrT="[Text]" custT="1"/>
      <dgm:spPr/>
      <dgm:t>
        <a:bodyPr/>
        <a:lstStyle/>
        <a:p>
          <a:r>
            <a:rPr lang="en-US" sz="1200" b="1" dirty="0" smtClean="0"/>
            <a:t>Small Layoffs</a:t>
          </a:r>
        </a:p>
        <a:p>
          <a:r>
            <a:rPr lang="en-US" sz="1200" dirty="0" smtClean="0"/>
            <a:t>61% of what the funds available for the Dislocated Worker program is allocated, by formula, to local workforce development areas and other providers to provide services for small layoffs.</a:t>
          </a:r>
        </a:p>
        <a:p>
          <a:r>
            <a:rPr lang="en-US" sz="1200" dirty="0" smtClean="0"/>
            <a:t>FY 2016: $16m | FY 2017: $14.5m | 16-17 Biennium: $30.5m</a:t>
          </a:r>
          <a:endParaRPr lang="en-US" sz="1200" dirty="0"/>
        </a:p>
      </dgm:t>
    </dgm:pt>
    <dgm:pt modelId="{419A836E-7E6E-4F8E-AF6A-2F55AF8660AA}" type="parTrans" cxnId="{F45459D4-A3E1-4E97-931E-23FC80D3861A}">
      <dgm:prSet/>
      <dgm:spPr/>
      <dgm:t>
        <a:bodyPr/>
        <a:lstStyle/>
        <a:p>
          <a:endParaRPr lang="en-US"/>
        </a:p>
      </dgm:t>
    </dgm:pt>
    <dgm:pt modelId="{650A3325-C742-4C39-885B-076E32ADCC43}" type="sibTrans" cxnId="{F45459D4-A3E1-4E97-931E-23FC80D3861A}">
      <dgm:prSet/>
      <dgm:spPr/>
      <dgm:t>
        <a:bodyPr/>
        <a:lstStyle/>
        <a:p>
          <a:endParaRPr lang="en-US"/>
        </a:p>
      </dgm:t>
    </dgm:pt>
    <dgm:pt modelId="{460F0EE2-D1A1-48C3-8D32-17007B284062}">
      <dgm:prSet phldrT="[Text]" custT="1"/>
      <dgm:spPr/>
      <dgm:t>
        <a:bodyPr/>
        <a:lstStyle/>
        <a:p>
          <a:r>
            <a:rPr lang="en-US" sz="1200" b="1" smtClean="0"/>
            <a:t>Legislative Appropriations from the Fund</a:t>
          </a:r>
        </a:p>
        <a:p>
          <a:r>
            <a:rPr lang="en-US" sz="1200" smtClean="0"/>
            <a:t>FY 2016: $27m | FY 2017: $31m | 16-17 Biennium: $58m</a:t>
          </a:r>
        </a:p>
        <a:p>
          <a:r>
            <a:rPr lang="en-US" sz="1200" smtClean="0"/>
            <a:t> </a:t>
          </a:r>
          <a:endParaRPr lang="en-US" sz="1200" dirty="0" smtClean="0"/>
        </a:p>
      </dgm:t>
    </dgm:pt>
    <dgm:pt modelId="{06C24E4A-C168-44AA-B6E1-E3127909807E}" type="parTrans" cxnId="{BACE06EB-34C1-49E1-824F-44815F5C2F80}">
      <dgm:prSet/>
      <dgm:spPr/>
      <dgm:t>
        <a:bodyPr/>
        <a:lstStyle/>
        <a:p>
          <a:endParaRPr lang="en-US"/>
        </a:p>
      </dgm:t>
    </dgm:pt>
    <dgm:pt modelId="{8EAE8520-6EA2-49EC-BCA1-E23E0355C57F}" type="sibTrans" cxnId="{BACE06EB-34C1-49E1-824F-44815F5C2F80}">
      <dgm:prSet/>
      <dgm:spPr/>
      <dgm:t>
        <a:bodyPr/>
        <a:lstStyle/>
        <a:p>
          <a:endParaRPr lang="en-US"/>
        </a:p>
      </dgm:t>
    </dgm:pt>
    <dgm:pt modelId="{E987D01D-A3C6-4537-AE8A-EEC969086057}">
      <dgm:prSet phldrT="[Text]" custT="1"/>
      <dgm:spPr/>
      <dgm:t>
        <a:bodyPr/>
        <a:lstStyle/>
        <a:p>
          <a:r>
            <a:rPr lang="en-US" sz="1200" b="1" dirty="0" smtClean="0"/>
            <a:t>Mass Layoffs</a:t>
          </a:r>
        </a:p>
        <a:p>
          <a:r>
            <a:rPr lang="en-US" sz="1200" dirty="0" smtClean="0"/>
            <a:t>The remaining 39% of the Dislocated Worker Program funds available are used by DEED to respond to mass layoffs. </a:t>
          </a:r>
        </a:p>
        <a:p>
          <a:r>
            <a:rPr lang="en-US" sz="1200" dirty="0" smtClean="0"/>
            <a:t>FY 2016: $10m | FY 2017: $9.5m | 16-17 Biennium: $19.5m</a:t>
          </a:r>
          <a:endParaRPr lang="en-US" sz="1200" dirty="0"/>
        </a:p>
      </dgm:t>
    </dgm:pt>
    <dgm:pt modelId="{8CA9E69A-52C0-4D7B-B6E2-6940BEBF438B}" type="parTrans" cxnId="{F7FE60BE-EDF8-4635-A93B-2290C011694D}">
      <dgm:prSet/>
      <dgm:spPr/>
      <dgm:t>
        <a:bodyPr/>
        <a:lstStyle/>
        <a:p>
          <a:endParaRPr lang="en-US"/>
        </a:p>
      </dgm:t>
    </dgm:pt>
    <dgm:pt modelId="{D49494C6-7C68-45D3-9560-FABB5D3C77A7}" type="sibTrans" cxnId="{F7FE60BE-EDF8-4635-A93B-2290C011694D}">
      <dgm:prSet/>
      <dgm:spPr/>
      <dgm:t>
        <a:bodyPr/>
        <a:lstStyle/>
        <a:p>
          <a:endParaRPr lang="en-US"/>
        </a:p>
      </dgm:t>
    </dgm:pt>
    <dgm:pt modelId="{76EB8270-7F37-49D3-830C-99001282B638}">
      <dgm:prSet phldrT="[Text]" custT="1"/>
      <dgm:spPr/>
      <dgm:t>
        <a:bodyPr/>
        <a:lstStyle/>
        <a:p>
          <a:r>
            <a:rPr lang="en-US" sz="1200" b="1" dirty="0" smtClean="0"/>
            <a:t>DEED and DLI Programs</a:t>
          </a:r>
        </a:p>
        <a:p>
          <a:r>
            <a:rPr lang="en-US" sz="1200" dirty="0" smtClean="0"/>
            <a:t>FY 2016: $24m | FY 2017: $26m | 16-17 Biennium: $50m</a:t>
          </a:r>
          <a:endParaRPr lang="en-US" sz="1200" b="1" dirty="0" smtClean="0"/>
        </a:p>
        <a:p>
          <a:r>
            <a:rPr lang="en-US" sz="1200" dirty="0" smtClean="0"/>
            <a:t>Pathways to Prosperity, Youth at Work, YouthBuild, Minnesota Youth Program, Job Training Incentive Program, Funding for Report Card, DLI Apprenticeship, DLI Prevailing Wage Enforcement, Small Business Development Centers, Extended Employment, DT&amp;H Grants, Rural Career Counselors, Expansion of Business Assistance Services, Bureau of Small Business  </a:t>
          </a:r>
          <a:endParaRPr lang="en-US" sz="1200" dirty="0"/>
        </a:p>
      </dgm:t>
    </dgm:pt>
    <dgm:pt modelId="{06A55E18-24DE-4235-B6C6-7A5848B0BD4E}" type="parTrans" cxnId="{B4BD4DA4-7CA5-4CF2-B63B-7A30CC80532E}">
      <dgm:prSet/>
      <dgm:spPr/>
      <dgm:t>
        <a:bodyPr/>
        <a:lstStyle/>
        <a:p>
          <a:endParaRPr lang="en-US"/>
        </a:p>
      </dgm:t>
    </dgm:pt>
    <dgm:pt modelId="{71BF5183-1906-40E6-BE0C-8F05B843BBB8}" type="sibTrans" cxnId="{B4BD4DA4-7CA5-4CF2-B63B-7A30CC80532E}">
      <dgm:prSet/>
      <dgm:spPr/>
      <dgm:t>
        <a:bodyPr/>
        <a:lstStyle/>
        <a:p>
          <a:endParaRPr lang="en-US"/>
        </a:p>
      </dgm:t>
    </dgm:pt>
    <dgm:pt modelId="{0E823772-A63B-43DD-9788-C5156B48EA15}">
      <dgm:prSet phldrT="[Text]" custT="1"/>
      <dgm:spPr/>
      <dgm:t>
        <a:bodyPr/>
        <a:lstStyle/>
        <a:p>
          <a:r>
            <a:rPr lang="en-US" sz="1200" b="1" dirty="0" smtClean="0"/>
            <a:t>Other Direct Appropriations</a:t>
          </a:r>
        </a:p>
        <a:p>
          <a:r>
            <a:rPr lang="en-US" sz="1200" dirty="0" smtClean="0"/>
            <a:t>FY 2016: $3m | FY 2017: $5m | 16-17 Biennium: $8m</a:t>
          </a:r>
          <a:endParaRPr lang="en-US" sz="1200" b="1" dirty="0" smtClean="0"/>
        </a:p>
        <a:p>
          <a:r>
            <a:rPr lang="en-US" sz="1200" dirty="0" smtClean="0"/>
            <a:t>Twin Cities Rise!, Resource </a:t>
          </a:r>
          <a:r>
            <a:rPr lang="en-US" sz="1200" dirty="0" err="1" smtClean="0"/>
            <a:t>Inc</a:t>
          </a:r>
          <a:r>
            <a:rPr lang="en-US" sz="1200" dirty="0" smtClean="0"/>
            <a:t>, </a:t>
          </a:r>
          <a:r>
            <a:rPr lang="en-US" sz="1200" dirty="0" err="1" smtClean="0"/>
            <a:t>SciTechsperience</a:t>
          </a:r>
          <a:r>
            <a:rPr lang="en-US" sz="1200" dirty="0" smtClean="0"/>
            <a:t>, Boys and Girls Club, Big Brothers Big Sisters, Opportunities Industrialization Centers, Minnesota Diversified Industries, Occupational Development Corporation, Historic Preservation Corps, North East Higher Education District</a:t>
          </a:r>
          <a:endParaRPr lang="en-US" sz="1200" dirty="0"/>
        </a:p>
      </dgm:t>
    </dgm:pt>
    <dgm:pt modelId="{1A041216-F0F6-4DF5-B325-9C1A2DCB114E}" type="parTrans" cxnId="{1830F04B-55F2-44A1-8C42-5B8C4D02D633}">
      <dgm:prSet/>
      <dgm:spPr/>
      <dgm:t>
        <a:bodyPr/>
        <a:lstStyle/>
        <a:p>
          <a:endParaRPr lang="en-US"/>
        </a:p>
      </dgm:t>
    </dgm:pt>
    <dgm:pt modelId="{8CF6B161-CB6D-4917-81B5-C2CAD1D0A10C}" type="sibTrans" cxnId="{1830F04B-55F2-44A1-8C42-5B8C4D02D633}">
      <dgm:prSet/>
      <dgm:spPr/>
      <dgm:t>
        <a:bodyPr/>
        <a:lstStyle/>
        <a:p>
          <a:endParaRPr lang="en-US"/>
        </a:p>
      </dgm:t>
    </dgm:pt>
    <dgm:pt modelId="{1EE5381B-FF66-46E0-A2D2-398CD6E5CC83}" type="pres">
      <dgm:prSet presAssocID="{94D596F1-A9E8-41C2-B09F-1FEE96F66A72}" presName="Name0" presStyleCnt="0">
        <dgm:presLayoutVars>
          <dgm:dir/>
          <dgm:animLvl val="lvl"/>
          <dgm:resizeHandles val="exact"/>
        </dgm:presLayoutVars>
      </dgm:prSet>
      <dgm:spPr/>
      <dgm:t>
        <a:bodyPr/>
        <a:lstStyle/>
        <a:p>
          <a:endParaRPr lang="en-US"/>
        </a:p>
      </dgm:t>
    </dgm:pt>
    <dgm:pt modelId="{1CEFF1B5-AD4C-42D3-8E03-0DD4028374B9}" type="pres">
      <dgm:prSet presAssocID="{72B8052C-6099-414D-A5B6-7872CDB1AD35}" presName="boxAndChildren" presStyleCnt="0"/>
      <dgm:spPr/>
      <dgm:t>
        <a:bodyPr/>
        <a:lstStyle/>
        <a:p>
          <a:endParaRPr lang="en-US"/>
        </a:p>
      </dgm:t>
    </dgm:pt>
    <dgm:pt modelId="{29F52218-17CC-4BED-A345-8AA02CB4AD67}" type="pres">
      <dgm:prSet presAssocID="{72B8052C-6099-414D-A5B6-7872CDB1AD35}" presName="parentTextBox" presStyleLbl="node1" presStyleIdx="0" presStyleCnt="3"/>
      <dgm:spPr/>
      <dgm:t>
        <a:bodyPr/>
        <a:lstStyle/>
        <a:p>
          <a:endParaRPr lang="en-US"/>
        </a:p>
      </dgm:t>
    </dgm:pt>
    <dgm:pt modelId="{46694A0A-EB7A-4494-8441-96124010D57F}" type="pres">
      <dgm:prSet presAssocID="{72B8052C-6099-414D-A5B6-7872CDB1AD35}" presName="entireBox" presStyleLbl="node1" presStyleIdx="0" presStyleCnt="3" custScaleY="145367"/>
      <dgm:spPr/>
      <dgm:t>
        <a:bodyPr/>
        <a:lstStyle/>
        <a:p>
          <a:endParaRPr lang="en-US"/>
        </a:p>
      </dgm:t>
    </dgm:pt>
    <dgm:pt modelId="{47131CE2-04C1-4FB5-A9D6-0CFFDD6B21BD}" type="pres">
      <dgm:prSet presAssocID="{72B8052C-6099-414D-A5B6-7872CDB1AD35}" presName="descendantBox" presStyleCnt="0"/>
      <dgm:spPr/>
      <dgm:t>
        <a:bodyPr/>
        <a:lstStyle/>
        <a:p>
          <a:endParaRPr lang="en-US"/>
        </a:p>
      </dgm:t>
    </dgm:pt>
    <dgm:pt modelId="{445F1E69-6FE5-4B55-9A06-F2195E918687}" type="pres">
      <dgm:prSet presAssocID="{EFFFA2F7-65A0-4924-AA82-65323C88199B}" presName="childTextBox" presStyleLbl="fgAccFollowNode1" presStyleIdx="0" presStyleCnt="4" custScaleX="255556" custScaleY="156548">
        <dgm:presLayoutVars>
          <dgm:bulletEnabled val="1"/>
        </dgm:presLayoutVars>
      </dgm:prSet>
      <dgm:spPr/>
      <dgm:t>
        <a:bodyPr/>
        <a:lstStyle/>
        <a:p>
          <a:endParaRPr lang="en-US"/>
        </a:p>
      </dgm:t>
    </dgm:pt>
    <dgm:pt modelId="{AF7E44B3-9DC5-420D-92FA-FEA9F5B06D60}" type="pres">
      <dgm:prSet presAssocID="{E987D01D-A3C6-4537-AE8A-EEC969086057}" presName="childTextBox" presStyleLbl="fgAccFollowNode1" presStyleIdx="1" presStyleCnt="4" custScaleY="154468">
        <dgm:presLayoutVars>
          <dgm:bulletEnabled val="1"/>
        </dgm:presLayoutVars>
      </dgm:prSet>
      <dgm:spPr/>
      <dgm:t>
        <a:bodyPr/>
        <a:lstStyle/>
        <a:p>
          <a:endParaRPr lang="en-US"/>
        </a:p>
      </dgm:t>
    </dgm:pt>
    <dgm:pt modelId="{9F91A041-3227-4098-8571-A91659ECF3D9}" type="pres">
      <dgm:prSet presAssocID="{8EAE8520-6EA2-49EC-BCA1-E23E0355C57F}" presName="sp" presStyleCnt="0"/>
      <dgm:spPr/>
      <dgm:t>
        <a:bodyPr/>
        <a:lstStyle/>
        <a:p>
          <a:endParaRPr lang="en-US"/>
        </a:p>
      </dgm:t>
    </dgm:pt>
    <dgm:pt modelId="{7E3A9CD0-9BE2-4816-8255-D5AD4FF152E6}" type="pres">
      <dgm:prSet presAssocID="{460F0EE2-D1A1-48C3-8D32-17007B284062}" presName="arrowAndChildren" presStyleCnt="0"/>
      <dgm:spPr/>
      <dgm:t>
        <a:bodyPr/>
        <a:lstStyle/>
        <a:p>
          <a:endParaRPr lang="en-US"/>
        </a:p>
      </dgm:t>
    </dgm:pt>
    <dgm:pt modelId="{AC6810D1-3D4E-4143-B80B-0062086B1DCC}" type="pres">
      <dgm:prSet presAssocID="{460F0EE2-D1A1-48C3-8D32-17007B284062}" presName="parentTextArrow" presStyleLbl="node1" presStyleIdx="0" presStyleCnt="3" custScaleY="25942" custLinFactNeighborY="768"/>
      <dgm:spPr/>
      <dgm:t>
        <a:bodyPr/>
        <a:lstStyle/>
        <a:p>
          <a:endParaRPr lang="en-US"/>
        </a:p>
      </dgm:t>
    </dgm:pt>
    <dgm:pt modelId="{2AB126B8-C66B-4052-8655-EF4EAAEDD7FA}" type="pres">
      <dgm:prSet presAssocID="{460F0EE2-D1A1-48C3-8D32-17007B284062}" presName="arrow" presStyleLbl="node1" presStyleIdx="1" presStyleCnt="3"/>
      <dgm:spPr/>
      <dgm:t>
        <a:bodyPr/>
        <a:lstStyle/>
        <a:p>
          <a:endParaRPr lang="en-US"/>
        </a:p>
      </dgm:t>
    </dgm:pt>
    <dgm:pt modelId="{470ABEE2-44E4-40BC-92FB-1A9600D67DAA}" type="pres">
      <dgm:prSet presAssocID="{460F0EE2-D1A1-48C3-8D32-17007B284062}" presName="descendantArrow" presStyleCnt="0"/>
      <dgm:spPr/>
      <dgm:t>
        <a:bodyPr/>
        <a:lstStyle/>
        <a:p>
          <a:endParaRPr lang="en-US"/>
        </a:p>
      </dgm:t>
    </dgm:pt>
    <dgm:pt modelId="{DAFE773B-208B-434F-AAC5-22504EA4CE07}" type="pres">
      <dgm:prSet presAssocID="{76EB8270-7F37-49D3-830C-99001282B638}" presName="childTextArrow" presStyleLbl="fgAccFollowNode1" presStyleIdx="2" presStyleCnt="4" custScaleY="178676">
        <dgm:presLayoutVars>
          <dgm:bulletEnabled val="1"/>
        </dgm:presLayoutVars>
      </dgm:prSet>
      <dgm:spPr/>
      <dgm:t>
        <a:bodyPr/>
        <a:lstStyle/>
        <a:p>
          <a:endParaRPr lang="en-US"/>
        </a:p>
      </dgm:t>
    </dgm:pt>
    <dgm:pt modelId="{6BA0AAF8-A01F-430D-AAEE-3095D2997980}" type="pres">
      <dgm:prSet presAssocID="{0E823772-A63B-43DD-9788-C5156B48EA15}" presName="childTextArrow" presStyleLbl="fgAccFollowNode1" presStyleIdx="3" presStyleCnt="4" custScaleY="178676">
        <dgm:presLayoutVars>
          <dgm:bulletEnabled val="1"/>
        </dgm:presLayoutVars>
      </dgm:prSet>
      <dgm:spPr/>
      <dgm:t>
        <a:bodyPr/>
        <a:lstStyle/>
        <a:p>
          <a:endParaRPr lang="en-US"/>
        </a:p>
      </dgm:t>
    </dgm:pt>
    <dgm:pt modelId="{C729269C-DCB9-4CB2-97B4-AFAF5B4FC3AB}" type="pres">
      <dgm:prSet presAssocID="{98D1BFA7-35B8-47BF-A548-734AA494C57E}" presName="sp" presStyleCnt="0"/>
      <dgm:spPr/>
      <dgm:t>
        <a:bodyPr/>
        <a:lstStyle/>
        <a:p>
          <a:endParaRPr lang="en-US"/>
        </a:p>
      </dgm:t>
    </dgm:pt>
    <dgm:pt modelId="{4CDC2476-3539-4AB4-94FD-3F7117B6CD2B}" type="pres">
      <dgm:prSet presAssocID="{99D8CEED-19E0-482E-9A16-399A1ECD42C3}" presName="arrowAndChildren" presStyleCnt="0"/>
      <dgm:spPr/>
      <dgm:t>
        <a:bodyPr/>
        <a:lstStyle/>
        <a:p>
          <a:endParaRPr lang="en-US"/>
        </a:p>
      </dgm:t>
    </dgm:pt>
    <dgm:pt modelId="{BFE49F50-B37A-463A-A261-0634D28712FB}" type="pres">
      <dgm:prSet presAssocID="{99D8CEED-19E0-482E-9A16-399A1ECD42C3}" presName="parentTextArrow" presStyleLbl="node1" presStyleIdx="2" presStyleCnt="3" custScaleY="39408"/>
      <dgm:spPr/>
      <dgm:t>
        <a:bodyPr/>
        <a:lstStyle/>
        <a:p>
          <a:endParaRPr lang="en-US"/>
        </a:p>
      </dgm:t>
    </dgm:pt>
  </dgm:ptLst>
  <dgm:cxnLst>
    <dgm:cxn modelId="{B4BD4DA4-7CA5-4CF2-B63B-7A30CC80532E}" srcId="{460F0EE2-D1A1-48C3-8D32-17007B284062}" destId="{76EB8270-7F37-49D3-830C-99001282B638}" srcOrd="0" destOrd="0" parTransId="{06A55E18-24DE-4235-B6C6-7A5848B0BD4E}" sibTransId="{71BF5183-1906-40E6-BE0C-8F05B843BBB8}"/>
    <dgm:cxn modelId="{F7FE60BE-EDF8-4635-A93B-2290C011694D}" srcId="{72B8052C-6099-414D-A5B6-7872CDB1AD35}" destId="{E987D01D-A3C6-4537-AE8A-EEC969086057}" srcOrd="1" destOrd="0" parTransId="{8CA9E69A-52C0-4D7B-B6E2-6940BEBF438B}" sibTransId="{D49494C6-7C68-45D3-9560-FABB5D3C77A7}"/>
    <dgm:cxn modelId="{F45459D4-A3E1-4E97-931E-23FC80D3861A}" srcId="{72B8052C-6099-414D-A5B6-7872CDB1AD35}" destId="{EFFFA2F7-65A0-4924-AA82-65323C88199B}" srcOrd="0" destOrd="0" parTransId="{419A836E-7E6E-4F8E-AF6A-2F55AF8660AA}" sibTransId="{650A3325-C742-4C39-885B-076E32ADCC43}"/>
    <dgm:cxn modelId="{7924FB02-D3E6-844D-8030-0259EFD09800}" type="presOf" srcId="{94D596F1-A9E8-41C2-B09F-1FEE96F66A72}" destId="{1EE5381B-FF66-46E0-A2D2-398CD6E5CC83}" srcOrd="0" destOrd="0" presId="urn:microsoft.com/office/officeart/2005/8/layout/process4"/>
    <dgm:cxn modelId="{D0A7AFF9-853D-8849-87B1-D270527D1CEB}" type="presOf" srcId="{0E823772-A63B-43DD-9788-C5156B48EA15}" destId="{6BA0AAF8-A01F-430D-AAEE-3095D2997980}" srcOrd="0" destOrd="0" presId="urn:microsoft.com/office/officeart/2005/8/layout/process4"/>
    <dgm:cxn modelId="{F941EA1E-4C07-9B40-861C-B9CB14F65CEF}" type="presOf" srcId="{99D8CEED-19E0-482E-9A16-399A1ECD42C3}" destId="{BFE49F50-B37A-463A-A261-0634D28712FB}" srcOrd="0" destOrd="0" presId="urn:microsoft.com/office/officeart/2005/8/layout/process4"/>
    <dgm:cxn modelId="{D7222F87-3E21-46DB-ABC5-372C0251D246}" srcId="{94D596F1-A9E8-41C2-B09F-1FEE96F66A72}" destId="{72B8052C-6099-414D-A5B6-7872CDB1AD35}" srcOrd="2" destOrd="0" parTransId="{1389272D-A052-4E31-923B-FBC0EB5BA95E}" sibTransId="{2E8BADD5-FEE0-4242-8CF1-58B3DE2E87E8}"/>
    <dgm:cxn modelId="{4C11B760-BACE-AD4F-BBFF-766F60813F0C}" type="presOf" srcId="{460F0EE2-D1A1-48C3-8D32-17007B284062}" destId="{2AB126B8-C66B-4052-8655-EF4EAAEDD7FA}" srcOrd="1" destOrd="0" presId="urn:microsoft.com/office/officeart/2005/8/layout/process4"/>
    <dgm:cxn modelId="{5C595B49-14E8-440A-AE6D-E08665580B95}" srcId="{94D596F1-A9E8-41C2-B09F-1FEE96F66A72}" destId="{99D8CEED-19E0-482E-9A16-399A1ECD42C3}" srcOrd="0" destOrd="0" parTransId="{FBBE7858-51C5-4782-BB99-4819BDB04EA6}" sibTransId="{98D1BFA7-35B8-47BF-A548-734AA494C57E}"/>
    <dgm:cxn modelId="{B185F8DB-F2DF-F144-A615-CAE710BC7C84}" type="presOf" srcId="{E987D01D-A3C6-4537-AE8A-EEC969086057}" destId="{AF7E44B3-9DC5-420D-92FA-FEA9F5B06D60}" srcOrd="0" destOrd="0" presId="urn:microsoft.com/office/officeart/2005/8/layout/process4"/>
    <dgm:cxn modelId="{8AAF9C66-A9BC-274B-8479-A6982ACFD227}" type="presOf" srcId="{72B8052C-6099-414D-A5B6-7872CDB1AD35}" destId="{29F52218-17CC-4BED-A345-8AA02CB4AD67}" srcOrd="0" destOrd="0" presId="urn:microsoft.com/office/officeart/2005/8/layout/process4"/>
    <dgm:cxn modelId="{78E0CE6B-383D-2F4B-8B76-5CF3CEA90F42}" type="presOf" srcId="{76EB8270-7F37-49D3-830C-99001282B638}" destId="{DAFE773B-208B-434F-AAC5-22504EA4CE07}" srcOrd="0" destOrd="0" presId="urn:microsoft.com/office/officeart/2005/8/layout/process4"/>
    <dgm:cxn modelId="{FB933F44-7EC8-1F43-AA4C-1F9E63F323A9}" type="presOf" srcId="{EFFFA2F7-65A0-4924-AA82-65323C88199B}" destId="{445F1E69-6FE5-4B55-9A06-F2195E918687}" srcOrd="0" destOrd="0" presId="urn:microsoft.com/office/officeart/2005/8/layout/process4"/>
    <dgm:cxn modelId="{615AE96E-36EB-1F4C-B8A0-BB74DCD4BD2C}" type="presOf" srcId="{72B8052C-6099-414D-A5B6-7872CDB1AD35}" destId="{46694A0A-EB7A-4494-8441-96124010D57F}" srcOrd="1" destOrd="0" presId="urn:microsoft.com/office/officeart/2005/8/layout/process4"/>
    <dgm:cxn modelId="{BACE06EB-34C1-49E1-824F-44815F5C2F80}" srcId="{94D596F1-A9E8-41C2-B09F-1FEE96F66A72}" destId="{460F0EE2-D1A1-48C3-8D32-17007B284062}" srcOrd="1" destOrd="0" parTransId="{06C24E4A-C168-44AA-B6E1-E3127909807E}" sibTransId="{8EAE8520-6EA2-49EC-BCA1-E23E0355C57F}"/>
    <dgm:cxn modelId="{1830F04B-55F2-44A1-8C42-5B8C4D02D633}" srcId="{460F0EE2-D1A1-48C3-8D32-17007B284062}" destId="{0E823772-A63B-43DD-9788-C5156B48EA15}" srcOrd="1" destOrd="0" parTransId="{1A041216-F0F6-4DF5-B325-9C1A2DCB114E}" sibTransId="{8CF6B161-CB6D-4917-81B5-C2CAD1D0A10C}"/>
    <dgm:cxn modelId="{B4F2DA9E-1294-3242-8B37-741B9DA0114B}" type="presOf" srcId="{460F0EE2-D1A1-48C3-8D32-17007B284062}" destId="{AC6810D1-3D4E-4143-B80B-0062086B1DCC}" srcOrd="0" destOrd="0" presId="urn:microsoft.com/office/officeart/2005/8/layout/process4"/>
    <dgm:cxn modelId="{64FCDBC1-B238-FF46-95C0-8196DC24DC5D}" type="presParOf" srcId="{1EE5381B-FF66-46E0-A2D2-398CD6E5CC83}" destId="{1CEFF1B5-AD4C-42D3-8E03-0DD4028374B9}" srcOrd="0" destOrd="0" presId="urn:microsoft.com/office/officeart/2005/8/layout/process4"/>
    <dgm:cxn modelId="{E77CDF10-A38E-0341-92BD-0A2B31F628B0}" type="presParOf" srcId="{1CEFF1B5-AD4C-42D3-8E03-0DD4028374B9}" destId="{29F52218-17CC-4BED-A345-8AA02CB4AD67}" srcOrd="0" destOrd="0" presId="urn:microsoft.com/office/officeart/2005/8/layout/process4"/>
    <dgm:cxn modelId="{D211D3E1-5A7C-7D41-AAF5-31EE35095737}" type="presParOf" srcId="{1CEFF1B5-AD4C-42D3-8E03-0DD4028374B9}" destId="{46694A0A-EB7A-4494-8441-96124010D57F}" srcOrd="1" destOrd="0" presId="urn:microsoft.com/office/officeart/2005/8/layout/process4"/>
    <dgm:cxn modelId="{761A87C1-2866-DB42-BA9C-BFEBF6D3542B}" type="presParOf" srcId="{1CEFF1B5-AD4C-42D3-8E03-0DD4028374B9}" destId="{47131CE2-04C1-4FB5-A9D6-0CFFDD6B21BD}" srcOrd="2" destOrd="0" presId="urn:microsoft.com/office/officeart/2005/8/layout/process4"/>
    <dgm:cxn modelId="{BEE5EC53-048A-CC46-8314-10A94263C0D2}" type="presParOf" srcId="{47131CE2-04C1-4FB5-A9D6-0CFFDD6B21BD}" destId="{445F1E69-6FE5-4B55-9A06-F2195E918687}" srcOrd="0" destOrd="0" presId="urn:microsoft.com/office/officeart/2005/8/layout/process4"/>
    <dgm:cxn modelId="{049608A8-47BA-594B-AB50-4939E1421C9F}" type="presParOf" srcId="{47131CE2-04C1-4FB5-A9D6-0CFFDD6B21BD}" destId="{AF7E44B3-9DC5-420D-92FA-FEA9F5B06D60}" srcOrd="1" destOrd="0" presId="urn:microsoft.com/office/officeart/2005/8/layout/process4"/>
    <dgm:cxn modelId="{82DA6B31-FF0B-DC4E-8C36-885136C71430}" type="presParOf" srcId="{1EE5381B-FF66-46E0-A2D2-398CD6E5CC83}" destId="{9F91A041-3227-4098-8571-A91659ECF3D9}" srcOrd="1" destOrd="0" presId="urn:microsoft.com/office/officeart/2005/8/layout/process4"/>
    <dgm:cxn modelId="{D8F28734-C7D5-4E41-9941-2987772EF9D1}" type="presParOf" srcId="{1EE5381B-FF66-46E0-A2D2-398CD6E5CC83}" destId="{7E3A9CD0-9BE2-4816-8255-D5AD4FF152E6}" srcOrd="2" destOrd="0" presId="urn:microsoft.com/office/officeart/2005/8/layout/process4"/>
    <dgm:cxn modelId="{47289DEA-1EC8-4F4E-9B33-E713040BB004}" type="presParOf" srcId="{7E3A9CD0-9BE2-4816-8255-D5AD4FF152E6}" destId="{AC6810D1-3D4E-4143-B80B-0062086B1DCC}" srcOrd="0" destOrd="0" presId="urn:microsoft.com/office/officeart/2005/8/layout/process4"/>
    <dgm:cxn modelId="{D0675920-2894-B545-B7BD-8BC4C098381D}" type="presParOf" srcId="{7E3A9CD0-9BE2-4816-8255-D5AD4FF152E6}" destId="{2AB126B8-C66B-4052-8655-EF4EAAEDD7FA}" srcOrd="1" destOrd="0" presId="urn:microsoft.com/office/officeart/2005/8/layout/process4"/>
    <dgm:cxn modelId="{2BC60839-7BFC-0B41-B594-42EFE1C3B85A}" type="presParOf" srcId="{7E3A9CD0-9BE2-4816-8255-D5AD4FF152E6}" destId="{470ABEE2-44E4-40BC-92FB-1A9600D67DAA}" srcOrd="2" destOrd="0" presId="urn:microsoft.com/office/officeart/2005/8/layout/process4"/>
    <dgm:cxn modelId="{57DBE7DA-943A-8242-A1F4-BDBA1974D7D3}" type="presParOf" srcId="{470ABEE2-44E4-40BC-92FB-1A9600D67DAA}" destId="{DAFE773B-208B-434F-AAC5-22504EA4CE07}" srcOrd="0" destOrd="0" presId="urn:microsoft.com/office/officeart/2005/8/layout/process4"/>
    <dgm:cxn modelId="{2DCF45EC-4C60-7348-9FDF-BF119E9C3A91}" type="presParOf" srcId="{470ABEE2-44E4-40BC-92FB-1A9600D67DAA}" destId="{6BA0AAF8-A01F-430D-AAEE-3095D2997980}" srcOrd="1" destOrd="0" presId="urn:microsoft.com/office/officeart/2005/8/layout/process4"/>
    <dgm:cxn modelId="{32163AAD-9E34-B944-AC0E-756872ABE3A3}" type="presParOf" srcId="{1EE5381B-FF66-46E0-A2D2-398CD6E5CC83}" destId="{C729269C-DCB9-4CB2-97B4-AFAF5B4FC3AB}" srcOrd="3" destOrd="0" presId="urn:microsoft.com/office/officeart/2005/8/layout/process4"/>
    <dgm:cxn modelId="{E6193B76-633F-B549-AB45-BFB3349C7D98}" type="presParOf" srcId="{1EE5381B-FF66-46E0-A2D2-398CD6E5CC83}" destId="{4CDC2476-3539-4AB4-94FD-3F7117B6CD2B}" srcOrd="4" destOrd="0" presId="urn:microsoft.com/office/officeart/2005/8/layout/process4"/>
    <dgm:cxn modelId="{AEA60EE7-8A84-2B4D-BBB5-71C0F3A038E4}" type="presParOf" srcId="{4CDC2476-3539-4AB4-94FD-3F7117B6CD2B}" destId="{BFE49F50-B37A-463A-A261-0634D28712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05E9A87-F756-4C00-ADD9-6B25B2D71713}"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4012E634-5B89-4067-BCD0-B721787EDEAF}">
      <dgm:prSet phldrT="[Text]"/>
      <dgm:spPr/>
      <dgm:t>
        <a:bodyPr/>
        <a:lstStyle/>
        <a:p>
          <a:r>
            <a:rPr lang="en-US" dirty="0" smtClean="0"/>
            <a:t>Legislature Appropriates Funds</a:t>
          </a:r>
          <a:endParaRPr lang="en-US" dirty="0"/>
        </a:p>
      </dgm:t>
    </dgm:pt>
    <dgm:pt modelId="{C2048975-8F0B-47F6-A88A-5EE1E699A906}" type="parTrans" cxnId="{1ED6231A-5543-4AC2-B015-CD7840724952}">
      <dgm:prSet/>
      <dgm:spPr/>
      <dgm:t>
        <a:bodyPr/>
        <a:lstStyle/>
        <a:p>
          <a:endParaRPr lang="en-US"/>
        </a:p>
      </dgm:t>
    </dgm:pt>
    <dgm:pt modelId="{0F69AF73-175C-4731-A308-0F484B23289E}" type="sibTrans" cxnId="{1ED6231A-5543-4AC2-B015-CD7840724952}">
      <dgm:prSet/>
      <dgm:spPr/>
      <dgm:t>
        <a:bodyPr/>
        <a:lstStyle/>
        <a:p>
          <a:endParaRPr lang="en-US"/>
        </a:p>
      </dgm:t>
    </dgm:pt>
    <dgm:pt modelId="{F72902E0-F79F-425D-A3E8-2A58E6E3BC21}">
      <dgm:prSet phldrT="[Text]"/>
      <dgm:spPr/>
      <dgm:t>
        <a:bodyPr/>
        <a:lstStyle/>
        <a:p>
          <a:r>
            <a:rPr lang="en-US" dirty="0" smtClean="0"/>
            <a:t>DEED Develops Programs</a:t>
          </a:r>
          <a:endParaRPr lang="en-US" dirty="0"/>
        </a:p>
      </dgm:t>
    </dgm:pt>
    <dgm:pt modelId="{3F9D8647-DDC6-4791-A12F-98DC693EEDAD}" type="parTrans" cxnId="{4FF6ECEA-1EBD-40B9-BBF1-FEFCBD5F8B2C}">
      <dgm:prSet/>
      <dgm:spPr/>
      <dgm:t>
        <a:bodyPr/>
        <a:lstStyle/>
        <a:p>
          <a:endParaRPr lang="en-US"/>
        </a:p>
      </dgm:t>
    </dgm:pt>
    <dgm:pt modelId="{058FC483-DD1C-488B-B7B3-BAD5486D5A63}" type="sibTrans" cxnId="{4FF6ECEA-1EBD-40B9-BBF1-FEFCBD5F8B2C}">
      <dgm:prSet/>
      <dgm:spPr/>
      <dgm:t>
        <a:bodyPr/>
        <a:lstStyle/>
        <a:p>
          <a:endParaRPr lang="en-US"/>
        </a:p>
      </dgm:t>
    </dgm:pt>
    <dgm:pt modelId="{1D212E24-FDAB-4271-A468-76953E9B220E}">
      <dgm:prSet phldrT="[Text]"/>
      <dgm:spPr/>
      <dgm:t>
        <a:bodyPr/>
        <a:lstStyle/>
        <a:p>
          <a:r>
            <a:rPr lang="en-US" dirty="0" smtClean="0"/>
            <a:t>DEED Develops RFPs</a:t>
          </a:r>
          <a:endParaRPr lang="en-US" dirty="0"/>
        </a:p>
      </dgm:t>
    </dgm:pt>
    <dgm:pt modelId="{CB265ADE-BFD4-4BCF-80E6-0DC0008709FA}" type="parTrans" cxnId="{84ACF83F-E096-453C-A329-300D6EFCD98A}">
      <dgm:prSet/>
      <dgm:spPr/>
      <dgm:t>
        <a:bodyPr/>
        <a:lstStyle/>
        <a:p>
          <a:endParaRPr lang="en-US"/>
        </a:p>
      </dgm:t>
    </dgm:pt>
    <dgm:pt modelId="{AF43E94D-6F93-417A-ABE7-43BF9467FF36}" type="sibTrans" cxnId="{84ACF83F-E096-453C-A329-300D6EFCD98A}">
      <dgm:prSet/>
      <dgm:spPr/>
      <dgm:t>
        <a:bodyPr/>
        <a:lstStyle/>
        <a:p>
          <a:endParaRPr lang="en-US"/>
        </a:p>
      </dgm:t>
    </dgm:pt>
    <dgm:pt modelId="{D35E94AE-C9AB-4AF4-BD02-BB171A6AF0F9}">
      <dgm:prSet phldrT="[Text]"/>
      <dgm:spPr/>
      <dgm:t>
        <a:bodyPr/>
        <a:lstStyle/>
        <a:p>
          <a:r>
            <a:rPr lang="en-US" dirty="0" smtClean="0"/>
            <a:t>Open RFP Period</a:t>
          </a:r>
          <a:endParaRPr lang="en-US" dirty="0"/>
        </a:p>
      </dgm:t>
    </dgm:pt>
    <dgm:pt modelId="{F4981202-AB4C-4315-B1B8-E87C36A0DAE1}" type="parTrans" cxnId="{DAA71EA6-3661-4747-B2DD-09F23E93056B}">
      <dgm:prSet/>
      <dgm:spPr/>
      <dgm:t>
        <a:bodyPr/>
        <a:lstStyle/>
        <a:p>
          <a:endParaRPr lang="en-US"/>
        </a:p>
      </dgm:t>
    </dgm:pt>
    <dgm:pt modelId="{F5988A50-B7BF-495D-988A-483CF1292B14}" type="sibTrans" cxnId="{DAA71EA6-3661-4747-B2DD-09F23E93056B}">
      <dgm:prSet/>
      <dgm:spPr/>
      <dgm:t>
        <a:bodyPr/>
        <a:lstStyle/>
        <a:p>
          <a:endParaRPr lang="en-US"/>
        </a:p>
      </dgm:t>
    </dgm:pt>
    <dgm:pt modelId="{44065258-31EA-4133-A076-A70C5F9EF657}">
      <dgm:prSet phldrT="[Text]"/>
      <dgm:spPr/>
      <dgm:t>
        <a:bodyPr/>
        <a:lstStyle/>
        <a:p>
          <a:r>
            <a:rPr lang="en-US" dirty="0" smtClean="0"/>
            <a:t>Applications Review – Review Panels</a:t>
          </a:r>
          <a:endParaRPr lang="en-US" dirty="0"/>
        </a:p>
      </dgm:t>
    </dgm:pt>
    <dgm:pt modelId="{7FB43586-C44D-41B2-8B41-7BDF93E20E63}" type="parTrans" cxnId="{AFF6612F-F12A-4FE8-AE50-6D7A190477F7}">
      <dgm:prSet/>
      <dgm:spPr/>
      <dgm:t>
        <a:bodyPr/>
        <a:lstStyle/>
        <a:p>
          <a:endParaRPr lang="en-US"/>
        </a:p>
      </dgm:t>
    </dgm:pt>
    <dgm:pt modelId="{25732AB1-ABA2-44A0-B80F-6ACD82563622}" type="sibTrans" cxnId="{AFF6612F-F12A-4FE8-AE50-6D7A190477F7}">
      <dgm:prSet/>
      <dgm:spPr/>
      <dgm:t>
        <a:bodyPr/>
        <a:lstStyle/>
        <a:p>
          <a:endParaRPr lang="en-US"/>
        </a:p>
      </dgm:t>
    </dgm:pt>
    <dgm:pt modelId="{55681E93-4F42-4969-8642-2EC199DA6376}">
      <dgm:prSet phldrT="[Text]"/>
      <dgm:spPr/>
      <dgm:t>
        <a:bodyPr/>
        <a:lstStyle/>
        <a:p>
          <a:r>
            <a:rPr lang="en-US" dirty="0" smtClean="0"/>
            <a:t>Award Decisions Made</a:t>
          </a:r>
          <a:endParaRPr lang="en-US" dirty="0"/>
        </a:p>
      </dgm:t>
    </dgm:pt>
    <dgm:pt modelId="{E4200D47-9176-4B99-8BE8-D82F162007E8}" type="parTrans" cxnId="{C9222302-FBEC-412C-93F1-B7359C56707E}">
      <dgm:prSet/>
      <dgm:spPr/>
      <dgm:t>
        <a:bodyPr/>
        <a:lstStyle/>
        <a:p>
          <a:endParaRPr lang="en-US"/>
        </a:p>
      </dgm:t>
    </dgm:pt>
    <dgm:pt modelId="{FFCFF38B-81B9-4748-9346-D4857F38902B}" type="sibTrans" cxnId="{C9222302-FBEC-412C-93F1-B7359C56707E}">
      <dgm:prSet/>
      <dgm:spPr/>
      <dgm:t>
        <a:bodyPr/>
        <a:lstStyle/>
        <a:p>
          <a:endParaRPr lang="en-US"/>
        </a:p>
      </dgm:t>
    </dgm:pt>
    <dgm:pt modelId="{1AC7BCFB-9F13-479A-A785-08D10B3503C7}">
      <dgm:prSet phldrT="[Text]"/>
      <dgm:spPr/>
      <dgm:t>
        <a:bodyPr/>
        <a:lstStyle/>
        <a:p>
          <a:r>
            <a:rPr lang="en-US" dirty="0" smtClean="0"/>
            <a:t>Grant Agreements Negotiated and Executed</a:t>
          </a:r>
          <a:endParaRPr lang="en-US" dirty="0"/>
        </a:p>
      </dgm:t>
    </dgm:pt>
    <dgm:pt modelId="{7E7C131E-56FD-4EC8-A028-84102DDE2622}" type="parTrans" cxnId="{71361E1F-23FA-4540-B8F0-6D0F7F40111B}">
      <dgm:prSet/>
      <dgm:spPr/>
      <dgm:t>
        <a:bodyPr/>
        <a:lstStyle/>
        <a:p>
          <a:endParaRPr lang="en-US"/>
        </a:p>
      </dgm:t>
    </dgm:pt>
    <dgm:pt modelId="{DF3CA32A-2D4A-4D84-98AA-835CFFE36733}" type="sibTrans" cxnId="{71361E1F-23FA-4540-B8F0-6D0F7F40111B}">
      <dgm:prSet/>
      <dgm:spPr/>
      <dgm:t>
        <a:bodyPr/>
        <a:lstStyle/>
        <a:p>
          <a:endParaRPr lang="en-US"/>
        </a:p>
      </dgm:t>
    </dgm:pt>
    <dgm:pt modelId="{A8752916-6A50-4D69-B5E6-CECEA84C7963}">
      <dgm:prSet phldrT="[Text]" phldr="1"/>
      <dgm:spPr/>
      <dgm:t>
        <a:bodyPr/>
        <a:lstStyle/>
        <a:p>
          <a:endParaRPr lang="en-US"/>
        </a:p>
      </dgm:t>
    </dgm:pt>
    <dgm:pt modelId="{C2AAC0C7-1EB3-4D0A-8522-E9D7FB3B62B3}" type="parTrans" cxnId="{854F16B1-84F3-43E4-8944-6B3B5B677B18}">
      <dgm:prSet/>
      <dgm:spPr/>
      <dgm:t>
        <a:bodyPr/>
        <a:lstStyle/>
        <a:p>
          <a:endParaRPr lang="en-US"/>
        </a:p>
      </dgm:t>
    </dgm:pt>
    <dgm:pt modelId="{F07A5697-6CF5-468E-A0A6-7069252FDDFF}" type="sibTrans" cxnId="{854F16B1-84F3-43E4-8944-6B3B5B677B18}">
      <dgm:prSet/>
      <dgm:spPr/>
      <dgm:t>
        <a:bodyPr/>
        <a:lstStyle/>
        <a:p>
          <a:endParaRPr lang="en-US"/>
        </a:p>
      </dgm:t>
    </dgm:pt>
    <dgm:pt modelId="{C5C68E54-A3EE-477F-A7BD-534846C3BD41}">
      <dgm:prSet phldrT="[Text]" phldr="1"/>
      <dgm:spPr/>
      <dgm:t>
        <a:bodyPr/>
        <a:lstStyle/>
        <a:p>
          <a:endParaRPr lang="en-US" dirty="0"/>
        </a:p>
      </dgm:t>
    </dgm:pt>
    <dgm:pt modelId="{D6833894-B7C6-4127-83C6-3A416036FFC7}" type="parTrans" cxnId="{5245B5BD-46B3-44E7-8BC9-0C9F4B14B3BD}">
      <dgm:prSet/>
      <dgm:spPr/>
      <dgm:t>
        <a:bodyPr/>
        <a:lstStyle/>
        <a:p>
          <a:endParaRPr lang="en-US"/>
        </a:p>
      </dgm:t>
    </dgm:pt>
    <dgm:pt modelId="{041B8D88-EFF7-4CB5-868E-8ACBDF0E8BE5}" type="sibTrans" cxnId="{5245B5BD-46B3-44E7-8BC9-0C9F4B14B3BD}">
      <dgm:prSet/>
      <dgm:spPr/>
      <dgm:t>
        <a:bodyPr/>
        <a:lstStyle/>
        <a:p>
          <a:endParaRPr lang="en-US"/>
        </a:p>
      </dgm:t>
    </dgm:pt>
    <dgm:pt modelId="{75260EB2-6A0C-4A7F-851A-955A99B46294}" type="pres">
      <dgm:prSet presAssocID="{905E9A87-F756-4C00-ADD9-6B25B2D71713}" presName="Name0" presStyleCnt="0">
        <dgm:presLayoutVars>
          <dgm:chMax val="7"/>
          <dgm:dir/>
          <dgm:animOne val="branch"/>
        </dgm:presLayoutVars>
      </dgm:prSet>
      <dgm:spPr/>
      <dgm:t>
        <a:bodyPr/>
        <a:lstStyle/>
        <a:p>
          <a:endParaRPr lang="en-US"/>
        </a:p>
      </dgm:t>
    </dgm:pt>
    <dgm:pt modelId="{12FC7D9F-6338-41C5-BCAE-DD74DC56C18B}" type="pres">
      <dgm:prSet presAssocID="{4012E634-5B89-4067-BCD0-B721787EDEAF}" presName="parTx1" presStyleLbl="node1" presStyleIdx="0" presStyleCnt="7"/>
      <dgm:spPr/>
      <dgm:t>
        <a:bodyPr/>
        <a:lstStyle/>
        <a:p>
          <a:endParaRPr lang="en-US"/>
        </a:p>
      </dgm:t>
    </dgm:pt>
    <dgm:pt modelId="{183ED08B-AD4A-47C5-BFAE-97D069A9FEE0}" type="pres">
      <dgm:prSet presAssocID="{F72902E0-F79F-425D-A3E8-2A58E6E3BC21}" presName="parTx2" presStyleLbl="node1" presStyleIdx="1" presStyleCnt="7"/>
      <dgm:spPr/>
      <dgm:t>
        <a:bodyPr/>
        <a:lstStyle/>
        <a:p>
          <a:endParaRPr lang="en-US"/>
        </a:p>
      </dgm:t>
    </dgm:pt>
    <dgm:pt modelId="{8CB08D75-1439-4521-8FB6-0583ED8090BB}" type="pres">
      <dgm:prSet presAssocID="{1D212E24-FDAB-4271-A468-76953E9B220E}" presName="parTx3" presStyleLbl="node1" presStyleIdx="2" presStyleCnt="7"/>
      <dgm:spPr/>
      <dgm:t>
        <a:bodyPr/>
        <a:lstStyle/>
        <a:p>
          <a:endParaRPr lang="en-US"/>
        </a:p>
      </dgm:t>
    </dgm:pt>
    <dgm:pt modelId="{69A8686D-7E3E-4C42-A0D1-2A6A0576B57A}" type="pres">
      <dgm:prSet presAssocID="{D35E94AE-C9AB-4AF4-BD02-BB171A6AF0F9}" presName="parTx4" presStyleLbl="node1" presStyleIdx="3" presStyleCnt="7"/>
      <dgm:spPr/>
      <dgm:t>
        <a:bodyPr/>
        <a:lstStyle/>
        <a:p>
          <a:endParaRPr lang="en-US"/>
        </a:p>
      </dgm:t>
    </dgm:pt>
    <dgm:pt modelId="{918CDC44-28A4-4A05-99FA-83E949F85146}" type="pres">
      <dgm:prSet presAssocID="{44065258-31EA-4133-A076-A70C5F9EF657}" presName="parTx5" presStyleLbl="node1" presStyleIdx="4" presStyleCnt="7"/>
      <dgm:spPr/>
      <dgm:t>
        <a:bodyPr/>
        <a:lstStyle/>
        <a:p>
          <a:endParaRPr lang="en-US"/>
        </a:p>
      </dgm:t>
    </dgm:pt>
    <dgm:pt modelId="{197903DE-8054-4495-B308-169A92307C85}" type="pres">
      <dgm:prSet presAssocID="{55681E93-4F42-4969-8642-2EC199DA6376}" presName="parTx6" presStyleLbl="node1" presStyleIdx="5" presStyleCnt="7"/>
      <dgm:spPr/>
      <dgm:t>
        <a:bodyPr/>
        <a:lstStyle/>
        <a:p>
          <a:endParaRPr lang="en-US"/>
        </a:p>
      </dgm:t>
    </dgm:pt>
    <dgm:pt modelId="{E799A23C-DE25-47E7-B4D4-F1C4B62503E0}" type="pres">
      <dgm:prSet presAssocID="{1AC7BCFB-9F13-479A-A785-08D10B3503C7}" presName="parTx7" presStyleLbl="node1" presStyleIdx="6" presStyleCnt="7"/>
      <dgm:spPr/>
      <dgm:t>
        <a:bodyPr/>
        <a:lstStyle/>
        <a:p>
          <a:endParaRPr lang="en-US"/>
        </a:p>
      </dgm:t>
    </dgm:pt>
  </dgm:ptLst>
  <dgm:cxnLst>
    <dgm:cxn modelId="{9F6E9E6D-2290-F944-8B4F-7C428D8FC378}" type="presOf" srcId="{44065258-31EA-4133-A076-A70C5F9EF657}" destId="{918CDC44-28A4-4A05-99FA-83E949F85146}" srcOrd="0" destOrd="0" presId="urn:microsoft.com/office/officeart/2009/3/layout/SubStepProcess"/>
    <dgm:cxn modelId="{1ED6231A-5543-4AC2-B015-CD7840724952}" srcId="{905E9A87-F756-4C00-ADD9-6B25B2D71713}" destId="{4012E634-5B89-4067-BCD0-B721787EDEAF}" srcOrd="0" destOrd="0" parTransId="{C2048975-8F0B-47F6-A88A-5EE1E699A906}" sibTransId="{0F69AF73-175C-4731-A308-0F484B23289E}"/>
    <dgm:cxn modelId="{33E50E19-FAFF-5645-B288-70FC982A7EEE}" type="presOf" srcId="{1AC7BCFB-9F13-479A-A785-08D10B3503C7}" destId="{E799A23C-DE25-47E7-B4D4-F1C4B62503E0}" srcOrd="0" destOrd="0" presId="urn:microsoft.com/office/officeart/2009/3/layout/SubStepProcess"/>
    <dgm:cxn modelId="{FC63CB55-D0D5-0746-AB91-4A40A4F05165}" type="presOf" srcId="{1D212E24-FDAB-4271-A468-76953E9B220E}" destId="{8CB08D75-1439-4521-8FB6-0583ED8090BB}" srcOrd="0" destOrd="0" presId="urn:microsoft.com/office/officeart/2009/3/layout/SubStepProcess"/>
    <dgm:cxn modelId="{7F8898F6-51EC-E44B-8D65-C506FF600E37}" type="presOf" srcId="{D35E94AE-C9AB-4AF4-BD02-BB171A6AF0F9}" destId="{69A8686D-7E3E-4C42-A0D1-2A6A0576B57A}" srcOrd="0" destOrd="0" presId="urn:microsoft.com/office/officeart/2009/3/layout/SubStepProcess"/>
    <dgm:cxn modelId="{854F16B1-84F3-43E4-8944-6B3B5B677B18}" srcId="{905E9A87-F756-4C00-ADD9-6B25B2D71713}" destId="{A8752916-6A50-4D69-B5E6-CECEA84C7963}" srcOrd="7" destOrd="0" parTransId="{C2AAC0C7-1EB3-4D0A-8522-E9D7FB3B62B3}" sibTransId="{F07A5697-6CF5-468E-A0A6-7069252FDDFF}"/>
    <dgm:cxn modelId="{FDB54ECE-FDAD-6C48-9FE1-A8D092CBB86C}" type="presOf" srcId="{905E9A87-F756-4C00-ADD9-6B25B2D71713}" destId="{75260EB2-6A0C-4A7F-851A-955A99B46294}" srcOrd="0" destOrd="0" presId="urn:microsoft.com/office/officeart/2009/3/layout/SubStepProcess"/>
    <dgm:cxn modelId="{F11221B4-3C96-D846-BAC4-C9A11A99A44B}" type="presOf" srcId="{F72902E0-F79F-425D-A3E8-2A58E6E3BC21}" destId="{183ED08B-AD4A-47C5-BFAE-97D069A9FEE0}" srcOrd="0" destOrd="0" presId="urn:microsoft.com/office/officeart/2009/3/layout/SubStepProcess"/>
    <dgm:cxn modelId="{5245B5BD-46B3-44E7-8BC9-0C9F4B14B3BD}" srcId="{905E9A87-F756-4C00-ADD9-6B25B2D71713}" destId="{C5C68E54-A3EE-477F-A7BD-534846C3BD41}" srcOrd="8" destOrd="0" parTransId="{D6833894-B7C6-4127-83C6-3A416036FFC7}" sibTransId="{041B8D88-EFF7-4CB5-868E-8ACBDF0E8BE5}"/>
    <dgm:cxn modelId="{71361E1F-23FA-4540-B8F0-6D0F7F40111B}" srcId="{905E9A87-F756-4C00-ADD9-6B25B2D71713}" destId="{1AC7BCFB-9F13-479A-A785-08D10B3503C7}" srcOrd="6" destOrd="0" parTransId="{7E7C131E-56FD-4EC8-A028-84102DDE2622}" sibTransId="{DF3CA32A-2D4A-4D84-98AA-835CFFE36733}"/>
    <dgm:cxn modelId="{AFF6612F-F12A-4FE8-AE50-6D7A190477F7}" srcId="{905E9A87-F756-4C00-ADD9-6B25B2D71713}" destId="{44065258-31EA-4133-A076-A70C5F9EF657}" srcOrd="4" destOrd="0" parTransId="{7FB43586-C44D-41B2-8B41-7BDF93E20E63}" sibTransId="{25732AB1-ABA2-44A0-B80F-6ACD82563622}"/>
    <dgm:cxn modelId="{84ACF83F-E096-453C-A329-300D6EFCD98A}" srcId="{905E9A87-F756-4C00-ADD9-6B25B2D71713}" destId="{1D212E24-FDAB-4271-A468-76953E9B220E}" srcOrd="2" destOrd="0" parTransId="{CB265ADE-BFD4-4BCF-80E6-0DC0008709FA}" sibTransId="{AF43E94D-6F93-417A-ABE7-43BF9467FF36}"/>
    <dgm:cxn modelId="{36E0203A-A1CA-794F-9C2E-4457E288C80C}" type="presOf" srcId="{4012E634-5B89-4067-BCD0-B721787EDEAF}" destId="{12FC7D9F-6338-41C5-BCAE-DD74DC56C18B}" srcOrd="0" destOrd="0" presId="urn:microsoft.com/office/officeart/2009/3/layout/SubStepProcess"/>
    <dgm:cxn modelId="{DAA71EA6-3661-4747-B2DD-09F23E93056B}" srcId="{905E9A87-F756-4C00-ADD9-6B25B2D71713}" destId="{D35E94AE-C9AB-4AF4-BD02-BB171A6AF0F9}" srcOrd="3" destOrd="0" parTransId="{F4981202-AB4C-4315-B1B8-E87C36A0DAE1}" sibTransId="{F5988A50-B7BF-495D-988A-483CF1292B14}"/>
    <dgm:cxn modelId="{2C935687-E97F-AC46-9B3D-0911DE361609}" type="presOf" srcId="{55681E93-4F42-4969-8642-2EC199DA6376}" destId="{197903DE-8054-4495-B308-169A92307C85}" srcOrd="0" destOrd="0" presId="urn:microsoft.com/office/officeart/2009/3/layout/SubStepProcess"/>
    <dgm:cxn modelId="{4FF6ECEA-1EBD-40B9-BBF1-FEFCBD5F8B2C}" srcId="{905E9A87-F756-4C00-ADD9-6B25B2D71713}" destId="{F72902E0-F79F-425D-A3E8-2A58E6E3BC21}" srcOrd="1" destOrd="0" parTransId="{3F9D8647-DDC6-4791-A12F-98DC693EEDAD}" sibTransId="{058FC483-DD1C-488B-B7B3-BAD5486D5A63}"/>
    <dgm:cxn modelId="{C9222302-FBEC-412C-93F1-B7359C56707E}" srcId="{905E9A87-F756-4C00-ADD9-6B25B2D71713}" destId="{55681E93-4F42-4969-8642-2EC199DA6376}" srcOrd="5" destOrd="0" parTransId="{E4200D47-9176-4B99-8BE8-D82F162007E8}" sibTransId="{FFCFF38B-81B9-4748-9346-D4857F38902B}"/>
    <dgm:cxn modelId="{74066623-5A41-AD4B-A4FA-672A90322677}" type="presParOf" srcId="{75260EB2-6A0C-4A7F-851A-955A99B46294}" destId="{12FC7D9F-6338-41C5-BCAE-DD74DC56C18B}" srcOrd="0" destOrd="0" presId="urn:microsoft.com/office/officeart/2009/3/layout/SubStepProcess"/>
    <dgm:cxn modelId="{648E13B7-450A-4B44-81CD-7C30C98AA1E6}" type="presParOf" srcId="{75260EB2-6A0C-4A7F-851A-955A99B46294}" destId="{183ED08B-AD4A-47C5-BFAE-97D069A9FEE0}" srcOrd="1" destOrd="0" presId="urn:microsoft.com/office/officeart/2009/3/layout/SubStepProcess"/>
    <dgm:cxn modelId="{C0D13CE8-8564-4A49-9D8A-FDB37EFD1EA8}" type="presParOf" srcId="{75260EB2-6A0C-4A7F-851A-955A99B46294}" destId="{8CB08D75-1439-4521-8FB6-0583ED8090BB}" srcOrd="2" destOrd="0" presId="urn:microsoft.com/office/officeart/2009/3/layout/SubStepProcess"/>
    <dgm:cxn modelId="{B8AE0983-362C-7E4B-96B9-88E819493CCB}" type="presParOf" srcId="{75260EB2-6A0C-4A7F-851A-955A99B46294}" destId="{69A8686D-7E3E-4C42-A0D1-2A6A0576B57A}" srcOrd="3" destOrd="0" presId="urn:microsoft.com/office/officeart/2009/3/layout/SubStepProcess"/>
    <dgm:cxn modelId="{40677260-4B91-AD4E-BBAA-623CCFC7CDE0}" type="presParOf" srcId="{75260EB2-6A0C-4A7F-851A-955A99B46294}" destId="{918CDC44-28A4-4A05-99FA-83E949F85146}" srcOrd="4" destOrd="0" presId="urn:microsoft.com/office/officeart/2009/3/layout/SubStepProcess"/>
    <dgm:cxn modelId="{3C00A0E3-83D9-0D44-837B-B1A4619D56E7}" type="presParOf" srcId="{75260EB2-6A0C-4A7F-851A-955A99B46294}" destId="{197903DE-8054-4495-B308-169A92307C85}" srcOrd="5" destOrd="0" presId="urn:microsoft.com/office/officeart/2009/3/layout/SubStepProcess"/>
    <dgm:cxn modelId="{3CD1D0A7-EA33-B34A-8B3D-2C4BCAEA9571}" type="presParOf" srcId="{75260EB2-6A0C-4A7F-851A-955A99B46294}" destId="{E799A23C-DE25-47E7-B4D4-F1C4B62503E0}" srcOrd="6"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FE6BE-54EA-4982-A6A1-EF5ACAA9F381}">
      <dsp:nvSpPr>
        <dsp:cNvPr id="0" name=""/>
        <dsp:cNvSpPr/>
      </dsp:nvSpPr>
      <dsp:spPr>
        <a:xfrm rot="2562473">
          <a:off x="1838656" y="3169578"/>
          <a:ext cx="685080" cy="63544"/>
        </a:xfrm>
        <a:custGeom>
          <a:avLst/>
          <a:gdLst/>
          <a:ahLst/>
          <a:cxnLst/>
          <a:rect l="0" t="0" r="0" b="0"/>
          <a:pathLst>
            <a:path>
              <a:moveTo>
                <a:pt x="0" y="31772"/>
              </a:moveTo>
              <a:lnTo>
                <a:pt x="685080" y="317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031A2-2B44-4BFE-AAC2-CA7F7CE7871F}">
      <dsp:nvSpPr>
        <dsp:cNvPr id="0" name=""/>
        <dsp:cNvSpPr/>
      </dsp:nvSpPr>
      <dsp:spPr>
        <a:xfrm>
          <a:off x="1929491" y="2233966"/>
          <a:ext cx="761868" cy="63544"/>
        </a:xfrm>
        <a:custGeom>
          <a:avLst/>
          <a:gdLst/>
          <a:ahLst/>
          <a:cxnLst/>
          <a:rect l="0" t="0" r="0" b="0"/>
          <a:pathLst>
            <a:path>
              <a:moveTo>
                <a:pt x="0" y="31772"/>
              </a:moveTo>
              <a:lnTo>
                <a:pt x="761868" y="317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BEF85C-16EB-4E54-B838-3BF30E94D8D9}">
      <dsp:nvSpPr>
        <dsp:cNvPr id="0" name=""/>
        <dsp:cNvSpPr/>
      </dsp:nvSpPr>
      <dsp:spPr>
        <a:xfrm rot="19037527">
          <a:off x="1838656" y="1298354"/>
          <a:ext cx="685080" cy="63544"/>
        </a:xfrm>
        <a:custGeom>
          <a:avLst/>
          <a:gdLst/>
          <a:ahLst/>
          <a:cxnLst/>
          <a:rect l="0" t="0" r="0" b="0"/>
          <a:pathLst>
            <a:path>
              <a:moveTo>
                <a:pt x="0" y="31772"/>
              </a:moveTo>
              <a:lnTo>
                <a:pt x="685080" y="317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48D21-E5D3-4104-AEC1-44E682222EB6}">
      <dsp:nvSpPr>
        <dsp:cNvPr id="0" name=""/>
        <dsp:cNvSpPr/>
      </dsp:nvSpPr>
      <dsp:spPr>
        <a:xfrm>
          <a:off x="79097" y="1177272"/>
          <a:ext cx="2176933" cy="2176933"/>
        </a:xfrm>
        <a:prstGeom prst="ellipse">
          <a:avLst/>
        </a:prstGeom>
        <a:solidFill>
          <a:srgbClr val="253F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7F2DD-EBBB-4E47-8A12-52AC0C48B5BC}">
      <dsp:nvSpPr>
        <dsp:cNvPr id="0" name=""/>
        <dsp:cNvSpPr/>
      </dsp:nvSpPr>
      <dsp:spPr>
        <a:xfrm>
          <a:off x="2259719" y="1756"/>
          <a:ext cx="1306160" cy="1306160"/>
        </a:xfrm>
        <a:prstGeom prst="ellips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Workforce</a:t>
          </a:r>
          <a:r>
            <a:rPr lang="en-US" sz="1300" kern="1200" dirty="0" smtClean="0"/>
            <a:t> </a:t>
          </a:r>
          <a:r>
            <a:rPr lang="en-US" sz="1300" kern="1200" dirty="0" smtClean="0">
              <a:solidFill>
                <a:schemeClr val="tx1"/>
              </a:solidFill>
            </a:rPr>
            <a:t>Development</a:t>
          </a:r>
          <a:endParaRPr lang="en-US" sz="1300" kern="1200" dirty="0">
            <a:solidFill>
              <a:schemeClr val="tx1"/>
            </a:solidFill>
          </a:endParaRPr>
        </a:p>
      </dsp:txBody>
      <dsp:txXfrm>
        <a:off x="2451002" y="193039"/>
        <a:ext cx="923594" cy="923594"/>
      </dsp:txXfrm>
    </dsp:sp>
    <dsp:sp modelId="{63673A64-5030-4E52-B7FD-6BB76F28E4AF}">
      <dsp:nvSpPr>
        <dsp:cNvPr id="0" name=""/>
        <dsp:cNvSpPr/>
      </dsp:nvSpPr>
      <dsp:spPr>
        <a:xfrm>
          <a:off x="3696496" y="1756"/>
          <a:ext cx="1959240" cy="130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Ensures that businesses have the talent they need to be globally competitive and that workers have the skills that businesses need</a:t>
          </a:r>
          <a:endParaRPr lang="en-US" sz="1300" kern="1200" dirty="0"/>
        </a:p>
      </dsp:txBody>
      <dsp:txXfrm>
        <a:off x="3696496" y="1756"/>
        <a:ext cx="1959240" cy="1306160"/>
      </dsp:txXfrm>
    </dsp:sp>
    <dsp:sp modelId="{F8B04FA9-E3F9-4A98-90F4-40D4C4DF38F7}">
      <dsp:nvSpPr>
        <dsp:cNvPr id="0" name=""/>
        <dsp:cNvSpPr/>
      </dsp:nvSpPr>
      <dsp:spPr>
        <a:xfrm>
          <a:off x="2691359" y="1612658"/>
          <a:ext cx="1306160" cy="1306160"/>
        </a:xfrm>
        <a:prstGeom prst="ellips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Economic</a:t>
          </a:r>
          <a:r>
            <a:rPr lang="en-US" sz="1300" kern="1200" dirty="0" smtClean="0"/>
            <a:t> </a:t>
          </a:r>
          <a:r>
            <a:rPr lang="en-US" sz="1300" kern="1200" dirty="0" smtClean="0">
              <a:solidFill>
                <a:schemeClr val="tx1"/>
              </a:solidFill>
            </a:rPr>
            <a:t>Development</a:t>
          </a:r>
          <a:endParaRPr lang="en-US" sz="1300" kern="1200" dirty="0">
            <a:solidFill>
              <a:schemeClr val="tx1"/>
            </a:solidFill>
          </a:endParaRPr>
        </a:p>
      </dsp:txBody>
      <dsp:txXfrm>
        <a:off x="2882642" y="1803941"/>
        <a:ext cx="923594" cy="923594"/>
      </dsp:txXfrm>
    </dsp:sp>
    <dsp:sp modelId="{38E379C1-54F5-4137-BBE2-784434F04D6C}">
      <dsp:nvSpPr>
        <dsp:cNvPr id="0" name=""/>
        <dsp:cNvSpPr/>
      </dsp:nvSpPr>
      <dsp:spPr>
        <a:xfrm>
          <a:off x="4128136" y="1612658"/>
          <a:ext cx="1959240" cy="130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Contributes to Minnesota’s economic success by providing services that support the growth of businesses and communities</a:t>
          </a:r>
          <a:endParaRPr lang="en-US" sz="1300" kern="1200" dirty="0"/>
        </a:p>
      </dsp:txBody>
      <dsp:txXfrm>
        <a:off x="4128136" y="1612658"/>
        <a:ext cx="1959240" cy="1306160"/>
      </dsp:txXfrm>
    </dsp:sp>
    <dsp:sp modelId="{A9596980-0819-4224-BC57-7D1A7DAEB37B}">
      <dsp:nvSpPr>
        <dsp:cNvPr id="0" name=""/>
        <dsp:cNvSpPr/>
      </dsp:nvSpPr>
      <dsp:spPr>
        <a:xfrm>
          <a:off x="2259719" y="3223560"/>
          <a:ext cx="1306160" cy="1306160"/>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Research</a:t>
          </a:r>
          <a:r>
            <a:rPr lang="en-US" sz="1300" kern="1200" dirty="0" smtClean="0"/>
            <a:t> </a:t>
          </a:r>
          <a:r>
            <a:rPr lang="en-US" sz="1300" kern="1200" dirty="0" smtClean="0">
              <a:solidFill>
                <a:schemeClr val="tx1"/>
              </a:solidFill>
            </a:rPr>
            <a:t>and</a:t>
          </a:r>
          <a:r>
            <a:rPr lang="en-US" sz="1300" kern="1200" dirty="0" smtClean="0"/>
            <a:t> </a:t>
          </a:r>
          <a:r>
            <a:rPr lang="en-US" sz="1300" kern="1200" dirty="0" smtClean="0">
              <a:solidFill>
                <a:schemeClr val="tx1"/>
              </a:solidFill>
            </a:rPr>
            <a:t>Analysis</a:t>
          </a:r>
          <a:endParaRPr lang="en-US" sz="1300" kern="1200" dirty="0">
            <a:solidFill>
              <a:schemeClr val="tx1"/>
            </a:solidFill>
          </a:endParaRPr>
        </a:p>
      </dsp:txBody>
      <dsp:txXfrm>
        <a:off x="2451002" y="3414843"/>
        <a:ext cx="923594" cy="923594"/>
      </dsp:txXfrm>
    </dsp:sp>
    <dsp:sp modelId="{05FB5CD9-351C-4FA5-BD01-E35472A640A8}">
      <dsp:nvSpPr>
        <dsp:cNvPr id="0" name=""/>
        <dsp:cNvSpPr/>
      </dsp:nvSpPr>
      <dsp:spPr>
        <a:xfrm>
          <a:off x="3696496" y="3223560"/>
          <a:ext cx="1959240" cy="130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Provides data, data tools, research, and analysis that give a comprehensive, nuts-and-bolts look at Minnesota’s economy and workforce</a:t>
          </a:r>
          <a:endParaRPr lang="en-US" sz="1300" kern="1200" dirty="0"/>
        </a:p>
      </dsp:txBody>
      <dsp:txXfrm>
        <a:off x="3696496" y="3223560"/>
        <a:ext cx="1959240" cy="130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35443-E3A2-41F8-8359-22E4F081965E}">
      <dsp:nvSpPr>
        <dsp:cNvPr id="0" name=""/>
        <dsp:cNvSpPr/>
      </dsp:nvSpPr>
      <dsp:spPr>
        <a:xfrm>
          <a:off x="3120884" y="55"/>
          <a:ext cx="1403651" cy="9123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 Assistance Programs</a:t>
          </a:r>
          <a:endParaRPr lang="en-US" sz="1600" kern="1200" dirty="0"/>
        </a:p>
      </dsp:txBody>
      <dsp:txXfrm>
        <a:off x="3165422" y="44593"/>
        <a:ext cx="1314575" cy="823297"/>
      </dsp:txXfrm>
    </dsp:sp>
    <dsp:sp modelId="{BD7A3EF1-D16F-424D-A923-DC18A9FCFDEF}">
      <dsp:nvSpPr>
        <dsp:cNvPr id="0" name=""/>
        <dsp:cNvSpPr/>
      </dsp:nvSpPr>
      <dsp:spPr>
        <a:xfrm>
          <a:off x="2607046" y="456242"/>
          <a:ext cx="2431327" cy="2431327"/>
        </a:xfrm>
        <a:custGeom>
          <a:avLst/>
          <a:gdLst/>
          <a:ahLst/>
          <a:cxnLst/>
          <a:rect l="0" t="0" r="0" b="0"/>
          <a:pathLst>
            <a:path>
              <a:moveTo>
                <a:pt x="1927662" y="230323"/>
              </a:moveTo>
              <a:arcTo wR="1215663" hR="1215663" stAng="18351094" swAng="36434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05C04B-E671-4609-8CF3-A4944FEDFD9D}">
      <dsp:nvSpPr>
        <dsp:cNvPr id="0" name=""/>
        <dsp:cNvSpPr/>
      </dsp:nvSpPr>
      <dsp:spPr>
        <a:xfrm>
          <a:off x="4173680" y="1823551"/>
          <a:ext cx="1403651" cy="9123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Community Assistance Programs</a:t>
          </a:r>
          <a:endParaRPr lang="en-US" sz="1600" kern="1200" dirty="0"/>
        </a:p>
      </dsp:txBody>
      <dsp:txXfrm>
        <a:off x="4218218" y="1868089"/>
        <a:ext cx="1314575" cy="823297"/>
      </dsp:txXfrm>
    </dsp:sp>
    <dsp:sp modelId="{6B09FE28-362B-4C00-87A1-C6083C4ABB56}">
      <dsp:nvSpPr>
        <dsp:cNvPr id="0" name=""/>
        <dsp:cNvSpPr/>
      </dsp:nvSpPr>
      <dsp:spPr>
        <a:xfrm>
          <a:off x="2607046" y="456242"/>
          <a:ext cx="2431327" cy="2431327"/>
        </a:xfrm>
        <a:custGeom>
          <a:avLst/>
          <a:gdLst/>
          <a:ahLst/>
          <a:cxnLst/>
          <a:rect l="0" t="0" r="0" b="0"/>
          <a:pathLst>
            <a:path>
              <a:moveTo>
                <a:pt x="1793308" y="2285319"/>
              </a:moveTo>
              <a:arcTo wR="1215663" hR="1215663" stAng="3697781" swAng="340443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C78575-B804-40B4-A555-BAF686885A84}">
      <dsp:nvSpPr>
        <dsp:cNvPr id="0" name=""/>
        <dsp:cNvSpPr/>
      </dsp:nvSpPr>
      <dsp:spPr>
        <a:xfrm>
          <a:off x="2068089" y="1823551"/>
          <a:ext cx="1403651" cy="91237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Minnesota Trade Office</a:t>
          </a:r>
          <a:endParaRPr lang="en-US" sz="1600" kern="1200" dirty="0"/>
        </a:p>
      </dsp:txBody>
      <dsp:txXfrm>
        <a:off x="2112627" y="1868089"/>
        <a:ext cx="1314575" cy="823297"/>
      </dsp:txXfrm>
    </dsp:sp>
    <dsp:sp modelId="{63C776AD-D75E-4E0A-AE18-E963F325CBA4}">
      <dsp:nvSpPr>
        <dsp:cNvPr id="0" name=""/>
        <dsp:cNvSpPr/>
      </dsp:nvSpPr>
      <dsp:spPr>
        <a:xfrm>
          <a:off x="2607046" y="456242"/>
          <a:ext cx="2431327" cy="2431327"/>
        </a:xfrm>
        <a:custGeom>
          <a:avLst/>
          <a:gdLst/>
          <a:ahLst/>
          <a:cxnLst/>
          <a:rect l="0" t="0" r="0" b="0"/>
          <a:pathLst>
            <a:path>
              <a:moveTo>
                <a:pt x="7999" y="1354893"/>
              </a:moveTo>
              <a:arcTo wR="1215663" hR="1215663" stAng="10405408" swAng="364349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2107C-C3BF-4ACD-8BCA-4EC7CDDC39BD}">
      <dsp:nvSpPr>
        <dsp:cNvPr id="0" name=""/>
        <dsp:cNvSpPr/>
      </dsp:nvSpPr>
      <dsp:spPr>
        <a:xfrm>
          <a:off x="3776920" y="210"/>
          <a:ext cx="1337116" cy="8691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Employment and Training for People with Disabilities</a:t>
          </a:r>
          <a:endParaRPr lang="en-US" sz="1200" kern="1200" dirty="0"/>
        </a:p>
      </dsp:txBody>
      <dsp:txXfrm>
        <a:off x="3819347" y="42637"/>
        <a:ext cx="1252262" cy="784271"/>
      </dsp:txXfrm>
    </dsp:sp>
    <dsp:sp modelId="{061B6594-6553-4795-9C75-44ABF402BE4C}">
      <dsp:nvSpPr>
        <dsp:cNvPr id="0" name=""/>
        <dsp:cNvSpPr/>
      </dsp:nvSpPr>
      <dsp:spPr>
        <a:xfrm>
          <a:off x="3008230" y="434773"/>
          <a:ext cx="2874496" cy="2874496"/>
        </a:xfrm>
        <a:custGeom>
          <a:avLst/>
          <a:gdLst/>
          <a:ahLst/>
          <a:cxnLst/>
          <a:rect l="0" t="0" r="0" b="0"/>
          <a:pathLst>
            <a:path>
              <a:moveTo>
                <a:pt x="2115459" y="170081"/>
              </a:moveTo>
              <a:arcTo wR="1437248" hR="1437248" stAng="17889390" swAng="262852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941B6B-0CC1-4D97-AE65-7DAA47543069}">
      <dsp:nvSpPr>
        <dsp:cNvPr id="0" name=""/>
        <dsp:cNvSpPr/>
      </dsp:nvSpPr>
      <dsp:spPr>
        <a:xfrm>
          <a:off x="5214168" y="1437459"/>
          <a:ext cx="1337116" cy="8691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Employment and Training – Youth Programs</a:t>
          </a:r>
          <a:endParaRPr lang="en-US" sz="1200" kern="1200" dirty="0"/>
        </a:p>
      </dsp:txBody>
      <dsp:txXfrm>
        <a:off x="5256595" y="1479886"/>
        <a:ext cx="1252262" cy="784271"/>
      </dsp:txXfrm>
    </dsp:sp>
    <dsp:sp modelId="{8CD763DE-546E-4CFB-9BF0-7571FCB9FF65}">
      <dsp:nvSpPr>
        <dsp:cNvPr id="0" name=""/>
        <dsp:cNvSpPr/>
      </dsp:nvSpPr>
      <dsp:spPr>
        <a:xfrm>
          <a:off x="3008230" y="434773"/>
          <a:ext cx="2874496" cy="2874496"/>
        </a:xfrm>
        <a:custGeom>
          <a:avLst/>
          <a:gdLst/>
          <a:ahLst/>
          <a:cxnLst/>
          <a:rect l="0" t="0" r="0" b="0"/>
          <a:pathLst>
            <a:path>
              <a:moveTo>
                <a:pt x="2803882" y="1882212"/>
              </a:moveTo>
              <a:arcTo wR="1437248" hR="1437248" stAng="1082090" swAng="262852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7AB75-147C-433C-8A20-945EF522AFA9}">
      <dsp:nvSpPr>
        <dsp:cNvPr id="0" name=""/>
        <dsp:cNvSpPr/>
      </dsp:nvSpPr>
      <dsp:spPr>
        <a:xfrm>
          <a:off x="3776920" y="2874707"/>
          <a:ext cx="1337116" cy="86912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Employment and Training – Adult Programs</a:t>
          </a:r>
          <a:endParaRPr lang="en-US" sz="1200" kern="1200" dirty="0"/>
        </a:p>
      </dsp:txBody>
      <dsp:txXfrm>
        <a:off x="3819347" y="2917134"/>
        <a:ext cx="1252262" cy="784271"/>
      </dsp:txXfrm>
    </dsp:sp>
    <dsp:sp modelId="{EF8CB0BB-E0C1-461F-BD8B-6F50E9E82B5F}">
      <dsp:nvSpPr>
        <dsp:cNvPr id="0" name=""/>
        <dsp:cNvSpPr/>
      </dsp:nvSpPr>
      <dsp:spPr>
        <a:xfrm>
          <a:off x="3008230" y="434773"/>
          <a:ext cx="2874496" cy="2874496"/>
        </a:xfrm>
        <a:custGeom>
          <a:avLst/>
          <a:gdLst/>
          <a:ahLst/>
          <a:cxnLst/>
          <a:rect l="0" t="0" r="0" b="0"/>
          <a:pathLst>
            <a:path>
              <a:moveTo>
                <a:pt x="759037" y="2704415"/>
              </a:moveTo>
              <a:arcTo wR="1437248" hR="1437248" stAng="7089390" swAng="262852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F34F1B-A34C-41FB-A3A4-4388DB747A32}">
      <dsp:nvSpPr>
        <dsp:cNvPr id="0" name=""/>
        <dsp:cNvSpPr/>
      </dsp:nvSpPr>
      <dsp:spPr>
        <a:xfrm>
          <a:off x="2339672" y="1437459"/>
          <a:ext cx="1337116" cy="86912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Unemployment Insurance Division</a:t>
          </a:r>
          <a:endParaRPr lang="en-US" sz="1200" kern="1200" dirty="0"/>
        </a:p>
      </dsp:txBody>
      <dsp:txXfrm>
        <a:off x="2382099" y="1479886"/>
        <a:ext cx="1252262" cy="784271"/>
      </dsp:txXfrm>
    </dsp:sp>
    <dsp:sp modelId="{F7AB7A13-258D-48A3-BE12-55D93E8CEDFB}">
      <dsp:nvSpPr>
        <dsp:cNvPr id="0" name=""/>
        <dsp:cNvSpPr/>
      </dsp:nvSpPr>
      <dsp:spPr>
        <a:xfrm>
          <a:off x="3008230" y="434773"/>
          <a:ext cx="2874496" cy="2874496"/>
        </a:xfrm>
        <a:custGeom>
          <a:avLst/>
          <a:gdLst/>
          <a:ahLst/>
          <a:cxnLst/>
          <a:rect l="0" t="0" r="0" b="0"/>
          <a:pathLst>
            <a:path>
              <a:moveTo>
                <a:pt x="70614" y="992283"/>
              </a:moveTo>
              <a:arcTo wR="1437248" hR="1437248" stAng="11882090" swAng="262852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94A0A-EB7A-4494-8441-96124010D57F}">
      <dsp:nvSpPr>
        <dsp:cNvPr id="0" name=""/>
        <dsp:cNvSpPr/>
      </dsp:nvSpPr>
      <dsp:spPr>
        <a:xfrm>
          <a:off x="0" y="3822864"/>
          <a:ext cx="9144000" cy="26285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Dislocated Worker Program</a:t>
          </a:r>
        </a:p>
        <a:p>
          <a:pPr lvl="0" algn="ctr" defTabSz="533400">
            <a:lnSpc>
              <a:spcPct val="90000"/>
            </a:lnSpc>
            <a:spcBef>
              <a:spcPct val="0"/>
            </a:spcBef>
            <a:spcAft>
              <a:spcPct val="35000"/>
            </a:spcAft>
          </a:pPr>
          <a:r>
            <a:rPr lang="en-US" sz="1200" kern="1200" dirty="0" smtClean="0"/>
            <a:t>Total Receipts </a:t>
          </a:r>
          <a:r>
            <a:rPr lang="en-US" sz="1200" i="1" kern="1200" dirty="0" smtClean="0"/>
            <a:t>minus</a:t>
          </a:r>
          <a:r>
            <a:rPr lang="en-US" sz="1200" kern="1200" dirty="0" smtClean="0"/>
            <a:t> Legislative Appropriations </a:t>
          </a:r>
          <a:r>
            <a:rPr lang="en-US" sz="1200" i="1" kern="1200" dirty="0" smtClean="0"/>
            <a:t>equals</a:t>
          </a:r>
          <a:r>
            <a:rPr lang="en-US" sz="1200" kern="1200" dirty="0" smtClean="0"/>
            <a:t> Amount Available for Dislocated Worker Program</a:t>
          </a:r>
        </a:p>
        <a:p>
          <a:pPr lvl="0" algn="ctr" defTabSz="533400">
            <a:lnSpc>
              <a:spcPct val="90000"/>
            </a:lnSpc>
            <a:spcBef>
              <a:spcPct val="0"/>
            </a:spcBef>
            <a:spcAft>
              <a:spcPct val="35000"/>
            </a:spcAft>
          </a:pPr>
          <a:r>
            <a:rPr lang="en-US" sz="1200" kern="1200" dirty="0" smtClean="0"/>
            <a:t>FY 2016: $26m | FY 2017: $24m | 16-17 Biennium: $50m</a:t>
          </a:r>
        </a:p>
      </dsp:txBody>
      <dsp:txXfrm>
        <a:off x="0" y="3822864"/>
        <a:ext cx="9144000" cy="1419402"/>
      </dsp:txXfrm>
    </dsp:sp>
    <dsp:sp modelId="{445F1E69-6FE5-4B55-9A06-F2195E918687}">
      <dsp:nvSpPr>
        <dsp:cNvPr id="0" name=""/>
        <dsp:cNvSpPr/>
      </dsp:nvSpPr>
      <dsp:spPr>
        <a:xfrm>
          <a:off x="7931" y="4938115"/>
          <a:ext cx="6560851" cy="13021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t>Small Layoffs</a:t>
          </a:r>
        </a:p>
        <a:p>
          <a:pPr lvl="0" algn="ctr" defTabSz="533400">
            <a:lnSpc>
              <a:spcPct val="90000"/>
            </a:lnSpc>
            <a:spcBef>
              <a:spcPct val="0"/>
            </a:spcBef>
            <a:spcAft>
              <a:spcPct val="35000"/>
            </a:spcAft>
          </a:pPr>
          <a:r>
            <a:rPr lang="en-US" sz="1200" kern="1200" dirty="0" smtClean="0"/>
            <a:t>61% of what the funds available for the Dislocated Worker program is allocated, by formula, to local workforce development areas and other providers to provide services for small layoffs.</a:t>
          </a:r>
        </a:p>
        <a:p>
          <a:pPr lvl="0" algn="ctr" defTabSz="533400">
            <a:lnSpc>
              <a:spcPct val="90000"/>
            </a:lnSpc>
            <a:spcBef>
              <a:spcPct val="0"/>
            </a:spcBef>
            <a:spcAft>
              <a:spcPct val="35000"/>
            </a:spcAft>
          </a:pPr>
          <a:r>
            <a:rPr lang="en-US" sz="1200" kern="1200" dirty="0" smtClean="0"/>
            <a:t>FY 2016: $16m | FY 2017: $14.5m | 16-17 Biennium: $30.5m</a:t>
          </a:r>
          <a:endParaRPr lang="en-US" sz="1200" kern="1200" dirty="0"/>
        </a:p>
      </dsp:txBody>
      <dsp:txXfrm>
        <a:off x="7931" y="4938115"/>
        <a:ext cx="6560851" cy="1302121"/>
      </dsp:txXfrm>
    </dsp:sp>
    <dsp:sp modelId="{AF7E44B3-9DC5-420D-92FA-FEA9F5B06D60}">
      <dsp:nvSpPr>
        <dsp:cNvPr id="0" name=""/>
        <dsp:cNvSpPr/>
      </dsp:nvSpPr>
      <dsp:spPr>
        <a:xfrm>
          <a:off x="6568783" y="4946765"/>
          <a:ext cx="2567285" cy="12848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t>Mass Layoffs</a:t>
          </a:r>
        </a:p>
        <a:p>
          <a:pPr lvl="0" algn="ctr" defTabSz="533400">
            <a:lnSpc>
              <a:spcPct val="90000"/>
            </a:lnSpc>
            <a:spcBef>
              <a:spcPct val="0"/>
            </a:spcBef>
            <a:spcAft>
              <a:spcPct val="35000"/>
            </a:spcAft>
          </a:pPr>
          <a:r>
            <a:rPr lang="en-US" sz="1200" kern="1200" dirty="0" smtClean="0"/>
            <a:t>The remaining 39% of the Dislocated Worker Program funds available are used by DEED to respond to mass layoffs. </a:t>
          </a:r>
        </a:p>
        <a:p>
          <a:pPr lvl="0" algn="ctr" defTabSz="533400">
            <a:lnSpc>
              <a:spcPct val="90000"/>
            </a:lnSpc>
            <a:spcBef>
              <a:spcPct val="0"/>
            </a:spcBef>
            <a:spcAft>
              <a:spcPct val="35000"/>
            </a:spcAft>
          </a:pPr>
          <a:r>
            <a:rPr lang="en-US" sz="1200" kern="1200" dirty="0" smtClean="0"/>
            <a:t>FY 2016: $10m | FY 2017: $9.5m | 16-17 Biennium: $19.5m</a:t>
          </a:r>
          <a:endParaRPr lang="en-US" sz="1200" kern="1200" dirty="0"/>
        </a:p>
      </dsp:txBody>
      <dsp:txXfrm>
        <a:off x="6568783" y="4946765"/>
        <a:ext cx="2567285" cy="1284820"/>
      </dsp:txXfrm>
    </dsp:sp>
    <dsp:sp modelId="{2AB126B8-C66B-4052-8655-EF4EAAEDD7FA}">
      <dsp:nvSpPr>
        <dsp:cNvPr id="0" name=""/>
        <dsp:cNvSpPr/>
      </dsp:nvSpPr>
      <dsp:spPr>
        <a:xfrm rot="10800000">
          <a:off x="0" y="1068978"/>
          <a:ext cx="9144000" cy="278100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smtClean="0"/>
            <a:t>Legislative Appropriations from the Fund</a:t>
          </a:r>
        </a:p>
        <a:p>
          <a:pPr lvl="0" algn="ctr" defTabSz="533400">
            <a:lnSpc>
              <a:spcPct val="90000"/>
            </a:lnSpc>
            <a:spcBef>
              <a:spcPct val="0"/>
            </a:spcBef>
            <a:spcAft>
              <a:spcPct val="35000"/>
            </a:spcAft>
          </a:pPr>
          <a:r>
            <a:rPr lang="en-US" sz="1200" kern="1200" smtClean="0"/>
            <a:t>FY 2016: $27m | FY 2017: $31m | 16-17 Biennium: $58m</a:t>
          </a:r>
        </a:p>
        <a:p>
          <a:pPr lvl="0" algn="ctr" defTabSz="533400">
            <a:lnSpc>
              <a:spcPct val="90000"/>
            </a:lnSpc>
            <a:spcBef>
              <a:spcPct val="0"/>
            </a:spcBef>
            <a:spcAft>
              <a:spcPct val="35000"/>
            </a:spcAft>
          </a:pPr>
          <a:r>
            <a:rPr lang="en-US" sz="1200" kern="1200" smtClean="0"/>
            <a:t> </a:t>
          </a:r>
          <a:endParaRPr lang="en-US" sz="1200" kern="1200" dirty="0" smtClean="0"/>
        </a:p>
      </dsp:txBody>
      <dsp:txXfrm rot="-10800000">
        <a:off x="0" y="1068978"/>
        <a:ext cx="9144000" cy="976134"/>
      </dsp:txXfrm>
    </dsp:sp>
    <dsp:sp modelId="{DAFE773B-208B-434F-AAC5-22504EA4CE07}">
      <dsp:nvSpPr>
        <dsp:cNvPr id="0" name=""/>
        <dsp:cNvSpPr/>
      </dsp:nvSpPr>
      <dsp:spPr>
        <a:xfrm>
          <a:off x="0" y="1718009"/>
          <a:ext cx="4572000" cy="1485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t>DEED and DLI Programs</a:t>
          </a:r>
        </a:p>
        <a:p>
          <a:pPr lvl="0" algn="ctr" defTabSz="533400">
            <a:lnSpc>
              <a:spcPct val="90000"/>
            </a:lnSpc>
            <a:spcBef>
              <a:spcPct val="0"/>
            </a:spcBef>
            <a:spcAft>
              <a:spcPct val="35000"/>
            </a:spcAft>
          </a:pPr>
          <a:r>
            <a:rPr lang="en-US" sz="1200" kern="1200" dirty="0" smtClean="0"/>
            <a:t>FY 2016: $24m | FY 2017: $26m | 16-17 Biennium: $50m</a:t>
          </a:r>
          <a:endParaRPr lang="en-US" sz="1200" b="1" kern="1200" dirty="0" smtClean="0"/>
        </a:p>
        <a:p>
          <a:pPr lvl="0" algn="ctr" defTabSz="533400">
            <a:lnSpc>
              <a:spcPct val="90000"/>
            </a:lnSpc>
            <a:spcBef>
              <a:spcPct val="0"/>
            </a:spcBef>
            <a:spcAft>
              <a:spcPct val="35000"/>
            </a:spcAft>
          </a:pPr>
          <a:r>
            <a:rPr lang="en-US" sz="1200" kern="1200" dirty="0" smtClean="0"/>
            <a:t>Pathways to Prosperity, Youth at Work, YouthBuild, Minnesota Youth Program, Job Training Incentive Program, Funding for Report Card, DLI Apprenticeship, DLI Prevailing Wage Enforcement, Small Business Development Centers, Extended Employment, DT&amp;H Grants, Rural Career Counselors, Expansion of Business Assistance Services, Bureau of Small Business  </a:t>
          </a:r>
          <a:endParaRPr lang="en-US" sz="1200" kern="1200" dirty="0"/>
        </a:p>
      </dsp:txBody>
      <dsp:txXfrm>
        <a:off x="0" y="1718009"/>
        <a:ext cx="4572000" cy="1485729"/>
      </dsp:txXfrm>
    </dsp:sp>
    <dsp:sp modelId="{6BA0AAF8-A01F-430D-AAEE-3095D2997980}">
      <dsp:nvSpPr>
        <dsp:cNvPr id="0" name=""/>
        <dsp:cNvSpPr/>
      </dsp:nvSpPr>
      <dsp:spPr>
        <a:xfrm>
          <a:off x="4572000" y="1718009"/>
          <a:ext cx="4572000" cy="1485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t>Other Direct Appropriations</a:t>
          </a:r>
        </a:p>
        <a:p>
          <a:pPr lvl="0" algn="ctr" defTabSz="533400">
            <a:lnSpc>
              <a:spcPct val="90000"/>
            </a:lnSpc>
            <a:spcBef>
              <a:spcPct val="0"/>
            </a:spcBef>
            <a:spcAft>
              <a:spcPct val="35000"/>
            </a:spcAft>
          </a:pPr>
          <a:r>
            <a:rPr lang="en-US" sz="1200" kern="1200" dirty="0" smtClean="0"/>
            <a:t>FY 2016: $3m | FY 2017: $5m | 16-17 Biennium: $8m</a:t>
          </a:r>
          <a:endParaRPr lang="en-US" sz="1200" b="1" kern="1200" dirty="0" smtClean="0"/>
        </a:p>
        <a:p>
          <a:pPr lvl="0" algn="ctr" defTabSz="533400">
            <a:lnSpc>
              <a:spcPct val="90000"/>
            </a:lnSpc>
            <a:spcBef>
              <a:spcPct val="0"/>
            </a:spcBef>
            <a:spcAft>
              <a:spcPct val="35000"/>
            </a:spcAft>
          </a:pPr>
          <a:r>
            <a:rPr lang="en-US" sz="1200" kern="1200" dirty="0" smtClean="0"/>
            <a:t>Twin Cities Rise!, Resource </a:t>
          </a:r>
          <a:r>
            <a:rPr lang="en-US" sz="1200" kern="1200" dirty="0" err="1" smtClean="0"/>
            <a:t>Inc</a:t>
          </a:r>
          <a:r>
            <a:rPr lang="en-US" sz="1200" kern="1200" dirty="0" smtClean="0"/>
            <a:t>, </a:t>
          </a:r>
          <a:r>
            <a:rPr lang="en-US" sz="1200" kern="1200" dirty="0" err="1" smtClean="0"/>
            <a:t>SciTechsperience</a:t>
          </a:r>
          <a:r>
            <a:rPr lang="en-US" sz="1200" kern="1200" dirty="0" smtClean="0"/>
            <a:t>, Boys and Girls Club, Big Brothers Big Sisters, Opportunities Industrialization Centers, Minnesota Diversified Industries, Occupational Development Corporation, Historic Preservation Corps, North East Higher Education District</a:t>
          </a:r>
          <a:endParaRPr lang="en-US" sz="1200" kern="1200" dirty="0"/>
        </a:p>
      </dsp:txBody>
      <dsp:txXfrm>
        <a:off x="4572000" y="1718009"/>
        <a:ext cx="4572000" cy="1485729"/>
      </dsp:txXfrm>
    </dsp:sp>
    <dsp:sp modelId="{BFE49F50-B37A-463A-A261-0634D28712FB}">
      <dsp:nvSpPr>
        <dsp:cNvPr id="0" name=""/>
        <dsp:cNvSpPr/>
      </dsp:nvSpPr>
      <dsp:spPr>
        <a:xfrm rot="10800000">
          <a:off x="0" y="162"/>
          <a:ext cx="9144000" cy="10959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Total Receipts into the Fund</a:t>
          </a:r>
        </a:p>
        <a:p>
          <a:pPr lvl="0" algn="ctr" defTabSz="533400">
            <a:lnSpc>
              <a:spcPct val="90000"/>
            </a:lnSpc>
            <a:spcBef>
              <a:spcPct val="0"/>
            </a:spcBef>
            <a:spcAft>
              <a:spcPct val="35000"/>
            </a:spcAft>
          </a:pPr>
          <a:r>
            <a:rPr lang="en-US" sz="1200" kern="1200" dirty="0" smtClean="0"/>
            <a:t>FY 2016: $53m | FY 2017: $55m | 16-17 Biennium: $108m</a:t>
          </a:r>
          <a:endParaRPr lang="en-US" sz="1200" kern="1200" dirty="0"/>
        </a:p>
      </dsp:txBody>
      <dsp:txXfrm rot="10800000">
        <a:off x="0" y="162"/>
        <a:ext cx="9144000" cy="7121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C7D9F-6338-41C5-BCAE-DD74DC56C18B}">
      <dsp:nvSpPr>
        <dsp:cNvPr id="0" name=""/>
        <dsp:cNvSpPr/>
      </dsp:nvSpPr>
      <dsp:spPr>
        <a:xfrm>
          <a:off x="1099"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Legislature Appropriates Funds</a:t>
          </a:r>
          <a:endParaRPr lang="en-US" sz="1300" kern="1200" dirty="0"/>
        </a:p>
      </dsp:txBody>
      <dsp:txXfrm>
        <a:off x="189466" y="1958240"/>
        <a:ext cx="909519" cy="909519"/>
      </dsp:txXfrm>
    </dsp:sp>
    <dsp:sp modelId="{183ED08B-AD4A-47C5-BFAE-97D069A9FEE0}">
      <dsp:nvSpPr>
        <dsp:cNvPr id="0" name=""/>
        <dsp:cNvSpPr/>
      </dsp:nvSpPr>
      <dsp:spPr>
        <a:xfrm>
          <a:off x="1287353"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DEED Develops Programs</a:t>
          </a:r>
          <a:endParaRPr lang="en-US" sz="1300" kern="1200" dirty="0"/>
        </a:p>
      </dsp:txBody>
      <dsp:txXfrm>
        <a:off x="1475720" y="1958240"/>
        <a:ext cx="909519" cy="909519"/>
      </dsp:txXfrm>
    </dsp:sp>
    <dsp:sp modelId="{8CB08D75-1439-4521-8FB6-0583ED8090BB}">
      <dsp:nvSpPr>
        <dsp:cNvPr id="0" name=""/>
        <dsp:cNvSpPr/>
      </dsp:nvSpPr>
      <dsp:spPr>
        <a:xfrm>
          <a:off x="2573607"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DEED Develops RFPs</a:t>
          </a:r>
          <a:endParaRPr lang="en-US" sz="1300" kern="1200" dirty="0"/>
        </a:p>
      </dsp:txBody>
      <dsp:txXfrm>
        <a:off x="2761974" y="1958240"/>
        <a:ext cx="909519" cy="909519"/>
      </dsp:txXfrm>
    </dsp:sp>
    <dsp:sp modelId="{69A8686D-7E3E-4C42-A0D1-2A6A0576B57A}">
      <dsp:nvSpPr>
        <dsp:cNvPr id="0" name=""/>
        <dsp:cNvSpPr/>
      </dsp:nvSpPr>
      <dsp:spPr>
        <a:xfrm>
          <a:off x="3859861"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Open RFP Period</a:t>
          </a:r>
          <a:endParaRPr lang="en-US" sz="1300" kern="1200" dirty="0"/>
        </a:p>
      </dsp:txBody>
      <dsp:txXfrm>
        <a:off x="4048228" y="1958240"/>
        <a:ext cx="909519" cy="909519"/>
      </dsp:txXfrm>
    </dsp:sp>
    <dsp:sp modelId="{918CDC44-28A4-4A05-99FA-83E949F85146}">
      <dsp:nvSpPr>
        <dsp:cNvPr id="0" name=""/>
        <dsp:cNvSpPr/>
      </dsp:nvSpPr>
      <dsp:spPr>
        <a:xfrm>
          <a:off x="5146114"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Applications Review – Review Panels</a:t>
          </a:r>
          <a:endParaRPr lang="en-US" sz="1300" kern="1200" dirty="0"/>
        </a:p>
      </dsp:txBody>
      <dsp:txXfrm>
        <a:off x="5334481" y="1958240"/>
        <a:ext cx="909519" cy="909519"/>
      </dsp:txXfrm>
    </dsp:sp>
    <dsp:sp modelId="{197903DE-8054-4495-B308-169A92307C85}">
      <dsp:nvSpPr>
        <dsp:cNvPr id="0" name=""/>
        <dsp:cNvSpPr/>
      </dsp:nvSpPr>
      <dsp:spPr>
        <a:xfrm>
          <a:off x="6432368"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Award Decisions Made</a:t>
          </a:r>
          <a:endParaRPr lang="en-US" sz="1300" kern="1200" dirty="0"/>
        </a:p>
      </dsp:txBody>
      <dsp:txXfrm>
        <a:off x="6620735" y="1958240"/>
        <a:ext cx="909519" cy="909519"/>
      </dsp:txXfrm>
    </dsp:sp>
    <dsp:sp modelId="{E799A23C-DE25-47E7-B4D4-F1C4B62503E0}">
      <dsp:nvSpPr>
        <dsp:cNvPr id="0" name=""/>
        <dsp:cNvSpPr/>
      </dsp:nvSpPr>
      <dsp:spPr>
        <a:xfrm>
          <a:off x="7718622" y="1769873"/>
          <a:ext cx="1286253" cy="1286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Grant Agreements Negotiated and Executed</a:t>
          </a:r>
          <a:endParaRPr lang="en-US" sz="1300" kern="1200" dirty="0"/>
        </a:p>
      </dsp:txBody>
      <dsp:txXfrm>
        <a:off x="7906989" y="1958240"/>
        <a:ext cx="909519" cy="90951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B698D-8CCD-DA4D-9099-4FE6C63C5F54}" type="datetimeFigureOut">
              <a:rPr lang="en-US" smtClean="0"/>
              <a:t>1/10/2017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3FD9DD-3461-0D4E-A824-2A45CED91218}" type="slidenum">
              <a:rPr lang="en-US" smtClean="0"/>
              <a:t>‹#›</a:t>
            </a:fld>
            <a:endParaRPr lang="en-US"/>
          </a:p>
        </p:txBody>
      </p:sp>
    </p:spTree>
    <p:extLst>
      <p:ext uri="{BB962C8B-B14F-4D97-AF65-F5344CB8AC3E}">
        <p14:creationId xmlns:p14="http://schemas.microsoft.com/office/powerpoint/2010/main" val="202673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D4671-D2FC-48D9-825D-D826817993CC}" type="datetimeFigureOut">
              <a:rPr lang="en-US" smtClean="0"/>
              <a:t>1/10/2017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68191-2601-4D16-BC0B-1F9159443CA5}" type="slidenum">
              <a:rPr lang="en-US" smtClean="0"/>
              <a:t>‹#›</a:t>
            </a:fld>
            <a:endParaRPr lang="en-US"/>
          </a:p>
        </p:txBody>
      </p:sp>
    </p:spTree>
    <p:extLst>
      <p:ext uri="{BB962C8B-B14F-4D97-AF65-F5344CB8AC3E}">
        <p14:creationId xmlns:p14="http://schemas.microsoft.com/office/powerpoint/2010/main" val="121409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a:t>
            </a:fld>
            <a:endParaRPr lang="en-US"/>
          </a:p>
        </p:txBody>
      </p:sp>
    </p:spTree>
    <p:extLst>
      <p:ext uri="{BB962C8B-B14F-4D97-AF65-F5344CB8AC3E}">
        <p14:creationId xmlns:p14="http://schemas.microsoft.com/office/powerpoint/2010/main" val="161265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70405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11</a:t>
            </a:fld>
            <a:endParaRPr lang="en-US"/>
          </a:p>
        </p:txBody>
      </p:sp>
    </p:spTree>
    <p:extLst>
      <p:ext uri="{BB962C8B-B14F-4D97-AF65-F5344CB8AC3E}">
        <p14:creationId xmlns:p14="http://schemas.microsoft.com/office/powerpoint/2010/main" val="23641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12</a:t>
            </a:fld>
            <a:endParaRPr lang="en-US"/>
          </a:p>
        </p:txBody>
      </p:sp>
    </p:spTree>
    <p:extLst>
      <p:ext uri="{BB962C8B-B14F-4D97-AF65-F5344CB8AC3E}">
        <p14:creationId xmlns:p14="http://schemas.microsoft.com/office/powerpoint/2010/main" val="292817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13</a:t>
            </a:fld>
            <a:endParaRPr lang="en-US"/>
          </a:p>
        </p:txBody>
      </p:sp>
    </p:spTree>
    <p:extLst>
      <p:ext uri="{BB962C8B-B14F-4D97-AF65-F5344CB8AC3E}">
        <p14:creationId xmlns:p14="http://schemas.microsoft.com/office/powerpoint/2010/main" val="20224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14</a:t>
            </a:fld>
            <a:endParaRPr lang="en-US"/>
          </a:p>
        </p:txBody>
      </p:sp>
    </p:spTree>
    <p:extLst>
      <p:ext uri="{BB962C8B-B14F-4D97-AF65-F5344CB8AC3E}">
        <p14:creationId xmlns:p14="http://schemas.microsoft.com/office/powerpoint/2010/main" val="376674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15</a:t>
            </a:fld>
            <a:endParaRPr lang="en-US"/>
          </a:p>
        </p:txBody>
      </p:sp>
    </p:spTree>
    <p:extLst>
      <p:ext uri="{BB962C8B-B14F-4D97-AF65-F5344CB8AC3E}">
        <p14:creationId xmlns:p14="http://schemas.microsoft.com/office/powerpoint/2010/main" val="183581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68191-2601-4D16-BC0B-1F9159443CA5}" type="slidenum">
              <a:rPr lang="en-US" smtClean="0"/>
              <a:t>16</a:t>
            </a:fld>
            <a:endParaRPr lang="en-US"/>
          </a:p>
        </p:txBody>
      </p:sp>
    </p:spTree>
    <p:extLst>
      <p:ext uri="{BB962C8B-B14F-4D97-AF65-F5344CB8AC3E}">
        <p14:creationId xmlns:p14="http://schemas.microsoft.com/office/powerpoint/2010/main" val="200558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17</a:t>
            </a:fld>
            <a:endParaRPr lang="en-US"/>
          </a:p>
        </p:txBody>
      </p:sp>
    </p:spTree>
    <p:extLst>
      <p:ext uri="{BB962C8B-B14F-4D97-AF65-F5344CB8AC3E}">
        <p14:creationId xmlns:p14="http://schemas.microsoft.com/office/powerpoint/2010/main" val="390046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18</a:t>
            </a:fld>
            <a:endParaRPr lang="en-US"/>
          </a:p>
        </p:txBody>
      </p:sp>
    </p:spTree>
    <p:extLst>
      <p:ext uri="{BB962C8B-B14F-4D97-AF65-F5344CB8AC3E}">
        <p14:creationId xmlns:p14="http://schemas.microsoft.com/office/powerpoint/2010/main" val="13717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19</a:t>
            </a:fld>
            <a:endParaRPr lang="en-US"/>
          </a:p>
        </p:txBody>
      </p:sp>
    </p:spTree>
    <p:extLst>
      <p:ext uri="{BB962C8B-B14F-4D97-AF65-F5344CB8AC3E}">
        <p14:creationId xmlns:p14="http://schemas.microsoft.com/office/powerpoint/2010/main" val="88692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2</a:t>
            </a:fld>
            <a:endParaRPr lang="en-US"/>
          </a:p>
        </p:txBody>
      </p:sp>
    </p:spTree>
    <p:extLst>
      <p:ext uri="{BB962C8B-B14F-4D97-AF65-F5344CB8AC3E}">
        <p14:creationId xmlns:p14="http://schemas.microsoft.com/office/powerpoint/2010/main" val="337729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6268191-2601-4D16-BC0B-1F9159443CA5}" type="slidenum">
              <a:rPr lang="en-US" smtClean="0"/>
              <a:t>20</a:t>
            </a:fld>
            <a:endParaRPr lang="en-US"/>
          </a:p>
        </p:txBody>
      </p:sp>
    </p:spTree>
    <p:extLst>
      <p:ext uri="{BB962C8B-B14F-4D97-AF65-F5344CB8AC3E}">
        <p14:creationId xmlns:p14="http://schemas.microsoft.com/office/powerpoint/2010/main" val="1903373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06268191-2601-4D16-BC0B-1F9159443CA5}" type="slidenum">
              <a:rPr lang="en-US" smtClean="0"/>
              <a:t>21</a:t>
            </a:fld>
            <a:endParaRPr lang="en-US"/>
          </a:p>
        </p:txBody>
      </p:sp>
    </p:spTree>
    <p:extLst>
      <p:ext uri="{BB962C8B-B14F-4D97-AF65-F5344CB8AC3E}">
        <p14:creationId xmlns:p14="http://schemas.microsoft.com/office/powerpoint/2010/main" val="53956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E239F-11F6-4F15-84D4-CF22AB923C3A}" type="slidenum">
              <a:rPr lang="en-US" smtClean="0"/>
              <a:t>22</a:t>
            </a:fld>
            <a:endParaRPr lang="en-US"/>
          </a:p>
        </p:txBody>
      </p:sp>
    </p:spTree>
    <p:extLst>
      <p:ext uri="{BB962C8B-B14F-4D97-AF65-F5344CB8AC3E}">
        <p14:creationId xmlns:p14="http://schemas.microsoft.com/office/powerpoint/2010/main" val="20296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335744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829054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6268191-2601-4D16-BC0B-1F9159443CA5}" type="slidenum">
              <a:rPr lang="en-US" smtClean="0"/>
              <a:t>25</a:t>
            </a:fld>
            <a:endParaRPr lang="en-US"/>
          </a:p>
        </p:txBody>
      </p:sp>
    </p:spTree>
    <p:extLst>
      <p:ext uri="{BB962C8B-B14F-4D97-AF65-F5344CB8AC3E}">
        <p14:creationId xmlns:p14="http://schemas.microsoft.com/office/powerpoint/2010/main" val="98206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536104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27</a:t>
            </a:fld>
            <a:endParaRPr lang="en-US"/>
          </a:p>
        </p:txBody>
      </p:sp>
    </p:spTree>
    <p:extLst>
      <p:ext uri="{BB962C8B-B14F-4D97-AF65-F5344CB8AC3E}">
        <p14:creationId xmlns:p14="http://schemas.microsoft.com/office/powerpoint/2010/main" val="70533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131226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marR="0" indent="-171441"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A77A79-56E6-479B-B467-833C9B77ECD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9886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3214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68191-2601-4D16-BC0B-1F9159443CA5}" type="slidenum">
              <a:rPr lang="en-US" smtClean="0"/>
              <a:t>5</a:t>
            </a:fld>
            <a:endParaRPr lang="en-US"/>
          </a:p>
        </p:txBody>
      </p:sp>
    </p:spTree>
    <p:extLst>
      <p:ext uri="{BB962C8B-B14F-4D97-AF65-F5344CB8AC3E}">
        <p14:creationId xmlns:p14="http://schemas.microsoft.com/office/powerpoint/2010/main" val="420045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6</a:t>
            </a:fld>
            <a:endParaRPr lang="en-US"/>
          </a:p>
        </p:txBody>
      </p:sp>
    </p:spTree>
    <p:extLst>
      <p:ext uri="{BB962C8B-B14F-4D97-AF65-F5344CB8AC3E}">
        <p14:creationId xmlns:p14="http://schemas.microsoft.com/office/powerpoint/2010/main" val="93421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7</a:t>
            </a:fld>
            <a:endParaRPr lang="en-US"/>
          </a:p>
        </p:txBody>
      </p:sp>
    </p:spTree>
    <p:extLst>
      <p:ext uri="{BB962C8B-B14F-4D97-AF65-F5344CB8AC3E}">
        <p14:creationId xmlns:p14="http://schemas.microsoft.com/office/powerpoint/2010/main" val="211691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8</a:t>
            </a:fld>
            <a:endParaRPr lang="en-US"/>
          </a:p>
        </p:txBody>
      </p:sp>
    </p:spTree>
    <p:extLst>
      <p:ext uri="{BB962C8B-B14F-4D97-AF65-F5344CB8AC3E}">
        <p14:creationId xmlns:p14="http://schemas.microsoft.com/office/powerpoint/2010/main" val="138987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9</a:t>
            </a:fld>
            <a:endParaRPr lang="en-US"/>
          </a:p>
        </p:txBody>
      </p:sp>
    </p:spTree>
    <p:extLst>
      <p:ext uri="{BB962C8B-B14F-4D97-AF65-F5344CB8AC3E}">
        <p14:creationId xmlns:p14="http://schemas.microsoft.com/office/powerpoint/2010/main" val="620798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3276600"/>
            <a:ext cx="8077200" cy="800100"/>
          </a:xfrm>
        </p:spPr>
        <p:txBody>
          <a:bodyPr>
            <a:normAutofit/>
          </a:bodyPr>
          <a:lstStyle>
            <a:lvl1pPr algn="ctr">
              <a:defRPr sz="3600" b="1">
                <a:solidFill>
                  <a:srgbClr val="00386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319868"/>
            <a:ext cx="8077200" cy="762000"/>
          </a:xfrm>
        </p:spPr>
        <p:txBody>
          <a:bodyPr>
            <a:normAutofit/>
          </a:bodyPr>
          <a:lstStyle>
            <a:lvl1pPr marL="0" indent="0" algn="ctr">
              <a:buNone/>
              <a:defRPr sz="2400">
                <a:solidFill>
                  <a:srgbClr val="0038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mn.gov/deed</a:t>
            </a:r>
            <a:endParaRPr lang="en-US" dirty="0"/>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80111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mn.gov/deed</a:t>
            </a:r>
            <a:endParaRPr lang="en-US" dirty="0"/>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22046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mn.gov/deed</a:t>
            </a:r>
            <a:endParaRPr lang="en-US" dirty="0"/>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109338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mn.gov/deed</a:t>
            </a:r>
            <a:endParaRPr lang="en-US" dirty="0"/>
          </a:p>
        </p:txBody>
      </p:sp>
      <p:sp>
        <p:nvSpPr>
          <p:cNvPr id="5" name="Slide Number Placeholder 4"/>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404888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mn.gov/deed</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2260" y="588186"/>
            <a:ext cx="3950216" cy="460249"/>
          </a:xfrm>
          <a:prstGeom prst="rect">
            <a:avLst/>
          </a:prstGeom>
        </p:spPr>
      </p:pic>
    </p:spTree>
    <p:extLst>
      <p:ext uri="{BB962C8B-B14F-4D97-AF65-F5344CB8AC3E}">
        <p14:creationId xmlns:p14="http://schemas.microsoft.com/office/powerpoint/2010/main" val="35445440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smtClean="0"/>
              <a:t>mn.gov/deed</a:t>
            </a:r>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65444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rgbClr val="78BE21"/>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611982" y="3211514"/>
            <a:ext cx="2641387" cy="2475609"/>
          </a:xfrm>
        </p:spPr>
        <p:txBody>
          <a:bodyPr/>
          <a:lstStyle>
            <a:lvl1pPr>
              <a:buClr>
                <a:srgbClr val="78BE21"/>
              </a:buClr>
              <a:defRPr>
                <a:solidFill>
                  <a:schemeClr val="bg1"/>
                </a:solidFill>
              </a:defRPr>
            </a:lvl1pPr>
            <a:lvl2pPr>
              <a:buClr>
                <a:srgbClr val="78BE21"/>
              </a:buClr>
              <a:defRPr>
                <a:solidFill>
                  <a:schemeClr val="bg1"/>
                </a:solidFill>
              </a:defRPr>
            </a:lvl2pPr>
            <a:lvl3pPr>
              <a:buClr>
                <a:srgbClr val="78BE21"/>
              </a:buClr>
              <a:defRPr>
                <a:solidFill>
                  <a:schemeClr val="bg1"/>
                </a:solidFill>
              </a:defRPr>
            </a:lvl3pPr>
            <a:lvl4pPr>
              <a:buClr>
                <a:srgbClr val="78BE21"/>
              </a:buClr>
              <a:defRPr>
                <a:solidFill>
                  <a:schemeClr val="bg1"/>
                </a:solidFill>
              </a:defRPr>
            </a:lvl4pPr>
            <a:lvl5pPr>
              <a:buClr>
                <a:srgbClr val="78BE2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smtClean="0"/>
              <a:t>mn.gov/deed</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9144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990600"/>
          </a:xfrm>
        </p:spPr>
        <p:txBody>
          <a:bodyPr>
            <a:normAutofit/>
          </a:bodyPr>
          <a:lstStyle>
            <a:lvl1pPr algn="l">
              <a:defRPr sz="38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826267"/>
          </a:xfrm>
        </p:spPr>
        <p:txBody>
          <a:bodyPr/>
          <a:lstStyle>
            <a:lvl1pPr>
              <a:buClr>
                <a:schemeClr val="accent3"/>
              </a:buClr>
              <a:defRPr sz="2800">
                <a:solidFill>
                  <a:srgbClr val="003865"/>
                </a:solidFill>
              </a:defRPr>
            </a:lvl1pPr>
            <a:lvl2pPr>
              <a:buClr>
                <a:schemeClr val="accent3"/>
              </a:buClr>
              <a:defRPr sz="2400">
                <a:solidFill>
                  <a:srgbClr val="003865"/>
                </a:solidFill>
              </a:defRPr>
            </a:lvl2pPr>
            <a:lvl3pPr>
              <a:buClr>
                <a:schemeClr val="accent3"/>
              </a:buClr>
              <a:defRPr sz="2000">
                <a:solidFill>
                  <a:srgbClr val="003865"/>
                </a:solidFill>
              </a:defRPr>
            </a:lvl3pPr>
            <a:lvl4pPr>
              <a:buClr>
                <a:schemeClr val="accent3"/>
              </a:buClr>
              <a:defRPr sz="1800">
                <a:solidFill>
                  <a:srgbClr val="003865"/>
                </a:solidFill>
              </a:defRPr>
            </a:lvl4pPr>
            <a:lvl5pPr>
              <a:buClr>
                <a:schemeClr val="accent3"/>
              </a:buClr>
              <a:defRPr sz="1600">
                <a:solidFill>
                  <a:srgbClr val="00386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492875"/>
            <a:ext cx="2895600" cy="365125"/>
          </a:xfrm>
        </p:spPr>
        <p:txBody>
          <a:bodyPr/>
          <a:lstStyle/>
          <a:p>
            <a:r>
              <a:rPr lang="en-US" smtClean="0"/>
              <a:t>mn.gov/deed</a:t>
            </a:r>
            <a:endParaRPr lang="en-US" dirty="0"/>
          </a:p>
        </p:txBody>
      </p:sp>
      <p:sp>
        <p:nvSpPr>
          <p:cNvPr id="6" name="Slide Number Placeholder 5"/>
          <p:cNvSpPr>
            <a:spLocks noGrp="1"/>
          </p:cNvSpPr>
          <p:nvPr>
            <p:ph type="sldNum" sz="quarter" idx="12"/>
          </p:nvPr>
        </p:nvSpPr>
        <p:spPr>
          <a:xfrm>
            <a:off x="76200" y="6492875"/>
            <a:ext cx="2667000" cy="365125"/>
          </a:xfrm>
        </p:spPr>
        <p:txBody>
          <a:bodyPr/>
          <a:lstStyle>
            <a:lvl1pPr algn="l">
              <a:defRPr/>
            </a:lvl1pPr>
          </a:lstStyle>
          <a:p>
            <a:fld id="{EBFF2294-7853-4F86-BD16-9D9D7D857176}" type="slidenum">
              <a:rPr lang="en-US" smtClean="0"/>
              <a:pPr/>
              <a:t>‹#›</a:t>
            </a:fld>
            <a:endParaRPr lang="en-US" dirty="0"/>
          </a:p>
        </p:txBody>
      </p:sp>
    </p:spTree>
    <p:extLst>
      <p:ext uri="{BB962C8B-B14F-4D97-AF65-F5344CB8AC3E}">
        <p14:creationId xmlns:p14="http://schemas.microsoft.com/office/powerpoint/2010/main" val="266313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mn.gov/deed</a:t>
            </a:r>
            <a:endParaRPr lang="en-US" dirty="0"/>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148176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mn.gov/deed</a:t>
            </a:r>
            <a:endParaRPr lang="en-US" dirty="0"/>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74962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mn.gov/deed</a:t>
            </a:r>
            <a:endParaRPr lang="en-US" dirty="0"/>
          </a:p>
        </p:txBody>
      </p:sp>
      <p:sp>
        <p:nvSpPr>
          <p:cNvPr id="9" name="Slide Number Placeholder 8"/>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30133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mn.gov/deed</a:t>
            </a:r>
            <a:endParaRPr lang="en-US" dirty="0"/>
          </a:p>
        </p:txBody>
      </p:sp>
      <p:sp>
        <p:nvSpPr>
          <p:cNvPr id="5" name="Slide Number Placeholder 4"/>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136572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mn.gov/deed</a:t>
            </a:r>
            <a:endParaRPr lang="en-US" dirty="0"/>
          </a:p>
        </p:txBody>
      </p:sp>
      <p:sp>
        <p:nvSpPr>
          <p:cNvPr id="4" name="Slide Number Placeholder 3"/>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315768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mn.gov/deed</a:t>
            </a:r>
            <a:endParaRPr lang="en-US" dirty="0"/>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105626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mn.gov/deed</a:t>
            </a:r>
            <a:endParaRPr lang="en-US" dirty="0"/>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dirty="0"/>
          </a:p>
        </p:txBody>
      </p:sp>
    </p:spTree>
    <p:extLst>
      <p:ext uri="{BB962C8B-B14F-4D97-AF65-F5344CB8AC3E}">
        <p14:creationId xmlns:p14="http://schemas.microsoft.com/office/powerpoint/2010/main" val="105116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mn.gov/deed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t>‹#›</a:t>
            </a:fld>
            <a:endParaRPr lang="en-US" dirty="0"/>
          </a:p>
        </p:txBody>
      </p:sp>
    </p:spTree>
    <p:extLst>
      <p:ext uri="{BB962C8B-B14F-4D97-AF65-F5344CB8AC3E}">
        <p14:creationId xmlns:p14="http://schemas.microsoft.com/office/powerpoint/2010/main" val="211977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1" r:id="rId13"/>
    <p:sldLayoutId id="2147483667" r:id="rId14"/>
    <p:sldLayoutId id="2147483668"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100855"/>
            <a:ext cx="8077200" cy="1620902"/>
          </a:xfrm>
        </p:spPr>
        <p:txBody>
          <a:bodyPr>
            <a:normAutofit fontScale="90000"/>
          </a:bodyPr>
          <a:lstStyle/>
          <a:p>
            <a:r>
              <a:rPr lang="en-US" dirty="0" smtClean="0"/>
              <a:t>DEED Presentation to the House</a:t>
            </a:r>
            <a:br>
              <a:rPr lang="en-US" dirty="0" smtClean="0"/>
            </a:br>
            <a:r>
              <a:rPr lang="en-US" dirty="0" smtClean="0"/>
              <a:t>Job Growth and Energy Affordability Committee </a:t>
            </a:r>
            <a:endParaRPr lang="en-US" dirty="0"/>
          </a:p>
        </p:txBody>
      </p:sp>
      <p:sp>
        <p:nvSpPr>
          <p:cNvPr id="5" name="Subtitle 4"/>
          <p:cNvSpPr>
            <a:spLocks noGrp="1"/>
          </p:cNvSpPr>
          <p:nvPr>
            <p:ph type="subTitle" idx="1"/>
          </p:nvPr>
        </p:nvSpPr>
        <p:spPr>
          <a:xfrm>
            <a:off x="457200" y="4866041"/>
            <a:ext cx="8077200" cy="762000"/>
          </a:xfrm>
        </p:spPr>
        <p:txBody>
          <a:bodyPr>
            <a:normAutofit lnSpcReduction="10000"/>
          </a:bodyPr>
          <a:lstStyle/>
          <a:p>
            <a:r>
              <a:rPr lang="en-US" dirty="0" smtClean="0"/>
              <a:t>Commissioner Shawntera M. Hardy</a:t>
            </a:r>
            <a:r>
              <a:rPr lang="en-US" dirty="0"/>
              <a:t/>
            </a:r>
            <a:br>
              <a:rPr lang="en-US" dirty="0"/>
            </a:br>
            <a:r>
              <a:rPr lang="en-US" dirty="0" smtClean="0"/>
              <a:t>January 10, 2017</a:t>
            </a:r>
          </a:p>
        </p:txBody>
      </p:sp>
    </p:spTree>
    <p:extLst>
      <p:ext uri="{BB962C8B-B14F-4D97-AF65-F5344CB8AC3E}">
        <p14:creationId xmlns:p14="http://schemas.microsoft.com/office/powerpoint/2010/main" val="393491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81" y="285838"/>
            <a:ext cx="8229600" cy="990600"/>
          </a:xfrm>
        </p:spPr>
        <p:txBody>
          <a:bodyPr/>
          <a:lstStyle/>
          <a:p>
            <a:r>
              <a:rPr lang="en-US" dirty="0" smtClean="0"/>
              <a:t>Economic Development Incentives</a:t>
            </a:r>
            <a:endParaRPr lang="en-US" dirty="0"/>
          </a:p>
        </p:txBody>
      </p:sp>
      <p:sp>
        <p:nvSpPr>
          <p:cNvPr id="3" name="Content Placeholder 2"/>
          <p:cNvSpPr>
            <a:spLocks noGrp="1"/>
          </p:cNvSpPr>
          <p:nvPr>
            <p:ph idx="1"/>
          </p:nvPr>
        </p:nvSpPr>
        <p:spPr>
          <a:xfrm>
            <a:off x="176185" y="1898834"/>
            <a:ext cx="8844486" cy="4826267"/>
          </a:xfrm>
        </p:spPr>
        <p:txBody>
          <a:bodyPr>
            <a:normAutofit/>
          </a:bodyPr>
          <a:lstStyle/>
          <a:p>
            <a:pPr lvl="0"/>
            <a:r>
              <a:rPr lang="en-US" sz="2900" dirty="0" smtClean="0"/>
              <a:t>Purpose</a:t>
            </a:r>
          </a:p>
          <a:p>
            <a:pPr lvl="1"/>
            <a:r>
              <a:rPr lang="en-US" sz="2400" dirty="0" smtClean="0"/>
              <a:t>Position Minnesota to Compete to Retain and Attract Companies</a:t>
            </a:r>
          </a:p>
          <a:p>
            <a:pPr marL="457200" lvl="1" indent="0">
              <a:buNone/>
            </a:pPr>
            <a:endParaRPr lang="en-US" sz="2200" dirty="0" smtClean="0"/>
          </a:p>
          <a:p>
            <a:pPr lvl="0"/>
            <a:r>
              <a:rPr lang="en-US" sz="3000" dirty="0" smtClean="0"/>
              <a:t>Approach</a:t>
            </a:r>
            <a:r>
              <a:rPr lang="en-US" sz="2400" dirty="0" smtClean="0"/>
              <a:t> </a:t>
            </a:r>
          </a:p>
          <a:p>
            <a:pPr lvl="1"/>
            <a:r>
              <a:rPr lang="en-US" sz="2400" dirty="0" smtClean="0"/>
              <a:t>Modest </a:t>
            </a:r>
          </a:p>
          <a:p>
            <a:pPr lvl="1"/>
            <a:r>
              <a:rPr lang="en-US" sz="2400" dirty="0" smtClean="0"/>
              <a:t>Strategic </a:t>
            </a:r>
          </a:p>
          <a:p>
            <a:pPr lvl="1"/>
            <a:r>
              <a:rPr lang="en-US" sz="2400" dirty="0" smtClean="0"/>
              <a:t>Transparent</a:t>
            </a:r>
          </a:p>
          <a:p>
            <a:pPr lvl="1"/>
            <a:r>
              <a:rPr lang="en-US" sz="2400" dirty="0" smtClean="0"/>
              <a:t>Accountable</a:t>
            </a:r>
          </a:p>
          <a:p>
            <a:pPr lvl="0"/>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903" y="3460513"/>
            <a:ext cx="2153739" cy="1968427"/>
          </a:xfrm>
          <a:prstGeom prst="rect">
            <a:avLst/>
          </a:prstGeom>
        </p:spPr>
      </p:pic>
    </p:spTree>
    <p:extLst>
      <p:ext uri="{BB962C8B-B14F-4D97-AF65-F5344CB8AC3E}">
        <p14:creationId xmlns:p14="http://schemas.microsoft.com/office/powerpoint/2010/main" val="1153217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817298"/>
            <a:ext cx="6885040" cy="4951350"/>
          </a:xfrm>
        </p:spPr>
        <p:txBody>
          <a:bodyPr/>
          <a:lstStyle/>
          <a:p>
            <a:pPr>
              <a:buFont typeface="Arial" charset="0"/>
              <a:buChar char="•"/>
            </a:pPr>
            <a:r>
              <a:rPr lang="en-US" dirty="0"/>
              <a:t>L</a:t>
            </a:r>
            <a:r>
              <a:rPr lang="en-US" dirty="0" smtClean="0"/>
              <a:t>aunched January 1</a:t>
            </a:r>
            <a:r>
              <a:rPr lang="en-US" smtClean="0"/>
              <a:t>, 2014</a:t>
            </a:r>
          </a:p>
          <a:p>
            <a:pPr marL="0" indent="0">
              <a:buNone/>
            </a:pPr>
            <a:endParaRPr lang="en-US" dirty="0" smtClean="0"/>
          </a:p>
          <a:p>
            <a:r>
              <a:rPr lang="en-US" dirty="0" smtClean="0"/>
              <a:t>Pay for performance</a:t>
            </a:r>
          </a:p>
          <a:p>
            <a:pPr lvl="1"/>
            <a:r>
              <a:rPr lang="en-US" dirty="0" smtClean="0"/>
              <a:t>No funds provided until businesses meet program requirements</a:t>
            </a:r>
          </a:p>
          <a:p>
            <a:pPr marL="457200" lvl="1" indent="0">
              <a:buNone/>
            </a:pPr>
            <a:endParaRPr lang="en-US" dirty="0" smtClean="0"/>
          </a:p>
          <a:p>
            <a:r>
              <a:rPr lang="en-US" dirty="0" smtClean="0"/>
              <a:t>Nationally recognized best practice, next generation business finance program</a:t>
            </a:r>
          </a:p>
        </p:txBody>
      </p:sp>
      <p:sp>
        <p:nvSpPr>
          <p:cNvPr id="3" name="Title 2"/>
          <p:cNvSpPr>
            <a:spLocks noGrp="1"/>
          </p:cNvSpPr>
          <p:nvPr>
            <p:ph type="title"/>
          </p:nvPr>
        </p:nvSpPr>
        <p:spPr>
          <a:xfrm>
            <a:off x="457200" y="161026"/>
            <a:ext cx="8229600" cy="1230702"/>
          </a:xfrm>
        </p:spPr>
        <p:txBody>
          <a:bodyPr/>
          <a:lstStyle/>
          <a:p>
            <a:r>
              <a:rPr lang="en-US" dirty="0" smtClean="0"/>
              <a:t>Job Creation Fund (JCF) - History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016852"/>
            <a:ext cx="1905000" cy="1905000"/>
          </a:xfrm>
          <a:prstGeom prst="rect">
            <a:avLst/>
          </a:prstGeom>
        </p:spPr>
      </p:pic>
    </p:spTree>
    <p:extLst>
      <p:ext uri="{BB962C8B-B14F-4D97-AF65-F5344CB8AC3E}">
        <p14:creationId xmlns:p14="http://schemas.microsoft.com/office/powerpoint/2010/main" val="1100152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36" y="284538"/>
            <a:ext cx="8717194" cy="866546"/>
          </a:xfrm>
        </p:spPr>
        <p:txBody>
          <a:bodyPr/>
          <a:lstStyle/>
          <a:p>
            <a:r>
              <a:rPr lang="en-US" dirty="0" smtClean="0"/>
              <a:t>JCF – Business Eligibility + Award Criteria </a:t>
            </a:r>
            <a:endParaRPr lang="en-US" dirty="0"/>
          </a:p>
        </p:txBody>
      </p:sp>
      <p:sp>
        <p:nvSpPr>
          <p:cNvPr id="3" name="Content Placeholder 2"/>
          <p:cNvSpPr>
            <a:spLocks noGrp="1"/>
          </p:cNvSpPr>
          <p:nvPr>
            <p:ph idx="1"/>
          </p:nvPr>
        </p:nvSpPr>
        <p:spPr>
          <a:xfrm>
            <a:off x="-1" y="1909313"/>
            <a:ext cx="5750729" cy="4948687"/>
          </a:xfrm>
        </p:spPr>
        <p:txBody>
          <a:bodyPr>
            <a:normAutofit/>
          </a:bodyPr>
          <a:lstStyle/>
          <a:p>
            <a:r>
              <a:rPr lang="en-US" dirty="0" smtClean="0"/>
              <a:t>Be </a:t>
            </a:r>
            <a:r>
              <a:rPr lang="en-US" dirty="0"/>
              <a:t>in an eligible industry </a:t>
            </a:r>
            <a:endParaRPr lang="en-US" dirty="0" smtClean="0"/>
          </a:p>
          <a:p>
            <a:r>
              <a:rPr lang="en-US" dirty="0" smtClean="0"/>
              <a:t>Have </a:t>
            </a:r>
            <a:r>
              <a:rPr lang="en-US" dirty="0"/>
              <a:t>location options outside </a:t>
            </a:r>
            <a:r>
              <a:rPr lang="en-US" dirty="0" smtClean="0"/>
              <a:t>Minnesota</a:t>
            </a:r>
          </a:p>
          <a:p>
            <a:r>
              <a:rPr lang="en-US" dirty="0" smtClean="0"/>
              <a:t>Certify that project </a:t>
            </a:r>
            <a:r>
              <a:rPr lang="en-US" dirty="0"/>
              <a:t>would not occur without JCF</a:t>
            </a:r>
          </a:p>
          <a:p>
            <a:r>
              <a:rPr lang="en-US" dirty="0" smtClean="0"/>
              <a:t>Have </a:t>
            </a:r>
            <a:r>
              <a:rPr lang="en-US" dirty="0"/>
              <a:t>at least $</a:t>
            </a:r>
            <a:r>
              <a:rPr lang="en-US" dirty="0" smtClean="0"/>
              <a:t>500K </a:t>
            </a:r>
            <a:r>
              <a:rPr lang="en-US" dirty="0"/>
              <a:t>in real property improvements within one </a:t>
            </a:r>
            <a:r>
              <a:rPr lang="en-US" dirty="0" smtClean="0"/>
              <a:t>year</a:t>
            </a:r>
            <a:endParaRPr lang="en-US" dirty="0"/>
          </a:p>
          <a:p>
            <a:r>
              <a:rPr lang="en-US" dirty="0"/>
              <a:t>Create 10 full-time jobs with compensation of at least $12.85/hour within two years</a:t>
            </a:r>
          </a:p>
          <a:p>
            <a:endParaRPr lang="en-US" sz="30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002" y="2721536"/>
            <a:ext cx="3112127" cy="2477317"/>
          </a:xfrm>
          <a:prstGeom prst="rect">
            <a:avLst/>
          </a:prstGeom>
        </p:spPr>
      </p:pic>
    </p:spTree>
    <p:extLst>
      <p:ext uri="{BB962C8B-B14F-4D97-AF65-F5344CB8AC3E}">
        <p14:creationId xmlns:p14="http://schemas.microsoft.com/office/powerpoint/2010/main" val="350252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049"/>
            <a:ext cx="8229600" cy="990600"/>
          </a:xfrm>
        </p:spPr>
        <p:txBody>
          <a:bodyPr/>
          <a:lstStyle/>
          <a:p>
            <a:r>
              <a:rPr lang="en-US" smtClean="0"/>
              <a:t>JCF – Total Performance</a:t>
            </a:r>
            <a:endParaRPr lang="en-US" dirty="0"/>
          </a:p>
        </p:txBody>
      </p:sp>
      <p:sp>
        <p:nvSpPr>
          <p:cNvPr id="3" name="Content Placeholder 2"/>
          <p:cNvSpPr>
            <a:spLocks noGrp="1"/>
          </p:cNvSpPr>
          <p:nvPr>
            <p:ph idx="1"/>
          </p:nvPr>
        </p:nvSpPr>
        <p:spPr>
          <a:xfrm>
            <a:off x="204157" y="1827362"/>
            <a:ext cx="5739443" cy="4826267"/>
          </a:xfrm>
        </p:spPr>
        <p:txBody>
          <a:bodyPr>
            <a:normAutofit/>
          </a:bodyPr>
          <a:lstStyle/>
          <a:p>
            <a:r>
              <a:rPr lang="en-US" sz="2800" dirty="0" smtClean="0"/>
              <a:t>Projected to create/retain 4,682 jobs</a:t>
            </a:r>
          </a:p>
          <a:p>
            <a:endParaRPr lang="en-US" sz="2800" dirty="0" smtClean="0"/>
          </a:p>
          <a:p>
            <a:r>
              <a:rPr lang="en-US" sz="2800" dirty="0" smtClean="0"/>
              <a:t>Projected to average $24.80 in hourly pay</a:t>
            </a:r>
          </a:p>
          <a:p>
            <a:endParaRPr lang="en-US" sz="2800" dirty="0" smtClean="0"/>
          </a:p>
          <a:p>
            <a:r>
              <a:rPr lang="en-US" sz="2800" dirty="0" smtClean="0"/>
              <a:t>$33.4M in program awards </a:t>
            </a:r>
            <a:br>
              <a:rPr lang="en-US" sz="2800" dirty="0" smtClean="0"/>
            </a:br>
            <a:r>
              <a:rPr lang="en-US" sz="2800" dirty="0" smtClean="0"/>
              <a:t>expected to leverage more than </a:t>
            </a:r>
            <a:br>
              <a:rPr lang="en-US" sz="2800" dirty="0" smtClean="0"/>
            </a:br>
            <a:r>
              <a:rPr lang="en-US" sz="2800" dirty="0" smtClean="0"/>
              <a:t>$1B in private investment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124200"/>
            <a:ext cx="3467528" cy="2257582"/>
          </a:xfrm>
          <a:prstGeom prst="rect">
            <a:avLst/>
          </a:prstGeom>
        </p:spPr>
      </p:pic>
    </p:spTree>
    <p:extLst>
      <p:ext uri="{BB962C8B-B14F-4D97-AF65-F5344CB8AC3E}">
        <p14:creationId xmlns:p14="http://schemas.microsoft.com/office/powerpoint/2010/main" val="61137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642"/>
            <a:ext cx="8229600" cy="1035604"/>
          </a:xfrm>
        </p:spPr>
        <p:txBody>
          <a:bodyPr/>
          <a:lstStyle/>
          <a:p>
            <a:r>
              <a:rPr lang="en-US" dirty="0" smtClean="0"/>
              <a:t>JCF - Map of Approved Projects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06" y="1800238"/>
            <a:ext cx="5015370" cy="5057762"/>
          </a:xfrm>
          <a:prstGeom prst="rect">
            <a:avLst/>
          </a:prstGeom>
        </p:spPr>
      </p:pic>
      <p:sp>
        <p:nvSpPr>
          <p:cNvPr id="3" name="Rectangle 2"/>
          <p:cNvSpPr txBox="1"/>
          <p:nvPr/>
        </p:nvSpPr>
        <p:spPr>
          <a:xfrm>
            <a:off x="5325776" y="2679998"/>
            <a:ext cx="3546144" cy="2400657"/>
          </a:xfrm>
          <a:prstGeom prst="rect">
            <a:avLst/>
          </a:prstGeom>
        </p:spPr>
        <p:txBody>
          <a:bodyPr wrap="square">
            <a:spAutoFit/>
          </a:bodyPr>
          <a:lstStyle/>
          <a:p>
            <a:r>
              <a:rPr lang="en-US" sz="3000" dirty="0">
                <a:solidFill>
                  <a:schemeClr val="tx2"/>
                </a:solidFill>
              </a:rPr>
              <a:t>75 projects approved</a:t>
            </a:r>
          </a:p>
          <a:p>
            <a:pPr marL="914400" lvl="1" indent="-457200">
              <a:buFont typeface="Wingdings" charset="2"/>
              <a:buChar char="§"/>
            </a:pPr>
            <a:r>
              <a:rPr lang="en-US" sz="3000" dirty="0">
                <a:solidFill>
                  <a:schemeClr val="tx2"/>
                </a:solidFill>
              </a:rPr>
              <a:t>39 in the Twin </a:t>
            </a:r>
            <a:r>
              <a:rPr lang="en-US" sz="3000" dirty="0" smtClean="0">
                <a:solidFill>
                  <a:schemeClr val="tx2"/>
                </a:solidFill>
              </a:rPr>
              <a:t>Cities </a:t>
            </a:r>
          </a:p>
          <a:p>
            <a:pPr marL="914400" lvl="1" indent="-457200">
              <a:buFont typeface="Wingdings" charset="2"/>
              <a:buChar char="§"/>
            </a:pPr>
            <a:r>
              <a:rPr lang="en-US" sz="3000" dirty="0" smtClean="0">
                <a:solidFill>
                  <a:schemeClr val="tx2"/>
                </a:solidFill>
              </a:rPr>
              <a:t>36 </a:t>
            </a:r>
            <a:r>
              <a:rPr lang="en-US" sz="3000" dirty="0">
                <a:solidFill>
                  <a:schemeClr val="tx2"/>
                </a:solidFill>
              </a:rPr>
              <a:t>in Greater Minnesota</a:t>
            </a:r>
          </a:p>
        </p:txBody>
      </p:sp>
    </p:spTree>
    <p:extLst>
      <p:ext uri="{BB962C8B-B14F-4D97-AF65-F5344CB8AC3E}">
        <p14:creationId xmlns:p14="http://schemas.microsoft.com/office/powerpoint/2010/main" val="242739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85" y="264109"/>
            <a:ext cx="8560120" cy="990600"/>
          </a:xfrm>
        </p:spPr>
        <p:txBody>
          <a:bodyPr>
            <a:normAutofit fontScale="90000"/>
          </a:bodyPr>
          <a:lstStyle/>
          <a:p>
            <a:r>
              <a:rPr lang="en-US" dirty="0" smtClean="0"/>
              <a:t>Minnesota Investment Fund (MIF) - History</a:t>
            </a:r>
            <a:endParaRPr lang="en-US" dirty="0"/>
          </a:p>
        </p:txBody>
      </p:sp>
      <p:sp>
        <p:nvSpPr>
          <p:cNvPr id="3" name="Content Placeholder 2"/>
          <p:cNvSpPr>
            <a:spLocks noGrp="1"/>
          </p:cNvSpPr>
          <p:nvPr>
            <p:ph idx="1"/>
          </p:nvPr>
        </p:nvSpPr>
        <p:spPr>
          <a:xfrm>
            <a:off x="203839" y="1981200"/>
            <a:ext cx="5706781" cy="4637591"/>
          </a:xfrm>
        </p:spPr>
        <p:txBody>
          <a:bodyPr/>
          <a:lstStyle/>
          <a:p>
            <a:r>
              <a:rPr lang="en-US" dirty="0" smtClean="0"/>
              <a:t>Launched in 1985</a:t>
            </a:r>
          </a:p>
          <a:p>
            <a:r>
              <a:rPr lang="en-US" dirty="0" smtClean="0"/>
              <a:t>Nearly $150M loaned to 500 projects</a:t>
            </a:r>
          </a:p>
          <a:p>
            <a:pPr lvl="1"/>
            <a:r>
              <a:rPr lang="en-US" dirty="0" smtClean="0"/>
              <a:t>69% of funds awarded to Greater Minnesota</a:t>
            </a:r>
          </a:p>
          <a:p>
            <a:r>
              <a:rPr lang="en-US" dirty="0" smtClean="0"/>
              <a:t>Repayments to local governments have seeded revolving loan funds in more than 100 local communities</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002" y="1819436"/>
            <a:ext cx="2869703" cy="4299881"/>
          </a:xfrm>
          <a:prstGeom prst="rect">
            <a:avLst/>
          </a:prstGeom>
        </p:spPr>
      </p:pic>
    </p:spTree>
    <p:extLst>
      <p:ext uri="{BB962C8B-B14F-4D97-AF65-F5344CB8AC3E}">
        <p14:creationId xmlns:p14="http://schemas.microsoft.com/office/powerpoint/2010/main" val="76427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8670"/>
            <a:ext cx="8523741" cy="1134409"/>
          </a:xfrm>
        </p:spPr>
        <p:txBody>
          <a:bodyPr/>
          <a:lstStyle/>
          <a:p>
            <a:r>
              <a:rPr lang="en-US" dirty="0" smtClean="0"/>
              <a:t>MIF -  Business Eligibility + </a:t>
            </a:r>
            <a:r>
              <a:rPr lang="en-US" smtClean="0"/>
              <a:t>Award Criteria </a:t>
            </a:r>
            <a:endParaRPr lang="en-US" dirty="0"/>
          </a:p>
        </p:txBody>
      </p:sp>
      <p:sp>
        <p:nvSpPr>
          <p:cNvPr id="3" name="Content Placeholder 2"/>
          <p:cNvSpPr>
            <a:spLocks noGrp="1"/>
          </p:cNvSpPr>
          <p:nvPr>
            <p:ph idx="1"/>
          </p:nvPr>
        </p:nvSpPr>
        <p:spPr>
          <a:xfrm>
            <a:off x="194364" y="1794262"/>
            <a:ext cx="4927311" cy="4918235"/>
          </a:xfrm>
        </p:spPr>
        <p:txBody>
          <a:bodyPr/>
          <a:lstStyle/>
          <a:p>
            <a:r>
              <a:rPr lang="en-US" dirty="0" smtClean="0"/>
              <a:t>Be in an eligible industry and need MIF assistance to proceed</a:t>
            </a:r>
          </a:p>
          <a:p>
            <a:r>
              <a:rPr lang="en-US" dirty="0" smtClean="0"/>
              <a:t>Match </a:t>
            </a:r>
            <a:r>
              <a:rPr lang="en-US" dirty="0"/>
              <a:t>MIF financing with private </a:t>
            </a:r>
            <a:r>
              <a:rPr lang="en-US" dirty="0" smtClean="0"/>
              <a:t>financing</a:t>
            </a:r>
          </a:p>
          <a:p>
            <a:r>
              <a:rPr lang="en-US" dirty="0" smtClean="0"/>
              <a:t>Increased tax base </a:t>
            </a:r>
          </a:p>
          <a:p>
            <a:r>
              <a:rPr lang="en-US" dirty="0" smtClean="0"/>
              <a:t>Meet required wage levels</a:t>
            </a:r>
            <a:endParaRPr lang="en-US" dirty="0"/>
          </a:p>
          <a:p>
            <a:r>
              <a:rPr lang="en-US" sz="2600" dirty="0" smtClean="0"/>
              <a:t>Applications </a:t>
            </a:r>
            <a:r>
              <a:rPr lang="en-US" sz="2600" dirty="0"/>
              <a:t>scored on variety of business factors to determine eligibility</a:t>
            </a:r>
          </a:p>
          <a:p>
            <a:pPr marL="0" indent="0">
              <a:buNone/>
            </a:pPr>
            <a:endParaRPr lang="en-US" sz="2600" dirty="0"/>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505" y="2547905"/>
            <a:ext cx="3785435" cy="2679954"/>
          </a:xfrm>
          <a:prstGeom prst="rect">
            <a:avLst/>
          </a:prstGeom>
        </p:spPr>
      </p:pic>
    </p:spTree>
    <p:extLst>
      <p:ext uri="{BB962C8B-B14F-4D97-AF65-F5344CB8AC3E}">
        <p14:creationId xmlns:p14="http://schemas.microsoft.com/office/powerpoint/2010/main" val="3241296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91" y="345057"/>
            <a:ext cx="8229600" cy="990600"/>
          </a:xfrm>
        </p:spPr>
        <p:txBody>
          <a:bodyPr/>
          <a:lstStyle/>
          <a:p>
            <a:r>
              <a:rPr lang="en-US" dirty="0" smtClean="0"/>
              <a:t>MIF - Map of Approved Projects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04115"/>
            <a:ext cx="4514491" cy="5044360"/>
          </a:xfrm>
          <a:prstGeom prst="rect">
            <a:avLst/>
          </a:prstGeom>
        </p:spPr>
      </p:pic>
      <p:sp>
        <p:nvSpPr>
          <p:cNvPr id="3" name="Rectangle 2"/>
          <p:cNvSpPr txBox="1"/>
          <p:nvPr/>
        </p:nvSpPr>
        <p:spPr>
          <a:xfrm>
            <a:off x="4722813" y="4799956"/>
            <a:ext cx="4572000" cy="276999"/>
          </a:xfrm>
          <a:prstGeom prst="rect">
            <a:avLst/>
          </a:prstGeom>
        </p:spPr>
        <p:txBody>
          <a:bodyPr>
            <a:spAutoFit/>
          </a:bodyPr>
          <a:lstStyle/>
          <a:p>
            <a:pPr lvl="0"/>
            <a:endParaRPr lang="en-US" sz="1200" dirty="0"/>
          </a:p>
        </p:txBody>
      </p:sp>
      <p:sp>
        <p:nvSpPr>
          <p:cNvPr id="7" name="Rectangle 2"/>
          <p:cNvSpPr txBox="1"/>
          <p:nvPr/>
        </p:nvSpPr>
        <p:spPr>
          <a:xfrm>
            <a:off x="5325776" y="2679998"/>
            <a:ext cx="3546144" cy="2862322"/>
          </a:xfrm>
          <a:prstGeom prst="rect">
            <a:avLst/>
          </a:prstGeom>
        </p:spPr>
        <p:txBody>
          <a:bodyPr wrap="square">
            <a:spAutoFit/>
          </a:bodyPr>
          <a:lstStyle/>
          <a:p>
            <a:r>
              <a:rPr lang="en-US" sz="3000" dirty="0" smtClean="0">
                <a:solidFill>
                  <a:schemeClr val="tx2"/>
                </a:solidFill>
              </a:rPr>
              <a:t>Since FY14:</a:t>
            </a:r>
          </a:p>
          <a:p>
            <a:r>
              <a:rPr lang="en-US" sz="3000" dirty="0" smtClean="0">
                <a:solidFill>
                  <a:schemeClr val="tx2"/>
                </a:solidFill>
              </a:rPr>
              <a:t>71 </a:t>
            </a:r>
            <a:r>
              <a:rPr lang="en-US" sz="3000" dirty="0">
                <a:solidFill>
                  <a:schemeClr val="tx2"/>
                </a:solidFill>
              </a:rPr>
              <a:t>projects approved</a:t>
            </a:r>
          </a:p>
          <a:p>
            <a:pPr marL="914400" lvl="1" indent="-457200">
              <a:buFont typeface="Wingdings" charset="2"/>
              <a:buChar char="§"/>
            </a:pPr>
            <a:r>
              <a:rPr lang="en-US" sz="3000" dirty="0" smtClean="0">
                <a:solidFill>
                  <a:schemeClr val="tx2"/>
                </a:solidFill>
              </a:rPr>
              <a:t>38 </a:t>
            </a:r>
            <a:r>
              <a:rPr lang="en-US" sz="3000" dirty="0">
                <a:solidFill>
                  <a:schemeClr val="tx2"/>
                </a:solidFill>
              </a:rPr>
              <a:t>in the Twin Cities </a:t>
            </a:r>
          </a:p>
          <a:p>
            <a:pPr marL="914400" lvl="1" indent="-457200">
              <a:buFont typeface="Wingdings" charset="2"/>
              <a:buChar char="§"/>
            </a:pPr>
            <a:r>
              <a:rPr lang="en-US" sz="3000" dirty="0" smtClean="0">
                <a:solidFill>
                  <a:schemeClr val="tx2"/>
                </a:solidFill>
              </a:rPr>
              <a:t>33 in </a:t>
            </a:r>
            <a:r>
              <a:rPr lang="en-US" sz="3000" dirty="0">
                <a:solidFill>
                  <a:schemeClr val="tx2"/>
                </a:solidFill>
              </a:rPr>
              <a:t>Greater Minnesota</a:t>
            </a:r>
          </a:p>
        </p:txBody>
      </p:sp>
    </p:spTree>
    <p:extLst>
      <p:ext uri="{BB962C8B-B14F-4D97-AF65-F5344CB8AC3E}">
        <p14:creationId xmlns:p14="http://schemas.microsoft.com/office/powerpoint/2010/main" val="185046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59"/>
            <a:ext cx="8229600" cy="990600"/>
          </a:xfrm>
        </p:spPr>
        <p:txBody>
          <a:bodyPr/>
          <a:lstStyle/>
          <a:p>
            <a:r>
              <a:rPr lang="en-US" smtClean="0"/>
              <a:t>MIF – Total Performance</a:t>
            </a:r>
            <a:endParaRPr lang="en-US" dirty="0"/>
          </a:p>
        </p:txBody>
      </p:sp>
      <p:sp>
        <p:nvSpPr>
          <p:cNvPr id="3" name="Content Placeholder 2"/>
          <p:cNvSpPr>
            <a:spLocks noGrp="1"/>
          </p:cNvSpPr>
          <p:nvPr>
            <p:ph idx="1"/>
          </p:nvPr>
        </p:nvSpPr>
        <p:spPr>
          <a:xfrm>
            <a:off x="-10427" y="1746025"/>
            <a:ext cx="9154428" cy="3233381"/>
          </a:xfrm>
        </p:spPr>
        <p:txBody>
          <a:bodyPr>
            <a:normAutofit/>
          </a:bodyPr>
          <a:lstStyle/>
          <a:p>
            <a:r>
              <a:rPr lang="en-US" sz="3000" dirty="0" smtClean="0"/>
              <a:t>Expected to create nearly 5,000 new jobs and retain more than 500 at risk jobs</a:t>
            </a:r>
          </a:p>
          <a:p>
            <a:r>
              <a:rPr lang="en-US" sz="3000" dirty="0" smtClean="0"/>
              <a:t>Projects projected to average $24.09 per hour</a:t>
            </a:r>
          </a:p>
          <a:p>
            <a:r>
              <a:rPr lang="en-US" sz="3000" dirty="0" smtClean="0"/>
              <a:t>$39.8M in program awards expected to leverage more than $960M in investment</a:t>
            </a:r>
          </a:p>
          <a:p>
            <a:pPr marL="457200" lvl="1" indent="0">
              <a:buNone/>
            </a:pPr>
            <a:endParaRPr lang="en-US" sz="3000" dirty="0" smtClean="0"/>
          </a:p>
          <a:p>
            <a:pPr marL="457200" lvl="1" indent="0">
              <a:buNone/>
            </a:pPr>
            <a:endParaRPr lang="en-US"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8" y="4979406"/>
            <a:ext cx="9154427" cy="1878593"/>
          </a:xfrm>
          <a:prstGeom prst="rect">
            <a:avLst/>
          </a:prstGeom>
        </p:spPr>
      </p:pic>
    </p:spTree>
    <p:extLst>
      <p:ext uri="{BB962C8B-B14F-4D97-AF65-F5344CB8AC3E}">
        <p14:creationId xmlns:p14="http://schemas.microsoft.com/office/powerpoint/2010/main" val="1346291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276600"/>
            <a:ext cx="8077200" cy="2326082"/>
          </a:xfrm>
        </p:spPr>
        <p:txBody>
          <a:bodyPr>
            <a:normAutofit/>
          </a:bodyPr>
          <a:lstStyle/>
          <a:p>
            <a:r>
              <a:rPr lang="en-US" sz="3800" dirty="0" smtClean="0"/>
              <a:t>Workforce Development Programs</a:t>
            </a:r>
            <a:endParaRPr lang="en-US" sz="3800" dirty="0"/>
          </a:p>
        </p:txBody>
      </p:sp>
    </p:spTree>
    <p:extLst>
      <p:ext uri="{BB962C8B-B14F-4D97-AF65-F5344CB8AC3E}">
        <p14:creationId xmlns:p14="http://schemas.microsoft.com/office/powerpoint/2010/main" val="164692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230"/>
            <a:ext cx="8229600" cy="990600"/>
          </a:xfrm>
        </p:spPr>
        <p:txBody>
          <a:bodyPr/>
          <a:lstStyle/>
          <a:p>
            <a:r>
              <a:rPr lang="en-US" dirty="0" smtClean="0"/>
              <a:t>Presentation Agenda </a:t>
            </a:r>
            <a:endParaRPr lang="en-US" dirty="0"/>
          </a:p>
        </p:txBody>
      </p:sp>
      <p:sp>
        <p:nvSpPr>
          <p:cNvPr id="3" name="Content Placeholder 2"/>
          <p:cNvSpPr>
            <a:spLocks noGrp="1"/>
          </p:cNvSpPr>
          <p:nvPr>
            <p:ph idx="1"/>
          </p:nvPr>
        </p:nvSpPr>
        <p:spPr>
          <a:xfrm>
            <a:off x="457199" y="1761850"/>
            <a:ext cx="8422523" cy="5121817"/>
          </a:xfrm>
        </p:spPr>
        <p:txBody>
          <a:bodyPr>
            <a:normAutofit/>
          </a:bodyPr>
          <a:lstStyle/>
          <a:p>
            <a:r>
              <a:rPr lang="en-US" dirty="0" smtClean="0"/>
              <a:t>Agency Overview </a:t>
            </a:r>
          </a:p>
          <a:p>
            <a:r>
              <a:rPr lang="en-US" dirty="0" smtClean="0"/>
              <a:t>Economic Development Programs </a:t>
            </a:r>
          </a:p>
          <a:p>
            <a:pPr lvl="1"/>
            <a:r>
              <a:rPr lang="en-US" dirty="0" smtClean="0"/>
              <a:t>Minnesota </a:t>
            </a:r>
            <a:r>
              <a:rPr lang="en-US" dirty="0"/>
              <a:t>Investment </a:t>
            </a:r>
            <a:r>
              <a:rPr lang="en-US" dirty="0" smtClean="0"/>
              <a:t>Fund </a:t>
            </a:r>
            <a:endParaRPr lang="en-US" dirty="0"/>
          </a:p>
          <a:p>
            <a:pPr lvl="1"/>
            <a:r>
              <a:rPr lang="en-US" dirty="0" smtClean="0"/>
              <a:t>Job </a:t>
            </a:r>
            <a:r>
              <a:rPr lang="en-US" dirty="0"/>
              <a:t>Creation </a:t>
            </a:r>
            <a:r>
              <a:rPr lang="en-US" dirty="0" smtClean="0"/>
              <a:t>Fund</a:t>
            </a:r>
          </a:p>
          <a:p>
            <a:r>
              <a:rPr lang="en-US" dirty="0" smtClean="0"/>
              <a:t>Workforce Development Programs</a:t>
            </a:r>
            <a:endParaRPr lang="en-US" dirty="0"/>
          </a:p>
          <a:p>
            <a:pPr lvl="1"/>
            <a:r>
              <a:rPr lang="en-US" dirty="0" smtClean="0"/>
              <a:t>Workforce Development Fund</a:t>
            </a:r>
          </a:p>
          <a:p>
            <a:pPr lvl="1"/>
            <a:r>
              <a:rPr lang="en-US" dirty="0" smtClean="0"/>
              <a:t>Workforce </a:t>
            </a:r>
            <a:r>
              <a:rPr lang="en-US" dirty="0"/>
              <a:t>Development </a:t>
            </a:r>
            <a:r>
              <a:rPr lang="en-US" dirty="0" smtClean="0"/>
              <a:t>Fund Employment and Training Competitive Grant Programs </a:t>
            </a:r>
            <a:endParaRPr lang="en-US" dirty="0"/>
          </a:p>
          <a:p>
            <a:pPr lvl="1"/>
            <a:r>
              <a:rPr lang="en-US" dirty="0" smtClean="0"/>
              <a:t>Outcomes Report Card</a:t>
            </a:r>
            <a:endParaRPr lang="en-US" dirty="0"/>
          </a:p>
          <a:p>
            <a:pPr lvl="1"/>
            <a:r>
              <a:rPr lang="en-US" dirty="0" smtClean="0"/>
              <a:t>Unemployment Insurance Trust Fund and calculation </a:t>
            </a:r>
            <a:r>
              <a:rPr lang="en-US" dirty="0"/>
              <a:t>of the 1.0 </a:t>
            </a:r>
            <a:r>
              <a:rPr lang="en-US" dirty="0" smtClean="0"/>
              <a:t>AHCM</a:t>
            </a:r>
            <a:endParaRPr lang="en-US" dirty="0"/>
          </a:p>
        </p:txBody>
      </p:sp>
    </p:spTree>
    <p:extLst>
      <p:ext uri="{BB962C8B-B14F-4D97-AF65-F5344CB8AC3E}">
        <p14:creationId xmlns:p14="http://schemas.microsoft.com/office/powerpoint/2010/main" val="3815930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0" y="98628"/>
            <a:ext cx="9144000" cy="1476859"/>
          </a:xfrm>
        </p:spPr>
        <p:txBody>
          <a:bodyPr/>
          <a:lstStyle/>
          <a:p>
            <a:r>
              <a:rPr lang="en-US" dirty="0" smtClean="0"/>
              <a:t>Workforce Development Programs Overview </a:t>
            </a:r>
            <a:endParaRPr lang="en-US" dirty="0"/>
          </a:p>
        </p:txBody>
      </p:sp>
      <p:grpSp>
        <p:nvGrpSpPr>
          <p:cNvPr id="25" name="Group 24"/>
          <p:cNvGrpSpPr/>
          <p:nvPr/>
        </p:nvGrpSpPr>
        <p:grpSpPr>
          <a:xfrm>
            <a:off x="253145" y="1792642"/>
            <a:ext cx="8890958" cy="4952675"/>
            <a:chOff x="2479476" y="0"/>
            <a:chExt cx="6072463" cy="5382217"/>
          </a:xfrm>
        </p:grpSpPr>
        <p:graphicFrame>
          <p:nvGraphicFramePr>
            <p:cNvPr id="26" name="Content Placeholder 3"/>
            <p:cNvGraphicFramePr>
              <a:graphicFrameLocks/>
            </p:cNvGraphicFramePr>
            <p:nvPr>
              <p:extLst>
                <p:ext uri="{D42A27DB-BD31-4B8C-83A1-F6EECF244321}">
                  <p14:modId xmlns:p14="http://schemas.microsoft.com/office/powerpoint/2010/main" val="841362568"/>
                </p:ext>
              </p:extLst>
            </p:nvPr>
          </p:nvGraphicFramePr>
          <p:xfrm>
            <a:off x="2479476" y="1313455"/>
            <a:ext cx="6072463" cy="4068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3632648" y="0"/>
              <a:ext cx="4001603" cy="1693103"/>
              <a:chOff x="4289140" y="1295400"/>
              <a:chExt cx="4001603" cy="1693103"/>
            </a:xfrm>
          </p:grpSpPr>
          <p:sp>
            <p:nvSpPr>
              <p:cNvPr id="28" name="Oval 27"/>
              <p:cNvSpPr/>
              <p:nvPr/>
            </p:nvSpPr>
            <p:spPr>
              <a:xfrm>
                <a:off x="5783508" y="1295400"/>
                <a:ext cx="762000" cy="762000"/>
              </a:xfrm>
              <a:prstGeom prst="ellipse">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29" name="Oval 28"/>
              <p:cNvSpPr/>
              <p:nvPr/>
            </p:nvSpPr>
            <p:spPr>
              <a:xfrm>
                <a:off x="4822540" y="1443259"/>
                <a:ext cx="855482" cy="762000"/>
              </a:xfrm>
              <a:prstGeom prst="ellipse">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6664380" y="1477901"/>
                <a:ext cx="762000" cy="762000"/>
              </a:xfrm>
              <a:prstGeom prst="ellipse">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7150313" y="2175675"/>
                <a:ext cx="762000" cy="762000"/>
              </a:xfrm>
              <a:prstGeom prst="ellipse">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5642353" y="1414179"/>
                <a:ext cx="1066800" cy="600211"/>
              </a:xfrm>
              <a:prstGeom prst="rect">
                <a:avLst/>
              </a:prstGeom>
              <a:noFill/>
            </p:spPr>
            <p:txBody>
              <a:bodyPr wrap="square" rtlCol="0">
                <a:spAutoFit/>
              </a:bodyPr>
              <a:lstStyle/>
              <a:p>
                <a:pPr algn="ctr"/>
                <a:r>
                  <a:rPr lang="en-US" sz="825" dirty="0">
                    <a:solidFill>
                      <a:prstClr val="white"/>
                    </a:solidFill>
                  </a:rPr>
                  <a:t>Individual Placement &amp; Supports</a:t>
                </a:r>
              </a:p>
            </p:txBody>
          </p:sp>
          <p:sp>
            <p:nvSpPr>
              <p:cNvPr id="33" name="TextBox 32"/>
              <p:cNvSpPr txBox="1"/>
              <p:nvPr/>
            </p:nvSpPr>
            <p:spPr>
              <a:xfrm>
                <a:off x="4716710" y="1592378"/>
                <a:ext cx="1066800" cy="439180"/>
              </a:xfrm>
              <a:prstGeom prst="rect">
                <a:avLst/>
              </a:prstGeom>
              <a:noFill/>
            </p:spPr>
            <p:txBody>
              <a:bodyPr wrap="square" rtlCol="0">
                <a:spAutoFit/>
              </a:bodyPr>
              <a:lstStyle/>
              <a:p>
                <a:pPr algn="ctr"/>
                <a:r>
                  <a:rPr lang="en-US" sz="825" dirty="0">
                    <a:solidFill>
                      <a:prstClr val="white"/>
                    </a:solidFill>
                  </a:rPr>
                  <a:t>Extended Employment</a:t>
                </a:r>
              </a:p>
            </p:txBody>
          </p:sp>
          <p:sp>
            <p:nvSpPr>
              <p:cNvPr id="34" name="TextBox 33"/>
              <p:cNvSpPr txBox="1"/>
              <p:nvPr/>
            </p:nvSpPr>
            <p:spPr>
              <a:xfrm>
                <a:off x="6511980" y="1716545"/>
                <a:ext cx="1066800" cy="439180"/>
              </a:xfrm>
              <a:prstGeom prst="rect">
                <a:avLst/>
              </a:prstGeom>
              <a:noFill/>
            </p:spPr>
            <p:txBody>
              <a:bodyPr wrap="square" rtlCol="0">
                <a:spAutoFit/>
              </a:bodyPr>
              <a:lstStyle/>
              <a:p>
                <a:pPr algn="ctr"/>
                <a:r>
                  <a:rPr lang="en-US" sz="825" dirty="0">
                    <a:solidFill>
                      <a:prstClr val="white"/>
                    </a:solidFill>
                  </a:rPr>
                  <a:t>Independent Living</a:t>
                </a:r>
              </a:p>
            </p:txBody>
          </p:sp>
          <p:sp>
            <p:nvSpPr>
              <p:cNvPr id="35" name="Oval 34"/>
              <p:cNvSpPr/>
              <p:nvPr/>
            </p:nvSpPr>
            <p:spPr>
              <a:xfrm>
                <a:off x="4429638" y="2205259"/>
                <a:ext cx="762000" cy="762000"/>
              </a:xfrm>
              <a:prstGeom prst="ellipse">
                <a:avLst/>
              </a:prstGeom>
              <a:solidFill>
                <a:schemeClr val="accent2">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36" name="TextBox 35"/>
              <p:cNvSpPr txBox="1"/>
              <p:nvPr/>
            </p:nvSpPr>
            <p:spPr>
              <a:xfrm>
                <a:off x="6758845" y="2227259"/>
                <a:ext cx="1531898" cy="761244"/>
              </a:xfrm>
              <a:prstGeom prst="rect">
                <a:avLst/>
              </a:prstGeom>
              <a:noFill/>
            </p:spPr>
            <p:txBody>
              <a:bodyPr wrap="square" rtlCol="0">
                <a:spAutoFit/>
              </a:bodyPr>
              <a:lstStyle/>
              <a:p>
                <a:pPr algn="ctr"/>
                <a:r>
                  <a:rPr lang="en-US" sz="825" dirty="0">
                    <a:solidFill>
                      <a:prstClr val="white"/>
                    </a:solidFill>
                  </a:rPr>
                  <a:t>State</a:t>
                </a:r>
              </a:p>
              <a:p>
                <a:pPr algn="ctr"/>
                <a:r>
                  <a:rPr lang="en-US" sz="825" dirty="0">
                    <a:solidFill>
                      <a:prstClr val="white"/>
                    </a:solidFill>
                  </a:rPr>
                  <a:t> Services for </a:t>
                </a:r>
              </a:p>
              <a:p>
                <a:pPr algn="ctr"/>
                <a:r>
                  <a:rPr lang="en-US" sz="825" dirty="0">
                    <a:solidFill>
                      <a:prstClr val="white"/>
                    </a:solidFill>
                  </a:rPr>
                  <a:t>the</a:t>
                </a:r>
              </a:p>
              <a:p>
                <a:pPr algn="ctr"/>
                <a:r>
                  <a:rPr lang="en-US" sz="825" dirty="0">
                    <a:solidFill>
                      <a:prstClr val="white"/>
                    </a:solidFill>
                  </a:rPr>
                  <a:t> Blind</a:t>
                </a:r>
              </a:p>
            </p:txBody>
          </p:sp>
          <p:cxnSp>
            <p:nvCxnSpPr>
              <p:cNvPr id="37" name="Straight Connector 36"/>
              <p:cNvCxnSpPr/>
              <p:nvPr/>
            </p:nvCxnSpPr>
            <p:spPr>
              <a:xfrm>
                <a:off x="5413753" y="2154265"/>
                <a:ext cx="217355" cy="20012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4"/>
                <a:endCxn id="37" idx="0"/>
              </p:cNvCxnSpPr>
              <p:nvPr/>
            </p:nvCxnSpPr>
            <p:spPr>
              <a:xfrm>
                <a:off x="6164508" y="2057400"/>
                <a:ext cx="7692" cy="5334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770123" y="2175675"/>
                <a:ext cx="101522" cy="29997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953800" y="2586259"/>
                <a:ext cx="285201" cy="17047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51223" y="2575622"/>
                <a:ext cx="272149"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89140" y="2356620"/>
                <a:ext cx="1066800" cy="409900"/>
              </a:xfrm>
              <a:prstGeom prst="rect">
                <a:avLst/>
              </a:prstGeom>
              <a:noFill/>
            </p:spPr>
            <p:txBody>
              <a:bodyPr wrap="square" rtlCol="0">
                <a:spAutoFit/>
              </a:bodyPr>
              <a:lstStyle/>
              <a:p>
                <a:pPr algn="ctr"/>
                <a:r>
                  <a:rPr lang="en-US" sz="750" dirty="0">
                    <a:solidFill>
                      <a:prstClr val="white"/>
                    </a:solidFill>
                  </a:rPr>
                  <a:t>Vocational Rehabilitation</a:t>
                </a:r>
              </a:p>
            </p:txBody>
          </p:sp>
        </p:grpSp>
      </p:grpSp>
    </p:spTree>
    <p:extLst>
      <p:ext uri="{BB962C8B-B14F-4D97-AF65-F5344CB8AC3E}">
        <p14:creationId xmlns:p14="http://schemas.microsoft.com/office/powerpoint/2010/main" val="85133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5476074"/>
              </p:ext>
            </p:extLst>
          </p:nvPr>
        </p:nvGraphicFramePr>
        <p:xfrm>
          <a:off x="0" y="530274"/>
          <a:ext cx="9144000" cy="645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299733" y="0"/>
            <a:ext cx="8544533" cy="582008"/>
          </a:xfrm>
        </p:spPr>
        <p:txBody>
          <a:bodyPr>
            <a:noAutofit/>
          </a:bodyPr>
          <a:lstStyle/>
          <a:p>
            <a:r>
              <a:rPr lang="en-US" sz="3800" b="1" dirty="0" smtClean="0">
                <a:solidFill>
                  <a:schemeClr val="tx2"/>
                </a:solidFill>
              </a:rPr>
              <a:t>Workforce Development Fund</a:t>
            </a:r>
            <a:endParaRPr lang="en-US" sz="3800" b="1" dirty="0">
              <a:solidFill>
                <a:schemeClr val="tx2"/>
              </a:solidFill>
            </a:endParaRPr>
          </a:p>
        </p:txBody>
      </p:sp>
    </p:spTree>
    <p:extLst>
      <p:ext uri="{BB962C8B-B14F-4D97-AF65-F5344CB8AC3E}">
        <p14:creationId xmlns:p14="http://schemas.microsoft.com/office/powerpoint/2010/main" val="238614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98" y="286262"/>
            <a:ext cx="8229600" cy="990600"/>
          </a:xfrm>
        </p:spPr>
        <p:txBody>
          <a:bodyPr/>
          <a:lstStyle/>
          <a:p>
            <a:r>
              <a:rPr lang="en-US" dirty="0" smtClean="0"/>
              <a:t>Workforce Development Fund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24810065"/>
              </p:ext>
            </p:extLst>
          </p:nvPr>
        </p:nvGraphicFramePr>
        <p:xfrm>
          <a:off x="284537" y="1803400"/>
          <a:ext cx="8639593" cy="4818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082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1" y="353406"/>
            <a:ext cx="8229600" cy="990600"/>
          </a:xfrm>
        </p:spPr>
        <p:txBody>
          <a:bodyPr>
            <a:normAutofit/>
          </a:bodyPr>
          <a:lstStyle/>
          <a:p>
            <a:r>
              <a:rPr lang="en-US" dirty="0" smtClean="0"/>
              <a:t>Competitive </a:t>
            </a:r>
            <a:r>
              <a:rPr lang="en-US"/>
              <a:t>Grant </a:t>
            </a:r>
            <a:r>
              <a:rPr lang="en-US" smtClean="0"/>
              <a:t>Programs - History </a:t>
            </a:r>
            <a:endParaRPr lang="en-US" dirty="0"/>
          </a:p>
        </p:txBody>
      </p:sp>
      <p:sp>
        <p:nvSpPr>
          <p:cNvPr id="3" name="Content Placeholder 2"/>
          <p:cNvSpPr>
            <a:spLocks noGrp="1"/>
          </p:cNvSpPr>
          <p:nvPr>
            <p:ph idx="1"/>
          </p:nvPr>
        </p:nvSpPr>
        <p:spPr>
          <a:xfrm>
            <a:off x="1" y="1778479"/>
            <a:ext cx="9143999" cy="5079521"/>
          </a:xfrm>
        </p:spPr>
        <p:txBody>
          <a:bodyPr>
            <a:noAutofit/>
          </a:bodyPr>
          <a:lstStyle/>
          <a:p>
            <a:pPr marL="171450" indent="-171450"/>
            <a:r>
              <a:rPr lang="en-US" sz="2600" dirty="0" smtClean="0"/>
              <a:t>In 2011 </a:t>
            </a:r>
            <a:r>
              <a:rPr lang="en-US" sz="2600" dirty="0"/>
              <a:t>biennial budgeting session, </a:t>
            </a:r>
            <a:r>
              <a:rPr lang="en-US" sz="2600" dirty="0" smtClean="0"/>
              <a:t>3 </a:t>
            </a:r>
            <a:r>
              <a:rPr lang="en-US" sz="2600" dirty="0"/>
              <a:t>new competitive grant programs </a:t>
            </a:r>
            <a:r>
              <a:rPr lang="en-US" sz="2600" dirty="0" smtClean="0"/>
              <a:t> created – </a:t>
            </a:r>
            <a:r>
              <a:rPr lang="en-US" sz="2600" smtClean="0"/>
              <a:t>Move from direct </a:t>
            </a:r>
            <a:r>
              <a:rPr lang="en-US" sz="2600" dirty="0" smtClean="0"/>
              <a:t>funding</a:t>
            </a:r>
          </a:p>
          <a:p>
            <a:pPr marL="0" indent="0">
              <a:buNone/>
            </a:pPr>
            <a:r>
              <a:rPr lang="en-US" sz="2600" dirty="0" smtClean="0"/>
              <a:t> </a:t>
            </a:r>
          </a:p>
          <a:p>
            <a:pPr marL="171450" indent="-171450"/>
            <a:r>
              <a:rPr lang="en-US" sz="2600" dirty="0" smtClean="0"/>
              <a:t>In 2013 </a:t>
            </a:r>
            <a:r>
              <a:rPr lang="en-US" sz="2600" dirty="0"/>
              <a:t>legislature decided to continue </a:t>
            </a:r>
            <a:r>
              <a:rPr lang="en-US" sz="2600" dirty="0" smtClean="0"/>
              <a:t>grant programs</a:t>
            </a:r>
          </a:p>
          <a:p>
            <a:pPr marL="0" indent="0">
              <a:buNone/>
            </a:pPr>
            <a:endParaRPr lang="en-US" sz="2600" dirty="0"/>
          </a:p>
          <a:p>
            <a:pPr marL="171450" indent="-171450"/>
            <a:r>
              <a:rPr lang="en-US" sz="2600" dirty="0" smtClean="0"/>
              <a:t>In 2015 </a:t>
            </a:r>
            <a:r>
              <a:rPr lang="en-US" sz="2600" dirty="0"/>
              <a:t>biennial budget </a:t>
            </a:r>
            <a:r>
              <a:rPr lang="en-US" sz="2600" dirty="0" smtClean="0"/>
              <a:t>session, due to strong performance, Governor </a:t>
            </a:r>
            <a:r>
              <a:rPr lang="en-US" sz="2600" dirty="0"/>
              <a:t>recommended continued funding </a:t>
            </a:r>
            <a:endParaRPr lang="en-US" sz="2600" dirty="0" smtClean="0"/>
          </a:p>
        </p:txBody>
      </p:sp>
      <p:pic>
        <p:nvPicPr>
          <p:cNvPr id="6" name="Picture Placeholder 13" title="Woman speaking at a meeting"/>
          <p:cNvPicPr>
            <a:picLocks noChangeAspect="1"/>
          </p:cNvPicPr>
          <p:nvPr/>
        </p:nvPicPr>
        <p:blipFill>
          <a:blip r:embed="rId3" cstate="print">
            <a:extLst>
              <a:ext uri="{28A0092B-C50C-407E-A947-70E740481C1C}">
                <a14:useLocalDpi xmlns:a14="http://schemas.microsoft.com/office/drawing/2010/main" val="0"/>
              </a:ext>
            </a:extLst>
          </a:blip>
          <a:srcRect t="33049" b="33049"/>
          <a:stretch>
            <a:fillRect/>
          </a:stretch>
        </p:blipFill>
        <p:spPr>
          <a:xfrm>
            <a:off x="0" y="5263943"/>
            <a:ext cx="9144000" cy="1594058"/>
          </a:xfrm>
          <a:prstGeom prst="rect">
            <a:avLst/>
          </a:prstGeom>
        </p:spPr>
      </p:pic>
    </p:spTree>
    <p:extLst>
      <p:ext uri="{BB962C8B-B14F-4D97-AF65-F5344CB8AC3E}">
        <p14:creationId xmlns:p14="http://schemas.microsoft.com/office/powerpoint/2010/main" val="957780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46" y="367959"/>
            <a:ext cx="8610088" cy="990600"/>
          </a:xfrm>
        </p:spPr>
        <p:txBody>
          <a:bodyPr>
            <a:normAutofit fontScale="90000"/>
          </a:bodyPr>
          <a:lstStyle/>
          <a:p>
            <a:r>
              <a:rPr lang="en-US" dirty="0" smtClean="0"/>
              <a:t>Competitive </a:t>
            </a:r>
            <a:r>
              <a:rPr lang="en-US" dirty="0"/>
              <a:t>Grant </a:t>
            </a:r>
            <a:r>
              <a:rPr lang="en-US" dirty="0" smtClean="0"/>
              <a:t>Programs – Last Grant Cycle</a:t>
            </a:r>
            <a:endParaRPr lang="en-US" dirty="0"/>
          </a:p>
        </p:txBody>
      </p:sp>
      <p:sp>
        <p:nvSpPr>
          <p:cNvPr id="3" name="Content Placeholder 2"/>
          <p:cNvSpPr>
            <a:spLocks noGrp="1"/>
          </p:cNvSpPr>
          <p:nvPr>
            <p:ph idx="1"/>
          </p:nvPr>
        </p:nvSpPr>
        <p:spPr>
          <a:xfrm>
            <a:off x="76199" y="1887102"/>
            <a:ext cx="8899035" cy="4844166"/>
          </a:xfrm>
        </p:spPr>
        <p:txBody>
          <a:bodyPr>
            <a:normAutofit/>
          </a:bodyPr>
          <a:lstStyle/>
          <a:p>
            <a:pPr marL="0" indent="0">
              <a:buNone/>
            </a:pPr>
            <a:r>
              <a:rPr lang="en-US" dirty="0" smtClean="0"/>
              <a:t>2016 Equity Article Appropriated $35 million</a:t>
            </a:r>
          </a:p>
          <a:p>
            <a:r>
              <a:rPr lang="en-US" sz="2400" dirty="0" smtClean="0"/>
              <a:t>Pathways to Prosperity Program</a:t>
            </a:r>
          </a:p>
          <a:p>
            <a:r>
              <a:rPr lang="en-US" sz="2400" dirty="0" smtClean="0"/>
              <a:t>Youth at Work Program</a:t>
            </a:r>
          </a:p>
          <a:p>
            <a:r>
              <a:rPr lang="en-US" sz="2400" dirty="0" smtClean="0"/>
              <a:t>Women in High Wage, High Demand, Nontraditional Jobs Competitive Grant Program</a:t>
            </a:r>
          </a:p>
          <a:p>
            <a:r>
              <a:rPr lang="en-US" sz="2400" dirty="0" smtClean="0"/>
              <a:t>Southeast Asian Economic Relief Competitive Grant Program</a:t>
            </a:r>
          </a:p>
          <a:p>
            <a:r>
              <a:rPr lang="en-US" sz="2400" dirty="0" smtClean="0"/>
              <a:t>Support Services Competitive Grant Program</a:t>
            </a:r>
          </a:p>
          <a:p>
            <a:r>
              <a:rPr lang="en-US" sz="2400" dirty="0" smtClean="0"/>
              <a:t>Somali Youth Competitive Grant Program</a:t>
            </a:r>
          </a:p>
          <a:p>
            <a:r>
              <a:rPr lang="en-US" sz="2400" dirty="0" smtClean="0"/>
              <a:t>Minnesota Emerging Entrepreneur Program</a:t>
            </a:r>
          </a:p>
          <a:p>
            <a:r>
              <a:rPr lang="en-US" sz="2400" dirty="0" smtClean="0"/>
              <a:t>Capacity Building Grant Program</a:t>
            </a:r>
          </a:p>
        </p:txBody>
      </p:sp>
    </p:spTree>
    <p:extLst>
      <p:ext uri="{BB962C8B-B14F-4D97-AF65-F5344CB8AC3E}">
        <p14:creationId xmlns:p14="http://schemas.microsoft.com/office/powerpoint/2010/main" val="1834105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7" y="287547"/>
            <a:ext cx="8686889" cy="990600"/>
          </a:xfrm>
        </p:spPr>
        <p:txBody>
          <a:bodyPr>
            <a:normAutofit fontScale="90000"/>
          </a:bodyPr>
          <a:lstStyle/>
          <a:p>
            <a:r>
              <a:rPr lang="en-US" dirty="0" smtClean="0"/>
              <a:t>Competitive Grant Programs – Last Grant Cycle Process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35696265"/>
              </p:ext>
            </p:extLst>
          </p:nvPr>
        </p:nvGraphicFramePr>
        <p:xfrm>
          <a:off x="0" y="1851025"/>
          <a:ext cx="9005976"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669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90" y="1368506"/>
            <a:ext cx="2893277" cy="2734914"/>
          </a:xfrm>
        </p:spPr>
        <p:txBody>
          <a:bodyPr>
            <a:noAutofit/>
          </a:bodyPr>
          <a:lstStyle/>
          <a:p>
            <a:r>
              <a:rPr lang="en-US" sz="3600" b="1" dirty="0" smtClean="0">
                <a:solidFill>
                  <a:schemeClr val="bg1"/>
                </a:solidFill>
              </a:rPr>
              <a:t>Workforce Development Programs Outcome Report Card</a:t>
            </a:r>
            <a:endParaRPr lang="en-US" sz="3600" b="1" dirty="0">
              <a:solidFill>
                <a:schemeClr val="bg1"/>
              </a:solidFill>
            </a:endParaRPr>
          </a:p>
        </p:txBody>
      </p:sp>
      <p:sp>
        <p:nvSpPr>
          <p:cNvPr id="5" name="Footer Placeholder 4"/>
          <p:cNvSpPr>
            <a:spLocks noGrp="1"/>
          </p:cNvSpPr>
          <p:nvPr>
            <p:ph type="ftr" sz="quarter" idx="3"/>
          </p:nvPr>
        </p:nvSpPr>
        <p:spPr/>
        <p:txBody>
          <a:bodyPr/>
          <a:lstStyle/>
          <a:p>
            <a:r>
              <a:rPr lang="en-US" sz="1600" dirty="0" smtClean="0"/>
              <a:t> </a:t>
            </a:r>
            <a:r>
              <a:rPr lang="en-US" sz="1600" b="1" dirty="0" err="1" smtClean="0">
                <a:solidFill>
                  <a:schemeClr val="accent3"/>
                </a:solidFill>
              </a:rPr>
              <a:t>mn.gov</a:t>
            </a:r>
            <a:r>
              <a:rPr lang="en-US" sz="1600" b="1" dirty="0" smtClean="0">
                <a:solidFill>
                  <a:schemeClr val="accent3"/>
                </a:solidFill>
              </a:rPr>
              <a:t>/deed/performance</a:t>
            </a:r>
            <a:endParaRPr lang="en-US" sz="1600" b="1" dirty="0">
              <a:solidFill>
                <a:schemeClr val="accent3"/>
              </a:solidFill>
            </a:endParaRP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05" r="905"/>
          <a:stretch>
            <a:fillRect/>
          </a:stretch>
        </p:blipFill>
        <p:spPr/>
      </p:pic>
    </p:spTree>
    <p:extLst>
      <p:ext uri="{BB962C8B-B14F-4D97-AF65-F5344CB8AC3E}">
        <p14:creationId xmlns:p14="http://schemas.microsoft.com/office/powerpoint/2010/main" val="427149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053"/>
            <a:ext cx="8229600" cy="990600"/>
          </a:xfrm>
        </p:spPr>
        <p:txBody>
          <a:bodyPr/>
          <a:lstStyle/>
          <a:p>
            <a:r>
              <a:rPr lang="en-US" dirty="0" smtClean="0"/>
              <a:t>Unemployment </a:t>
            </a:r>
            <a:r>
              <a:rPr lang="en-US" smtClean="0"/>
              <a:t>Insurance - Trust </a:t>
            </a:r>
            <a:r>
              <a:rPr lang="en-US" dirty="0" smtClean="0"/>
              <a:t>Fund</a:t>
            </a:r>
            <a:endParaRPr lang="en-US" dirty="0"/>
          </a:p>
        </p:txBody>
      </p:sp>
      <p:sp>
        <p:nvSpPr>
          <p:cNvPr id="3" name="Content Placeholder 2"/>
          <p:cNvSpPr>
            <a:spLocks noGrp="1"/>
          </p:cNvSpPr>
          <p:nvPr>
            <p:ph idx="1"/>
          </p:nvPr>
        </p:nvSpPr>
        <p:spPr>
          <a:xfrm>
            <a:off x="273168" y="1896374"/>
            <a:ext cx="5425581" cy="4464170"/>
          </a:xfrm>
        </p:spPr>
        <p:txBody>
          <a:bodyPr>
            <a:normAutofit/>
          </a:bodyPr>
          <a:lstStyle/>
          <a:p>
            <a:r>
              <a:rPr lang="en-US" dirty="0" smtClean="0"/>
              <a:t>Trust </a:t>
            </a:r>
            <a:r>
              <a:rPr lang="en-US" dirty="0"/>
              <a:t>Fund balance on December 31, </a:t>
            </a:r>
            <a:r>
              <a:rPr lang="en-US" dirty="0" smtClean="0"/>
              <a:t>2016: $1,565,460,415</a:t>
            </a:r>
          </a:p>
          <a:p>
            <a:pPr marL="0" indent="0">
              <a:buNone/>
            </a:pPr>
            <a:endParaRPr lang="en-US" dirty="0"/>
          </a:p>
          <a:p>
            <a:r>
              <a:rPr lang="en-US" dirty="0" smtClean="0"/>
              <a:t>This </a:t>
            </a:r>
            <a:r>
              <a:rPr lang="en-US" dirty="0"/>
              <a:t>Trust Fund balance results </a:t>
            </a:r>
            <a:r>
              <a:rPr lang="en-US" dirty="0" smtClean="0"/>
              <a:t>in an </a:t>
            </a:r>
            <a:r>
              <a:rPr lang="en-US" dirty="0"/>
              <a:t>AHCM of </a:t>
            </a:r>
            <a:r>
              <a:rPr lang="en-US" dirty="0" smtClean="0"/>
              <a:t>0.90</a:t>
            </a:r>
            <a:endParaRPr lang="en-US" dirty="0"/>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710" y="2743200"/>
            <a:ext cx="2457090" cy="2457090"/>
          </a:xfrm>
          <a:prstGeom prst="rect">
            <a:avLst/>
          </a:prstGeom>
        </p:spPr>
      </p:pic>
    </p:spTree>
    <p:extLst>
      <p:ext uri="{BB962C8B-B14F-4D97-AF65-F5344CB8AC3E}">
        <p14:creationId xmlns:p14="http://schemas.microsoft.com/office/powerpoint/2010/main" val="3296168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76400"/>
            <a:ext cx="9144000" cy="1299950"/>
          </a:xfrm>
          <a:solidFill>
            <a:schemeClr val="accent1">
              <a:lumMod val="50000"/>
            </a:schemeClr>
          </a:solidFill>
        </p:spPr>
        <p:txBody>
          <a:bodyPr/>
          <a:lstStyle/>
          <a:p>
            <a:r>
              <a:rPr lang="en-US" b="1" dirty="0" smtClean="0"/>
              <a:t>Thank You!</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733800"/>
            <a:ext cx="2790070" cy="2209736"/>
          </a:xfrm>
          <a:prstGeom prst="rect">
            <a:avLst/>
          </a:prstGeom>
        </p:spPr>
      </p:pic>
    </p:spTree>
    <p:extLst>
      <p:ext uri="{BB962C8B-B14F-4D97-AF65-F5344CB8AC3E}">
        <p14:creationId xmlns:p14="http://schemas.microsoft.com/office/powerpoint/2010/main" val="223871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962" y="1983362"/>
            <a:ext cx="2484524" cy="3108543"/>
          </a:xfrm>
          <a:prstGeom prst="rect">
            <a:avLst/>
          </a:prstGeom>
          <a:noFill/>
        </p:spPr>
        <p:txBody>
          <a:bodyPr wrap="square" rtlCol="0">
            <a:spAutoFit/>
          </a:bodyPr>
          <a:lstStyle/>
          <a:p>
            <a:pPr algn="ctr"/>
            <a:r>
              <a:rPr lang="en-US" sz="2800" b="1" i="1" dirty="0">
                <a:solidFill>
                  <a:prstClr val="black"/>
                </a:solidFill>
              </a:rPr>
              <a:t>“Our mission is to enhance the economic success of individuals, businesses and communities”</a:t>
            </a:r>
          </a:p>
        </p:txBody>
      </p:sp>
      <p:graphicFrame>
        <p:nvGraphicFramePr>
          <p:cNvPr id="3" name="Diagram 2"/>
          <p:cNvGraphicFramePr/>
          <p:nvPr>
            <p:extLst>
              <p:ext uri="{D42A27DB-BD31-4B8C-83A1-F6EECF244321}">
                <p14:modId xmlns:p14="http://schemas.microsoft.com/office/powerpoint/2010/main" val="797249046"/>
              </p:ext>
            </p:extLst>
          </p:nvPr>
        </p:nvGraphicFramePr>
        <p:xfrm>
          <a:off x="2748486" y="1828799"/>
          <a:ext cx="6166474" cy="453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3810000" y="3195044"/>
            <a:ext cx="533400" cy="397218"/>
          </a:xfrm>
          <a:prstGeom prst="ellipse">
            <a:avLst/>
          </a:prstGeom>
          <a:solidFill>
            <a:srgbClr val="253F87"/>
          </a:solidFill>
          <a:ln>
            <a:noFill/>
          </a:ln>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7" name="Title 1"/>
          <p:cNvSpPr>
            <a:spLocks noGrp="1"/>
          </p:cNvSpPr>
          <p:nvPr>
            <p:ph type="title"/>
          </p:nvPr>
        </p:nvSpPr>
        <p:spPr>
          <a:xfrm>
            <a:off x="228599" y="98628"/>
            <a:ext cx="8439701" cy="1563028"/>
          </a:xfrm>
        </p:spPr>
        <p:txBody>
          <a:bodyPr/>
          <a:lstStyle/>
          <a:p>
            <a:r>
              <a:rPr lang="en-US" dirty="0" smtClean="0"/>
              <a:t>Mission and Program Focus</a:t>
            </a:r>
            <a:endParaRPr lang="en-US" dirty="0"/>
          </a:p>
        </p:txBody>
      </p:sp>
      <p:sp>
        <p:nvSpPr>
          <p:cNvPr id="2" name="TextBox 1"/>
          <p:cNvSpPr txBox="1"/>
          <p:nvPr/>
        </p:nvSpPr>
        <p:spPr>
          <a:xfrm>
            <a:off x="3454547" y="3759405"/>
            <a:ext cx="1244306" cy="646331"/>
          </a:xfrm>
          <a:prstGeom prst="rect">
            <a:avLst/>
          </a:prstGeom>
          <a:noFill/>
        </p:spPr>
        <p:txBody>
          <a:bodyPr wrap="square" rtlCol="0">
            <a:spAutoFit/>
          </a:bodyPr>
          <a:lstStyle/>
          <a:p>
            <a:r>
              <a:rPr lang="en-US" b="1" dirty="0" smtClean="0">
                <a:solidFill>
                  <a:schemeClr val="bg1"/>
                </a:solidFill>
              </a:rPr>
              <a:t>Agency Programs </a:t>
            </a:r>
            <a:endParaRPr lang="en-US" b="1" dirty="0">
              <a:solidFill>
                <a:schemeClr val="bg1"/>
              </a:solidFill>
            </a:endParaRPr>
          </a:p>
        </p:txBody>
      </p:sp>
    </p:spTree>
    <p:extLst>
      <p:ext uri="{BB962C8B-B14F-4D97-AF65-F5344CB8AC3E}">
        <p14:creationId xmlns:p14="http://schemas.microsoft.com/office/powerpoint/2010/main" val="153502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9" t="44595" r="219" b="-25405"/>
          <a:stretch/>
        </p:blipFill>
        <p:spPr>
          <a:xfrm>
            <a:off x="-152400" y="0"/>
            <a:ext cx="9296400" cy="101041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0" y="228600"/>
            <a:ext cx="9239479" cy="6477000"/>
          </a:xfrm>
          <a:prstGeom prst="rect">
            <a:avLst/>
          </a:prstGeom>
        </p:spPr>
      </p:pic>
    </p:spTree>
    <p:extLst>
      <p:ext uri="{BB962C8B-B14F-4D97-AF65-F5344CB8AC3E}">
        <p14:creationId xmlns:p14="http://schemas.microsoft.com/office/powerpoint/2010/main" val="4216053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045"/>
            <a:ext cx="8229600" cy="990600"/>
          </a:xfrm>
        </p:spPr>
        <p:txBody>
          <a:bodyPr/>
          <a:lstStyle/>
          <a:p>
            <a:r>
              <a:rPr lang="en-US" dirty="0" smtClean="0"/>
              <a:t>Agency Budget</a:t>
            </a:r>
            <a:endParaRPr lang="en-US" dirty="0"/>
          </a:p>
        </p:txBody>
      </p:sp>
      <p:graphicFrame>
        <p:nvGraphicFramePr>
          <p:cNvPr id="5" name="Content Placeholder 4" descr="Pie chart made up by 70 percent payroll, 10 percent IT services, 10 percent grants, and 10 percent contracts.&#10;" title="Operating Expenses, FY14 Actual"/>
          <p:cNvGraphicFramePr>
            <a:graphicFrameLocks noGrp="1"/>
          </p:cNvGraphicFramePr>
          <p:nvPr>
            <p:ph idx="1"/>
            <p:extLst>
              <p:ext uri="{D42A27DB-BD31-4B8C-83A1-F6EECF244321}">
                <p14:modId xmlns:p14="http://schemas.microsoft.com/office/powerpoint/2010/main" val="1399552243"/>
              </p:ext>
            </p:extLst>
          </p:nvPr>
        </p:nvGraphicFramePr>
        <p:xfrm>
          <a:off x="457200" y="1967290"/>
          <a:ext cx="8047436" cy="4641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Bar chart showing X dollars of spending in the 2004-2005 biennium. Of that amount, X was ---- fund, X was ---- fund, etc. Repeat for each biennium.&#10;" title="Historical Spending"/>
          <p:cNvGraphicFramePr/>
          <p:nvPr>
            <p:extLst>
              <p:ext uri="{D42A27DB-BD31-4B8C-83A1-F6EECF244321}">
                <p14:modId xmlns:p14="http://schemas.microsoft.com/office/powerpoint/2010/main" val="886162510"/>
              </p:ext>
            </p:extLst>
          </p:nvPr>
        </p:nvGraphicFramePr>
        <p:xfrm>
          <a:off x="717345" y="1967290"/>
          <a:ext cx="7192106" cy="4243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962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59"/>
            <a:ext cx="8229600" cy="990600"/>
          </a:xfrm>
        </p:spPr>
        <p:txBody>
          <a:bodyPr/>
          <a:lstStyle/>
          <a:p>
            <a:r>
              <a:rPr lang="en-US" dirty="0" smtClean="0"/>
              <a:t>Agency Budget</a:t>
            </a:r>
            <a:endParaRPr lang="en-US" dirty="0"/>
          </a:p>
        </p:txBody>
      </p:sp>
      <p:graphicFrame>
        <p:nvGraphicFramePr>
          <p:cNvPr id="5" name="Content Placeholder 4" descr="Pie chart made up by 70 percent payroll, 10 percent IT services, 10 percent grants, and 10 percent contracts.&#10;" title="Operating Expenses, FY14 Actual"/>
          <p:cNvGraphicFramePr>
            <a:graphicFrameLocks noGrp="1"/>
          </p:cNvGraphicFramePr>
          <p:nvPr>
            <p:ph idx="1"/>
            <p:extLst>
              <p:ext uri="{D42A27DB-BD31-4B8C-83A1-F6EECF244321}">
                <p14:modId xmlns:p14="http://schemas.microsoft.com/office/powerpoint/2010/main" val="1075452158"/>
              </p:ext>
            </p:extLst>
          </p:nvPr>
        </p:nvGraphicFramePr>
        <p:xfrm>
          <a:off x="152400" y="1828800"/>
          <a:ext cx="8839200" cy="5038725"/>
        </p:xfrm>
        <a:graphic>
          <a:graphicData uri="http://schemas.openxmlformats.org/drawingml/2006/chart">
            <c:chart xmlns:c="http://schemas.openxmlformats.org/drawingml/2006/chart" xmlns:r="http://schemas.openxmlformats.org/officeDocument/2006/relationships" r:id="rId3"/>
          </a:graphicData>
        </a:graphic>
      </p:graphicFrame>
    </p:spTree>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327704"/>
            <a:ext cx="8229600" cy="990600"/>
          </a:xfrm>
        </p:spPr>
        <p:txBody>
          <a:bodyPr/>
          <a:lstStyle/>
          <a:p>
            <a:r>
              <a:rPr lang="en-US" smtClean="0"/>
              <a:t>Team DEED – FY09 – FY18</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8906757"/>
              </p:ext>
            </p:extLst>
          </p:nvPr>
        </p:nvGraphicFramePr>
        <p:xfrm>
          <a:off x="0" y="1828798"/>
          <a:ext cx="9143996" cy="4392575"/>
        </p:xfrm>
        <a:graphic>
          <a:graphicData uri="http://schemas.openxmlformats.org/drawingml/2006/table">
            <a:tbl>
              <a:tblPr firstRow="1" firstCol="1" bandRow="1">
                <a:tableStyleId>{5C22544A-7EE6-4342-B048-85BDC9FD1C3A}</a:tableStyleId>
              </a:tblPr>
              <a:tblGrid>
                <a:gridCol w="2895600"/>
                <a:gridCol w="609600"/>
                <a:gridCol w="651160"/>
                <a:gridCol w="623454"/>
                <a:gridCol w="623454"/>
                <a:gridCol w="623454"/>
                <a:gridCol w="623454"/>
                <a:gridCol w="623454"/>
                <a:gridCol w="623454"/>
                <a:gridCol w="637316"/>
                <a:gridCol w="609596"/>
              </a:tblGrid>
              <a:tr h="399325">
                <a:tc>
                  <a:txBody>
                    <a:bodyPr/>
                    <a:lstStyle/>
                    <a:p>
                      <a:pPr marL="0" marR="0">
                        <a:spcBef>
                          <a:spcPts val="0"/>
                        </a:spcBef>
                        <a:spcAft>
                          <a:spcPts val="0"/>
                        </a:spcAft>
                      </a:pPr>
                      <a:r>
                        <a:rPr lang="en-US" sz="1400" dirty="0">
                          <a:effectLst/>
                        </a:rPr>
                        <a:t>PROGRAM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FY09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400" dirty="0">
                          <a:effectLst/>
                        </a:rPr>
                        <a:t>FY18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smtClean="0">
                          <a:effectLst/>
                        </a:rPr>
                        <a:t>Broadband </a:t>
                      </a:r>
                      <a:r>
                        <a:rPr lang="en-US" sz="1300" dirty="0">
                          <a:effectLst/>
                        </a:rPr>
                        <a:t>Development Office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a:effectLst/>
                        </a:rPr>
                        <a:t>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smtClean="0">
                          <a:effectLst/>
                          <a:latin typeface="Calibri" panose="020F0502020204030204" pitchFamily="34" charset="0"/>
                          <a:ea typeface="Times New Roman" panose="02020603050405020304" pitchFamily="18" charset="0"/>
                          <a:cs typeface="Times New Roman" panose="02020603050405020304" pitchFamily="18" charset="0"/>
                        </a:rPr>
                        <a:t>Business and Community Development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45.8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45.8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44.4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45.08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45.07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49.5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48.4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50.2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49.9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smtClean="0">
                          <a:effectLst/>
                        </a:rPr>
                        <a:t>Disability </a:t>
                      </a:r>
                      <a:r>
                        <a:rPr lang="en-US" sz="1300" dirty="0">
                          <a:effectLst/>
                        </a:rPr>
                        <a:t>Determination</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159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176.2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162.12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145.08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136.2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162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149.8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153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153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a:effectLst/>
                        </a:rPr>
                        <a:t>General Support Services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149.9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149.9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156.8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167.02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160.45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144.8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a:effectLst/>
                        </a:rPr>
                        <a:t>Minnesota Trade Office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13.55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a:effectLst/>
                        </a:rPr>
                        <a:t>Services for The Blind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115.6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122.6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127.7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a:effectLst/>
                        </a:rPr>
                        <a:t>104.68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113.19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112.8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112.1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108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112.2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112.2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a:effectLst/>
                        </a:rPr>
                        <a:t>Unemployment Insurance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445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533.4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547.2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455.52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469.07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419.5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392.4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357.8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356.4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368.5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a:effectLst/>
                        </a:rPr>
                        <a:t>Vocational Rehabilitation</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385.8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404.3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dirty="0">
                          <a:effectLst/>
                        </a:rPr>
                        <a:t>401.2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324.43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340.09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333.7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330.9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339.4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347.2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347.2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dirty="0">
                          <a:effectLst/>
                        </a:rPr>
                        <a:t>Workforce Development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348.6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366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343.8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294.79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312.2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273.5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296.6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293.6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318.2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100">
                          <a:effectLst/>
                        </a:rPr>
                        <a:t>317.9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r h="399325">
                <a:tc>
                  <a:txBody>
                    <a:bodyPr/>
                    <a:lstStyle/>
                    <a:p>
                      <a:pPr marL="0" marR="0">
                        <a:spcBef>
                          <a:spcPts val="0"/>
                        </a:spcBef>
                        <a:spcAft>
                          <a:spcPts val="0"/>
                        </a:spcAft>
                      </a:pPr>
                      <a:r>
                        <a:rPr lang="en-US" sz="1300" b="1" dirty="0">
                          <a:effectLst/>
                        </a:rPr>
                        <a:t>Grand Total</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1664.7</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1811.6</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1840.1</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1566.9</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1598.7</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1476.3</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1504.1</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1457.1</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1483.7</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c>
                  <a:txBody>
                    <a:bodyPr/>
                    <a:lstStyle/>
                    <a:p>
                      <a:pPr marL="0" marR="0" algn="r">
                        <a:spcBef>
                          <a:spcPts val="0"/>
                        </a:spcBef>
                        <a:spcAft>
                          <a:spcPts val="0"/>
                        </a:spcAft>
                      </a:pPr>
                      <a:r>
                        <a:rPr lang="en-US" sz="1250" b="1" dirty="0">
                          <a:effectLst/>
                        </a:rPr>
                        <a:t>1493.7</a:t>
                      </a:r>
                      <a:endParaRPr lang="en-US" sz="12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028" marR="67028" marT="0" marB="0" anchor="b"/>
                </a:tc>
              </a:tr>
            </a:tbl>
          </a:graphicData>
        </a:graphic>
      </p:graphicFrame>
    </p:spTree>
    <p:extLst>
      <p:ext uri="{BB962C8B-B14F-4D97-AF65-F5344CB8AC3E}">
        <p14:creationId xmlns:p14="http://schemas.microsoft.com/office/powerpoint/2010/main" val="248406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276600"/>
            <a:ext cx="8077200" cy="2326082"/>
          </a:xfrm>
        </p:spPr>
        <p:txBody>
          <a:bodyPr>
            <a:normAutofit/>
          </a:bodyPr>
          <a:lstStyle/>
          <a:p>
            <a:r>
              <a:rPr lang="en-US" sz="3800" dirty="0" smtClean="0"/>
              <a:t>Economic Development Programs</a:t>
            </a:r>
            <a:endParaRPr lang="en-US" sz="3800" dirty="0"/>
          </a:p>
        </p:txBody>
      </p:sp>
    </p:spTree>
    <p:extLst>
      <p:ext uri="{BB962C8B-B14F-4D97-AF65-F5344CB8AC3E}">
        <p14:creationId xmlns:p14="http://schemas.microsoft.com/office/powerpoint/2010/main" val="1462957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6706" y="1833152"/>
            <a:ext cx="7645421" cy="4348350"/>
            <a:chOff x="2476500" y="1683751"/>
            <a:chExt cx="7467600" cy="4560495"/>
          </a:xfrm>
        </p:grpSpPr>
        <p:graphicFrame>
          <p:nvGraphicFramePr>
            <p:cNvPr id="5" name="Content Placeholder 3"/>
            <p:cNvGraphicFramePr>
              <a:graphicFrameLocks/>
            </p:cNvGraphicFramePr>
            <p:nvPr>
              <p:extLst/>
            </p:nvPr>
          </p:nvGraphicFramePr>
          <p:xfrm>
            <a:off x="2476500" y="2795901"/>
            <a:ext cx="7467600" cy="320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787899" y="1683751"/>
              <a:ext cx="838200" cy="762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Oval 6"/>
            <p:cNvSpPr/>
            <p:nvPr/>
          </p:nvSpPr>
          <p:spPr>
            <a:xfrm>
              <a:off x="4650959" y="1899278"/>
              <a:ext cx="838200" cy="762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Oval 7"/>
            <p:cNvSpPr/>
            <p:nvPr/>
          </p:nvSpPr>
          <p:spPr>
            <a:xfrm>
              <a:off x="7029848" y="2139297"/>
              <a:ext cx="838200" cy="762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9" name="Straight Connector 8"/>
            <p:cNvCxnSpPr>
              <a:stCxn id="11" idx="5"/>
            </p:cNvCxnSpPr>
            <p:nvPr/>
          </p:nvCxnSpPr>
          <p:spPr>
            <a:xfrm>
              <a:off x="5366407" y="2549686"/>
              <a:ext cx="207894" cy="383147"/>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a:endCxn id="8" idx="0"/>
            </p:cNvCxnSpPr>
            <p:nvPr/>
          </p:nvCxnSpPr>
          <p:spPr>
            <a:xfrm flipH="1">
              <a:off x="6210300" y="2420672"/>
              <a:ext cx="6633" cy="3752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a:endCxn id="13" idx="3"/>
            </p:cNvCxnSpPr>
            <p:nvPr/>
          </p:nvCxnSpPr>
          <p:spPr>
            <a:xfrm flipV="1">
              <a:off x="6839348" y="2789705"/>
              <a:ext cx="313252" cy="286257"/>
            </a:xfrm>
            <a:prstGeom prst="line">
              <a:avLst/>
            </a:prstGeom>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5711699" y="1910956"/>
              <a:ext cx="990600" cy="367606"/>
            </a:xfrm>
            <a:prstGeom prst="rect">
              <a:avLst/>
            </a:prstGeom>
            <a:noFill/>
          </p:spPr>
          <p:txBody>
            <a:bodyPr wrap="square" rtlCol="0">
              <a:spAutoFit/>
            </a:bodyPr>
            <a:lstStyle/>
            <a:p>
              <a:pPr algn="ctr"/>
              <a:r>
                <a:rPr lang="en-US" sz="750" dirty="0">
                  <a:solidFill>
                    <a:prstClr val="white">
                      <a:lumMod val="95000"/>
                    </a:prstClr>
                  </a:solidFill>
                </a:rPr>
                <a:t>Business </a:t>
              </a:r>
            </a:p>
            <a:p>
              <a:pPr algn="ctr"/>
              <a:r>
                <a:rPr lang="en-US" sz="750" dirty="0">
                  <a:solidFill>
                    <a:prstClr val="white">
                      <a:lumMod val="95000"/>
                    </a:prstClr>
                  </a:solidFill>
                </a:rPr>
                <a:t>Finance</a:t>
              </a:r>
            </a:p>
          </p:txBody>
        </p:sp>
        <p:sp>
          <p:nvSpPr>
            <p:cNvPr id="13" name="TextBox 12"/>
            <p:cNvSpPr txBox="1"/>
            <p:nvPr/>
          </p:nvSpPr>
          <p:spPr>
            <a:xfrm>
              <a:off x="4564824" y="2106452"/>
              <a:ext cx="990600" cy="367606"/>
            </a:xfrm>
            <a:prstGeom prst="rect">
              <a:avLst/>
            </a:prstGeom>
            <a:noFill/>
          </p:spPr>
          <p:txBody>
            <a:bodyPr wrap="square" rtlCol="0">
              <a:spAutoFit/>
            </a:bodyPr>
            <a:lstStyle/>
            <a:p>
              <a:pPr algn="ctr"/>
              <a:r>
                <a:rPr lang="en-US" sz="750" dirty="0">
                  <a:solidFill>
                    <a:prstClr val="white">
                      <a:lumMod val="95000"/>
                    </a:prstClr>
                  </a:solidFill>
                </a:rPr>
                <a:t>Business Development</a:t>
              </a:r>
            </a:p>
          </p:txBody>
        </p:sp>
        <p:sp>
          <p:nvSpPr>
            <p:cNvPr id="14" name="TextBox 13"/>
            <p:cNvSpPr txBox="1"/>
            <p:nvPr/>
          </p:nvSpPr>
          <p:spPr>
            <a:xfrm>
              <a:off x="7071209" y="2280534"/>
              <a:ext cx="762000" cy="498895"/>
            </a:xfrm>
            <a:prstGeom prst="rect">
              <a:avLst/>
            </a:prstGeom>
            <a:noFill/>
          </p:spPr>
          <p:txBody>
            <a:bodyPr wrap="square" rtlCol="0">
              <a:spAutoFit/>
            </a:bodyPr>
            <a:lstStyle/>
            <a:p>
              <a:pPr algn="ctr"/>
              <a:r>
                <a:rPr lang="en-US" sz="750" dirty="0">
                  <a:solidFill>
                    <a:prstClr val="white">
                      <a:lumMod val="95000"/>
                    </a:prstClr>
                  </a:solidFill>
                </a:rPr>
                <a:t>Small Business Assistance</a:t>
              </a:r>
            </a:p>
          </p:txBody>
        </p:sp>
        <p:sp>
          <p:nvSpPr>
            <p:cNvPr id="15" name="Oval 14"/>
            <p:cNvSpPr/>
            <p:nvPr/>
          </p:nvSpPr>
          <p:spPr>
            <a:xfrm>
              <a:off x="8060775" y="5482246"/>
              <a:ext cx="838200" cy="7620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TextBox 15"/>
            <p:cNvSpPr txBox="1"/>
            <p:nvPr/>
          </p:nvSpPr>
          <p:spPr>
            <a:xfrm>
              <a:off x="7983253" y="5533694"/>
              <a:ext cx="1035909" cy="498895"/>
            </a:xfrm>
            <a:prstGeom prst="rect">
              <a:avLst/>
            </a:prstGeom>
            <a:noFill/>
          </p:spPr>
          <p:txBody>
            <a:bodyPr wrap="square" rtlCol="0">
              <a:spAutoFit/>
            </a:bodyPr>
            <a:lstStyle/>
            <a:p>
              <a:pPr algn="ctr"/>
              <a:endParaRPr lang="en-US" sz="750" dirty="0">
                <a:solidFill>
                  <a:prstClr val="white">
                    <a:lumMod val="95000"/>
                  </a:prstClr>
                </a:solidFill>
              </a:endParaRPr>
            </a:p>
            <a:p>
              <a:pPr algn="ctr"/>
              <a:r>
                <a:rPr lang="en-US" sz="750" dirty="0">
                  <a:solidFill>
                    <a:prstClr val="white">
                      <a:lumMod val="95000"/>
                    </a:prstClr>
                  </a:solidFill>
                </a:rPr>
                <a:t>Infrastructure Programs</a:t>
              </a:r>
            </a:p>
          </p:txBody>
        </p:sp>
        <p:cxnSp>
          <p:nvCxnSpPr>
            <p:cNvPr id="17" name="Straight Connector 16"/>
            <p:cNvCxnSpPr/>
            <p:nvPr/>
          </p:nvCxnSpPr>
          <p:spPr>
            <a:xfrm>
              <a:off x="8013526" y="5533694"/>
              <a:ext cx="189131" cy="105106"/>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8" name="Oval 17"/>
            <p:cNvSpPr/>
            <p:nvPr/>
          </p:nvSpPr>
          <p:spPr>
            <a:xfrm>
              <a:off x="7851213" y="3931860"/>
              <a:ext cx="838200" cy="7620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TextBox 18"/>
            <p:cNvSpPr txBox="1"/>
            <p:nvPr/>
          </p:nvSpPr>
          <p:spPr>
            <a:xfrm>
              <a:off x="7820602" y="4005220"/>
              <a:ext cx="888452" cy="498895"/>
            </a:xfrm>
            <a:prstGeom prst="rect">
              <a:avLst/>
            </a:prstGeom>
            <a:noFill/>
          </p:spPr>
          <p:txBody>
            <a:bodyPr wrap="square" rtlCol="0">
              <a:spAutoFit/>
            </a:bodyPr>
            <a:lstStyle/>
            <a:p>
              <a:pPr algn="ctr"/>
              <a:endParaRPr lang="en-US" sz="750" dirty="0">
                <a:solidFill>
                  <a:prstClr val="white">
                    <a:lumMod val="95000"/>
                  </a:prstClr>
                </a:solidFill>
              </a:endParaRPr>
            </a:p>
            <a:p>
              <a:pPr algn="ctr"/>
              <a:r>
                <a:rPr lang="en-US" sz="750" dirty="0" smtClean="0">
                  <a:solidFill>
                    <a:prstClr val="white">
                      <a:lumMod val="95000"/>
                    </a:prstClr>
                  </a:solidFill>
                </a:rPr>
                <a:t>Broadband</a:t>
              </a:r>
              <a:endParaRPr lang="en-US" sz="750" dirty="0">
                <a:solidFill>
                  <a:prstClr val="white">
                    <a:lumMod val="95000"/>
                  </a:prstClr>
                </a:solidFill>
              </a:endParaRPr>
            </a:p>
            <a:p>
              <a:pPr algn="ctr"/>
              <a:r>
                <a:rPr lang="en-US" sz="750" dirty="0">
                  <a:solidFill>
                    <a:prstClr val="white">
                      <a:lumMod val="95000"/>
                    </a:prstClr>
                  </a:solidFill>
                </a:rPr>
                <a:t>Development</a:t>
              </a:r>
            </a:p>
          </p:txBody>
        </p:sp>
        <p:cxnSp>
          <p:nvCxnSpPr>
            <p:cNvPr id="20" name="Straight Connector 19"/>
            <p:cNvCxnSpPr/>
            <p:nvPr/>
          </p:nvCxnSpPr>
          <p:spPr>
            <a:xfrm flipV="1">
              <a:off x="7988070" y="4572000"/>
              <a:ext cx="120022" cy="121860"/>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1" name="Oval 20"/>
            <p:cNvSpPr/>
            <p:nvPr/>
          </p:nvSpPr>
          <p:spPr>
            <a:xfrm>
              <a:off x="8268621" y="4677544"/>
              <a:ext cx="838200" cy="7620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TextBox 21"/>
            <p:cNvSpPr txBox="1"/>
            <p:nvPr/>
          </p:nvSpPr>
          <p:spPr>
            <a:xfrm>
              <a:off x="8191099" y="4728992"/>
              <a:ext cx="1035909" cy="498895"/>
            </a:xfrm>
            <a:prstGeom prst="rect">
              <a:avLst/>
            </a:prstGeom>
            <a:noFill/>
          </p:spPr>
          <p:txBody>
            <a:bodyPr wrap="square" rtlCol="0">
              <a:spAutoFit/>
            </a:bodyPr>
            <a:lstStyle/>
            <a:p>
              <a:pPr algn="ctr"/>
              <a:endParaRPr lang="en-US" sz="750" dirty="0">
                <a:solidFill>
                  <a:prstClr val="white">
                    <a:lumMod val="95000"/>
                  </a:prstClr>
                </a:solidFill>
              </a:endParaRPr>
            </a:p>
            <a:p>
              <a:pPr algn="ctr"/>
              <a:r>
                <a:rPr lang="en-US" sz="750" dirty="0">
                  <a:solidFill>
                    <a:prstClr val="white">
                      <a:lumMod val="95000"/>
                    </a:prstClr>
                  </a:solidFill>
                </a:rPr>
                <a:t>Redevelopment </a:t>
              </a:r>
            </a:p>
            <a:p>
              <a:pPr algn="ctr"/>
              <a:r>
                <a:rPr lang="en-US" sz="750" dirty="0">
                  <a:solidFill>
                    <a:prstClr val="white">
                      <a:lumMod val="95000"/>
                    </a:prstClr>
                  </a:solidFill>
                </a:rPr>
                <a:t>Grant Program</a:t>
              </a:r>
            </a:p>
          </p:txBody>
        </p:sp>
        <p:cxnSp>
          <p:nvCxnSpPr>
            <p:cNvPr id="23" name="Straight Connector 22"/>
            <p:cNvCxnSpPr/>
            <p:nvPr/>
          </p:nvCxnSpPr>
          <p:spPr>
            <a:xfrm>
              <a:off x="8013526" y="5181600"/>
              <a:ext cx="368474"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itle 1"/>
          <p:cNvSpPr>
            <a:spLocks noGrp="1"/>
          </p:cNvSpPr>
          <p:nvPr>
            <p:ph type="title"/>
          </p:nvPr>
        </p:nvSpPr>
        <p:spPr>
          <a:xfrm>
            <a:off x="76200" y="98629"/>
            <a:ext cx="9067800" cy="1116308"/>
          </a:xfrm>
        </p:spPr>
        <p:txBody>
          <a:bodyPr/>
          <a:lstStyle/>
          <a:p>
            <a:r>
              <a:rPr lang="en-US" dirty="0" smtClean="0"/>
              <a:t>Economic Development Programs Overview </a:t>
            </a:r>
            <a:endParaRPr lang="en-US" dirty="0"/>
          </a:p>
        </p:txBody>
      </p:sp>
    </p:spTree>
    <p:extLst>
      <p:ext uri="{BB962C8B-B14F-4D97-AF65-F5344CB8AC3E}">
        <p14:creationId xmlns:p14="http://schemas.microsoft.com/office/powerpoint/2010/main" val="2174370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78BE2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1182</Words>
  <Application>Microsoft Office PowerPoint</Application>
  <PresentationFormat>On-screen Show (4:3)</PresentationFormat>
  <Paragraphs>321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Times New Roman</vt:lpstr>
      <vt:lpstr>Wingdings</vt:lpstr>
      <vt:lpstr>Office Theme</vt:lpstr>
      <vt:lpstr>DEED Presentation to the House Job Growth and Energy Affordability Committee </vt:lpstr>
      <vt:lpstr>Presentation Agenda </vt:lpstr>
      <vt:lpstr>Mission and Program Focus</vt:lpstr>
      <vt:lpstr>PowerPoint Presentation</vt:lpstr>
      <vt:lpstr>Agency Budget</vt:lpstr>
      <vt:lpstr>Agency Budget</vt:lpstr>
      <vt:lpstr>Team DEED – FY09 – FY18</vt:lpstr>
      <vt:lpstr>Economic Development Programs</vt:lpstr>
      <vt:lpstr>Economic Development Programs Overview </vt:lpstr>
      <vt:lpstr>Economic Development Incentives</vt:lpstr>
      <vt:lpstr>Job Creation Fund (JCF) - History</vt:lpstr>
      <vt:lpstr>JCF – Business Eligibility + Award Criteria </vt:lpstr>
      <vt:lpstr>JCF – Total Performance</vt:lpstr>
      <vt:lpstr>JCF - Map of Approved Projects</vt:lpstr>
      <vt:lpstr>Minnesota Investment Fund (MIF) - History</vt:lpstr>
      <vt:lpstr>MIF -  Business Eligibility + Award Criteria </vt:lpstr>
      <vt:lpstr>MIF - Map of Approved Projects</vt:lpstr>
      <vt:lpstr>MIF – Total Performance</vt:lpstr>
      <vt:lpstr>Workforce Development Programs</vt:lpstr>
      <vt:lpstr>Workforce Development Programs Overview </vt:lpstr>
      <vt:lpstr>Workforce Development Fund</vt:lpstr>
      <vt:lpstr>Workforce Development Fund</vt:lpstr>
      <vt:lpstr>Competitive Grant Programs - History </vt:lpstr>
      <vt:lpstr>Competitive Grant Programs – Last Grant Cycle</vt:lpstr>
      <vt:lpstr>Competitive Grant Programs – Last Grant Cycle Process</vt:lpstr>
      <vt:lpstr>Workforce Development Programs Outcome Report Card</vt:lpstr>
      <vt:lpstr>Unemployment Insurance - Trust Fund</vt:lpstr>
      <vt:lpstr>Thank You!</vt:lpstr>
    </vt:vector>
  </TitlesOfParts>
  <Company>DEED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wfcuser</dc:creator>
  <cp:lastModifiedBy>Kim Babine</cp:lastModifiedBy>
  <cp:revision>282</cp:revision>
  <dcterms:created xsi:type="dcterms:W3CDTF">2013-12-20T19:47:01Z</dcterms:created>
  <dcterms:modified xsi:type="dcterms:W3CDTF">2017-01-10T16:02:35Z</dcterms:modified>
</cp:coreProperties>
</file>