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2" r:id="rId1"/>
  </p:sldMasterIdLst>
  <p:notesMasterIdLst>
    <p:notesMasterId r:id="rId11"/>
  </p:notesMasterIdLst>
  <p:handoutMasterIdLst>
    <p:handoutMasterId r:id="rId12"/>
  </p:handoutMasterIdLst>
  <p:sldIdLst>
    <p:sldId id="325" r:id="rId2"/>
    <p:sldId id="281" r:id="rId3"/>
    <p:sldId id="312" r:id="rId4"/>
    <p:sldId id="327" r:id="rId5"/>
    <p:sldId id="328" r:id="rId6"/>
    <p:sldId id="330" r:id="rId7"/>
    <p:sldId id="316" r:id="rId8"/>
    <p:sldId id="332" r:id="rId9"/>
    <p:sldId id="299" r:id="rId10"/>
  </p:sldIdLst>
  <p:sldSz cx="9144000" cy="6858000" type="screen4x3"/>
  <p:notesSz cx="6950075" cy="9236075"/>
  <p:embeddedFontLst>
    <p:embeddedFont>
      <p:font typeface="ＭＳ Ｐゴシック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dobe Caslon Pro" panose="0205050205050A020403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4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DF5C-CA5E-4F89-8667-D18DC6297C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772527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8772527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12AA-0F42-4205-961B-0E0A4A85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11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379" y="0"/>
            <a:ext cx="3011118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B3BF-AB4A-4211-9C30-0F46C6E7D8D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6" y="4387136"/>
            <a:ext cx="5559111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11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379" y="8772669"/>
            <a:ext cx="3011118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7194D-0D9C-4085-BDE5-9AFD4894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5423-F314-435F-9545-411BA0920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C4CD-5664-4DA6-B12E-6AC3E0EA91DA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8662-DF16-438F-AFAB-7EAE9EE9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83D1-70A2-4872-94D4-61FBD5AE85A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397D-4430-4BA4-95A2-D7F970737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3942-D176-42C1-B277-DEE15951EBF1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B8E6D-F80E-4D3B-9D36-3A431C8C8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84D8-90C9-4816-BB57-EE605E4CB6CB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3409-B64E-4C14-A718-37856406B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53CC-06B6-405E-A4F5-F062AC0C798A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7248-8CCD-4FCD-8E6E-D17CFA0DE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9BC2-EBCE-4112-941E-AD6DC42947D8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C6FE-FAD1-4625-9FDF-5CE495FD8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DE4F-0A8C-47CC-AAB1-99F5C25B362E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49DC-8C3C-423A-BCB6-2F26CE39A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9457-91B5-4A11-8B7E-D296CC5FC24F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7553-FEE4-4B62-B492-4C726A2F8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65FC-5575-4C4B-BF4E-909EA346A706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D74B-8537-4C2D-8A28-1DBBA56BC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2EF7-7006-42D7-A331-A9B914061AE1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221D-E1B6-4770-B234-633BE53E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5B26-C1A9-4DEB-BABA-D7D8B8E9A3A9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667771-296B-4872-97F1-B09B71BFE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D014B0-641D-4D1F-BB73-0FED17C88FC6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72" charset="0"/>
        <a:buChar char="•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-72" charset="0"/>
        <a:buChar char="•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-72" charset="0"/>
        <a:buChar char="•"/>
        <a:defRPr sz="16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-72" charset="0"/>
        <a:buChar char="•"/>
        <a:defRPr sz="1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70" y="3127578"/>
            <a:ext cx="5184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Office of the </a:t>
            </a:r>
            <a:r>
              <a:rPr lang="en-US" sz="2800" dirty="0">
                <a:latin typeface="Garamond" panose="02020404030301010803" pitchFamily="18" charset="0"/>
              </a:rPr>
              <a:t>M</a:t>
            </a:r>
            <a:r>
              <a:rPr lang="en-US" sz="2800" dirty="0" smtClean="0">
                <a:latin typeface="Garamond" panose="02020404030301010803" pitchFamily="18" charset="0"/>
              </a:rPr>
              <a:t>innesota </a:t>
            </a:r>
          </a:p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Secretary of State</a:t>
            </a:r>
          </a:p>
          <a:p>
            <a:pPr algn="ctr"/>
            <a:endParaRPr lang="en-US" sz="3200" dirty="0" smtClean="0">
              <a:latin typeface="+mj-lt"/>
            </a:endParaRPr>
          </a:p>
          <a:p>
            <a:pPr algn="ctr"/>
            <a:r>
              <a:rPr lang="en-US" sz="4400" dirty="0" smtClean="0">
                <a:latin typeface="+mj-lt"/>
              </a:rPr>
              <a:t>2018 Election Overview</a:t>
            </a:r>
            <a:endParaRPr lang="en-US" sz="44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9" y="764704"/>
            <a:ext cx="2343378" cy="23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508" y="274638"/>
            <a:ext cx="57709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Election Administration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6752"/>
            <a:ext cx="7620000" cy="4916016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Work with counties, cities, and towns in the administration of elections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Operate and maintain </a:t>
            </a:r>
            <a:r>
              <a:rPr lang="en-US" sz="2800" dirty="0">
                <a:cs typeface="ＭＳ Ｐゴシック" pitchFamily="-72" charset="-128"/>
              </a:rPr>
              <a:t>the Statewide Voter Registration </a:t>
            </a:r>
            <a:r>
              <a:rPr lang="en-US" sz="2800" dirty="0" smtClean="0">
                <a:cs typeface="ＭＳ Ｐゴシック" pitchFamily="-72" charset="-128"/>
              </a:rPr>
              <a:t>System (SVRS), the database of all Minnesota voters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Certify voting systems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Accept candidate filings for federal and state offices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Train local election officials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>
                <a:cs typeface="ＭＳ Ｐゴシック" pitchFamily="-72" charset="-128"/>
              </a:rPr>
              <a:t>Conduct most recounts</a:t>
            </a:r>
            <a:endParaRPr lang="en-US" sz="2800" dirty="0">
              <a:cs typeface="ＭＳ Ｐゴシック" pitchFamily="-7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12" y="274638"/>
            <a:ext cx="5698976" cy="1143000"/>
          </a:xfrm>
        </p:spPr>
        <p:txBody>
          <a:bodyPr/>
          <a:lstStyle/>
          <a:p>
            <a:pPr algn="ctr"/>
            <a:r>
              <a:rPr lang="en-US" dirty="0" smtClean="0"/>
              <a:t>Voter Outreach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484784"/>
            <a:ext cx="8136904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Work with the Office’s Disability Advisory Committee on voting issues and outreach</a:t>
            </a:r>
            <a:endParaRPr lang="en-US" sz="2600" dirty="0" smtClean="0"/>
          </a:p>
          <a:p>
            <a:r>
              <a:rPr lang="en-US" sz="2800" dirty="0" smtClean="0"/>
              <a:t>Encourage youth civic engagement </a:t>
            </a:r>
          </a:p>
          <a:p>
            <a:pPr lvl="1"/>
            <a:r>
              <a:rPr lang="en-US" sz="2600" dirty="0" smtClean="0"/>
              <a:t>Ballot Bowl</a:t>
            </a:r>
          </a:p>
          <a:p>
            <a:pPr lvl="1"/>
            <a:r>
              <a:rPr lang="en-US" sz="2600" dirty="0" smtClean="0"/>
              <a:t>Students Vote mock elections</a:t>
            </a:r>
            <a:endParaRPr lang="en-US" sz="2600" dirty="0"/>
          </a:p>
          <a:p>
            <a:r>
              <a:rPr lang="en-US" sz="2800" dirty="0" smtClean="0"/>
              <a:t>Partner with business </a:t>
            </a:r>
            <a:r>
              <a:rPr lang="en-US" sz="2800" dirty="0" smtClean="0"/>
              <a:t>and </a:t>
            </a:r>
            <a:r>
              <a:rPr lang="en-US" sz="2800" smtClean="0"/>
              <a:t>sports communities </a:t>
            </a:r>
            <a:r>
              <a:rPr lang="en-US" sz="2800" dirty="0" smtClean="0"/>
              <a:t>to promote upcoming elections and voting</a:t>
            </a:r>
          </a:p>
          <a:p>
            <a:r>
              <a:rPr lang="en-US" sz="2800" dirty="0" smtClean="0"/>
              <a:t>Direct outreach to service members and their families</a:t>
            </a:r>
            <a:endParaRPr lang="en-US" sz="3000" i="1" u="sng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12" y="274638"/>
            <a:ext cx="5698976" cy="1143000"/>
          </a:xfrm>
        </p:spPr>
        <p:txBody>
          <a:bodyPr/>
          <a:lstStyle/>
          <a:p>
            <a:pPr algn="ctr"/>
            <a:r>
              <a:rPr lang="en-US" dirty="0" smtClean="0"/>
              <a:t>2018 in Numbers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600200"/>
            <a:ext cx="8136904" cy="4800600"/>
          </a:xfrm>
        </p:spPr>
        <p:txBody>
          <a:bodyPr/>
          <a:lstStyle/>
          <a:p>
            <a:pPr marL="114300" indent="0">
              <a:buNone/>
            </a:pPr>
            <a:endParaRPr lang="en-US" sz="3500" dirty="0" smtClean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r>
              <a:rPr lang="en-US" sz="3500" dirty="0" smtClean="0">
                <a:solidFill>
                  <a:srgbClr val="002060"/>
                </a:solidFill>
              </a:rPr>
              <a:t>3,529,626</a:t>
            </a:r>
            <a:r>
              <a:rPr lang="en-US" sz="3500" dirty="0" smtClean="0"/>
              <a:t> </a:t>
            </a:r>
            <a:r>
              <a:rPr lang="en-US" sz="3500" dirty="0"/>
              <a:t>million registered </a:t>
            </a:r>
            <a:r>
              <a:rPr lang="en-US" sz="3500" dirty="0" smtClean="0"/>
              <a:t>voters </a:t>
            </a:r>
          </a:p>
          <a:p>
            <a:pPr marL="114300" indent="0" algn="ctr">
              <a:buNone/>
            </a:pPr>
            <a:r>
              <a:rPr lang="en-US" sz="3500" dirty="0" smtClean="0"/>
              <a:t>2,611,365 million voted </a:t>
            </a:r>
          </a:p>
          <a:p>
            <a:pPr marL="114300" indent="0" algn="ctr">
              <a:buNone/>
            </a:pPr>
            <a:endParaRPr lang="en-US" sz="1600" dirty="0"/>
          </a:p>
          <a:p>
            <a:pPr marL="114300" indent="0" algn="ctr">
              <a:buNone/>
            </a:pPr>
            <a:r>
              <a:rPr lang="en-US" sz="2800" dirty="0" smtClean="0"/>
              <a:t>Approximately 28,700 Minnesotans </a:t>
            </a:r>
          </a:p>
          <a:p>
            <a:pPr marL="114300" indent="0" algn="ctr">
              <a:buNone/>
            </a:pPr>
            <a:r>
              <a:rPr lang="en-US" sz="2800" dirty="0" smtClean="0"/>
              <a:t>served as election judges</a:t>
            </a:r>
          </a:p>
          <a:p>
            <a:pPr marL="114300" indent="0" algn="ctr">
              <a:buNone/>
            </a:pPr>
            <a:endParaRPr lang="en-US" sz="3200" i="1" u="sng" dirty="0" smtClean="0"/>
          </a:p>
          <a:p>
            <a:pPr marL="114300" indent="0" algn="ctr">
              <a:buNone/>
            </a:pPr>
            <a:r>
              <a:rPr lang="en-US" sz="3200" i="1" u="sng" dirty="0" smtClean="0"/>
              <a:t>Minnesota #1 in Voter Participation (64.25%)</a:t>
            </a:r>
            <a:endParaRPr lang="en-US" sz="3000" i="1" u="sng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600200"/>
            <a:ext cx="8136904" cy="4800600"/>
          </a:xfrm>
        </p:spPr>
        <p:txBody>
          <a:bodyPr/>
          <a:lstStyle/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91" y="0"/>
            <a:ext cx="531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12" y="274638"/>
            <a:ext cx="5698976" cy="1143000"/>
          </a:xfrm>
        </p:spPr>
        <p:txBody>
          <a:bodyPr/>
          <a:lstStyle/>
          <a:p>
            <a:pPr algn="ctr"/>
            <a:r>
              <a:rPr lang="en-US" dirty="0" smtClean="0"/>
              <a:t>Absentee Voting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600200"/>
            <a:ext cx="8136904" cy="4800600"/>
          </a:xfrm>
        </p:spPr>
        <p:txBody>
          <a:bodyPr/>
          <a:lstStyle/>
          <a:p>
            <a:r>
              <a:rPr lang="en-US" sz="2800" dirty="0" smtClean="0"/>
              <a:t>638,846 voted by mail or absentee ballot (24.5% of the total votes)</a:t>
            </a:r>
          </a:p>
          <a:p>
            <a:pPr marL="114300" indent="0" algn="ctr">
              <a:buNone/>
            </a:pPr>
            <a:endParaRPr lang="en-US" sz="3200" i="1" u="sng" dirty="0" smtClean="0"/>
          </a:p>
          <a:p>
            <a:pPr marL="114300" indent="0">
              <a:buNone/>
            </a:pPr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04437"/>
            <a:ext cx="6786699" cy="40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508" y="274638"/>
            <a:ext cx="5770984" cy="1143000"/>
          </a:xfrm>
        </p:spPr>
        <p:txBody>
          <a:bodyPr/>
          <a:lstStyle/>
          <a:p>
            <a:pPr algn="ctr"/>
            <a:r>
              <a:rPr lang="en-US" dirty="0" smtClean="0"/>
              <a:t>Use of Online Tools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800600"/>
          </a:xfrm>
        </p:spPr>
        <p:txBody>
          <a:bodyPr/>
          <a:lstStyle/>
          <a:p>
            <a:r>
              <a:rPr lang="en-US" sz="2800" dirty="0" smtClean="0"/>
              <a:t>Use of Online Absentee Ballot Requests:</a:t>
            </a:r>
          </a:p>
          <a:p>
            <a:pPr lvl="1"/>
            <a:r>
              <a:rPr lang="en-US" sz="2800" dirty="0" smtClean="0"/>
              <a:t>168,012 voters requested a regular absentee ballot</a:t>
            </a:r>
          </a:p>
          <a:p>
            <a:pPr lvl="1"/>
            <a:r>
              <a:rPr lang="en-US" sz="2800" dirty="0" smtClean="0"/>
              <a:t>8,388 UOCAVA ballots requested</a:t>
            </a:r>
          </a:p>
          <a:p>
            <a:r>
              <a:rPr lang="en-US" sz="2800" dirty="0" smtClean="0"/>
              <a:t>Use of Online Voter Registration Tool:</a:t>
            </a:r>
          </a:p>
          <a:p>
            <a:pPr lvl="1"/>
            <a:r>
              <a:rPr lang="en-US" sz="2800" dirty="0" smtClean="0"/>
              <a:t>142,063 online voter registration applications</a:t>
            </a:r>
          </a:p>
          <a:p>
            <a:pPr lvl="1"/>
            <a:r>
              <a:rPr lang="en-US" sz="2800" dirty="0" smtClean="0"/>
              <a:t>Of those, 77,108 were </a:t>
            </a:r>
            <a:r>
              <a:rPr lang="en-US" sz="2800" u="sng" dirty="0" smtClean="0"/>
              <a:t>new</a:t>
            </a:r>
            <a:r>
              <a:rPr lang="en-US" sz="2800" dirty="0" smtClean="0"/>
              <a:t> registrants and 57,058 were updates to registrations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508" y="274638"/>
            <a:ext cx="5770984" cy="1143000"/>
          </a:xfrm>
        </p:spPr>
        <p:txBody>
          <a:bodyPr/>
          <a:lstStyle/>
          <a:p>
            <a:pPr algn="ctr"/>
            <a:r>
              <a:rPr lang="en-US" dirty="0" smtClean="0"/>
              <a:t>2018 Issues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800600"/>
          </a:xfrm>
        </p:spPr>
        <p:txBody>
          <a:bodyPr/>
          <a:lstStyle/>
          <a:p>
            <a:r>
              <a:rPr lang="en-US" sz="3400" dirty="0"/>
              <a:t>SVRS Performance </a:t>
            </a:r>
          </a:p>
          <a:p>
            <a:pPr lvl="1"/>
            <a:r>
              <a:rPr lang="en-US" sz="2600" dirty="0"/>
              <a:t>Continued issues as identified in the OLA report</a:t>
            </a:r>
          </a:p>
          <a:p>
            <a:pPr marL="411163" lvl="1" indent="0">
              <a:buNone/>
            </a:pPr>
            <a:endParaRPr lang="en-US" sz="1600" dirty="0"/>
          </a:p>
          <a:p>
            <a:r>
              <a:rPr lang="en-US" sz="3400" dirty="0"/>
              <a:t>Political Apparel</a:t>
            </a:r>
          </a:p>
          <a:p>
            <a:pPr lvl="1"/>
            <a:r>
              <a:rPr lang="en-US" sz="2600" dirty="0" smtClean="0"/>
              <a:t>First election after the Supreme Court held portions </a:t>
            </a:r>
            <a:r>
              <a:rPr lang="en-US" sz="2600" dirty="0"/>
              <a:t>of </a:t>
            </a:r>
            <a:r>
              <a:rPr lang="en-US" sz="2600" dirty="0" smtClean="0"/>
              <a:t>Minn. Stat. 211B.11 unconstitutional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 smtClean="0"/>
          </a:p>
          <a:p>
            <a:r>
              <a:rPr lang="en-US" sz="3400" dirty="0" smtClean="0"/>
              <a:t>Cyber Security</a:t>
            </a:r>
          </a:p>
          <a:p>
            <a:pPr lvl="1"/>
            <a:r>
              <a:rPr lang="en-US" sz="2600" dirty="0"/>
              <a:t>Partnership with DHS </a:t>
            </a:r>
            <a:r>
              <a:rPr lang="en-US" sz="2600" dirty="0" smtClean="0"/>
              <a:t>and </a:t>
            </a:r>
            <a:r>
              <a:rPr lang="en-US" sz="2600" dirty="0"/>
              <a:t>the </a:t>
            </a:r>
            <a:r>
              <a:rPr lang="en-US" sz="2600" dirty="0" smtClean="0"/>
              <a:t>National </a:t>
            </a:r>
            <a:r>
              <a:rPr lang="en-US" sz="2600" dirty="0"/>
              <a:t>Guard</a:t>
            </a:r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" y="5628812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10" y="-675456"/>
            <a:ext cx="7598780" cy="2916933"/>
          </a:xfrm>
        </p:spPr>
        <p:txBody>
          <a:bodyPr/>
          <a:lstStyle/>
          <a:p>
            <a:pPr marL="114300" indent="0" algn="ctr">
              <a:buNone/>
            </a:pPr>
            <a:endParaRPr lang="en-US" sz="5400" dirty="0" smtClean="0"/>
          </a:p>
          <a:p>
            <a:pPr marL="114300" indent="0" algn="ctr">
              <a:buNone/>
            </a:pPr>
            <a:endParaRPr lang="en-US" sz="5400" dirty="0" smtClean="0"/>
          </a:p>
          <a:p>
            <a:pPr marL="114300" indent="0" algn="ctr">
              <a:buNone/>
            </a:pPr>
            <a:endParaRPr lang="en-US" sz="5400" dirty="0"/>
          </a:p>
          <a:p>
            <a:pPr marL="114300" indent="0" algn="ctr">
              <a:buNone/>
            </a:pPr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15" y="5085184"/>
            <a:ext cx="3326770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7">
      <a:dk1>
        <a:srgbClr val="002060"/>
      </a:dk1>
      <a:lt1>
        <a:srgbClr val="F2F2F2"/>
      </a:lt1>
      <a:dk2>
        <a:srgbClr val="002060"/>
      </a:dk2>
      <a:lt2>
        <a:srgbClr val="F2F2F2"/>
      </a:lt2>
      <a:accent1>
        <a:srgbClr val="002060"/>
      </a:accent1>
      <a:accent2>
        <a:srgbClr val="00B050"/>
      </a:accent2>
      <a:accent3>
        <a:srgbClr val="D8B316"/>
      </a:accent3>
      <a:accent4>
        <a:srgbClr val="95A39D"/>
      </a:accent4>
      <a:accent5>
        <a:srgbClr val="D25814"/>
      </a:accent5>
      <a:accent6>
        <a:srgbClr val="9D420E"/>
      </a:accent6>
      <a:hlink>
        <a:srgbClr val="692C09"/>
      </a:hlink>
      <a:folHlink>
        <a:srgbClr val="7030A0"/>
      </a:folHlink>
    </a:clrScheme>
    <a:fontScheme name="Custom 1">
      <a:majorFont>
        <a:latin typeface="Adobe Caslon Pro"/>
        <a:ea typeface=""/>
        <a:cs typeface=""/>
      </a:majorFont>
      <a:minorFont>
        <a:latin typeface="Adobe Caslon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5516</TotalTime>
  <Words>224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Calibri</vt:lpstr>
      <vt:lpstr>Adobe Caslon Pro</vt:lpstr>
      <vt:lpstr>Arial</vt:lpstr>
      <vt:lpstr>Garamond</vt:lpstr>
      <vt:lpstr>Cambria</vt:lpstr>
      <vt:lpstr>Adjacency</vt:lpstr>
      <vt:lpstr>PowerPoint Presentation</vt:lpstr>
      <vt:lpstr>Election Administration</vt:lpstr>
      <vt:lpstr>Voter Outreach </vt:lpstr>
      <vt:lpstr>2018 in Numbers</vt:lpstr>
      <vt:lpstr>PowerPoint Presentation</vt:lpstr>
      <vt:lpstr>Absentee Voting</vt:lpstr>
      <vt:lpstr>Use of Online Tools</vt:lpstr>
      <vt:lpstr>2018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Rachel.Rudy</dc:creator>
  <cp:lastModifiedBy>Bonawitz, Samm (OSS)</cp:lastModifiedBy>
  <cp:revision>175</cp:revision>
  <cp:lastPrinted>2019-01-15T18:54:06Z</cp:lastPrinted>
  <dcterms:created xsi:type="dcterms:W3CDTF">2013-01-11T16:35:28Z</dcterms:created>
  <dcterms:modified xsi:type="dcterms:W3CDTF">2019-01-16T02:39:56Z</dcterms:modified>
</cp:coreProperties>
</file>