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285" r:id="rId6"/>
    <p:sldId id="263" r:id="rId7"/>
    <p:sldId id="267" r:id="rId8"/>
    <p:sldId id="290" r:id="rId9"/>
    <p:sldId id="289" r:id="rId10"/>
    <p:sldId id="292" r:id="rId11"/>
    <p:sldId id="297" r:id="rId12"/>
    <p:sldId id="298" r:id="rId13"/>
    <p:sldId id="299" r:id="rId14"/>
    <p:sldId id="269" r:id="rId15"/>
    <p:sldId id="295" r:id="rId16"/>
    <p:sldId id="296" r:id="rId17"/>
    <p:sldId id="277" r:id="rId18"/>
    <p:sldId id="28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1" autoAdjust="0"/>
    <p:restoredTop sz="94660"/>
  </p:normalViewPr>
  <p:slideViewPr>
    <p:cSldViewPr showGuides="1">
      <p:cViewPr varScale="1">
        <p:scale>
          <a:sx n="83" d="100"/>
          <a:sy n="83" d="100"/>
        </p:scale>
        <p:origin x="61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A8962-F14D-47C6-A180-082D1F0FDD09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10049-6C92-4B54-BEB0-A43FC75B0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1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Rep. Baker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4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K. Mortensen: Reiterate that bill will help individuals and families across the state recover from disasters, including lower-attention events in Greater MN.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Rep. Baker:</a:t>
            </a:r>
            <a:r>
              <a:rPr lang="en-US" baseline="0" dirty="0"/>
              <a:t> </a:t>
            </a:r>
            <a:r>
              <a:rPr lang="en-US" dirty="0"/>
              <a:t>Why bill matters (mention Wilmar</a:t>
            </a:r>
            <a:r>
              <a:rPr lang="en-US" baseline="0" dirty="0"/>
              <a:t> flood)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7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Rep. Baker: Introduce</a:t>
            </a:r>
            <a:r>
              <a:rPr lang="en-US" baseline="0" dirty="0"/>
              <a:t> bill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2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R.</a:t>
            </a:r>
            <a:r>
              <a:rPr lang="en-US" baseline="0" dirty="0"/>
              <a:t> </a:t>
            </a:r>
            <a:r>
              <a:rPr lang="en-US" baseline="0" dirty="0" err="1"/>
              <a:t>Talford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1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K. Mortensen: Express that volunteers and nonprofits are critical to our disaster recovery system.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R.</a:t>
            </a:r>
            <a:r>
              <a:rPr lang="en-US" baseline="0" dirty="0"/>
              <a:t> </a:t>
            </a:r>
            <a:r>
              <a:rPr lang="en-US" baseline="0" dirty="0" err="1"/>
              <a:t>Talford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55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Talford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10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Talford</a:t>
            </a:r>
            <a:r>
              <a:rPr lang="en-US" dirty="0"/>
              <a:t>: Give an example of what MN VOAD can do when it is functioning well &amp; what types of things the capacity grants could pay for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N. </a:t>
            </a:r>
            <a:r>
              <a:rPr lang="en-US" dirty="0" err="1"/>
              <a:t>Fasching</a:t>
            </a:r>
            <a:r>
              <a:rPr lang="en-US" dirty="0"/>
              <a:t>: Share about SWIF involvement in disaster work (including work with the voluntary agencies) and why you think this bill will improve the system (share example from Tracy, MN).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10049-6C92-4B54-BEB0-A43FC75B0E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4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0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0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0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15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4FF8499-FB19-43B8-9752-20A4974E55F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D49E432-F5B6-484E-B89C-DEF05DE989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0"/>
            <a:ext cx="7848600" cy="104536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HF 2901: Bolstering Minnesota’s Disaster Volunteers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85800" y="2800350"/>
            <a:ext cx="7848600" cy="1143000"/>
          </a:xfrm>
        </p:spPr>
        <p:txBody>
          <a:bodyPr/>
          <a:lstStyle/>
          <a:p>
            <a:pPr algn="ctr"/>
            <a:r>
              <a:rPr lang="en-US" sz="1600" b="1" dirty="0">
                <a:latin typeface="+mj-lt"/>
              </a:rPr>
              <a:t>February 13, 2020</a:t>
            </a:r>
          </a:p>
          <a:p>
            <a:pPr algn="ctr"/>
            <a:endParaRPr lang="en-US" sz="1600" b="1" dirty="0">
              <a:latin typeface="+mj-lt"/>
            </a:endParaRPr>
          </a:p>
          <a:p>
            <a:pPr algn="ctr"/>
            <a:r>
              <a:rPr lang="en-US" sz="1600" b="1" dirty="0">
                <a:latin typeface="+mj-lt"/>
              </a:rPr>
              <a:t>Public Safety and Criminal Justice Reform Finance and Policy Division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3964"/>
            <a:ext cx="6169025" cy="91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519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52400" y="438150"/>
            <a:ext cx="6400800" cy="41564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F"/>
              <a:defRPr sz="2400">
                <a:solidFill>
                  <a:srgbClr val="063DE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S LineDraw" pitchFamily="49" charset="2"/>
              <a:buChar char="ù"/>
              <a:defRPr sz="2000">
                <a:solidFill>
                  <a:srgbClr val="063DE8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Colonna MT" panose="04020805060202030203" pitchFamily="82" charset="0"/>
              <a:buChar char="–"/>
              <a:defRPr>
                <a:solidFill>
                  <a:srgbClr val="063DE8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anose="05000000000000000000" pitchFamily="2" charset="2"/>
              <a:buChar char="w"/>
              <a:defRPr sz="1600">
                <a:solidFill>
                  <a:srgbClr val="063DE8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b="1" kern="0" dirty="0">
                <a:solidFill>
                  <a:srgbClr val="FF9933"/>
                </a:solidFill>
                <a:latin typeface="+mj-lt"/>
              </a:rPr>
              <a:t>Long-Term Recovery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6378"/>
            <a:ext cx="4233599" cy="237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8" y="3246471"/>
            <a:ext cx="2912689" cy="193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 result for disaster emotional and Spiritual c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11" y="-72266"/>
            <a:ext cx="2910401" cy="388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long term recovery gr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09" y="3269548"/>
            <a:ext cx="4731689" cy="250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573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Mobilizing the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5867400" cy="3657600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MNVOAD members integrate with whole community response and recovery</a:t>
            </a:r>
          </a:p>
          <a:p>
            <a:r>
              <a:rPr lang="en-US" sz="2300" dirty="0"/>
              <a:t>Lend expertise and equipment to </a:t>
            </a:r>
            <a:r>
              <a:rPr lang="en-US" sz="2300" b="1" dirty="0"/>
              <a:t>enable engagement of local volunteers </a:t>
            </a:r>
          </a:p>
          <a:p>
            <a:r>
              <a:rPr lang="en-US" sz="2300" dirty="0"/>
              <a:t>Can solicit and manage donated resources where government entities cannot</a:t>
            </a:r>
          </a:p>
          <a:p>
            <a:r>
              <a:rPr lang="en-US" sz="2300" dirty="0"/>
              <a:t>As non-profits, are generally trusted by the public</a:t>
            </a:r>
          </a:p>
          <a:p>
            <a:r>
              <a:rPr lang="en-US" sz="2300" dirty="0"/>
              <a:t>Are flexible, innovative, resourceful, and adaptive to disaster-specific needs</a:t>
            </a:r>
          </a:p>
          <a:p>
            <a:r>
              <a:rPr lang="en-US" sz="2300" dirty="0"/>
              <a:t>Focus on most vulnerable or underserved populations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r="4317"/>
          <a:stretch/>
        </p:blipFill>
        <p:spPr bwMode="auto">
          <a:xfrm>
            <a:off x="6355597" y="2724150"/>
            <a:ext cx="273831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97" y="637023"/>
            <a:ext cx="2738310" cy="205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8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bill aims to address these challenges: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531395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dirty="0"/>
              <a:t>MN VOAD use of all volunteer leadership; individuals with day-jobs and competing commitments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Volunteers being deployed in other parts of the country when low-attention disasters happen in Minnesota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Diminished volunteer capacity in many communities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Need to engage more diverse volunteer groups to reflect changing populations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  <a:p>
            <a:pPr lvl="1">
              <a:buFont typeface="Arial"/>
              <a:buChar char="•"/>
              <a:defRPr/>
            </a:pPr>
            <a:endParaRPr lang="en-US" dirty="0"/>
          </a:p>
          <a:p>
            <a:pPr marL="342900" lvl="1" indent="0">
              <a:buNone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38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impact of the bill: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6123343" cy="4038599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  <a:defRPr/>
            </a:pPr>
            <a:r>
              <a:rPr lang="en-US" dirty="0"/>
              <a:t>Establish consistent MN VOAD leadership to ensure volunteer and resource coordination for local (esp. low attention) disasters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Support a more reliable volunteer infrastructure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Strengthen local volunteer capacity across Minnesota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Enhance partnerships and mechanisms to mobilize volunteer groups to disaster-impacted areas within the state</a:t>
            </a:r>
          </a:p>
          <a:p>
            <a:pPr>
              <a:buFont typeface="Arial"/>
              <a:buChar char="•"/>
              <a:defRPr/>
            </a:pPr>
            <a:r>
              <a:rPr lang="en-US" dirty="0"/>
              <a:t>Build capacity to better serve our most vulnerable populations following disasters </a:t>
            </a:r>
          </a:p>
          <a:p>
            <a:pPr lvl="1">
              <a:buFont typeface="Arial"/>
              <a:buChar char="•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endParaRPr lang="en-US" dirty="0"/>
          </a:p>
          <a:p>
            <a:pPr lvl="1">
              <a:buFont typeface="Arial"/>
              <a:buChar char="•"/>
              <a:defRPr/>
            </a:pPr>
            <a:endParaRPr lang="en-US" dirty="0"/>
          </a:p>
          <a:p>
            <a:pPr lvl="1">
              <a:buFont typeface="Arial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50" y="1047750"/>
            <a:ext cx="2534450" cy="1689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550" y="2737383"/>
            <a:ext cx="2549250" cy="168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7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public.boxcloud.com/api/2.0/internal_files/615592282017/versions/652585282017/representations/jpg_paged_2048x2048/content/1.jpg?access_token=1!5OOA_6z5XVMtMipZsXGzcbMvzGZ9YIVeg79lR0VpUulbZP71ltnJYU00yAARH2ptphfSxHUypwejpvg-BvXMt5Hf4I7ahmN5K8rnGtOcqSRFQMLBiERcoAj8j5a5jDrqM_fABFQOqF28VB5MoXaGkOOY8hLpIVK_qJuTraWkUChqGBGIuktc57BU92z1DE0yqW8yWTyXrxE1uqHf-VMdhb5Ek7BIsSpVnBIuQxDQtD1UVRWaZe9waeHNPjbjxva5Hk3nscK3aWhMUYuZ9c56EFXnU_OER9cxizHvYk3b5FrcDG6T5NY8eTFHUJ8wIAMgp3Rowu0J-iCwBIWPlmfNVXOYYUh3JacgAm9rshK6ImGqgUWHx_uSftjt_obKNrLCNgwW83WQuGgzQ2YJwqlxHR0PmbcNTXibP7WwUaFlUbFMCjSrdFuUP3Rdl4VdbLz7z8Y36Wx3pMHpRkkxAdKMrR2FQHiweIGpqZ94pV-n0-QjjILlYNY7JLaq63s8nzCBhRZobwQvp0VhWd5A8OL9Ts3KAnYT6Tw_o9y4zBAnUsnCxdFsmYYWgU81T0s5icTq&amp;box_client_name=box-content-preview&amp;box_client_version=2.34.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96" y="1735003"/>
            <a:ext cx="223135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9550"/>
            <a:ext cx="8382000" cy="933450"/>
          </a:xfrm>
        </p:spPr>
        <p:txBody>
          <a:bodyPr>
            <a:normAutofit/>
          </a:bodyPr>
          <a:lstStyle/>
          <a:p>
            <a:r>
              <a:rPr lang="en-US" sz="3600" dirty="0"/>
              <a:t>SWMN Flooding 2018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71550"/>
            <a:ext cx="3634343" cy="237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6" y="1108061"/>
            <a:ext cx="2847415" cy="1885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22" y="2724150"/>
            <a:ext cx="3908482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422" r="21324" b="1422"/>
          <a:stretch/>
        </p:blipFill>
        <p:spPr bwMode="auto">
          <a:xfrm>
            <a:off x="5638800" y="2576621"/>
            <a:ext cx="319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1" r="2069" b="15858"/>
          <a:stretch/>
        </p:blipFill>
        <p:spPr bwMode="auto">
          <a:xfrm>
            <a:off x="336176" y="523543"/>
            <a:ext cx="2977665" cy="19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3841" y="2000776"/>
            <a:ext cx="1372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Minneapolis, MN </a:t>
            </a:r>
          </a:p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Tornado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6649" y="4396086"/>
            <a:ext cx="121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2"/>
                </a:solidFill>
                <a:latin typeface="+mj-lt"/>
              </a:rPr>
              <a:t>Elk Lake, MN</a:t>
            </a:r>
          </a:p>
          <a:p>
            <a:pPr algn="r"/>
            <a:r>
              <a:rPr lang="en-US" sz="1200" dirty="0">
                <a:solidFill>
                  <a:schemeClr val="tx2"/>
                </a:solidFill>
                <a:latin typeface="+mj-lt"/>
              </a:rPr>
              <a:t>Tornado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7723" y="1990978"/>
            <a:ext cx="115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Wilmar Flooding 2010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54" y="523543"/>
            <a:ext cx="3065062" cy="1929099"/>
          </a:xfrm>
          <a:prstGeom prst="rect">
            <a:avLst/>
          </a:prstGeom>
        </p:spPr>
      </p:pic>
      <p:pic>
        <p:nvPicPr>
          <p:cNvPr id="2050" name="Picture 2" descr="Image result for duluth flood 20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2" y="2925678"/>
            <a:ext cx="2954761" cy="202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513" y="4435506"/>
            <a:ext cx="121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+mj-lt"/>
              </a:rPr>
              <a:t>Duluth Flooding 2012</a:t>
            </a:r>
          </a:p>
        </p:txBody>
      </p:sp>
    </p:spTree>
    <p:extLst>
      <p:ext uri="{BB962C8B-B14F-4D97-AF65-F5344CB8AC3E}">
        <p14:creationId xmlns:p14="http://schemas.microsoft.com/office/powerpoint/2010/main" val="141716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Wilmar, MN 2016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655976"/>
            <a:ext cx="2743199" cy="194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/>
          <a:stretch/>
        </p:blipFill>
        <p:spPr bwMode="auto">
          <a:xfrm>
            <a:off x="304799" y="3181350"/>
            <a:ext cx="265451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70291"/>
            <a:ext cx="3444917" cy="253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r="6838"/>
          <a:stretch/>
        </p:blipFill>
        <p:spPr bwMode="auto">
          <a:xfrm flipH="1">
            <a:off x="5638800" y="2738197"/>
            <a:ext cx="3200400" cy="216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7"/>
          <a:stretch/>
        </p:blipFill>
        <p:spPr bwMode="auto">
          <a:xfrm>
            <a:off x="304799" y="1284206"/>
            <a:ext cx="2431649" cy="174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67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69200"/>
                </a:solidFill>
              </a:rPr>
              <a:t>This bill would: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Providing funding to staff MN VOAD (Minnesota Voluntary Organizations Active in Disaster)</a:t>
            </a:r>
          </a:p>
          <a:p>
            <a:r>
              <a:rPr lang="en-US" dirty="0"/>
              <a:t>Creating a grant program to develop and expand disaster volunteer capacity across the state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0055"/>
          <a:stretch/>
        </p:blipFill>
        <p:spPr>
          <a:xfrm>
            <a:off x="272281" y="2933899"/>
            <a:ext cx="4452119" cy="2238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33898"/>
            <a:ext cx="3930112" cy="22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Minnesota VOAD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300" dirty="0"/>
              <a:t>Association for voluntary agencies and local partners to network, exchange ideas, and work together during disaster </a:t>
            </a:r>
          </a:p>
          <a:p>
            <a:r>
              <a:rPr lang="en-US" sz="2300" dirty="0"/>
              <a:t>Brings together 30+ Member Organizations &amp; dozens of valued community and government partners</a:t>
            </a:r>
          </a:p>
          <a:p>
            <a:r>
              <a:rPr lang="en-US" sz="2300" dirty="0"/>
              <a:t>Is a designated Support Organization in the Minnesota Emergency Operations Plan (MEOP)</a:t>
            </a:r>
          </a:p>
          <a:p>
            <a:r>
              <a:rPr lang="en-US" sz="2300" dirty="0"/>
              <a:t>Has a desk in the State Emergency Operation Center (SEOC)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 r="8333" b="30743"/>
          <a:stretch>
            <a:fillRect/>
          </a:stretch>
        </p:blipFill>
        <p:spPr bwMode="auto">
          <a:xfrm>
            <a:off x="2194321" y="3943350"/>
            <a:ext cx="4755358" cy="160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03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MNVOAD’s role in a local disaster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Facilitates conference calls to assist in interagency communication and allocate resources efficiently </a:t>
            </a:r>
          </a:p>
          <a:p>
            <a:r>
              <a:rPr lang="en-US" dirty="0"/>
              <a:t>Provides a coordination point for emergency managers; represents all member agencies at all levels</a:t>
            </a:r>
          </a:p>
          <a:p>
            <a:r>
              <a:rPr lang="en-US" dirty="0"/>
              <a:t>Helps to identify unmet needs, locate additional resources and support the establishment of Long-Term Recovery Committees (LTRCs)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7" y="3761548"/>
            <a:ext cx="2265363" cy="138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7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MNVOAD Participating Organizations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6350"/>
            <a:ext cx="8229600" cy="341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25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Services Provided by MNVOAD Members: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114800" cy="3657600"/>
          </a:xfrm>
        </p:spPr>
        <p:txBody>
          <a:bodyPr>
            <a:normAutofit fontScale="92500"/>
          </a:bodyPr>
          <a:lstStyle/>
          <a:p>
            <a:r>
              <a:rPr lang="en-US" dirty="0"/>
              <a:t>Disaster planning and preparedness </a:t>
            </a:r>
          </a:p>
          <a:p>
            <a:r>
              <a:rPr lang="en-US" dirty="0"/>
              <a:t>Mass care (feeding &amp; sheltering)</a:t>
            </a:r>
          </a:p>
          <a:p>
            <a:r>
              <a:rPr lang="en-US" dirty="0"/>
              <a:t>Disaster mental health, emotional and spiritual care </a:t>
            </a:r>
          </a:p>
          <a:p>
            <a:r>
              <a:rPr lang="en-US" dirty="0"/>
              <a:t>Community outreach </a:t>
            </a:r>
          </a:p>
          <a:p>
            <a:r>
              <a:rPr lang="en-US" dirty="0"/>
              <a:t>Long-Term Recovery Group support</a:t>
            </a:r>
          </a:p>
          <a:p>
            <a:r>
              <a:rPr lang="en-US" dirty="0"/>
              <a:t>Donations management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200150"/>
            <a:ext cx="41148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Volunteer management </a:t>
            </a:r>
          </a:p>
          <a:p>
            <a:r>
              <a:rPr lang="en-US" sz="2200" dirty="0"/>
              <a:t>Child Care </a:t>
            </a:r>
          </a:p>
          <a:p>
            <a:r>
              <a:rPr lang="en-US" sz="2200" dirty="0"/>
              <a:t>Pet Care/Sheltering </a:t>
            </a:r>
          </a:p>
          <a:p>
            <a:r>
              <a:rPr lang="en-US" sz="2200" dirty="0"/>
              <a:t>Damage Assessment</a:t>
            </a:r>
          </a:p>
          <a:p>
            <a:r>
              <a:rPr lang="en-US" sz="2200" dirty="0"/>
              <a:t>Debris Cleanup / “</a:t>
            </a:r>
            <a:r>
              <a:rPr lang="en-US" sz="2200" dirty="0" err="1"/>
              <a:t>muckout</a:t>
            </a:r>
            <a:r>
              <a:rPr lang="en-US" sz="2200" dirty="0"/>
              <a:t>”</a:t>
            </a:r>
          </a:p>
          <a:p>
            <a:r>
              <a:rPr lang="en-US" sz="2200" dirty="0"/>
              <a:t>Home Rebuilding &amp; Repair </a:t>
            </a:r>
          </a:p>
          <a:p>
            <a:r>
              <a:rPr lang="en-US" sz="2200" dirty="0"/>
              <a:t>Communications </a:t>
            </a:r>
          </a:p>
          <a:p>
            <a:r>
              <a:rPr lang="en-US" sz="2200" dirty="0"/>
              <a:t>Disaster Case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3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 txBox="1">
            <a:spLocks/>
          </p:cNvSpPr>
          <p:nvPr/>
        </p:nvSpPr>
        <p:spPr>
          <a:xfrm>
            <a:off x="152400" y="438150"/>
            <a:ext cx="6400800" cy="41564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F"/>
              <a:defRPr sz="2400">
                <a:solidFill>
                  <a:srgbClr val="063DE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S LineDraw" pitchFamily="49" charset="2"/>
              <a:buChar char="ù"/>
              <a:defRPr sz="2000">
                <a:solidFill>
                  <a:srgbClr val="063DE8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Colonna MT" panose="04020805060202030203" pitchFamily="82" charset="0"/>
              <a:buChar char="–"/>
              <a:defRPr>
                <a:solidFill>
                  <a:srgbClr val="063DE8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anose="05000000000000000000" pitchFamily="2" charset="2"/>
              <a:buChar char="w"/>
              <a:defRPr sz="1600">
                <a:solidFill>
                  <a:srgbClr val="063DE8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b="1" kern="0" dirty="0">
                <a:solidFill>
                  <a:srgbClr val="FF9933"/>
                </a:solidFill>
                <a:latin typeface="+mj-lt"/>
              </a:rPr>
              <a:t>Immediate Needs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002" y="110220"/>
            <a:ext cx="6813622" cy="473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6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/>
          </p:cNvSpPr>
          <p:nvPr/>
        </p:nvSpPr>
        <p:spPr>
          <a:xfrm>
            <a:off x="76200" y="361950"/>
            <a:ext cx="6477000" cy="42326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F"/>
              <a:defRPr sz="2400">
                <a:solidFill>
                  <a:srgbClr val="063DE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S LineDraw" pitchFamily="49" charset="2"/>
              <a:buChar char="ù"/>
              <a:defRPr sz="2000">
                <a:solidFill>
                  <a:srgbClr val="063DE8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Colonna MT" panose="04020805060202030203" pitchFamily="82" charset="0"/>
              <a:buChar char="–"/>
              <a:defRPr>
                <a:solidFill>
                  <a:srgbClr val="063DE8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anose="05000000000000000000" pitchFamily="2" charset="2"/>
              <a:buChar char="w"/>
              <a:defRPr sz="1600">
                <a:solidFill>
                  <a:srgbClr val="063DE8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Monotype Sorts" pitchFamily="2" charset="2"/>
              <a:buChar char="ç"/>
              <a:defRPr sz="1400">
                <a:solidFill>
                  <a:srgbClr val="063DE8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b="1" kern="0" dirty="0">
                <a:solidFill>
                  <a:srgbClr val="FF9933"/>
                </a:solidFill>
                <a:latin typeface="+mj-lt"/>
              </a:rPr>
              <a:t>Early Recovery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20" y="0"/>
            <a:ext cx="7343269" cy="56834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" y="1352550"/>
            <a:ext cx="2157412" cy="28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341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5">
      <a:dk1>
        <a:srgbClr val="253356"/>
      </a:dk1>
      <a:lt1>
        <a:sysClr val="window" lastClr="FFFFFF"/>
      </a:lt1>
      <a:dk2>
        <a:srgbClr val="EA8B00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Arial"/>
        <a:ea typeface=""/>
        <a:cs typeface=""/>
      </a:majorFont>
      <a:minorFont>
        <a:latin typeface="Calibri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91B082A804E4F81A87A6EA6152B69" ma:contentTypeVersion="12" ma:contentTypeDescription="Create a new document." ma:contentTypeScope="" ma:versionID="471072338c3c63a079db1b41f96a2580">
  <xsd:schema xmlns:xsd="http://www.w3.org/2001/XMLSchema" xmlns:xs="http://www.w3.org/2001/XMLSchema" xmlns:p="http://schemas.microsoft.com/office/2006/metadata/properties" xmlns:ns2="4d30e00c-f50b-430a-92c6-a2068b5a18c0" xmlns:ns3="f44d672d-b6a2-427b-81de-fe79010b410b" targetNamespace="http://schemas.microsoft.com/office/2006/metadata/properties" ma:root="true" ma:fieldsID="357c4f370fc1e6d0111075529f90dbad" ns2:_="" ns3:_="">
    <xsd:import namespace="4d30e00c-f50b-430a-92c6-a2068b5a18c0"/>
    <xsd:import namespace="f44d672d-b6a2-427b-81de-fe79010b41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0e00c-f50b-430a-92c6-a2068b5a18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d672d-b6a2-427b-81de-fe79010b410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8927D8-FA0F-48A2-8BD3-82F202EC0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30e00c-f50b-430a-92c6-a2068b5a18c0"/>
    <ds:schemaRef ds:uri="f44d672d-b6a2-427b-81de-fe79010b41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7BB0FD-C8BA-43B4-A03B-3AB81D9A67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2A310B-B989-4620-B924-053FEE6ECAF6}">
  <ds:schemaRefs>
    <ds:schemaRef ds:uri="http://schemas.openxmlformats.org/package/2006/metadata/core-properties"/>
    <ds:schemaRef ds:uri="4d30e00c-f50b-430a-92c6-a2068b5a18c0"/>
    <ds:schemaRef ds:uri="http://schemas.microsoft.com/office/2006/documentManagement/types"/>
    <ds:schemaRef ds:uri="f44d672d-b6a2-427b-81de-fe79010b410b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410</TotalTime>
  <Words>583</Words>
  <Application>Microsoft Office PowerPoint</Application>
  <PresentationFormat>On-screen Show (16:9)</PresentationFormat>
  <Paragraphs>86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Monotype Sorts</vt:lpstr>
      <vt:lpstr>Clarity</vt:lpstr>
      <vt:lpstr>HF 2901: Bolstering Minnesota’s Disaster Volunteers</vt:lpstr>
      <vt:lpstr>Wilmar, MN 2016</vt:lpstr>
      <vt:lpstr>This bill would:</vt:lpstr>
      <vt:lpstr>Minnesota VOAD Overview</vt:lpstr>
      <vt:lpstr>MNVOAD’s role in a local disaster</vt:lpstr>
      <vt:lpstr>MNVOAD Participating Organizations</vt:lpstr>
      <vt:lpstr>Services Provided by MNVOAD Members:</vt:lpstr>
      <vt:lpstr>PowerPoint Presentation</vt:lpstr>
      <vt:lpstr>PowerPoint Presentation</vt:lpstr>
      <vt:lpstr>PowerPoint Presentation</vt:lpstr>
      <vt:lpstr>Mobilizing the Community</vt:lpstr>
      <vt:lpstr>The bill aims to address these challenges:</vt:lpstr>
      <vt:lpstr>Potential impact of the bill:</vt:lpstr>
      <vt:lpstr>SWMN Flooding 2018</vt:lpstr>
      <vt:lpstr>PowerPoint Presentation</vt:lpstr>
    </vt:vector>
  </TitlesOfParts>
  <Company>Gillette Children's Specialty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Volunteer Infrastructure and Capacity Bill Overview</dc:title>
  <dc:creator>Abigail Glynn</dc:creator>
  <cp:lastModifiedBy>Katina Mortensen</cp:lastModifiedBy>
  <cp:revision>41</cp:revision>
  <dcterms:created xsi:type="dcterms:W3CDTF">2020-02-12T15:21:01Z</dcterms:created>
  <dcterms:modified xsi:type="dcterms:W3CDTF">2020-02-12T22:52:00Z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0x01010021191B082A804E4F81A87A6EA6152B69</vt:lpwstr>
  </property>
</Properties>
</file>