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37"/>
  </p:notesMasterIdLst>
  <p:handoutMasterIdLst>
    <p:handoutMasterId r:id="rId38"/>
  </p:handoutMasterIdLst>
  <p:sldIdLst>
    <p:sldId id="725" r:id="rId2"/>
    <p:sldId id="689" r:id="rId3"/>
    <p:sldId id="552" r:id="rId4"/>
    <p:sldId id="665" r:id="rId5"/>
    <p:sldId id="681" r:id="rId6"/>
    <p:sldId id="683" r:id="rId7"/>
    <p:sldId id="688" r:id="rId8"/>
    <p:sldId id="726" r:id="rId9"/>
    <p:sldId id="727" r:id="rId10"/>
    <p:sldId id="670" r:id="rId11"/>
    <p:sldId id="671" r:id="rId12"/>
    <p:sldId id="685" r:id="rId13"/>
    <p:sldId id="719" r:id="rId14"/>
    <p:sldId id="687" r:id="rId15"/>
    <p:sldId id="724" r:id="rId16"/>
    <p:sldId id="551" r:id="rId17"/>
    <p:sldId id="649" r:id="rId18"/>
    <p:sldId id="674" r:id="rId19"/>
    <p:sldId id="691" r:id="rId20"/>
    <p:sldId id="693" r:id="rId21"/>
    <p:sldId id="694" r:id="rId22"/>
    <p:sldId id="717" r:id="rId23"/>
    <p:sldId id="729" r:id="rId24"/>
    <p:sldId id="710" r:id="rId25"/>
    <p:sldId id="697" r:id="rId26"/>
    <p:sldId id="696" r:id="rId27"/>
    <p:sldId id="698" r:id="rId28"/>
    <p:sldId id="700" r:id="rId29"/>
    <p:sldId id="699" r:id="rId30"/>
    <p:sldId id="701" r:id="rId31"/>
    <p:sldId id="731" r:id="rId32"/>
    <p:sldId id="707" r:id="rId33"/>
    <p:sldId id="708" r:id="rId34"/>
    <p:sldId id="709" r:id="rId35"/>
    <p:sldId id="714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1D72E"/>
    <a:srgbClr val="000000"/>
    <a:srgbClr val="CCFF66"/>
    <a:srgbClr val="CCFF99"/>
    <a:srgbClr val="003366"/>
    <a:srgbClr val="808000"/>
    <a:srgbClr val="CC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352" autoAdjust="0"/>
    <p:restoredTop sz="96238" autoAdjust="0"/>
  </p:normalViewPr>
  <p:slideViewPr>
    <p:cSldViewPr>
      <p:cViewPr varScale="1">
        <p:scale>
          <a:sx n="86" d="100"/>
          <a:sy n="86" d="100"/>
        </p:scale>
        <p:origin x="5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2808"/>
    </p:cViewPr>
  </p:sorterViewPr>
  <p:notesViewPr>
    <p:cSldViewPr>
      <p:cViewPr>
        <p:scale>
          <a:sx n="90" d="100"/>
          <a:sy n="90" d="100"/>
        </p:scale>
        <p:origin x="-2934" y="-72"/>
      </p:cViewPr>
      <p:guideLst>
        <p:guide orient="horz" pos="2929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Anoka</c:v>
                </c:pt>
                <c:pt idx="1">
                  <c:v>Dakota</c:v>
                </c:pt>
                <c:pt idx="2">
                  <c:v>Hennepin</c:v>
                </c:pt>
                <c:pt idx="3">
                  <c:v>Ramsey</c:v>
                </c:pt>
                <c:pt idx="4">
                  <c:v>Washington</c:v>
                </c:pt>
                <c:pt idx="5">
                  <c:v>Metropolitan Council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13</c:v>
                </c:pt>
                <c:pt idx="2">
                  <c:v>47</c:v>
                </c:pt>
                <c:pt idx="3">
                  <c:v>18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dLbls>
            <c:dLbl>
              <c:idx val="1"/>
              <c:layout>
                <c:manualLayout>
                  <c:x val="1.3874869684688734E-2"/>
                  <c:y val="-7.833594749360928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Grants</c:v>
                </c:pt>
                <c:pt idx="1">
                  <c:v>Admin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99.25</c:v>
                </c:pt>
                <c:pt idx="1">
                  <c:v>0.75000000000000189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bubble3D val="0"/>
            <c:spPr>
              <a:solidFill>
                <a:srgbClr val="4F81BD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1"/>
              <c:layout>
                <c:manualLayout>
                  <c:x val="4.7122860624354392E-3"/>
                  <c:y val="-0.21317808269101116"/>
                </c:manualLayout>
              </c:layout>
              <c:spPr>
                <a:solidFill>
                  <a:schemeClr val="accent1"/>
                </a:solidFill>
              </c:spPr>
              <c:txPr>
                <a:bodyPr/>
                <a:lstStyle/>
                <a:p>
                  <a:pPr>
                    <a:defRPr sz="16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456655800978529"/>
                  <c:y val="0.169180024336368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County RRAs</c:v>
                </c:pt>
                <c:pt idx="1">
                  <c:v>CTIB</c:v>
                </c:pt>
                <c:pt idx="2">
                  <c:v>State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BC85E6B-BBD4-4812-99D7-A71907EE8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45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88F70E7-0695-4E40-B3AE-F6A89D345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1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/>
          <a:lstStyle/>
          <a:p>
            <a:pPr algn="r"/>
            <a:fld id="{DCD9757B-C153-4320-9562-3C45E56DBB79}" type="slidenum">
              <a:rPr lang="en-US" sz="1200" b="0"/>
              <a:pPr algn="r"/>
              <a:t>1</a:t>
            </a:fld>
            <a:endParaRPr lang="en-US" sz="1200" b="0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434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Statutorily limited to ¾ of 1% of sales tax revenue.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19CA4-4210-4E3B-A6ED-3BF668BD8B45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7778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We promised expansion</a:t>
            </a:r>
            <a:r>
              <a:rPr lang="en-US" baseline="0" dirty="0" smtClean="0"/>
              <a:t> and that’s what we’ve invested 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Really focused on expanding transit service along major high volume corridors.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320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</a:rPr>
              <a:t>CTIB is the largest Minnesota funding partner for </a:t>
            </a:r>
            <a:r>
              <a:rPr lang="en-US" dirty="0" err="1" smtClean="0">
                <a:solidFill>
                  <a:schemeClr val="bg2"/>
                </a:solidFill>
              </a:rPr>
              <a:t>transitways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</a:rPr>
              <a:t>30% capital costs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</a:rPr>
              <a:t>50% net operating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2FE44-064C-4DF7-9B7B-164C9FD3DB81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5532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Because CTIB is a county-led organization, in effect, counties are providing 40% of total capital costs and 80% of early project funding.</a:t>
            </a:r>
          </a:p>
          <a:p>
            <a:endParaRPr lang="en-US" dirty="0" smtClean="0"/>
          </a:p>
          <a:p>
            <a:r>
              <a:rPr lang="en-US" dirty="0" smtClean="0"/>
              <a:t>Counties assume the highest level of risk during early project phases and provide the leadership necessary to advance projects into construction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B9BF4-6D12-44C9-9313-04E7C74531BA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7520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Reduction of state bonding obligations:</a:t>
            </a:r>
          </a:p>
          <a:p>
            <a:endParaRPr lang="en-US" dirty="0" smtClean="0"/>
          </a:p>
          <a:p>
            <a:r>
              <a:rPr lang="en-US" dirty="0" smtClean="0"/>
              <a:t>The state share of CCLRT at 10% is $91,548,000.</a:t>
            </a:r>
          </a:p>
          <a:p>
            <a:endParaRPr lang="en-US" dirty="0" smtClean="0"/>
          </a:p>
          <a:p>
            <a:r>
              <a:rPr lang="en-US" dirty="0" smtClean="0"/>
              <a:t>If the state had to pay a 33% share, their costs would have been $315,777,000.  </a:t>
            </a:r>
          </a:p>
          <a:p>
            <a:endParaRPr lang="en-US" dirty="0" smtClean="0"/>
          </a:p>
          <a:p>
            <a:r>
              <a:rPr lang="en-US" dirty="0" smtClean="0"/>
              <a:t>A difference of </a:t>
            </a:r>
            <a:r>
              <a:rPr lang="en-US" b="1" dirty="0" smtClean="0"/>
              <a:t>$224,229,000.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F70E7-0695-4E40-B3AE-F6A89D3454E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63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Authorizing legislation directs CTIB to maximize the availability and use of federal funds.  Pretty successful.  </a:t>
            </a:r>
          </a:p>
          <a:p>
            <a:endParaRPr lang="en-US" dirty="0" smtClean="0"/>
          </a:p>
          <a:p>
            <a:r>
              <a:rPr lang="en-US" dirty="0" err="1" smtClean="0"/>
              <a:t>Rogoff</a:t>
            </a:r>
            <a:r>
              <a:rPr lang="en-US" dirty="0" smtClean="0"/>
              <a:t>:</a:t>
            </a:r>
            <a:r>
              <a:rPr lang="en-US" baseline="0" dirty="0" smtClean="0"/>
              <a:t>  </a:t>
            </a:r>
            <a:r>
              <a:rPr lang="en-US" dirty="0" smtClean="0"/>
              <a:t>The</a:t>
            </a:r>
            <a:r>
              <a:rPr lang="en-US" baseline="0" dirty="0" smtClean="0"/>
              <a:t> dedicated sales tax boosts rating of our transit projects in the eyes of the FTA.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of CTIB, we are making MN’s transportation pie bigger.  Making the Twin Cities much more competitive.  Federal </a:t>
            </a:r>
            <a:r>
              <a:rPr lang="en-US" baseline="0" dirty="0" err="1" smtClean="0"/>
              <a:t>gov’t</a:t>
            </a:r>
            <a:r>
              <a:rPr lang="en-US" baseline="0" dirty="0" smtClean="0"/>
              <a:t> provides 50% of the money.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8504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F70E7-0695-4E40-B3AE-F6A89D3454E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0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of CTIB,</a:t>
            </a:r>
            <a:r>
              <a:rPr lang="en-US" baseline="0" dirty="0" smtClean="0"/>
              <a:t> we got the first generation of projects done.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Ready to do more.  </a:t>
            </a:r>
          </a:p>
          <a:p>
            <a:endParaRPr lang="en-US" dirty="0" smtClean="0"/>
          </a:p>
          <a:p>
            <a:r>
              <a:rPr lang="en-US" dirty="0" smtClean="0"/>
              <a:t>CTIB’s grants and funding commitments have helped Central and Cedar Avenue BRT through construction.  </a:t>
            </a:r>
          </a:p>
          <a:p>
            <a:endParaRPr lang="en-US" dirty="0" smtClean="0"/>
          </a:p>
          <a:p>
            <a:r>
              <a:rPr lang="en-US" dirty="0" smtClean="0"/>
              <a:t>Now we are ready to do more and are turning our attention to the next generation of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F70E7-0695-4E40-B3AE-F6A89D3454E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62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69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/>
          <a:lstStyle/>
          <a:p>
            <a:pPr algn="r"/>
            <a:fld id="{716289B2-606E-43AA-B673-588CD968326A}" type="slidenum">
              <a:rPr lang="en-US" sz="1200" b="0"/>
              <a:pPr algn="r"/>
              <a:t>35</a:t>
            </a:fld>
            <a:endParaRPr lang="en-US" sz="1200" b="0" dirty="0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52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02117-EA91-4DB7-AE66-6A96ED9F7F2F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636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how did we get here?  By working together.  We</a:t>
            </a:r>
            <a:r>
              <a:rPr lang="en-US" baseline="0" dirty="0" smtClean="0"/>
              <a:t> all worked together to advocate for transit funding.</a:t>
            </a:r>
            <a:endParaRPr lang="en-US" dirty="0" smtClean="0"/>
          </a:p>
          <a:p>
            <a:r>
              <a:rPr lang="en-US" dirty="0" smtClean="0"/>
              <a:t>For more than 25 years, metro counties worked together to advocate for transit.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F70E7-0695-4E40-B3AE-F6A89D3454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9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studies funded through Washington County Grants:  AA for Gateway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5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Property tax relief since 2008</a:t>
            </a:r>
            <a:r>
              <a:rPr lang="en-US" dirty="0" smtClean="0"/>
              <a:t>:  $69.77 million  </a:t>
            </a:r>
          </a:p>
          <a:p>
            <a:endParaRPr lang="en-US" dirty="0" smtClean="0"/>
          </a:p>
          <a:p>
            <a:r>
              <a:rPr lang="en-US" dirty="0" smtClean="0"/>
              <a:t>Total operating grants, excluding $45 million operating subsidies to Met Council.  </a:t>
            </a:r>
          </a:p>
          <a:p>
            <a:endParaRPr lang="en-US" dirty="0" smtClean="0"/>
          </a:p>
          <a:p>
            <a:r>
              <a:rPr lang="en-US" dirty="0" smtClean="0"/>
              <a:t>The $69.77 million relates to the specific 50% obligation to the four operating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transitways</a:t>
            </a:r>
            <a:r>
              <a:rPr lang="en-US" baseline="0" dirty="0" smtClean="0"/>
              <a:t>:  Hiawatha, Northstar, Cedar BRT and I35W South BRT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0BAEE-EC09-4A71-967D-E3691D0020F4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219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 to 2 elected county commissioners from each of the 5 counties, the Metropolitan</a:t>
            </a:r>
            <a:r>
              <a:rPr lang="en-US" baseline="0" dirty="0" smtClean="0"/>
              <a:t> Council Chair also sits on the Board, along with ex-officio members from Scott and Carver counties, and the GEARS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F70E7-0695-4E40-B3AE-F6A89D3454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8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F70E7-0695-4E40-B3AE-F6A89D3454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Together, these five counties generate more than half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 sales tax revenue in Minnesota</a:t>
            </a:r>
          </a:p>
          <a:p>
            <a:endParaRPr lang="en-US" dirty="0" smtClean="0"/>
          </a:p>
          <a:p>
            <a:r>
              <a:rPr lang="en-US" dirty="0" smtClean="0"/>
              <a:t>Collectively export $125 m per year to other counties thru CSAH formula</a:t>
            </a:r>
          </a:p>
        </p:txBody>
      </p:sp>
    </p:spTree>
    <p:extLst>
      <p:ext uri="{BB962C8B-B14F-4D97-AF65-F5344CB8AC3E}">
        <p14:creationId xmlns:p14="http://schemas.microsoft.com/office/powerpoint/2010/main" val="769077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Beats a bicameral legislative body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Show me the money: $100m / year  jump start for system expansion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16108" indent="-275427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01706" indent="-22034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42388" indent="-22034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983071" indent="-22034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423753" indent="-2203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864435" indent="-2203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305117" indent="-2203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745800" indent="-22034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1722FF-E701-4013-A788-6AF079F5CC7D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401115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86AA-2876-4ED3-BCA4-5AA7E23D4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4FEC-94DC-4705-B907-8F547F53D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A697-606F-4572-B2FC-711E7A98C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967F8-C25E-48EF-9FF5-D821440E2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8FB0-F993-4806-A46E-FB9A0FC02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A346-383B-4890-8BAD-B1062CE3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B717-6D7F-4B1C-906D-C653446CF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3D0D-D85E-4152-AAAB-F4AADD1CE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B84E-8A81-4971-BCF4-23D05878B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A319-94BC-4B14-92FA-0A3EE4B7A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D6B7-D703-490A-9203-D14DBBF91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A837362-25C6-437C-8002-A51FF07220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4FFF-D343-4FA4-8DD6-75D721342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D70E-85B0-4B5E-AD13-8C26B56EF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US" smtClean="0"/>
              <a:t>02/02/2015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US" smtClean="0"/>
              <a:t>House Transportation Policy and Finance Committee, 02/02/15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2037776-7FA0-4273-B4FA-6186460B3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8887" name="Line 7"/>
          <p:cNvSpPr>
            <a:spLocks noChangeShapeType="1"/>
          </p:cNvSpPr>
          <p:nvPr userDrawn="1"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48" r:id="rId12"/>
    <p:sldLayoutId id="2147483747" r:id="rId13"/>
    <p:sldLayoutId id="214748374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1381000"/>
            <a:ext cx="8686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800" b="0" dirty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endParaRPr lang="en-US" sz="1000" b="0" dirty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endParaRPr lang="en-US" sz="36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Century Gothic" pitchFamily="34" charset="0"/>
              </a:rPr>
              <a:t>Counties Transit Improvement Board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  <a:latin typeface="Century Gothic" pitchFamily="34" charset="0"/>
              </a:rPr>
              <a:t>Structure and Performance:  2008 - 2014</a:t>
            </a:r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endParaRPr lang="en-US" sz="2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endParaRPr lang="en-US" sz="2000" b="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endParaRPr lang="en-US" sz="2000" b="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endParaRPr lang="en-US" sz="2000" b="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MN House Transportation Policy and Finance Committee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February 2, 2015</a:t>
            </a:r>
          </a:p>
          <a:p>
            <a:pPr algn="ctr"/>
            <a:endParaRPr lang="en-US" sz="1400" b="0" dirty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endParaRPr lang="en-US" sz="2800" b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8435" name="Picture 3" descr="train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8195"/>
            <a:ext cx="8991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13 Colonies Population (1780)</a:t>
            </a: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385855" y="1508750"/>
          <a:ext cx="8758145" cy="5146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2" name="Chart" r:id="rId4" imgW="6728441" imgH="4076510" progId="Excel.Sheet.8">
                  <p:embed/>
                </p:oleObj>
              </mc:Choice>
              <mc:Fallback>
                <p:oleObj name="Chart" r:id="rId4" imgW="6728441" imgH="4076510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55" y="1508750"/>
                        <a:ext cx="8758145" cy="5146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  <a:noFill/>
        </p:spPr>
        <p:txBody>
          <a:bodyPr/>
          <a:lstStyle/>
          <a:p>
            <a:fld id="{9B5AA454-F0BF-4569-818C-D790D9D34C52}" type="slidenum">
              <a:rPr lang="en-US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en-US" dirty="0" smtClean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Balancing Regional Differences</a:t>
            </a:r>
          </a:p>
        </p:txBody>
      </p:sp>
      <p:sp>
        <p:nvSpPr>
          <p:cNvPr id="61443" name="Text Placeholder 3"/>
          <p:cNvSpPr>
            <a:spLocks noGrp="1"/>
          </p:cNvSpPr>
          <p:nvPr>
            <p:ph type="body" idx="1"/>
          </p:nvPr>
        </p:nvSpPr>
        <p:spPr>
          <a:xfrm>
            <a:off x="155425" y="1535113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Sales Tax</a:t>
            </a:r>
          </a:p>
        </p:txBody>
      </p:sp>
      <p:graphicFrame>
        <p:nvGraphicFramePr>
          <p:cNvPr id="61444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244475" y="1908175"/>
          <a:ext cx="4595813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0" name="Worksheet" r:id="rId4" imgW="4596782" imgH="4785775" progId="Excel.Sheet.8">
                  <p:embed/>
                </p:oleObj>
              </mc:Choice>
              <mc:Fallback>
                <p:oleObj name="Worksheet" r:id="rId4" imgW="4596782" imgH="4785775" progId="Excel.Sheet.8">
                  <p:embed/>
                  <p:pic>
                    <p:nvPicPr>
                      <p:cNvPr id="0" name="Picture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908175"/>
                        <a:ext cx="4595813" cy="478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56785" y="1535113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Population</a:t>
            </a:r>
          </a:p>
        </p:txBody>
      </p:sp>
      <p:graphicFrame>
        <p:nvGraphicFramePr>
          <p:cNvPr id="61446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498335" y="2008015"/>
          <a:ext cx="425981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r:id="rId6" imgW="4596782" imgH="4785775" progId="Excel.Sheet.8">
                  <p:embed/>
                </p:oleObj>
              </mc:Choice>
              <mc:Fallback>
                <p:oleObj r:id="rId6" imgW="4596782" imgH="4785775" progId="Excel.Sheet.8">
                  <p:embed/>
                  <p:pic>
                    <p:nvPicPr>
                      <p:cNvPr id="0" name="Picture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335" y="2008015"/>
                        <a:ext cx="4259810" cy="468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  <a:noFill/>
        </p:spPr>
        <p:txBody>
          <a:bodyPr/>
          <a:lstStyle/>
          <a:p>
            <a:fld id="{9B5AA454-F0BF-4569-818C-D790D9D34C52}" type="slidenum">
              <a:rPr lang="en-US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en-US" dirty="0" smtClean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+mn-lt"/>
              </a:rPr>
              <a:t>CTIB Voting Structure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456785" y="1547156"/>
          <a:ext cx="4687215" cy="46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70639" y="1815990"/>
            <a:ext cx="4262955" cy="47622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100 total votes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63 votes, from at least 3 counties, required to pass </a:t>
            </a:r>
            <a:r>
              <a:rPr lang="en-US" sz="2400" u="sng" dirty="0" smtClean="0">
                <a:solidFill>
                  <a:srgbClr val="000000"/>
                </a:solidFill>
              </a:rPr>
              <a:t>anything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75 votes, from at least 3 counties, required to make long-term funding commitments or approve issuance of debt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8595" y="6602570"/>
            <a:ext cx="2133600" cy="244475"/>
          </a:xfrm>
        </p:spPr>
        <p:txBody>
          <a:bodyPr/>
          <a:lstStyle/>
          <a:p>
            <a:pPr>
              <a:defRPr/>
            </a:pPr>
            <a:fld id="{B553B84E-8A81-4971-BCF4-23D05878BC3A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4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 Lean Organization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¾ of 1% for administrative expenses </a:t>
            </a: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(297A.992 </a:t>
            </a:r>
            <a:r>
              <a:rPr lang="en-US" sz="16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subd</a:t>
            </a: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4)</a:t>
            </a:r>
            <a:endParaRPr lang="en-US" sz="2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Content Placeholder 5"/>
          <p:cNvSpPr>
            <a:spLocks noGrp="1"/>
          </p:cNvSpPr>
          <p:nvPr>
            <p:ph sz="half" idx="1"/>
          </p:nvPr>
        </p:nvSpPr>
        <p:spPr>
          <a:xfrm>
            <a:off x="424261" y="1600200"/>
            <a:ext cx="4839030" cy="4824389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Live within our means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No buildings, property or land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No employees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Use county legal, financial and communications staff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Contract for services as needed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5073070" y="1892800"/>
          <a:ext cx="4070930" cy="457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58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  <a:noFill/>
        </p:spPr>
        <p:txBody>
          <a:bodyPr/>
          <a:lstStyle/>
          <a:p>
            <a:fld id="{D0A5A76A-783C-49FA-8973-648EB966E8B1}" type="slidenum">
              <a:rPr lang="en-US" smtClean="0">
                <a:solidFill>
                  <a:schemeClr val="bg2"/>
                </a:solidFill>
              </a:rPr>
              <a:pPr/>
              <a:t>13</a:t>
            </a:fld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4DE93D0D-D85E-4152-AAAB-F4AADD1CE4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Century Gothic" pitchFamily="34" charset="0"/>
              </a:rPr>
              <a:t>Focus: </a:t>
            </a:r>
            <a:r>
              <a:rPr lang="en-US" sz="4000" b="1" dirty="0" err="1" smtClean="0">
                <a:solidFill>
                  <a:schemeClr val="bg2"/>
                </a:solidFill>
                <a:latin typeface="Century Gothic" pitchFamily="34" charset="0"/>
              </a:rPr>
              <a:t>Transitway</a:t>
            </a:r>
            <a:r>
              <a:rPr lang="en-US" sz="4000" b="1" dirty="0" smtClean="0">
                <a:solidFill>
                  <a:schemeClr val="bg2"/>
                </a:solidFill>
                <a:latin typeface="Century Gothic" pitchFamily="34" charset="0"/>
              </a:rPr>
              <a:t>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799"/>
            <a:ext cx="8229600" cy="4147741"/>
          </a:xfrm>
        </p:spPr>
        <p:txBody>
          <a:bodyPr/>
          <a:lstStyle/>
          <a:p>
            <a:pPr marL="0">
              <a:buFontTx/>
              <a:buNone/>
              <a:defRPr/>
            </a:pPr>
            <a:r>
              <a:rPr lang="en-US" sz="2800" b="1" u="sng" dirty="0" smtClean="0">
                <a:solidFill>
                  <a:schemeClr val="bg2"/>
                </a:solidFill>
              </a:rPr>
              <a:t>Invest in:</a:t>
            </a:r>
          </a:p>
          <a:p>
            <a:pPr marL="0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Engineering, construction and operations</a:t>
            </a:r>
          </a:p>
          <a:p>
            <a:pPr marL="0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BRT, commuter rail, and LRT</a:t>
            </a:r>
          </a:p>
          <a:p>
            <a:pPr marL="0">
              <a:defRPr/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0">
              <a:buFontTx/>
              <a:buNone/>
              <a:defRPr/>
            </a:pPr>
            <a:r>
              <a:rPr lang="en-US" sz="2800" b="1" u="sng" dirty="0" smtClean="0">
                <a:solidFill>
                  <a:schemeClr val="bg2"/>
                </a:solidFill>
              </a:rPr>
              <a:t>Do not invest in:</a:t>
            </a:r>
          </a:p>
          <a:p>
            <a:pPr marL="0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Studies*</a:t>
            </a:r>
          </a:p>
          <a:p>
            <a:pPr marL="0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Passenger rail, regular route buses, arterial BRT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6819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  <a:noFill/>
        </p:spPr>
        <p:txBody>
          <a:bodyPr/>
          <a:lstStyle/>
          <a:p>
            <a:fld id="{5E1741AC-6788-419E-85BF-7166E2392FDC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681988" name="TextBox 5"/>
          <p:cNvSpPr txBox="1">
            <a:spLocks noChangeArrowheads="1"/>
          </p:cNvSpPr>
          <p:nvPr/>
        </p:nvSpPr>
        <p:spPr bwMode="auto">
          <a:xfrm>
            <a:off x="0" y="6489700"/>
            <a:ext cx="6107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*Exception:  Washington County Guaranteed Grants</a:t>
            </a:r>
          </a:p>
        </p:txBody>
      </p:sp>
    </p:spTree>
    <p:extLst>
      <p:ext uri="{BB962C8B-B14F-4D97-AF65-F5344CB8AC3E}">
        <p14:creationId xmlns:p14="http://schemas.microsoft.com/office/powerpoint/2010/main" val="25182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  <a:latin typeface="Century Gothic" pitchFamily="34" charset="0"/>
              </a:rPr>
              <a:t>CTIB:  Largest Non-Federal Investor</a:t>
            </a:r>
          </a:p>
        </p:txBody>
      </p:sp>
      <p:graphicFrame>
        <p:nvGraphicFramePr>
          <p:cNvPr id="53250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0" y="1969610"/>
          <a:ext cx="4968876" cy="405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r:id="rId4" imgW="4974767" imgH="4060288" progId="Excel.Sheet.8">
                  <p:embed/>
                </p:oleObj>
              </mc:Choice>
              <mc:Fallback>
                <p:oleObj r:id="rId4" imgW="4974767" imgH="4060288" progId="Excel.Sheet.8">
                  <p:embed/>
                  <p:pic>
                    <p:nvPicPr>
                      <p:cNvPr id="0" name="Picture 3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69610"/>
                        <a:ext cx="4968876" cy="405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25975" y="2008015"/>
          <a:ext cx="4518025" cy="386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r:id="rId6" imgW="4517528" imgH="3865199" progId="Excel.Sheet.8">
                  <p:embed/>
                </p:oleObj>
              </mc:Choice>
              <mc:Fallback>
                <p:oleObj r:id="rId6" imgW="4517528" imgH="3865199" progId="Excel.Sheet.8">
                  <p:embed/>
                  <p:pic>
                    <p:nvPicPr>
                      <p:cNvPr id="0" name="Picture 3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2008015"/>
                        <a:ext cx="4518025" cy="3865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  <a:noFill/>
        </p:spPr>
        <p:txBody>
          <a:bodyPr/>
          <a:lstStyle/>
          <a:p>
            <a:fld id="{7006368A-8450-4B59-9EAE-34D90C67A7EB}" type="slidenum">
              <a:rPr lang="en-US" smtClean="0">
                <a:solidFill>
                  <a:schemeClr val="bg2"/>
                </a:solidFill>
              </a:rPr>
              <a:pPr/>
              <a:t>16</a:t>
            </a:fld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  <a:latin typeface="Century Gothic" pitchFamily="34" charset="0"/>
              </a:rPr>
              <a:t>Counties Also Invest Heavily</a:t>
            </a:r>
          </a:p>
        </p:txBody>
      </p:sp>
      <p:sp>
        <p:nvSpPr>
          <p:cNvPr id="55299" name="Text Placeholder 10"/>
          <p:cNvSpPr>
            <a:spLocks noGrp="1"/>
          </p:cNvSpPr>
          <p:nvPr>
            <p:ph type="body" idx="1"/>
          </p:nvPr>
        </p:nvSpPr>
        <p:spPr>
          <a:xfrm>
            <a:off x="5144414" y="2046420"/>
            <a:ext cx="3999586" cy="384050"/>
          </a:xfrm>
        </p:spPr>
        <p:txBody>
          <a:bodyPr anchor="t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Capital Cost Share Pre-FFGA</a:t>
            </a:r>
          </a:p>
        </p:txBody>
      </p:sp>
      <p:sp>
        <p:nvSpPr>
          <p:cNvPr id="55302" name="Content Placeholder 14"/>
          <p:cNvSpPr>
            <a:spLocks noGrp="1"/>
          </p:cNvSpPr>
          <p:nvPr>
            <p:ph sz="half" idx="2"/>
          </p:nvPr>
        </p:nvSpPr>
        <p:spPr>
          <a:xfrm>
            <a:off x="193829" y="1892801"/>
            <a:ext cx="5107865" cy="449338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bg2"/>
                </a:solidFill>
              </a:rPr>
              <a:t>Counties provide 80% of </a:t>
            </a:r>
            <a:br>
              <a:rPr lang="en-US" sz="2100" dirty="0" smtClean="0">
                <a:solidFill>
                  <a:schemeClr val="bg2"/>
                </a:solidFill>
              </a:rPr>
            </a:br>
            <a:r>
              <a:rPr lang="en-US" sz="2100" dirty="0" smtClean="0">
                <a:solidFill>
                  <a:schemeClr val="bg2"/>
                </a:solidFill>
              </a:rPr>
              <a:t>non-Federal share (pre-FFGA)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bg2"/>
                </a:solidFill>
              </a:rPr>
              <a:t>Counties assume significant early risk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>
                <a:solidFill>
                  <a:schemeClr val="bg2"/>
                </a:solidFill>
              </a:rPr>
              <a:t>Invest in early planning, environmental work, engineering, and ROW acquisition before federal commitment (FFGA)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E369D-FFD3-401C-9FF2-1D349D0618E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5102225" y="227685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7145135" y="3736240"/>
            <a:ext cx="1497795" cy="49926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DA319-94BC-4B14-92FA-0A3EE4B7ABF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federal funding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4DE93D0D-D85E-4152-AAAB-F4AADD1CE45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EE4BD77-DC66-481F-AD52-B9428D59F6C1}" type="slidenum">
              <a:rPr lang="en-US" sz="1400" b="0"/>
              <a:pPr algn="r" eaLnBrk="1" hangingPunct="1"/>
              <a:t>19</a:t>
            </a:fld>
            <a:endParaRPr lang="en-US" sz="1400" b="0"/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6" y="483273"/>
            <a:ext cx="9141314" cy="5891454"/>
          </a:xfrm>
        </p:spPr>
      </p:pic>
      <p:sp>
        <p:nvSpPr>
          <p:cNvPr id="4" name="Rectangle 3"/>
          <p:cNvSpPr/>
          <p:nvPr/>
        </p:nvSpPr>
        <p:spPr>
          <a:xfrm>
            <a:off x="0" y="2776115"/>
            <a:ext cx="1960460" cy="3456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426060"/>
            <a:ext cx="2037270" cy="3456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CA837362-25C6-437C-8002-A51FF07220D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4DE93D0D-D85E-4152-AAAB-F4AADD1CE4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2"/>
                </a:solidFill>
              </a:rPr>
              <a:t>Nationally competitive funding programs        administered by the Federal Transit Administration (FTA)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Projects rated on merit and local financial commitments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Up to 50% federal funding provided when construction begins  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CA837362-25C6-437C-8002-A51FF07220D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2665" y="241385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Federal New Starts &amp; Small Starts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CTIB’s Role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775"/>
            <a:ext cx="8416160" cy="4262955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30% or more of total capital cost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60% of funding for Project Development and Engineering (upfront risk)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50% of the net operating subsidy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Cash flow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Funding commitments to secure federal funding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C6AD8FB0-F993-4806-A46E-FB9A0FC02F1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Role of Funding Commitments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15990"/>
            <a:ext cx="8416160" cy="4310173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Included in submittals to FTA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Used by FTA to evaluate financial plans and rate projects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</a:rPr>
              <a:t>Local financial plan </a:t>
            </a:r>
            <a:r>
              <a:rPr lang="en-US" u="sng" dirty="0" smtClean="0">
                <a:solidFill>
                  <a:schemeClr val="bg2"/>
                </a:solidFill>
              </a:rPr>
              <a:t>50% of project rating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Relied upon by FTA as rock-solid commitment of funds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C6AD8FB0-F993-4806-A46E-FB9A0FC02F1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smtClean="0">
                <a:solidFill>
                  <a:schemeClr val="bg2"/>
                </a:solidFill>
              </a:rPr>
              <a:t>Status of CTIB Funding Commitments</a:t>
            </a:r>
            <a:endParaRPr lang="en-US" sz="3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892799"/>
          <a:ext cx="8229600" cy="4454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7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bg2"/>
                          </a:solidFill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Funding Commitments</a:t>
                      </a:r>
                      <a:endParaRPr lang="en-US" sz="2000" b="1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</a:rPr>
                        <a:t>Grants to Date</a:t>
                      </a:r>
                      <a:endParaRPr lang="en-US" sz="2000" b="1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bg2"/>
                          </a:solidFill>
                        </a:rPr>
                        <a:t>Commitments </a:t>
                      </a:r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</a:rPr>
                        <a:t>Outstanding</a:t>
                      </a:r>
                      <a:endParaRPr lang="en-US" sz="2000" b="1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</a:rPr>
                        <a:t>Green </a:t>
                      </a:r>
                      <a:r>
                        <a:rPr lang="en-US" sz="2000" u="none" strike="noStrike" dirty="0" smtClean="0">
                          <a:solidFill>
                            <a:schemeClr val="bg2"/>
                          </a:solidFill>
                        </a:rPr>
                        <a:t>Line</a:t>
                      </a:r>
                      <a:r>
                        <a:rPr lang="en-US" sz="2000" u="none" strike="noStrike" baseline="0" dirty="0" smtClean="0">
                          <a:solidFill>
                            <a:schemeClr val="bg2"/>
                          </a:solidFill>
                        </a:rPr>
                        <a:t> LRT</a:t>
                      </a:r>
                      <a:endParaRPr lang="en-US" sz="2000" b="0" i="0" u="none" strike="noStrike" dirty="0" smtClean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</a:rPr>
                        <a:t>$283,950</a:t>
                      </a:r>
                      <a:endParaRPr lang="en-US" sz="2000" b="0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$283,950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$0 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5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</a:rPr>
                        <a:t>Red Line </a:t>
                      </a:r>
                      <a:r>
                        <a:rPr lang="en-US" sz="2000" u="none" strike="noStrike" dirty="0" smtClean="0">
                          <a:solidFill>
                            <a:schemeClr val="bg2"/>
                          </a:solidFill>
                        </a:rPr>
                        <a:t>BRT</a:t>
                      </a:r>
                      <a:endParaRPr lang="en-US" sz="2000" b="0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</a:rPr>
                        <a:t>$17,700</a:t>
                      </a:r>
                      <a:endParaRPr lang="en-US" sz="2000" b="0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$17,700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$0 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</a:rPr>
                        <a:t>Southwest </a:t>
                      </a:r>
                      <a:r>
                        <a:rPr lang="en-US" sz="2000" u="none" strike="noStrike" dirty="0" smtClean="0">
                          <a:solidFill>
                            <a:schemeClr val="bg2"/>
                          </a:solidFill>
                        </a:rPr>
                        <a:t>LRT</a:t>
                      </a:r>
                      <a:endParaRPr lang="en-US" sz="2000" b="0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$496,000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$97,701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$398,299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0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</a:rPr>
                        <a:t>Bottineau </a:t>
                      </a:r>
                      <a:r>
                        <a:rPr lang="en-US" sz="2000" u="none" strike="noStrike" dirty="0" smtClean="0">
                          <a:solidFill>
                            <a:schemeClr val="bg2"/>
                          </a:solidFill>
                        </a:rPr>
                        <a:t>LRT</a:t>
                      </a:r>
                      <a:endParaRPr lang="en-US" sz="2000" b="0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$27,600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$18,300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$9,300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5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2"/>
                          </a:solidFill>
                        </a:rPr>
                        <a:t>Orange </a:t>
                      </a:r>
                      <a:r>
                        <a:rPr lang="en-US" sz="2000" u="none" strike="noStrike" dirty="0" smtClean="0">
                          <a:solidFill>
                            <a:schemeClr val="bg2"/>
                          </a:solidFill>
                        </a:rPr>
                        <a:t>Line</a:t>
                      </a:r>
                      <a:endParaRPr lang="en-US" sz="2000" b="0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$6,000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$3,000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chemeClr val="bg2"/>
                          </a:solidFill>
                        </a:rPr>
                        <a:t>$3,000</a:t>
                      </a:r>
                      <a:endParaRPr lang="en-US" sz="2000" b="0" i="0" u="none" strike="noStrike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5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2"/>
                          </a:solidFill>
                        </a:rPr>
                        <a:t> </a:t>
                      </a:r>
                      <a:r>
                        <a:rPr lang="en-US" sz="2000" b="1" u="none" strike="noStrike" dirty="0" smtClean="0">
                          <a:solidFill>
                            <a:schemeClr val="bg2"/>
                          </a:solidFill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2"/>
                          </a:solidFill>
                        </a:rPr>
                        <a:t>$831,250</a:t>
                      </a:r>
                      <a:endParaRPr lang="en-US" sz="2000" b="1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2"/>
                          </a:solidFill>
                        </a:rPr>
                        <a:t>$420,651</a:t>
                      </a:r>
                      <a:endParaRPr lang="en-US" sz="2000" b="1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2"/>
                          </a:solidFill>
                        </a:rPr>
                        <a:t>$410,599</a:t>
                      </a:r>
                      <a:endParaRPr lang="en-US" sz="2000" b="1" i="0" u="none" strike="noStrike" dirty="0">
                        <a:solidFill>
                          <a:schemeClr val="bg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DC4CB717-6D7F-4B1C-906D-C653446CF32D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78210"/>
            <a:ext cx="391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chemeClr val="bg2"/>
                </a:solidFill>
              </a:rPr>
              <a:t>In millions</a:t>
            </a:r>
            <a:endParaRPr lang="en-US" b="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60" y="20298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Making MN’s Transportation Pie Bigger: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~$1.5 Billion in Federal Funds</a:t>
            </a:r>
          </a:p>
        </p:txBody>
      </p:sp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  <a:noFill/>
        </p:spPr>
        <p:txBody>
          <a:bodyPr/>
          <a:lstStyle/>
          <a:p>
            <a:fld id="{3449CBCA-8E15-441A-B1B3-ED87572F6447}" type="slidenum">
              <a:rPr lang="en-US" smtClean="0">
                <a:solidFill>
                  <a:schemeClr val="bg2"/>
                </a:solidFill>
              </a:rPr>
              <a:pPr/>
              <a:t>24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720900" name="AutoShape 4" descr="cid:942133013@21062012-3541"/>
          <p:cNvSpPr>
            <a:spLocks noChangeAspect="1" noChangeArrowheads="1"/>
          </p:cNvSpPr>
          <p:nvPr/>
        </p:nvSpPr>
        <p:spPr bwMode="auto">
          <a:xfrm>
            <a:off x="1333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1070" y="2046420"/>
          <a:ext cx="8141862" cy="410933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70931"/>
                <a:gridCol w="4070931"/>
              </a:tblGrid>
              <a:tr h="587048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Bottineau LRT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Red Rock Corridor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48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Cedar Avenue BRT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Robert Street Corridor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48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Central Corridor LRT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Rush Line Corridor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48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Hiawatha LRT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Southwest LRT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Gateway BRT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Target Field Station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Northstar Commuter Rail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Union Depot</a:t>
                      </a:r>
                      <a:endParaRPr lang="en-US" sz="2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Orange Line</a:t>
                      </a:r>
                      <a:r>
                        <a:rPr lang="en-US" sz="2400" b="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bg2"/>
                          </a:solidFill>
                        </a:rPr>
                        <a:t>BRT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grants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4DE93D0D-D85E-4152-AAAB-F4AADD1CE45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$648M: CTIB Investments to Date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DC4CB717-6D7F-4B1C-906D-C653446CF32D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26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Content Placeholder 4" descr="C:\Documents and Settings\avoight\Local Settings\Temporary Internet Files\Content.Word\CTIBGRANTS1600x128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851" y="1623964"/>
            <a:ext cx="6532299" cy="503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800" dirty="0" smtClean="0"/>
              <a:t>CTIB’s financial resources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800" dirty="0" smtClean="0"/>
              <a:t>$115M (2015)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4DE93D0D-D85E-4152-AAAB-F4AADD1CE45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4" y="241385"/>
            <a:ext cx="8333885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Historical Sales Tax Collections</a:t>
            </a:r>
            <a:endParaRPr lang="en-US" sz="4800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00" y="1355130"/>
            <a:ext cx="7335355" cy="47312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8866D6B7-D703-490A-9203-D14DBBF9130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Prudent Use of Debt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7585"/>
            <a:ext cx="8229600" cy="4348578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Fiduciary responsibility to county taxpayers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Primarily pay-as-we-go 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Oversight of expenditures 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Assessment of risk 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Regional consensus on investments </a:t>
            </a:r>
          </a:p>
          <a:p>
            <a:pPr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CTIB use of bonding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$110M for Central Corridor LRT (Green Line) 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Hennepin County issued bonds at ~$3M savings</a:t>
            </a:r>
          </a:p>
          <a:p>
            <a:pPr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4DE93D0D-D85E-4152-AAAB-F4AADD1CE45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91490" name="AutoShape 2" descr="cid:image004.png@01D01481.3B352620"/>
          <p:cNvSpPr>
            <a:spLocks noChangeAspect="1" noChangeArrowheads="1"/>
          </p:cNvSpPr>
          <p:nvPr/>
        </p:nvSpPr>
        <p:spPr bwMode="auto">
          <a:xfrm>
            <a:off x="123825" y="-1463675"/>
            <a:ext cx="5629275" cy="3352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2" name="AutoShape 4" descr="cid:image004.png@01D01481.3B352620"/>
          <p:cNvSpPr>
            <a:spLocks noChangeAspect="1" noChangeArrowheads="1"/>
          </p:cNvSpPr>
          <p:nvPr/>
        </p:nvSpPr>
        <p:spPr bwMode="auto">
          <a:xfrm>
            <a:off x="123825" y="-1463675"/>
            <a:ext cx="5629275" cy="3352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2"/>
          <p:cNvSpPr>
            <a:spLocks noGrp="1"/>
          </p:cNvSpPr>
          <p:nvPr>
            <p:ph type="title"/>
          </p:nvPr>
        </p:nvSpPr>
        <p:spPr>
          <a:xfrm>
            <a:off x="309045" y="274638"/>
            <a:ext cx="8717935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2008 Transportation Legislation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62370"/>
            <a:ext cx="9144000" cy="4416575"/>
          </a:xfrm>
        </p:spPr>
        <p:txBody>
          <a:bodyPr numCol="2" anchor="ctr"/>
          <a:lstStyle/>
          <a:p>
            <a:pPr algn="ctr">
              <a:buFontTx/>
              <a:buNone/>
              <a:defRPr/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endParaRPr lang="en-US" sz="2400" u="sng" dirty="0" smtClean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400" u="sng" dirty="0" smtClean="0">
                <a:solidFill>
                  <a:schemeClr val="bg2"/>
                </a:solidFill>
              </a:rPr>
              <a:t>Authorization of County Tax</a:t>
            </a:r>
          </a:p>
          <a:p>
            <a:pPr algn="ctr">
              <a:buFontTx/>
              <a:buNone/>
              <a:defRPr/>
            </a:pPr>
            <a:r>
              <a:rPr lang="en-US" sz="2400" u="sng" dirty="0" smtClean="0">
                <a:solidFill>
                  <a:schemeClr val="bg2"/>
                </a:solidFill>
              </a:rPr>
              <a:t>For Transit Expansion</a:t>
            </a:r>
          </a:p>
          <a:p>
            <a:pPr algn="ctr">
              <a:buFontTx/>
              <a:buNone/>
              <a:defRPr/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400" u="sng" dirty="0" smtClean="0">
                <a:solidFill>
                  <a:schemeClr val="bg2"/>
                </a:solidFill>
              </a:rPr>
              <a:t>Imposed by 5 of 7</a:t>
            </a:r>
          </a:p>
          <a:p>
            <a:pPr algn="ctr">
              <a:buFontTx/>
              <a:buNone/>
              <a:defRPr/>
            </a:pPr>
            <a:r>
              <a:rPr lang="en-US" sz="2400" u="sng" dirty="0" smtClean="0">
                <a:solidFill>
                  <a:schemeClr val="bg2"/>
                </a:solidFill>
              </a:rPr>
              <a:t>Metro Counties</a:t>
            </a:r>
          </a:p>
          <a:p>
            <a:pPr algn="ctr">
              <a:buFontTx/>
              <a:buNone/>
              <a:defRPr/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¼ of 1% sales tax  </a:t>
            </a:r>
          </a:p>
          <a:p>
            <a:pPr algn="ctr">
              <a:buFontTx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$20 motor vehicle excise tax</a:t>
            </a:r>
            <a:br>
              <a:rPr lang="en-US" sz="2400" dirty="0" smtClean="0">
                <a:solidFill>
                  <a:schemeClr val="bg2"/>
                </a:solidFill>
              </a:rPr>
            </a:br>
            <a:endParaRPr lang="en-US" sz="2400" dirty="0" smtClean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Anoka, Dakota, Hennepin, Ramsey, &amp; Washington </a:t>
            </a:r>
          </a:p>
          <a:p>
            <a:pPr>
              <a:buFontTx/>
              <a:buNone/>
              <a:defRPr/>
            </a:pPr>
            <a:endParaRPr lang="en-US" sz="2400" dirty="0" smtClean="0">
              <a:solidFill>
                <a:schemeClr val="bg2"/>
              </a:solidFill>
            </a:endParaRPr>
          </a:p>
          <a:p>
            <a:pPr>
              <a:buFontTx/>
              <a:buNone/>
              <a:defRPr/>
            </a:pPr>
            <a:endParaRPr lang="en-US" sz="2400" dirty="0" smtClean="0">
              <a:solidFill>
                <a:schemeClr val="bg2"/>
              </a:solidFill>
            </a:endParaRPr>
          </a:p>
          <a:p>
            <a:pPr>
              <a:buFontTx/>
              <a:buNone/>
              <a:defRPr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734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  <a:noFill/>
        </p:spPr>
        <p:txBody>
          <a:bodyPr/>
          <a:lstStyle/>
          <a:p>
            <a:fld id="{C757574A-E0D7-4DCE-8132-56E3DC3BBC77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expectations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4DE93D0D-D85E-4152-AAAB-F4AADD1CE45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Expand System Across the Region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4370" cy="639762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2"/>
                </a:solidFill>
              </a:rPr>
              <a:t>First Generation</a:t>
            </a:r>
            <a:endParaRPr lang="en-US" b="0" dirty="0">
              <a:solidFill>
                <a:schemeClr val="bg2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9647678"/>
              </p:ext>
            </p:extLst>
          </p:nvPr>
        </p:nvGraphicFramePr>
        <p:xfrm>
          <a:off x="462665" y="2315255"/>
          <a:ext cx="3878906" cy="41477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9453"/>
                <a:gridCol w="1939453"/>
              </a:tblGrid>
              <a:tr h="103693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Hiawatha</a:t>
                      </a:r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accent1"/>
                          </a:solidFill>
                        </a:rPr>
                        <a:t>LRT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Blue Line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Operational 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2004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3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Northstar </a:t>
                      </a:r>
                      <a:r>
                        <a:rPr lang="en-US" b="0" dirty="0" smtClean="0">
                          <a:solidFill>
                            <a:srgbClr val="00CC66"/>
                          </a:solidFill>
                        </a:rPr>
                        <a:t>Commuter Rail</a:t>
                      </a:r>
                      <a:endParaRPr lang="en-US" b="0" dirty="0">
                        <a:solidFill>
                          <a:srgbClr val="00CC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Operational 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2009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3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Cedar</a:t>
                      </a:r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 Ave.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BRT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Red Line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Operational 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2013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3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Central </a:t>
                      </a:r>
                      <a:r>
                        <a:rPr lang="en-US" b="0" dirty="0" smtClean="0">
                          <a:solidFill>
                            <a:schemeClr val="accent1"/>
                          </a:solidFill>
                        </a:rPr>
                        <a:t>LRT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Green Line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Operational 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smtClean="0">
                <a:solidFill>
                  <a:schemeClr val="bg2"/>
                </a:solidFill>
              </a:rPr>
              <a:t>Second Generation</a:t>
            </a:r>
            <a:endParaRPr lang="en-US" b="0" dirty="0">
              <a:solidFill>
                <a:schemeClr val="bg2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15262599"/>
              </p:ext>
            </p:extLst>
          </p:nvPr>
        </p:nvGraphicFramePr>
        <p:xfrm>
          <a:off x="4725620" y="2315254"/>
          <a:ext cx="3964966" cy="4104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2483"/>
                <a:gridCol w="1982483"/>
              </a:tblGrid>
              <a:tr h="6726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Southwest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accent1"/>
                          </a:solidFill>
                        </a:rPr>
                        <a:t>LRT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Project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Development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Bottineau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accent1"/>
                          </a:solidFill>
                        </a:rPr>
                        <a:t>LRT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Project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Development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Orange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Line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BRT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Project Development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Gateway Corridor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BRT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Entry into Project Development,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2015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1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Robert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Street Corridor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TBD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Pre-Project Development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3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Riverview Corridor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TBD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Pre-Project Development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DC4CB717-6D7F-4B1C-906D-C653446CF32D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4260" y="27979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Washington County Guaranteed Grants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665" y="1700775"/>
            <a:ext cx="8229600" cy="4348578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Part of original Joint Powers Agreement</a:t>
            </a:r>
            <a:br>
              <a:rPr lang="en-US" sz="2800" dirty="0" smtClean="0">
                <a:solidFill>
                  <a:schemeClr val="bg2"/>
                </a:solidFill>
              </a:rPr>
            </a:br>
            <a:endParaRPr lang="en-US" sz="1200" dirty="0" smtClean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$11.77 million to jumpstart east metro projects</a:t>
            </a:r>
          </a:p>
          <a:p>
            <a:pPr>
              <a:buNone/>
            </a:pPr>
            <a:endParaRPr lang="en-US" sz="1200" dirty="0" smtClean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Gateway Dedicated BRT (Gold Line)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In Council’s 2040 Transportation Policy Plan (TPP)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Next transitway to enter federal pipeline</a:t>
            </a:r>
          </a:p>
          <a:p>
            <a:pPr>
              <a:buNone/>
            </a:pPr>
            <a:endParaRPr lang="en-US" sz="1200" dirty="0" smtClean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Red Rock Corridor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Newport Station built and open for service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Implementation Plan underway</a:t>
            </a:r>
          </a:p>
          <a:p>
            <a:pPr lvl="1"/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4DE93D0D-D85E-4152-AAAB-F4AADD1CE45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for the Future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4DE93D0D-D85E-4152-AAAB-F4AADD1CE45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TIBVISION1600x128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77888" y="1596560"/>
            <a:ext cx="6474634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smtClean="0">
                <a:solidFill>
                  <a:schemeClr val="bg2"/>
                </a:solidFill>
              </a:rPr>
              <a:t>CTIB Vision for Regional Transitways</a:t>
            </a:r>
            <a:endParaRPr lang="en-US" sz="3400" b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4DE93D0D-D85E-4152-AAAB-F4AADD1CE45F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34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Thank You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2665" y="1739181"/>
            <a:ext cx="8229600" cy="3763690"/>
          </a:xfrm>
        </p:spPr>
        <p:txBody>
          <a:bodyPr/>
          <a:lstStyle/>
          <a:p>
            <a:pPr algn="ctr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Commissioner Peter McLaughlin, Chair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Counties Transit Improvement Board</a:t>
            </a:r>
          </a:p>
          <a:p>
            <a:pPr algn="ctr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612-348-3085</a:t>
            </a:r>
          </a:p>
          <a:p>
            <a:pPr algn="ctr"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en-US" i="1" dirty="0" err="1" smtClean="0">
                <a:solidFill>
                  <a:schemeClr val="bg2"/>
                </a:solidFill>
              </a:rPr>
              <a:t>www.mnrides.org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  <a:noFill/>
        </p:spPr>
        <p:txBody>
          <a:bodyPr/>
          <a:lstStyle/>
          <a:p>
            <a:fld id="{257E369D-FFD3-401C-9FF2-1D349D0618E5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2008 Transportation Legislation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FontTx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Requirement: Joint Powers Board of elected county commissioners &amp; Met Council Chair to govern tax proceeds  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297A.992 </a:t>
            </a:r>
            <a:r>
              <a:rPr lang="en-US" sz="1600" dirty="0" err="1" smtClean="0">
                <a:solidFill>
                  <a:srgbClr val="000000"/>
                </a:solidFill>
                <a:cs typeface="Arial" charset="0"/>
              </a:rPr>
              <a:t>subd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. 4)</a:t>
            </a:r>
            <a:endParaRPr lang="en-US" sz="1600" dirty="0" smtClean="0">
              <a:solidFill>
                <a:schemeClr val="bg2"/>
              </a:solidFill>
            </a:endParaRPr>
          </a:p>
          <a:p>
            <a:pPr marL="342900" lvl="1" indent="-342900">
              <a:lnSpc>
                <a:spcPct val="150000"/>
              </a:lnSpc>
              <a:buFontTx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Requirement: Grant Evaluation and Ranking System Committee (“GEARS”) of city and county elected officials to advise CTIB  </a:t>
            </a:r>
            <a:r>
              <a:rPr lang="en-US" sz="1600" dirty="0" smtClean="0">
                <a:solidFill>
                  <a:schemeClr val="bg2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297A.992 </a:t>
            </a:r>
            <a:r>
              <a:rPr lang="en-US" sz="1600" dirty="0" err="1">
                <a:solidFill>
                  <a:srgbClr val="000000"/>
                </a:solidFill>
                <a:cs typeface="Arial" charset="0"/>
              </a:rPr>
              <a:t>subd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5)</a:t>
            </a:r>
            <a:endParaRPr lang="en-US" sz="16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4DE93D0D-D85E-4152-AAAB-F4AADD1CE4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457200" y="197828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Legislative Expectations</a:t>
            </a:r>
            <a:endParaRPr lang="en-US" sz="4000" b="1" dirty="0" smtClean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457200" y="1523390"/>
            <a:ext cx="8229600" cy="4525963"/>
          </a:xfrm>
        </p:spPr>
        <p:txBody>
          <a:bodyPr anchor="t"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Expansion of transitways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“</a:t>
            </a:r>
            <a:r>
              <a:rPr lang="en-US" sz="2400" u="sng" dirty="0" smtClean="0">
                <a:solidFill>
                  <a:srgbClr val="000000"/>
                </a:solidFill>
              </a:rPr>
              <a:t>Supplement not Supplant</a:t>
            </a:r>
            <a:r>
              <a:rPr lang="en-US" sz="2400" dirty="0" smtClean="0">
                <a:solidFill>
                  <a:srgbClr val="000000"/>
                </a:solidFill>
              </a:rPr>
              <a:t>”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297A.992 </a:t>
            </a:r>
            <a:r>
              <a:rPr lang="en-US" sz="1600" dirty="0" err="1" smtClean="0">
                <a:solidFill>
                  <a:srgbClr val="000000"/>
                </a:solidFill>
                <a:cs typeface="Arial" charset="0"/>
              </a:rPr>
              <a:t>subd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. 12)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Construction, not studies*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Minimal administrative expenses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3/4 of 1% of tax proceeds </a:t>
            </a:r>
            <a:r>
              <a:rPr lang="en-US" sz="1600" dirty="0" smtClean="0">
                <a:solidFill>
                  <a:srgbClr val="000000"/>
                </a:solidFill>
              </a:rPr>
              <a:t>(297A.992 </a:t>
            </a:r>
            <a:r>
              <a:rPr lang="en-US" sz="1600" dirty="0" err="1" smtClean="0">
                <a:solidFill>
                  <a:srgbClr val="000000"/>
                </a:solidFill>
              </a:rPr>
              <a:t>subd</a:t>
            </a:r>
            <a:r>
              <a:rPr lang="en-US" sz="1600" dirty="0" smtClean="0">
                <a:solidFill>
                  <a:srgbClr val="000000"/>
                </a:solidFill>
              </a:rPr>
              <a:t>. 4)</a:t>
            </a:r>
          </a:p>
          <a:p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  <a:noFill/>
        </p:spPr>
        <p:txBody>
          <a:bodyPr/>
          <a:lstStyle/>
          <a:p>
            <a:fld id="{FE7CC616-2187-4E0F-880F-731308D2722A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0" y="6489700"/>
            <a:ext cx="6107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*Exception:  Washington County Guaranteed Grants</a:t>
            </a:r>
          </a:p>
        </p:txBody>
      </p:sp>
    </p:spTree>
    <p:extLst>
      <p:ext uri="{BB962C8B-B14F-4D97-AF65-F5344CB8AC3E}">
        <p14:creationId xmlns:p14="http://schemas.microsoft.com/office/powerpoint/2010/main" val="41203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Legislative Expectations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1662370"/>
            <a:ext cx="8686800" cy="4378169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Property tax relief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50% of net operating costs of transitways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Previously borne by County RRAs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Reduced reliance on state bonding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33% state project share down to 10%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Maximized federal funds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297A.992 subd.5)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  <a:noFill/>
        </p:spPr>
        <p:txBody>
          <a:bodyPr/>
          <a:lstStyle/>
          <a:p>
            <a:fld id="{26EDEC87-3921-4853-8D7F-669E08E7FC2B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19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4DE93D0D-D85E-4152-AAAB-F4AADD1CE4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Accountability</a:t>
            </a:r>
            <a:endParaRPr lang="en-US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161616"/>
                </a:solidFill>
              </a:rPr>
              <a:t>  Local </a:t>
            </a:r>
            <a:r>
              <a:rPr lang="en-US" u="sng" dirty="0" smtClean="0">
                <a:solidFill>
                  <a:srgbClr val="161616"/>
                </a:solidFill>
              </a:rPr>
              <a:t>Elected</a:t>
            </a:r>
            <a:r>
              <a:rPr lang="en-US" dirty="0" smtClean="0">
                <a:solidFill>
                  <a:srgbClr val="161616"/>
                </a:solidFill>
              </a:rPr>
              <a:t> Officials from Five Counties</a:t>
            </a:r>
          </a:p>
          <a:p>
            <a:pPr marL="746125" lvl="1" indent="-346075">
              <a:lnSpc>
                <a:spcPct val="12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161616"/>
                </a:solidFill>
              </a:rPr>
              <a:t>Anoka, Dakota, Hennepin, Ramsey &amp;   Washington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161616"/>
                </a:solidFill>
              </a:rPr>
              <a:t>  &gt; 90% of metro population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161616"/>
                </a:solidFill>
              </a:rPr>
              <a:t>  &gt; 95% of metro sales tax revenues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244475"/>
          </a:xfrm>
        </p:spPr>
        <p:txBody>
          <a:bodyPr/>
          <a:lstStyle/>
          <a:p>
            <a:pPr>
              <a:defRPr/>
            </a:pPr>
            <a:fld id="{DC4CB717-6D7F-4B1C-906D-C653446CF32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467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2015 Board Members</a:t>
            </a:r>
            <a:endParaRPr lang="en-US" sz="3600" b="1" dirty="0">
              <a:solidFill>
                <a:schemeClr val="bg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70639" y="1239915"/>
          <a:ext cx="8449098" cy="526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366"/>
                <a:gridCol w="2816366"/>
                <a:gridCol w="2816366"/>
              </a:tblGrid>
              <a:tr h="526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Member Organization</a:t>
                      </a:r>
                      <a:endParaRPr lang="en-US" sz="15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Members</a:t>
                      </a:r>
                      <a:endParaRPr lang="en-US" sz="15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Alternate</a:t>
                      </a:r>
                      <a:endParaRPr lang="en-US" sz="15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Times New Roman"/>
                          <a:cs typeface="Arial"/>
                        </a:rPr>
                        <a:t>Anoka County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Times New Roman"/>
                          <a:cs typeface="Arial"/>
                        </a:rPr>
                        <a:t>Commissioner Matt Look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Times New Roman"/>
                          <a:cs typeface="Arial"/>
                        </a:rPr>
                        <a:t>Commissioner 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Scott Schulte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Commissioner</a:t>
                      </a:r>
                      <a:r>
                        <a:rPr lang="en-US" sz="15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Mike </a:t>
                      </a:r>
                      <a:r>
                        <a:rPr lang="en-US" sz="1500" dirty="0" err="1" smtClean="0">
                          <a:latin typeface="Calibri"/>
                          <a:ea typeface="Times New Roman"/>
                          <a:cs typeface="Arial"/>
                        </a:rPr>
                        <a:t>Gamache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26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Dakota County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Times New Roman"/>
                          <a:cs typeface="Arial"/>
                        </a:rPr>
                        <a:t>Commissioner </a:t>
                      </a: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Nancy </a:t>
                      </a:r>
                      <a:r>
                        <a:rPr lang="en-US" sz="1500" dirty="0" err="1" smtClean="0">
                          <a:latin typeface="Calibri"/>
                          <a:ea typeface="Times New Roman"/>
                          <a:cs typeface="Arial"/>
                        </a:rPr>
                        <a:t>Schouweiler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Times New Roman"/>
                          <a:cs typeface="Arial"/>
                        </a:rPr>
                        <a:t>Commissioner </a:t>
                      </a: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Thomas Egan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Times New Roman"/>
                          <a:cs typeface="Arial"/>
                        </a:rPr>
                        <a:t>Commissioner </a:t>
                      </a: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 Mary Liz </a:t>
                      </a:r>
                      <a:r>
                        <a:rPr lang="en-US" sz="1500" dirty="0" err="1" smtClean="0">
                          <a:latin typeface="Calibri"/>
                          <a:ea typeface="Times New Roman"/>
                          <a:cs typeface="Arial"/>
                        </a:rPr>
                        <a:t>Holberg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26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Hennepin County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Commissioner Peter McLaughlin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Commissioner 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Mike Opat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Commissioner</a:t>
                      </a:r>
                      <a:r>
                        <a:rPr lang="en-US" sz="15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Marion 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Greene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26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Ramsey County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Commissioner Jim McDonough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Commissioner Rafael Ortega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Commissioner</a:t>
                      </a:r>
                      <a:r>
                        <a:rPr lang="en-US" sz="15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Victoria </a:t>
                      </a:r>
                      <a:r>
                        <a:rPr lang="en-US" sz="1500" dirty="0">
                          <a:latin typeface="Calibri"/>
                          <a:ea typeface="Times New Roman"/>
                          <a:cs typeface="Arial"/>
                        </a:rPr>
                        <a:t>Reinhardt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26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Times New Roman"/>
                          <a:cs typeface="Arial"/>
                        </a:rPr>
                        <a:t>Washington County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Times New Roman"/>
                          <a:cs typeface="Arial"/>
                        </a:rPr>
                        <a:t>Commissioner </a:t>
                      </a: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Lisa </a:t>
                      </a:r>
                      <a:r>
                        <a:rPr lang="en-US" sz="1500" dirty="0" err="1" smtClean="0">
                          <a:latin typeface="Calibri"/>
                          <a:ea typeface="Times New Roman"/>
                          <a:cs typeface="Arial"/>
                        </a:rPr>
                        <a:t>Weik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Times New Roman"/>
                          <a:cs typeface="Arial"/>
                        </a:rPr>
                        <a:t>Commissioner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Karla 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Bigham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Commissioner</a:t>
                      </a:r>
                      <a:r>
                        <a:rPr lang="en-US" sz="15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Ted </a:t>
                      </a:r>
                      <a:r>
                        <a:rPr lang="en-US" sz="1500" dirty="0" err="1" smtClean="0">
                          <a:latin typeface="Calibri"/>
                          <a:ea typeface="Times New Roman"/>
                          <a:cs typeface="Arial"/>
                        </a:rPr>
                        <a:t>Bearth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26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Times New Roman"/>
                          <a:cs typeface="Arial"/>
                        </a:rPr>
                        <a:t>Metropolitan Council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Times New Roman"/>
                          <a:cs typeface="Arial"/>
                        </a:rPr>
                        <a:t>Chair </a:t>
                      </a: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Adam </a:t>
                      </a:r>
                      <a:r>
                        <a:rPr lang="en-US" sz="1500" dirty="0" err="1" smtClean="0">
                          <a:latin typeface="Calibri"/>
                          <a:ea typeface="Times New Roman"/>
                          <a:cs typeface="Arial"/>
                        </a:rPr>
                        <a:t>Duininck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26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Carver County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(Ex officio)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Commissioner Randy Maluchnik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26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Scott County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(Ex officio)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Calibri"/>
                          <a:ea typeface="Times New Roman"/>
                          <a:cs typeface="Arial"/>
                        </a:rPr>
                        <a:t>Commissioner Jon </a:t>
                      </a: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Ulrich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Times New Roman"/>
                          <a:cs typeface="Arial"/>
                        </a:rPr>
                        <a:t>Commissioner Mike Beard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26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GEARS Committee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(Ex officio)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Council Member Ady Wickstrom 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Calibri"/>
                          <a:ea typeface="Times New Roman"/>
                          <a:cs typeface="Arial"/>
                        </a:rPr>
                        <a:t>City of Shoreview</a:t>
                      </a:r>
                      <a:endParaRPr lang="en-US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8595" y="6602570"/>
            <a:ext cx="2133600" cy="244475"/>
          </a:xfrm>
        </p:spPr>
        <p:txBody>
          <a:bodyPr/>
          <a:lstStyle/>
          <a:p>
            <a:pPr>
              <a:defRPr/>
            </a:pPr>
            <a:fld id="{DC4CB717-6D7F-4B1C-906D-C653446CF32D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9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6">
      <a:dk1>
        <a:sysClr val="windowText" lastClr="000000"/>
      </a:dk1>
      <a:lt1>
        <a:srgbClr val="FFFFFF"/>
      </a:lt1>
      <a:dk2>
        <a:srgbClr val="C1D72E"/>
      </a:dk2>
      <a:lt2>
        <a:srgbClr val="C1D72E"/>
      </a:lt2>
      <a:accent1>
        <a:srgbClr val="4F81BD"/>
      </a:accent1>
      <a:accent2>
        <a:srgbClr val="C0504D"/>
      </a:accent2>
      <a:accent3>
        <a:srgbClr val="D9E78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1F00"/>
        </a:dk1>
        <a:lt1>
          <a:srgbClr val="FFFFFF"/>
        </a:lt1>
        <a:dk2>
          <a:srgbClr val="800000"/>
        </a:dk2>
        <a:lt2>
          <a:srgbClr val="FFFFFF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5A58"/>
        </a:dk1>
        <a:lt1>
          <a:srgbClr val="FFFFFF"/>
        </a:lt1>
        <a:dk2>
          <a:srgbClr val="0066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B8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5A58"/>
        </a:dk1>
        <a:lt1>
          <a:srgbClr val="FFFFFF"/>
        </a:lt1>
        <a:dk2>
          <a:srgbClr val="0000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5A58"/>
        </a:dk1>
        <a:lt1>
          <a:srgbClr val="FFFFFF"/>
        </a:lt1>
        <a:dk2>
          <a:srgbClr val="000066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B8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12825</TotalTime>
  <Words>1334</Words>
  <Application>Microsoft Office PowerPoint</Application>
  <PresentationFormat>On-screen Show (4:3)</PresentationFormat>
  <Paragraphs>351</Paragraphs>
  <Slides>35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Verdana</vt:lpstr>
      <vt:lpstr>Default Design</vt:lpstr>
      <vt:lpstr>Chart</vt:lpstr>
      <vt:lpstr>Worksheet</vt:lpstr>
      <vt:lpstr>Microsoft Excel 97-2003 Worksheet</vt:lpstr>
      <vt:lpstr>PowerPoint Presentation</vt:lpstr>
      <vt:lpstr>Who we are</vt:lpstr>
      <vt:lpstr>2008 Transportation Legislation</vt:lpstr>
      <vt:lpstr>2008 Transportation Legislation</vt:lpstr>
      <vt:lpstr>Legislative Expectations</vt:lpstr>
      <vt:lpstr>Legislative Expectations</vt:lpstr>
      <vt:lpstr>How we work</vt:lpstr>
      <vt:lpstr>Accountability</vt:lpstr>
      <vt:lpstr>2015 Board Members</vt:lpstr>
      <vt:lpstr>13 Colonies Population (1780)</vt:lpstr>
      <vt:lpstr>Balancing Regional Differences</vt:lpstr>
      <vt:lpstr>CTIB Voting Structure</vt:lpstr>
      <vt:lpstr>A Lean Organization ¾ of 1% for administrative expenses (297A.992 subd. 4)</vt:lpstr>
      <vt:lpstr>What we do</vt:lpstr>
      <vt:lpstr>Focus: Transitway Expansion</vt:lpstr>
      <vt:lpstr>CTIB:  Largest Non-Federal Investor</vt:lpstr>
      <vt:lpstr>Counties Also Invest Heavily</vt:lpstr>
      <vt:lpstr>Secure federal funding</vt:lpstr>
      <vt:lpstr>PowerPoint Presentation</vt:lpstr>
      <vt:lpstr>Federal New Starts &amp; Small Starts</vt:lpstr>
      <vt:lpstr>CTIB’s Role</vt:lpstr>
      <vt:lpstr>Role of Funding Commitments</vt:lpstr>
      <vt:lpstr>Status of CTIB Funding Commitments</vt:lpstr>
      <vt:lpstr>Making MN’s Transportation Pie Bigger:  ~$1.5 Billion in Federal Funds</vt:lpstr>
      <vt:lpstr>Annual grants</vt:lpstr>
      <vt:lpstr>$648M: CTIB Investments to Date</vt:lpstr>
      <vt:lpstr>CTIB’s financial resources  $115M (2015)</vt:lpstr>
      <vt:lpstr>Historical Sales Tax Collections</vt:lpstr>
      <vt:lpstr>Prudent Use of Debt</vt:lpstr>
      <vt:lpstr>Meeting expectations</vt:lpstr>
      <vt:lpstr>Expand System Across the Region</vt:lpstr>
      <vt:lpstr>Washington County Guaranteed Grants</vt:lpstr>
      <vt:lpstr>Vision for the Future</vt:lpstr>
      <vt:lpstr>CTIB Vision for Regional Transitways</vt:lpstr>
      <vt:lpstr>Thank You</vt:lpstr>
    </vt:vector>
  </TitlesOfParts>
  <Company>Hennepin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G. Gillett</dc:creator>
  <cp:lastModifiedBy>GOPGuest</cp:lastModifiedBy>
  <cp:revision>783</cp:revision>
  <dcterms:created xsi:type="dcterms:W3CDTF">2007-05-04T15:54:34Z</dcterms:created>
  <dcterms:modified xsi:type="dcterms:W3CDTF">2015-02-02T15:04:37Z</dcterms:modified>
</cp:coreProperties>
</file>