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2" r:id="rId5"/>
    <p:sldId id="261" r:id="rId6"/>
    <p:sldId id="263" r:id="rId7"/>
    <p:sldId id="266" r:id="rId8"/>
    <p:sldId id="264" r:id="rId9"/>
    <p:sldId id="268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2" y="-7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9063-286A-4084-9FA9-603F9D3EB5A3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ACE5-C5A2-42FE-9C57-6A0C8C889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9063-286A-4084-9FA9-603F9D3EB5A3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ACE5-C5A2-42FE-9C57-6A0C8C889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9063-286A-4084-9FA9-603F9D3EB5A3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ACE5-C5A2-42FE-9C57-6A0C8C889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9063-286A-4084-9FA9-603F9D3EB5A3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ACE5-C5A2-42FE-9C57-6A0C8C889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9063-286A-4084-9FA9-603F9D3EB5A3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ACE5-C5A2-42FE-9C57-6A0C8C889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9063-286A-4084-9FA9-603F9D3EB5A3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ACE5-C5A2-42FE-9C57-6A0C8C889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9063-286A-4084-9FA9-603F9D3EB5A3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ACE5-C5A2-42FE-9C57-6A0C8C889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9063-286A-4084-9FA9-603F9D3EB5A3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ACE5-C5A2-42FE-9C57-6A0C8C889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9063-286A-4084-9FA9-603F9D3EB5A3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ACE5-C5A2-42FE-9C57-6A0C8C889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9063-286A-4084-9FA9-603F9D3EB5A3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ACE5-C5A2-42FE-9C57-6A0C8C889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9063-286A-4084-9FA9-603F9D3EB5A3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DACE5-C5A2-42FE-9C57-6A0C8C889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C9063-286A-4084-9FA9-603F9D3EB5A3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DACE5-C5A2-42FE-9C57-6A0C8C889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japitz\Downloads\SERTC%20%20Crude%20By%20Rail%20First%20Responder%20Training.mp4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japitz\Downloads\AAR%20-%20AskRail%20(1).mp4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dirty="0" smtClean="0"/>
              <a:t>Railroad Safety Update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>
            <a:normAutofit/>
          </a:bodyPr>
          <a:lstStyle/>
          <a:p>
            <a:r>
              <a:rPr lang="en-US" sz="1600" dirty="0" smtClean="0">
                <a:solidFill>
                  <a:schemeClr val="tx1"/>
                </a:solidFill>
              </a:rPr>
              <a:t>Joint  Hearing of the Minnesota 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House Transportation Policy &amp; Finance Committee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&amp;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Senate Transportation and Public Safety Committee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February 15, 2016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Security Emergency Response Train Center (</a:t>
            </a:r>
            <a:r>
              <a:rPr lang="en-US" dirty="0" err="1" smtClean="0"/>
              <a:t>SERTC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5" name="SERTC  Crude By Rail First Responder Training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905000" y="1981200"/>
            <a:ext cx="5410200" cy="4057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73162"/>
          </a:xfrm>
        </p:spPr>
        <p:txBody>
          <a:bodyPr/>
          <a:lstStyle/>
          <a:p>
            <a:r>
              <a:rPr lang="en-US" b="1" dirty="0" smtClean="0"/>
              <a:t>Safety = Investment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4000" b="1" i="1" dirty="0" smtClean="0"/>
              <a:t>Infrastructure </a:t>
            </a:r>
          </a:p>
          <a:p>
            <a:pPr algn="ctr"/>
            <a:endParaRPr lang="en-US" sz="4000" b="1" i="1" dirty="0" smtClean="0"/>
          </a:p>
          <a:p>
            <a:pPr algn="ctr">
              <a:buNone/>
            </a:pPr>
            <a:r>
              <a:rPr lang="en-US" sz="4000" b="1" i="1" dirty="0" smtClean="0"/>
              <a:t>Technology</a:t>
            </a:r>
          </a:p>
          <a:p>
            <a:pPr algn="ctr"/>
            <a:endParaRPr lang="en-US" sz="4000" b="1" i="1" dirty="0" smtClean="0"/>
          </a:p>
          <a:p>
            <a:pPr algn="ctr">
              <a:buNone/>
            </a:pPr>
            <a:r>
              <a:rPr lang="en-US" sz="4000" b="1" i="1" dirty="0" smtClean="0"/>
              <a:t>Training &amp; Preparation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i="1" dirty="0" smtClean="0"/>
              <a:t>Infrastructure</a:t>
            </a:r>
            <a:endParaRPr lang="en-US" sz="54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sz="3400" b="1" dirty="0" smtClean="0"/>
              <a:t>Capital Intensive </a:t>
            </a:r>
            <a:r>
              <a:rPr lang="en-US" sz="2900" b="1" dirty="0" smtClean="0"/>
              <a:t>-</a:t>
            </a:r>
            <a:r>
              <a:rPr lang="en-US" sz="2900" dirty="0" smtClean="0"/>
              <a:t> Reinvest at 6 times the rate of the average manufacturer. </a:t>
            </a:r>
            <a:br>
              <a:rPr lang="en-US" sz="2900" dirty="0" smtClean="0"/>
            </a:br>
            <a:endParaRPr lang="en-US" sz="2900" dirty="0" smtClean="0"/>
          </a:p>
          <a:p>
            <a:r>
              <a:rPr lang="en-US" sz="3400" b="1" dirty="0" smtClean="0"/>
              <a:t>Privately Owned </a:t>
            </a:r>
            <a:r>
              <a:rPr lang="en-US" b="1" dirty="0" smtClean="0"/>
              <a:t>- </a:t>
            </a:r>
            <a:r>
              <a:rPr lang="en-US" dirty="0" smtClean="0"/>
              <a:t> </a:t>
            </a:r>
            <a:r>
              <a:rPr lang="en-US" sz="2900" dirty="0" smtClean="0"/>
              <a:t>Most U.S. freight railroads are privately owned and operated.  Funds to maintain, improve, and operate the freight rail network </a:t>
            </a:r>
            <a:r>
              <a:rPr lang="en-US" sz="2900" b="1" i="1" dirty="0" smtClean="0"/>
              <a:t>come from the railroads, not taxpayers</a:t>
            </a:r>
            <a:r>
              <a:rPr lang="en-US" sz="2900" dirty="0" smtClean="0"/>
              <a:t>.</a:t>
            </a:r>
            <a:br>
              <a:rPr lang="en-US" sz="2900" dirty="0" smtClean="0"/>
            </a:br>
            <a:endParaRPr lang="en-US" sz="2900" dirty="0" smtClean="0"/>
          </a:p>
          <a:p>
            <a:r>
              <a:rPr lang="en-US" sz="3400" b="1" dirty="0" smtClean="0"/>
              <a:t>Record Investments </a:t>
            </a:r>
            <a:r>
              <a:rPr lang="en-US" b="1" dirty="0" smtClean="0"/>
              <a:t>-</a:t>
            </a:r>
            <a:r>
              <a:rPr lang="en-US" dirty="0" smtClean="0"/>
              <a:t> </a:t>
            </a:r>
            <a:r>
              <a:rPr lang="en-US" sz="2900" dirty="0" smtClean="0"/>
              <a:t>Railroads are reinvesting record amounts on tracks, signaling systems, locomotives, freight cars and more – including more than </a:t>
            </a:r>
            <a:r>
              <a:rPr lang="en-US" sz="2900" b="1" i="1" dirty="0" smtClean="0"/>
              <a:t>$25 billion in both 2012 and 2013</a:t>
            </a:r>
            <a:r>
              <a:rPr lang="en-US" sz="2900" dirty="0" smtClean="0"/>
              <a:t> - </a:t>
            </a:r>
            <a:r>
              <a:rPr lang="en-US" sz="2900" b="1" i="1" dirty="0" smtClean="0"/>
              <a:t>$600 billion reinvested since 1980. </a:t>
            </a:r>
            <a:r>
              <a:rPr lang="en-US" sz="2900" dirty="0" smtClean="0"/>
              <a:t/>
            </a:r>
            <a:br>
              <a:rPr lang="en-US" sz="2900" dirty="0" smtClean="0"/>
            </a:br>
            <a:r>
              <a:rPr lang="en-US" sz="2900" dirty="0" smtClean="0"/>
              <a:t> </a:t>
            </a:r>
          </a:p>
          <a:p>
            <a:r>
              <a:rPr lang="en-US" sz="3400" b="1" dirty="0" smtClean="0"/>
              <a:t>Growing Freight Demand </a:t>
            </a:r>
            <a:r>
              <a:rPr lang="en-US" sz="2900" b="1" dirty="0" smtClean="0"/>
              <a:t>-</a:t>
            </a:r>
            <a:r>
              <a:rPr lang="en-US" sz="2900" dirty="0" smtClean="0"/>
              <a:t> 56 tons of freight/person moved in America each year.  Increase 33+% expected in next 30 years.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Infrastructure Investment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6386" name="Picture 2" descr="https://www.aar.org/Charts/Safety/Safety%20-%20Train%20Acciden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76400"/>
            <a:ext cx="8229600" cy="449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MN Railroads Infrastructure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    Minnesota’s Class I railroads invested</a:t>
            </a:r>
            <a:br>
              <a:rPr lang="en-US" dirty="0" smtClean="0"/>
            </a:br>
            <a:r>
              <a:rPr lang="en-US" dirty="0" smtClean="0"/>
              <a:t>$500+ million in infrastructure in 2015</a:t>
            </a:r>
            <a:br>
              <a:rPr lang="en-US" dirty="0" smtClean="0"/>
            </a:br>
            <a:endParaRPr lang="en-US" dirty="0" smtClean="0"/>
          </a:p>
          <a:p>
            <a:pPr lvl="1" algn="ctr">
              <a:buNone/>
            </a:pPr>
            <a:r>
              <a:rPr lang="en-US" dirty="0" smtClean="0">
                <a:sym typeface="Webdings"/>
              </a:rPr>
              <a:t>B</a:t>
            </a:r>
            <a:r>
              <a:rPr lang="en-US" dirty="0" smtClean="0"/>
              <a:t>NSF	$326 million</a:t>
            </a:r>
          </a:p>
          <a:p>
            <a:pPr lvl="1" algn="ctr">
              <a:buFont typeface="Webdings" pitchFamily="18" charset="2"/>
              <a:buChar char="a"/>
            </a:pPr>
            <a:r>
              <a:rPr lang="en-US" dirty="0" smtClean="0"/>
              <a:t>UP	$26 million</a:t>
            </a:r>
          </a:p>
          <a:p>
            <a:pPr lvl="1" algn="ctr">
              <a:buFont typeface="Webdings" pitchFamily="18" charset="2"/>
              <a:buChar char="a"/>
            </a:pPr>
            <a:r>
              <a:rPr lang="en-US" dirty="0" smtClean="0">
                <a:sym typeface="Webdings"/>
              </a:rPr>
              <a:t>CP	$75 million</a:t>
            </a:r>
          </a:p>
          <a:p>
            <a:pPr lvl="1" algn="ctr">
              <a:buNone/>
            </a:pPr>
            <a:r>
              <a:rPr lang="en-US" dirty="0" smtClean="0">
                <a:sym typeface="Webdings"/>
              </a:rPr>
              <a:t></a:t>
            </a:r>
            <a:r>
              <a:rPr lang="en-US" dirty="0" err="1" smtClean="0">
                <a:sym typeface="Webdings"/>
              </a:rPr>
              <a:t>CN</a:t>
            </a:r>
            <a:r>
              <a:rPr lang="en-US" dirty="0" smtClean="0">
                <a:sym typeface="Webdings"/>
              </a:rPr>
              <a:t>	$80 million</a:t>
            </a:r>
          </a:p>
          <a:p>
            <a:pPr lvl="1">
              <a:buFont typeface="Webdings" pitchFamily="18" charset="2"/>
              <a:buChar char="a"/>
            </a:pPr>
            <a:endParaRPr lang="en-US" dirty="0" smtClean="0">
              <a:sym typeface="Webdings"/>
            </a:endParaRPr>
          </a:p>
          <a:p>
            <a:pPr lvl="1" algn="ctr">
              <a:buFont typeface="Webdings" pitchFamily="18" charset="2"/>
              <a:buChar char="a"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Technology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3600" b="1" dirty="0" smtClean="0"/>
              <a:t>Advanced Inspection Equipment</a:t>
            </a:r>
            <a:r>
              <a:rPr lang="en-US" sz="3600" dirty="0" smtClean="0"/>
              <a:t> </a:t>
            </a:r>
            <a:r>
              <a:rPr lang="en-US" dirty="0" smtClean="0"/>
              <a:t>— Specialized track </a:t>
            </a:r>
            <a:r>
              <a:rPr lang="en-US" dirty="0" smtClean="0"/>
              <a:t>monitoring equipment </a:t>
            </a:r>
            <a:r>
              <a:rPr lang="en-US" dirty="0" smtClean="0"/>
              <a:t>such as track geometry cars, ground-penetrating radar and laser technology. Additionally, </a:t>
            </a:r>
            <a:r>
              <a:rPr lang="en-US" dirty="0" smtClean="0"/>
              <a:t>wayside detectors monitor </a:t>
            </a:r>
            <a:r>
              <a:rPr lang="en-US" dirty="0" smtClean="0"/>
              <a:t>the condition of the wheels on passing trains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 smtClean="0"/>
          </a:p>
          <a:p>
            <a:r>
              <a:rPr lang="en-US" sz="3600" b="1" dirty="0" smtClean="0"/>
              <a:t>Improved </a:t>
            </a:r>
            <a:r>
              <a:rPr lang="en-US" sz="3600" b="1" dirty="0" smtClean="0"/>
              <a:t>Tank Cars</a:t>
            </a:r>
            <a:r>
              <a:rPr lang="en-US" sz="3600" dirty="0" smtClean="0"/>
              <a:t> </a:t>
            </a:r>
            <a:r>
              <a:rPr lang="en-US" dirty="0" smtClean="0"/>
              <a:t>—Rail industry </a:t>
            </a:r>
            <a:r>
              <a:rPr lang="en-US" dirty="0" smtClean="0"/>
              <a:t>advocated </a:t>
            </a:r>
            <a:r>
              <a:rPr lang="en-US" dirty="0" smtClean="0"/>
              <a:t>for stricter tank car standards to ensure </a:t>
            </a:r>
            <a:r>
              <a:rPr lang="en-US" dirty="0" smtClean="0"/>
              <a:t>the safe </a:t>
            </a:r>
            <a:r>
              <a:rPr lang="en-US" dirty="0" smtClean="0"/>
              <a:t>transport of </a:t>
            </a:r>
            <a:r>
              <a:rPr lang="en-US" dirty="0" smtClean="0"/>
              <a:t>hazardous </a:t>
            </a:r>
            <a:r>
              <a:rPr lang="en-US" dirty="0" smtClean="0"/>
              <a:t>materials.</a:t>
            </a:r>
            <a:br>
              <a:rPr lang="en-US" dirty="0" smtClean="0"/>
            </a:br>
            <a:endParaRPr lang="en-US" dirty="0" smtClean="0"/>
          </a:p>
          <a:p>
            <a:r>
              <a:rPr lang="en-US" sz="3600" b="1" dirty="0" smtClean="0"/>
              <a:t>Asset Health Strategic Initiative (</a:t>
            </a:r>
            <a:r>
              <a:rPr lang="en-US" sz="3600" b="1" dirty="0" err="1" smtClean="0"/>
              <a:t>AHSI</a:t>
            </a:r>
            <a:r>
              <a:rPr lang="en-US" sz="3600" b="1" dirty="0" smtClean="0"/>
              <a:t>)</a:t>
            </a:r>
            <a:r>
              <a:rPr lang="en-US" sz="3600" dirty="0" smtClean="0"/>
              <a:t> </a:t>
            </a:r>
            <a:r>
              <a:rPr lang="en-US" dirty="0" smtClean="0"/>
              <a:t>— Information </a:t>
            </a:r>
            <a:r>
              <a:rPr lang="en-US" dirty="0" smtClean="0"/>
              <a:t>technology processes to improve the safety and performance of freight cars and locomotives </a:t>
            </a:r>
            <a:r>
              <a:rPr lang="en-US" dirty="0" smtClean="0"/>
              <a:t>by consolidating </a:t>
            </a:r>
            <a:r>
              <a:rPr lang="en-US" dirty="0" smtClean="0"/>
              <a:t>equipment information, </a:t>
            </a:r>
            <a:r>
              <a:rPr lang="en-US" dirty="0" smtClean="0"/>
              <a:t>ownership </a:t>
            </a:r>
            <a:r>
              <a:rPr lang="en-US" dirty="0" smtClean="0"/>
              <a:t>information, repair and inspection history, company recalls and more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sz="3600" b="1" dirty="0" smtClean="0"/>
              <a:t>Positive Train Control (</a:t>
            </a:r>
            <a:r>
              <a:rPr lang="en-US" sz="3600" b="1" dirty="0" err="1" smtClean="0"/>
              <a:t>PTC</a:t>
            </a:r>
            <a:r>
              <a:rPr lang="en-US" sz="3600" b="1" dirty="0" smtClean="0"/>
              <a:t>)</a:t>
            </a:r>
            <a:r>
              <a:rPr lang="en-US" sz="3600" dirty="0" smtClean="0"/>
              <a:t> </a:t>
            </a:r>
            <a:r>
              <a:rPr lang="en-US" dirty="0" smtClean="0"/>
              <a:t>— Cutting-edge technology is designed to automatically stop or slow a train before certain accidents occur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Positive Train Control (</a:t>
            </a:r>
            <a:r>
              <a:rPr lang="en-US" b="1" i="1" dirty="0" err="1" smtClean="0"/>
              <a:t>PTC</a:t>
            </a:r>
            <a:r>
              <a:rPr lang="en-US" b="1" i="1" dirty="0" smtClean="0"/>
              <a:t>)</a:t>
            </a:r>
            <a:endParaRPr lang="en-US" b="1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3600" b="1" dirty="0" err="1" smtClean="0"/>
              <a:t>PTC</a:t>
            </a:r>
            <a:endParaRPr lang="en-US" sz="3600" b="1" dirty="0" smtClean="0"/>
          </a:p>
          <a:p>
            <a:pPr algn="ctr">
              <a:buNone/>
            </a:pPr>
            <a:r>
              <a:rPr lang="en-US" sz="3600" b="1" dirty="0" smtClean="0"/>
              <a:t>Meeting </a:t>
            </a:r>
            <a:r>
              <a:rPr lang="en-US" sz="3600" b="1" dirty="0" smtClean="0"/>
              <a:t>the </a:t>
            </a:r>
            <a:r>
              <a:rPr lang="en-US" sz="3600" b="1" dirty="0" smtClean="0"/>
              <a:t>Challenge &amp;</a:t>
            </a:r>
          </a:p>
          <a:p>
            <a:pPr algn="ctr">
              <a:buNone/>
            </a:pPr>
            <a:r>
              <a:rPr lang="en-US" sz="3600" b="1" dirty="0" smtClean="0"/>
              <a:t>Getting </a:t>
            </a:r>
            <a:r>
              <a:rPr lang="en-US" sz="3600" b="1" dirty="0" smtClean="0"/>
              <a:t>it Right</a:t>
            </a:r>
            <a:endParaRPr lang="en-US" sz="36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 smtClean="0"/>
              <a:t>AskRail</a:t>
            </a:r>
            <a:r>
              <a:rPr lang="en-US" sz="1100" b="1" i="1" dirty="0" smtClean="0">
                <a:latin typeface="Verdana"/>
                <a:ea typeface="Verdana"/>
                <a:cs typeface="Verdana"/>
              </a:rPr>
              <a:t>®</a:t>
            </a:r>
            <a:endParaRPr lang="en-US" sz="1100" b="1" i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Available to 1</a:t>
            </a:r>
            <a:r>
              <a:rPr lang="en-US" baseline="30000" dirty="0" smtClean="0"/>
              <a:t>st</a:t>
            </a:r>
            <a:r>
              <a:rPr lang="en-US" dirty="0" smtClean="0"/>
              <a:t> Responders through Class I Railroads and the AAR</a:t>
            </a:r>
            <a:endParaRPr lang="en-US" dirty="0"/>
          </a:p>
        </p:txBody>
      </p:sp>
      <p:pic>
        <p:nvPicPr>
          <p:cNvPr id="7" name="AAR - AskRail (1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752600" y="2590800"/>
            <a:ext cx="5384800" cy="4038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Training &amp; Preparation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Minnesota railroads provide on-site training for 1</a:t>
            </a:r>
            <a:r>
              <a:rPr lang="en-US" baseline="30000" dirty="0" smtClean="0"/>
              <a:t>st</a:t>
            </a:r>
            <a:r>
              <a:rPr lang="en-US" dirty="0" smtClean="0"/>
              <a:t> responders upon request 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4,000 trained in Minnesota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150 trained in Pueblo, CO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127</Words>
  <Application>Microsoft Office PowerPoint</Application>
  <PresentationFormat>On-screen Show (4:3)</PresentationFormat>
  <Paragraphs>44</Paragraphs>
  <Slides>10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Railroad Safety Update</vt:lpstr>
      <vt:lpstr>Safety = Investment</vt:lpstr>
      <vt:lpstr>Infrastructure</vt:lpstr>
      <vt:lpstr>Infrastructure Investment</vt:lpstr>
      <vt:lpstr>MN Railroads Infrastructure</vt:lpstr>
      <vt:lpstr>Technology</vt:lpstr>
      <vt:lpstr>Positive Train Control (PTC)</vt:lpstr>
      <vt:lpstr>AskRail®</vt:lpstr>
      <vt:lpstr>Training &amp; Preparation</vt:lpstr>
      <vt:lpstr>Security Emergency Response Train Center (SERTC)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Railroad Safety Update</dc:title>
  <dc:creator>japitz</dc:creator>
  <cp:lastModifiedBy>japitz</cp:lastModifiedBy>
  <cp:revision>42</cp:revision>
  <dcterms:created xsi:type="dcterms:W3CDTF">2016-02-11T20:29:21Z</dcterms:created>
  <dcterms:modified xsi:type="dcterms:W3CDTF">2016-02-12T19:21:02Z</dcterms:modified>
</cp:coreProperties>
</file>