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708" r:id="rId3"/>
  </p:sldMasterIdLst>
  <p:notesMasterIdLst>
    <p:notesMasterId r:id="rId11"/>
  </p:notesMasterIdLst>
  <p:handoutMasterIdLst>
    <p:handoutMasterId r:id="rId12"/>
  </p:handoutMasterIdLst>
  <p:sldIdLst>
    <p:sldId id="256" r:id="rId4"/>
    <p:sldId id="344" r:id="rId5"/>
    <p:sldId id="284" r:id="rId6"/>
    <p:sldId id="330" r:id="rId7"/>
    <p:sldId id="348" r:id="rId8"/>
    <p:sldId id="347" r:id="rId9"/>
    <p:sldId id="305" r:id="rId10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1">
          <p15:clr>
            <a:srgbClr val="A4A3A4"/>
          </p15:clr>
        </p15:guide>
        <p15:guide id="2" pos="221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91296" autoAdjust="0"/>
  </p:normalViewPr>
  <p:slideViewPr>
    <p:cSldViewPr>
      <p:cViewPr varScale="1">
        <p:scale>
          <a:sx n="80" d="100"/>
          <a:sy n="80" d="100"/>
        </p:scale>
        <p:origin x="1416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>
        <p:scale>
          <a:sx n="96" d="100"/>
          <a:sy n="96" d="100"/>
        </p:scale>
        <p:origin x="-1114" y="811"/>
      </p:cViewPr>
      <p:guideLst>
        <p:guide orient="horz" pos="2931"/>
        <p:guide pos="221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688" y="1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F9289-FAE6-47D1-ACC5-179695643386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39201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688" y="8839201"/>
            <a:ext cx="304165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0692D-022E-4CEF-BC4D-72A3409390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0448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5296"/>
          </a:xfrm>
          <a:prstGeom prst="rect">
            <a:avLst/>
          </a:prstGeom>
        </p:spPr>
        <p:txBody>
          <a:bodyPr vert="horz" lIns="93277" tIns="46639" rIns="93277" bIns="4663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5296"/>
          </a:xfrm>
          <a:prstGeom prst="rect">
            <a:avLst/>
          </a:prstGeom>
        </p:spPr>
        <p:txBody>
          <a:bodyPr vert="horz" lIns="93277" tIns="46639" rIns="93277" bIns="46639" rtlCol="0"/>
          <a:lstStyle>
            <a:lvl1pPr algn="r">
              <a:defRPr sz="1200"/>
            </a:lvl1pPr>
          </a:lstStyle>
          <a:p>
            <a:fld id="{329779C4-213A-445E-9A7D-5CE81D069851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1375" cy="34893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77" tIns="46639" rIns="93277" bIns="4663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5"/>
            <a:ext cx="5615940" cy="4187666"/>
          </a:xfrm>
          <a:prstGeom prst="rect">
            <a:avLst/>
          </a:prstGeom>
        </p:spPr>
        <p:txBody>
          <a:bodyPr vert="horz" lIns="93277" tIns="46639" rIns="93277" bIns="4663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5296"/>
          </a:xfrm>
          <a:prstGeom prst="rect">
            <a:avLst/>
          </a:prstGeom>
        </p:spPr>
        <p:txBody>
          <a:bodyPr vert="horz" lIns="93277" tIns="46639" rIns="93277" bIns="4663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5296"/>
          </a:xfrm>
          <a:prstGeom prst="rect">
            <a:avLst/>
          </a:prstGeom>
        </p:spPr>
        <p:txBody>
          <a:bodyPr vert="horz" lIns="93277" tIns="46639" rIns="93277" bIns="46639" rtlCol="0" anchor="b"/>
          <a:lstStyle>
            <a:lvl1pPr algn="r">
              <a:defRPr sz="1200"/>
            </a:lvl1pPr>
          </a:lstStyle>
          <a:p>
            <a:fld id="{2755047E-9796-491D-BFB5-8231E8038C4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522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047E-9796-491D-BFB5-8231E8038C4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32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047E-9796-491D-BFB5-8231E8038C4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4328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047E-9796-491D-BFB5-8231E8038C4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229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E4ED38-0271-4842-84E6-69FE0171DF50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5863" y="698500"/>
            <a:ext cx="4649787" cy="3487738"/>
          </a:xfrm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2309" y="4420749"/>
            <a:ext cx="5615310" cy="4187743"/>
          </a:xfrm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3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72662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047E-9796-491D-BFB5-8231E8038C4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047E-9796-491D-BFB5-8231E8038C4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704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55047E-9796-491D-BFB5-8231E8038C4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0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569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367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75885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187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00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5027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20830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071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90200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05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8049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901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24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4338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2/4/2015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6931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278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2/4/2015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>
                <a:solidFill>
                  <a:srgbClr val="DBF5F9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0208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38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0585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3345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9164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124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2137DA-B113-423D-9648-3E0F7607F6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39508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57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3640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2137DA-B113-423D-9648-3E0F7607F64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ED40E-DF69-4C91-B3EB-394A11FB08E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02137DA-B113-423D-9648-3E0F7607F64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0ED40E-DF69-4C91-B3EB-394A11FB08E8}" type="datetimeFigureOut">
              <a:rPr lang="en-US" smtClean="0"/>
              <a:t>2/4/2015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2137DA-B113-423D-9648-3E0F7607F64E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6" name="Picture 14" descr="pp bg dark no title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6675"/>
            <a:ext cx="9207500" cy="692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30483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  <p:hf hdr="0" dt="0"/>
  <p:txStyles>
    <p:titleStyle>
      <a:lvl1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Arial Black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bg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bg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bg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0ED40E-DF69-4C91-B3EB-394A11FB08E8}" type="datetimeFigureOut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2/4/2015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02137DA-B113-423D-9648-3E0F7607F64E}" type="slidenum">
              <a:rPr lang="en-US" smtClean="0">
                <a:solidFill>
                  <a:srgbClr val="04617B">
                    <a:shade val="90000"/>
                  </a:srgbClr>
                </a:solidFill>
              </a:rPr>
              <a:pPr/>
              <a:t>‹#›</a:t>
            </a:fld>
            <a:endParaRPr lang="en-US">
              <a:solidFill>
                <a:srgbClr val="04617B">
                  <a:shade val="90000"/>
                </a:srgb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76117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hyperlink" Target="http://catchthelink.com/schedule-far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143000"/>
            <a:ext cx="9067800" cy="1828800"/>
          </a:xfrm>
        </p:spPr>
        <p:txBody>
          <a:bodyPr/>
          <a:lstStyle/>
          <a:p>
            <a:pPr algn="ctr"/>
            <a:r>
              <a:rPr lang="en-US" dirty="0" smtClean="0"/>
              <a:t>Minnesota Public Transit Association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262774"/>
            <a:ext cx="6025896" cy="2833226"/>
          </a:xfrm>
        </p:spPr>
        <p:txBody>
          <a:bodyPr>
            <a:normAutofit fontScale="92500" lnSpcReduction="20000"/>
          </a:bodyPr>
          <a:lstStyle/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House Transportation Committee</a:t>
            </a:r>
          </a:p>
          <a:p>
            <a:r>
              <a:rPr lang="en-US" dirty="0" smtClean="0">
                <a:latin typeface="+mj-lt"/>
              </a:rPr>
              <a:t>February 4, 2015</a:t>
            </a:r>
          </a:p>
          <a:p>
            <a:endParaRPr lang="en-US" dirty="0">
              <a:latin typeface="+mj-lt"/>
            </a:endParaRPr>
          </a:p>
          <a:p>
            <a:endParaRPr lang="en-US" dirty="0" smtClean="0">
              <a:latin typeface="+mj-lt"/>
            </a:endParaRPr>
          </a:p>
          <a:p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Marc Hall, MPTA President</a:t>
            </a:r>
          </a:p>
          <a:p>
            <a:endParaRPr lang="en-US" dirty="0">
              <a:latin typeface="+mj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53200" y="3200400"/>
            <a:ext cx="3886200" cy="2676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8" descr="data:image/jpeg;base64,/9j/4AAQSkZJRgABAQAAAQABAAD/2wCEAAkGBwgHBgkIBwgKCgkLDRYPDQwMDRsUFRAWIB0iIiAdHx8kKDQsJCYxJx8fLT0tMTU3Ojo6Iys/RD84QzQ5OjcBCgoKDQwNGg8PGjclHyU3Nzc3Nzc3Nzc3Nzc3Nzc3Nzc3Nzc3Nzc3Nzc3Nzc3Nzc3Nzc3Nzc3Nzc3Nzc3Nzc3N//AABEIAF8AdwMBIgACEQEDEQH/xAAcAAACAgMBAQAAAAAAAAAAAAAFBgQHAAIDAQj/xAA9EAACAQIEBAMEBwcDBQAAAAABAgMEEQAFEiEGEzFBIlFhFHGBkQcVMkJSocEWIyRisdHwcoLxJ0NzouH/xAAZAQACAwEAAAAAAAAAAAAAAAACAwABBAX/xAApEQACAgEEAQIFBQAAAAAAAAABAgADERIhMUETBCJhcYGh0QUjMkJR/9oADAMBAAIRAxEAPwDSnV+YVMj8sOJJWLbPvuQB36/e/wDsx87LS8xYmeR2K2UaDa8ZUEAXOykb/ixvJlVMs2qmhkUaSpWR9Wpgb2K20gXuNvn0xmWzSIkRnmo4bsTojRQy2kiuCbXtZyQO2n0vjKtbA4gacbTypqq54nCRciNoniUt4dQ5vMFr9fEe3YY5tz6qV5GmllLSyT2jVm3IFzY2tfqTb3jsO1ZUwxKRLLNI/Jflh1LaXWUnYtfSNAvsQCdvTEGp4myhalxrieNJ6gqsk6taOVBo2BY3U3JuOp2vh+8YMTutO2wRQzCNnGuS5AJuSACLde99sdxCdhDr0mkNRHy49N47G7eLSbfMn1tgEON8vjaIROsrRUstM4iidtSM5bUL6RffzPxxBPHVlpxHT1RaGhNJbSiBo7Wte7Hp3tfE0y9UdqepzN6Vaend+TpHgRmIOwvsMY9HWaC1ROIfCTaR1QD5kYrqt+kHMKhtKUoUPayyVbOBYeWwwNqeK8zXwl6OnLblRDc2/wBxOA8Zj/Mo4lpvTUSH99Xxk7C4dpD1A+6CO+JOVrllRWwxRTGxZTzOWFUb+bH9MUpUcS5lJ9vN5UvveCIRt181AP54iSZtNKCZa6umudxJIWv82xfjHcrzHgT6NzKi4bidmzHOqSNHP2JJEF9h2FsLlVxLwvQMDDnFLKNVysZD9Oo2BO/uxRkQWVwIKaZnJ7d/fiZJQSoAeRUFvSNivxwNlFdgwYol2GJalR9IfDxIIzGombSAx5D7kdxe1h6dsQYvpCyKWUhocwVSd3MSlB8nvb4H3YriggljqRLVZcZYdJBjChbm22/64mTiCprCWpkoqfQVshjuxuTuNQ87dTa2KFNSiMUXHYCWcOLsiV0Wrqp6VZV1xSLEGSRfMNqA69jYjuAce4rXK6aatppcsD0+kHmwPJKulGvZh16FbfFRjMMFdUmm8yyqSSjaqlEuZVMpeJ97b6tRtbr1LAHCvWVQy0J9a1c7vPGWCmV9Ntge1sNnD3CeY0EVa1TNR10pBKvE7agoN+jKL/P7ve+yZ9KUbJU5YkUbPaFxsCfvL/bBaSDEhsjaQKzOaRShVI/CSpCQmx63HUf4MQ2zajRVJoomAYG4jI6ehY4FmxjqFkIBDki/f/N8cJNYGyOVIvcLi8SZ+E71NZTSzPMI517aUdUFvLZccDPTBh/DEuR9qSQn+lscUAZXDsQmvc9ev+HHKYguLE2tvfF4l6yISpx4ouXRUgLGwLXP9WxlZWTxVMivS02uNirMYFa5HvvjjQvH7TCNUoOoW8Q2OPMzKrVzjW7Etc6j1viYk1tN3zSsDBUMIBAICU6L2v2GCuVRS19PNJUZ9T0BjNgkpIL7drfnheg8c32itkY3B8lP9sdmYmnGmR7ajt62GBZcjaWHYdxnky6GOoo4/wBpRmAqCyvFTSNeOy3BNycAc6gWkq5oo2chLWLtc/HE/I8unnMAXlRPKNSSz6lF72Fj2874hT01bmNRMsEUtVKraZGjTV3sDt54FNticy317H/YLYELq1XBONUYhh78SauIwjluCHQ6XUggqwuCDf3Yi6bb4ZFwlk08sFcsiXVkudQ6jYjHuONKxWrZrEgjGYz2glp2fQ21pVgnfM+jErmoYNNYlG7yG0ZuItI6WCtICT8+uFPiPh6DP3p3es0vAHTZLg3IvfceWAb5rnXMjGa0pkddTI9TTgbNYbW6bgYl5lnGZQZdTVtO1LIge0whcyKBbqelt1t1tgmvUnmcasBmCjmB6zgino5YlfN6GFpW0xJNCVLHyBucR6vgysFRy/aaSSRmCgCV1JPYfZt3wI4pr6jOcySV1VeXCFCxk2sLkn8/yw6ZBxdlsmU0cdcXE6RgO5iuCw2vff39MHnbMaKmLFcbiIFfktdl1TPRVEWqaJg8gQawFK31Ejt19OuIsqctbM7L5+Lb88PlbnSfWNXHBmEcsEdBeMSWIMgRgbgjc7C4wbpqivl4fpZYaZJAaFHRRCukuY1sAALAXv5dbdsXmBpOcSpVI2ZKlQR5qt74xxI7M7vFIT1Zk6/LFp0sGX1cTtXZTQysuq0kkCBpFUE9QB5W6D446ycOcPTTSxNk8YdNZAhldGYKwAsBbc3/AC+U1SiMSo4gyyAhE6Eb97i3nhu+jPJYc84upYK3w0sH8TIEvd9JBC9T1Nr+l8Nv7BZBUxK8IqYwwB8M+ofMg48yChyfgzNHzOnq6qrIj5MsMkYUxgsniOwsL6R632wu1yEOnmEiFjHjivgmjzWLMMwy9H9rFM2iGJ+XrkABXc7C423HceWKfyDLszharjy5KnkU1UDNIgAJAW4TzJte9v1xeOS53R1VZ7TDWgxTMDoDrZdrWO98VVDWT5blud5TTIzTQZi760O7qGHjJt/LYnGP0lhNbBhvHsrBwDELiqTnZxWOIjEC4spFreH3DDNJBlT8DSwTUsCTwBWWdYgJNRIG5vcjffa3a/QBf4gFRVvT1FSjKzExMx6nYWv62v1/TDpk0EWe8P8AsJ8ZCAGKNP3iWO2mw2se36XONp4EUDhjkSuaZV9pjDG4IubHY7Y8w01XDtPl1UKcWmnjjXnF2A5bknYgHbw6djuL2xmGeMv7gY2q5ahpYQ3U8QGrpDFXRwzKCrXjZ/ExvvsQRby39T5wRxC9HHUlU0xCBlVXUsHYkWF9zfra/YHHtHHHXyrAUkp5nmVQj76x01elhqv1v/Rl/Y/LZ4gtWHlYbmzkAn3Xxz6qxxjaZlr/AGlAEVKjJK+uNLmdGaWzRA6NJTUGHQkbHr1wG+rs1y+IpUZdMUBJ1Q2cW+F/zxbNJlUVJAkMCSLGgsq+QxtLQAG/Lb3nGssDtNFbNW2pTvKWapp5JG5gIc7Nr2OCeXViQqArzoFFleCQqfjvbyxY1blNNVDTVUsc3/kjDW+fTAGr4MyxyTFFLTNfrDKRb4G+BIE0J6kg5Zc/aQafP65FtDnEjW+5UopHXuSMSm4nrYI+ZPTZdOCbkpcNc+44G1PB9ZED7HmMctjsk8ZU/MXwNqMozil3ky9pV/FTtzPyG+K0t1Hrb6Zj7hj6fiGqnjDM5IhFByaVL9YlJbfruxOBfDuYL9fVCVMzlp6d0W9zrk2YavkcCmqFR9EyvFIPuyKVOIsFQtNmsFQbMElDHfqL/wDOKWsvkNJ6x6VrXw456lpSUmXzZIaiChWOohbU0gfxGxBIGF/n1UVVUSzcuaRxy9QF1k31XI8yNJ+ODksrwZdVLeMrIkjBQdVtKmxvt5X+OOWdUKI1BVGYRRSUUGpQ41TOPDYX2GxS5PQA4ulFr4mapwXAsGRAnE1eKt8tzCaBATS2kYL4SQ2kNb8QsBf3YjJIlLJNmOWVDRvGpciJgfK4N9x1IuPLrjXjiMoMrEFoDJA+uFTZQNVxt3/W18AqCRoZAPaFNwRoB338ree23/ONJz/bczGQqthNhGqgnkphVVVGZ0hkrHLaFDXuqnrYnqT2/PHuOmUiSCGKH+HE12YCIBytwt7aWFgdjYH4DGYQ1i55nQouREAZQYVyjhespniepWV2j2UBTYdf79sNFLSVCADQ/u0nFunphYpuKJhxo/DldSJHqpzNT1MchKyEWJQggWYKytYE7HDAgE5+sxXWKpA3V9v5ScbaJj1R7+iYZeI+KZ8s4iyjJaOiSeTMGZWmklKJCbErewNyQrbenrjaoz7NI+LIshjoqN+bRvVpO1Qy+FWCkFdB38Q74mgSazFUxTnYI/wXHCSCa28T7fyYZM14kzOKo+rFhpoq6ablwNFPqWQab7My+EizXuDaw66thUFJx5HVe0SNSGJj0XMH/LVqX/1wBUAzSlbMuSQPn3BDUkh/7LjzIXEOWicdYJd99k6Ybv23rl+rY4KSjqXq61aIs0zR6WOvx2Ctt+7YEX6juCDgnLxjHllbmdHn0K070FKlVzIJDIs0btpAFwCH1jTp3vcb4IIOohiynBEq6soZpoxHNTyTR/gli1D5EbYXa7hCjnuUpKimbzhBKn/a398fQcVVn0tEKsUVGkrDUtC8ra7dgZALBrdtJAPfvjbLc7XOsiXMspQamBBhqCVMbqbOj2vYggjvi9OODALZnzsIs1hhmpoYJhDp5ZYQHU22m5JHxxIFNXnKvaDBWGSnrwIuYjE6Aija4+ze/p8sW7l3HlZUcK0HEtRlcEdDVzrC0cdSzSR6pDGGtpAbxW2uNj6YMcP59mOaZ1m1BU0dLDHlkqxPLHOzmRmQMLAqLCxHc4oJjuM8vwlK5vwxWZzXQytEyU0FOqmRlIJ6HSAPQ9bH44l0BbhuFosoNcDUq5b90yqr6RawtYA7X37dcWxnfE9Xk1UYqqlpCklTDTU7idhqeViFL3WygAEnc+mDlFJX+2TQVscRjVFaKoiBAe97qVJNiLDub3wD1M/LbRL+45nzTX1VZWhpWyqqi0EDZJGaQ9yfiT6dLW75j6lxmGCtRB0iYxAFzsMVxxUy1FHmXEGVVCS1eR5otYFRgbxpEiSpt2K6/lix2UMCGFwdiD3xzWmgUELDGAV0myjceXuwcKV1xFNFT5rwjXVrpDPVZu08iSMA0atEyoCO1lCA+uJmaz0Mv0qUSS1qRhcmlDFKjlkHmoQLgjtfb0w8vTwuzM8SMzCxJUEkeWNRSU6iywRAeQQYkko76QKSNZQuX1XtsVE786WM6gnMsQGa/wBoafF/qBNtWCWft/0eyQqxB5y73/14tuooKSeExSwIUJvYC1j0vt3tgNBwZkcUwkSkQFTdQERdJ9CACPnhLVHJI7nUp/UFWutGH8Dn5yqsto2oaXhgV0/szPncbnU4R0BWTz6AeE+he3XBfOqesjOeZHWlKvN2ngzCiqpLB8xpo5A3K8tS2ICiwN+m5OLRrcvQ5fNBQpFBM0LRxPoHgNjbqD3N8DDR55FBUa5aSo5dM3symMA8zT4b7AW1dOm3XDFXSMTBfcbrTYe4Qgz/ACubKlzMVcSUpXUWc6SvmCDuGB2t1vthf4CpJct4bzKtzFDRjMa2orxFMNBhR/shvI2AJB6XxMbLs9M4qNeWtMGUh2hGu1t7tp3N7X6XHTT1x2oKbPJfZmzGamkiKgzwlQ2/X8NuvlboOtjcoqVtw21LR/RDl2YU9S5zelZ3pKfmmUPPzWCpySSCSD2AIvcEdcOXCk7ZfxdxFDmwSkqcwanqoFdwBKvKCtpPfSwIIxNTL+I5KfnLUUcFY8KgOY1JRrEm9hutz0FjsPFsSZb0Oc1CTe1zUUoCtyo3iDANtpvcdt/j8AJJIWaHJc3NRTZvHFUZZmMqUiOzeBpFVmuGv57AjuMceDoswyriLMsjOYTZjlNPTxy08s51SU7MSOSz/e2AbfcAjzxMFPxI4WF3o+WSBpKKUAA32tfTe23XbqvTEzJqPM6SSJaiWm9nAYPHFGq77WOyjf7V/hiSQ5jMZjMSSf/Z"/>
          <p:cNvSpPr>
            <a:spLocks noChangeAspect="1" noChangeArrowheads="1"/>
          </p:cNvSpPr>
          <p:nvPr/>
        </p:nvSpPr>
        <p:spPr bwMode="auto">
          <a:xfrm>
            <a:off x="0" y="-433388"/>
            <a:ext cx="1133475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 descr="b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7" y="3592762"/>
            <a:ext cx="3663629" cy="228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989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" y="990600"/>
            <a:ext cx="8001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000" b="1" dirty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Greater Minnesota </a:t>
            </a:r>
            <a:r>
              <a:rPr lang="en-US" sz="50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 </a:t>
            </a:r>
          </a:p>
          <a:p>
            <a:pPr algn="ctr"/>
            <a:r>
              <a:rPr lang="en-US" sz="5000" b="1" dirty="0" smtClean="0">
                <a:solidFill>
                  <a:srgbClr val="04617B"/>
                </a:solidFill>
                <a:latin typeface="Calibri"/>
                <a:ea typeface="+mj-ea"/>
                <a:cs typeface="+mj-cs"/>
              </a:rPr>
              <a:t>54 public transit providers.</a:t>
            </a:r>
          </a:p>
          <a:p>
            <a:pPr lvl="0"/>
            <a:r>
              <a:rPr lang="en-US" sz="2000" dirty="0"/>
              <a:t>Total system count is now 54 </a:t>
            </a:r>
            <a:r>
              <a:rPr lang="en-US" sz="2000" dirty="0" smtClean="0"/>
              <a:t>(from 59 last year) as a result of various </a:t>
            </a:r>
            <a:r>
              <a:rPr lang="en-US" sz="2000" dirty="0"/>
              <a:t>mergers of existing </a:t>
            </a:r>
            <a:r>
              <a:rPr lang="en-US" sz="2000" dirty="0" smtClean="0"/>
              <a:t>systems </a:t>
            </a:r>
            <a:r>
              <a:rPr lang="en-US" sz="2000" dirty="0"/>
              <a:t>and </a:t>
            </a:r>
            <a:r>
              <a:rPr lang="en-US" sz="2000" dirty="0" smtClean="0"/>
              <a:t>the addition </a:t>
            </a:r>
            <a:r>
              <a:rPr lang="en-US" sz="2000" dirty="0"/>
              <a:t>of two new tribal systems (White Earth and Fond-du-Lac</a:t>
            </a:r>
            <a:r>
              <a:rPr lang="en-US" sz="2000" dirty="0" smtClean="0"/>
              <a:t>).</a:t>
            </a:r>
          </a:p>
          <a:p>
            <a:pPr lvl="0"/>
            <a:r>
              <a:rPr lang="en-US" sz="2000" dirty="0" smtClean="0"/>
              <a:t>Includes Metropolitan </a:t>
            </a:r>
            <a:r>
              <a:rPr lang="en-US" sz="2000" dirty="0"/>
              <a:t>Council Transit Link (rural service inside the seven county metro area</a:t>
            </a:r>
            <a:r>
              <a:rPr lang="en-US" sz="2000" dirty="0" smtClean="0"/>
              <a:t>);</a:t>
            </a:r>
          </a:p>
          <a:p>
            <a:pPr lvl="0"/>
            <a:r>
              <a:rPr lang="en-US" sz="2000" dirty="0" err="1" smtClean="0"/>
              <a:t>Northstar</a:t>
            </a:r>
            <a:r>
              <a:rPr lang="en-US" sz="2000" dirty="0" smtClean="0"/>
              <a:t> </a:t>
            </a:r>
            <a:r>
              <a:rPr lang="en-US" sz="2000" dirty="0"/>
              <a:t>Commuter Rail (Greater </a:t>
            </a:r>
            <a:r>
              <a:rPr lang="en-US" sz="2000" dirty="0" err="1"/>
              <a:t>Mn</a:t>
            </a:r>
            <a:r>
              <a:rPr lang="en-US" sz="2000" dirty="0"/>
              <a:t> portion of Sherburne County commuter rail service</a:t>
            </a:r>
            <a:r>
              <a:rPr lang="en-US" sz="2000" dirty="0" smtClean="0"/>
              <a:t>); </a:t>
            </a:r>
            <a:r>
              <a:rPr lang="en-US" sz="2000" dirty="0"/>
              <a:t>and </a:t>
            </a:r>
            <a:endParaRPr lang="en-US" sz="2000" dirty="0" smtClean="0"/>
          </a:p>
          <a:p>
            <a:pPr lvl="0"/>
            <a:r>
              <a:rPr lang="en-US" sz="2000" dirty="0" smtClean="0"/>
              <a:t>St</a:t>
            </a:r>
            <a:r>
              <a:rPr lang="en-US" sz="2000" dirty="0"/>
              <a:t>. Cloud Transit's </a:t>
            </a:r>
            <a:r>
              <a:rPr lang="en-US" sz="2000" dirty="0" err="1"/>
              <a:t>Northstar</a:t>
            </a:r>
            <a:r>
              <a:rPr lang="en-US" sz="2000" dirty="0"/>
              <a:t> Link system (commuter bus service between St. Cloud and Big Lake). </a:t>
            </a:r>
          </a:p>
          <a:p>
            <a:pPr algn="ctr"/>
            <a:endParaRPr lang="en-US" sz="2000" b="1" dirty="0">
              <a:solidFill>
                <a:srgbClr val="04617B"/>
              </a:solidFill>
              <a:latin typeface="Calibri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335763"/>
            <a:ext cx="2057400" cy="128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lick to go to Northstar Link schedul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396645"/>
            <a:ext cx="2019300" cy="1265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777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Greater Minnesota Transit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en-US" sz="1600" dirty="0" smtClean="0">
                <a:solidFill>
                  <a:schemeClr val="tx2"/>
                </a:solidFill>
                <a:latin typeface="+mj-lt"/>
              </a:rPr>
              <a:t>Statistics from 2010 Greater MN Transit Plan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sz="2400" dirty="0" smtClean="0">
                <a:latin typeface="+mj-lt"/>
              </a:rPr>
              <a:t>50% use transit at least 5 days a week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86% ride at least twice a week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33% are going to work </a:t>
            </a:r>
          </a:p>
          <a:p>
            <a:endParaRPr lang="en-US" sz="8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20% are going to school </a:t>
            </a:r>
          </a:p>
          <a:p>
            <a:endParaRPr lang="en-US" sz="1000" dirty="0" smtClean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50% of users in rural counties are 65 years or older</a:t>
            </a:r>
          </a:p>
          <a:p>
            <a:r>
              <a:rPr lang="en-US" sz="2400" dirty="0" smtClean="0">
                <a:latin typeface="+mj-lt"/>
              </a:rPr>
              <a:t>76% of seniors are female</a:t>
            </a:r>
          </a:p>
          <a:p>
            <a:r>
              <a:rPr lang="en-US" sz="2400" dirty="0" smtClean="0">
                <a:latin typeface="+mj-lt"/>
              </a:rPr>
              <a:t>33% of senior trips are medical and basic shopping needs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533400" y="4724400"/>
            <a:ext cx="7772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4151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6" name="Rectangle 4"/>
          <p:cNvSpPr>
            <a:spLocks noGrp="1" noChangeArrowheads="1"/>
          </p:cNvSpPr>
          <p:nvPr>
            <p:ph type="title"/>
          </p:nvPr>
        </p:nvSpPr>
        <p:spPr>
          <a:xfrm>
            <a:off x="20390" y="259080"/>
            <a:ext cx="9123610" cy="1143000"/>
          </a:xfrm>
        </p:spPr>
        <p:txBody>
          <a:bodyPr/>
          <a:lstStyle/>
          <a:p>
            <a:r>
              <a:rPr lang="en-US" dirty="0" smtClean="0"/>
              <a:t> Greater </a:t>
            </a:r>
            <a:r>
              <a:rPr lang="en-US" dirty="0"/>
              <a:t>Minnesota </a:t>
            </a:r>
            <a:r>
              <a:rPr lang="en-US" dirty="0" smtClean="0"/>
              <a:t>Transit Service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3" t="10116" r="3292" b="25707"/>
          <a:stretch/>
        </p:blipFill>
        <p:spPr>
          <a:xfrm>
            <a:off x="76200" y="1447800"/>
            <a:ext cx="5105400" cy="5257799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1508918"/>
            <a:ext cx="3962400" cy="519668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sz="2500" dirty="0" smtClean="0">
              <a:latin typeface="+mj-lt"/>
            </a:endParaRPr>
          </a:p>
          <a:p>
            <a:r>
              <a:rPr lang="en-US" sz="2500" dirty="0" smtClean="0">
                <a:latin typeface="+mj-lt"/>
              </a:rPr>
              <a:t>70 counties with countywide service</a:t>
            </a:r>
          </a:p>
          <a:p>
            <a:r>
              <a:rPr lang="en-US" sz="2500" dirty="0">
                <a:latin typeface="+mj-lt"/>
              </a:rPr>
              <a:t>9</a:t>
            </a:r>
            <a:r>
              <a:rPr lang="en-US" sz="2500" dirty="0" smtClean="0">
                <a:latin typeface="+mj-lt"/>
              </a:rPr>
              <a:t> counties with municipal service only</a:t>
            </a:r>
          </a:p>
          <a:p>
            <a:pPr lvl="1"/>
            <a:r>
              <a:rPr lang="en-US" sz="1700" dirty="0" smtClean="0">
                <a:latin typeface="+mj-lt"/>
              </a:rPr>
              <a:t>Clearwater, Cass, Nicollet, Le Sueur, Rice, Blue Earth, Olmstead, Faribault, Wilkin</a:t>
            </a:r>
          </a:p>
          <a:p>
            <a:r>
              <a:rPr lang="en-US" sz="2500" dirty="0">
                <a:latin typeface="+mj-lt"/>
              </a:rPr>
              <a:t>1</a:t>
            </a:r>
            <a:r>
              <a:rPr lang="en-US" sz="2500" dirty="0" smtClean="0">
                <a:latin typeface="+mj-lt"/>
              </a:rPr>
              <a:t> counties with no public transit service</a:t>
            </a:r>
          </a:p>
          <a:p>
            <a:pPr lvl="1"/>
            <a:r>
              <a:rPr lang="en-US" sz="1700" dirty="0" smtClean="0">
                <a:latin typeface="+mj-lt"/>
              </a:rPr>
              <a:t>Waseca</a:t>
            </a:r>
          </a:p>
          <a:p>
            <a:pPr marL="0" indent="0">
              <a:buNone/>
            </a:pPr>
            <a:r>
              <a:rPr lang="en-US" sz="2000" dirty="0" smtClean="0"/>
              <a:t>_______________________________</a:t>
            </a:r>
          </a:p>
          <a:p>
            <a:r>
              <a:rPr lang="en-US" sz="2300" dirty="0">
                <a:latin typeface="+mj-lt"/>
              </a:rPr>
              <a:t>6 Urbanized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700" dirty="0" smtClean="0"/>
              <a:t>St</a:t>
            </a:r>
            <a:r>
              <a:rPr lang="en-US" sz="1700" dirty="0"/>
              <a:t>. Cloud, Rochester, Duluth, East Grand Forks, La Crescent and Moorhead</a:t>
            </a:r>
          </a:p>
          <a:p>
            <a:pPr>
              <a:buNone/>
            </a:pPr>
            <a:r>
              <a:rPr lang="en-US" sz="1200" dirty="0" smtClean="0">
                <a:latin typeface="+mj-lt"/>
              </a:rPr>
              <a:t>	</a:t>
            </a:r>
            <a:endParaRPr lang="en-US" sz="13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79029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832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9611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Meeting State Goals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pPr marL="521208" indent="-457200">
              <a:buFont typeface="Wingdings" panose="05000000000000000000" pitchFamily="2" charset="2"/>
              <a:buChar char="§"/>
            </a:pPr>
            <a:r>
              <a:rPr lang="en-US" sz="2400" dirty="0"/>
              <a:t>Minnesota Statutes §174.24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/>
              <a:t>Meet 80% of transit needs by July 1, 2015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/>
              <a:t>Meet 90% of transit needs by July 1, 2025</a:t>
            </a:r>
          </a:p>
          <a:p>
            <a:pPr marL="393192" lvl="1" indent="0">
              <a:buClr>
                <a:schemeClr val="accent3"/>
              </a:buClr>
              <a:buNone/>
            </a:pPr>
            <a:endParaRPr lang="en-US" sz="900" dirty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en-US" sz="2400" dirty="0"/>
              <a:t>In Greater Minnesota 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dirty="0"/>
              <a:t>Address unmet need in existing systems, add service in un-served counties and in un-served communities.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r>
              <a:rPr lang="en-US" dirty="0"/>
              <a:t>Add evening and weekend service</a:t>
            </a:r>
            <a:r>
              <a:rPr lang="en-US" dirty="0" smtClean="0"/>
              <a:t>.</a:t>
            </a:r>
          </a:p>
          <a:p>
            <a:pPr lvl="1">
              <a:buClr>
                <a:schemeClr val="accent3"/>
              </a:buClr>
              <a:buFont typeface="Arial" pitchFamily="34" charset="0"/>
              <a:buChar char="•"/>
            </a:pPr>
            <a:endParaRPr lang="en-US" sz="900" dirty="0"/>
          </a:p>
          <a:p>
            <a:pPr>
              <a:buFont typeface="Arial" pitchFamily="34" charset="0"/>
              <a:buChar char="•"/>
            </a:pPr>
            <a:r>
              <a:rPr lang="en-US" sz="2400" dirty="0" smtClean="0">
                <a:latin typeface="+mj-lt"/>
              </a:rPr>
              <a:t>Funding Service Expansion</a:t>
            </a:r>
          </a:p>
          <a:p>
            <a:pPr lvl="1">
              <a:buFont typeface="Arial" pitchFamily="34" charset="0"/>
              <a:buChar char="•"/>
            </a:pPr>
            <a:r>
              <a:rPr lang="en-US" sz="2200" dirty="0" smtClean="0">
                <a:latin typeface="+mj-lt"/>
              </a:rPr>
              <a:t>TFAC REPORT recommended increasing annual investment of $45 million for Greater Minnesota Transit by 2020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911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 Black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-44" charset="-128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7012</TotalTime>
  <Words>241</Words>
  <Application>Microsoft Office PowerPoint</Application>
  <PresentationFormat>On-screen Show (4:3)</PresentationFormat>
  <Paragraphs>57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7" baseType="lpstr">
      <vt:lpstr>Arial</vt:lpstr>
      <vt:lpstr>Arial Black</vt:lpstr>
      <vt:lpstr>Arial Narrow</vt:lpstr>
      <vt:lpstr>Calibri</vt:lpstr>
      <vt:lpstr>Constantia</vt:lpstr>
      <vt:lpstr>Wingdings</vt:lpstr>
      <vt:lpstr>Wingdings 2</vt:lpstr>
      <vt:lpstr>Flow</vt:lpstr>
      <vt:lpstr>1_Custom Design</vt:lpstr>
      <vt:lpstr>2_Flow</vt:lpstr>
      <vt:lpstr>Minnesota Public Transit Association</vt:lpstr>
      <vt:lpstr>PowerPoint Presentation</vt:lpstr>
      <vt:lpstr>Greater Minnesota Transit</vt:lpstr>
      <vt:lpstr> Greater Minnesota Transit Service</vt:lpstr>
      <vt:lpstr>PowerPoint Presentation</vt:lpstr>
      <vt:lpstr>PowerPoint Presentation</vt:lpstr>
      <vt:lpstr>Meeting State Goals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Minnesota Public Transit Association</dc:title>
  <dc:creator>Sherry Munyon</dc:creator>
  <cp:lastModifiedBy>GOPGuest</cp:lastModifiedBy>
  <cp:revision>187</cp:revision>
  <cp:lastPrinted>2015-02-04T15:40:46Z</cp:lastPrinted>
  <dcterms:created xsi:type="dcterms:W3CDTF">2012-09-16T22:03:59Z</dcterms:created>
  <dcterms:modified xsi:type="dcterms:W3CDTF">2015-02-04T16:14:02Z</dcterms:modified>
</cp:coreProperties>
</file>