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10" r:id="rId5"/>
  </p:sldMasterIdLst>
  <p:notesMasterIdLst>
    <p:notesMasterId r:id="rId46"/>
  </p:notesMasterIdLst>
  <p:handoutMasterIdLst>
    <p:handoutMasterId r:id="rId47"/>
  </p:handoutMasterIdLst>
  <p:sldIdLst>
    <p:sldId id="256" r:id="rId6"/>
    <p:sldId id="257" r:id="rId7"/>
    <p:sldId id="294" r:id="rId8"/>
    <p:sldId id="258" r:id="rId9"/>
    <p:sldId id="331" r:id="rId10"/>
    <p:sldId id="260" r:id="rId11"/>
    <p:sldId id="261" r:id="rId12"/>
    <p:sldId id="321" r:id="rId13"/>
    <p:sldId id="330" r:id="rId14"/>
    <p:sldId id="295" r:id="rId15"/>
    <p:sldId id="323" r:id="rId16"/>
    <p:sldId id="324" r:id="rId17"/>
    <p:sldId id="267" r:id="rId18"/>
    <p:sldId id="308" r:id="rId19"/>
    <p:sldId id="309" r:id="rId20"/>
    <p:sldId id="322" r:id="rId21"/>
    <p:sldId id="300" r:id="rId22"/>
    <p:sldId id="326" r:id="rId23"/>
    <p:sldId id="327" r:id="rId24"/>
    <p:sldId id="277" r:id="rId25"/>
    <p:sldId id="296" r:id="rId26"/>
    <p:sldId id="306" r:id="rId27"/>
    <p:sldId id="271" r:id="rId28"/>
    <p:sldId id="276" r:id="rId29"/>
    <p:sldId id="278" r:id="rId30"/>
    <p:sldId id="275" r:id="rId31"/>
    <p:sldId id="325" r:id="rId32"/>
    <p:sldId id="274" r:id="rId33"/>
    <p:sldId id="285" r:id="rId34"/>
    <p:sldId id="281" r:id="rId35"/>
    <p:sldId id="282" r:id="rId36"/>
    <p:sldId id="301" r:id="rId37"/>
    <p:sldId id="302" r:id="rId38"/>
    <p:sldId id="303" r:id="rId39"/>
    <p:sldId id="304" r:id="rId40"/>
    <p:sldId id="288" r:id="rId41"/>
    <p:sldId id="283" r:id="rId42"/>
    <p:sldId id="320" r:id="rId43"/>
    <p:sldId id="298" r:id="rId44"/>
    <p:sldId id="299" r:id="rId4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puit, Peter K (DHS)" initials="SPK(" lastIdx="16" clrIdx="0">
    <p:extLst>
      <p:ext uri="{19B8F6BF-5375-455C-9EA6-DF929625EA0E}">
        <p15:presenceInfo xmlns:p15="http://schemas.microsoft.com/office/powerpoint/2012/main" userId="S-1-5-21-79331101-957628765-1238779560-170688" providerId="AD"/>
      </p:ext>
    </p:extLst>
  </p:cmAuthor>
  <p:cmAuthor id="2" name="Stemper, Colin W (DHS)" initials="SCW(" lastIdx="22" clrIdx="1">
    <p:extLst>
      <p:ext uri="{19B8F6BF-5375-455C-9EA6-DF929625EA0E}">
        <p15:presenceInfo xmlns:p15="http://schemas.microsoft.com/office/powerpoint/2012/main" userId="S-1-5-21-79331101-957628765-1238779560-13785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78BE21"/>
    <a:srgbClr val="00A3E2"/>
    <a:srgbClr val="003865"/>
    <a:srgbClr val="000000"/>
    <a:srgbClr val="0D0D0D"/>
    <a:srgbClr val="E8E8E8"/>
    <a:srgbClr val="B20738"/>
    <a:srgbClr val="2C2C2C"/>
    <a:srgbClr val="F5F5F5"/>
    <a:srgbClr val="38383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9706" autoAdjust="0"/>
    <p:restoredTop sz="82944" autoAdjust="0"/>
  </p:normalViewPr>
  <p:slideViewPr>
    <p:cSldViewPr snapToGrid="0">
      <p:cViewPr varScale="1">
        <p:scale>
          <a:sx n="72" d="100"/>
          <a:sy n="72" d="100"/>
        </p:scale>
        <p:origin x="60" y="12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90" d="100"/>
          <a:sy n="90" d="100"/>
        </p:scale>
        <p:origin x="2604" y="7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handoutMaster" Target="handoutMasters/handoutMaster1.xml"/><Relationship Id="rId50"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commentAuthors" Target="commentAuthors.xml"/><Relationship Id="rId8" Type="http://schemas.openxmlformats.org/officeDocument/2006/relationships/slide" Target="slides/slide3.xml"/><Relationship Id="rId51"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mn-dhs1.co.dhs\FileShares\CCA_Public\A.Tom_Janene\Legislative%20Session%202019\Slides%20for%201.14.18.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mn-dhs1.co.dhs\FileShares\Rate_Setting_Methodologies_Initiative\2019%20Legislation\PCA%20Framework\Copy%20of%20Proposed%20PCA%20framework.%20August%206.xls"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0" i="0" u="none" strike="noStrike" kern="1200" spc="0" baseline="0">
                <a:solidFill>
                  <a:srgbClr val="000000"/>
                </a:solidFill>
                <a:latin typeface="+mn-lt"/>
                <a:ea typeface="+mn-ea"/>
                <a:cs typeface="+mn-cs"/>
              </a:defRPr>
            </a:pPr>
            <a:r>
              <a:rPr lang="en-US" dirty="0"/>
              <a:t>Average Monthly Cost of </a:t>
            </a:r>
            <a:r>
              <a:rPr lang="en-US" dirty="0" smtClean="0"/>
              <a:t>Long Term Services &amp; Supports </a:t>
            </a:r>
            <a:r>
              <a:rPr lang="en-US" dirty="0"/>
              <a:t>for </a:t>
            </a:r>
            <a:endParaRPr lang="en-US" dirty="0" smtClean="0"/>
          </a:p>
          <a:p>
            <a:pPr>
              <a:defRPr/>
            </a:pPr>
            <a:r>
              <a:rPr lang="en-US" dirty="0" smtClean="0"/>
              <a:t>Older </a:t>
            </a:r>
            <a:r>
              <a:rPr lang="en-US" dirty="0"/>
              <a:t>Adults and People with Disabilities</a:t>
            </a:r>
          </a:p>
          <a:p>
            <a:pPr>
              <a:defRPr/>
            </a:pPr>
            <a:r>
              <a:rPr lang="en-US" dirty="0"/>
              <a:t> (Jan. 2017)</a:t>
            </a:r>
          </a:p>
        </c:rich>
      </c:tx>
      <c:overlay val="0"/>
      <c:spPr>
        <a:noFill/>
        <a:ln>
          <a:noFill/>
        </a:ln>
        <a:effectLst/>
      </c:spPr>
      <c:txPr>
        <a:bodyPr rot="0" spcFirstLastPara="1" vertOverflow="ellipsis" vert="horz" wrap="square" anchor="ctr" anchorCtr="1"/>
        <a:lstStyle/>
        <a:p>
          <a:pPr>
            <a:defRPr sz="2160" b="0" i="0" u="none" strike="noStrike" kern="1200" spc="0" baseline="0">
              <a:solidFill>
                <a:srgbClr val="000000"/>
              </a:solidFill>
              <a:latin typeface="+mn-lt"/>
              <a:ea typeface="+mn-ea"/>
              <a:cs typeface="+mn-cs"/>
            </a:defRPr>
          </a:pPr>
          <a:endParaRPr lang="en-US"/>
        </a:p>
      </c:txPr>
    </c:title>
    <c:autoTitleDeleted val="0"/>
    <c:plotArea>
      <c:layout/>
      <c:barChart>
        <c:barDir val="col"/>
        <c:grouping val="clustered"/>
        <c:varyColors val="0"/>
        <c:ser>
          <c:idx val="0"/>
          <c:order val="0"/>
          <c:tx>
            <c:strRef>
              <c:f>Sheet1!$I$2:$I$3</c:f>
              <c:strCache>
                <c:ptCount val="2"/>
                <c:pt idx="0">
                  <c:v>HCBS $</c:v>
                </c:pt>
              </c:strCache>
            </c:strRef>
          </c:tx>
          <c:spPr>
            <a:solidFill>
              <a:schemeClr val="accent1"/>
            </a:solidFill>
            <a:ln>
              <a:noFill/>
            </a:ln>
            <a:effectLst/>
          </c:spPr>
          <c:invertIfNegative val="0"/>
          <c:cat>
            <c:strRef>
              <c:f>Sheet1!$H$7</c:f>
              <c:strCache>
                <c:ptCount val="1"/>
                <c:pt idx="0">
                  <c:v>Overall</c:v>
                </c:pt>
              </c:strCache>
            </c:strRef>
          </c:cat>
          <c:val>
            <c:numRef>
              <c:f>Sheet1!$I$7</c:f>
            </c:numRef>
          </c:val>
        </c:ser>
        <c:ser>
          <c:idx val="1"/>
          <c:order val="1"/>
          <c:tx>
            <c:strRef>
              <c:f>Sheet1!$J$2:$J$3</c:f>
              <c:strCache>
                <c:ptCount val="2"/>
                <c:pt idx="0">
                  <c:v>HCBS Pop</c:v>
                </c:pt>
              </c:strCache>
            </c:strRef>
          </c:tx>
          <c:spPr>
            <a:solidFill>
              <a:schemeClr val="accent2"/>
            </a:solidFill>
            <a:ln>
              <a:noFill/>
            </a:ln>
            <a:effectLst/>
          </c:spPr>
          <c:invertIfNegative val="0"/>
          <c:cat>
            <c:strRef>
              <c:f>Sheet1!$H$7</c:f>
              <c:strCache>
                <c:ptCount val="1"/>
                <c:pt idx="0">
                  <c:v>Overall</c:v>
                </c:pt>
              </c:strCache>
            </c:strRef>
          </c:cat>
          <c:val>
            <c:numRef>
              <c:f>Sheet1!$J$7</c:f>
            </c:numRef>
          </c:val>
        </c:ser>
        <c:ser>
          <c:idx val="2"/>
          <c:order val="2"/>
          <c:tx>
            <c:strRef>
              <c:f>Sheet1!$K$2:$K$3</c:f>
              <c:strCache>
                <c:ptCount val="2"/>
                <c:pt idx="0">
                  <c:v>Home and Community-Based Services</c:v>
                </c:pt>
              </c:strCache>
            </c:strRef>
          </c:tx>
          <c:spPr>
            <a:solidFill>
              <a:srgbClr val="003865"/>
            </a:solidFill>
            <a:ln>
              <a:noFill/>
            </a:ln>
            <a:effectLst/>
          </c:spPr>
          <c:invertIfNegative val="0"/>
          <c:cat>
            <c:strRef>
              <c:f>Sheet1!$H$7</c:f>
              <c:strCache>
                <c:ptCount val="1"/>
                <c:pt idx="0">
                  <c:v>Overall</c:v>
                </c:pt>
              </c:strCache>
            </c:strRef>
          </c:cat>
          <c:val>
            <c:numRef>
              <c:f>Sheet1!$K$7</c:f>
              <c:numCache>
                <c:formatCode>_("$"* #,##0_);_("$"* \(#,##0\);_("$"* "-"??_);_(@_)</c:formatCode>
                <c:ptCount val="1"/>
                <c:pt idx="0">
                  <c:v>3317.7927114570334</c:v>
                </c:pt>
              </c:numCache>
            </c:numRef>
          </c:val>
        </c:ser>
        <c:ser>
          <c:idx val="3"/>
          <c:order val="3"/>
          <c:tx>
            <c:strRef>
              <c:f>Sheet1!$L$2:$L$3</c:f>
              <c:strCache>
                <c:ptCount val="2"/>
                <c:pt idx="0">
                  <c:v>Inst $</c:v>
                </c:pt>
              </c:strCache>
            </c:strRef>
          </c:tx>
          <c:spPr>
            <a:solidFill>
              <a:schemeClr val="accent4"/>
            </a:solidFill>
            <a:ln>
              <a:noFill/>
            </a:ln>
            <a:effectLst/>
          </c:spPr>
          <c:invertIfNegative val="0"/>
          <c:cat>
            <c:strRef>
              <c:f>Sheet1!$H$7</c:f>
              <c:strCache>
                <c:ptCount val="1"/>
                <c:pt idx="0">
                  <c:v>Overall</c:v>
                </c:pt>
              </c:strCache>
            </c:strRef>
          </c:cat>
          <c:val>
            <c:numRef>
              <c:f>Sheet1!$L$7</c:f>
            </c:numRef>
          </c:val>
        </c:ser>
        <c:ser>
          <c:idx val="4"/>
          <c:order val="4"/>
          <c:tx>
            <c:strRef>
              <c:f>Sheet1!$M$2:$M$3</c:f>
              <c:strCache>
                <c:ptCount val="2"/>
                <c:pt idx="0">
                  <c:v>Inst Pop</c:v>
                </c:pt>
              </c:strCache>
            </c:strRef>
          </c:tx>
          <c:spPr>
            <a:solidFill>
              <a:schemeClr val="accent5"/>
            </a:solidFill>
            <a:ln>
              <a:noFill/>
            </a:ln>
            <a:effectLst/>
          </c:spPr>
          <c:invertIfNegative val="0"/>
          <c:cat>
            <c:strRef>
              <c:f>Sheet1!$H$7</c:f>
              <c:strCache>
                <c:ptCount val="1"/>
                <c:pt idx="0">
                  <c:v>Overall</c:v>
                </c:pt>
              </c:strCache>
            </c:strRef>
          </c:cat>
          <c:val>
            <c:numRef>
              <c:f>Sheet1!$M$7</c:f>
            </c:numRef>
          </c:val>
        </c:ser>
        <c:ser>
          <c:idx val="5"/>
          <c:order val="5"/>
          <c:tx>
            <c:strRef>
              <c:f>Sheet1!$N$2:$N$3</c:f>
              <c:strCache>
                <c:ptCount val="2"/>
                <c:pt idx="0">
                  <c:v>Institutional Services</c:v>
                </c:pt>
              </c:strCache>
            </c:strRef>
          </c:tx>
          <c:spPr>
            <a:solidFill>
              <a:srgbClr val="78BE21"/>
            </a:solidFill>
            <a:ln>
              <a:noFill/>
            </a:ln>
            <a:effectLst/>
          </c:spPr>
          <c:invertIfNegative val="0"/>
          <c:cat>
            <c:strRef>
              <c:f>Sheet1!$H$7</c:f>
              <c:strCache>
                <c:ptCount val="1"/>
                <c:pt idx="0">
                  <c:v>Overall</c:v>
                </c:pt>
              </c:strCache>
            </c:strRef>
          </c:cat>
          <c:val>
            <c:numRef>
              <c:f>Sheet1!$N$7</c:f>
              <c:numCache>
                <c:formatCode>_("$"* #,##0_);_("$"* \(#,##0\);_("$"* "-"??_);_(@_)</c:formatCode>
                <c:ptCount val="1"/>
                <c:pt idx="0">
                  <c:v>6049.2182464179677</c:v>
                </c:pt>
              </c:numCache>
            </c:numRef>
          </c:val>
        </c:ser>
        <c:dLbls>
          <c:showLegendKey val="0"/>
          <c:showVal val="0"/>
          <c:showCatName val="0"/>
          <c:showSerName val="0"/>
          <c:showPercent val="0"/>
          <c:showBubbleSize val="0"/>
        </c:dLbls>
        <c:gapWidth val="219"/>
        <c:overlap val="-27"/>
        <c:axId val="138540872"/>
        <c:axId val="138541264"/>
      </c:barChart>
      <c:catAx>
        <c:axId val="1385408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rgbClr val="000000"/>
                </a:solidFill>
                <a:latin typeface="+mn-lt"/>
                <a:ea typeface="+mn-ea"/>
                <a:cs typeface="+mn-cs"/>
              </a:defRPr>
            </a:pPr>
            <a:endParaRPr lang="en-US"/>
          </a:p>
        </c:txPr>
        <c:crossAx val="138541264"/>
        <c:crosses val="autoZero"/>
        <c:auto val="1"/>
        <c:lblAlgn val="ctr"/>
        <c:lblOffset val="100"/>
        <c:noMultiLvlLbl val="0"/>
      </c:catAx>
      <c:valAx>
        <c:axId val="138541264"/>
        <c:scaling>
          <c:orientation val="minMax"/>
        </c:scaling>
        <c:delete val="0"/>
        <c:axPos val="l"/>
        <c:majorGridlines>
          <c:spPr>
            <a:ln w="9525" cap="flat" cmpd="sng" algn="ctr">
              <a:solidFill>
                <a:schemeClr val="tx1">
                  <a:lumMod val="15000"/>
                  <a:lumOff val="85000"/>
                </a:schemeClr>
              </a:solidFill>
              <a:round/>
            </a:ln>
            <a:effectLst/>
          </c:spPr>
        </c:majorGridlines>
        <c:numFmt formatCode="_(&quot;$&quot;* #,##0_);_(&quot;$&quot;* \(#,##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rgbClr val="000000"/>
                </a:solidFill>
                <a:latin typeface="+mn-lt"/>
                <a:ea typeface="+mn-ea"/>
                <a:cs typeface="+mn-cs"/>
              </a:defRPr>
            </a:pPr>
            <a:endParaRPr lang="en-US"/>
          </a:p>
        </c:txPr>
        <c:crossAx val="13854087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rgbClr val="000000"/>
              </a:solidFill>
              <a:latin typeface="+mn-lt"/>
              <a:ea typeface="+mn-ea"/>
              <a:cs typeface="+mn-cs"/>
            </a:defRPr>
          </a:pPr>
          <a:endParaRPr lang="en-US"/>
        </a:p>
      </c:txPr>
    </c:legend>
    <c:plotVisOnly val="1"/>
    <c:dispBlanksAs val="gap"/>
    <c:showDLblsOverMax val="0"/>
  </c:chart>
  <c:spPr>
    <a:noFill/>
    <a:ln>
      <a:noFill/>
    </a:ln>
    <a:effectLst/>
  </c:spPr>
  <c:txPr>
    <a:bodyPr/>
    <a:lstStyle/>
    <a:p>
      <a:pPr>
        <a:defRPr sz="1800" baseline="0">
          <a:solidFill>
            <a:srgbClr val="000000"/>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100" b="0" i="0" u="none" strike="noStrike" kern="1200" spc="0" baseline="0">
                <a:solidFill>
                  <a:schemeClr val="tx1">
                    <a:lumMod val="65000"/>
                    <a:lumOff val="35000"/>
                  </a:schemeClr>
                </a:solidFill>
                <a:latin typeface="Arial Narrow" panose="020B0606020202030204" pitchFamily="34" charset="0"/>
                <a:ea typeface="+mn-ea"/>
                <a:cs typeface="+mn-cs"/>
              </a:defRPr>
            </a:pPr>
            <a:r>
              <a:rPr lang="en-US" sz="1100" dirty="0">
                <a:latin typeface="Arial Narrow" panose="020B0606020202030204" pitchFamily="34" charset="0"/>
              </a:rPr>
              <a:t>Job Vacancies</a:t>
            </a:r>
            <a:r>
              <a:rPr lang="en-US" sz="1100" baseline="0" dirty="0">
                <a:latin typeface="Arial Narrow" panose="020B0606020202030204" pitchFamily="34" charset="0"/>
              </a:rPr>
              <a:t> in MN, 4th Quarter</a:t>
            </a:r>
            <a:endParaRPr lang="en-US" sz="1100" dirty="0">
              <a:latin typeface="Arial Narrow" panose="020B0606020202030204" pitchFamily="34" charset="0"/>
            </a:endParaRPr>
          </a:p>
          <a:p>
            <a:pPr>
              <a:defRPr sz="1100">
                <a:latin typeface="Arial Narrow" panose="020B0606020202030204" pitchFamily="34" charset="0"/>
              </a:defRPr>
            </a:pPr>
            <a:r>
              <a:rPr lang="en-US" sz="1100" baseline="0" dirty="0">
                <a:latin typeface="Arial Narrow" panose="020B0606020202030204" pitchFamily="34" charset="0"/>
              </a:rPr>
              <a:t>BLS Code 39-9021 Personal Care </a:t>
            </a:r>
            <a:r>
              <a:rPr lang="en-US" sz="1100" baseline="0" dirty="0" smtClean="0">
                <a:latin typeface="Arial Narrow" panose="020B0606020202030204" pitchFamily="34" charset="0"/>
              </a:rPr>
              <a:t>Aides, includes most direct support professionals</a:t>
            </a:r>
            <a:endParaRPr lang="en-US" sz="1100" baseline="0" dirty="0">
              <a:latin typeface="Arial Narrow" panose="020B0606020202030204" pitchFamily="34" charset="0"/>
            </a:endParaRPr>
          </a:p>
        </c:rich>
      </c:tx>
      <c:overlay val="0"/>
      <c:spPr>
        <a:noFill/>
        <a:ln>
          <a:noFill/>
        </a:ln>
        <a:effectLst/>
      </c:spPr>
      <c:txPr>
        <a:bodyPr rot="0" spcFirstLastPara="1" vertOverflow="ellipsis" vert="horz" wrap="square" anchor="ctr" anchorCtr="1"/>
        <a:lstStyle/>
        <a:p>
          <a:pPr>
            <a:defRPr sz="1100" b="0" i="0" u="none" strike="noStrike" kern="1200" spc="0" baseline="0">
              <a:solidFill>
                <a:schemeClr val="tx1">
                  <a:lumMod val="65000"/>
                  <a:lumOff val="35000"/>
                </a:schemeClr>
              </a:solidFill>
              <a:latin typeface="Arial Narrow" panose="020B0606020202030204" pitchFamily="34" charset="0"/>
              <a:ea typeface="+mn-ea"/>
              <a:cs typeface="+mn-cs"/>
            </a:defRPr>
          </a:pPr>
          <a:endParaRPr lang="en-US"/>
        </a:p>
      </c:txPr>
    </c:title>
    <c:autoTitleDeleted val="0"/>
    <c:plotArea>
      <c:layout/>
      <c:lineChart>
        <c:grouping val="standard"/>
        <c:varyColors val="0"/>
        <c:ser>
          <c:idx val="0"/>
          <c:order val="0"/>
          <c:tx>
            <c:strRef>
              <c:f>'vacancy data'!$C$1</c:f>
              <c:strCache>
                <c:ptCount val="1"/>
                <c:pt idx="0">
                  <c:v>4th Quarter</c:v>
                </c:pt>
              </c:strCache>
            </c:strRef>
          </c:tx>
          <c:spPr>
            <a:ln w="28575" cap="rnd">
              <a:solidFill>
                <a:schemeClr val="accent1"/>
              </a:solidFill>
              <a:round/>
            </a:ln>
            <a:effectLst/>
          </c:spPr>
          <c:marker>
            <c:symbol val="none"/>
          </c:marker>
          <c:cat>
            <c:numRef>
              <c:f>'vacancy data'!$A$2:$A$18</c:f>
              <c:numCache>
                <c:formatCode>General</c:formatCode>
                <c:ptCount val="17"/>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pt idx="15">
                  <c:v>2016</c:v>
                </c:pt>
                <c:pt idx="16">
                  <c:v>2017</c:v>
                </c:pt>
              </c:numCache>
            </c:numRef>
          </c:cat>
          <c:val>
            <c:numRef>
              <c:f>'vacancy data'!$C$2:$C$18</c:f>
              <c:numCache>
                <c:formatCode>_(* #,##0_);_(* \(#,##0\);_(* "-"??_);_(@_)</c:formatCode>
                <c:ptCount val="17"/>
                <c:pt idx="0">
                  <c:v>2773</c:v>
                </c:pt>
                <c:pt idx="1">
                  <c:v>657</c:v>
                </c:pt>
                <c:pt idx="2">
                  <c:v>169</c:v>
                </c:pt>
                <c:pt idx="3">
                  <c:v>210</c:v>
                </c:pt>
                <c:pt idx="4">
                  <c:v>255</c:v>
                </c:pt>
                <c:pt idx="5">
                  <c:v>153</c:v>
                </c:pt>
                <c:pt idx="6">
                  <c:v>361</c:v>
                </c:pt>
                <c:pt idx="7">
                  <c:v>74</c:v>
                </c:pt>
                <c:pt idx="8">
                  <c:v>153</c:v>
                </c:pt>
                <c:pt idx="9">
                  <c:v>32</c:v>
                </c:pt>
                <c:pt idx="10">
                  <c:v>1111</c:v>
                </c:pt>
                <c:pt idx="11">
                  <c:v>830</c:v>
                </c:pt>
                <c:pt idx="12">
                  <c:v>1766</c:v>
                </c:pt>
                <c:pt idx="13">
                  <c:v>3733</c:v>
                </c:pt>
                <c:pt idx="14">
                  <c:v>2367</c:v>
                </c:pt>
                <c:pt idx="15">
                  <c:v>5721</c:v>
                </c:pt>
                <c:pt idx="16">
                  <c:v>6640</c:v>
                </c:pt>
              </c:numCache>
            </c:numRef>
          </c:val>
          <c:smooth val="0"/>
        </c:ser>
        <c:dLbls>
          <c:showLegendKey val="0"/>
          <c:showVal val="0"/>
          <c:showCatName val="0"/>
          <c:showSerName val="0"/>
          <c:showPercent val="0"/>
          <c:showBubbleSize val="0"/>
        </c:dLbls>
        <c:smooth val="0"/>
        <c:axId val="138542440"/>
        <c:axId val="138542832"/>
      </c:lineChart>
      <c:catAx>
        <c:axId val="1385424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Arial Narrow" panose="020B0606020202030204" pitchFamily="34" charset="0"/>
                <a:ea typeface="+mn-ea"/>
                <a:cs typeface="+mn-cs"/>
              </a:defRPr>
            </a:pPr>
            <a:endParaRPr lang="en-US"/>
          </a:p>
        </c:txPr>
        <c:crossAx val="138542832"/>
        <c:crosses val="autoZero"/>
        <c:auto val="1"/>
        <c:lblAlgn val="ctr"/>
        <c:lblOffset val="100"/>
        <c:noMultiLvlLbl val="0"/>
      </c:catAx>
      <c:valAx>
        <c:axId val="138542832"/>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Arial Narrow" panose="020B0606020202030204" pitchFamily="34" charset="0"/>
                <a:ea typeface="+mn-ea"/>
                <a:cs typeface="+mn-cs"/>
              </a:defRPr>
            </a:pPr>
            <a:endParaRPr lang="en-US"/>
          </a:p>
        </c:txPr>
        <c:crossAx val="13854244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Avg Unit Rate (FY18)</c:v>
                </c:pt>
              </c:strCache>
            </c:strRef>
          </c:tx>
          <c:spPr>
            <a:solidFill>
              <a:schemeClr val="accent1"/>
            </a:solidFill>
            <a:ln>
              <a:noFill/>
            </a:ln>
            <a:effectLst/>
          </c:spPr>
          <c:invertIfNegative val="0"/>
          <c:cat>
            <c:strRef>
              <c:f>Sheet1!$A$2:$A$7</c:f>
              <c:strCache>
                <c:ptCount val="6"/>
                <c:pt idx="0">
                  <c:v>CADI, ILS 15-min</c:v>
                </c:pt>
                <c:pt idx="1">
                  <c:v>Ind. Employment Support, 15-min</c:v>
                </c:pt>
                <c:pt idx="2">
                  <c:v>DD, Adult Corp. SLS, 15-min</c:v>
                </c:pt>
                <c:pt idx="3">
                  <c:v>EW, ICLS 15-min</c:v>
                </c:pt>
                <c:pt idx="4">
                  <c:v>EW, Homemaker, 15-min</c:v>
                </c:pt>
                <c:pt idx="5">
                  <c:v>PCA, 15-min</c:v>
                </c:pt>
              </c:strCache>
            </c:strRef>
          </c:cat>
          <c:val>
            <c:numRef>
              <c:f>Sheet1!$B$2:$B$7</c:f>
              <c:numCache>
                <c:formatCode>"$"#,##0.00_);[Red]\("$"#,##0.00\)</c:formatCode>
                <c:ptCount val="6"/>
                <c:pt idx="0">
                  <c:v>11.46</c:v>
                </c:pt>
                <c:pt idx="1">
                  <c:v>10.66</c:v>
                </c:pt>
                <c:pt idx="2">
                  <c:v>8.09</c:v>
                </c:pt>
                <c:pt idx="3">
                  <c:v>6</c:v>
                </c:pt>
                <c:pt idx="4">
                  <c:v>4.47</c:v>
                </c:pt>
                <c:pt idx="5">
                  <c:v>4.33</c:v>
                </c:pt>
              </c:numCache>
            </c:numRef>
          </c:val>
        </c:ser>
        <c:dLbls>
          <c:showLegendKey val="0"/>
          <c:showVal val="0"/>
          <c:showCatName val="0"/>
          <c:showSerName val="0"/>
          <c:showPercent val="0"/>
          <c:showBubbleSize val="0"/>
        </c:dLbls>
        <c:gapWidth val="219"/>
        <c:overlap val="-27"/>
        <c:axId val="139872784"/>
        <c:axId val="139867688"/>
      </c:barChart>
      <c:catAx>
        <c:axId val="1398727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39867688"/>
        <c:crosses val="autoZero"/>
        <c:auto val="1"/>
        <c:lblAlgn val="ctr"/>
        <c:lblOffset val="100"/>
        <c:noMultiLvlLbl val="0"/>
      </c:catAx>
      <c:valAx>
        <c:axId val="139867688"/>
        <c:scaling>
          <c:orientation val="minMax"/>
        </c:scaling>
        <c:delete val="0"/>
        <c:axPos val="l"/>
        <c:majorGridlines>
          <c:spPr>
            <a:ln w="9525" cap="flat" cmpd="sng" algn="ctr">
              <a:solidFill>
                <a:schemeClr val="tx1">
                  <a:lumMod val="15000"/>
                  <a:lumOff val="85000"/>
                </a:schemeClr>
              </a:solidFill>
              <a:round/>
            </a:ln>
            <a:effectLst/>
          </c:spPr>
        </c:majorGridlines>
        <c:numFmt formatCode="&quot;$&quot;#,##0.00_);[Red]\(&quot;$&quot;#,##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3987278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latin typeface="NeueHaasGroteskText Std" panose="020B0504020202020204" pitchFamily="34" charset="0"/>
            </a:endParaRPr>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F2A04DE5-F1A9-4D45-BF54-BEFDBA739CA2}" type="datetimeFigureOut">
              <a:rPr lang="en-US" smtClean="0">
                <a:latin typeface="NeueHaasGroteskText Std" panose="020B0504020202020204" pitchFamily="34" charset="0"/>
              </a:rPr>
              <a:t>1/11/2019</a:t>
            </a:fld>
            <a:endParaRPr lang="en-US" dirty="0">
              <a:latin typeface="NeueHaasGroteskText Std" panose="020B0504020202020204" pitchFamily="34" charset="0"/>
            </a:endParaRPr>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latin typeface="NeueHaasGroteskText Std" panose="020B0504020202020204" pitchFamily="34" charset="0"/>
            </a:endParaRPr>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F3886E1E-70B3-41D2-AD41-BEE4979EC759}" type="slidenum">
              <a:rPr lang="en-US" smtClean="0">
                <a:latin typeface="NeueHaasGroteskText Std" panose="020B0504020202020204" pitchFamily="34" charset="0"/>
              </a:rPr>
              <a:t>‹#›</a:t>
            </a:fld>
            <a:endParaRPr lang="en-US" dirty="0">
              <a:latin typeface="NeueHaasGroteskText Std" panose="020B0504020202020204" pitchFamily="34" charset="0"/>
            </a:endParaRPr>
          </a:p>
        </p:txBody>
      </p:sp>
    </p:spTree>
    <p:extLst>
      <p:ext uri="{BB962C8B-B14F-4D97-AF65-F5344CB8AC3E}">
        <p14:creationId xmlns:p14="http://schemas.microsoft.com/office/powerpoint/2010/main" val="55661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atin typeface="NeueHaasGroteskText Std" panose="020B0504020202020204" pitchFamily="34" charset="0"/>
              </a:defRPr>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atin typeface="NeueHaasGroteskText Std" panose="020B0504020202020204" pitchFamily="34" charset="0"/>
              </a:defRPr>
            </a:lvl1pPr>
          </a:lstStyle>
          <a:p>
            <a:fld id="{A50CD39D-89B0-4C68-805A-35C75A7C20C8}" type="datetimeFigureOut">
              <a:rPr lang="en-US" smtClean="0"/>
              <a:pPr/>
              <a:t>1/11/2019</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atin typeface="NeueHaasGroteskText Std" panose="020B0504020202020204" pitchFamily="34" charset="0"/>
              </a:defRPr>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atin typeface="NeueHaasGroteskText Std" panose="020B0504020202020204" pitchFamily="34" charset="0"/>
              </a:defRPr>
            </a:lvl1pPr>
          </a:lstStyle>
          <a:p>
            <a:fld id="{F9F08466-AEA7-4FC0-9459-6A32F61DA297}" type="slidenum">
              <a:rPr lang="en-US" smtClean="0"/>
              <a:pPr/>
              <a:t>‹#›</a:t>
            </a:fld>
            <a:endParaRPr lang="en-US" dirty="0"/>
          </a:p>
        </p:txBody>
      </p:sp>
    </p:spTree>
    <p:extLst>
      <p:ext uri="{BB962C8B-B14F-4D97-AF65-F5344CB8AC3E}">
        <p14:creationId xmlns:p14="http://schemas.microsoft.com/office/powerpoint/2010/main" val="3209786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NeueHaasGroteskText Std" panose="020B0504020202020204" pitchFamily="34" charset="0"/>
        <a:ea typeface="+mn-ea"/>
        <a:cs typeface="+mn-cs"/>
      </a:defRPr>
    </a:lvl1pPr>
    <a:lvl2pPr marL="457200" algn="l" defTabSz="914400" rtl="0" eaLnBrk="1" latinLnBrk="0" hangingPunct="1">
      <a:defRPr sz="1200" kern="1200">
        <a:solidFill>
          <a:schemeClr val="tx1"/>
        </a:solidFill>
        <a:latin typeface="NeueHaasGroteskText Std" panose="020B0504020202020204" pitchFamily="34" charset="0"/>
        <a:ea typeface="+mn-ea"/>
        <a:cs typeface="+mn-cs"/>
      </a:defRPr>
    </a:lvl2pPr>
    <a:lvl3pPr marL="914400" algn="l" defTabSz="914400" rtl="0" eaLnBrk="1" latinLnBrk="0" hangingPunct="1">
      <a:defRPr sz="1200" kern="1200">
        <a:solidFill>
          <a:schemeClr val="tx1"/>
        </a:solidFill>
        <a:latin typeface="NeueHaasGroteskText Std" panose="020B0504020202020204" pitchFamily="34" charset="0"/>
        <a:ea typeface="+mn-ea"/>
        <a:cs typeface="+mn-cs"/>
      </a:defRPr>
    </a:lvl3pPr>
    <a:lvl4pPr marL="1371600" algn="l" defTabSz="914400" rtl="0" eaLnBrk="1" latinLnBrk="0" hangingPunct="1">
      <a:defRPr sz="1200" kern="1200">
        <a:solidFill>
          <a:schemeClr val="tx1"/>
        </a:solidFill>
        <a:latin typeface="NeueHaasGroteskText Std" panose="020B0504020202020204" pitchFamily="34" charset="0"/>
        <a:ea typeface="+mn-ea"/>
        <a:cs typeface="+mn-cs"/>
      </a:defRPr>
    </a:lvl4pPr>
    <a:lvl5pPr marL="1828800" algn="l" defTabSz="914400" rtl="0" eaLnBrk="1" latinLnBrk="0" hangingPunct="1">
      <a:defRPr sz="1200" kern="1200">
        <a:solidFill>
          <a:schemeClr val="tx1"/>
        </a:solidFill>
        <a:latin typeface="NeueHaasGroteskText Std" panose="020B05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8</a:t>
            </a:fld>
            <a:endParaRPr lang="en-US" dirty="0"/>
          </a:p>
        </p:txBody>
      </p:sp>
    </p:spTree>
    <p:extLst>
      <p:ext uri="{BB962C8B-B14F-4D97-AF65-F5344CB8AC3E}">
        <p14:creationId xmlns:p14="http://schemas.microsoft.com/office/powerpoint/2010/main" val="6323331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7E284503-B236-404A-B440-1B7953658D51}" type="slidenum">
              <a:rPr lang="en-US" smtClean="0"/>
              <a:t>18</a:t>
            </a:fld>
            <a:endParaRPr lang="en-US"/>
          </a:p>
        </p:txBody>
      </p:sp>
    </p:spTree>
    <p:extLst>
      <p:ext uri="{BB962C8B-B14F-4D97-AF65-F5344CB8AC3E}">
        <p14:creationId xmlns:p14="http://schemas.microsoft.com/office/powerpoint/2010/main" val="14342544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solidFill>
                  <a:prstClr val="black"/>
                </a:solidFill>
              </a:rPr>
              <a:pPr/>
              <a:t>19</a:t>
            </a:fld>
            <a:endParaRPr lang="en-US" dirty="0">
              <a:solidFill>
                <a:prstClr val="black"/>
              </a:solidFill>
            </a:endParaRPr>
          </a:p>
        </p:txBody>
      </p:sp>
    </p:spTree>
    <p:extLst>
      <p:ext uri="{BB962C8B-B14F-4D97-AF65-F5344CB8AC3E}">
        <p14:creationId xmlns:p14="http://schemas.microsoft.com/office/powerpoint/2010/main" val="34111952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Logo Only)">
    <p:bg bwMode="gray">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ltGray">
          <a:xfrm>
            <a:off x="0" y="4188564"/>
            <a:ext cx="12192000" cy="1199223"/>
          </a:xfrm>
          <a:solidFill>
            <a:schemeClr val="accent2"/>
          </a:solidFill>
        </p:spPr>
        <p:txBody>
          <a:bodyPr wrap="square" lIns="182880" tIns="91440" rIns="182880" bIns="91440" spcCol="0" anchor="ctr">
            <a:normAutofit/>
          </a:bodyPr>
          <a:lstStyle>
            <a:lvl1pPr algn="ctr">
              <a:lnSpc>
                <a:spcPct val="90000"/>
              </a:lnSpc>
              <a:defRPr sz="3600" baseline="0">
                <a:solidFill>
                  <a:schemeClr val="tx1"/>
                </a:solidFill>
              </a:defRPr>
            </a:lvl1pPr>
          </a:lstStyle>
          <a:p>
            <a:r>
              <a:rPr lang="en-US" dirty="0" smtClean="0"/>
              <a:t>Click to enter the slideshow title</a:t>
            </a:r>
            <a:endParaRPr lang="en-US" dirty="0"/>
          </a:p>
        </p:txBody>
      </p:sp>
      <p:sp>
        <p:nvSpPr>
          <p:cNvPr id="3" name="Rectangle 2"/>
          <p:cNvSpPr/>
          <p:nvPr userDrawn="1"/>
        </p:nvSpPr>
        <p:spPr bwMode="white">
          <a:xfrm>
            <a:off x="0" y="5387786"/>
            <a:ext cx="12192000" cy="14702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Text Placeholder 10"/>
          <p:cNvSpPr>
            <a:spLocks noGrp="1"/>
          </p:cNvSpPr>
          <p:nvPr>
            <p:ph type="body" sz="quarter" idx="14" hasCustomPrompt="1"/>
          </p:nvPr>
        </p:nvSpPr>
        <p:spPr bwMode="black">
          <a:xfrm>
            <a:off x="2802467" y="5644884"/>
            <a:ext cx="6587067" cy="903062"/>
          </a:xfrm>
        </p:spPr>
        <p:txBody>
          <a:bodyPr>
            <a:normAutofit/>
          </a:bodyPr>
          <a:lstStyle>
            <a:lvl1pPr marL="0" indent="0" algn="ctr">
              <a:spcBef>
                <a:spcPts val="0"/>
              </a:spcBef>
              <a:spcAft>
                <a:spcPts val="1000"/>
              </a:spcAft>
              <a:buNone/>
              <a:defRPr sz="1800" baseline="0"/>
            </a:lvl1pPr>
          </a:lstStyle>
          <a:p>
            <a:r>
              <a:rPr lang="en-US" sz="1800" dirty="0" err="1" smtClean="0"/>
              <a:t>Firstname</a:t>
            </a:r>
            <a:r>
              <a:rPr lang="en-US" sz="1800" dirty="0" smtClean="0"/>
              <a:t> </a:t>
            </a:r>
            <a:r>
              <a:rPr lang="en-US" sz="1800" dirty="0" err="1" smtClean="0"/>
              <a:t>Lastname</a:t>
            </a:r>
            <a:r>
              <a:rPr lang="en-US" sz="1800" dirty="0" smtClean="0"/>
              <a:t> | Job Title</a:t>
            </a:r>
          </a:p>
          <a:p>
            <a:r>
              <a:rPr lang="en-US" sz="1800" dirty="0" smtClean="0"/>
              <a:t>Date</a:t>
            </a:r>
            <a:endParaRPr lang="en-US" dirty="0"/>
          </a:p>
        </p:txBody>
      </p:sp>
      <p:sp>
        <p:nvSpPr>
          <p:cNvPr id="18" name="Date Placeholder 17"/>
          <p:cNvSpPr>
            <a:spLocks noGrp="1"/>
          </p:cNvSpPr>
          <p:nvPr>
            <p:ph type="dt" sz="half" idx="15"/>
          </p:nvPr>
        </p:nvSpPr>
        <p:spPr bwMode="black"/>
        <p:txBody>
          <a:bodyPr/>
          <a:lstStyle/>
          <a:p>
            <a:fld id="{D7ED242C-24FB-43A0-BCB6-43756FC812F6}" type="datetime1">
              <a:rPr lang="en-US" smtClean="0"/>
              <a:t>1/11/2019</a:t>
            </a:fld>
            <a:endParaRPr lang="en-US" dirty="0"/>
          </a:p>
        </p:txBody>
      </p:sp>
      <p:sp>
        <p:nvSpPr>
          <p:cNvPr id="9"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smtClean="0"/>
              <a:t>Optional Tagline Goes Here </a:t>
            </a:r>
            <a:r>
              <a:rPr lang="en-US" dirty="0" smtClean="0">
                <a:solidFill>
                  <a:schemeClr val="accent1"/>
                </a:solidFill>
              </a:rPr>
              <a:t>|</a:t>
            </a:r>
            <a:r>
              <a:rPr lang="en-US" dirty="0" smtClean="0"/>
              <a:t> mn.gov/dhs</a:t>
            </a:r>
            <a:endParaRPr lang="en-US" dirty="0"/>
          </a:p>
        </p:txBody>
      </p:sp>
      <p:sp>
        <p:nvSpPr>
          <p:cNvPr id="19" name="Slide Number Placeholder 18"/>
          <p:cNvSpPr>
            <a:spLocks noGrp="1"/>
          </p:cNvSpPr>
          <p:nvPr>
            <p:ph type="sldNum" sz="quarter" idx="16"/>
          </p:nvPr>
        </p:nvSpPr>
        <p:spPr bwMode="black"/>
        <p:txBody>
          <a:bodyPr/>
          <a:lstStyle/>
          <a:p>
            <a:fld id="{48F63A3B-78C7-47BE-AE5E-E10140E04643}" type="slidenum">
              <a:rPr lang="en-US" smtClean="0"/>
              <a:pPr/>
              <a:t>‹#›</a:t>
            </a:fld>
            <a:endParaRPr lang="en-US" dirty="0"/>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000250" y="1370810"/>
            <a:ext cx="8191500" cy="1714500"/>
          </a:xfrm>
          <a:prstGeom prst="rect">
            <a:avLst/>
          </a:prstGeom>
        </p:spPr>
      </p:pic>
    </p:spTree>
    <p:extLst>
      <p:ext uri="{BB962C8B-B14F-4D97-AF65-F5344CB8AC3E}">
        <p14:creationId xmlns:p14="http://schemas.microsoft.com/office/powerpoint/2010/main" val="369738922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ck Overlay, Gray Title">
    <p:spTree>
      <p:nvGrpSpPr>
        <p:cNvPr id="1" name=""/>
        <p:cNvGrpSpPr/>
        <p:nvPr/>
      </p:nvGrpSpPr>
      <p:grpSpPr>
        <a:xfrm>
          <a:off x="0" y="0"/>
          <a:ext cx="0" cy="0"/>
          <a:chOff x="0" y="0"/>
          <a:chExt cx="0" cy="0"/>
        </a:xfrm>
      </p:grpSpPr>
      <p:sp>
        <p:nvSpPr>
          <p:cNvPr id="2" name="Title 1"/>
          <p:cNvSpPr>
            <a:spLocks noGrp="1"/>
          </p:cNvSpPr>
          <p:nvPr>
            <p:ph type="title" hasCustomPrompt="1"/>
          </p:nvPr>
        </p:nvSpPr>
        <p:spPr bwMode="ltGray">
          <a:xfrm>
            <a:off x="0" y="0"/>
            <a:ext cx="12192000" cy="1219198"/>
          </a:xfrm>
          <a:solidFill>
            <a:schemeClr val="accent1"/>
          </a:solidFill>
        </p:spPr>
        <p:txBody>
          <a:bodyPr lIns="822960" rIns="822960">
            <a:normAutofit/>
          </a:bodyPr>
          <a:lstStyle>
            <a:lvl1pPr algn="r">
              <a:defRPr sz="3600">
                <a:solidFill>
                  <a:schemeClr val="bg1"/>
                </a:solidFill>
              </a:defRPr>
            </a:lvl1pPr>
          </a:lstStyle>
          <a:p>
            <a:r>
              <a:rPr lang="en-US" dirty="0" smtClean="0"/>
              <a:t>Click to edit title</a:t>
            </a:r>
            <a:endParaRPr lang="en-US" dirty="0"/>
          </a:p>
        </p:txBody>
      </p:sp>
      <p:sp>
        <p:nvSpPr>
          <p:cNvPr id="9" name="Picture Placeholder 12"/>
          <p:cNvSpPr>
            <a:spLocks noGrp="1"/>
          </p:cNvSpPr>
          <p:nvPr>
            <p:ph type="pic" sz="quarter" idx="13" hasCustomPrompt="1"/>
          </p:nvPr>
        </p:nvSpPr>
        <p:spPr bwMode="gray">
          <a:xfrm>
            <a:off x="0" y="1219198"/>
            <a:ext cx="12192000" cy="5638802"/>
          </a:xfrm>
        </p:spPr>
        <p:txBody>
          <a:bodyPr/>
          <a:lstStyle/>
          <a:p>
            <a:r>
              <a:rPr lang="en-US" dirty="0" smtClean="0"/>
              <a:t>Click Icon to add picture</a:t>
            </a:r>
            <a:endParaRPr lang="en-US" dirty="0"/>
          </a:p>
        </p:txBody>
      </p:sp>
      <p:sp>
        <p:nvSpPr>
          <p:cNvPr id="10" name="Content Placeholder 2"/>
          <p:cNvSpPr>
            <a:spLocks noGrp="1"/>
          </p:cNvSpPr>
          <p:nvPr>
            <p:ph idx="1"/>
          </p:nvPr>
        </p:nvSpPr>
        <p:spPr bwMode="auto">
          <a:xfrm>
            <a:off x="0" y="2609242"/>
            <a:ext cx="5683624" cy="2858714"/>
          </a:xfrm>
          <a:solidFill>
            <a:schemeClr val="tx1">
              <a:alpha val="88000"/>
            </a:schemeClr>
          </a:solidFill>
        </p:spPr>
        <p:txBody>
          <a:bodyPr rIns="274320" anchor="ctr"/>
          <a:lstStyle>
            <a:lvl1pPr marL="685800" indent="-228600">
              <a:lnSpc>
                <a:spcPct val="100000"/>
              </a:lnSpc>
              <a:spcBef>
                <a:spcPts val="0"/>
              </a:spcBef>
              <a:buClr>
                <a:schemeClr val="accent2"/>
              </a:buClr>
              <a:defRPr sz="2500">
                <a:solidFill>
                  <a:schemeClr val="bg1"/>
                </a:solidFill>
              </a:defRPr>
            </a:lvl1pPr>
            <a:lvl2pPr marL="1143000" indent="-228600">
              <a:lnSpc>
                <a:spcPct val="100000"/>
              </a:lnSpc>
              <a:buClr>
                <a:schemeClr val="accent2"/>
              </a:buClr>
              <a:defRPr sz="2100">
                <a:solidFill>
                  <a:schemeClr val="bg1"/>
                </a:solidFill>
              </a:defRPr>
            </a:lvl2pPr>
            <a:lvl3pPr marL="1600200" indent="-228600">
              <a:lnSpc>
                <a:spcPct val="100000"/>
              </a:lnSpc>
              <a:buClr>
                <a:schemeClr val="accent2"/>
              </a:buClr>
              <a:defRPr sz="1700">
                <a:solidFill>
                  <a:schemeClr val="bg1"/>
                </a:solidFill>
              </a:defRPr>
            </a:lvl3pPr>
            <a:lvl4pPr marL="2057400" indent="-228600">
              <a:lnSpc>
                <a:spcPct val="100000"/>
              </a:lnSpc>
              <a:buClr>
                <a:schemeClr val="accent2"/>
              </a:buClr>
              <a:defRPr sz="1700">
                <a:solidFill>
                  <a:schemeClr val="bg1"/>
                </a:solidFill>
              </a:defRPr>
            </a:lvl4pPr>
            <a:lvl5pPr marL="2514600" indent="-228600">
              <a:lnSpc>
                <a:spcPct val="100000"/>
              </a:lnSpc>
              <a:buClr>
                <a:schemeClr val="accent2"/>
              </a:buClr>
              <a:defRPr sz="1700">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976233973"/>
      </p:ext>
    </p:extLst>
  </p:cSld>
  <p:clrMapOvr>
    <a:masterClrMapping/>
  </p:clrMapOvr>
  <p:timing>
    <p:tnLst>
      <p:par>
        <p:cTn id="1" dur="indefinite" restart="never" nodeType="tmRoot"/>
      </p:par>
    </p:tnLst>
  </p:timing>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ck Overlay, White Title">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bwMode="auto">
          <a:xfrm>
            <a:off x="838200" y="152400"/>
            <a:ext cx="10515600" cy="914400"/>
          </a:xfrm>
        </p:spPr>
        <p:txBody>
          <a:bodyPr>
            <a:normAutofit/>
          </a:bodyPr>
          <a:lstStyle>
            <a:lvl1pPr algn="r">
              <a:defRPr sz="3600">
                <a:solidFill>
                  <a:schemeClr val="accent1"/>
                </a:solidFill>
              </a:defRPr>
            </a:lvl1pPr>
          </a:lstStyle>
          <a:p>
            <a:r>
              <a:rPr lang="en-US" dirty="0" smtClean="0"/>
              <a:t>Click to edit title</a:t>
            </a:r>
            <a:endParaRPr lang="en-US" dirty="0"/>
          </a:p>
        </p:txBody>
      </p:sp>
      <p:sp>
        <p:nvSpPr>
          <p:cNvPr id="9" name="Picture Placeholder 12"/>
          <p:cNvSpPr>
            <a:spLocks noGrp="1"/>
          </p:cNvSpPr>
          <p:nvPr>
            <p:ph type="pic" sz="quarter" idx="13" hasCustomPrompt="1"/>
          </p:nvPr>
        </p:nvSpPr>
        <p:spPr bwMode="gray">
          <a:xfrm>
            <a:off x="0" y="1219198"/>
            <a:ext cx="12192000" cy="5638802"/>
          </a:xfrm>
        </p:spPr>
        <p:txBody>
          <a:bodyPr/>
          <a:lstStyle>
            <a:lvl1pPr>
              <a:defRPr baseline="0"/>
            </a:lvl1pPr>
          </a:lstStyle>
          <a:p>
            <a:r>
              <a:rPr lang="en-US" dirty="0" smtClean="0"/>
              <a:t>Click Icon to add picture</a:t>
            </a:r>
            <a:endParaRPr lang="en-US" dirty="0"/>
          </a:p>
        </p:txBody>
      </p:sp>
      <p:sp>
        <p:nvSpPr>
          <p:cNvPr id="10" name="Content Placeholder 2"/>
          <p:cNvSpPr>
            <a:spLocks noGrp="1"/>
          </p:cNvSpPr>
          <p:nvPr>
            <p:ph idx="1"/>
          </p:nvPr>
        </p:nvSpPr>
        <p:spPr bwMode="auto">
          <a:xfrm>
            <a:off x="0" y="2609242"/>
            <a:ext cx="5683624" cy="2858714"/>
          </a:xfrm>
          <a:solidFill>
            <a:schemeClr val="tx1">
              <a:alpha val="88000"/>
            </a:schemeClr>
          </a:solidFill>
        </p:spPr>
        <p:txBody>
          <a:bodyPr rIns="274320" anchor="ctr"/>
          <a:lstStyle>
            <a:lvl1pPr marL="685800" indent="-228600">
              <a:lnSpc>
                <a:spcPct val="100000"/>
              </a:lnSpc>
              <a:spcBef>
                <a:spcPts val="0"/>
              </a:spcBef>
              <a:buClr>
                <a:schemeClr val="accent2"/>
              </a:buClr>
              <a:defRPr>
                <a:solidFill>
                  <a:schemeClr val="bg1"/>
                </a:solidFill>
              </a:defRPr>
            </a:lvl1pPr>
            <a:lvl2pPr marL="1143000" indent="-228600">
              <a:lnSpc>
                <a:spcPct val="100000"/>
              </a:lnSpc>
              <a:buClr>
                <a:schemeClr val="accent2"/>
              </a:buClr>
              <a:defRPr>
                <a:solidFill>
                  <a:schemeClr val="bg1"/>
                </a:solidFill>
              </a:defRPr>
            </a:lvl2pPr>
            <a:lvl3pPr marL="1600200" indent="-228600">
              <a:lnSpc>
                <a:spcPct val="100000"/>
              </a:lnSpc>
              <a:buClr>
                <a:schemeClr val="accent2"/>
              </a:buClr>
              <a:defRPr>
                <a:solidFill>
                  <a:schemeClr val="bg1"/>
                </a:solidFill>
              </a:defRPr>
            </a:lvl3pPr>
            <a:lvl4pPr marL="2057400" indent="-228600">
              <a:lnSpc>
                <a:spcPct val="100000"/>
              </a:lnSpc>
              <a:buClr>
                <a:schemeClr val="accent2"/>
              </a:buClr>
              <a:defRPr>
                <a:solidFill>
                  <a:schemeClr val="bg1"/>
                </a:solidFill>
              </a:defRPr>
            </a:lvl4pPr>
            <a:lvl5pPr marL="2514600" indent="-228600">
              <a:lnSpc>
                <a:spcPct val="100000"/>
              </a:lnSpc>
              <a:buClr>
                <a:schemeClr val="accent2"/>
              </a:buClr>
              <a:defRPr>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249488019"/>
      </p:ext>
    </p:extLst>
  </p:cSld>
  <p:clrMapOvr>
    <a:masterClrMapping/>
  </p:clrMapOvr>
  <p:timing>
    <p:tnLst>
      <p:par>
        <p:cTn id="1" dur="indefinite" restart="never" nodeType="tmRoot"/>
      </p:par>
    </p:tnLst>
  </p:timing>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Solid White)">
    <p:bg bwMode="gray">
      <p:bgPr>
        <a:solidFill>
          <a:schemeClr val="bg1"/>
        </a:soli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bwMode="black">
          <a:xfrm>
            <a:off x="838200" y="152400"/>
            <a:ext cx="10515600" cy="914400"/>
          </a:xfrm>
        </p:spPr>
        <p:txBody>
          <a:bodyPr>
            <a:normAutofit/>
          </a:bodyPr>
          <a:lstStyle>
            <a:lvl1pPr algn="r">
              <a:defRPr sz="3600">
                <a:solidFill>
                  <a:schemeClr val="accent1"/>
                </a:solidFill>
              </a:defRPr>
            </a:lvl1pPr>
          </a:lstStyle>
          <a:p>
            <a:r>
              <a:rPr lang="en-US" dirty="0" smtClean="0"/>
              <a:t>Click to edit title</a:t>
            </a:r>
            <a:endParaRPr lang="en-US" dirty="0"/>
          </a:p>
        </p:txBody>
      </p:sp>
      <p:sp>
        <p:nvSpPr>
          <p:cNvPr id="5" name="Content Placeholder 4"/>
          <p:cNvSpPr>
            <a:spLocks noGrp="1"/>
          </p:cNvSpPr>
          <p:nvPr>
            <p:ph sz="quarter" idx="10"/>
          </p:nvPr>
        </p:nvSpPr>
        <p:spPr bwMode="black">
          <a:xfrm>
            <a:off x="838200" y="1366345"/>
            <a:ext cx="10515600" cy="4788393"/>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4"/>
          <p:cNvSpPr>
            <a:spLocks noGrp="1"/>
          </p:cNvSpPr>
          <p:nvPr>
            <p:ph type="dt" sz="half" idx="11"/>
          </p:nvPr>
        </p:nvSpPr>
        <p:spPr bwMode="black">
          <a:xfrm>
            <a:off x="838200" y="6356350"/>
            <a:ext cx="1358590" cy="365125"/>
          </a:xfrm>
        </p:spPr>
        <p:txBody>
          <a:bodyPr/>
          <a:lstStyle/>
          <a:p>
            <a:fld id="{66C283A4-7960-4BFD-B3A5-A2CC5BB2A473}" type="datetime1">
              <a:rPr lang="en-US" smtClean="0"/>
              <a:t>1/11/2019</a:t>
            </a:fld>
            <a:endParaRPr lang="en-US" dirty="0"/>
          </a:p>
        </p:txBody>
      </p:sp>
      <p:sp>
        <p:nvSpPr>
          <p:cNvPr id="7"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smtClean="0"/>
              <a:t>Optional Tagline Goes Here </a:t>
            </a:r>
            <a:r>
              <a:rPr lang="en-US" dirty="0" smtClean="0">
                <a:solidFill>
                  <a:schemeClr val="accent1"/>
                </a:solidFill>
              </a:rPr>
              <a:t>|</a:t>
            </a:r>
            <a:r>
              <a:rPr lang="en-US" dirty="0" smtClean="0"/>
              <a:t> mn.gov/dhs</a:t>
            </a:r>
            <a:endParaRPr lang="en-US" dirty="0"/>
          </a:p>
        </p:txBody>
      </p:sp>
      <p:sp>
        <p:nvSpPr>
          <p:cNvPr id="9" name="Slide Number Placeholder 6"/>
          <p:cNvSpPr>
            <a:spLocks noGrp="1"/>
          </p:cNvSpPr>
          <p:nvPr>
            <p:ph type="sldNum" sz="quarter" idx="12"/>
          </p:nvPr>
        </p:nvSpPr>
        <p:spPr bwMode="black">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359765740"/>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bwMode="blackWhite">
          <a:xfrm>
            <a:off x="838200" y="152400"/>
            <a:ext cx="10515600" cy="914400"/>
          </a:xfrm>
        </p:spPr>
        <p:txBody>
          <a:bodyPr>
            <a:normAutofit/>
          </a:bodyPr>
          <a:lstStyle>
            <a:lvl1pPr algn="r">
              <a:defRPr sz="3600">
                <a:solidFill>
                  <a:schemeClr val="accent2"/>
                </a:solidFill>
              </a:defRPr>
            </a:lvl1pPr>
          </a:lstStyle>
          <a:p>
            <a:r>
              <a:rPr lang="en-US" dirty="0" smtClean="0"/>
              <a:t>Click to edit title</a:t>
            </a:r>
            <a:endParaRPr lang="en-US" dirty="0"/>
          </a:p>
        </p:txBody>
      </p:sp>
      <p:sp>
        <p:nvSpPr>
          <p:cNvPr id="5" name="Content Placeholder 4"/>
          <p:cNvSpPr>
            <a:spLocks noGrp="1"/>
          </p:cNvSpPr>
          <p:nvPr>
            <p:ph sz="quarter" idx="10"/>
          </p:nvPr>
        </p:nvSpPr>
        <p:spPr bwMode="blackWhite">
          <a:xfrm>
            <a:off x="838200" y="1366345"/>
            <a:ext cx="10515600"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4"/>
          <p:cNvSpPr>
            <a:spLocks noGrp="1"/>
          </p:cNvSpPr>
          <p:nvPr>
            <p:ph type="dt" sz="half" idx="11"/>
          </p:nvPr>
        </p:nvSpPr>
        <p:spPr bwMode="blackWhite">
          <a:xfrm>
            <a:off x="838200" y="6356350"/>
            <a:ext cx="1358590" cy="365125"/>
          </a:xfrm>
        </p:spPr>
        <p:txBody>
          <a:bodyPr/>
          <a:lstStyle>
            <a:lvl1pPr>
              <a:defRPr>
                <a:solidFill>
                  <a:schemeClr val="bg1"/>
                </a:solidFill>
              </a:defRPr>
            </a:lvl1pPr>
          </a:lstStyle>
          <a:p>
            <a:fld id="{F4B91AA0-3BA7-4036-A3DA-317C6C4FFA29}" type="datetime1">
              <a:rPr lang="en-US" smtClean="0"/>
              <a:t>1/11/2019</a:t>
            </a:fld>
            <a:endParaRPr lang="en-US" dirty="0"/>
          </a:p>
        </p:txBody>
      </p:sp>
      <p:sp>
        <p:nvSpPr>
          <p:cNvPr id="7" name="Footer Placeholder 4"/>
          <p:cNvSpPr>
            <a:spLocks noGrp="1"/>
          </p:cNvSpPr>
          <p:nvPr>
            <p:ph type="ftr" sz="quarter" idx="3"/>
          </p:nvPr>
        </p:nvSpPr>
        <p:spPr bwMode="blackWhite">
          <a:xfrm>
            <a:off x="3302177" y="6356349"/>
            <a:ext cx="5587647" cy="365125"/>
          </a:xfrm>
          <a:prstGeom prst="rect">
            <a:avLst/>
          </a:prstGeom>
        </p:spPr>
        <p:txBody>
          <a:bodyPr anchor="ctr"/>
          <a:lstStyle>
            <a:lvl1pPr algn="ctr">
              <a:defRPr sz="1200">
                <a:solidFill>
                  <a:schemeClr val="bg1"/>
                </a:solidFill>
              </a:defRPr>
            </a:lvl1pPr>
          </a:lstStyle>
          <a:p>
            <a:r>
              <a:rPr lang="en-US" dirty="0" smtClean="0"/>
              <a:t>Optional Tagline Goes Here </a:t>
            </a:r>
            <a:r>
              <a:rPr lang="en-US" dirty="0" smtClean="0">
                <a:solidFill>
                  <a:schemeClr val="accent2"/>
                </a:solidFill>
              </a:rPr>
              <a:t>|</a:t>
            </a:r>
            <a:r>
              <a:rPr lang="en-US" dirty="0" smtClean="0"/>
              <a:t> mn.gov/dhs</a:t>
            </a:r>
            <a:endParaRPr lang="en-US" dirty="0"/>
          </a:p>
        </p:txBody>
      </p:sp>
      <p:sp>
        <p:nvSpPr>
          <p:cNvPr id="9" name="Slide Number Placeholder 6"/>
          <p:cNvSpPr>
            <a:spLocks noGrp="1"/>
          </p:cNvSpPr>
          <p:nvPr>
            <p:ph type="sldNum" sz="quarter" idx="12"/>
          </p:nvPr>
        </p:nvSpPr>
        <p:spPr bwMode="black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767981056"/>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le and Content (Solid Dark)">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bwMode="blackWhite">
          <a:xfrm>
            <a:off x="838200" y="152400"/>
            <a:ext cx="10515600" cy="914400"/>
          </a:xfrm>
        </p:spPr>
        <p:txBody>
          <a:bodyPr>
            <a:normAutofit/>
          </a:bodyPr>
          <a:lstStyle>
            <a:lvl1pPr algn="r">
              <a:defRPr sz="3600">
                <a:solidFill>
                  <a:schemeClr val="accent2"/>
                </a:solidFill>
              </a:defRPr>
            </a:lvl1pPr>
          </a:lstStyle>
          <a:p>
            <a:r>
              <a:rPr lang="en-US" dirty="0" smtClean="0"/>
              <a:t>Click to edit title</a:t>
            </a:r>
            <a:endParaRPr lang="en-US" dirty="0"/>
          </a:p>
        </p:txBody>
      </p:sp>
      <p:sp>
        <p:nvSpPr>
          <p:cNvPr id="5" name="Content Placeholder 4"/>
          <p:cNvSpPr>
            <a:spLocks noGrp="1"/>
          </p:cNvSpPr>
          <p:nvPr>
            <p:ph sz="quarter" idx="10"/>
          </p:nvPr>
        </p:nvSpPr>
        <p:spPr bwMode="blackWhite">
          <a:xfrm>
            <a:off x="838200" y="1366345"/>
            <a:ext cx="10515600"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4"/>
          <p:cNvSpPr>
            <a:spLocks noGrp="1"/>
          </p:cNvSpPr>
          <p:nvPr>
            <p:ph type="dt" sz="half" idx="11"/>
          </p:nvPr>
        </p:nvSpPr>
        <p:spPr bwMode="blackWhite">
          <a:xfrm>
            <a:off x="838200" y="6356350"/>
            <a:ext cx="1358590" cy="365125"/>
          </a:xfrm>
        </p:spPr>
        <p:txBody>
          <a:bodyPr/>
          <a:lstStyle>
            <a:lvl1pPr>
              <a:defRPr>
                <a:solidFill>
                  <a:schemeClr val="bg1"/>
                </a:solidFill>
              </a:defRPr>
            </a:lvl1pPr>
          </a:lstStyle>
          <a:p>
            <a:fld id="{F4B91AA0-3BA7-4036-A3DA-317C6C4FFA29}" type="datetime1">
              <a:rPr lang="en-US" smtClean="0"/>
              <a:t>1/11/2019</a:t>
            </a:fld>
            <a:endParaRPr lang="en-US" dirty="0"/>
          </a:p>
        </p:txBody>
      </p:sp>
      <p:sp>
        <p:nvSpPr>
          <p:cNvPr id="7" name="Footer Placeholder 4"/>
          <p:cNvSpPr>
            <a:spLocks noGrp="1"/>
          </p:cNvSpPr>
          <p:nvPr>
            <p:ph type="ftr" sz="quarter" idx="3"/>
          </p:nvPr>
        </p:nvSpPr>
        <p:spPr bwMode="blackWhite">
          <a:xfrm>
            <a:off x="3302177" y="6356349"/>
            <a:ext cx="5587647" cy="365125"/>
          </a:xfrm>
          <a:prstGeom prst="rect">
            <a:avLst/>
          </a:prstGeom>
        </p:spPr>
        <p:txBody>
          <a:bodyPr anchor="ctr"/>
          <a:lstStyle>
            <a:lvl1pPr algn="ctr">
              <a:defRPr sz="1200">
                <a:solidFill>
                  <a:schemeClr val="bg1"/>
                </a:solidFill>
              </a:defRPr>
            </a:lvl1pPr>
          </a:lstStyle>
          <a:p>
            <a:r>
              <a:rPr lang="en-US" dirty="0" smtClean="0"/>
              <a:t>Optional Tagline Goes Here </a:t>
            </a:r>
            <a:r>
              <a:rPr lang="en-US" dirty="0" smtClean="0">
                <a:solidFill>
                  <a:schemeClr val="accent2"/>
                </a:solidFill>
              </a:rPr>
              <a:t>|</a:t>
            </a:r>
            <a:r>
              <a:rPr lang="en-US" dirty="0" smtClean="0"/>
              <a:t> mn.gov/dhs</a:t>
            </a:r>
            <a:endParaRPr lang="en-US" dirty="0"/>
          </a:p>
        </p:txBody>
      </p:sp>
      <p:sp>
        <p:nvSpPr>
          <p:cNvPr id="9" name="Slide Number Placeholder 6"/>
          <p:cNvSpPr>
            <a:spLocks noGrp="1"/>
          </p:cNvSpPr>
          <p:nvPr>
            <p:ph type="sldNum" sz="quarter" idx="12"/>
          </p:nvPr>
        </p:nvSpPr>
        <p:spPr bwMode="black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23025777"/>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Solid Lt Gray)">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bwMode="black">
          <a:xfrm>
            <a:off x="838200" y="152400"/>
            <a:ext cx="10515600" cy="914400"/>
          </a:xfrm>
        </p:spPr>
        <p:txBody>
          <a:bodyPr>
            <a:normAutofit/>
          </a:bodyPr>
          <a:lstStyle>
            <a:lvl1pPr algn="r">
              <a:defRPr sz="3600">
                <a:solidFill>
                  <a:schemeClr val="accent1"/>
                </a:solidFill>
              </a:defRPr>
            </a:lvl1pPr>
          </a:lstStyle>
          <a:p>
            <a:r>
              <a:rPr lang="en-US" dirty="0" smtClean="0"/>
              <a:t>Click to edit title</a:t>
            </a:r>
            <a:endParaRPr lang="en-US" dirty="0"/>
          </a:p>
        </p:txBody>
      </p:sp>
      <p:sp>
        <p:nvSpPr>
          <p:cNvPr id="5" name="Content Placeholder 4"/>
          <p:cNvSpPr>
            <a:spLocks noGrp="1"/>
          </p:cNvSpPr>
          <p:nvPr>
            <p:ph sz="quarter" idx="10"/>
          </p:nvPr>
        </p:nvSpPr>
        <p:spPr bwMode="black">
          <a:xfrm>
            <a:off x="838200" y="1366345"/>
            <a:ext cx="10515600" cy="4788393"/>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Date Placeholder 3"/>
          <p:cNvSpPr>
            <a:spLocks noGrp="1"/>
          </p:cNvSpPr>
          <p:nvPr>
            <p:ph type="dt" sz="half" idx="2"/>
          </p:nvPr>
        </p:nvSpPr>
        <p:spPr bwMode="black">
          <a:xfrm>
            <a:off x="838200" y="6356350"/>
            <a:ext cx="1358590" cy="365125"/>
          </a:xfrm>
          <a:prstGeom prst="rect">
            <a:avLst/>
          </a:prstGeom>
        </p:spPr>
        <p:txBody>
          <a:bodyPr vert="horz" lIns="91440" tIns="45720" rIns="91440" bIns="45720" rtlCol="0" anchor="ctr"/>
          <a:lstStyle>
            <a:lvl1pPr algn="l">
              <a:defRPr sz="1200">
                <a:solidFill>
                  <a:schemeClr val="tx2"/>
                </a:solidFill>
              </a:defRPr>
            </a:lvl1pPr>
          </a:lstStyle>
          <a:p>
            <a:fld id="{4868D85E-9AAE-43DE-B77A-6CCC9C16CBEC}" type="datetime1">
              <a:rPr lang="en-US" smtClean="0"/>
              <a:t>1/11/2019</a:t>
            </a:fld>
            <a:endParaRPr lang="en-US" dirty="0"/>
          </a:p>
        </p:txBody>
      </p:sp>
      <p:sp>
        <p:nvSpPr>
          <p:cNvPr id="11"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smtClean="0"/>
              <a:t>Optional Tagline Goes Here </a:t>
            </a:r>
            <a:r>
              <a:rPr lang="en-US" dirty="0" smtClean="0">
                <a:solidFill>
                  <a:schemeClr val="accent1"/>
                </a:solidFill>
              </a:rPr>
              <a:t>|</a:t>
            </a:r>
            <a:r>
              <a:rPr lang="en-US" dirty="0" smtClean="0"/>
              <a:t> mn.gov/dhs</a:t>
            </a:r>
            <a:endParaRPr lang="en-US" dirty="0"/>
          </a:p>
        </p:txBody>
      </p:sp>
      <p:sp>
        <p:nvSpPr>
          <p:cNvPr id="10" name="Slide Number Placeholder 5"/>
          <p:cNvSpPr>
            <a:spLocks noGrp="1"/>
          </p:cNvSpPr>
          <p:nvPr>
            <p:ph type="sldNum" sz="quarter" idx="4"/>
          </p:nvPr>
        </p:nvSpPr>
        <p:spPr bwMode="black">
          <a:xfrm>
            <a:off x="9891132" y="6356350"/>
            <a:ext cx="1462668"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824870820"/>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bwMode="blackWhite">
          <a:xfrm>
            <a:off x="838200" y="152400"/>
            <a:ext cx="10515600" cy="914400"/>
          </a:xfrm>
        </p:spPr>
        <p:txBody>
          <a:bodyPr>
            <a:normAutofit/>
          </a:bodyPr>
          <a:lstStyle>
            <a:lvl1pPr algn="r">
              <a:defRPr sz="3600">
                <a:solidFill>
                  <a:schemeClr val="accent2"/>
                </a:solidFill>
              </a:defRPr>
            </a:lvl1pPr>
          </a:lstStyle>
          <a:p>
            <a:r>
              <a:rPr lang="en-US" dirty="0" smtClean="0"/>
              <a:t>Click to edit title</a:t>
            </a:r>
            <a:endParaRPr lang="en-US" dirty="0"/>
          </a:p>
        </p:txBody>
      </p:sp>
      <p:sp>
        <p:nvSpPr>
          <p:cNvPr id="11" name="Content Placeholder 4"/>
          <p:cNvSpPr>
            <a:spLocks noGrp="1"/>
          </p:cNvSpPr>
          <p:nvPr>
            <p:ph sz="quarter" idx="10"/>
          </p:nvPr>
        </p:nvSpPr>
        <p:spPr bwMode="blackWhite">
          <a:xfrm>
            <a:off x="838200" y="1366345"/>
            <a:ext cx="6234953"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Picture Placeholder 2"/>
          <p:cNvSpPr>
            <a:spLocks noGrp="1"/>
          </p:cNvSpPr>
          <p:nvPr>
            <p:ph type="pic" sz="quarter" idx="13"/>
          </p:nvPr>
        </p:nvSpPr>
        <p:spPr bwMode="blackWhite">
          <a:xfrm>
            <a:off x="7653566" y="1364826"/>
            <a:ext cx="4538434" cy="4538434"/>
          </a:xfrm>
        </p:spPr>
        <p:txBody>
          <a:bodyPr/>
          <a:lstStyle>
            <a:lvl1pPr>
              <a:buClr>
                <a:schemeClr val="accent2"/>
              </a:buClr>
              <a:defRPr>
                <a:solidFill>
                  <a:schemeClr val="bg1"/>
                </a:solidFill>
              </a:defRPr>
            </a:lvl1pPr>
          </a:lstStyle>
          <a:p>
            <a:r>
              <a:rPr lang="en-US" smtClean="0"/>
              <a:t>Click icon to add picture</a:t>
            </a:r>
            <a:endParaRPr lang="en-US" dirty="0"/>
          </a:p>
        </p:txBody>
      </p:sp>
      <p:sp>
        <p:nvSpPr>
          <p:cNvPr id="8" name="Date Placeholder 4"/>
          <p:cNvSpPr>
            <a:spLocks noGrp="1"/>
          </p:cNvSpPr>
          <p:nvPr>
            <p:ph type="dt" sz="half" idx="11"/>
          </p:nvPr>
        </p:nvSpPr>
        <p:spPr bwMode="blackWhite">
          <a:xfrm>
            <a:off x="838200" y="6356350"/>
            <a:ext cx="1358590" cy="365125"/>
          </a:xfrm>
        </p:spPr>
        <p:txBody>
          <a:bodyPr/>
          <a:lstStyle>
            <a:lvl1pPr>
              <a:defRPr>
                <a:solidFill>
                  <a:schemeClr val="bg1"/>
                </a:solidFill>
              </a:defRPr>
            </a:lvl1pPr>
          </a:lstStyle>
          <a:p>
            <a:fld id="{F4B91AA0-3BA7-4036-A3DA-317C6C4FFA29}" type="datetime1">
              <a:rPr lang="en-US" smtClean="0"/>
              <a:t>1/11/2019</a:t>
            </a:fld>
            <a:endParaRPr lang="en-US" dirty="0"/>
          </a:p>
        </p:txBody>
      </p:sp>
      <p:sp>
        <p:nvSpPr>
          <p:cNvPr id="7" name="Footer Placeholder 4"/>
          <p:cNvSpPr>
            <a:spLocks noGrp="1"/>
          </p:cNvSpPr>
          <p:nvPr>
            <p:ph type="ftr" sz="quarter" idx="3"/>
          </p:nvPr>
        </p:nvSpPr>
        <p:spPr bwMode="blackWhite">
          <a:xfrm>
            <a:off x="3302177" y="6356349"/>
            <a:ext cx="5587647" cy="365125"/>
          </a:xfrm>
          <a:prstGeom prst="rect">
            <a:avLst/>
          </a:prstGeom>
        </p:spPr>
        <p:txBody>
          <a:bodyPr anchor="ctr"/>
          <a:lstStyle>
            <a:lvl1pPr algn="ctr">
              <a:defRPr sz="1200">
                <a:solidFill>
                  <a:schemeClr val="bg1"/>
                </a:solidFill>
              </a:defRPr>
            </a:lvl1pPr>
          </a:lstStyle>
          <a:p>
            <a:r>
              <a:rPr lang="en-US" dirty="0" smtClean="0"/>
              <a:t>Optional Tagline Goes Here </a:t>
            </a:r>
            <a:r>
              <a:rPr lang="en-US" dirty="0" smtClean="0">
                <a:solidFill>
                  <a:schemeClr val="accent2"/>
                </a:solidFill>
              </a:rPr>
              <a:t>|</a:t>
            </a:r>
            <a:r>
              <a:rPr lang="en-US" dirty="0" smtClean="0"/>
              <a:t> mn.gov/dhs</a:t>
            </a:r>
            <a:endParaRPr lang="en-US" dirty="0"/>
          </a:p>
        </p:txBody>
      </p:sp>
      <p:sp>
        <p:nvSpPr>
          <p:cNvPr id="9" name="Slide Number Placeholder 6"/>
          <p:cNvSpPr>
            <a:spLocks noGrp="1"/>
          </p:cNvSpPr>
          <p:nvPr>
            <p:ph type="sldNum" sz="quarter" idx="12"/>
          </p:nvPr>
        </p:nvSpPr>
        <p:spPr bwMode="black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53898785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_Title and Content (Solid Dark)">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bwMode="blackWhite">
          <a:xfrm>
            <a:off x="838200" y="152400"/>
            <a:ext cx="10515600" cy="914400"/>
          </a:xfrm>
        </p:spPr>
        <p:txBody>
          <a:bodyPr>
            <a:normAutofit/>
          </a:bodyPr>
          <a:lstStyle>
            <a:lvl1pPr algn="r">
              <a:defRPr sz="3600">
                <a:solidFill>
                  <a:schemeClr val="accent2"/>
                </a:solidFill>
              </a:defRPr>
            </a:lvl1pPr>
          </a:lstStyle>
          <a:p>
            <a:r>
              <a:rPr lang="en-US" dirty="0" smtClean="0"/>
              <a:t>Click to edit title</a:t>
            </a:r>
            <a:endParaRPr lang="en-US" dirty="0"/>
          </a:p>
        </p:txBody>
      </p:sp>
      <p:sp>
        <p:nvSpPr>
          <p:cNvPr id="10" name="Content Placeholder 4"/>
          <p:cNvSpPr>
            <a:spLocks noGrp="1"/>
          </p:cNvSpPr>
          <p:nvPr>
            <p:ph sz="quarter" idx="10"/>
          </p:nvPr>
        </p:nvSpPr>
        <p:spPr bwMode="blackWhite">
          <a:xfrm>
            <a:off x="838200" y="1366345"/>
            <a:ext cx="6234953"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Picture Placeholder 2"/>
          <p:cNvSpPr>
            <a:spLocks noGrp="1"/>
          </p:cNvSpPr>
          <p:nvPr>
            <p:ph type="pic" sz="quarter" idx="13"/>
          </p:nvPr>
        </p:nvSpPr>
        <p:spPr bwMode="blackWhite">
          <a:xfrm>
            <a:off x="7653566" y="1364826"/>
            <a:ext cx="4538434" cy="4538434"/>
          </a:xfrm>
        </p:spPr>
        <p:txBody>
          <a:bodyPr/>
          <a:lstStyle>
            <a:lvl1pPr>
              <a:buClr>
                <a:schemeClr val="accent2"/>
              </a:buClr>
              <a:defRPr>
                <a:solidFill>
                  <a:schemeClr val="bg1"/>
                </a:solidFill>
              </a:defRPr>
            </a:lvl1pPr>
          </a:lstStyle>
          <a:p>
            <a:r>
              <a:rPr lang="en-US" smtClean="0"/>
              <a:t>Click icon to add picture</a:t>
            </a:r>
            <a:endParaRPr lang="en-US" dirty="0"/>
          </a:p>
        </p:txBody>
      </p:sp>
      <p:sp>
        <p:nvSpPr>
          <p:cNvPr id="8" name="Date Placeholder 4"/>
          <p:cNvSpPr>
            <a:spLocks noGrp="1"/>
          </p:cNvSpPr>
          <p:nvPr>
            <p:ph type="dt" sz="half" idx="11"/>
          </p:nvPr>
        </p:nvSpPr>
        <p:spPr bwMode="blackWhite">
          <a:xfrm>
            <a:off x="838200" y="6356350"/>
            <a:ext cx="1358590" cy="365125"/>
          </a:xfrm>
        </p:spPr>
        <p:txBody>
          <a:bodyPr/>
          <a:lstStyle>
            <a:lvl1pPr>
              <a:defRPr>
                <a:solidFill>
                  <a:schemeClr val="bg1"/>
                </a:solidFill>
              </a:defRPr>
            </a:lvl1pPr>
          </a:lstStyle>
          <a:p>
            <a:fld id="{F4B91AA0-3BA7-4036-A3DA-317C6C4FFA29}" type="datetime1">
              <a:rPr lang="en-US" smtClean="0"/>
              <a:t>1/11/2019</a:t>
            </a:fld>
            <a:endParaRPr lang="en-US" dirty="0"/>
          </a:p>
        </p:txBody>
      </p:sp>
      <p:sp>
        <p:nvSpPr>
          <p:cNvPr id="7" name="Footer Placeholder 4"/>
          <p:cNvSpPr>
            <a:spLocks noGrp="1"/>
          </p:cNvSpPr>
          <p:nvPr>
            <p:ph type="ftr" sz="quarter" idx="3"/>
          </p:nvPr>
        </p:nvSpPr>
        <p:spPr bwMode="blackWhite">
          <a:xfrm>
            <a:off x="3302177" y="6356349"/>
            <a:ext cx="5587647" cy="365125"/>
          </a:xfrm>
          <a:prstGeom prst="rect">
            <a:avLst/>
          </a:prstGeom>
        </p:spPr>
        <p:txBody>
          <a:bodyPr anchor="ctr"/>
          <a:lstStyle>
            <a:lvl1pPr algn="ctr">
              <a:defRPr sz="1200">
                <a:solidFill>
                  <a:schemeClr val="bg1"/>
                </a:solidFill>
              </a:defRPr>
            </a:lvl1pPr>
          </a:lstStyle>
          <a:p>
            <a:r>
              <a:rPr lang="en-US" dirty="0" smtClean="0"/>
              <a:t>Optional Tagline Goes Here </a:t>
            </a:r>
            <a:r>
              <a:rPr lang="en-US" dirty="0" smtClean="0">
                <a:solidFill>
                  <a:schemeClr val="accent2"/>
                </a:solidFill>
              </a:rPr>
              <a:t>|</a:t>
            </a:r>
            <a:r>
              <a:rPr lang="en-US" dirty="0" smtClean="0"/>
              <a:t> mn.gov/dhs</a:t>
            </a:r>
            <a:endParaRPr lang="en-US" dirty="0"/>
          </a:p>
        </p:txBody>
      </p:sp>
      <p:sp>
        <p:nvSpPr>
          <p:cNvPr id="9" name="Slide Number Placeholder 6"/>
          <p:cNvSpPr>
            <a:spLocks noGrp="1"/>
          </p:cNvSpPr>
          <p:nvPr>
            <p:ph type="sldNum" sz="quarter" idx="12"/>
          </p:nvPr>
        </p:nvSpPr>
        <p:spPr bwMode="black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69450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Title and Content (Solid Lt Gray)">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bwMode="black">
          <a:xfrm>
            <a:off x="838200" y="152400"/>
            <a:ext cx="10515600" cy="914400"/>
          </a:xfrm>
        </p:spPr>
        <p:txBody>
          <a:bodyPr>
            <a:normAutofit/>
          </a:bodyPr>
          <a:lstStyle>
            <a:lvl1pPr algn="r">
              <a:defRPr sz="3600">
                <a:solidFill>
                  <a:schemeClr val="accent1"/>
                </a:solidFill>
              </a:defRPr>
            </a:lvl1pPr>
          </a:lstStyle>
          <a:p>
            <a:r>
              <a:rPr lang="en-US" dirty="0" smtClean="0"/>
              <a:t>Click to edit title</a:t>
            </a:r>
            <a:endParaRPr lang="en-US" dirty="0"/>
          </a:p>
        </p:txBody>
      </p:sp>
      <p:sp>
        <p:nvSpPr>
          <p:cNvPr id="7" name="Content Placeholder 4"/>
          <p:cNvSpPr>
            <a:spLocks noGrp="1"/>
          </p:cNvSpPr>
          <p:nvPr>
            <p:ph sz="quarter" idx="10"/>
          </p:nvPr>
        </p:nvSpPr>
        <p:spPr bwMode="black">
          <a:xfrm>
            <a:off x="838200" y="1366345"/>
            <a:ext cx="6234953" cy="4788393"/>
          </a:xfrm>
        </p:spPr>
        <p:txBody>
          <a:bodyPr/>
          <a:lstStyle>
            <a:lvl1pPr>
              <a:buClr>
                <a:schemeClr val="tx1"/>
              </a:buClr>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Clr>
                <a:schemeClr val="tx1"/>
              </a:buClr>
              <a:defRPr>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Picture Placeholder 2"/>
          <p:cNvSpPr>
            <a:spLocks noGrp="1"/>
          </p:cNvSpPr>
          <p:nvPr>
            <p:ph type="pic" sz="quarter" idx="13"/>
          </p:nvPr>
        </p:nvSpPr>
        <p:spPr bwMode="gray">
          <a:xfrm>
            <a:off x="7653566" y="1364826"/>
            <a:ext cx="4538434" cy="4538434"/>
          </a:xfrm>
        </p:spPr>
        <p:txBody>
          <a:bodyPr/>
          <a:lstStyle>
            <a:lvl1pPr>
              <a:buClr>
                <a:schemeClr val="tx1"/>
              </a:buClr>
              <a:defRPr>
                <a:solidFill>
                  <a:schemeClr val="tx1"/>
                </a:solidFill>
              </a:defRPr>
            </a:lvl1pPr>
          </a:lstStyle>
          <a:p>
            <a:r>
              <a:rPr lang="en-US" smtClean="0"/>
              <a:t>Click icon to add picture</a:t>
            </a:r>
            <a:endParaRPr lang="en-US" dirty="0"/>
          </a:p>
        </p:txBody>
      </p:sp>
      <p:sp>
        <p:nvSpPr>
          <p:cNvPr id="9" name="Date Placeholder 3"/>
          <p:cNvSpPr>
            <a:spLocks noGrp="1"/>
          </p:cNvSpPr>
          <p:nvPr>
            <p:ph type="dt" sz="half" idx="2"/>
          </p:nvPr>
        </p:nvSpPr>
        <p:spPr bwMode="black">
          <a:xfrm>
            <a:off x="838200" y="6356350"/>
            <a:ext cx="1358590" cy="365125"/>
          </a:xfrm>
          <a:prstGeom prst="rect">
            <a:avLst/>
          </a:prstGeom>
        </p:spPr>
        <p:txBody>
          <a:bodyPr vert="horz" lIns="91440" tIns="45720" rIns="91440" bIns="45720" rtlCol="0" anchor="ctr"/>
          <a:lstStyle>
            <a:lvl1pPr algn="l">
              <a:defRPr sz="1200">
                <a:solidFill>
                  <a:schemeClr val="tx2"/>
                </a:solidFill>
              </a:defRPr>
            </a:lvl1pPr>
          </a:lstStyle>
          <a:p>
            <a:fld id="{4868D85E-9AAE-43DE-B77A-6CCC9C16CBEC}" type="datetime1">
              <a:rPr lang="en-US" smtClean="0"/>
              <a:t>1/11/2019</a:t>
            </a:fld>
            <a:endParaRPr lang="en-US" dirty="0"/>
          </a:p>
        </p:txBody>
      </p:sp>
      <p:sp>
        <p:nvSpPr>
          <p:cNvPr id="11"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smtClean="0"/>
              <a:t>Optional Tagline Goes Here </a:t>
            </a:r>
            <a:r>
              <a:rPr lang="en-US" dirty="0" smtClean="0">
                <a:solidFill>
                  <a:schemeClr val="accent1"/>
                </a:solidFill>
              </a:rPr>
              <a:t>|</a:t>
            </a:r>
            <a:r>
              <a:rPr lang="en-US" dirty="0" smtClean="0"/>
              <a:t> mn.gov/dhs</a:t>
            </a:r>
            <a:endParaRPr lang="en-US" dirty="0"/>
          </a:p>
        </p:txBody>
      </p:sp>
      <p:sp>
        <p:nvSpPr>
          <p:cNvPr id="10" name="Slide Number Placeholder 5"/>
          <p:cNvSpPr>
            <a:spLocks noGrp="1"/>
          </p:cNvSpPr>
          <p:nvPr>
            <p:ph type="sldNum" sz="quarter" idx="4"/>
          </p:nvPr>
        </p:nvSpPr>
        <p:spPr bwMode="black">
          <a:xfrm>
            <a:off x="9891132" y="6356350"/>
            <a:ext cx="1462668"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98649004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am Page (4 Up)">
    <p:bg bwMode="gray">
      <p:bgRef idx="1001">
        <a:schemeClr val="bg1"/>
      </p:bgRef>
    </p:bg>
    <p:spTree>
      <p:nvGrpSpPr>
        <p:cNvPr id="1" name=""/>
        <p:cNvGrpSpPr/>
        <p:nvPr/>
      </p:nvGrpSpPr>
      <p:grpSpPr>
        <a:xfrm>
          <a:off x="0" y="0"/>
          <a:ext cx="0" cy="0"/>
          <a:chOff x="0" y="0"/>
          <a:chExt cx="0" cy="0"/>
        </a:xfrm>
      </p:grpSpPr>
      <p:sp>
        <p:nvSpPr>
          <p:cNvPr id="18" name="Title 1"/>
          <p:cNvSpPr>
            <a:spLocks noGrp="1"/>
          </p:cNvSpPr>
          <p:nvPr>
            <p:ph type="title" hasCustomPrompt="1"/>
          </p:nvPr>
        </p:nvSpPr>
        <p:spPr bwMode="ltGray">
          <a:xfrm>
            <a:off x="0" y="2"/>
            <a:ext cx="12192000" cy="1216022"/>
          </a:xfrm>
          <a:solidFill>
            <a:schemeClr val="accent1"/>
          </a:solidFill>
        </p:spPr>
        <p:txBody>
          <a:bodyPr lIns="822960" rIns="822960">
            <a:normAutofit/>
          </a:bodyPr>
          <a:lstStyle>
            <a:lvl1pPr algn="r">
              <a:defRPr sz="3600">
                <a:solidFill>
                  <a:schemeClr val="bg1"/>
                </a:solidFill>
              </a:defRPr>
            </a:lvl1pPr>
          </a:lstStyle>
          <a:p>
            <a:r>
              <a:rPr lang="en-US" dirty="0" smtClean="0"/>
              <a:t>Click to edit title</a:t>
            </a:r>
            <a:endParaRPr lang="en-US" dirty="0"/>
          </a:p>
        </p:txBody>
      </p:sp>
      <p:sp>
        <p:nvSpPr>
          <p:cNvPr id="17" name="Rectangle 16"/>
          <p:cNvSpPr/>
          <p:nvPr userDrawn="1"/>
        </p:nvSpPr>
        <p:spPr bwMode="hidden">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Picture Placeholder 2"/>
          <p:cNvSpPr>
            <a:spLocks noGrp="1"/>
          </p:cNvSpPr>
          <p:nvPr>
            <p:ph type="pic" sz="quarter" idx="13" hasCustomPrompt="1"/>
          </p:nvPr>
        </p:nvSpPr>
        <p:spPr bwMode="gray">
          <a:xfrm>
            <a:off x="806332" y="1981899"/>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7" name="Text Placeholder 3"/>
          <p:cNvSpPr>
            <a:spLocks noGrp="1"/>
          </p:cNvSpPr>
          <p:nvPr>
            <p:ph type="body" sz="quarter" idx="15" hasCustomPrompt="1"/>
          </p:nvPr>
        </p:nvSpPr>
        <p:spPr bwMode="black">
          <a:xfrm>
            <a:off x="581719" y="434514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0" name="Picture Placeholder 2"/>
          <p:cNvSpPr>
            <a:spLocks noGrp="1"/>
          </p:cNvSpPr>
          <p:nvPr>
            <p:ph type="pic" sz="quarter" idx="16" hasCustomPrompt="1"/>
          </p:nvPr>
        </p:nvSpPr>
        <p:spPr bwMode="gray">
          <a:xfrm>
            <a:off x="3646176"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1" name="Text Placeholder 3"/>
          <p:cNvSpPr>
            <a:spLocks noGrp="1"/>
          </p:cNvSpPr>
          <p:nvPr>
            <p:ph type="body" sz="quarter" idx="17" hasCustomPrompt="1"/>
          </p:nvPr>
        </p:nvSpPr>
        <p:spPr bwMode="black">
          <a:xfrm>
            <a:off x="3421563" y="434514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2" name="Picture Placeholder 2"/>
          <p:cNvSpPr>
            <a:spLocks noGrp="1"/>
          </p:cNvSpPr>
          <p:nvPr>
            <p:ph type="pic" sz="quarter" idx="18" hasCustomPrompt="1"/>
          </p:nvPr>
        </p:nvSpPr>
        <p:spPr bwMode="gray">
          <a:xfrm>
            <a:off x="6486020"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3" name="Text Placeholder 3"/>
          <p:cNvSpPr>
            <a:spLocks noGrp="1"/>
          </p:cNvSpPr>
          <p:nvPr>
            <p:ph type="body" sz="quarter" idx="19" hasCustomPrompt="1"/>
          </p:nvPr>
        </p:nvSpPr>
        <p:spPr bwMode="black">
          <a:xfrm>
            <a:off x="6261407" y="434514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4" name="Picture Placeholder 2"/>
          <p:cNvSpPr>
            <a:spLocks noGrp="1"/>
          </p:cNvSpPr>
          <p:nvPr>
            <p:ph type="pic" sz="quarter" idx="20" hasCustomPrompt="1"/>
          </p:nvPr>
        </p:nvSpPr>
        <p:spPr bwMode="gray">
          <a:xfrm>
            <a:off x="9325864"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5" name="Text Placeholder 3"/>
          <p:cNvSpPr>
            <a:spLocks noGrp="1"/>
          </p:cNvSpPr>
          <p:nvPr>
            <p:ph type="body" sz="quarter" idx="21" hasCustomPrompt="1"/>
          </p:nvPr>
        </p:nvSpPr>
        <p:spPr bwMode="black">
          <a:xfrm>
            <a:off x="9101251" y="4341161"/>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6" name="Rectangle 15"/>
          <p:cNvSpPr/>
          <p:nvPr userDrawn="1"/>
        </p:nvSpPr>
        <p:spPr bwMode="hidden">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Date Placeholder 2"/>
          <p:cNvSpPr>
            <a:spLocks noGrp="1"/>
          </p:cNvSpPr>
          <p:nvPr>
            <p:ph type="dt" sz="half" idx="10"/>
          </p:nvPr>
        </p:nvSpPr>
        <p:spPr bwMode="black"/>
        <p:txBody>
          <a:bodyPr/>
          <a:lstStyle/>
          <a:p>
            <a:fld id="{936DB2D6-5DF4-4264-A4A1-7D3EAF38D255}" type="datetime1">
              <a:rPr lang="en-US" smtClean="0"/>
              <a:t>1/11/2019</a:t>
            </a:fld>
            <a:endParaRPr lang="en-US" dirty="0"/>
          </a:p>
        </p:txBody>
      </p:sp>
      <p:sp>
        <p:nvSpPr>
          <p:cNvPr id="19"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smtClean="0"/>
              <a:t>Optional Tagline Goes Here </a:t>
            </a:r>
            <a:r>
              <a:rPr lang="en-US" dirty="0" smtClean="0">
                <a:solidFill>
                  <a:schemeClr val="accent1"/>
                </a:solidFill>
              </a:rPr>
              <a:t>|</a:t>
            </a:r>
            <a:r>
              <a:rPr lang="en-US" dirty="0" smtClean="0"/>
              <a:t> mn.gov/dhs</a:t>
            </a:r>
            <a:endParaRPr lang="en-US" dirty="0"/>
          </a:p>
        </p:txBody>
      </p:sp>
      <p:sp>
        <p:nvSpPr>
          <p:cNvPr id="5" name="Slide Number Placeholder 4"/>
          <p:cNvSpPr>
            <a:spLocks noGrp="1"/>
          </p:cNvSpPr>
          <p:nvPr>
            <p:ph type="sldNum" sz="quarter" idx="12"/>
          </p:nvPr>
        </p:nvSpPr>
        <p:spPr bwMode="black"/>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3278020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Logo Only)">
    <p:bg bwMode="gray">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ltGray">
          <a:xfrm>
            <a:off x="0" y="4188564"/>
            <a:ext cx="12192000" cy="1199223"/>
          </a:xfrm>
          <a:solidFill>
            <a:schemeClr val="accent1"/>
          </a:solidFill>
        </p:spPr>
        <p:txBody>
          <a:bodyPr wrap="square" lIns="182880" tIns="91440" rIns="182880" bIns="91440" spcCol="0" anchor="ctr">
            <a:normAutofit/>
          </a:bodyPr>
          <a:lstStyle>
            <a:lvl1pPr algn="ctr">
              <a:lnSpc>
                <a:spcPct val="90000"/>
              </a:lnSpc>
              <a:defRPr sz="3600" baseline="0">
                <a:solidFill>
                  <a:schemeClr val="bg1"/>
                </a:solidFill>
              </a:defRPr>
            </a:lvl1pPr>
          </a:lstStyle>
          <a:p>
            <a:r>
              <a:rPr lang="en-US" dirty="0" smtClean="0"/>
              <a:t>Click to enter the slideshow title</a:t>
            </a:r>
            <a:endParaRPr lang="en-US" dirty="0"/>
          </a:p>
        </p:txBody>
      </p:sp>
      <p:sp>
        <p:nvSpPr>
          <p:cNvPr id="3" name="Rectangle 2"/>
          <p:cNvSpPr/>
          <p:nvPr userDrawn="1"/>
        </p:nvSpPr>
        <p:spPr bwMode="hidden">
          <a:xfrm>
            <a:off x="0" y="5387786"/>
            <a:ext cx="12192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Text Placeholder 10"/>
          <p:cNvSpPr>
            <a:spLocks noGrp="1"/>
          </p:cNvSpPr>
          <p:nvPr>
            <p:ph type="body" sz="quarter" idx="14" hasCustomPrompt="1"/>
          </p:nvPr>
        </p:nvSpPr>
        <p:spPr bwMode="black">
          <a:xfrm>
            <a:off x="2802467" y="5644884"/>
            <a:ext cx="6587067" cy="903062"/>
          </a:xfrm>
        </p:spPr>
        <p:txBody>
          <a:bodyPr>
            <a:normAutofit/>
          </a:bodyPr>
          <a:lstStyle>
            <a:lvl1pPr marL="0" indent="0" algn="ctr">
              <a:spcBef>
                <a:spcPts val="0"/>
              </a:spcBef>
              <a:spcAft>
                <a:spcPts val="1000"/>
              </a:spcAft>
              <a:buNone/>
              <a:defRPr sz="1800" baseline="0"/>
            </a:lvl1pPr>
          </a:lstStyle>
          <a:p>
            <a:r>
              <a:rPr lang="en-US" sz="1800" dirty="0" err="1" smtClean="0"/>
              <a:t>Firstname</a:t>
            </a:r>
            <a:r>
              <a:rPr lang="en-US" sz="1800" dirty="0" smtClean="0"/>
              <a:t> </a:t>
            </a:r>
            <a:r>
              <a:rPr lang="en-US" sz="1800" dirty="0" err="1" smtClean="0"/>
              <a:t>Lastname</a:t>
            </a:r>
            <a:r>
              <a:rPr lang="en-US" sz="1800" dirty="0" smtClean="0"/>
              <a:t> | Job Title</a:t>
            </a:r>
          </a:p>
          <a:p>
            <a:r>
              <a:rPr lang="en-US" sz="1800" dirty="0" smtClean="0"/>
              <a:t>Date</a:t>
            </a:r>
            <a:endParaRPr lang="en-US" dirty="0"/>
          </a:p>
        </p:txBody>
      </p:sp>
      <p:sp>
        <p:nvSpPr>
          <p:cNvPr id="18" name="Date Placeholder 17"/>
          <p:cNvSpPr>
            <a:spLocks noGrp="1"/>
          </p:cNvSpPr>
          <p:nvPr>
            <p:ph type="dt" sz="half" idx="15"/>
          </p:nvPr>
        </p:nvSpPr>
        <p:spPr bwMode="black"/>
        <p:txBody>
          <a:bodyPr/>
          <a:lstStyle/>
          <a:p>
            <a:fld id="{D7ED242C-24FB-43A0-BCB6-43756FC812F6}" type="datetime1">
              <a:rPr lang="en-US" smtClean="0"/>
              <a:t>1/11/2019</a:t>
            </a:fld>
            <a:endParaRPr lang="en-US" dirty="0"/>
          </a:p>
        </p:txBody>
      </p:sp>
      <p:sp>
        <p:nvSpPr>
          <p:cNvPr id="9"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smtClean="0"/>
              <a:t>Optional Tagline Goes Here </a:t>
            </a:r>
            <a:r>
              <a:rPr lang="en-US" dirty="0" smtClean="0">
                <a:solidFill>
                  <a:schemeClr val="accent1"/>
                </a:solidFill>
              </a:rPr>
              <a:t>|</a:t>
            </a:r>
            <a:r>
              <a:rPr lang="en-US" dirty="0" smtClean="0"/>
              <a:t> mn.gov/dhs</a:t>
            </a:r>
            <a:endParaRPr lang="en-US" dirty="0"/>
          </a:p>
        </p:txBody>
      </p:sp>
      <p:sp>
        <p:nvSpPr>
          <p:cNvPr id="19" name="Slide Number Placeholder 18"/>
          <p:cNvSpPr>
            <a:spLocks noGrp="1"/>
          </p:cNvSpPr>
          <p:nvPr>
            <p:ph type="sldNum" sz="quarter" idx="16"/>
          </p:nvPr>
        </p:nvSpPr>
        <p:spPr bwMode="black"/>
        <p:txBody>
          <a:bodyPr/>
          <a:lstStyle/>
          <a:p>
            <a:fld id="{48F63A3B-78C7-47BE-AE5E-E10140E04643}" type="slidenum">
              <a:rPr lang="en-US" smtClean="0"/>
              <a:pPr/>
              <a:t>‹#›</a:t>
            </a:fld>
            <a:endParaRPr lang="en-US" dirty="0"/>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3087526" y="1716919"/>
            <a:ext cx="6396957" cy="786511"/>
          </a:xfrm>
          <a:prstGeom prst="rect">
            <a:avLst/>
          </a:prstGeom>
        </p:spPr>
      </p:pic>
    </p:spTree>
    <p:extLst>
      <p:ext uri="{BB962C8B-B14F-4D97-AF65-F5344CB8AC3E}">
        <p14:creationId xmlns:p14="http://schemas.microsoft.com/office/powerpoint/2010/main" val="3368119183"/>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am Page (3 Up)">
    <p:spTree>
      <p:nvGrpSpPr>
        <p:cNvPr id="1" name=""/>
        <p:cNvGrpSpPr/>
        <p:nvPr/>
      </p:nvGrpSpPr>
      <p:grpSpPr>
        <a:xfrm>
          <a:off x="0" y="0"/>
          <a:ext cx="0" cy="0"/>
          <a:chOff x="0" y="0"/>
          <a:chExt cx="0" cy="0"/>
        </a:xfrm>
      </p:grpSpPr>
      <p:sp>
        <p:nvSpPr>
          <p:cNvPr id="18" name="Title 1"/>
          <p:cNvSpPr>
            <a:spLocks noGrp="1"/>
          </p:cNvSpPr>
          <p:nvPr>
            <p:ph type="title" hasCustomPrompt="1"/>
          </p:nvPr>
        </p:nvSpPr>
        <p:spPr bwMode="ltGray">
          <a:xfrm>
            <a:off x="0" y="1"/>
            <a:ext cx="12192000" cy="1216022"/>
          </a:xfrm>
          <a:solidFill>
            <a:schemeClr val="accent1"/>
          </a:solidFill>
        </p:spPr>
        <p:txBody>
          <a:bodyPr lIns="822960" rIns="822960">
            <a:normAutofit/>
          </a:bodyPr>
          <a:lstStyle>
            <a:lvl1pPr algn="r">
              <a:defRPr sz="3600">
                <a:solidFill>
                  <a:schemeClr val="bg1"/>
                </a:solidFill>
              </a:defRPr>
            </a:lvl1pPr>
          </a:lstStyle>
          <a:p>
            <a:r>
              <a:rPr lang="en-US" dirty="0" smtClean="0"/>
              <a:t>Click to edit title</a:t>
            </a:r>
            <a:endParaRPr lang="en-US" dirty="0"/>
          </a:p>
        </p:txBody>
      </p:sp>
      <p:sp>
        <p:nvSpPr>
          <p:cNvPr id="17" name="Rectangle 16"/>
          <p:cNvSpPr/>
          <p:nvPr userDrawn="1"/>
        </p:nvSpPr>
        <p:spPr bwMode="hidden">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Picture Placeholder 2"/>
          <p:cNvSpPr>
            <a:spLocks noGrp="1"/>
          </p:cNvSpPr>
          <p:nvPr>
            <p:ph type="pic" sz="quarter" idx="13" hasCustomPrompt="1"/>
          </p:nvPr>
        </p:nvSpPr>
        <p:spPr bwMode="gray">
          <a:xfrm>
            <a:off x="1572814" y="1964392"/>
            <a:ext cx="2332190" cy="2332190"/>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7" name="Text Placeholder 3"/>
          <p:cNvSpPr>
            <a:spLocks noGrp="1"/>
          </p:cNvSpPr>
          <p:nvPr>
            <p:ph type="body" sz="quarter" idx="15" hasCustomPrompt="1"/>
          </p:nvPr>
        </p:nvSpPr>
        <p:spPr bwMode="black">
          <a:xfrm>
            <a:off x="146922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0" name="Picture Placeholder 2"/>
          <p:cNvSpPr>
            <a:spLocks noGrp="1"/>
          </p:cNvSpPr>
          <p:nvPr>
            <p:ph type="pic" sz="quarter" idx="16" hasCustomPrompt="1"/>
          </p:nvPr>
        </p:nvSpPr>
        <p:spPr bwMode="gray">
          <a:xfrm>
            <a:off x="4824541" y="1964392"/>
            <a:ext cx="2317864" cy="2317864"/>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1" name="Text Placeholder 3"/>
          <p:cNvSpPr>
            <a:spLocks noGrp="1"/>
          </p:cNvSpPr>
          <p:nvPr>
            <p:ph type="body" sz="quarter" idx="17" hasCustomPrompt="1"/>
          </p:nvPr>
        </p:nvSpPr>
        <p:spPr bwMode="black">
          <a:xfrm>
            <a:off x="471223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2" name="Picture Placeholder 2"/>
          <p:cNvSpPr>
            <a:spLocks noGrp="1"/>
          </p:cNvSpPr>
          <p:nvPr>
            <p:ph type="pic" sz="quarter" idx="18" hasCustomPrompt="1"/>
          </p:nvPr>
        </p:nvSpPr>
        <p:spPr bwMode="gray">
          <a:xfrm>
            <a:off x="8067551" y="1964392"/>
            <a:ext cx="2317864" cy="2317864"/>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3" name="Text Placeholder 3"/>
          <p:cNvSpPr>
            <a:spLocks noGrp="1"/>
          </p:cNvSpPr>
          <p:nvPr>
            <p:ph type="body" sz="quarter" idx="19" hasCustomPrompt="1"/>
          </p:nvPr>
        </p:nvSpPr>
        <p:spPr bwMode="black">
          <a:xfrm>
            <a:off x="795524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6" name="Rectangle 15"/>
          <p:cNvSpPr/>
          <p:nvPr userDrawn="1"/>
        </p:nvSpPr>
        <p:spPr bwMode="hidden">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Date Placeholder 2"/>
          <p:cNvSpPr>
            <a:spLocks noGrp="1"/>
          </p:cNvSpPr>
          <p:nvPr>
            <p:ph type="dt" sz="half" idx="10"/>
          </p:nvPr>
        </p:nvSpPr>
        <p:spPr bwMode="black"/>
        <p:txBody>
          <a:bodyPr/>
          <a:lstStyle/>
          <a:p>
            <a:fld id="{936DB2D6-5DF4-4264-A4A1-7D3EAF38D255}" type="datetime1">
              <a:rPr lang="en-US" smtClean="0"/>
              <a:t>1/11/2019</a:t>
            </a:fld>
            <a:endParaRPr lang="en-US" dirty="0"/>
          </a:p>
        </p:txBody>
      </p:sp>
      <p:sp>
        <p:nvSpPr>
          <p:cNvPr id="19"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smtClean="0"/>
              <a:t>Optional Tagline Goes Here </a:t>
            </a:r>
            <a:r>
              <a:rPr lang="en-US" dirty="0" smtClean="0">
                <a:solidFill>
                  <a:schemeClr val="accent1"/>
                </a:solidFill>
              </a:rPr>
              <a:t>|</a:t>
            </a:r>
            <a:r>
              <a:rPr lang="en-US" dirty="0" smtClean="0"/>
              <a:t> mn.gov/dhs</a:t>
            </a:r>
            <a:endParaRPr lang="en-US" dirty="0"/>
          </a:p>
        </p:txBody>
      </p:sp>
      <p:sp>
        <p:nvSpPr>
          <p:cNvPr id="5" name="Slide Number Placeholder 4"/>
          <p:cNvSpPr>
            <a:spLocks noGrp="1"/>
          </p:cNvSpPr>
          <p:nvPr>
            <p:ph type="sldNum" sz="quarter" idx="12"/>
          </p:nvPr>
        </p:nvSpPr>
        <p:spPr bwMode="black"/>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960824592"/>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am Page 4-Up White Vertical">
    <p:bg bwMode="gray">
      <p:bgRef idx="1001">
        <a:schemeClr val="bg1"/>
      </p:bgRef>
    </p:bg>
    <p:spTree>
      <p:nvGrpSpPr>
        <p:cNvPr id="1" name=""/>
        <p:cNvGrpSpPr/>
        <p:nvPr/>
      </p:nvGrpSpPr>
      <p:grpSpPr>
        <a:xfrm>
          <a:off x="0" y="0"/>
          <a:ext cx="0" cy="0"/>
          <a:chOff x="0" y="0"/>
          <a:chExt cx="0" cy="0"/>
        </a:xfrm>
      </p:grpSpPr>
      <p:sp>
        <p:nvSpPr>
          <p:cNvPr id="16" name="Title 1"/>
          <p:cNvSpPr>
            <a:spLocks noGrp="1"/>
          </p:cNvSpPr>
          <p:nvPr>
            <p:ph type="title" hasCustomPrompt="1"/>
          </p:nvPr>
        </p:nvSpPr>
        <p:spPr bwMode="ltGray">
          <a:xfrm>
            <a:off x="0" y="-1"/>
            <a:ext cx="12192000" cy="1216025"/>
          </a:xfrm>
          <a:solidFill>
            <a:schemeClr val="accent1"/>
          </a:solidFill>
        </p:spPr>
        <p:txBody>
          <a:bodyPr lIns="822960" rIns="822960">
            <a:normAutofit/>
          </a:bodyPr>
          <a:lstStyle>
            <a:lvl1pPr algn="r">
              <a:defRPr sz="3600">
                <a:solidFill>
                  <a:schemeClr val="bg1"/>
                </a:solidFill>
              </a:defRPr>
            </a:lvl1pPr>
          </a:lstStyle>
          <a:p>
            <a:r>
              <a:rPr lang="en-US" dirty="0" smtClean="0"/>
              <a:t>Click to edit title</a:t>
            </a:r>
            <a:endParaRPr lang="en-US" dirty="0"/>
          </a:p>
        </p:txBody>
      </p:sp>
      <p:sp>
        <p:nvSpPr>
          <p:cNvPr id="6" name="Picture Placeholder 2"/>
          <p:cNvSpPr>
            <a:spLocks noGrp="1"/>
          </p:cNvSpPr>
          <p:nvPr>
            <p:ph type="pic" sz="quarter" idx="13" hasCustomPrompt="1"/>
          </p:nvPr>
        </p:nvSpPr>
        <p:spPr bwMode="gray">
          <a:xfrm>
            <a:off x="806332" y="1981899"/>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7" name="Text Placeholder 3"/>
          <p:cNvSpPr>
            <a:spLocks noGrp="1"/>
          </p:cNvSpPr>
          <p:nvPr>
            <p:ph type="body" sz="quarter" idx="15" hasCustomPrompt="1"/>
          </p:nvPr>
        </p:nvSpPr>
        <p:spPr bwMode="black">
          <a:xfrm>
            <a:off x="581719" y="4345146"/>
            <a:ext cx="2542477" cy="1623853"/>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smtClean="0"/>
              <a:t>Click to edit text</a:t>
            </a:r>
            <a:endParaRPr lang="en-US" dirty="0"/>
          </a:p>
        </p:txBody>
      </p:sp>
      <p:sp>
        <p:nvSpPr>
          <p:cNvPr id="10" name="Picture Placeholder 2"/>
          <p:cNvSpPr>
            <a:spLocks noGrp="1"/>
          </p:cNvSpPr>
          <p:nvPr>
            <p:ph type="pic" sz="quarter" idx="16" hasCustomPrompt="1"/>
          </p:nvPr>
        </p:nvSpPr>
        <p:spPr bwMode="gray">
          <a:xfrm>
            <a:off x="3646176"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1" name="Text Placeholder 3"/>
          <p:cNvSpPr>
            <a:spLocks noGrp="1"/>
          </p:cNvSpPr>
          <p:nvPr>
            <p:ph type="body" sz="quarter" idx="17" hasCustomPrompt="1"/>
          </p:nvPr>
        </p:nvSpPr>
        <p:spPr bwMode="black">
          <a:xfrm>
            <a:off x="3421563" y="4345147"/>
            <a:ext cx="2542477" cy="1623852"/>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smtClean="0"/>
              <a:t>Click to edit text</a:t>
            </a:r>
            <a:endParaRPr lang="en-US" dirty="0"/>
          </a:p>
        </p:txBody>
      </p:sp>
      <p:sp>
        <p:nvSpPr>
          <p:cNvPr id="12" name="Picture Placeholder 2"/>
          <p:cNvSpPr>
            <a:spLocks noGrp="1"/>
          </p:cNvSpPr>
          <p:nvPr>
            <p:ph type="pic" sz="quarter" idx="18" hasCustomPrompt="1"/>
          </p:nvPr>
        </p:nvSpPr>
        <p:spPr bwMode="gray">
          <a:xfrm>
            <a:off x="6486020"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3" name="Text Placeholder 3"/>
          <p:cNvSpPr>
            <a:spLocks noGrp="1"/>
          </p:cNvSpPr>
          <p:nvPr>
            <p:ph type="body" sz="quarter" idx="19" hasCustomPrompt="1"/>
          </p:nvPr>
        </p:nvSpPr>
        <p:spPr bwMode="black">
          <a:xfrm>
            <a:off x="6261407" y="4345147"/>
            <a:ext cx="2542477" cy="1623852"/>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smtClean="0"/>
              <a:t>Click to edit text</a:t>
            </a:r>
            <a:endParaRPr lang="en-US" dirty="0"/>
          </a:p>
        </p:txBody>
      </p:sp>
      <p:sp>
        <p:nvSpPr>
          <p:cNvPr id="14" name="Picture Placeholder 2"/>
          <p:cNvSpPr>
            <a:spLocks noGrp="1"/>
          </p:cNvSpPr>
          <p:nvPr>
            <p:ph type="pic" sz="quarter" idx="20" hasCustomPrompt="1"/>
          </p:nvPr>
        </p:nvSpPr>
        <p:spPr bwMode="gray">
          <a:xfrm>
            <a:off x="9325864"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5" name="Text Placeholder 3"/>
          <p:cNvSpPr>
            <a:spLocks noGrp="1"/>
          </p:cNvSpPr>
          <p:nvPr>
            <p:ph type="body" sz="quarter" idx="21" hasCustomPrompt="1"/>
          </p:nvPr>
        </p:nvSpPr>
        <p:spPr bwMode="black">
          <a:xfrm>
            <a:off x="9101251" y="4341161"/>
            <a:ext cx="2542477" cy="1627838"/>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smtClean="0"/>
              <a:t>Click to edit text</a:t>
            </a:r>
            <a:endParaRPr lang="en-US" dirty="0"/>
          </a:p>
        </p:txBody>
      </p:sp>
      <p:sp>
        <p:nvSpPr>
          <p:cNvPr id="19" name="Rectangle 18"/>
          <p:cNvSpPr/>
          <p:nvPr userDrawn="1"/>
        </p:nvSpPr>
        <p:spPr bwMode="hidden">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Date Placeholder 2"/>
          <p:cNvSpPr>
            <a:spLocks noGrp="1"/>
          </p:cNvSpPr>
          <p:nvPr>
            <p:ph type="dt" sz="half" idx="10"/>
          </p:nvPr>
        </p:nvSpPr>
        <p:spPr bwMode="black"/>
        <p:txBody>
          <a:bodyPr/>
          <a:lstStyle/>
          <a:p>
            <a:fld id="{4B4EEDC6-36CA-4209-B482-2ED76AA0BF08}" type="datetime1">
              <a:rPr lang="en-US" smtClean="0"/>
              <a:t>1/11/2019</a:t>
            </a:fld>
            <a:endParaRPr lang="en-US" dirty="0"/>
          </a:p>
        </p:txBody>
      </p:sp>
      <p:sp>
        <p:nvSpPr>
          <p:cNvPr id="20"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smtClean="0"/>
              <a:t>Optional Tagline Goes Here </a:t>
            </a:r>
            <a:r>
              <a:rPr lang="en-US" dirty="0" smtClean="0">
                <a:solidFill>
                  <a:schemeClr val="accent1"/>
                </a:solidFill>
              </a:rPr>
              <a:t>|</a:t>
            </a:r>
            <a:r>
              <a:rPr lang="en-US" dirty="0" smtClean="0"/>
              <a:t> mn.gov/dhs</a:t>
            </a:r>
            <a:endParaRPr lang="en-US" dirty="0"/>
          </a:p>
        </p:txBody>
      </p:sp>
      <p:sp>
        <p:nvSpPr>
          <p:cNvPr id="5" name="Slide Number Placeholder 4"/>
          <p:cNvSpPr>
            <a:spLocks noGrp="1"/>
          </p:cNvSpPr>
          <p:nvPr>
            <p:ph type="sldNum" sz="quarter" idx="12"/>
          </p:nvPr>
        </p:nvSpPr>
        <p:spPr bwMode="black"/>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723646593"/>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eam Page 4-Up Gray BG Horizontal">
    <p:bg bwMode="gray">
      <p:bgRef idx="1001">
        <a:schemeClr val="bg1"/>
      </p:bgRef>
    </p:bg>
    <p:spTree>
      <p:nvGrpSpPr>
        <p:cNvPr id="1" name=""/>
        <p:cNvGrpSpPr/>
        <p:nvPr/>
      </p:nvGrpSpPr>
      <p:grpSpPr>
        <a:xfrm>
          <a:off x="0" y="0"/>
          <a:ext cx="0" cy="0"/>
          <a:chOff x="0" y="0"/>
          <a:chExt cx="0" cy="0"/>
        </a:xfrm>
      </p:grpSpPr>
      <p:sp>
        <p:nvSpPr>
          <p:cNvPr id="18" name="Title 1"/>
          <p:cNvSpPr>
            <a:spLocks noGrp="1"/>
          </p:cNvSpPr>
          <p:nvPr>
            <p:ph type="title" hasCustomPrompt="1"/>
          </p:nvPr>
        </p:nvSpPr>
        <p:spPr bwMode="ltGray">
          <a:xfrm>
            <a:off x="0" y="-1"/>
            <a:ext cx="12192000" cy="1216023"/>
          </a:xfrm>
          <a:solidFill>
            <a:schemeClr val="accent1"/>
          </a:solidFill>
        </p:spPr>
        <p:txBody>
          <a:bodyPr lIns="822960" rIns="822960">
            <a:normAutofit/>
          </a:bodyPr>
          <a:lstStyle>
            <a:lvl1pPr algn="r">
              <a:defRPr sz="3600">
                <a:solidFill>
                  <a:schemeClr val="bg1"/>
                </a:solidFill>
              </a:defRPr>
            </a:lvl1pPr>
          </a:lstStyle>
          <a:p>
            <a:r>
              <a:rPr lang="en-US" dirty="0" smtClean="0"/>
              <a:t>Click to edit title</a:t>
            </a:r>
            <a:endParaRPr lang="en-US" dirty="0"/>
          </a:p>
        </p:txBody>
      </p:sp>
      <p:sp>
        <p:nvSpPr>
          <p:cNvPr id="17" name="Rectangle 16"/>
          <p:cNvSpPr/>
          <p:nvPr userDrawn="1"/>
        </p:nvSpPr>
        <p:spPr bwMode="hidden">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9" name="Picture Placeholder 2"/>
          <p:cNvSpPr>
            <a:spLocks noGrp="1"/>
          </p:cNvSpPr>
          <p:nvPr>
            <p:ph type="pic" sz="quarter" idx="13" hasCustomPrompt="1"/>
          </p:nvPr>
        </p:nvSpPr>
        <p:spPr bwMode="gray">
          <a:xfrm>
            <a:off x="806332" y="167477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24" name="Text Placeholder 3"/>
          <p:cNvSpPr>
            <a:spLocks noGrp="1"/>
          </p:cNvSpPr>
          <p:nvPr>
            <p:ph type="body" sz="quarter" idx="16"/>
          </p:nvPr>
        </p:nvSpPr>
        <p:spPr bwMode="black">
          <a:xfrm>
            <a:off x="2876550" y="1674772"/>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smtClean="0"/>
              <a:t>Click to edit Master text styles</a:t>
            </a:r>
          </a:p>
        </p:txBody>
      </p:sp>
      <p:sp>
        <p:nvSpPr>
          <p:cNvPr id="23" name="Picture Placeholder 2"/>
          <p:cNvSpPr>
            <a:spLocks noGrp="1"/>
          </p:cNvSpPr>
          <p:nvPr>
            <p:ph type="pic" sz="quarter" idx="14" hasCustomPrompt="1"/>
          </p:nvPr>
        </p:nvSpPr>
        <p:spPr bwMode="gray">
          <a:xfrm>
            <a:off x="806331" y="393936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4" name="Text Placeholder 3"/>
          <p:cNvSpPr>
            <a:spLocks noGrp="1"/>
          </p:cNvSpPr>
          <p:nvPr>
            <p:ph type="body" sz="quarter" idx="15"/>
          </p:nvPr>
        </p:nvSpPr>
        <p:spPr bwMode="black">
          <a:xfrm>
            <a:off x="2876550" y="3939361"/>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smtClean="0"/>
              <a:t>Click to edit Master text styles</a:t>
            </a:r>
          </a:p>
        </p:txBody>
      </p:sp>
      <p:sp>
        <p:nvSpPr>
          <p:cNvPr id="25" name="Picture Placeholder 2"/>
          <p:cNvSpPr>
            <a:spLocks noGrp="1"/>
          </p:cNvSpPr>
          <p:nvPr>
            <p:ph type="pic" sz="quarter" idx="17" hasCustomPrompt="1"/>
          </p:nvPr>
        </p:nvSpPr>
        <p:spPr bwMode="gray">
          <a:xfrm>
            <a:off x="6199805" y="167477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26" name="Text Placeholder 3"/>
          <p:cNvSpPr>
            <a:spLocks noGrp="1"/>
          </p:cNvSpPr>
          <p:nvPr>
            <p:ph type="body" sz="quarter" idx="18"/>
          </p:nvPr>
        </p:nvSpPr>
        <p:spPr bwMode="black">
          <a:xfrm>
            <a:off x="8270023" y="1674772"/>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smtClean="0"/>
              <a:t>Click to edit Master text styles</a:t>
            </a:r>
          </a:p>
        </p:txBody>
      </p:sp>
      <p:sp>
        <p:nvSpPr>
          <p:cNvPr id="27" name="Picture Placeholder 2"/>
          <p:cNvSpPr>
            <a:spLocks noGrp="1"/>
          </p:cNvSpPr>
          <p:nvPr>
            <p:ph type="pic" sz="quarter" idx="19" hasCustomPrompt="1"/>
          </p:nvPr>
        </p:nvSpPr>
        <p:spPr bwMode="gray">
          <a:xfrm>
            <a:off x="6199805" y="393936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28" name="Text Placeholder 3"/>
          <p:cNvSpPr>
            <a:spLocks noGrp="1"/>
          </p:cNvSpPr>
          <p:nvPr>
            <p:ph type="body" sz="quarter" idx="20"/>
          </p:nvPr>
        </p:nvSpPr>
        <p:spPr bwMode="black">
          <a:xfrm>
            <a:off x="8270023" y="3939360"/>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smtClean="0"/>
              <a:t>Click to edit Master text styles</a:t>
            </a:r>
          </a:p>
        </p:txBody>
      </p:sp>
      <p:sp>
        <p:nvSpPr>
          <p:cNvPr id="16" name="Rectangle 15"/>
          <p:cNvSpPr/>
          <p:nvPr userDrawn="1"/>
        </p:nvSpPr>
        <p:spPr bwMode="hidden">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Date Placeholder 2"/>
          <p:cNvSpPr>
            <a:spLocks noGrp="1"/>
          </p:cNvSpPr>
          <p:nvPr>
            <p:ph type="dt" sz="half" idx="10"/>
          </p:nvPr>
        </p:nvSpPr>
        <p:spPr bwMode="black"/>
        <p:txBody>
          <a:bodyPr/>
          <a:lstStyle/>
          <a:p>
            <a:fld id="{8DC79626-CE5A-4834-975C-E7305BA2E281}" type="datetime1">
              <a:rPr lang="en-US" smtClean="0"/>
              <a:t>1/11/2019</a:t>
            </a:fld>
            <a:endParaRPr lang="en-US" dirty="0"/>
          </a:p>
        </p:txBody>
      </p:sp>
      <p:sp>
        <p:nvSpPr>
          <p:cNvPr id="29"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smtClean="0"/>
              <a:t>Optional Tagline Goes Here </a:t>
            </a:r>
            <a:r>
              <a:rPr lang="en-US" dirty="0" smtClean="0">
                <a:solidFill>
                  <a:schemeClr val="accent1"/>
                </a:solidFill>
              </a:rPr>
              <a:t>|</a:t>
            </a:r>
            <a:r>
              <a:rPr lang="en-US" dirty="0" smtClean="0"/>
              <a:t> mn.gov/dhs</a:t>
            </a:r>
            <a:endParaRPr lang="en-US" dirty="0"/>
          </a:p>
        </p:txBody>
      </p:sp>
      <p:sp>
        <p:nvSpPr>
          <p:cNvPr id="5" name="Slide Number Placeholder 4"/>
          <p:cNvSpPr>
            <a:spLocks noGrp="1"/>
          </p:cNvSpPr>
          <p:nvPr>
            <p:ph type="sldNum" sz="quarter" idx="12"/>
          </p:nvPr>
        </p:nvSpPr>
        <p:spPr bwMode="black"/>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263256476"/>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eam Page 4 Up White BG Horizontal">
    <p:bg bwMode="gray">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bwMode="ltGray">
          <a:xfrm>
            <a:off x="1659" y="52965"/>
            <a:ext cx="12192000" cy="1216025"/>
          </a:xfrm>
          <a:solidFill>
            <a:schemeClr val="accent1"/>
          </a:solidFill>
        </p:spPr>
        <p:txBody>
          <a:bodyPr lIns="822960" rIns="822960">
            <a:normAutofit/>
          </a:bodyPr>
          <a:lstStyle>
            <a:lvl1pPr algn="r">
              <a:defRPr sz="3600">
                <a:solidFill>
                  <a:schemeClr val="bg1"/>
                </a:solidFill>
              </a:defRPr>
            </a:lvl1pPr>
          </a:lstStyle>
          <a:p>
            <a:r>
              <a:rPr lang="en-US" dirty="0" smtClean="0"/>
              <a:t>Click to edit title</a:t>
            </a:r>
            <a:endParaRPr lang="en-US" dirty="0"/>
          </a:p>
        </p:txBody>
      </p:sp>
      <p:sp>
        <p:nvSpPr>
          <p:cNvPr id="12" name="Picture Placeholder 2"/>
          <p:cNvSpPr>
            <a:spLocks noGrp="1"/>
          </p:cNvSpPr>
          <p:nvPr>
            <p:ph type="pic" sz="quarter" idx="13" hasCustomPrompt="1"/>
          </p:nvPr>
        </p:nvSpPr>
        <p:spPr bwMode="gray">
          <a:xfrm>
            <a:off x="806332" y="167477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5" name="Text Placeholder 3"/>
          <p:cNvSpPr>
            <a:spLocks noGrp="1"/>
          </p:cNvSpPr>
          <p:nvPr>
            <p:ph type="body" sz="quarter" idx="16"/>
          </p:nvPr>
        </p:nvSpPr>
        <p:spPr bwMode="black">
          <a:xfrm>
            <a:off x="2876550" y="1674772"/>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smtClean="0"/>
              <a:t>Click to edit Master text styles</a:t>
            </a:r>
          </a:p>
        </p:txBody>
      </p:sp>
      <p:sp>
        <p:nvSpPr>
          <p:cNvPr id="13" name="Picture Placeholder 2"/>
          <p:cNvSpPr>
            <a:spLocks noGrp="1"/>
          </p:cNvSpPr>
          <p:nvPr>
            <p:ph type="pic" sz="quarter" idx="14" hasCustomPrompt="1"/>
          </p:nvPr>
        </p:nvSpPr>
        <p:spPr bwMode="gray">
          <a:xfrm>
            <a:off x="806331" y="393936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4" name="Text Placeholder 3"/>
          <p:cNvSpPr>
            <a:spLocks noGrp="1"/>
          </p:cNvSpPr>
          <p:nvPr>
            <p:ph type="body" sz="quarter" idx="15"/>
          </p:nvPr>
        </p:nvSpPr>
        <p:spPr bwMode="black">
          <a:xfrm>
            <a:off x="2876550" y="3939361"/>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smtClean="0"/>
              <a:t>Click to edit Master text styles</a:t>
            </a:r>
          </a:p>
        </p:txBody>
      </p:sp>
      <p:sp>
        <p:nvSpPr>
          <p:cNvPr id="16" name="Picture Placeholder 2"/>
          <p:cNvSpPr>
            <a:spLocks noGrp="1"/>
          </p:cNvSpPr>
          <p:nvPr>
            <p:ph type="pic" sz="quarter" idx="17" hasCustomPrompt="1"/>
          </p:nvPr>
        </p:nvSpPr>
        <p:spPr bwMode="gray">
          <a:xfrm>
            <a:off x="6199805" y="167477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7" name="Text Placeholder 3"/>
          <p:cNvSpPr>
            <a:spLocks noGrp="1"/>
          </p:cNvSpPr>
          <p:nvPr>
            <p:ph type="body" sz="quarter" idx="18"/>
          </p:nvPr>
        </p:nvSpPr>
        <p:spPr bwMode="black">
          <a:xfrm>
            <a:off x="8270023" y="1674772"/>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smtClean="0"/>
              <a:t>Click to edit Master text styles</a:t>
            </a:r>
          </a:p>
        </p:txBody>
      </p:sp>
      <p:sp>
        <p:nvSpPr>
          <p:cNvPr id="18" name="Picture Placeholder 2"/>
          <p:cNvSpPr>
            <a:spLocks noGrp="1"/>
          </p:cNvSpPr>
          <p:nvPr>
            <p:ph type="pic" sz="quarter" idx="19" hasCustomPrompt="1"/>
          </p:nvPr>
        </p:nvSpPr>
        <p:spPr bwMode="gray">
          <a:xfrm>
            <a:off x="6199805" y="393936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9" name="Text Placeholder 3"/>
          <p:cNvSpPr>
            <a:spLocks noGrp="1"/>
          </p:cNvSpPr>
          <p:nvPr>
            <p:ph type="body" sz="quarter" idx="20"/>
          </p:nvPr>
        </p:nvSpPr>
        <p:spPr bwMode="black">
          <a:xfrm>
            <a:off x="8270023" y="393936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smtClean="0"/>
              <a:t>Click to edit Master text styles</a:t>
            </a:r>
          </a:p>
        </p:txBody>
      </p:sp>
      <p:sp>
        <p:nvSpPr>
          <p:cNvPr id="8" name="Rectangle 7"/>
          <p:cNvSpPr/>
          <p:nvPr userDrawn="1"/>
        </p:nvSpPr>
        <p:spPr bwMode="hidden">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 name="Date Placeholder 3"/>
          <p:cNvSpPr>
            <a:spLocks noGrp="1"/>
          </p:cNvSpPr>
          <p:nvPr>
            <p:ph type="dt" sz="half" idx="10"/>
          </p:nvPr>
        </p:nvSpPr>
        <p:spPr bwMode="black"/>
        <p:txBody>
          <a:bodyPr/>
          <a:lstStyle/>
          <a:p>
            <a:fld id="{1815FB38-58F3-410A-8DA4-4B706967601F}" type="datetime1">
              <a:rPr lang="en-US" smtClean="0"/>
              <a:t>1/11/2019</a:t>
            </a:fld>
            <a:endParaRPr lang="en-US" dirty="0"/>
          </a:p>
        </p:txBody>
      </p:sp>
      <p:sp>
        <p:nvSpPr>
          <p:cNvPr id="20"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smtClean="0"/>
              <a:t>Optional Tagline Goes Here </a:t>
            </a:r>
            <a:r>
              <a:rPr lang="en-US" dirty="0" smtClean="0">
                <a:solidFill>
                  <a:schemeClr val="accent1"/>
                </a:solidFill>
              </a:rPr>
              <a:t>|</a:t>
            </a:r>
            <a:r>
              <a:rPr lang="en-US" dirty="0" smtClean="0"/>
              <a:t> mn.gov/dhs</a:t>
            </a:r>
            <a:endParaRPr lang="en-US" dirty="0"/>
          </a:p>
        </p:txBody>
      </p:sp>
      <p:sp>
        <p:nvSpPr>
          <p:cNvPr id="6" name="Slide Number Placeholder 5"/>
          <p:cNvSpPr>
            <a:spLocks noGrp="1"/>
          </p:cNvSpPr>
          <p:nvPr>
            <p:ph type="sldNum" sz="quarter" idx="12"/>
          </p:nvPr>
        </p:nvSpPr>
        <p:spPr bwMode="black"/>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02069332"/>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eam Page Duo Gray Horizontal">
    <p:spTree>
      <p:nvGrpSpPr>
        <p:cNvPr id="1" name=""/>
        <p:cNvGrpSpPr/>
        <p:nvPr/>
      </p:nvGrpSpPr>
      <p:grpSpPr>
        <a:xfrm>
          <a:off x="0" y="0"/>
          <a:ext cx="0" cy="0"/>
          <a:chOff x="0" y="0"/>
          <a:chExt cx="0" cy="0"/>
        </a:xfrm>
      </p:grpSpPr>
      <p:sp>
        <p:nvSpPr>
          <p:cNvPr id="13" name="Title 1"/>
          <p:cNvSpPr>
            <a:spLocks noGrp="1"/>
          </p:cNvSpPr>
          <p:nvPr>
            <p:ph type="title" hasCustomPrompt="1"/>
          </p:nvPr>
        </p:nvSpPr>
        <p:spPr bwMode="ltGray">
          <a:xfrm>
            <a:off x="0" y="-20425"/>
            <a:ext cx="12192000" cy="1236448"/>
          </a:xfrm>
          <a:solidFill>
            <a:schemeClr val="accent1"/>
          </a:solidFill>
        </p:spPr>
        <p:txBody>
          <a:bodyPr lIns="822960" rIns="822960">
            <a:normAutofit/>
          </a:bodyPr>
          <a:lstStyle>
            <a:lvl1pPr algn="r">
              <a:defRPr sz="3600">
                <a:solidFill>
                  <a:schemeClr val="bg1"/>
                </a:solidFill>
              </a:defRPr>
            </a:lvl1pPr>
          </a:lstStyle>
          <a:p>
            <a:r>
              <a:rPr lang="en-US" dirty="0" smtClean="0"/>
              <a:t>Click to edit title</a:t>
            </a:r>
            <a:endParaRPr lang="en-US" dirty="0"/>
          </a:p>
        </p:txBody>
      </p:sp>
      <p:sp>
        <p:nvSpPr>
          <p:cNvPr id="17" name="Rectangle 16"/>
          <p:cNvSpPr/>
          <p:nvPr userDrawn="1"/>
        </p:nvSpPr>
        <p:spPr bwMode="hidden">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9" name="Picture Placeholder 2"/>
          <p:cNvSpPr>
            <a:spLocks noGrp="1"/>
          </p:cNvSpPr>
          <p:nvPr>
            <p:ph type="pic" sz="quarter" idx="13" hasCustomPrompt="1"/>
          </p:nvPr>
        </p:nvSpPr>
        <p:spPr bwMode="gray">
          <a:xfrm>
            <a:off x="806332" y="2571729"/>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24" name="Text Placeholder 3"/>
          <p:cNvSpPr>
            <a:spLocks noGrp="1"/>
          </p:cNvSpPr>
          <p:nvPr>
            <p:ph type="body" sz="quarter" idx="16"/>
          </p:nvPr>
        </p:nvSpPr>
        <p:spPr bwMode="black">
          <a:xfrm>
            <a:off x="2876550" y="257173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smtClean="0"/>
              <a:t>Click to edit Master text styles</a:t>
            </a:r>
          </a:p>
        </p:txBody>
      </p:sp>
      <p:sp>
        <p:nvSpPr>
          <p:cNvPr id="25" name="Picture Placeholder 2"/>
          <p:cNvSpPr>
            <a:spLocks noGrp="1"/>
          </p:cNvSpPr>
          <p:nvPr>
            <p:ph type="pic" sz="quarter" idx="17" hasCustomPrompt="1"/>
          </p:nvPr>
        </p:nvSpPr>
        <p:spPr bwMode="gray">
          <a:xfrm>
            <a:off x="6199805" y="2571729"/>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26" name="Text Placeholder 3"/>
          <p:cNvSpPr>
            <a:spLocks noGrp="1"/>
          </p:cNvSpPr>
          <p:nvPr>
            <p:ph type="body" sz="quarter" idx="18"/>
          </p:nvPr>
        </p:nvSpPr>
        <p:spPr bwMode="black">
          <a:xfrm>
            <a:off x="8270023" y="257173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smtClean="0"/>
              <a:t>Click to edit Master text styles</a:t>
            </a:r>
          </a:p>
        </p:txBody>
      </p:sp>
      <p:sp>
        <p:nvSpPr>
          <p:cNvPr id="16" name="Rectangle 15"/>
          <p:cNvSpPr/>
          <p:nvPr userDrawn="1"/>
        </p:nvSpPr>
        <p:spPr bwMode="hidden">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Date Placeholder 2"/>
          <p:cNvSpPr>
            <a:spLocks noGrp="1"/>
          </p:cNvSpPr>
          <p:nvPr>
            <p:ph type="dt" sz="half" idx="10"/>
          </p:nvPr>
        </p:nvSpPr>
        <p:spPr bwMode="black"/>
        <p:txBody>
          <a:bodyPr/>
          <a:lstStyle/>
          <a:p>
            <a:fld id="{7F519661-29C3-4FE0-9FC3-375A85A42C46}" type="datetime1">
              <a:rPr lang="en-US" smtClean="0"/>
              <a:t>1/11/2019</a:t>
            </a:fld>
            <a:endParaRPr lang="en-US" dirty="0"/>
          </a:p>
        </p:txBody>
      </p:sp>
      <p:sp>
        <p:nvSpPr>
          <p:cNvPr id="20"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smtClean="0"/>
              <a:t>Optional Tagline Goes Here </a:t>
            </a:r>
            <a:r>
              <a:rPr lang="en-US" dirty="0" smtClean="0">
                <a:solidFill>
                  <a:schemeClr val="accent1"/>
                </a:solidFill>
              </a:rPr>
              <a:t>|</a:t>
            </a:r>
            <a:r>
              <a:rPr lang="en-US" dirty="0" smtClean="0"/>
              <a:t> mn.gov/dhs</a:t>
            </a:r>
            <a:endParaRPr lang="en-US" dirty="0"/>
          </a:p>
        </p:txBody>
      </p:sp>
      <p:sp>
        <p:nvSpPr>
          <p:cNvPr id="5" name="Slide Number Placeholder 4"/>
          <p:cNvSpPr>
            <a:spLocks noGrp="1"/>
          </p:cNvSpPr>
          <p:nvPr>
            <p:ph type="sldNum" sz="quarter" idx="12"/>
          </p:nvPr>
        </p:nvSpPr>
        <p:spPr bwMode="black"/>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34532930"/>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am Page 2 Up White BG Horizontal">
    <p:bg bwMode="gray">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bwMode="ltGray">
          <a:xfrm>
            <a:off x="0" y="-1"/>
            <a:ext cx="12192000" cy="1216025"/>
          </a:xfrm>
          <a:solidFill>
            <a:schemeClr val="accent1"/>
          </a:solidFill>
        </p:spPr>
        <p:txBody>
          <a:bodyPr lIns="822960" rIns="822960">
            <a:normAutofit/>
          </a:bodyPr>
          <a:lstStyle>
            <a:lvl1pPr algn="r">
              <a:defRPr sz="3600">
                <a:solidFill>
                  <a:schemeClr val="bg1"/>
                </a:solidFill>
              </a:defRPr>
            </a:lvl1pPr>
          </a:lstStyle>
          <a:p>
            <a:r>
              <a:rPr lang="en-US" dirty="0" smtClean="0"/>
              <a:t>Click to edit title</a:t>
            </a:r>
            <a:endParaRPr lang="en-US" dirty="0"/>
          </a:p>
        </p:txBody>
      </p:sp>
      <p:sp>
        <p:nvSpPr>
          <p:cNvPr id="8" name="Rectangle 7"/>
          <p:cNvSpPr/>
          <p:nvPr userDrawn="1"/>
        </p:nvSpPr>
        <p:spPr bwMode="hidden">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Picture Placeholder 2"/>
          <p:cNvSpPr>
            <a:spLocks noGrp="1"/>
          </p:cNvSpPr>
          <p:nvPr>
            <p:ph type="pic" sz="quarter" idx="13" hasCustomPrompt="1"/>
          </p:nvPr>
        </p:nvSpPr>
        <p:spPr bwMode="gray">
          <a:xfrm>
            <a:off x="806332" y="2800328"/>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5" name="Text Placeholder 3"/>
          <p:cNvSpPr>
            <a:spLocks noGrp="1"/>
          </p:cNvSpPr>
          <p:nvPr>
            <p:ph type="body" sz="quarter" idx="16"/>
          </p:nvPr>
        </p:nvSpPr>
        <p:spPr bwMode="black">
          <a:xfrm>
            <a:off x="2876550" y="2800329"/>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smtClean="0"/>
              <a:t>Click to edit Master text styles</a:t>
            </a:r>
          </a:p>
        </p:txBody>
      </p:sp>
      <p:sp>
        <p:nvSpPr>
          <p:cNvPr id="16" name="Picture Placeholder 2"/>
          <p:cNvSpPr>
            <a:spLocks noGrp="1"/>
          </p:cNvSpPr>
          <p:nvPr>
            <p:ph type="pic" sz="quarter" idx="17" hasCustomPrompt="1"/>
          </p:nvPr>
        </p:nvSpPr>
        <p:spPr bwMode="gray">
          <a:xfrm>
            <a:off x="6199805" y="2800328"/>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7" name="Text Placeholder 3"/>
          <p:cNvSpPr>
            <a:spLocks noGrp="1"/>
          </p:cNvSpPr>
          <p:nvPr>
            <p:ph type="body" sz="quarter" idx="18"/>
          </p:nvPr>
        </p:nvSpPr>
        <p:spPr bwMode="black">
          <a:xfrm>
            <a:off x="8270023" y="2800329"/>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smtClean="0"/>
              <a:t>Click to edit Master text styles</a:t>
            </a:r>
          </a:p>
        </p:txBody>
      </p:sp>
      <p:sp>
        <p:nvSpPr>
          <p:cNvPr id="4" name="Date Placeholder 3"/>
          <p:cNvSpPr>
            <a:spLocks noGrp="1"/>
          </p:cNvSpPr>
          <p:nvPr>
            <p:ph type="dt" sz="half" idx="10"/>
          </p:nvPr>
        </p:nvSpPr>
        <p:spPr bwMode="black"/>
        <p:txBody>
          <a:bodyPr/>
          <a:lstStyle/>
          <a:p>
            <a:fld id="{0366E0EA-2D80-452F-9963-33FA7A36BC09}" type="datetime1">
              <a:rPr lang="en-US" smtClean="0"/>
              <a:t>1/11/2019</a:t>
            </a:fld>
            <a:endParaRPr lang="en-US" dirty="0"/>
          </a:p>
        </p:txBody>
      </p:sp>
      <p:sp>
        <p:nvSpPr>
          <p:cNvPr id="20"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smtClean="0"/>
              <a:t>Optional Tagline Goes Here </a:t>
            </a:r>
            <a:r>
              <a:rPr lang="en-US" dirty="0" smtClean="0">
                <a:solidFill>
                  <a:schemeClr val="accent1"/>
                </a:solidFill>
              </a:rPr>
              <a:t>|</a:t>
            </a:r>
            <a:r>
              <a:rPr lang="en-US" dirty="0" smtClean="0"/>
              <a:t> mn.gov/dhs</a:t>
            </a:r>
            <a:endParaRPr lang="en-US" dirty="0"/>
          </a:p>
        </p:txBody>
      </p:sp>
      <p:sp>
        <p:nvSpPr>
          <p:cNvPr id="6" name="Slide Number Placeholder 5"/>
          <p:cNvSpPr>
            <a:spLocks noGrp="1"/>
          </p:cNvSpPr>
          <p:nvPr>
            <p:ph type="sldNum" sz="quarter" idx="12"/>
          </p:nvPr>
        </p:nvSpPr>
        <p:spPr bwMode="black"/>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922812960"/>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Big Image - Red Title">
    <p:bg>
      <p:bgPr>
        <a:solidFill>
          <a:schemeClr val="bg1"/>
        </a:solidFill>
        <a:effectLst/>
      </p:bgPr>
    </p:bg>
    <p:spTree>
      <p:nvGrpSpPr>
        <p:cNvPr id="1" name=""/>
        <p:cNvGrpSpPr/>
        <p:nvPr/>
      </p:nvGrpSpPr>
      <p:grpSpPr>
        <a:xfrm>
          <a:off x="0" y="0"/>
          <a:ext cx="0" cy="0"/>
          <a:chOff x="0" y="0"/>
          <a:chExt cx="0" cy="0"/>
        </a:xfrm>
      </p:grpSpPr>
      <p:sp>
        <p:nvSpPr>
          <p:cNvPr id="4" name="Picture Placeholder 12"/>
          <p:cNvSpPr>
            <a:spLocks noGrp="1"/>
          </p:cNvSpPr>
          <p:nvPr>
            <p:ph type="pic" sz="quarter" idx="10"/>
          </p:nvPr>
        </p:nvSpPr>
        <p:spPr bwMode="gray">
          <a:xfrm>
            <a:off x="0" y="2"/>
            <a:ext cx="12192000" cy="6857998"/>
          </a:xfrm>
        </p:spPr>
        <p:txBody>
          <a:bodyPr/>
          <a:lstStyle/>
          <a:p>
            <a:r>
              <a:rPr lang="en-US" smtClean="0"/>
              <a:t>Click icon to add picture</a:t>
            </a:r>
            <a:endParaRPr lang="en-US"/>
          </a:p>
        </p:txBody>
      </p:sp>
      <p:sp>
        <p:nvSpPr>
          <p:cNvPr id="9" name="Title 1"/>
          <p:cNvSpPr>
            <a:spLocks noGrp="1"/>
          </p:cNvSpPr>
          <p:nvPr>
            <p:ph type="title" hasCustomPrompt="1"/>
          </p:nvPr>
        </p:nvSpPr>
        <p:spPr bwMode="ltGray">
          <a:xfrm>
            <a:off x="1" y="5638801"/>
            <a:ext cx="12192000" cy="1219200"/>
          </a:xfrm>
          <a:solidFill>
            <a:srgbClr val="003865">
              <a:alpha val="87843"/>
            </a:srgbClr>
          </a:solidFill>
        </p:spPr>
        <p:txBody>
          <a:bodyPr>
            <a:normAutofit/>
          </a:bodyPr>
          <a:lstStyle>
            <a:lvl1pPr algn="ctr">
              <a:defRPr sz="3600">
                <a:solidFill>
                  <a:schemeClr val="bg1"/>
                </a:solidFill>
              </a:defRPr>
            </a:lvl1pPr>
          </a:lstStyle>
          <a:p>
            <a:r>
              <a:rPr lang="en-US" dirty="0" smtClean="0"/>
              <a:t>Click to edit title</a:t>
            </a:r>
            <a:endParaRPr lang="en-US" dirty="0"/>
          </a:p>
        </p:txBody>
      </p:sp>
    </p:spTree>
    <p:extLst>
      <p:ext uri="{BB962C8B-B14F-4D97-AF65-F5344CB8AC3E}">
        <p14:creationId xmlns:p14="http://schemas.microsoft.com/office/powerpoint/2010/main" val="1045112619"/>
      </p:ext>
    </p:extLst>
  </p:cSld>
  <p:clrMapOvr>
    <a:masterClrMapping/>
  </p:clrMapOvr>
  <p:timing>
    <p:tnLst>
      <p:par>
        <p:cTn id="1" dur="indefinite" restart="never" nodeType="tmRoot"/>
      </p:par>
    </p:tnLst>
  </p:timing>
  <p:hf sldNum="0"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ig Image - Black Title">
    <p:bg>
      <p:bgPr>
        <a:solidFill>
          <a:schemeClr val="bg1"/>
        </a:solidFill>
        <a:effectLst/>
      </p:bgPr>
    </p:bg>
    <p:spTree>
      <p:nvGrpSpPr>
        <p:cNvPr id="1" name=""/>
        <p:cNvGrpSpPr/>
        <p:nvPr/>
      </p:nvGrpSpPr>
      <p:grpSpPr>
        <a:xfrm>
          <a:off x="0" y="0"/>
          <a:ext cx="0" cy="0"/>
          <a:chOff x="0" y="0"/>
          <a:chExt cx="0" cy="0"/>
        </a:xfrm>
      </p:grpSpPr>
      <p:sp>
        <p:nvSpPr>
          <p:cNvPr id="4" name="Picture Placeholder 12"/>
          <p:cNvSpPr>
            <a:spLocks noGrp="1"/>
          </p:cNvSpPr>
          <p:nvPr>
            <p:ph type="pic" sz="quarter" idx="10"/>
          </p:nvPr>
        </p:nvSpPr>
        <p:spPr bwMode="gray">
          <a:xfrm>
            <a:off x="0" y="2"/>
            <a:ext cx="12192000" cy="6857999"/>
          </a:xfrm>
        </p:spPr>
        <p:txBody>
          <a:bodyPr/>
          <a:lstStyle/>
          <a:p>
            <a:r>
              <a:rPr lang="en-US" smtClean="0"/>
              <a:t>Click icon to add picture</a:t>
            </a:r>
            <a:endParaRPr lang="en-US"/>
          </a:p>
        </p:txBody>
      </p:sp>
      <p:sp>
        <p:nvSpPr>
          <p:cNvPr id="9" name="Title 1"/>
          <p:cNvSpPr>
            <a:spLocks noGrp="1"/>
          </p:cNvSpPr>
          <p:nvPr>
            <p:ph type="title" hasCustomPrompt="1"/>
          </p:nvPr>
        </p:nvSpPr>
        <p:spPr bwMode="ltGray">
          <a:xfrm>
            <a:off x="1" y="5638801"/>
            <a:ext cx="12192000" cy="1219200"/>
          </a:xfrm>
          <a:solidFill>
            <a:srgbClr val="0D0D0D">
              <a:alpha val="87843"/>
            </a:srgbClr>
          </a:solidFill>
        </p:spPr>
        <p:txBody>
          <a:bodyPr>
            <a:normAutofit/>
          </a:bodyPr>
          <a:lstStyle>
            <a:lvl1pPr algn="ctr">
              <a:defRPr sz="3600">
                <a:solidFill>
                  <a:schemeClr val="bg1"/>
                </a:solidFill>
              </a:defRPr>
            </a:lvl1pPr>
          </a:lstStyle>
          <a:p>
            <a:r>
              <a:rPr lang="en-US" dirty="0" smtClean="0"/>
              <a:t>Click to edit title</a:t>
            </a:r>
            <a:endParaRPr lang="en-US" dirty="0"/>
          </a:p>
        </p:txBody>
      </p:sp>
    </p:spTree>
    <p:extLst>
      <p:ext uri="{BB962C8B-B14F-4D97-AF65-F5344CB8AC3E}">
        <p14:creationId xmlns:p14="http://schemas.microsoft.com/office/powerpoint/2010/main" val="3297887301"/>
      </p:ext>
    </p:extLst>
  </p:cSld>
  <p:clrMapOvr>
    <a:masterClrMapping/>
  </p:clrMapOvr>
  <p:timing>
    <p:tnLst>
      <p:par>
        <p:cTn id="1" dur="indefinite" restart="never" nodeType="tmRoot"/>
      </p:par>
    </p:tnLst>
  </p:timing>
  <p:hf sldNum="0"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ig Image - Blue Title">
    <p:bg>
      <p:bgPr>
        <a:solidFill>
          <a:schemeClr val="bg1"/>
        </a:solidFill>
        <a:effectLst/>
      </p:bgPr>
    </p:bg>
    <p:spTree>
      <p:nvGrpSpPr>
        <p:cNvPr id="1" name=""/>
        <p:cNvGrpSpPr/>
        <p:nvPr/>
      </p:nvGrpSpPr>
      <p:grpSpPr>
        <a:xfrm>
          <a:off x="0" y="0"/>
          <a:ext cx="0" cy="0"/>
          <a:chOff x="0" y="0"/>
          <a:chExt cx="0" cy="0"/>
        </a:xfrm>
      </p:grpSpPr>
      <p:sp>
        <p:nvSpPr>
          <p:cNvPr id="4" name="Picture Placeholder 12"/>
          <p:cNvSpPr>
            <a:spLocks noGrp="1"/>
          </p:cNvSpPr>
          <p:nvPr>
            <p:ph type="pic" sz="quarter" idx="10"/>
          </p:nvPr>
        </p:nvSpPr>
        <p:spPr bwMode="gray">
          <a:xfrm>
            <a:off x="0" y="2"/>
            <a:ext cx="12192000" cy="6857999"/>
          </a:xfrm>
        </p:spPr>
        <p:txBody>
          <a:bodyPr/>
          <a:lstStyle/>
          <a:p>
            <a:r>
              <a:rPr lang="en-US" smtClean="0"/>
              <a:t>Click icon to add picture</a:t>
            </a:r>
            <a:endParaRPr lang="en-US"/>
          </a:p>
        </p:txBody>
      </p:sp>
      <p:sp>
        <p:nvSpPr>
          <p:cNvPr id="9" name="Title 1"/>
          <p:cNvSpPr>
            <a:spLocks noGrp="1"/>
          </p:cNvSpPr>
          <p:nvPr>
            <p:ph type="title" hasCustomPrompt="1"/>
          </p:nvPr>
        </p:nvSpPr>
        <p:spPr bwMode="ltGray">
          <a:xfrm>
            <a:off x="1" y="5638800"/>
            <a:ext cx="12192000" cy="1219200"/>
          </a:xfrm>
          <a:solidFill>
            <a:srgbClr val="78BE21">
              <a:alpha val="87843"/>
            </a:srgbClr>
          </a:solidFill>
        </p:spPr>
        <p:txBody>
          <a:bodyPr>
            <a:normAutofit/>
          </a:bodyPr>
          <a:lstStyle>
            <a:lvl1pPr algn="ctr">
              <a:defRPr sz="3600">
                <a:solidFill>
                  <a:schemeClr val="tx2"/>
                </a:solidFill>
              </a:defRPr>
            </a:lvl1pPr>
          </a:lstStyle>
          <a:p>
            <a:r>
              <a:rPr lang="en-US" dirty="0" smtClean="0"/>
              <a:t>Click to edit title</a:t>
            </a:r>
            <a:endParaRPr lang="en-US" dirty="0"/>
          </a:p>
        </p:txBody>
      </p:sp>
    </p:spTree>
    <p:extLst>
      <p:ext uri="{BB962C8B-B14F-4D97-AF65-F5344CB8AC3E}">
        <p14:creationId xmlns:p14="http://schemas.microsoft.com/office/powerpoint/2010/main" val="1634237328"/>
      </p:ext>
    </p:extLst>
  </p:cSld>
  <p:clrMapOvr>
    <a:masterClrMapping/>
  </p:clrMapOvr>
  <p:timing>
    <p:tnLst>
      <p:par>
        <p:cTn id="1" dur="indefinite" restart="never" nodeType="tmRoot"/>
      </p:par>
    </p:tnLst>
  </p:timing>
  <p:hf sldNum="0"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de - Gray Background">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ectangle 11"/>
          <p:cNvSpPr/>
          <p:nvPr userDrawn="1"/>
        </p:nvSpPr>
        <p:spPr bwMode="white">
          <a:xfrm>
            <a:off x="0" y="0"/>
            <a:ext cx="12192000" cy="1159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p:cNvSpPr>
            <a:spLocks noGrp="1"/>
          </p:cNvSpPr>
          <p:nvPr>
            <p:ph type="title" hasCustomPrompt="1"/>
          </p:nvPr>
        </p:nvSpPr>
        <p:spPr bwMode="black">
          <a:xfrm>
            <a:off x="838200" y="152400"/>
            <a:ext cx="10515600" cy="914400"/>
          </a:xfrm>
        </p:spPr>
        <p:txBody>
          <a:bodyPr>
            <a:normAutofit/>
          </a:bodyPr>
          <a:lstStyle>
            <a:lvl1pPr algn="r">
              <a:defRPr sz="3600">
                <a:solidFill>
                  <a:schemeClr val="accent1"/>
                </a:solidFill>
              </a:defRPr>
            </a:lvl1pPr>
          </a:lstStyle>
          <a:p>
            <a:r>
              <a:rPr lang="en-US" dirty="0" smtClean="0"/>
              <a:t>Code Demo (Click to Edit)</a:t>
            </a:r>
            <a:endParaRPr lang="en-US" dirty="0"/>
          </a:p>
        </p:txBody>
      </p:sp>
      <p:sp>
        <p:nvSpPr>
          <p:cNvPr id="10" name="Table Placeholder 8"/>
          <p:cNvSpPr>
            <a:spLocks noGrp="1"/>
          </p:cNvSpPr>
          <p:nvPr>
            <p:ph type="tbl" sz="quarter" idx="13"/>
          </p:nvPr>
        </p:nvSpPr>
        <p:spPr bwMode="gray">
          <a:xfrm>
            <a:off x="2032000" y="2233262"/>
            <a:ext cx="8128000" cy="2966751"/>
          </a:xfrm>
        </p:spPr>
        <p:txBody>
          <a:bodyPr/>
          <a:lstStyle/>
          <a:p>
            <a:r>
              <a:rPr lang="en-US" smtClean="0"/>
              <a:t>Click icon to add table</a:t>
            </a:r>
            <a:endParaRPr lang="en-US"/>
          </a:p>
        </p:txBody>
      </p:sp>
      <p:sp>
        <p:nvSpPr>
          <p:cNvPr id="8" name="Date Placeholder 4"/>
          <p:cNvSpPr>
            <a:spLocks noGrp="1"/>
          </p:cNvSpPr>
          <p:nvPr>
            <p:ph type="dt" sz="half" idx="11"/>
          </p:nvPr>
        </p:nvSpPr>
        <p:spPr bwMode="black">
          <a:xfrm>
            <a:off x="838200" y="6356350"/>
            <a:ext cx="1358590" cy="365125"/>
          </a:xfrm>
        </p:spPr>
        <p:txBody>
          <a:bodyPr/>
          <a:lstStyle/>
          <a:p>
            <a:fld id="{06B78D62-7A3F-4136-9CF2-CB03510DA06A}" type="datetime1">
              <a:rPr lang="en-US" smtClean="0"/>
              <a:t>1/11/2019</a:t>
            </a:fld>
            <a:endParaRPr lang="en-US" dirty="0"/>
          </a:p>
        </p:txBody>
      </p:sp>
      <p:sp>
        <p:nvSpPr>
          <p:cNvPr id="7"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smtClean="0"/>
              <a:t>Optional Tagline Goes Here </a:t>
            </a:r>
            <a:r>
              <a:rPr lang="en-US" dirty="0" smtClean="0">
                <a:solidFill>
                  <a:schemeClr val="accent1"/>
                </a:solidFill>
              </a:rPr>
              <a:t>|</a:t>
            </a:r>
            <a:r>
              <a:rPr lang="en-US" dirty="0" smtClean="0"/>
              <a:t> mn.gov/dhs</a:t>
            </a:r>
            <a:endParaRPr lang="en-US" dirty="0"/>
          </a:p>
        </p:txBody>
      </p:sp>
      <p:sp>
        <p:nvSpPr>
          <p:cNvPr id="9" name="Slide Number Placeholder 6"/>
          <p:cNvSpPr>
            <a:spLocks noGrp="1"/>
          </p:cNvSpPr>
          <p:nvPr>
            <p:ph type="sldNum" sz="quarter" idx="12"/>
          </p:nvPr>
        </p:nvSpPr>
        <p:spPr bwMode="black">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54906157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hoto)">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ltGray">
          <a:xfrm>
            <a:off x="0" y="3477837"/>
            <a:ext cx="12192000" cy="1295182"/>
          </a:xfrm>
          <a:solidFill>
            <a:schemeClr val="accent1"/>
          </a:solidFill>
        </p:spPr>
        <p:txBody>
          <a:bodyPr wrap="square" lIns="182880" tIns="91440" rIns="182880" bIns="91440" anchor="ctr">
            <a:normAutofit/>
          </a:bodyPr>
          <a:lstStyle>
            <a:lvl1pPr algn="ctr">
              <a:defRPr sz="3600">
                <a:solidFill>
                  <a:schemeClr val="bg1"/>
                </a:solidFill>
              </a:defRPr>
            </a:lvl1pPr>
          </a:lstStyle>
          <a:p>
            <a:r>
              <a:rPr lang="en-US" dirty="0" smtClean="0"/>
              <a:t>Click to enter the slideshow title</a:t>
            </a:r>
            <a:endParaRPr lang="en-US" dirty="0"/>
          </a:p>
        </p:txBody>
      </p:sp>
      <p:sp>
        <p:nvSpPr>
          <p:cNvPr id="3" name="Rectangle 2"/>
          <p:cNvSpPr/>
          <p:nvPr userDrawn="1"/>
        </p:nvSpPr>
        <p:spPr bwMode="hidden">
          <a:xfrm>
            <a:off x="0" y="4773019"/>
            <a:ext cx="12192000" cy="2084981"/>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Text Placeholder 10"/>
          <p:cNvSpPr>
            <a:spLocks noGrp="1"/>
          </p:cNvSpPr>
          <p:nvPr>
            <p:ph type="body" sz="quarter" idx="14" hasCustomPrompt="1"/>
          </p:nvPr>
        </p:nvSpPr>
        <p:spPr bwMode="black">
          <a:xfrm>
            <a:off x="2802467" y="5041204"/>
            <a:ext cx="6587067" cy="1097128"/>
          </a:xfrm>
        </p:spPr>
        <p:txBody>
          <a:bodyPr>
            <a:normAutofit/>
          </a:bodyPr>
          <a:lstStyle>
            <a:lvl1pPr marL="0" indent="0" algn="ctr">
              <a:spcBef>
                <a:spcPts val="0"/>
              </a:spcBef>
              <a:buNone/>
              <a:defRPr sz="1800" baseline="0"/>
            </a:lvl1pPr>
          </a:lstStyle>
          <a:p>
            <a:r>
              <a:rPr lang="en-US" sz="1800" dirty="0" err="1" smtClean="0"/>
              <a:t>Firstname</a:t>
            </a:r>
            <a:r>
              <a:rPr lang="en-US" sz="1800" dirty="0" smtClean="0"/>
              <a:t> </a:t>
            </a:r>
            <a:r>
              <a:rPr lang="en-US" sz="1800" dirty="0" err="1" smtClean="0"/>
              <a:t>Lastname</a:t>
            </a:r>
            <a:r>
              <a:rPr lang="en-US" sz="1800" dirty="0" smtClean="0"/>
              <a:t> | Job Title</a:t>
            </a:r>
          </a:p>
          <a:p>
            <a:r>
              <a:rPr lang="en-US" sz="1800" dirty="0" smtClean="0"/>
              <a:t>Date</a:t>
            </a:r>
            <a:endParaRPr lang="en-US" dirty="0"/>
          </a:p>
        </p:txBody>
      </p:sp>
      <p:pic>
        <p:nvPicPr>
          <p:cNvPr id="10" name="Picture 9" descr="Minnesota Department of Human Services logo" title="DH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457806" y="5989082"/>
            <a:ext cx="3234329" cy="397663"/>
          </a:xfrm>
          <a:prstGeom prst="rect">
            <a:avLst/>
          </a:prstGeom>
        </p:spPr>
      </p:pic>
      <p:sp>
        <p:nvSpPr>
          <p:cNvPr id="9" name="Footer Placeholder 4"/>
          <p:cNvSpPr>
            <a:spLocks noGrp="1"/>
          </p:cNvSpPr>
          <p:nvPr>
            <p:ph type="ftr" sz="quarter" idx="3"/>
          </p:nvPr>
        </p:nvSpPr>
        <p:spPr bwMode="black">
          <a:xfrm>
            <a:off x="6253560" y="6138332"/>
            <a:ext cx="5587647" cy="365125"/>
          </a:xfrm>
          <a:prstGeom prst="rect">
            <a:avLst/>
          </a:prstGeom>
        </p:spPr>
        <p:txBody>
          <a:bodyPr anchor="b"/>
          <a:lstStyle>
            <a:lvl1pPr algn="r">
              <a:defRPr sz="1200">
                <a:solidFill>
                  <a:schemeClr val="tx2"/>
                </a:solidFill>
              </a:defRPr>
            </a:lvl1pPr>
          </a:lstStyle>
          <a:p>
            <a:r>
              <a:rPr lang="en-US" dirty="0" smtClean="0"/>
              <a:t>Optional Tagline Goes Here </a:t>
            </a:r>
            <a:r>
              <a:rPr lang="en-US" dirty="0" smtClean="0">
                <a:solidFill>
                  <a:schemeClr val="accent1"/>
                </a:solidFill>
              </a:rPr>
              <a:t>|</a:t>
            </a:r>
            <a:r>
              <a:rPr lang="en-US" dirty="0" smtClean="0"/>
              <a:t> mn.gov/dhs</a:t>
            </a:r>
            <a:endParaRPr lang="en-US" dirty="0"/>
          </a:p>
        </p:txBody>
      </p:sp>
      <p:sp>
        <p:nvSpPr>
          <p:cNvPr id="6" name="Picture Placeholder 5"/>
          <p:cNvSpPr>
            <a:spLocks noGrp="1"/>
          </p:cNvSpPr>
          <p:nvPr>
            <p:ph type="pic" sz="quarter" idx="17"/>
          </p:nvPr>
        </p:nvSpPr>
        <p:spPr bwMode="gray">
          <a:xfrm>
            <a:off x="0" y="0"/>
            <a:ext cx="12192000" cy="3380732"/>
          </a:xfrm>
        </p:spPr>
        <p:txBody>
          <a:bodyPr/>
          <a:lstStyle/>
          <a:p>
            <a:r>
              <a:rPr lang="en-US" smtClean="0"/>
              <a:t>Click icon to add picture</a:t>
            </a:r>
            <a:endParaRPr lang="en-US" dirty="0"/>
          </a:p>
        </p:txBody>
      </p:sp>
    </p:spTree>
    <p:extLst>
      <p:ext uri="{BB962C8B-B14F-4D97-AF65-F5344CB8AC3E}">
        <p14:creationId xmlns:p14="http://schemas.microsoft.com/office/powerpoint/2010/main" val="1788824392"/>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7_Title and Content (Solid Dark)">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ectangle 11"/>
          <p:cNvSpPr/>
          <p:nvPr userDrawn="1"/>
        </p:nvSpPr>
        <p:spPr bwMode="white">
          <a:xfrm>
            <a:off x="0" y="0"/>
            <a:ext cx="12192000" cy="1159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a:spLocks noGrp="1"/>
          </p:cNvSpPr>
          <p:nvPr>
            <p:ph type="title" hasCustomPrompt="1"/>
          </p:nvPr>
        </p:nvSpPr>
        <p:spPr bwMode="black">
          <a:xfrm>
            <a:off x="838200" y="152400"/>
            <a:ext cx="10515600" cy="914400"/>
          </a:xfrm>
        </p:spPr>
        <p:txBody>
          <a:bodyPr>
            <a:normAutofit/>
          </a:bodyPr>
          <a:lstStyle>
            <a:lvl1pPr algn="r">
              <a:defRPr sz="3600">
                <a:solidFill>
                  <a:schemeClr val="accent1"/>
                </a:solidFill>
              </a:defRPr>
            </a:lvl1pPr>
          </a:lstStyle>
          <a:p>
            <a:r>
              <a:rPr lang="en-US" dirty="0" smtClean="0"/>
              <a:t>Code Demo (Click to Edit)</a:t>
            </a:r>
            <a:endParaRPr lang="en-US" dirty="0"/>
          </a:p>
        </p:txBody>
      </p:sp>
      <p:sp>
        <p:nvSpPr>
          <p:cNvPr id="14" name="Table Placeholder 8"/>
          <p:cNvSpPr>
            <a:spLocks noGrp="1"/>
          </p:cNvSpPr>
          <p:nvPr>
            <p:ph type="tbl" sz="quarter" idx="13"/>
          </p:nvPr>
        </p:nvSpPr>
        <p:spPr bwMode="blackWhite">
          <a:xfrm>
            <a:off x="2032000" y="2233262"/>
            <a:ext cx="8128000" cy="2966751"/>
          </a:xfrm>
        </p:spPr>
        <p:txBody>
          <a:bodyPr/>
          <a:lstStyle>
            <a:lvl1pPr>
              <a:buClr>
                <a:schemeClr val="accent2"/>
              </a:buClr>
              <a:defRPr>
                <a:solidFill>
                  <a:schemeClr val="bg1"/>
                </a:solidFill>
              </a:defRPr>
            </a:lvl1pPr>
          </a:lstStyle>
          <a:p>
            <a:r>
              <a:rPr lang="en-US" smtClean="0"/>
              <a:t>Click icon to add table</a:t>
            </a:r>
            <a:endParaRPr lang="en-US" dirty="0"/>
          </a:p>
        </p:txBody>
      </p:sp>
      <p:sp>
        <p:nvSpPr>
          <p:cNvPr id="8" name="Date Placeholder 4"/>
          <p:cNvSpPr>
            <a:spLocks noGrp="1"/>
          </p:cNvSpPr>
          <p:nvPr>
            <p:ph type="dt" sz="half" idx="11"/>
          </p:nvPr>
        </p:nvSpPr>
        <p:spPr bwMode="blackWhite">
          <a:xfrm>
            <a:off x="838200" y="6356350"/>
            <a:ext cx="1358590" cy="365125"/>
          </a:xfrm>
        </p:spPr>
        <p:txBody>
          <a:bodyPr/>
          <a:lstStyle>
            <a:lvl1pPr>
              <a:defRPr>
                <a:solidFill>
                  <a:schemeClr val="bg1"/>
                </a:solidFill>
              </a:defRPr>
            </a:lvl1pPr>
          </a:lstStyle>
          <a:p>
            <a:fld id="{F4B91AA0-3BA7-4036-A3DA-317C6C4FFA29}" type="datetime1">
              <a:rPr lang="en-US" smtClean="0"/>
              <a:t>1/11/2019</a:t>
            </a:fld>
            <a:endParaRPr lang="en-US" dirty="0"/>
          </a:p>
        </p:txBody>
      </p:sp>
      <p:sp>
        <p:nvSpPr>
          <p:cNvPr id="7" name="Footer Placeholder 4"/>
          <p:cNvSpPr>
            <a:spLocks noGrp="1"/>
          </p:cNvSpPr>
          <p:nvPr>
            <p:ph type="ftr" sz="quarter" idx="3"/>
          </p:nvPr>
        </p:nvSpPr>
        <p:spPr bwMode="blackWhite">
          <a:xfrm>
            <a:off x="3302177" y="6356349"/>
            <a:ext cx="5587647" cy="365125"/>
          </a:xfrm>
          <a:prstGeom prst="rect">
            <a:avLst/>
          </a:prstGeom>
        </p:spPr>
        <p:txBody>
          <a:bodyPr anchor="ctr"/>
          <a:lstStyle>
            <a:lvl1pPr algn="ctr">
              <a:defRPr sz="1200">
                <a:solidFill>
                  <a:schemeClr val="bg1"/>
                </a:solidFill>
              </a:defRPr>
            </a:lvl1pPr>
          </a:lstStyle>
          <a:p>
            <a:r>
              <a:rPr lang="en-US" dirty="0" smtClean="0"/>
              <a:t>Optional Tagline Goes Here </a:t>
            </a:r>
            <a:r>
              <a:rPr lang="en-US" dirty="0" smtClean="0">
                <a:solidFill>
                  <a:schemeClr val="accent2"/>
                </a:solidFill>
              </a:rPr>
              <a:t>|</a:t>
            </a:r>
            <a:r>
              <a:rPr lang="en-US" dirty="0" smtClean="0"/>
              <a:t> mn.gov/dhs</a:t>
            </a:r>
            <a:endParaRPr lang="en-US" dirty="0"/>
          </a:p>
        </p:txBody>
      </p:sp>
      <p:sp>
        <p:nvSpPr>
          <p:cNvPr id="9" name="Slide Number Placeholder 6"/>
          <p:cNvSpPr>
            <a:spLocks noGrp="1"/>
          </p:cNvSpPr>
          <p:nvPr>
            <p:ph type="sldNum" sz="quarter" idx="12"/>
          </p:nvPr>
        </p:nvSpPr>
        <p:spPr bwMode="black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130512842"/>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5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bwMode="blackWhite">
          <a:xfrm>
            <a:off x="815897" y="287066"/>
            <a:ext cx="3521927" cy="2734914"/>
          </a:xfrm>
        </p:spPr>
        <p:txBody>
          <a:bodyPr/>
          <a:lstStyle>
            <a:lvl1pPr>
              <a:defRPr b="0">
                <a:solidFill>
                  <a:schemeClr val="accent2"/>
                </a:solidFill>
              </a:defRPr>
            </a:lvl1pPr>
          </a:lstStyle>
          <a:p>
            <a:r>
              <a:rPr lang="en-US" dirty="0" smtClean="0"/>
              <a:t>Click to edit title</a:t>
            </a:r>
            <a:endParaRPr lang="en-US" dirty="0"/>
          </a:p>
        </p:txBody>
      </p:sp>
      <p:sp>
        <p:nvSpPr>
          <p:cNvPr id="15" name="Text Placeholder 3"/>
          <p:cNvSpPr>
            <a:spLocks noGrp="1"/>
          </p:cNvSpPr>
          <p:nvPr>
            <p:ph type="body" sz="quarter" idx="13"/>
          </p:nvPr>
        </p:nvSpPr>
        <p:spPr bwMode="blackWhite">
          <a:xfrm>
            <a:off x="815975" y="3211513"/>
            <a:ext cx="3521849"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976787" y="504855"/>
            <a:ext cx="9618920" cy="5413315"/>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bwMode="gray">
          <a:xfrm>
            <a:off x="4976787" y="1067565"/>
            <a:ext cx="9516215" cy="4850604"/>
          </a:xfrm>
        </p:spPr>
        <p:txBody>
          <a:bodyPr/>
          <a:lstStyle>
            <a:lvl1pPr>
              <a:defRPr/>
            </a:lvl1pPr>
          </a:lstStyle>
          <a:p>
            <a:r>
              <a:rPr lang="en-US" dirty="0" smtClean="0"/>
              <a:t>Click icon to insert screenshot</a:t>
            </a:r>
            <a:endParaRPr lang="en-US" dirty="0"/>
          </a:p>
        </p:txBody>
      </p:sp>
      <p:sp>
        <p:nvSpPr>
          <p:cNvPr id="8" name="Date Placeholder 4"/>
          <p:cNvSpPr>
            <a:spLocks noGrp="1"/>
          </p:cNvSpPr>
          <p:nvPr>
            <p:ph type="dt" sz="half" idx="11"/>
          </p:nvPr>
        </p:nvSpPr>
        <p:spPr bwMode="blackWhite">
          <a:xfrm>
            <a:off x="838200" y="6356350"/>
            <a:ext cx="1358590" cy="365125"/>
          </a:xfrm>
        </p:spPr>
        <p:txBody>
          <a:bodyPr/>
          <a:lstStyle>
            <a:lvl1pPr>
              <a:defRPr>
                <a:solidFill>
                  <a:schemeClr val="bg1"/>
                </a:solidFill>
              </a:defRPr>
            </a:lvl1pPr>
          </a:lstStyle>
          <a:p>
            <a:fld id="{F4B91AA0-3BA7-4036-A3DA-317C6C4FFA29}" type="datetime1">
              <a:rPr lang="en-US" smtClean="0"/>
              <a:t>1/11/2019</a:t>
            </a:fld>
            <a:endParaRPr lang="en-US" dirty="0"/>
          </a:p>
        </p:txBody>
      </p:sp>
      <p:sp>
        <p:nvSpPr>
          <p:cNvPr id="7" name="Footer Placeholder 4"/>
          <p:cNvSpPr>
            <a:spLocks noGrp="1"/>
          </p:cNvSpPr>
          <p:nvPr>
            <p:ph type="ftr" sz="quarter" idx="3"/>
          </p:nvPr>
        </p:nvSpPr>
        <p:spPr bwMode="blackWhite">
          <a:xfrm>
            <a:off x="3302177" y="6356349"/>
            <a:ext cx="5587647" cy="365125"/>
          </a:xfrm>
          <a:prstGeom prst="rect">
            <a:avLst/>
          </a:prstGeom>
        </p:spPr>
        <p:txBody>
          <a:bodyPr anchor="ctr"/>
          <a:lstStyle>
            <a:lvl1pPr algn="ctr">
              <a:defRPr sz="1200">
                <a:solidFill>
                  <a:schemeClr val="bg1"/>
                </a:solidFill>
              </a:defRPr>
            </a:lvl1pPr>
          </a:lstStyle>
          <a:p>
            <a:r>
              <a:rPr lang="en-US" dirty="0" smtClean="0"/>
              <a:t>Optional Tagline Goes Here </a:t>
            </a:r>
            <a:r>
              <a:rPr lang="en-US" dirty="0" smtClean="0">
                <a:solidFill>
                  <a:schemeClr val="accent2"/>
                </a:solidFill>
              </a:rPr>
              <a:t>|</a:t>
            </a:r>
            <a:r>
              <a:rPr lang="en-US" dirty="0" smtClean="0"/>
              <a:t> mn.gov/dhs</a:t>
            </a:r>
            <a:endParaRPr lang="en-US" dirty="0"/>
          </a:p>
        </p:txBody>
      </p:sp>
      <p:sp>
        <p:nvSpPr>
          <p:cNvPr id="9" name="Slide Number Placeholder 6"/>
          <p:cNvSpPr>
            <a:spLocks noGrp="1"/>
          </p:cNvSpPr>
          <p:nvPr>
            <p:ph type="sldNum" sz="quarter" idx="12"/>
          </p:nvPr>
        </p:nvSpPr>
        <p:spPr bwMode="black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755601260"/>
      </p:ext>
    </p:extLst>
  </p:cSld>
  <p:clrMapOvr>
    <a:masterClrMapping/>
  </p:clrMapOvr>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6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bwMode="blackWhite">
          <a:xfrm>
            <a:off x="838200" y="152400"/>
            <a:ext cx="10515600" cy="914400"/>
          </a:xfrm>
        </p:spPr>
        <p:txBody>
          <a:bodyPr>
            <a:normAutofit/>
          </a:bodyPr>
          <a:lstStyle>
            <a:lvl1pPr algn="r">
              <a:defRPr sz="3600">
                <a:solidFill>
                  <a:schemeClr val="accent2"/>
                </a:solidFill>
              </a:defRPr>
            </a:lvl1pPr>
          </a:lstStyle>
          <a:p>
            <a:r>
              <a:rPr lang="en-US" dirty="0" smtClean="0"/>
              <a:t>Click to edit title</a:t>
            </a:r>
            <a:endParaRPr lang="en-US" dirty="0"/>
          </a:p>
        </p:txBody>
      </p:sp>
      <p:sp>
        <p:nvSpPr>
          <p:cNvPr id="11" name="Text Placeholder 3"/>
          <p:cNvSpPr>
            <a:spLocks noGrp="1"/>
          </p:cNvSpPr>
          <p:nvPr>
            <p:ph type="body" sz="quarter" idx="13"/>
          </p:nvPr>
        </p:nvSpPr>
        <p:spPr bwMode="blackWhite">
          <a:xfrm>
            <a:off x="815895" y="1365203"/>
            <a:ext cx="10555696" cy="156718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smtClean="0"/>
              <a:t>Click to edit Master text styles</a:t>
            </a:r>
          </a:p>
          <a:p>
            <a:pPr lvl="1"/>
            <a:r>
              <a:rPr lang="en-US" smtClean="0"/>
              <a:t>Second level</a:t>
            </a:r>
          </a:p>
          <a:p>
            <a:pPr lvl="2"/>
            <a:r>
              <a:rPr lang="en-US" smtClean="0"/>
              <a:t>Third level</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373458" y="3222702"/>
            <a:ext cx="9387470" cy="5283060"/>
          </a:xfrm>
          <a:prstGeom prst="rect">
            <a:avLst/>
          </a:prstGeom>
          <a:ln>
            <a:noFill/>
          </a:ln>
          <a:effectLst>
            <a:outerShdw blurRad="292100" dist="139700" dir="2700000" algn="tl" rotWithShape="0">
              <a:srgbClr val="333333">
                <a:alpha val="65000"/>
              </a:srgbClr>
            </a:outerShdw>
          </a:effectLst>
        </p:spPr>
      </p:pic>
      <p:sp>
        <p:nvSpPr>
          <p:cNvPr id="17" name="Picture Placeholder 12" descr="Screenshot"/>
          <p:cNvSpPr>
            <a:spLocks noGrp="1"/>
          </p:cNvSpPr>
          <p:nvPr>
            <p:ph type="pic" sz="quarter" idx="10" hasCustomPrompt="1"/>
          </p:nvPr>
        </p:nvSpPr>
        <p:spPr bwMode="gray">
          <a:xfrm>
            <a:off x="1373459" y="3771871"/>
            <a:ext cx="9287236" cy="4733889"/>
          </a:xfrm>
        </p:spPr>
        <p:txBody>
          <a:bodyPr/>
          <a:lstStyle>
            <a:lvl1pPr>
              <a:defRPr/>
            </a:lvl1pPr>
          </a:lstStyle>
          <a:p>
            <a:r>
              <a:rPr lang="en-US" dirty="0" smtClean="0"/>
              <a:t>Click icon to insert screenshot</a:t>
            </a:r>
            <a:endParaRPr lang="en-US" dirty="0"/>
          </a:p>
        </p:txBody>
      </p:sp>
      <p:sp>
        <p:nvSpPr>
          <p:cNvPr id="6" name="Date Placeholder 3"/>
          <p:cNvSpPr>
            <a:spLocks noGrp="1"/>
          </p:cNvSpPr>
          <p:nvPr>
            <p:ph type="dt" sz="half" idx="11"/>
          </p:nvPr>
        </p:nvSpPr>
        <p:spPr bwMode="blackWhite">
          <a:xfrm>
            <a:off x="838200" y="6356350"/>
            <a:ext cx="1358590" cy="365125"/>
          </a:xfrm>
        </p:spPr>
        <p:txBody>
          <a:bodyPr/>
          <a:lstStyle/>
          <a:p>
            <a:fld id="{5CAE31FF-A086-40D5-909F-A9E138181237}" type="datetime1">
              <a:rPr lang="en-US" smtClean="0"/>
              <a:t>1/11/2019</a:t>
            </a:fld>
            <a:endParaRPr lang="en-US" dirty="0"/>
          </a:p>
        </p:txBody>
      </p:sp>
      <p:sp>
        <p:nvSpPr>
          <p:cNvPr id="7" name="Footer Placeholder 4"/>
          <p:cNvSpPr>
            <a:spLocks noGrp="1"/>
          </p:cNvSpPr>
          <p:nvPr>
            <p:ph type="ftr" sz="quarter" idx="3"/>
          </p:nvPr>
        </p:nvSpPr>
        <p:spPr bwMode="blackWhite">
          <a:xfrm>
            <a:off x="3302177" y="6356349"/>
            <a:ext cx="5587647" cy="365125"/>
          </a:xfrm>
          <a:prstGeom prst="rect">
            <a:avLst/>
          </a:prstGeom>
        </p:spPr>
        <p:txBody>
          <a:bodyPr anchor="ctr"/>
          <a:lstStyle>
            <a:lvl1pPr algn="ctr">
              <a:defRPr sz="1200">
                <a:solidFill>
                  <a:schemeClr val="tx2"/>
                </a:solidFill>
              </a:defRPr>
            </a:lvl1pPr>
          </a:lstStyle>
          <a:p>
            <a:r>
              <a:rPr lang="en-US" dirty="0" smtClean="0"/>
              <a:t>Optional Tagline Goes Here </a:t>
            </a:r>
            <a:r>
              <a:rPr lang="en-US" dirty="0" smtClean="0">
                <a:solidFill>
                  <a:schemeClr val="accent1"/>
                </a:solidFill>
              </a:rPr>
              <a:t>|</a:t>
            </a:r>
            <a:r>
              <a:rPr lang="en-US" dirty="0" smtClean="0"/>
              <a:t> mn.gov/dhs</a:t>
            </a:r>
            <a:endParaRPr lang="en-US" dirty="0"/>
          </a:p>
        </p:txBody>
      </p:sp>
      <p:sp>
        <p:nvSpPr>
          <p:cNvPr id="8" name="Slide Number Placeholder 5"/>
          <p:cNvSpPr>
            <a:spLocks noGrp="1"/>
          </p:cNvSpPr>
          <p:nvPr>
            <p:ph type="sldNum" sz="quarter" idx="12"/>
          </p:nvPr>
        </p:nvSpPr>
        <p:spPr bwMode="blackWhite">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639915943"/>
      </p:ext>
    </p:extLst>
  </p:cSld>
  <p:clrMapOvr>
    <a:masterClrMapping/>
  </p:clrMapOvr>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creenshot Light Background Horizontal">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3" name="Title 1"/>
          <p:cNvSpPr>
            <a:spLocks noGrp="1"/>
          </p:cNvSpPr>
          <p:nvPr>
            <p:ph type="title" hasCustomPrompt="1"/>
          </p:nvPr>
        </p:nvSpPr>
        <p:spPr bwMode="black">
          <a:xfrm>
            <a:off x="815897" y="287066"/>
            <a:ext cx="3521927" cy="2734914"/>
          </a:xfrm>
        </p:spPr>
        <p:txBody>
          <a:bodyPr/>
          <a:lstStyle>
            <a:lvl1pPr>
              <a:defRPr>
                <a:solidFill>
                  <a:schemeClr val="accent1"/>
                </a:solidFill>
              </a:defRPr>
            </a:lvl1pPr>
          </a:lstStyle>
          <a:p>
            <a:r>
              <a:rPr lang="en-US" dirty="0" smtClean="0"/>
              <a:t>Click to edit title</a:t>
            </a:r>
            <a:endParaRPr lang="en-US" dirty="0"/>
          </a:p>
        </p:txBody>
      </p:sp>
      <p:sp>
        <p:nvSpPr>
          <p:cNvPr id="4" name="Text Placeholder 3"/>
          <p:cNvSpPr>
            <a:spLocks noGrp="1"/>
          </p:cNvSpPr>
          <p:nvPr>
            <p:ph type="body" sz="quarter" idx="11"/>
          </p:nvPr>
        </p:nvSpPr>
        <p:spPr bwMode="black">
          <a:xfrm>
            <a:off x="815975" y="3211513"/>
            <a:ext cx="3521849" cy="2475609"/>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976787" y="504855"/>
            <a:ext cx="9618920" cy="5413315"/>
          </a:xfrm>
          <a:prstGeom prst="rect">
            <a:avLst/>
          </a:prstGeom>
          <a:ln>
            <a:noFill/>
          </a:ln>
          <a:effectLst>
            <a:outerShdw blurRad="292100" dist="139700" dir="2700000" algn="tl" rotWithShape="0">
              <a:srgbClr val="333333">
                <a:alpha val="65000"/>
              </a:srgbClr>
            </a:outerShdw>
          </a:effectLst>
        </p:spPr>
      </p:pic>
      <p:sp>
        <p:nvSpPr>
          <p:cNvPr id="13" name="Picture Placeholder 12" descr="Screenshot"/>
          <p:cNvSpPr>
            <a:spLocks noGrp="1"/>
          </p:cNvSpPr>
          <p:nvPr>
            <p:ph type="pic" sz="quarter" idx="10" hasCustomPrompt="1"/>
          </p:nvPr>
        </p:nvSpPr>
        <p:spPr bwMode="gray">
          <a:xfrm>
            <a:off x="4976787" y="1067565"/>
            <a:ext cx="9516215" cy="4850604"/>
          </a:xfrm>
        </p:spPr>
        <p:txBody>
          <a:bodyPr/>
          <a:lstStyle>
            <a:lvl1pPr>
              <a:defRPr/>
            </a:lvl1pPr>
          </a:lstStyle>
          <a:p>
            <a:r>
              <a:rPr lang="en-US" dirty="0" smtClean="0"/>
              <a:t>Click icon to insert screenshot</a:t>
            </a:r>
            <a:endParaRPr lang="en-US" dirty="0"/>
          </a:p>
        </p:txBody>
      </p:sp>
      <p:sp>
        <p:nvSpPr>
          <p:cNvPr id="10" name="Date Placeholder 4"/>
          <p:cNvSpPr>
            <a:spLocks noGrp="1"/>
          </p:cNvSpPr>
          <p:nvPr>
            <p:ph type="dt" sz="half" idx="12"/>
          </p:nvPr>
        </p:nvSpPr>
        <p:spPr bwMode="black">
          <a:xfrm>
            <a:off x="838200" y="6356350"/>
            <a:ext cx="1358590" cy="365125"/>
          </a:xfrm>
        </p:spPr>
        <p:txBody>
          <a:bodyPr/>
          <a:lstStyle/>
          <a:p>
            <a:fld id="{5D76A200-3168-4D33-A718-3974884CE863}" type="datetime1">
              <a:rPr lang="en-US" smtClean="0"/>
              <a:t>1/11/2019</a:t>
            </a:fld>
            <a:endParaRPr lang="en-US" dirty="0"/>
          </a:p>
        </p:txBody>
      </p:sp>
      <p:sp>
        <p:nvSpPr>
          <p:cNvPr id="7"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smtClean="0"/>
              <a:t>Optional Tagline Goes Here </a:t>
            </a:r>
            <a:r>
              <a:rPr lang="en-US" dirty="0" smtClean="0">
                <a:solidFill>
                  <a:schemeClr val="accent1"/>
                </a:solidFill>
              </a:rPr>
              <a:t>|</a:t>
            </a:r>
            <a:r>
              <a:rPr lang="en-US" dirty="0" smtClean="0"/>
              <a:t> mn.gov/dhs</a:t>
            </a:r>
            <a:endParaRPr lang="en-US" dirty="0"/>
          </a:p>
        </p:txBody>
      </p:sp>
      <p:sp>
        <p:nvSpPr>
          <p:cNvPr id="11" name="Slide Number Placeholder 6"/>
          <p:cNvSpPr>
            <a:spLocks noGrp="1"/>
          </p:cNvSpPr>
          <p:nvPr>
            <p:ph type="sldNum" sz="quarter" idx="13"/>
          </p:nvPr>
        </p:nvSpPr>
        <p:spPr bwMode="black">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009037883"/>
      </p:ext>
    </p:extLst>
  </p:cSld>
  <p:clrMapOvr>
    <a:masterClrMapping/>
  </p:clrMapOvr>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Screenshot Light Background Vertical">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bwMode="black">
          <a:xfrm>
            <a:off x="838200" y="152400"/>
            <a:ext cx="10515600" cy="914400"/>
          </a:xfrm>
        </p:spPr>
        <p:txBody>
          <a:bodyPr>
            <a:normAutofit/>
          </a:bodyPr>
          <a:lstStyle>
            <a:lvl1pPr algn="r">
              <a:defRPr sz="3600">
                <a:solidFill>
                  <a:schemeClr val="accent1"/>
                </a:solidFill>
              </a:defRPr>
            </a:lvl1pPr>
          </a:lstStyle>
          <a:p>
            <a:r>
              <a:rPr lang="en-US" dirty="0" smtClean="0"/>
              <a:t>Click to edit title</a:t>
            </a:r>
            <a:endParaRPr lang="en-US" dirty="0"/>
          </a:p>
        </p:txBody>
      </p:sp>
      <p:sp>
        <p:nvSpPr>
          <p:cNvPr id="7" name="Text Placeholder 3"/>
          <p:cNvSpPr>
            <a:spLocks noGrp="1"/>
          </p:cNvSpPr>
          <p:nvPr>
            <p:ph type="body" sz="quarter" idx="11"/>
          </p:nvPr>
        </p:nvSpPr>
        <p:spPr bwMode="black">
          <a:xfrm>
            <a:off x="815895" y="1365203"/>
            <a:ext cx="10555696" cy="1567183"/>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bg1"/>
                </a:solidFill>
              </a:defRPr>
            </a:lvl4pPr>
            <a:lvl5pPr>
              <a:defRPr>
                <a:solidFill>
                  <a:schemeClr val="bg1"/>
                </a:solidFill>
              </a:defRPr>
            </a:lvl5pPr>
          </a:lstStyle>
          <a:p>
            <a:pPr lvl="0"/>
            <a:r>
              <a:rPr lang="en-US" smtClean="0"/>
              <a:t>Click to edit Master text styles</a:t>
            </a:r>
          </a:p>
          <a:p>
            <a:pPr lvl="1"/>
            <a:r>
              <a:rPr lang="en-US" smtClean="0"/>
              <a:t>Second level</a:t>
            </a:r>
          </a:p>
          <a:p>
            <a:pPr lvl="2"/>
            <a:r>
              <a:rPr lang="en-US" smtClean="0"/>
              <a:t>Third level</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373458" y="3222702"/>
            <a:ext cx="9387470" cy="5283060"/>
          </a:xfrm>
          <a:prstGeom prst="rect">
            <a:avLst/>
          </a:prstGeom>
          <a:ln>
            <a:noFill/>
          </a:ln>
          <a:effectLst>
            <a:outerShdw blurRad="292100" dist="139700" dir="2700000" algn="tl" rotWithShape="0">
              <a:srgbClr val="333333">
                <a:alpha val="65000"/>
              </a:srgbClr>
            </a:outerShdw>
          </a:effectLst>
        </p:spPr>
      </p:pic>
      <p:sp>
        <p:nvSpPr>
          <p:cNvPr id="13" name="Picture Placeholder 12"/>
          <p:cNvSpPr>
            <a:spLocks noGrp="1"/>
          </p:cNvSpPr>
          <p:nvPr>
            <p:ph type="pic" sz="quarter" idx="10" hasCustomPrompt="1"/>
          </p:nvPr>
        </p:nvSpPr>
        <p:spPr bwMode="gray">
          <a:xfrm>
            <a:off x="1373459" y="3771871"/>
            <a:ext cx="9287236" cy="4733889"/>
          </a:xfrm>
        </p:spPr>
        <p:txBody>
          <a:bodyPr/>
          <a:lstStyle>
            <a:lvl1pPr>
              <a:defRPr/>
            </a:lvl1pPr>
          </a:lstStyle>
          <a:p>
            <a:r>
              <a:rPr lang="en-US" dirty="0" smtClean="0"/>
              <a:t>Click icon to insert screenshot</a:t>
            </a:r>
            <a:endParaRPr lang="en-US" dirty="0"/>
          </a:p>
        </p:txBody>
      </p:sp>
    </p:spTree>
    <p:extLst>
      <p:ext uri="{BB962C8B-B14F-4D97-AF65-F5344CB8AC3E}">
        <p14:creationId xmlns:p14="http://schemas.microsoft.com/office/powerpoint/2010/main" val="894290563"/>
      </p:ext>
    </p:extLst>
  </p:cSld>
  <p:clrMapOvr>
    <a:masterClrMapping/>
  </p:clrMapOvr>
  <p:timing>
    <p:tnLst>
      <p:par>
        <p:cTn id="1" dur="indefinite" restart="never" nodeType="tmRoot"/>
      </p:par>
    </p:tnLst>
  </p:timing>
  <p:hf sldNum="0" hdr="0" ftr="0" dt="0"/>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bwMode="blackWhite">
          <a:xfrm>
            <a:off x="815897" y="287066"/>
            <a:ext cx="3521927" cy="2734914"/>
          </a:xfrm>
        </p:spPr>
        <p:txBody>
          <a:bodyPr/>
          <a:lstStyle>
            <a:lvl1pPr>
              <a:defRPr b="0">
                <a:solidFill>
                  <a:schemeClr val="accent2"/>
                </a:solidFill>
              </a:defRPr>
            </a:lvl1pPr>
          </a:lstStyle>
          <a:p>
            <a:r>
              <a:rPr lang="en-US" dirty="0" smtClean="0"/>
              <a:t>Click to edit title</a:t>
            </a:r>
            <a:endParaRPr lang="en-US" dirty="0"/>
          </a:p>
        </p:txBody>
      </p:sp>
      <p:sp>
        <p:nvSpPr>
          <p:cNvPr id="16" name="Text Placeholder 3"/>
          <p:cNvSpPr>
            <a:spLocks noGrp="1"/>
          </p:cNvSpPr>
          <p:nvPr>
            <p:ph type="body" sz="quarter" idx="13"/>
          </p:nvPr>
        </p:nvSpPr>
        <p:spPr bwMode="blackWhite">
          <a:xfrm>
            <a:off x="815975" y="3211513"/>
            <a:ext cx="3521849"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14" name="Picture 13" descr="Compute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blackWhite">
          <a:xfrm>
            <a:off x="4712851" y="434836"/>
            <a:ext cx="6828661" cy="6050713"/>
          </a:xfrm>
          <a:prstGeom prst="rect">
            <a:avLst/>
          </a:prstGeom>
          <a:effectLst>
            <a:outerShdw blurRad="76200" dir="18900000" sy="23000" kx="-1200000" algn="bl" rotWithShape="0">
              <a:prstClr val="black">
                <a:alpha val="20000"/>
              </a:prstClr>
            </a:outerShdw>
          </a:effectLst>
        </p:spPr>
      </p:pic>
      <p:sp>
        <p:nvSpPr>
          <p:cNvPr id="15" name="Picture Placeholder 12"/>
          <p:cNvSpPr>
            <a:spLocks noGrp="1"/>
          </p:cNvSpPr>
          <p:nvPr>
            <p:ph type="pic" sz="quarter" idx="10" hasCustomPrompt="1"/>
          </p:nvPr>
        </p:nvSpPr>
        <p:spPr bwMode="blackWhite">
          <a:xfrm>
            <a:off x="4976787" y="691882"/>
            <a:ext cx="6300787" cy="3411537"/>
          </a:xfrm>
        </p:spPr>
        <p:txBody>
          <a:bodyPr/>
          <a:lstStyle>
            <a:lvl1pPr>
              <a:defRPr/>
            </a:lvl1pPr>
          </a:lstStyle>
          <a:p>
            <a:r>
              <a:rPr lang="en-US" dirty="0" smtClean="0"/>
              <a:t>Click icon to insert screenshot</a:t>
            </a:r>
            <a:endParaRPr lang="en-US" dirty="0"/>
          </a:p>
        </p:txBody>
      </p:sp>
      <p:sp>
        <p:nvSpPr>
          <p:cNvPr id="10" name="Date Placeholder 4"/>
          <p:cNvSpPr>
            <a:spLocks noGrp="1"/>
          </p:cNvSpPr>
          <p:nvPr>
            <p:ph type="dt" sz="half" idx="11"/>
          </p:nvPr>
        </p:nvSpPr>
        <p:spPr bwMode="blackWhite">
          <a:xfrm>
            <a:off x="838200" y="6356350"/>
            <a:ext cx="1358590" cy="365125"/>
          </a:xfrm>
        </p:spPr>
        <p:txBody>
          <a:bodyPr/>
          <a:lstStyle>
            <a:lvl1pPr>
              <a:defRPr>
                <a:solidFill>
                  <a:schemeClr val="bg1"/>
                </a:solidFill>
              </a:defRPr>
            </a:lvl1pPr>
          </a:lstStyle>
          <a:p>
            <a:fld id="{276FB33B-BCEE-4E25-B97B-A564B0E1024B}" type="datetime1">
              <a:rPr lang="en-US" smtClean="0"/>
              <a:t>1/11/2019</a:t>
            </a:fld>
            <a:endParaRPr lang="en-US" dirty="0"/>
          </a:p>
        </p:txBody>
      </p:sp>
      <p:sp>
        <p:nvSpPr>
          <p:cNvPr id="9" name="Footer Placeholder 4"/>
          <p:cNvSpPr>
            <a:spLocks noGrp="1"/>
          </p:cNvSpPr>
          <p:nvPr>
            <p:ph type="ftr" sz="quarter" idx="3"/>
          </p:nvPr>
        </p:nvSpPr>
        <p:spPr bwMode="blackWhite">
          <a:xfrm>
            <a:off x="3302177" y="6356349"/>
            <a:ext cx="5587647" cy="365125"/>
          </a:xfrm>
          <a:prstGeom prst="rect">
            <a:avLst/>
          </a:prstGeom>
        </p:spPr>
        <p:txBody>
          <a:bodyPr anchor="ctr"/>
          <a:lstStyle>
            <a:lvl1pPr algn="ctr">
              <a:defRPr sz="1200">
                <a:solidFill>
                  <a:schemeClr val="bg1"/>
                </a:solidFill>
              </a:defRPr>
            </a:lvl1pPr>
          </a:lstStyle>
          <a:p>
            <a:r>
              <a:rPr lang="en-US" dirty="0" smtClean="0"/>
              <a:t>Optional Tagline Goes Here </a:t>
            </a:r>
            <a:r>
              <a:rPr lang="en-US" dirty="0" smtClean="0">
                <a:solidFill>
                  <a:schemeClr val="accent2"/>
                </a:solidFill>
              </a:rPr>
              <a:t>|</a:t>
            </a:r>
            <a:r>
              <a:rPr lang="en-US" dirty="0" smtClean="0"/>
              <a:t> mn.gov/dhs</a:t>
            </a:r>
            <a:endParaRPr lang="en-US" dirty="0"/>
          </a:p>
        </p:txBody>
      </p:sp>
      <p:sp>
        <p:nvSpPr>
          <p:cNvPr id="11" name="Slide Number Placeholder 6"/>
          <p:cNvSpPr>
            <a:spLocks noGrp="1"/>
          </p:cNvSpPr>
          <p:nvPr>
            <p:ph type="sldNum" sz="quarter" idx="12"/>
          </p:nvPr>
        </p:nvSpPr>
        <p:spPr bwMode="black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761752356"/>
      </p:ext>
    </p:extLst>
  </p:cSld>
  <p:clrMapOvr>
    <a:masterClrMapping/>
  </p:clrMapOvr>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3_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bwMode="blackWhite">
          <a:xfrm>
            <a:off x="815897" y="287066"/>
            <a:ext cx="3521927" cy="2734914"/>
          </a:xfrm>
        </p:spPr>
        <p:txBody>
          <a:bodyPr/>
          <a:lstStyle>
            <a:lvl1pPr>
              <a:defRPr b="0">
                <a:solidFill>
                  <a:schemeClr val="accent2"/>
                </a:solidFill>
              </a:defRPr>
            </a:lvl1pPr>
          </a:lstStyle>
          <a:p>
            <a:r>
              <a:rPr lang="en-US" dirty="0" smtClean="0"/>
              <a:t>Click to edit title</a:t>
            </a:r>
            <a:endParaRPr lang="en-US" dirty="0"/>
          </a:p>
        </p:txBody>
      </p:sp>
      <p:sp>
        <p:nvSpPr>
          <p:cNvPr id="15" name="Text Placeholder 3"/>
          <p:cNvSpPr>
            <a:spLocks noGrp="1"/>
          </p:cNvSpPr>
          <p:nvPr>
            <p:ph type="body" sz="quarter" idx="13"/>
          </p:nvPr>
        </p:nvSpPr>
        <p:spPr bwMode="blackWhite">
          <a:xfrm>
            <a:off x="815975" y="3211513"/>
            <a:ext cx="3521849"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976787" y="504855"/>
            <a:ext cx="9618920" cy="5413315"/>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bwMode="gray">
          <a:xfrm>
            <a:off x="4976787" y="1067565"/>
            <a:ext cx="9516215" cy="4850604"/>
          </a:xfrm>
        </p:spPr>
        <p:txBody>
          <a:bodyPr/>
          <a:lstStyle>
            <a:lvl1pPr>
              <a:defRPr/>
            </a:lvl1pPr>
          </a:lstStyle>
          <a:p>
            <a:r>
              <a:rPr lang="en-US" dirty="0" smtClean="0"/>
              <a:t>Click icon to insert screenshot</a:t>
            </a:r>
            <a:endParaRPr lang="en-US" dirty="0"/>
          </a:p>
        </p:txBody>
      </p:sp>
      <p:sp>
        <p:nvSpPr>
          <p:cNvPr id="10" name="Date Placeholder 4"/>
          <p:cNvSpPr>
            <a:spLocks noGrp="1"/>
          </p:cNvSpPr>
          <p:nvPr>
            <p:ph type="dt" sz="half" idx="11"/>
          </p:nvPr>
        </p:nvSpPr>
        <p:spPr bwMode="blackWhite">
          <a:xfrm>
            <a:off x="838200" y="6356350"/>
            <a:ext cx="1358590" cy="365125"/>
          </a:xfrm>
        </p:spPr>
        <p:txBody>
          <a:bodyPr/>
          <a:lstStyle>
            <a:lvl1pPr>
              <a:defRPr>
                <a:solidFill>
                  <a:schemeClr val="bg1"/>
                </a:solidFill>
              </a:defRPr>
            </a:lvl1pPr>
          </a:lstStyle>
          <a:p>
            <a:fld id="{276FB33B-BCEE-4E25-B97B-A564B0E1024B}" type="datetime1">
              <a:rPr lang="en-US" smtClean="0"/>
              <a:t>1/11/2019</a:t>
            </a:fld>
            <a:endParaRPr lang="en-US" dirty="0"/>
          </a:p>
        </p:txBody>
      </p:sp>
      <p:sp>
        <p:nvSpPr>
          <p:cNvPr id="9" name="Footer Placeholder 4"/>
          <p:cNvSpPr>
            <a:spLocks noGrp="1"/>
          </p:cNvSpPr>
          <p:nvPr>
            <p:ph type="ftr" sz="quarter" idx="3"/>
          </p:nvPr>
        </p:nvSpPr>
        <p:spPr bwMode="blackWhite">
          <a:xfrm>
            <a:off x="3302177" y="6356349"/>
            <a:ext cx="5587647" cy="365125"/>
          </a:xfrm>
          <a:prstGeom prst="rect">
            <a:avLst/>
          </a:prstGeom>
        </p:spPr>
        <p:txBody>
          <a:bodyPr anchor="ctr"/>
          <a:lstStyle>
            <a:lvl1pPr algn="ctr">
              <a:defRPr sz="1200">
                <a:solidFill>
                  <a:schemeClr val="bg1"/>
                </a:solidFill>
              </a:defRPr>
            </a:lvl1pPr>
          </a:lstStyle>
          <a:p>
            <a:r>
              <a:rPr lang="en-US" dirty="0" smtClean="0"/>
              <a:t>Optional Tagline Goes Here </a:t>
            </a:r>
            <a:r>
              <a:rPr lang="en-US" dirty="0" smtClean="0">
                <a:solidFill>
                  <a:schemeClr val="accent2"/>
                </a:solidFill>
              </a:rPr>
              <a:t>|</a:t>
            </a:r>
            <a:r>
              <a:rPr lang="en-US" dirty="0" smtClean="0"/>
              <a:t> mn.gov/dhs</a:t>
            </a:r>
            <a:endParaRPr lang="en-US" dirty="0"/>
          </a:p>
        </p:txBody>
      </p:sp>
      <p:sp>
        <p:nvSpPr>
          <p:cNvPr id="11" name="Slide Number Placeholder 6"/>
          <p:cNvSpPr>
            <a:spLocks noGrp="1"/>
          </p:cNvSpPr>
          <p:nvPr>
            <p:ph type="sldNum" sz="quarter" idx="12"/>
          </p:nvPr>
        </p:nvSpPr>
        <p:spPr bwMode="black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969326360"/>
      </p:ext>
    </p:extLst>
  </p:cSld>
  <p:clrMapOvr>
    <a:masterClrMapping/>
  </p:clrMapOvr>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2_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bwMode="blackWhite">
          <a:xfrm>
            <a:off x="838200" y="152400"/>
            <a:ext cx="10515600" cy="914400"/>
          </a:xfrm>
        </p:spPr>
        <p:txBody>
          <a:bodyPr>
            <a:normAutofit/>
          </a:bodyPr>
          <a:lstStyle>
            <a:lvl1pPr algn="r">
              <a:defRPr sz="3600">
                <a:solidFill>
                  <a:schemeClr val="accent2"/>
                </a:solidFill>
              </a:defRPr>
            </a:lvl1pPr>
          </a:lstStyle>
          <a:p>
            <a:r>
              <a:rPr lang="en-US" dirty="0" smtClean="0"/>
              <a:t>Click to edit title</a:t>
            </a:r>
            <a:endParaRPr lang="en-US" dirty="0"/>
          </a:p>
        </p:txBody>
      </p:sp>
      <p:sp>
        <p:nvSpPr>
          <p:cNvPr id="14" name="Text Placeholder 3"/>
          <p:cNvSpPr>
            <a:spLocks noGrp="1"/>
          </p:cNvSpPr>
          <p:nvPr>
            <p:ph type="body" sz="quarter" idx="13"/>
          </p:nvPr>
        </p:nvSpPr>
        <p:spPr bwMode="blackWhite">
          <a:xfrm>
            <a:off x="815895" y="1365203"/>
            <a:ext cx="10555696" cy="156718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smtClean="0"/>
              <a:t>Click to edit Master text styles</a:t>
            </a:r>
          </a:p>
          <a:p>
            <a:pPr lvl="1"/>
            <a:r>
              <a:rPr lang="en-US" smtClean="0"/>
              <a:t>Second level</a:t>
            </a:r>
          </a:p>
          <a:p>
            <a:pPr lvl="2"/>
            <a:r>
              <a:rPr lang="en-US" smtClean="0"/>
              <a:t>Third level</a:t>
            </a:r>
          </a:p>
        </p:txBody>
      </p:sp>
      <p:pic>
        <p:nvPicPr>
          <p:cNvPr id="15" name="Pictur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373458" y="3222702"/>
            <a:ext cx="9387470" cy="5283060"/>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bwMode="gray">
          <a:xfrm>
            <a:off x="1373459" y="3771871"/>
            <a:ext cx="9287236" cy="4733889"/>
          </a:xfrm>
        </p:spPr>
        <p:txBody>
          <a:bodyPr/>
          <a:lstStyle>
            <a:lvl1pPr>
              <a:defRPr/>
            </a:lvl1pPr>
          </a:lstStyle>
          <a:p>
            <a:r>
              <a:rPr lang="en-US" dirty="0" smtClean="0"/>
              <a:t>Click icon to insert screenshot</a:t>
            </a:r>
            <a:endParaRPr lang="en-US" dirty="0"/>
          </a:p>
        </p:txBody>
      </p:sp>
    </p:spTree>
    <p:extLst>
      <p:ext uri="{BB962C8B-B14F-4D97-AF65-F5344CB8AC3E}">
        <p14:creationId xmlns:p14="http://schemas.microsoft.com/office/powerpoint/2010/main" val="4034028452"/>
      </p:ext>
    </p:extLst>
  </p:cSld>
  <p:clrMapOvr>
    <a:masterClrMapping/>
  </p:clrMapOvr>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_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ounded Rectangular Callout 11"/>
          <p:cNvSpPr/>
          <p:nvPr userDrawn="1"/>
        </p:nvSpPr>
        <p:spPr bwMode="blackWhite">
          <a:xfrm>
            <a:off x="866887" y="601818"/>
            <a:ext cx="105156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p:cNvSpPr>
            <a:spLocks noGrp="1"/>
          </p:cNvSpPr>
          <p:nvPr>
            <p:ph type="title" hasCustomPrompt="1"/>
          </p:nvPr>
        </p:nvSpPr>
        <p:spPr bwMode="blackWhite">
          <a:xfrm>
            <a:off x="1387736" y="1438507"/>
            <a:ext cx="9488245" cy="2219093"/>
          </a:xfrm>
        </p:spPr>
        <p:txBody>
          <a:bodyPr>
            <a:noAutofit/>
          </a:bodyPr>
          <a:lstStyle>
            <a:lvl1pPr algn="ctr">
              <a:tabLst>
                <a:tab pos="3770313" algn="l"/>
              </a:tabLst>
              <a:defRPr sz="5000" baseline="0">
                <a:solidFill>
                  <a:schemeClr val="accent1"/>
                </a:solidFill>
              </a:defRPr>
            </a:lvl1pPr>
          </a:lstStyle>
          <a:p>
            <a:r>
              <a:rPr lang="en-US" dirty="0" smtClean="0"/>
              <a:t>“Click to edit quote.”</a:t>
            </a:r>
            <a:endParaRPr lang="en-US" dirty="0"/>
          </a:p>
        </p:txBody>
      </p:sp>
      <p:sp>
        <p:nvSpPr>
          <p:cNvPr id="8" name="Text Placeholder 6"/>
          <p:cNvSpPr>
            <a:spLocks noGrp="1"/>
          </p:cNvSpPr>
          <p:nvPr>
            <p:ph type="body" sz="quarter" idx="13" hasCustomPrompt="1"/>
          </p:nvPr>
        </p:nvSpPr>
        <p:spPr bwMode="blackWhite">
          <a:xfrm>
            <a:off x="1387736" y="4126416"/>
            <a:ext cx="9488245" cy="1015739"/>
          </a:xfrm>
        </p:spPr>
        <p:txBody>
          <a:bodyPr anchor="ctr">
            <a:normAutofit/>
          </a:bodyPr>
          <a:lstStyle>
            <a:lvl1pPr marL="0" indent="0" algn="ctr">
              <a:buNone/>
              <a:defRPr sz="2400" i="1" baseline="0">
                <a:solidFill>
                  <a:schemeClr val="tx2"/>
                </a:solidFill>
              </a:defRPr>
            </a:lvl1pPr>
          </a:lstStyle>
          <a:p>
            <a:pPr lvl="0"/>
            <a:r>
              <a:rPr lang="en-US" dirty="0" smtClean="0"/>
              <a:t>- Click to edit name or subtext</a:t>
            </a:r>
            <a:endParaRPr lang="en-US" dirty="0"/>
          </a:p>
        </p:txBody>
      </p:sp>
      <p:sp>
        <p:nvSpPr>
          <p:cNvPr id="10" name="Date Placeholder 4"/>
          <p:cNvSpPr>
            <a:spLocks noGrp="1"/>
          </p:cNvSpPr>
          <p:nvPr>
            <p:ph type="dt" sz="half" idx="11"/>
          </p:nvPr>
        </p:nvSpPr>
        <p:spPr bwMode="blackWhite">
          <a:xfrm>
            <a:off x="838200" y="6356350"/>
            <a:ext cx="1358590" cy="365125"/>
          </a:xfrm>
        </p:spPr>
        <p:txBody>
          <a:bodyPr/>
          <a:lstStyle>
            <a:lvl1pPr>
              <a:defRPr>
                <a:solidFill>
                  <a:schemeClr val="bg1"/>
                </a:solidFill>
              </a:defRPr>
            </a:lvl1pPr>
          </a:lstStyle>
          <a:p>
            <a:fld id="{276FB33B-BCEE-4E25-B97B-A564B0E1024B}" type="datetime1">
              <a:rPr lang="en-US" smtClean="0"/>
              <a:t>1/11/2019</a:t>
            </a:fld>
            <a:endParaRPr lang="en-US" dirty="0"/>
          </a:p>
        </p:txBody>
      </p:sp>
      <p:sp>
        <p:nvSpPr>
          <p:cNvPr id="9" name="Footer Placeholder 4"/>
          <p:cNvSpPr>
            <a:spLocks noGrp="1"/>
          </p:cNvSpPr>
          <p:nvPr>
            <p:ph type="ftr" sz="quarter" idx="3"/>
          </p:nvPr>
        </p:nvSpPr>
        <p:spPr bwMode="blackWhite">
          <a:xfrm>
            <a:off x="3302177" y="6356349"/>
            <a:ext cx="5587647" cy="365125"/>
          </a:xfrm>
          <a:prstGeom prst="rect">
            <a:avLst/>
          </a:prstGeom>
        </p:spPr>
        <p:txBody>
          <a:bodyPr anchor="ctr"/>
          <a:lstStyle>
            <a:lvl1pPr algn="ctr">
              <a:defRPr sz="1200">
                <a:solidFill>
                  <a:schemeClr val="bg1"/>
                </a:solidFill>
              </a:defRPr>
            </a:lvl1pPr>
          </a:lstStyle>
          <a:p>
            <a:r>
              <a:rPr lang="en-US" dirty="0" smtClean="0"/>
              <a:t>Optional Tagline Goes Here </a:t>
            </a:r>
            <a:r>
              <a:rPr lang="en-US" dirty="0" smtClean="0">
                <a:solidFill>
                  <a:schemeClr val="accent2"/>
                </a:solidFill>
              </a:rPr>
              <a:t>|</a:t>
            </a:r>
            <a:r>
              <a:rPr lang="en-US" dirty="0" smtClean="0"/>
              <a:t> mn.gov/dhs</a:t>
            </a:r>
            <a:endParaRPr lang="en-US" dirty="0"/>
          </a:p>
        </p:txBody>
      </p:sp>
      <p:sp>
        <p:nvSpPr>
          <p:cNvPr id="11" name="Slide Number Placeholder 6"/>
          <p:cNvSpPr>
            <a:spLocks noGrp="1"/>
          </p:cNvSpPr>
          <p:nvPr>
            <p:ph type="sldNum" sz="quarter" idx="12"/>
          </p:nvPr>
        </p:nvSpPr>
        <p:spPr bwMode="black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253966298"/>
      </p:ext>
    </p:extLst>
  </p:cSld>
  <p:clrMapOvr>
    <a:masterClrMapping/>
  </p:clrMapOvr>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8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Rounded Rectangular Callout 11"/>
          <p:cNvSpPr/>
          <p:nvPr userDrawn="1"/>
        </p:nvSpPr>
        <p:spPr bwMode="blackWhite">
          <a:xfrm>
            <a:off x="866887" y="601818"/>
            <a:ext cx="105156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itle 1"/>
          <p:cNvSpPr>
            <a:spLocks noGrp="1"/>
          </p:cNvSpPr>
          <p:nvPr>
            <p:ph type="title" hasCustomPrompt="1"/>
          </p:nvPr>
        </p:nvSpPr>
        <p:spPr bwMode="blackWhite">
          <a:xfrm>
            <a:off x="1387736" y="1438507"/>
            <a:ext cx="9488245" cy="2219093"/>
          </a:xfrm>
        </p:spPr>
        <p:txBody>
          <a:bodyPr>
            <a:noAutofit/>
          </a:bodyPr>
          <a:lstStyle>
            <a:lvl1pPr algn="ctr">
              <a:tabLst>
                <a:tab pos="3770313" algn="l"/>
              </a:tabLst>
              <a:defRPr sz="5000" baseline="0">
                <a:solidFill>
                  <a:schemeClr val="accent1"/>
                </a:solidFill>
              </a:defRPr>
            </a:lvl1pPr>
          </a:lstStyle>
          <a:p>
            <a:r>
              <a:rPr lang="en-US" dirty="0" smtClean="0"/>
              <a:t>“Click to edit quote.”</a:t>
            </a:r>
            <a:endParaRPr lang="en-US" dirty="0"/>
          </a:p>
        </p:txBody>
      </p:sp>
      <p:sp>
        <p:nvSpPr>
          <p:cNvPr id="15" name="Text Placeholder 6"/>
          <p:cNvSpPr>
            <a:spLocks noGrp="1"/>
          </p:cNvSpPr>
          <p:nvPr>
            <p:ph type="body" sz="quarter" idx="13" hasCustomPrompt="1"/>
          </p:nvPr>
        </p:nvSpPr>
        <p:spPr bwMode="blackWhite">
          <a:xfrm>
            <a:off x="1387736" y="4126416"/>
            <a:ext cx="9488245" cy="1015739"/>
          </a:xfrm>
        </p:spPr>
        <p:txBody>
          <a:bodyPr anchor="ctr">
            <a:normAutofit/>
          </a:bodyPr>
          <a:lstStyle>
            <a:lvl1pPr marL="0" indent="0" algn="ctr">
              <a:buNone/>
              <a:defRPr sz="2400" i="1" baseline="0">
                <a:solidFill>
                  <a:schemeClr val="tx2"/>
                </a:solidFill>
              </a:defRPr>
            </a:lvl1pPr>
          </a:lstStyle>
          <a:p>
            <a:pPr lvl="0"/>
            <a:r>
              <a:rPr lang="en-US" dirty="0" smtClean="0"/>
              <a:t>- Click to edit name or subtext</a:t>
            </a:r>
            <a:endParaRPr lang="en-US" dirty="0"/>
          </a:p>
        </p:txBody>
      </p:sp>
      <p:sp>
        <p:nvSpPr>
          <p:cNvPr id="16" name="Date Placeholder 4"/>
          <p:cNvSpPr>
            <a:spLocks noGrp="1"/>
          </p:cNvSpPr>
          <p:nvPr>
            <p:ph type="dt" sz="half" idx="11"/>
          </p:nvPr>
        </p:nvSpPr>
        <p:spPr bwMode="blackWhite">
          <a:xfrm>
            <a:off x="838200" y="6356350"/>
            <a:ext cx="1358590" cy="365125"/>
          </a:xfrm>
        </p:spPr>
        <p:txBody>
          <a:bodyPr/>
          <a:lstStyle>
            <a:lvl1pPr>
              <a:defRPr>
                <a:solidFill>
                  <a:schemeClr val="bg1"/>
                </a:solidFill>
              </a:defRPr>
            </a:lvl1pPr>
          </a:lstStyle>
          <a:p>
            <a:fld id="{276FB33B-BCEE-4E25-B97B-A564B0E1024B}" type="datetime1">
              <a:rPr lang="en-US" smtClean="0"/>
              <a:t>1/11/2019</a:t>
            </a:fld>
            <a:endParaRPr lang="en-US" dirty="0"/>
          </a:p>
        </p:txBody>
      </p:sp>
      <p:sp>
        <p:nvSpPr>
          <p:cNvPr id="18" name="Footer Placeholder 4"/>
          <p:cNvSpPr>
            <a:spLocks noGrp="1"/>
          </p:cNvSpPr>
          <p:nvPr>
            <p:ph type="ftr" sz="quarter" idx="3"/>
          </p:nvPr>
        </p:nvSpPr>
        <p:spPr bwMode="blackWhite">
          <a:xfrm>
            <a:off x="3302177" y="6356349"/>
            <a:ext cx="5587647" cy="365125"/>
          </a:xfrm>
          <a:prstGeom prst="rect">
            <a:avLst/>
          </a:prstGeom>
        </p:spPr>
        <p:txBody>
          <a:bodyPr anchor="ctr"/>
          <a:lstStyle>
            <a:lvl1pPr algn="ctr">
              <a:defRPr sz="1200">
                <a:solidFill>
                  <a:schemeClr val="bg1"/>
                </a:solidFill>
              </a:defRPr>
            </a:lvl1pPr>
          </a:lstStyle>
          <a:p>
            <a:r>
              <a:rPr lang="en-US" dirty="0" smtClean="0"/>
              <a:t>Optional Tagline Goes Here </a:t>
            </a:r>
            <a:r>
              <a:rPr lang="en-US" dirty="0" smtClean="0">
                <a:solidFill>
                  <a:schemeClr val="accent2"/>
                </a:solidFill>
              </a:rPr>
              <a:t>|</a:t>
            </a:r>
            <a:r>
              <a:rPr lang="en-US" dirty="0" smtClean="0"/>
              <a:t> mn.gov/dhs</a:t>
            </a:r>
            <a:endParaRPr lang="en-US" dirty="0"/>
          </a:p>
        </p:txBody>
      </p:sp>
      <p:sp>
        <p:nvSpPr>
          <p:cNvPr id="19" name="Slide Number Placeholder 6"/>
          <p:cNvSpPr>
            <a:spLocks noGrp="1"/>
          </p:cNvSpPr>
          <p:nvPr>
            <p:ph type="sldNum" sz="quarter" idx="12"/>
          </p:nvPr>
        </p:nvSpPr>
        <p:spPr bwMode="black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4344117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genda">
    <p:bg>
      <p:bgPr>
        <a:solidFill>
          <a:srgbClr val="E8E8E8"/>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bwMode="ltGray">
          <a:xfrm>
            <a:off x="0" y="-1"/>
            <a:ext cx="12192000" cy="1216025"/>
          </a:xfrm>
          <a:solidFill>
            <a:schemeClr val="accent1"/>
          </a:solidFill>
        </p:spPr>
        <p:txBody>
          <a:bodyPr lIns="822960" rIns="822960">
            <a:normAutofit/>
          </a:bodyPr>
          <a:lstStyle>
            <a:lvl1pPr algn="r">
              <a:defRPr sz="3600">
                <a:solidFill>
                  <a:schemeClr val="bg1"/>
                </a:solidFill>
              </a:defRPr>
            </a:lvl1pPr>
          </a:lstStyle>
          <a:p>
            <a:r>
              <a:rPr lang="en-US" dirty="0" smtClean="0"/>
              <a:t>Agenda</a:t>
            </a:r>
            <a:endParaRPr lang="en-US" dirty="0"/>
          </a:p>
        </p:txBody>
      </p:sp>
      <p:sp>
        <p:nvSpPr>
          <p:cNvPr id="12" name="Table Placeholder 9"/>
          <p:cNvSpPr>
            <a:spLocks noGrp="1"/>
          </p:cNvSpPr>
          <p:nvPr>
            <p:ph type="tbl" sz="quarter" idx="13"/>
          </p:nvPr>
        </p:nvSpPr>
        <p:spPr bwMode="gray">
          <a:xfrm>
            <a:off x="838200" y="1335088"/>
            <a:ext cx="10515600" cy="4841875"/>
          </a:xfrm>
        </p:spPr>
        <p:txBody>
          <a:bodyPr/>
          <a:lstStyle/>
          <a:p>
            <a:r>
              <a:rPr lang="en-US" smtClean="0"/>
              <a:t>Click icon to add table</a:t>
            </a:r>
            <a:endParaRPr lang="en-US"/>
          </a:p>
        </p:txBody>
      </p:sp>
      <p:sp>
        <p:nvSpPr>
          <p:cNvPr id="4" name="Date Placeholder 3"/>
          <p:cNvSpPr>
            <a:spLocks noGrp="1"/>
          </p:cNvSpPr>
          <p:nvPr>
            <p:ph type="dt" sz="half" idx="10"/>
          </p:nvPr>
        </p:nvSpPr>
        <p:spPr bwMode="black"/>
        <p:txBody>
          <a:bodyPr/>
          <a:lstStyle/>
          <a:p>
            <a:fld id="{9A198C9B-0587-4A1E-9E03-E4C9FE222F08}" type="datetime1">
              <a:rPr lang="en-US" smtClean="0"/>
              <a:t>1/11/2019</a:t>
            </a:fld>
            <a:endParaRPr lang="en-US" dirty="0"/>
          </a:p>
        </p:txBody>
      </p:sp>
      <p:sp>
        <p:nvSpPr>
          <p:cNvPr id="11"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smtClean="0"/>
              <a:t>Optional Tagline Goes Here </a:t>
            </a:r>
            <a:r>
              <a:rPr lang="en-US" dirty="0" smtClean="0">
                <a:solidFill>
                  <a:schemeClr val="accent1"/>
                </a:solidFill>
              </a:rPr>
              <a:t>|</a:t>
            </a:r>
            <a:r>
              <a:rPr lang="en-US" dirty="0" smtClean="0"/>
              <a:t> mn.gov/dhs</a:t>
            </a:r>
            <a:endParaRPr lang="en-US" dirty="0"/>
          </a:p>
        </p:txBody>
      </p:sp>
      <p:sp>
        <p:nvSpPr>
          <p:cNvPr id="6" name="Slide Number Placeholder 5"/>
          <p:cNvSpPr>
            <a:spLocks noGrp="1"/>
          </p:cNvSpPr>
          <p:nvPr>
            <p:ph type="sldNum" sz="quarter" idx="12"/>
          </p:nvPr>
        </p:nvSpPr>
        <p:spPr bwMode="black"/>
        <p:txBody>
          <a:bodyPr/>
          <a:lstStyle/>
          <a:p>
            <a:fld id="{48F63A3B-78C7-47BE-AE5E-E10140E04643}" type="slidenum">
              <a:rPr lang="en-US" smtClean="0"/>
              <a:t>‹#›</a:t>
            </a:fld>
            <a:endParaRPr lang="en-US" dirty="0"/>
          </a:p>
        </p:txBody>
      </p:sp>
      <p:sp>
        <p:nvSpPr>
          <p:cNvPr id="9" name="Rectangle 8"/>
          <p:cNvSpPr/>
          <p:nvPr userDrawn="1"/>
        </p:nvSpPr>
        <p:spPr bwMode="hidden">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79964413"/>
      </p:ext>
    </p:extLst>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Full Image Black Circle Overlay">
    <p:bg bwMode="gray">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bwMode="gray">
          <a:xfrm>
            <a:off x="0" y="0"/>
            <a:ext cx="12192000" cy="6858000"/>
          </a:xfrm>
        </p:spPr>
        <p:txBody>
          <a:bodyPr/>
          <a:lstStyle/>
          <a:p>
            <a:r>
              <a:rPr lang="en-US" smtClean="0"/>
              <a:t>Click icon to add picture</a:t>
            </a:r>
            <a:endParaRPr lang="en-US" dirty="0"/>
          </a:p>
        </p:txBody>
      </p:sp>
      <p:sp>
        <p:nvSpPr>
          <p:cNvPr id="2" name="Title 1"/>
          <p:cNvSpPr>
            <a:spLocks noGrp="1"/>
          </p:cNvSpPr>
          <p:nvPr>
            <p:ph type="title" hasCustomPrompt="1"/>
          </p:nvPr>
        </p:nvSpPr>
        <p:spPr bwMode="ltGray">
          <a:xfrm>
            <a:off x="6146624" y="685800"/>
            <a:ext cx="5486400" cy="5486400"/>
          </a:xfrm>
          <a:prstGeom prst="ellipse">
            <a:avLst/>
          </a:prstGeom>
          <a:solidFill>
            <a:srgbClr val="003865">
              <a:alpha val="87843"/>
            </a:srgbClr>
          </a:solidFill>
        </p:spPr>
        <p:txBody>
          <a:bodyPr>
            <a:noAutofit/>
          </a:bodyPr>
          <a:lstStyle>
            <a:lvl1pPr algn="ctr">
              <a:tabLst>
                <a:tab pos="2341563" algn="l"/>
                <a:tab pos="3770313" algn="l"/>
              </a:tabLst>
              <a:defRPr sz="5500" baseline="0">
                <a:solidFill>
                  <a:schemeClr val="bg1"/>
                </a:solidFill>
              </a:defRPr>
            </a:lvl1pPr>
          </a:lstStyle>
          <a:p>
            <a:r>
              <a:rPr lang="en-US" dirty="0" smtClean="0"/>
              <a:t>Click to edit title</a:t>
            </a:r>
            <a:endParaRPr lang="en-US" dirty="0"/>
          </a:p>
        </p:txBody>
      </p:sp>
    </p:spTree>
    <p:extLst>
      <p:ext uri="{BB962C8B-B14F-4D97-AF65-F5344CB8AC3E}">
        <p14:creationId xmlns:p14="http://schemas.microsoft.com/office/powerpoint/2010/main" val="4092258399"/>
      </p:ext>
    </p:extLst>
  </p:cSld>
  <p:clrMapOvr>
    <a:masterClrMapping/>
  </p:clrMapOvr>
  <p:timing>
    <p:tnLst>
      <p:par>
        <p:cTn id="1" dur="indefinite" restart="never" nodeType="tmRoot"/>
      </p:par>
    </p:tnLst>
  </p:timing>
  <p:hf sldNum="0" hdr="0" ftr="0" dt="0"/>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Full Image Multiple Circle Overlay">
    <p:bg>
      <p:bgPr>
        <a:solidFill>
          <a:schemeClr val="bg1"/>
        </a:solidFill>
        <a:effectLst/>
      </p:bgPr>
    </p:bg>
    <p:spTree>
      <p:nvGrpSpPr>
        <p:cNvPr id="1" name=""/>
        <p:cNvGrpSpPr/>
        <p:nvPr/>
      </p:nvGrpSpPr>
      <p:grpSpPr>
        <a:xfrm>
          <a:off x="0" y="0"/>
          <a:ext cx="0" cy="0"/>
          <a:chOff x="0" y="0"/>
          <a:chExt cx="0" cy="0"/>
        </a:xfrm>
      </p:grpSpPr>
      <p:sp>
        <p:nvSpPr>
          <p:cNvPr id="10" name="Picture Placeholder 6"/>
          <p:cNvSpPr>
            <a:spLocks noGrp="1"/>
          </p:cNvSpPr>
          <p:nvPr>
            <p:ph type="pic" sz="quarter" idx="15"/>
          </p:nvPr>
        </p:nvSpPr>
        <p:spPr bwMode="gray">
          <a:xfrm>
            <a:off x="0" y="0"/>
            <a:ext cx="12192000" cy="6858000"/>
          </a:xfrm>
        </p:spPr>
        <p:txBody>
          <a:bodyPr/>
          <a:lstStyle/>
          <a:p>
            <a:r>
              <a:rPr lang="en-US" smtClean="0"/>
              <a:t>Click icon to add picture</a:t>
            </a:r>
            <a:endParaRPr lang="en-US" dirty="0"/>
          </a:p>
        </p:txBody>
      </p:sp>
      <p:sp>
        <p:nvSpPr>
          <p:cNvPr id="2" name="Title 1"/>
          <p:cNvSpPr>
            <a:spLocks noGrp="1"/>
          </p:cNvSpPr>
          <p:nvPr>
            <p:ph type="title" hasCustomPrompt="1"/>
          </p:nvPr>
        </p:nvSpPr>
        <p:spPr bwMode="auto">
          <a:xfrm>
            <a:off x="5720397" y="912530"/>
            <a:ext cx="4661388" cy="4661388"/>
          </a:xfrm>
          <a:prstGeom prst="ellipse">
            <a:avLst/>
          </a:prstGeom>
          <a:solidFill>
            <a:srgbClr val="003865">
              <a:alpha val="87843"/>
            </a:srgbClr>
          </a:solidFill>
        </p:spPr>
        <p:txBody>
          <a:bodyPr>
            <a:noAutofit/>
          </a:bodyPr>
          <a:lstStyle>
            <a:lvl1pPr algn="ctr">
              <a:tabLst>
                <a:tab pos="3770313" algn="l"/>
              </a:tabLst>
              <a:defRPr sz="4500" baseline="0">
                <a:solidFill>
                  <a:schemeClr val="bg1"/>
                </a:solidFill>
              </a:defRPr>
            </a:lvl1pPr>
          </a:lstStyle>
          <a:p>
            <a:r>
              <a:rPr lang="en-US" dirty="0" smtClean="0"/>
              <a:t>Click to edit title</a:t>
            </a:r>
            <a:endParaRPr lang="en-US" dirty="0"/>
          </a:p>
        </p:txBody>
      </p:sp>
      <p:sp>
        <p:nvSpPr>
          <p:cNvPr id="9" name="Text Placeholder 7"/>
          <p:cNvSpPr>
            <a:spLocks noGrp="1"/>
          </p:cNvSpPr>
          <p:nvPr>
            <p:ph type="body" sz="quarter" idx="14" hasCustomPrompt="1"/>
          </p:nvPr>
        </p:nvSpPr>
        <p:spPr bwMode="auto">
          <a:xfrm>
            <a:off x="9544816" y="524007"/>
            <a:ext cx="2155300" cy="2155300"/>
          </a:xfrm>
          <a:prstGeom prst="ellipse">
            <a:avLst/>
          </a:prstGeom>
          <a:solidFill>
            <a:srgbClr val="78BE21">
              <a:alpha val="87843"/>
            </a:srgbClr>
          </a:solidFill>
        </p:spPr>
        <p:txBody>
          <a:bodyPr anchor="ctr">
            <a:normAutofit/>
          </a:bodyPr>
          <a:lstStyle>
            <a:lvl1pPr marL="0" indent="0" algn="ctr">
              <a:buNone/>
              <a:defRPr sz="2500" baseline="0">
                <a:solidFill>
                  <a:schemeClr val="tx2"/>
                </a:solidFill>
                <a:latin typeface="+mn-lt"/>
              </a:defRPr>
            </a:lvl1pPr>
          </a:lstStyle>
          <a:p>
            <a:pPr lvl="0"/>
            <a:r>
              <a:rPr lang="en-US" dirty="0" smtClean="0"/>
              <a:t>Second Point</a:t>
            </a:r>
            <a:endParaRPr lang="en-US" dirty="0"/>
          </a:p>
        </p:txBody>
      </p:sp>
      <p:sp>
        <p:nvSpPr>
          <p:cNvPr id="8" name="Text Placeholder 7"/>
          <p:cNvSpPr>
            <a:spLocks noGrp="1"/>
          </p:cNvSpPr>
          <p:nvPr>
            <p:ph type="body" sz="quarter" idx="13" hasCustomPrompt="1"/>
          </p:nvPr>
        </p:nvSpPr>
        <p:spPr bwMode="auto">
          <a:xfrm>
            <a:off x="9251002" y="3581845"/>
            <a:ext cx="2637978" cy="2637978"/>
          </a:xfrm>
          <a:prstGeom prst="ellipse">
            <a:avLst/>
          </a:prstGeom>
          <a:solidFill>
            <a:srgbClr val="000000">
              <a:alpha val="87843"/>
            </a:srgbClr>
          </a:solidFill>
        </p:spPr>
        <p:txBody>
          <a:bodyPr anchor="ctr">
            <a:normAutofit/>
          </a:bodyPr>
          <a:lstStyle>
            <a:lvl1pPr marL="0" indent="0" algn="ctr">
              <a:buNone/>
              <a:defRPr sz="2500" baseline="0">
                <a:solidFill>
                  <a:schemeClr val="bg1"/>
                </a:solidFill>
                <a:latin typeface="+mn-lt"/>
              </a:defRPr>
            </a:lvl1pPr>
          </a:lstStyle>
          <a:p>
            <a:pPr lvl="0"/>
            <a:r>
              <a:rPr lang="en-US" dirty="0" smtClean="0"/>
              <a:t>Third Point</a:t>
            </a:r>
            <a:endParaRPr lang="en-US" dirty="0"/>
          </a:p>
        </p:txBody>
      </p:sp>
    </p:spTree>
    <p:extLst>
      <p:ext uri="{BB962C8B-B14F-4D97-AF65-F5344CB8AC3E}">
        <p14:creationId xmlns:p14="http://schemas.microsoft.com/office/powerpoint/2010/main" val="2911004216"/>
      </p:ext>
    </p:extLst>
  </p:cSld>
  <p:clrMapOvr>
    <a:masterClrMapping/>
  </p:clrMapOvr>
  <p:timing>
    <p:tnLst>
      <p:par>
        <p:cTn id="1" dur="indefinite" restart="never" nodeType="tmRoot"/>
      </p:par>
    </p:tnLst>
  </p:timing>
  <p:hf sldNum="0" hdr="0" ftr="0" dt="0"/>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Quote Black Box Overlay">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bwMode="blackWhite">
          <a:xfrm>
            <a:off x="0" y="0"/>
            <a:ext cx="12192000" cy="6858000"/>
          </a:xfrm>
        </p:spPr>
        <p:txBody>
          <a:bodyPr/>
          <a:lstStyle/>
          <a:p>
            <a:r>
              <a:rPr lang="en-US" smtClean="0"/>
              <a:t>Click icon to add picture</a:t>
            </a:r>
            <a:endParaRPr lang="en-US"/>
          </a:p>
        </p:txBody>
      </p:sp>
      <p:sp>
        <p:nvSpPr>
          <p:cNvPr id="2" name="Title 1"/>
          <p:cNvSpPr>
            <a:spLocks noGrp="1"/>
          </p:cNvSpPr>
          <p:nvPr>
            <p:ph type="title" hasCustomPrompt="1"/>
          </p:nvPr>
        </p:nvSpPr>
        <p:spPr bwMode="ltGray">
          <a:xfrm>
            <a:off x="2299475" y="1609867"/>
            <a:ext cx="7593051" cy="3638266"/>
          </a:xfrm>
          <a:solidFill>
            <a:srgbClr val="003865">
              <a:alpha val="87843"/>
            </a:srgbClr>
          </a:solidFill>
        </p:spPr>
        <p:txBody>
          <a:bodyPr>
            <a:noAutofit/>
          </a:bodyPr>
          <a:lstStyle>
            <a:lvl1pPr algn="ctr">
              <a:spcAft>
                <a:spcPts val="1000"/>
              </a:spcAft>
              <a:tabLst>
                <a:tab pos="3770313" algn="l"/>
              </a:tabLst>
              <a:defRPr sz="7000" baseline="0">
                <a:solidFill>
                  <a:schemeClr val="bg1"/>
                </a:solidFill>
              </a:defRPr>
            </a:lvl1pPr>
          </a:lstStyle>
          <a:p>
            <a:r>
              <a:rPr lang="en-US" dirty="0" smtClean="0"/>
              <a:t>Quote or </a:t>
            </a:r>
            <a:br>
              <a:rPr lang="en-US" dirty="0" smtClean="0"/>
            </a:br>
            <a:r>
              <a:rPr lang="en-US" dirty="0" smtClean="0"/>
              <a:t>Statement</a:t>
            </a:r>
            <a:endParaRPr lang="en-US" dirty="0"/>
          </a:p>
        </p:txBody>
      </p:sp>
    </p:spTree>
    <p:extLst>
      <p:ext uri="{BB962C8B-B14F-4D97-AF65-F5344CB8AC3E}">
        <p14:creationId xmlns:p14="http://schemas.microsoft.com/office/powerpoint/2010/main" val="206771762"/>
      </p:ext>
    </p:extLst>
  </p:cSld>
  <p:clrMapOvr>
    <a:masterClrMapping/>
  </p:clrMapOvr>
  <p:timing>
    <p:tnLst>
      <p:par>
        <p:cTn id="1" dur="indefinite" restart="never" nodeType="tmRoot"/>
      </p:par>
    </p:tnLst>
  </p:timing>
  <p:hf sldNum="0" hdr="0" ftr="0" dt="0"/>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Quote Solid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bwMode="blackWhite">
          <a:xfrm>
            <a:off x="838200" y="1389685"/>
            <a:ext cx="10515600" cy="1340989"/>
          </a:xfrm>
        </p:spPr>
        <p:txBody>
          <a:bodyPr>
            <a:noAutofit/>
          </a:bodyPr>
          <a:lstStyle>
            <a:lvl1pPr algn="ctr">
              <a:tabLst>
                <a:tab pos="3770313" algn="l"/>
              </a:tabLst>
              <a:defRPr sz="7000">
                <a:solidFill>
                  <a:schemeClr val="accent2"/>
                </a:solidFill>
              </a:defRPr>
            </a:lvl1pPr>
          </a:lstStyle>
          <a:p>
            <a:r>
              <a:rPr lang="en-US" dirty="0" smtClean="0"/>
              <a:t>Quote or Statement</a:t>
            </a:r>
            <a:endParaRPr lang="en-US" dirty="0"/>
          </a:p>
        </p:txBody>
      </p:sp>
      <p:sp>
        <p:nvSpPr>
          <p:cNvPr id="10" name="Text Placeholder 6"/>
          <p:cNvSpPr>
            <a:spLocks noGrp="1"/>
          </p:cNvSpPr>
          <p:nvPr>
            <p:ph type="body" sz="quarter" idx="13" hasCustomPrompt="1"/>
          </p:nvPr>
        </p:nvSpPr>
        <p:spPr bwMode="blackWhite">
          <a:xfrm>
            <a:off x="838200" y="2925699"/>
            <a:ext cx="10515600" cy="2673435"/>
          </a:xfrm>
        </p:spPr>
        <p:txBody>
          <a:bodyPr anchor="ctr"/>
          <a:lstStyle>
            <a:lvl1pPr marL="0" indent="0" algn="ctr">
              <a:lnSpc>
                <a:spcPct val="100000"/>
              </a:lnSpc>
              <a:spcBef>
                <a:spcPts val="0"/>
              </a:spcBef>
              <a:buClr>
                <a:schemeClr val="bg1"/>
              </a:buClr>
              <a:buFont typeface="Arial" panose="020B0604020202020204" pitchFamily="34" charset="0"/>
              <a:buNone/>
              <a:defRPr>
                <a:solidFill>
                  <a:schemeClr val="bg1"/>
                </a:solidFill>
              </a:defRPr>
            </a:lvl1pPr>
          </a:lstStyle>
          <a:p>
            <a:pPr lvl="0"/>
            <a:r>
              <a:rPr lang="en-US" dirty="0" smtClean="0"/>
              <a:t>Make a secondary statement here.</a:t>
            </a:r>
            <a:endParaRPr lang="en-US" dirty="0"/>
          </a:p>
        </p:txBody>
      </p:sp>
      <p:sp>
        <p:nvSpPr>
          <p:cNvPr id="3" name="Date Placeholder 2"/>
          <p:cNvSpPr>
            <a:spLocks noGrp="1"/>
          </p:cNvSpPr>
          <p:nvPr>
            <p:ph type="dt" sz="half" idx="10"/>
          </p:nvPr>
        </p:nvSpPr>
        <p:spPr bwMode="blackWhite"/>
        <p:txBody>
          <a:bodyPr/>
          <a:lstStyle>
            <a:lvl1pPr>
              <a:defRPr>
                <a:solidFill>
                  <a:schemeClr val="bg1"/>
                </a:solidFill>
              </a:defRPr>
            </a:lvl1pPr>
          </a:lstStyle>
          <a:p>
            <a:fld id="{D094F804-653A-41F1-A565-1098D9DEB37A}" type="datetime1">
              <a:rPr lang="en-US" smtClean="0"/>
              <a:t>1/11/2019</a:t>
            </a:fld>
            <a:endParaRPr lang="en-US" dirty="0"/>
          </a:p>
        </p:txBody>
      </p:sp>
      <p:sp>
        <p:nvSpPr>
          <p:cNvPr id="5" name="Footer Placeholder 4"/>
          <p:cNvSpPr>
            <a:spLocks noGrp="1"/>
          </p:cNvSpPr>
          <p:nvPr>
            <p:ph type="ftr" sz="quarter" idx="12"/>
          </p:nvPr>
        </p:nvSpPr>
        <p:spPr bwMode="blackWhite"/>
        <p:txBody>
          <a:bodyPr/>
          <a:lstStyle>
            <a:lvl1pPr>
              <a:defRPr>
                <a:solidFill>
                  <a:schemeClr val="bg1"/>
                </a:solidFill>
              </a:defRPr>
            </a:lvl1pPr>
          </a:lstStyle>
          <a:p>
            <a:r>
              <a:rPr lang="en-US" dirty="0" smtClean="0"/>
              <a:t>Optional Tagline Goes Here </a:t>
            </a:r>
            <a:r>
              <a:rPr lang="en-US" dirty="0" smtClean="0">
                <a:solidFill>
                  <a:schemeClr val="accent2"/>
                </a:solidFill>
              </a:rPr>
              <a:t>|</a:t>
            </a:r>
            <a:r>
              <a:rPr lang="en-US" dirty="0" smtClean="0"/>
              <a:t> mn.gov/dhs</a:t>
            </a:r>
            <a:endParaRPr lang="en-US" dirty="0"/>
          </a:p>
        </p:txBody>
      </p:sp>
      <p:sp>
        <p:nvSpPr>
          <p:cNvPr id="4" name="Slide Number Placeholder 3"/>
          <p:cNvSpPr>
            <a:spLocks noGrp="1"/>
          </p:cNvSpPr>
          <p:nvPr>
            <p:ph type="sldNum" sz="quarter" idx="11"/>
          </p:nvPr>
        </p:nvSpPr>
        <p:spPr bwMode="blackWhite"/>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979537020"/>
      </p:ext>
    </p:extLst>
  </p:cSld>
  <p:clrMapOvr>
    <a:masterClrMapping/>
  </p:clrMapOvr>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Quote Solid Light Background">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bwMode="gray">
          <a:xfrm>
            <a:off x="0" y="1389685"/>
            <a:ext cx="12192000" cy="1340989"/>
          </a:xfrm>
          <a:solidFill>
            <a:schemeClr val="tx1"/>
          </a:solidFill>
        </p:spPr>
        <p:txBody>
          <a:bodyPr>
            <a:noAutofit/>
          </a:bodyPr>
          <a:lstStyle>
            <a:lvl1pPr algn="ctr">
              <a:tabLst>
                <a:tab pos="3770313" algn="l"/>
              </a:tabLst>
              <a:defRPr sz="7000">
                <a:solidFill>
                  <a:schemeClr val="accent2"/>
                </a:solidFill>
              </a:defRPr>
            </a:lvl1pPr>
          </a:lstStyle>
          <a:p>
            <a:r>
              <a:rPr lang="en-US" dirty="0" smtClean="0"/>
              <a:t>Quote or Statement</a:t>
            </a:r>
            <a:endParaRPr lang="en-US" dirty="0"/>
          </a:p>
        </p:txBody>
      </p:sp>
      <p:sp>
        <p:nvSpPr>
          <p:cNvPr id="8" name="Text Placeholder 6"/>
          <p:cNvSpPr>
            <a:spLocks noGrp="1"/>
          </p:cNvSpPr>
          <p:nvPr>
            <p:ph type="body" sz="quarter" idx="13" hasCustomPrompt="1"/>
          </p:nvPr>
        </p:nvSpPr>
        <p:spPr bwMode="black">
          <a:xfrm>
            <a:off x="838200" y="2925699"/>
            <a:ext cx="10515600" cy="2673435"/>
          </a:xfrm>
        </p:spPr>
        <p:txBody>
          <a:bodyPr anchor="ctr"/>
          <a:lstStyle>
            <a:lvl1pPr marL="0" indent="0" algn="ctr">
              <a:lnSpc>
                <a:spcPct val="100000"/>
              </a:lnSpc>
              <a:spcBef>
                <a:spcPts val="0"/>
              </a:spcBef>
              <a:buFont typeface="Arial" panose="020B0604020202020204" pitchFamily="34" charset="0"/>
              <a:buNone/>
              <a:defRPr>
                <a:solidFill>
                  <a:schemeClr val="tx1"/>
                </a:solidFill>
              </a:defRPr>
            </a:lvl1pPr>
          </a:lstStyle>
          <a:p>
            <a:pPr lvl="0"/>
            <a:r>
              <a:rPr lang="en-US" dirty="0" smtClean="0"/>
              <a:t>Make a secondary statement here.</a:t>
            </a:r>
            <a:endParaRPr lang="en-US" dirty="0"/>
          </a:p>
        </p:txBody>
      </p:sp>
      <p:sp>
        <p:nvSpPr>
          <p:cNvPr id="3" name="Date Placeholder 2"/>
          <p:cNvSpPr>
            <a:spLocks noGrp="1"/>
          </p:cNvSpPr>
          <p:nvPr>
            <p:ph type="dt" sz="half" idx="10"/>
          </p:nvPr>
        </p:nvSpPr>
        <p:spPr bwMode="black"/>
        <p:txBody>
          <a:bodyPr/>
          <a:lstStyle/>
          <a:p>
            <a:fld id="{466A75E6-E45B-4C5D-981E-7C8ED0C72F5D}" type="datetime1">
              <a:rPr lang="en-US" smtClean="0"/>
              <a:t>1/11/2019</a:t>
            </a:fld>
            <a:endParaRPr lang="en-US" dirty="0"/>
          </a:p>
        </p:txBody>
      </p:sp>
      <p:sp>
        <p:nvSpPr>
          <p:cNvPr id="5" name="Footer Placeholder 4"/>
          <p:cNvSpPr>
            <a:spLocks noGrp="1"/>
          </p:cNvSpPr>
          <p:nvPr>
            <p:ph type="ftr" sz="quarter" idx="12"/>
          </p:nvPr>
        </p:nvSpPr>
        <p:spPr bwMode="black"/>
        <p:txBody>
          <a:bodyPr/>
          <a:lstStyle>
            <a:lvl1pPr>
              <a:defRPr>
                <a:solidFill>
                  <a:schemeClr val="tx2"/>
                </a:solidFill>
              </a:defRPr>
            </a:lvl1pPr>
          </a:lstStyle>
          <a:p>
            <a:r>
              <a:rPr lang="en-US" dirty="0" smtClean="0"/>
              <a:t>Optional Tagline Goes Here | mn.gov/dhs</a:t>
            </a:r>
            <a:endParaRPr lang="en-US" dirty="0"/>
          </a:p>
        </p:txBody>
      </p:sp>
      <p:sp>
        <p:nvSpPr>
          <p:cNvPr id="4" name="Slide Number Placeholder 3"/>
          <p:cNvSpPr>
            <a:spLocks noGrp="1"/>
          </p:cNvSpPr>
          <p:nvPr>
            <p:ph type="sldNum" sz="quarter" idx="11"/>
          </p:nvPr>
        </p:nvSpPr>
        <p:spPr bwMode="black"/>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930915580"/>
      </p:ext>
    </p:extLst>
  </p:cSld>
  <p:clrMapOvr>
    <a:masterClrMapping/>
  </p:clrMapOvr>
  <p:timing>
    <p:tnLst>
      <p:par>
        <p:cTn id="1" dur="indefinite" restart="never" nodeType="tmRoot"/>
      </p:par>
    </p:tn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Quote Full Image Background">
    <p:bg bwMode="ltGray">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4" hasCustomPrompt="1"/>
          </p:nvPr>
        </p:nvSpPr>
        <p:spPr bwMode="gray">
          <a:xfrm>
            <a:off x="0" y="0"/>
            <a:ext cx="12192000" cy="6858000"/>
          </a:xfrm>
        </p:spPr>
        <p:txBody>
          <a:bodyPr/>
          <a:lstStyle>
            <a:lvl1pPr>
              <a:defRPr/>
            </a:lvl1pPr>
          </a:lstStyle>
          <a:p>
            <a:r>
              <a:rPr lang="en-US" dirty="0" smtClean="0"/>
              <a:t>Click icon to edit background picture</a:t>
            </a:r>
            <a:endParaRPr lang="en-US" dirty="0"/>
          </a:p>
        </p:txBody>
      </p:sp>
      <p:sp>
        <p:nvSpPr>
          <p:cNvPr id="12" name="Title 1"/>
          <p:cNvSpPr>
            <a:spLocks noGrp="1"/>
          </p:cNvSpPr>
          <p:nvPr>
            <p:ph type="title" hasCustomPrompt="1"/>
          </p:nvPr>
        </p:nvSpPr>
        <p:spPr bwMode="white">
          <a:xfrm>
            <a:off x="838200" y="1389685"/>
            <a:ext cx="10515600" cy="1340989"/>
          </a:xfrm>
        </p:spPr>
        <p:txBody>
          <a:bodyPr>
            <a:noAutofit/>
          </a:bodyPr>
          <a:lstStyle>
            <a:lvl1pPr algn="ctr">
              <a:tabLst>
                <a:tab pos="3770313" algn="l"/>
              </a:tabLst>
              <a:defRPr sz="7000">
                <a:solidFill>
                  <a:schemeClr val="bg1"/>
                </a:solidFill>
              </a:defRPr>
            </a:lvl1pPr>
          </a:lstStyle>
          <a:p>
            <a:r>
              <a:rPr lang="en-US" dirty="0" smtClean="0"/>
              <a:t>Quote or Statement</a:t>
            </a:r>
            <a:endParaRPr lang="en-US" dirty="0"/>
          </a:p>
        </p:txBody>
      </p:sp>
      <p:sp>
        <p:nvSpPr>
          <p:cNvPr id="13" name="Text Placeholder 6"/>
          <p:cNvSpPr>
            <a:spLocks noGrp="1"/>
          </p:cNvSpPr>
          <p:nvPr>
            <p:ph type="body" sz="quarter" idx="13" hasCustomPrompt="1"/>
          </p:nvPr>
        </p:nvSpPr>
        <p:spPr bwMode="white">
          <a:xfrm>
            <a:off x="838200" y="2925699"/>
            <a:ext cx="10515600" cy="2673435"/>
          </a:xfrm>
        </p:spPr>
        <p:txBody>
          <a:bodyPr anchor="ctr"/>
          <a:lstStyle>
            <a:lvl1pPr marL="0" indent="0" algn="ctr">
              <a:lnSpc>
                <a:spcPct val="100000"/>
              </a:lnSpc>
              <a:spcBef>
                <a:spcPts val="0"/>
              </a:spcBef>
              <a:buNone/>
              <a:defRPr>
                <a:solidFill>
                  <a:schemeClr val="bg1"/>
                </a:solidFill>
              </a:defRPr>
            </a:lvl1pPr>
          </a:lstStyle>
          <a:p>
            <a:pPr lvl="0"/>
            <a:r>
              <a:rPr lang="en-US" dirty="0" smtClean="0"/>
              <a:t>Make a secondary statement here.</a:t>
            </a:r>
            <a:endParaRPr lang="en-US" dirty="0"/>
          </a:p>
        </p:txBody>
      </p:sp>
      <p:sp>
        <p:nvSpPr>
          <p:cNvPr id="3" name="Date Placeholder 2"/>
          <p:cNvSpPr>
            <a:spLocks noGrp="1"/>
          </p:cNvSpPr>
          <p:nvPr>
            <p:ph type="dt" sz="half" idx="10"/>
          </p:nvPr>
        </p:nvSpPr>
        <p:spPr bwMode="white"/>
        <p:txBody>
          <a:bodyPr/>
          <a:lstStyle>
            <a:lvl1pPr>
              <a:defRPr>
                <a:solidFill>
                  <a:schemeClr val="bg1"/>
                </a:solidFill>
              </a:defRPr>
            </a:lvl1pPr>
          </a:lstStyle>
          <a:p>
            <a:fld id="{F8B25D9D-5365-41CD-BF43-4FFFCBF4BBDA}" type="datetime1">
              <a:rPr lang="en-US" smtClean="0"/>
              <a:t>1/11/2019</a:t>
            </a:fld>
            <a:endParaRPr lang="en-US" dirty="0"/>
          </a:p>
        </p:txBody>
      </p:sp>
      <p:sp>
        <p:nvSpPr>
          <p:cNvPr id="5" name="Footer Placeholder 4"/>
          <p:cNvSpPr>
            <a:spLocks noGrp="1"/>
          </p:cNvSpPr>
          <p:nvPr>
            <p:ph type="ftr" sz="quarter" idx="12"/>
          </p:nvPr>
        </p:nvSpPr>
        <p:spPr bwMode="white"/>
        <p:txBody>
          <a:bodyPr/>
          <a:lstStyle>
            <a:lvl1pPr>
              <a:defRPr>
                <a:solidFill>
                  <a:schemeClr val="bg1"/>
                </a:solidFill>
              </a:defRPr>
            </a:lvl1pPr>
          </a:lstStyle>
          <a:p>
            <a:r>
              <a:rPr lang="en-US" dirty="0" smtClean="0"/>
              <a:t>Optional Tagline Goes Here </a:t>
            </a:r>
            <a:r>
              <a:rPr lang="en-US" dirty="0" smtClean="0">
                <a:solidFill>
                  <a:schemeClr val="accent2"/>
                </a:solidFill>
              </a:rPr>
              <a:t>|</a:t>
            </a:r>
            <a:r>
              <a:rPr lang="en-US" dirty="0" smtClean="0"/>
              <a:t> mn.gov/dhs</a:t>
            </a:r>
            <a:endParaRPr lang="en-US" dirty="0"/>
          </a:p>
        </p:txBody>
      </p:sp>
      <p:sp>
        <p:nvSpPr>
          <p:cNvPr id="4" name="Slide Number Placeholder 3"/>
          <p:cNvSpPr>
            <a:spLocks noGrp="1"/>
          </p:cNvSpPr>
          <p:nvPr>
            <p:ph type="sldNum" sz="quarter" idx="11"/>
          </p:nvPr>
        </p:nvSpPr>
        <p:spPr bwMode="white"/>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947260539"/>
      </p:ext>
    </p:extLst>
  </p:cSld>
  <p:clrMapOvr>
    <a:masterClrMapping/>
  </p:clrMapOvr>
  <p:timing>
    <p:tnLst>
      <p:par>
        <p:cTn id="1" dur="indefinite" restart="never" nodeType="tmRoot"/>
      </p:par>
    </p:tnLst>
  </p:timing>
  <p:hf sldNum="0" hdr="0" ftr="0" dt="0"/>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Big Number - Image Background">
    <p:bg bwMode="blackGray">
      <p:bgPr>
        <a:solidFill>
          <a:schemeClr val="bg1"/>
        </a:solidFill>
        <a:effectLst/>
      </p:bgPr>
    </p:bg>
    <p:spTree>
      <p:nvGrpSpPr>
        <p:cNvPr id="1" name=""/>
        <p:cNvGrpSpPr/>
        <p:nvPr/>
      </p:nvGrpSpPr>
      <p:grpSpPr>
        <a:xfrm>
          <a:off x="0" y="0"/>
          <a:ext cx="0" cy="0"/>
          <a:chOff x="0" y="0"/>
          <a:chExt cx="0" cy="0"/>
        </a:xfrm>
      </p:grpSpPr>
      <p:sp>
        <p:nvSpPr>
          <p:cNvPr id="8" name="Picture Placeholder 7"/>
          <p:cNvSpPr>
            <a:spLocks noGrp="1"/>
          </p:cNvSpPr>
          <p:nvPr>
            <p:ph type="pic" sz="quarter" idx="14"/>
          </p:nvPr>
        </p:nvSpPr>
        <p:spPr bwMode="gray">
          <a:xfrm>
            <a:off x="0" y="0"/>
            <a:ext cx="12192000" cy="6858000"/>
          </a:xfrm>
        </p:spPr>
        <p:txBody>
          <a:bodyPr/>
          <a:lstStyle/>
          <a:p>
            <a:r>
              <a:rPr lang="en-US" smtClean="0"/>
              <a:t>Click icon to add picture</a:t>
            </a:r>
            <a:endParaRPr lang="en-US" dirty="0"/>
          </a:p>
        </p:txBody>
      </p:sp>
      <p:sp>
        <p:nvSpPr>
          <p:cNvPr id="2" name="Title 1"/>
          <p:cNvSpPr>
            <a:spLocks noGrp="1"/>
          </p:cNvSpPr>
          <p:nvPr>
            <p:ph type="title" hasCustomPrompt="1"/>
          </p:nvPr>
        </p:nvSpPr>
        <p:spPr bwMode="auto">
          <a:xfrm>
            <a:off x="5424138" y="624469"/>
            <a:ext cx="5198328" cy="5072440"/>
          </a:xfrm>
          <a:prstGeom prst="ellipse">
            <a:avLst/>
          </a:prstGeom>
          <a:solidFill>
            <a:schemeClr val="bg1"/>
          </a:solidFill>
        </p:spPr>
        <p:txBody>
          <a:bodyPr>
            <a:noAutofit/>
          </a:bodyPr>
          <a:lstStyle>
            <a:lvl1pPr algn="ctr">
              <a:tabLst>
                <a:tab pos="3770313" algn="l"/>
              </a:tabLst>
              <a:defRPr sz="6000" baseline="0">
                <a:solidFill>
                  <a:schemeClr val="accent1"/>
                </a:solidFill>
              </a:defRPr>
            </a:lvl1pPr>
          </a:lstStyle>
          <a:p>
            <a:r>
              <a:rPr lang="en-US" dirty="0" smtClean="0"/>
              <a:t>Click to edit title.</a:t>
            </a:r>
            <a:endParaRPr lang="en-US" dirty="0"/>
          </a:p>
        </p:txBody>
      </p:sp>
      <p:sp>
        <p:nvSpPr>
          <p:cNvPr id="9" name="Text Placeholder 8"/>
          <p:cNvSpPr>
            <a:spLocks noGrp="1"/>
          </p:cNvSpPr>
          <p:nvPr>
            <p:ph type="body" sz="quarter" idx="15" hasCustomPrompt="1"/>
          </p:nvPr>
        </p:nvSpPr>
        <p:spPr bwMode="white">
          <a:xfrm>
            <a:off x="1005465" y="0"/>
            <a:ext cx="3986213" cy="5086350"/>
          </a:xfrm>
        </p:spPr>
        <p:txBody>
          <a:bodyPr>
            <a:noAutofit/>
          </a:bodyPr>
          <a:lstStyle>
            <a:lvl1pPr marL="0" indent="0" algn="ctr">
              <a:spcBef>
                <a:spcPts val="0"/>
              </a:spcBef>
              <a:spcAft>
                <a:spcPts val="0"/>
              </a:spcAft>
              <a:buNone/>
              <a:defRPr sz="40000" i="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2</a:t>
            </a:r>
            <a:endParaRPr lang="en-US" dirty="0"/>
          </a:p>
        </p:txBody>
      </p:sp>
    </p:spTree>
    <p:extLst>
      <p:ext uri="{BB962C8B-B14F-4D97-AF65-F5344CB8AC3E}">
        <p14:creationId xmlns:p14="http://schemas.microsoft.com/office/powerpoint/2010/main" val="1476447323"/>
      </p:ext>
    </p:extLst>
  </p:cSld>
  <p:clrMapOvr>
    <a:masterClrMapping/>
  </p:clrMapOvr>
  <p:timing>
    <p:tnLst>
      <p:par>
        <p:cTn id="1" dur="indefinite" restart="never" nodeType="tmRoot"/>
      </p:par>
    </p:tnLst>
  </p:timing>
  <p:hf sldNum="0" hdr="0" ftr="0" dt="0"/>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Big Number -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bwMode="blackWhite">
          <a:xfrm>
            <a:off x="5424138" y="624469"/>
            <a:ext cx="5198328" cy="5072440"/>
          </a:xfrm>
          <a:prstGeom prst="ellipse">
            <a:avLst/>
          </a:prstGeom>
          <a:solidFill>
            <a:schemeClr val="bg1"/>
          </a:solidFill>
        </p:spPr>
        <p:txBody>
          <a:bodyPr>
            <a:noAutofit/>
          </a:bodyPr>
          <a:lstStyle>
            <a:lvl1pPr algn="ctr">
              <a:tabLst>
                <a:tab pos="3770313" algn="l"/>
              </a:tabLst>
              <a:defRPr sz="6000" baseline="0">
                <a:solidFill>
                  <a:schemeClr val="accent1"/>
                </a:solidFill>
              </a:defRPr>
            </a:lvl1pPr>
          </a:lstStyle>
          <a:p>
            <a:r>
              <a:rPr lang="en-US" dirty="0" smtClean="0"/>
              <a:t>Click to edit title.</a:t>
            </a:r>
            <a:endParaRPr lang="en-US" dirty="0"/>
          </a:p>
        </p:txBody>
      </p:sp>
      <p:sp>
        <p:nvSpPr>
          <p:cNvPr id="10" name="Text Placeholder 8"/>
          <p:cNvSpPr>
            <a:spLocks noGrp="1"/>
          </p:cNvSpPr>
          <p:nvPr>
            <p:ph type="body" sz="quarter" idx="15" hasCustomPrompt="1"/>
          </p:nvPr>
        </p:nvSpPr>
        <p:spPr bwMode="blackWhite">
          <a:xfrm>
            <a:off x="1005465" y="0"/>
            <a:ext cx="3986213" cy="5086350"/>
          </a:xfrm>
        </p:spPr>
        <p:txBody>
          <a:bodyPr>
            <a:noAutofit/>
          </a:bodyPr>
          <a:lstStyle>
            <a:lvl1pPr marL="0" indent="0" algn="ctr">
              <a:spcBef>
                <a:spcPts val="0"/>
              </a:spcBef>
              <a:spcAft>
                <a:spcPts val="0"/>
              </a:spcAft>
              <a:buNone/>
              <a:defRPr sz="40000" i="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2</a:t>
            </a:r>
            <a:endParaRPr lang="en-US" dirty="0"/>
          </a:p>
        </p:txBody>
      </p:sp>
      <p:sp>
        <p:nvSpPr>
          <p:cNvPr id="3" name="Date Placeholder 2"/>
          <p:cNvSpPr>
            <a:spLocks noGrp="1"/>
          </p:cNvSpPr>
          <p:nvPr>
            <p:ph type="dt" sz="half" idx="10"/>
          </p:nvPr>
        </p:nvSpPr>
        <p:spPr bwMode="blackWhite"/>
        <p:txBody>
          <a:bodyPr/>
          <a:lstStyle>
            <a:lvl1pPr>
              <a:defRPr>
                <a:solidFill>
                  <a:schemeClr val="bg1"/>
                </a:solidFill>
              </a:defRPr>
            </a:lvl1pPr>
          </a:lstStyle>
          <a:p>
            <a:fld id="{578DBCF0-11C3-4F19-90D9-2EE7F00784FE}" type="datetime1">
              <a:rPr lang="en-US" smtClean="0"/>
              <a:t>1/11/2019</a:t>
            </a:fld>
            <a:endParaRPr lang="en-US" dirty="0"/>
          </a:p>
        </p:txBody>
      </p:sp>
      <p:sp>
        <p:nvSpPr>
          <p:cNvPr id="5" name="Footer Placeholder 4"/>
          <p:cNvSpPr>
            <a:spLocks noGrp="1"/>
          </p:cNvSpPr>
          <p:nvPr>
            <p:ph type="ftr" sz="quarter" idx="12"/>
          </p:nvPr>
        </p:nvSpPr>
        <p:spPr bwMode="blackWhite"/>
        <p:txBody>
          <a:bodyPr/>
          <a:lstStyle>
            <a:lvl1pPr>
              <a:defRPr>
                <a:solidFill>
                  <a:schemeClr val="bg1"/>
                </a:solidFill>
              </a:defRPr>
            </a:lvl1pPr>
          </a:lstStyle>
          <a:p>
            <a:r>
              <a:rPr lang="en-US" dirty="0" smtClean="0"/>
              <a:t>Optional Tagline Goes Here </a:t>
            </a:r>
            <a:r>
              <a:rPr lang="en-US" dirty="0" smtClean="0">
                <a:solidFill>
                  <a:schemeClr val="accent2"/>
                </a:solidFill>
              </a:rPr>
              <a:t>|</a:t>
            </a:r>
            <a:r>
              <a:rPr lang="en-US" dirty="0" smtClean="0"/>
              <a:t> mn.gov/dhs</a:t>
            </a:r>
            <a:endParaRPr lang="en-US" dirty="0"/>
          </a:p>
        </p:txBody>
      </p:sp>
      <p:sp>
        <p:nvSpPr>
          <p:cNvPr id="4" name="Slide Number Placeholder 3"/>
          <p:cNvSpPr>
            <a:spLocks noGrp="1"/>
          </p:cNvSpPr>
          <p:nvPr>
            <p:ph type="sldNum" sz="quarter" idx="11"/>
          </p:nvPr>
        </p:nvSpPr>
        <p:spPr bwMode="blackWhite"/>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488211600"/>
      </p:ext>
    </p:extLst>
  </p:cSld>
  <p:clrMapOvr>
    <a:masterClrMapping/>
  </p:clrMapOvr>
  <p:timing>
    <p:tnLst>
      <p:par>
        <p:cTn id="1" dur="indefinite" restart="never" nodeType="tmRoot"/>
      </p:par>
    </p:tnLst>
  </p:timing>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1_Quote Solid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bwMode="blackWhite">
          <a:xfrm>
            <a:off x="838200" y="2212733"/>
            <a:ext cx="10515600" cy="1472163"/>
          </a:xfrm>
        </p:spPr>
        <p:txBody>
          <a:bodyPr>
            <a:noAutofit/>
          </a:bodyPr>
          <a:lstStyle>
            <a:lvl1pPr algn="ctr">
              <a:tabLst>
                <a:tab pos="3770313" algn="l"/>
              </a:tabLst>
              <a:defRPr sz="7000">
                <a:solidFill>
                  <a:schemeClr val="bg1"/>
                </a:solidFill>
              </a:defRPr>
            </a:lvl1pPr>
          </a:lstStyle>
          <a:p>
            <a:r>
              <a:rPr lang="en-US" dirty="0" smtClean="0"/>
              <a:t>Thank you!</a:t>
            </a:r>
            <a:endParaRPr lang="en-US" dirty="0"/>
          </a:p>
        </p:txBody>
      </p:sp>
      <p:sp>
        <p:nvSpPr>
          <p:cNvPr id="11" name="Text Placeholder 6"/>
          <p:cNvSpPr>
            <a:spLocks noGrp="1"/>
          </p:cNvSpPr>
          <p:nvPr>
            <p:ph type="body" sz="quarter" idx="13" hasCustomPrompt="1"/>
          </p:nvPr>
        </p:nvSpPr>
        <p:spPr bwMode="blackWhite">
          <a:xfrm>
            <a:off x="838200" y="3684897"/>
            <a:ext cx="10515600" cy="2517600"/>
          </a:xfrm>
        </p:spPr>
        <p:txBody>
          <a:bodyPr anchor="ctr"/>
          <a:lstStyle>
            <a:lvl1pPr marL="0" indent="0" algn="ctr">
              <a:lnSpc>
                <a:spcPct val="100000"/>
              </a:lnSpc>
              <a:spcBef>
                <a:spcPts val="0"/>
              </a:spcBef>
              <a:buNone/>
              <a:defRPr baseline="0">
                <a:solidFill>
                  <a:schemeClr val="bg1"/>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firstname.lastname@state.mn.us</a:t>
            </a:r>
          </a:p>
          <a:p>
            <a:pPr lvl="0"/>
            <a:r>
              <a:rPr lang="en-US" dirty="0" smtClean="0"/>
              <a:t>555-555-5555</a:t>
            </a:r>
            <a:endParaRPr lang="en-US" dirty="0"/>
          </a:p>
        </p:txBody>
      </p:sp>
      <p:sp>
        <p:nvSpPr>
          <p:cNvPr id="3" name="Date Placeholder 2"/>
          <p:cNvSpPr>
            <a:spLocks noGrp="1"/>
          </p:cNvSpPr>
          <p:nvPr>
            <p:ph type="dt" sz="half" idx="10"/>
          </p:nvPr>
        </p:nvSpPr>
        <p:spPr bwMode="blackWhite"/>
        <p:txBody>
          <a:bodyPr/>
          <a:lstStyle>
            <a:lvl1pPr>
              <a:defRPr>
                <a:solidFill>
                  <a:schemeClr val="bg1"/>
                </a:solidFill>
              </a:defRPr>
            </a:lvl1pPr>
          </a:lstStyle>
          <a:p>
            <a:fld id="{D094F804-653A-41F1-A565-1098D9DEB37A}" type="datetime1">
              <a:rPr lang="en-US" smtClean="0"/>
              <a:t>1/11/2019</a:t>
            </a:fld>
            <a:endParaRPr lang="en-US" dirty="0"/>
          </a:p>
        </p:txBody>
      </p:sp>
      <p:sp>
        <p:nvSpPr>
          <p:cNvPr id="5" name="Footer Placeholder 4"/>
          <p:cNvSpPr>
            <a:spLocks noGrp="1"/>
          </p:cNvSpPr>
          <p:nvPr>
            <p:ph type="ftr" sz="quarter" idx="12"/>
          </p:nvPr>
        </p:nvSpPr>
        <p:spPr bwMode="blackWhite"/>
        <p:txBody>
          <a:bodyPr/>
          <a:lstStyle>
            <a:lvl1pPr>
              <a:defRPr>
                <a:solidFill>
                  <a:schemeClr val="bg1"/>
                </a:solidFill>
              </a:defRPr>
            </a:lvl1pPr>
          </a:lstStyle>
          <a:p>
            <a:r>
              <a:rPr lang="en-US" dirty="0" smtClean="0"/>
              <a:t>Optional Tagline Goes Here </a:t>
            </a:r>
            <a:r>
              <a:rPr lang="en-US" dirty="0" smtClean="0">
                <a:solidFill>
                  <a:schemeClr val="accent2"/>
                </a:solidFill>
              </a:rPr>
              <a:t>|</a:t>
            </a:r>
            <a:r>
              <a:rPr lang="en-US" dirty="0" smtClean="0"/>
              <a:t> mn.gov/dhs</a:t>
            </a:r>
            <a:endParaRPr lang="en-US" dirty="0"/>
          </a:p>
        </p:txBody>
      </p:sp>
      <p:sp>
        <p:nvSpPr>
          <p:cNvPr id="4" name="Slide Number Placeholder 3"/>
          <p:cNvSpPr>
            <a:spLocks noGrp="1"/>
          </p:cNvSpPr>
          <p:nvPr>
            <p:ph type="sldNum" sz="quarter" idx="11"/>
          </p:nvPr>
        </p:nvSpPr>
        <p:spPr bwMode="blackWhite"/>
        <p:txBody>
          <a:bodyPr/>
          <a:lstStyle>
            <a:lvl1pPr>
              <a:defRPr>
                <a:solidFill>
                  <a:schemeClr val="bg1"/>
                </a:solidFill>
              </a:defRPr>
            </a:lvl1pPr>
          </a:lstStyle>
          <a:p>
            <a:fld id="{48F63A3B-78C7-47BE-AE5E-E10140E04643}" type="slidenum">
              <a:rPr lang="en-US" smtClean="0"/>
              <a:pPr/>
              <a:t>‹#›</a:t>
            </a:fld>
            <a:endParaRPr lang="en-US" dirty="0"/>
          </a:p>
        </p:txBody>
      </p:sp>
      <p:sp>
        <p:nvSpPr>
          <p:cNvPr id="8" name="Rectangle 7"/>
          <p:cNvSpPr/>
          <p:nvPr userDrawn="1"/>
        </p:nvSpPr>
        <p:spPr bwMode="white">
          <a:xfrm>
            <a:off x="0" y="0"/>
            <a:ext cx="12192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8399336" y="632496"/>
            <a:ext cx="3234329" cy="397663"/>
          </a:xfrm>
          <a:prstGeom prst="rect">
            <a:avLst/>
          </a:prstGeom>
        </p:spPr>
      </p:pic>
    </p:spTree>
    <p:extLst>
      <p:ext uri="{BB962C8B-B14F-4D97-AF65-F5344CB8AC3E}">
        <p14:creationId xmlns:p14="http://schemas.microsoft.com/office/powerpoint/2010/main" val="555963846"/>
      </p:ext>
    </p:extLst>
  </p:cSld>
  <p:clrMapOvr>
    <a:masterClrMapping/>
  </p:clrMapOvr>
  <p:timing>
    <p:tnLst>
      <p:par>
        <p:cTn id="1" dur="indefinite" restart="never" nodeType="tmRoot"/>
      </p:par>
    </p:tnLst>
  </p:timing>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2_Quote Solid Light Background">
    <p:bg bwMode="auto">
      <p:bgPr>
        <a:solidFill>
          <a:srgbClr val="E8E8E8"/>
        </a:soli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bwMode="ltGray">
          <a:xfrm>
            <a:off x="0" y="1651380"/>
            <a:ext cx="12192000" cy="1733266"/>
          </a:xfrm>
          <a:solidFill>
            <a:schemeClr val="tx1"/>
          </a:solidFill>
        </p:spPr>
        <p:txBody>
          <a:bodyPr>
            <a:noAutofit/>
          </a:bodyPr>
          <a:lstStyle>
            <a:lvl1pPr algn="ctr">
              <a:tabLst>
                <a:tab pos="3770313" algn="l"/>
              </a:tabLst>
              <a:defRPr sz="7000">
                <a:solidFill>
                  <a:schemeClr val="bg1"/>
                </a:solidFill>
              </a:defRPr>
            </a:lvl1pPr>
          </a:lstStyle>
          <a:p>
            <a:r>
              <a:rPr lang="en-US" dirty="0" smtClean="0"/>
              <a:t>Thank you!</a:t>
            </a:r>
            <a:endParaRPr lang="en-US" dirty="0"/>
          </a:p>
        </p:txBody>
      </p:sp>
      <p:sp>
        <p:nvSpPr>
          <p:cNvPr id="8" name="Text Placeholder 6"/>
          <p:cNvSpPr>
            <a:spLocks noGrp="1"/>
          </p:cNvSpPr>
          <p:nvPr>
            <p:ph type="body" sz="quarter" idx="13" hasCustomPrompt="1"/>
          </p:nvPr>
        </p:nvSpPr>
        <p:spPr bwMode="black">
          <a:xfrm>
            <a:off x="838200" y="3521123"/>
            <a:ext cx="10515600" cy="2681374"/>
          </a:xfrm>
        </p:spPr>
        <p:txBody>
          <a:bodyPr anchor="ctr"/>
          <a:lstStyle>
            <a:lvl1pPr marL="0" indent="0" algn="ctr">
              <a:lnSpc>
                <a:spcPct val="100000"/>
              </a:lnSpc>
              <a:spcBef>
                <a:spcPts val="0"/>
              </a:spcBef>
              <a:buNone/>
              <a:defRPr baseline="0">
                <a:solidFill>
                  <a:schemeClr val="tx1"/>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firstname.lastname@state.mn.us</a:t>
            </a:r>
          </a:p>
          <a:p>
            <a:pPr lvl="0"/>
            <a:r>
              <a:rPr lang="en-US" dirty="0" smtClean="0"/>
              <a:t>555-555-5555</a:t>
            </a:r>
            <a:endParaRPr lang="en-US" dirty="0"/>
          </a:p>
        </p:txBody>
      </p:sp>
      <p:sp>
        <p:nvSpPr>
          <p:cNvPr id="3" name="Date Placeholder 2"/>
          <p:cNvSpPr>
            <a:spLocks noGrp="1"/>
          </p:cNvSpPr>
          <p:nvPr>
            <p:ph type="dt" sz="half" idx="10"/>
          </p:nvPr>
        </p:nvSpPr>
        <p:spPr bwMode="black"/>
        <p:txBody>
          <a:bodyPr/>
          <a:lstStyle>
            <a:lvl1pPr>
              <a:defRPr>
                <a:solidFill>
                  <a:schemeClr val="tx2"/>
                </a:solidFill>
              </a:defRPr>
            </a:lvl1pPr>
          </a:lstStyle>
          <a:p>
            <a:fld id="{466A75E6-E45B-4C5D-981E-7C8ED0C72F5D}" type="datetime1">
              <a:rPr lang="en-US" smtClean="0"/>
              <a:pPr/>
              <a:t>1/11/2019</a:t>
            </a:fld>
            <a:endParaRPr lang="en-US" dirty="0"/>
          </a:p>
        </p:txBody>
      </p:sp>
      <p:sp>
        <p:nvSpPr>
          <p:cNvPr id="5" name="Footer Placeholder 4"/>
          <p:cNvSpPr>
            <a:spLocks noGrp="1"/>
          </p:cNvSpPr>
          <p:nvPr>
            <p:ph type="ftr" sz="quarter" idx="12"/>
          </p:nvPr>
        </p:nvSpPr>
        <p:spPr bwMode="black"/>
        <p:txBody>
          <a:bodyPr/>
          <a:lstStyle>
            <a:lvl1pPr>
              <a:defRPr>
                <a:solidFill>
                  <a:schemeClr val="tx1"/>
                </a:solidFill>
              </a:defRPr>
            </a:lvl1pPr>
          </a:lstStyle>
          <a:p>
            <a:r>
              <a:rPr lang="en-US" dirty="0" smtClean="0">
                <a:solidFill>
                  <a:schemeClr val="tx2"/>
                </a:solidFill>
              </a:rPr>
              <a:t>Optional Tagline Goes Here</a:t>
            </a:r>
            <a:r>
              <a:rPr lang="en-US" dirty="0" smtClean="0"/>
              <a:t> </a:t>
            </a:r>
            <a:r>
              <a:rPr lang="en-US" dirty="0" smtClean="0">
                <a:solidFill>
                  <a:schemeClr val="accent1"/>
                </a:solidFill>
              </a:rPr>
              <a:t>|</a:t>
            </a:r>
            <a:r>
              <a:rPr lang="en-US" dirty="0" smtClean="0"/>
              <a:t> </a:t>
            </a:r>
            <a:r>
              <a:rPr lang="en-US" dirty="0" smtClean="0">
                <a:solidFill>
                  <a:schemeClr val="tx2"/>
                </a:solidFill>
              </a:rPr>
              <a:t>mn.gov/dhs</a:t>
            </a:r>
            <a:endParaRPr lang="en-US" dirty="0">
              <a:solidFill>
                <a:schemeClr val="tx2"/>
              </a:solidFill>
            </a:endParaRPr>
          </a:p>
        </p:txBody>
      </p:sp>
      <p:sp>
        <p:nvSpPr>
          <p:cNvPr id="4" name="Slide Number Placeholder 3"/>
          <p:cNvSpPr>
            <a:spLocks noGrp="1"/>
          </p:cNvSpPr>
          <p:nvPr>
            <p:ph type="sldNum" sz="quarter" idx="11"/>
          </p:nvPr>
        </p:nvSpPr>
        <p:spPr bwMode="black"/>
        <p:txBody>
          <a:bodyPr/>
          <a:lstStyle>
            <a:lvl1pPr>
              <a:defRPr>
                <a:solidFill>
                  <a:schemeClr val="tx1"/>
                </a:solidFill>
              </a:defRPr>
            </a:lvl1pPr>
          </a:lstStyle>
          <a:p>
            <a:fld id="{48F63A3B-78C7-47BE-AE5E-E10140E04643}" type="slidenum">
              <a:rPr lang="en-US" smtClean="0"/>
              <a:pPr/>
              <a:t>‹#›</a:t>
            </a:fld>
            <a:endParaRPr lang="en-US" dirty="0"/>
          </a:p>
        </p:txBody>
      </p:sp>
      <p:sp>
        <p:nvSpPr>
          <p:cNvPr id="6" name="Rectangle 5"/>
          <p:cNvSpPr/>
          <p:nvPr userDrawn="1"/>
        </p:nvSpPr>
        <p:spPr bwMode="white">
          <a:xfrm>
            <a:off x="0" y="0"/>
            <a:ext cx="12192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8399336" y="632496"/>
            <a:ext cx="3234329" cy="397663"/>
          </a:xfrm>
          <a:prstGeom prst="rect">
            <a:avLst/>
          </a:prstGeom>
        </p:spPr>
      </p:pic>
    </p:spTree>
    <p:extLst>
      <p:ext uri="{BB962C8B-B14F-4D97-AF65-F5344CB8AC3E}">
        <p14:creationId xmlns:p14="http://schemas.microsoft.com/office/powerpoint/2010/main" val="22908971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ltGray">
          <a:xfrm>
            <a:off x="0" y="4188564"/>
            <a:ext cx="12192000" cy="1199223"/>
          </a:xfrm>
          <a:solidFill>
            <a:schemeClr val="accent1"/>
          </a:solidFill>
        </p:spPr>
        <p:txBody>
          <a:bodyPr anchor="ctr">
            <a:normAutofit/>
          </a:bodyPr>
          <a:lstStyle>
            <a:lvl1pPr algn="ctr">
              <a:defRPr sz="3600">
                <a:solidFill>
                  <a:schemeClr val="bg1"/>
                </a:solidFill>
              </a:defRPr>
            </a:lvl1pPr>
          </a:lstStyle>
          <a:p>
            <a:r>
              <a:rPr lang="en-US" dirty="0" smtClean="0"/>
              <a:t>Click to edit section title</a:t>
            </a:r>
            <a:endParaRPr lang="en-US" dirty="0"/>
          </a:p>
        </p:txBody>
      </p:sp>
      <p:sp>
        <p:nvSpPr>
          <p:cNvPr id="3" name="Rectangle 2"/>
          <p:cNvSpPr/>
          <p:nvPr userDrawn="1"/>
        </p:nvSpPr>
        <p:spPr bwMode="hidden">
          <a:xfrm>
            <a:off x="0" y="5387786"/>
            <a:ext cx="12192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Text Placeholder 10"/>
          <p:cNvSpPr>
            <a:spLocks noGrp="1"/>
          </p:cNvSpPr>
          <p:nvPr>
            <p:ph type="body" sz="quarter" idx="14" hasCustomPrompt="1"/>
          </p:nvPr>
        </p:nvSpPr>
        <p:spPr bwMode="black">
          <a:xfrm>
            <a:off x="2802467" y="5644884"/>
            <a:ext cx="6587067" cy="440970"/>
          </a:xfrm>
        </p:spPr>
        <p:txBody>
          <a:bodyPr>
            <a:normAutofit/>
          </a:bodyPr>
          <a:lstStyle>
            <a:lvl1pPr marL="0" indent="0" algn="ctr">
              <a:buNone/>
              <a:defRPr sz="1800" baseline="0"/>
            </a:lvl1pPr>
          </a:lstStyle>
          <a:p>
            <a:r>
              <a:rPr lang="en-US" sz="1800" dirty="0" err="1" smtClean="0"/>
              <a:t>Firstname</a:t>
            </a:r>
            <a:r>
              <a:rPr lang="en-US" sz="1800" dirty="0" smtClean="0"/>
              <a:t> </a:t>
            </a:r>
            <a:r>
              <a:rPr lang="en-US" sz="1800" dirty="0" err="1" smtClean="0"/>
              <a:t>Lastname</a:t>
            </a:r>
            <a:r>
              <a:rPr lang="en-US" sz="1800" dirty="0" smtClean="0"/>
              <a:t> | Job Title</a:t>
            </a:r>
          </a:p>
        </p:txBody>
      </p:sp>
      <p:sp>
        <p:nvSpPr>
          <p:cNvPr id="11" name="Picture Placeholder 2"/>
          <p:cNvSpPr>
            <a:spLocks noGrp="1"/>
          </p:cNvSpPr>
          <p:nvPr>
            <p:ph type="pic" sz="quarter" idx="13" hasCustomPrompt="1"/>
          </p:nvPr>
        </p:nvSpPr>
        <p:spPr bwMode="gray">
          <a:xfrm>
            <a:off x="0" y="1789113"/>
            <a:ext cx="12192000" cy="2298700"/>
          </a:xfrm>
        </p:spPr>
        <p:txBody>
          <a:bodyPr/>
          <a:lstStyle/>
          <a:p>
            <a:r>
              <a:rPr lang="en-US" dirty="0" smtClean="0"/>
              <a:t>Click Icon to add picture</a:t>
            </a:r>
            <a:endParaRPr lang="en-US" dirty="0"/>
          </a:p>
        </p:txBody>
      </p:sp>
      <p:sp>
        <p:nvSpPr>
          <p:cNvPr id="18" name="Date Placeholder 17"/>
          <p:cNvSpPr>
            <a:spLocks noGrp="1"/>
          </p:cNvSpPr>
          <p:nvPr>
            <p:ph type="dt" sz="half" idx="15"/>
          </p:nvPr>
        </p:nvSpPr>
        <p:spPr bwMode="black"/>
        <p:txBody>
          <a:bodyPr/>
          <a:lstStyle/>
          <a:p>
            <a:fld id="{A8CA1A9B-139F-4606-AD0A-F3253110DAE5}" type="datetime1">
              <a:rPr lang="en-US" smtClean="0"/>
              <a:t>1/11/2019</a:t>
            </a:fld>
            <a:endParaRPr lang="en-US" dirty="0"/>
          </a:p>
        </p:txBody>
      </p:sp>
      <p:sp>
        <p:nvSpPr>
          <p:cNvPr id="9"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smtClean="0"/>
              <a:t>Optional Tagline Goes Here </a:t>
            </a:r>
            <a:r>
              <a:rPr lang="en-US" dirty="0" smtClean="0">
                <a:solidFill>
                  <a:schemeClr val="accent1"/>
                </a:solidFill>
              </a:rPr>
              <a:t>|</a:t>
            </a:r>
            <a:r>
              <a:rPr lang="en-US" dirty="0" smtClean="0"/>
              <a:t> mn.gov/dhs</a:t>
            </a:r>
            <a:endParaRPr lang="en-US" dirty="0"/>
          </a:p>
        </p:txBody>
      </p:sp>
      <p:sp>
        <p:nvSpPr>
          <p:cNvPr id="19" name="Slide Number Placeholder 18"/>
          <p:cNvSpPr>
            <a:spLocks noGrp="1"/>
          </p:cNvSpPr>
          <p:nvPr>
            <p:ph type="sldNum" sz="quarter" idx="16"/>
          </p:nvPr>
        </p:nvSpPr>
        <p:spPr bwMode="black"/>
        <p:txBody>
          <a:bodyPr/>
          <a:lstStyle/>
          <a:p>
            <a:fld id="{48F63A3B-78C7-47BE-AE5E-E10140E04643}" type="slidenum">
              <a:rPr lang="en-US" smtClean="0"/>
              <a:pPr/>
              <a:t>‹#›</a:t>
            </a:fld>
            <a:endParaRPr lang="en-US" dirty="0"/>
          </a:p>
        </p:txBody>
      </p:sp>
      <p:pic>
        <p:nvPicPr>
          <p:cNvPr id="13" name="Pictur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8399336" y="726625"/>
            <a:ext cx="3234329" cy="397663"/>
          </a:xfrm>
          <a:prstGeom prst="rect">
            <a:avLst/>
          </a:prstGeom>
        </p:spPr>
      </p:pic>
    </p:spTree>
    <p:extLst>
      <p:ext uri="{BB962C8B-B14F-4D97-AF65-F5344CB8AC3E}">
        <p14:creationId xmlns:p14="http://schemas.microsoft.com/office/powerpoint/2010/main" val="2082250229"/>
      </p:ext>
    </p:extLst>
  </p:cSld>
  <p:clrMapOvr>
    <a:masterClrMapping/>
  </p:clrMapOvr>
  <p:timing>
    <p:tnLst>
      <p:par>
        <p:cTn id="1" dur="indefinite" restart="never" nodeType="tmRoot"/>
      </p:par>
    </p:tnLst>
  </p:timing>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White)">
    <p:bg bwMode="gray">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bwMode="ltGray">
          <a:xfrm>
            <a:off x="0" y="-1"/>
            <a:ext cx="12192000" cy="1216025"/>
          </a:xfrm>
          <a:solidFill>
            <a:schemeClr val="accent1"/>
          </a:solidFill>
        </p:spPr>
        <p:txBody>
          <a:bodyPr lIns="822960" rIns="822960">
            <a:normAutofit/>
          </a:bodyPr>
          <a:lstStyle>
            <a:lvl1pPr algn="r">
              <a:defRPr sz="3600">
                <a:solidFill>
                  <a:schemeClr val="bg1"/>
                </a:solidFill>
              </a:defRPr>
            </a:lvl1pPr>
          </a:lstStyle>
          <a:p>
            <a:r>
              <a:rPr lang="en-US" dirty="0" smtClean="0"/>
              <a:t>Click to edit title</a:t>
            </a:r>
            <a:endParaRPr lang="en-US" dirty="0"/>
          </a:p>
        </p:txBody>
      </p:sp>
      <p:sp>
        <p:nvSpPr>
          <p:cNvPr id="3" name="Content Placeholder 2"/>
          <p:cNvSpPr>
            <a:spLocks noGrp="1"/>
          </p:cNvSpPr>
          <p:nvPr>
            <p:ph idx="1"/>
          </p:nvPr>
        </p:nvSpPr>
        <p:spPr bwMode="black"/>
        <p:txBody>
          <a:bodyPr/>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bwMode="black"/>
        <p:txBody>
          <a:bodyPr/>
          <a:lstStyle/>
          <a:p>
            <a:fld id="{824D5D47-1752-4D84-8BFB-C2F71A34C932}" type="datetime1">
              <a:rPr lang="en-US" smtClean="0"/>
              <a:t>1/11/2019</a:t>
            </a:fld>
            <a:endParaRPr lang="en-US" dirty="0"/>
          </a:p>
        </p:txBody>
      </p:sp>
      <p:sp>
        <p:nvSpPr>
          <p:cNvPr id="10"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smtClean="0"/>
              <a:t>Optional Tagline Goes Here </a:t>
            </a:r>
            <a:r>
              <a:rPr lang="en-US" dirty="0" smtClean="0">
                <a:solidFill>
                  <a:schemeClr val="accent1"/>
                </a:solidFill>
              </a:rPr>
              <a:t>|</a:t>
            </a:r>
            <a:r>
              <a:rPr lang="en-US" dirty="0" smtClean="0"/>
              <a:t> mn.gov/dhs</a:t>
            </a:r>
            <a:endParaRPr lang="en-US" dirty="0"/>
          </a:p>
        </p:txBody>
      </p:sp>
      <p:sp>
        <p:nvSpPr>
          <p:cNvPr id="6" name="Slide Number Placeholder 5"/>
          <p:cNvSpPr>
            <a:spLocks noGrp="1"/>
          </p:cNvSpPr>
          <p:nvPr>
            <p:ph type="sldNum" sz="quarter" idx="12"/>
          </p:nvPr>
        </p:nvSpPr>
        <p:spPr bwMode="black"/>
        <p:txBody>
          <a:bodyPr/>
          <a:lstStyle/>
          <a:p>
            <a:fld id="{48F63A3B-78C7-47BE-AE5E-E10140E04643}" type="slidenum">
              <a:rPr lang="en-US" smtClean="0"/>
              <a:t>‹#›</a:t>
            </a:fld>
            <a:endParaRPr lang="en-US" dirty="0"/>
          </a:p>
        </p:txBody>
      </p:sp>
      <p:sp>
        <p:nvSpPr>
          <p:cNvPr id="8" name="Rectangle 7"/>
          <p:cNvSpPr/>
          <p:nvPr userDrawn="1"/>
        </p:nvSpPr>
        <p:spPr bwMode="hidden">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53249975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Split White BG)">
    <p:bg bwMode="gray">
      <p:bgPr>
        <a:solidFill>
          <a:schemeClr val="bg1"/>
        </a:solidFill>
        <a:effectLst/>
      </p:bgPr>
    </p:bg>
    <p:spTree>
      <p:nvGrpSpPr>
        <p:cNvPr id="1" name=""/>
        <p:cNvGrpSpPr/>
        <p:nvPr/>
      </p:nvGrpSpPr>
      <p:grpSpPr>
        <a:xfrm>
          <a:off x="0" y="0"/>
          <a:ext cx="0" cy="0"/>
          <a:chOff x="0" y="0"/>
          <a:chExt cx="0" cy="0"/>
        </a:xfrm>
      </p:grpSpPr>
      <p:sp>
        <p:nvSpPr>
          <p:cNvPr id="12" name="Title 1"/>
          <p:cNvSpPr>
            <a:spLocks noGrp="1"/>
          </p:cNvSpPr>
          <p:nvPr>
            <p:ph type="title" hasCustomPrompt="1"/>
          </p:nvPr>
        </p:nvSpPr>
        <p:spPr bwMode="ltGray">
          <a:xfrm>
            <a:off x="0" y="-1"/>
            <a:ext cx="12192000" cy="1216025"/>
          </a:xfrm>
          <a:solidFill>
            <a:schemeClr val="accent1"/>
          </a:solidFill>
        </p:spPr>
        <p:txBody>
          <a:bodyPr lIns="822960" rIns="822960">
            <a:normAutofit/>
          </a:bodyPr>
          <a:lstStyle>
            <a:lvl1pPr algn="r">
              <a:defRPr sz="3600">
                <a:solidFill>
                  <a:schemeClr val="bg1"/>
                </a:solidFill>
              </a:defRPr>
            </a:lvl1pPr>
          </a:lstStyle>
          <a:p>
            <a:r>
              <a:rPr lang="en-US" dirty="0" smtClean="0"/>
              <a:t>Click to edit title</a:t>
            </a:r>
            <a:endParaRPr lang="en-US" dirty="0"/>
          </a:p>
        </p:txBody>
      </p:sp>
      <p:sp>
        <p:nvSpPr>
          <p:cNvPr id="3" name="Content Placeholder 2"/>
          <p:cNvSpPr>
            <a:spLocks noGrp="1"/>
          </p:cNvSpPr>
          <p:nvPr>
            <p:ph sz="half" idx="1"/>
          </p:nvPr>
        </p:nvSpPr>
        <p:spPr bwMode="auto">
          <a:xfrm>
            <a:off x="838200" y="1594624"/>
            <a:ext cx="5181600" cy="4582339"/>
          </a:xfrm>
          <a:solidFill>
            <a:schemeClr val="bg1"/>
          </a:solidFill>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bwMode="auto">
          <a:xfrm>
            <a:off x="6172200" y="1594624"/>
            <a:ext cx="5181600" cy="4582339"/>
          </a:xfrm>
          <a:solidFill>
            <a:schemeClr val="bg1"/>
          </a:solidFill>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bwMode="black"/>
        <p:txBody>
          <a:bodyPr/>
          <a:lstStyle/>
          <a:p>
            <a:fld id="{7C198DD1-C477-482D-A126-3FBDD1778E48}" type="datetime1">
              <a:rPr lang="en-US" smtClean="0"/>
              <a:t>1/11/2019</a:t>
            </a:fld>
            <a:endParaRPr lang="en-US" dirty="0"/>
          </a:p>
        </p:txBody>
      </p:sp>
      <p:sp>
        <p:nvSpPr>
          <p:cNvPr id="11"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smtClean="0"/>
              <a:t>Optional Tagline Goes Here </a:t>
            </a:r>
            <a:r>
              <a:rPr lang="en-US" dirty="0" smtClean="0">
                <a:solidFill>
                  <a:schemeClr val="accent1"/>
                </a:solidFill>
              </a:rPr>
              <a:t>|</a:t>
            </a:r>
            <a:r>
              <a:rPr lang="en-US" dirty="0" smtClean="0"/>
              <a:t> mn.gov/dhs</a:t>
            </a:r>
            <a:endParaRPr lang="en-US" dirty="0"/>
          </a:p>
        </p:txBody>
      </p:sp>
      <p:sp>
        <p:nvSpPr>
          <p:cNvPr id="7" name="Slide Number Placeholder 6"/>
          <p:cNvSpPr>
            <a:spLocks noGrp="1"/>
          </p:cNvSpPr>
          <p:nvPr>
            <p:ph type="sldNum" sz="quarter" idx="12"/>
          </p:nvPr>
        </p:nvSpPr>
        <p:spPr bwMode="black"/>
        <p:txBody>
          <a:bodyPr/>
          <a:lstStyle/>
          <a:p>
            <a:fld id="{48F63A3B-78C7-47BE-AE5E-E10140E04643}" type="slidenum">
              <a:rPr lang="en-US" smtClean="0"/>
              <a:t>‹#›</a:t>
            </a:fld>
            <a:endParaRPr lang="en-US" dirty="0"/>
          </a:p>
        </p:txBody>
      </p:sp>
      <p:sp>
        <p:nvSpPr>
          <p:cNvPr id="10" name="Rectangle 9"/>
          <p:cNvSpPr/>
          <p:nvPr userDrawn="1"/>
        </p:nvSpPr>
        <p:spPr bwMode="hidden">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accent2"/>
              </a:solidFill>
            </a:endParaRPr>
          </a:p>
        </p:txBody>
      </p:sp>
    </p:spTree>
    <p:extLst>
      <p:ext uri="{BB962C8B-B14F-4D97-AF65-F5344CB8AC3E}">
        <p14:creationId xmlns:p14="http://schemas.microsoft.com/office/powerpoint/2010/main" val="71661008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1_Title and Content (Boxed)">
    <p:bg>
      <p:bgPr>
        <a:solidFill>
          <a:srgbClr val="E8E8E8"/>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bwMode="ltGray">
          <a:xfrm>
            <a:off x="0" y="-1"/>
            <a:ext cx="12192000" cy="1216025"/>
          </a:xfrm>
          <a:solidFill>
            <a:schemeClr val="accent1"/>
          </a:solidFill>
        </p:spPr>
        <p:txBody>
          <a:bodyPr lIns="822960" rIns="822960">
            <a:normAutofit/>
          </a:bodyPr>
          <a:lstStyle>
            <a:lvl1pPr algn="r">
              <a:defRPr sz="3600">
                <a:solidFill>
                  <a:schemeClr val="bg1"/>
                </a:solidFill>
              </a:defRPr>
            </a:lvl1pPr>
          </a:lstStyle>
          <a:p>
            <a:r>
              <a:rPr lang="en-US" dirty="0" smtClean="0"/>
              <a:t>Click to edit title</a:t>
            </a:r>
            <a:endParaRPr lang="en-US" dirty="0"/>
          </a:p>
        </p:txBody>
      </p:sp>
      <p:sp>
        <p:nvSpPr>
          <p:cNvPr id="3" name="Content Placeholder 2"/>
          <p:cNvSpPr>
            <a:spLocks noGrp="1"/>
          </p:cNvSpPr>
          <p:nvPr>
            <p:ph idx="1"/>
          </p:nvPr>
        </p:nvSpPr>
        <p:spPr bwMode="auto">
          <a:xfrm>
            <a:off x="838200" y="1335281"/>
            <a:ext cx="10515600" cy="4841682"/>
          </a:xfrm>
          <a:solidFill>
            <a:schemeClr val="bg1"/>
          </a:solidFill>
        </p:spPr>
        <p:txBody>
          <a:bodyPr lIns="228600" tIns="548640" rIns="274320"/>
          <a:lstStyle>
            <a:lvl1pPr marL="342900" indent="-342900">
              <a:lnSpc>
                <a:spcPct val="100000"/>
              </a:lnSpc>
              <a:spcAft>
                <a:spcPts val="1000"/>
              </a:spcAft>
              <a:buClr>
                <a:schemeClr val="accent1"/>
              </a:buClr>
              <a:buFont typeface="Arial" panose="020B0604020202020204" pitchFamily="34" charset="0"/>
              <a:buChar char="•"/>
              <a:defRPr sz="2500"/>
            </a:lvl1pPr>
            <a:lvl2pPr marL="800100" indent="-342900">
              <a:lnSpc>
                <a:spcPct val="100000"/>
              </a:lnSpc>
              <a:spcAft>
                <a:spcPts val="1000"/>
              </a:spcAft>
              <a:buClr>
                <a:schemeClr val="accent1"/>
              </a:buClr>
              <a:buFont typeface="Arial" panose="020B0604020202020204" pitchFamily="34" charset="0"/>
              <a:buChar char="•"/>
              <a:defRPr sz="2100"/>
            </a:lvl2pPr>
            <a:lvl3pPr marL="1200150" indent="-285750">
              <a:lnSpc>
                <a:spcPct val="100000"/>
              </a:lnSpc>
              <a:spcAft>
                <a:spcPts val="1000"/>
              </a:spcAft>
              <a:buClr>
                <a:schemeClr val="accent1"/>
              </a:buClr>
              <a:buFont typeface="Arial" panose="020B0604020202020204" pitchFamily="34" charset="0"/>
              <a:buChar char="•"/>
              <a:defRPr sz="1700"/>
            </a:lvl3pPr>
            <a:lvl4pPr marL="1657350" indent="-285750">
              <a:lnSpc>
                <a:spcPct val="100000"/>
              </a:lnSpc>
              <a:spcAft>
                <a:spcPts val="1000"/>
              </a:spcAft>
              <a:buClr>
                <a:schemeClr val="accent1"/>
              </a:buClr>
              <a:buFont typeface="Arial" panose="020B0604020202020204" pitchFamily="34" charset="0"/>
              <a:buChar char="•"/>
              <a:defRPr sz="1700"/>
            </a:lvl4pPr>
            <a:lvl5pPr marL="2114550" indent="-285750">
              <a:lnSpc>
                <a:spcPct val="100000"/>
              </a:lnSpc>
              <a:spcAft>
                <a:spcPts val="1000"/>
              </a:spcAft>
              <a:buClr>
                <a:schemeClr val="accent1"/>
              </a:buClr>
              <a:buFont typeface="Arial" panose="020B0604020202020204" pitchFamily="34" charset="0"/>
              <a:buChar char="•"/>
              <a:defRPr sz="17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bwMode="black"/>
        <p:txBody>
          <a:bodyPr/>
          <a:lstStyle/>
          <a:p>
            <a:fld id="{9A198C9B-0587-4A1E-9E03-E4C9FE222F08}" type="datetime1">
              <a:rPr lang="en-US" smtClean="0"/>
              <a:t>1/11/2019</a:t>
            </a:fld>
            <a:endParaRPr lang="en-US" dirty="0"/>
          </a:p>
        </p:txBody>
      </p:sp>
      <p:sp>
        <p:nvSpPr>
          <p:cNvPr id="11"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smtClean="0"/>
              <a:t>Optional Tagline Goes Here </a:t>
            </a:r>
            <a:r>
              <a:rPr lang="en-US" dirty="0" smtClean="0">
                <a:solidFill>
                  <a:schemeClr val="accent1"/>
                </a:solidFill>
              </a:rPr>
              <a:t>|</a:t>
            </a:r>
            <a:r>
              <a:rPr lang="en-US" dirty="0" smtClean="0"/>
              <a:t> mn.gov/dhs</a:t>
            </a:r>
            <a:endParaRPr lang="en-US" dirty="0"/>
          </a:p>
        </p:txBody>
      </p:sp>
      <p:sp>
        <p:nvSpPr>
          <p:cNvPr id="6" name="Slide Number Placeholder 5"/>
          <p:cNvSpPr>
            <a:spLocks noGrp="1"/>
          </p:cNvSpPr>
          <p:nvPr>
            <p:ph type="sldNum" sz="quarter" idx="12"/>
          </p:nvPr>
        </p:nvSpPr>
        <p:spPr bwMode="black"/>
        <p:txBody>
          <a:bodyPr/>
          <a:lstStyle/>
          <a:p>
            <a:fld id="{48F63A3B-78C7-47BE-AE5E-E10140E04643}" type="slidenum">
              <a:rPr lang="en-US" smtClean="0"/>
              <a:t>‹#›</a:t>
            </a:fld>
            <a:endParaRPr lang="en-US" dirty="0"/>
          </a:p>
        </p:txBody>
      </p:sp>
      <p:sp>
        <p:nvSpPr>
          <p:cNvPr id="9" name="Rectangle 8"/>
          <p:cNvSpPr/>
          <p:nvPr userDrawn="1"/>
        </p:nvSpPr>
        <p:spPr bwMode="hidden">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4858415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Split Boxed)">
    <p:bg>
      <p:bgPr>
        <a:solidFill>
          <a:srgbClr val="E8E8E8"/>
        </a:soli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bwMode="ltGray">
          <a:xfrm>
            <a:off x="0" y="-1"/>
            <a:ext cx="12192000" cy="1216025"/>
          </a:xfrm>
          <a:solidFill>
            <a:schemeClr val="accent1"/>
          </a:solidFill>
        </p:spPr>
        <p:txBody>
          <a:bodyPr lIns="822960" rIns="822960">
            <a:normAutofit/>
          </a:bodyPr>
          <a:lstStyle>
            <a:lvl1pPr algn="r">
              <a:defRPr sz="3600">
                <a:solidFill>
                  <a:schemeClr val="bg1"/>
                </a:solidFill>
              </a:defRPr>
            </a:lvl1pPr>
          </a:lstStyle>
          <a:p>
            <a:r>
              <a:rPr lang="en-US" dirty="0" smtClean="0"/>
              <a:t>Click to edit title</a:t>
            </a:r>
            <a:endParaRPr lang="en-US" dirty="0"/>
          </a:p>
        </p:txBody>
      </p:sp>
      <p:sp>
        <p:nvSpPr>
          <p:cNvPr id="3" name="Content Placeholder 2"/>
          <p:cNvSpPr>
            <a:spLocks noGrp="1"/>
          </p:cNvSpPr>
          <p:nvPr>
            <p:ph sz="half" idx="1"/>
          </p:nvPr>
        </p:nvSpPr>
        <p:spPr bwMode="auto">
          <a:xfrm>
            <a:off x="838200" y="1594624"/>
            <a:ext cx="5181600" cy="4582339"/>
          </a:xfrm>
          <a:solidFill>
            <a:schemeClr val="bg1"/>
          </a:solidFill>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bwMode="auto">
          <a:xfrm>
            <a:off x="6172200" y="1594624"/>
            <a:ext cx="5181600" cy="4582339"/>
          </a:xfrm>
          <a:solidFill>
            <a:schemeClr val="bg1"/>
          </a:solidFill>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bwMode="black"/>
        <p:txBody>
          <a:bodyPr/>
          <a:lstStyle/>
          <a:p>
            <a:fld id="{5485A5BA-A5F9-4138-9E4B-FFD626F6437A}" type="datetime1">
              <a:rPr lang="en-US" smtClean="0"/>
              <a:t>1/11/2019</a:t>
            </a:fld>
            <a:endParaRPr lang="en-US" dirty="0"/>
          </a:p>
        </p:txBody>
      </p:sp>
      <p:sp>
        <p:nvSpPr>
          <p:cNvPr id="11"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smtClean="0"/>
              <a:t>Optional Tagline Goes Here </a:t>
            </a:r>
            <a:r>
              <a:rPr lang="en-US" dirty="0" smtClean="0">
                <a:solidFill>
                  <a:schemeClr val="accent1"/>
                </a:solidFill>
              </a:rPr>
              <a:t>|</a:t>
            </a:r>
            <a:r>
              <a:rPr lang="en-US" dirty="0" smtClean="0"/>
              <a:t> mn.gov/dhs</a:t>
            </a:r>
            <a:endParaRPr lang="en-US" dirty="0"/>
          </a:p>
        </p:txBody>
      </p:sp>
      <p:sp>
        <p:nvSpPr>
          <p:cNvPr id="7" name="Slide Number Placeholder 6"/>
          <p:cNvSpPr>
            <a:spLocks noGrp="1"/>
          </p:cNvSpPr>
          <p:nvPr>
            <p:ph type="sldNum" sz="quarter" idx="12"/>
          </p:nvPr>
        </p:nvSpPr>
        <p:spPr bwMode="black"/>
        <p:txBody>
          <a:bodyPr/>
          <a:lstStyle/>
          <a:p>
            <a:fld id="{48F63A3B-78C7-47BE-AE5E-E10140E04643}" type="slidenum">
              <a:rPr lang="en-US" smtClean="0"/>
              <a:t>‹#›</a:t>
            </a:fld>
            <a:endParaRPr lang="en-US" dirty="0"/>
          </a:p>
        </p:txBody>
      </p:sp>
      <p:sp>
        <p:nvSpPr>
          <p:cNvPr id="9" name="Rectangle 8"/>
          <p:cNvSpPr/>
          <p:nvPr userDrawn="1"/>
        </p:nvSpPr>
        <p:spPr bwMode="hidden">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55380107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White">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bwMode="blackWhite">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bwMode="blackWhite">
          <a:xfrm>
            <a:off x="838200" y="6356350"/>
            <a:ext cx="1358590" cy="365125"/>
          </a:xfrm>
          <a:prstGeom prst="rect">
            <a:avLst/>
          </a:prstGeom>
        </p:spPr>
        <p:txBody>
          <a:bodyPr vert="horz" lIns="91440" tIns="45720" rIns="91440" bIns="45720" rtlCol="0" anchor="ctr"/>
          <a:lstStyle>
            <a:lvl1pPr algn="l">
              <a:defRPr sz="1200">
                <a:solidFill>
                  <a:schemeClr val="tx2"/>
                </a:solidFill>
              </a:defRPr>
            </a:lvl1pPr>
          </a:lstStyle>
          <a:p>
            <a:fld id="{068C556E-7101-4471-A958-3911E20944AB}" type="datetime1">
              <a:rPr lang="en-US" smtClean="0"/>
              <a:t>1/11/2019</a:t>
            </a:fld>
            <a:endParaRPr lang="en-US" dirty="0"/>
          </a:p>
        </p:txBody>
      </p:sp>
      <p:sp>
        <p:nvSpPr>
          <p:cNvPr id="12" name="Footer Placeholder 4"/>
          <p:cNvSpPr>
            <a:spLocks noGrp="1"/>
          </p:cNvSpPr>
          <p:nvPr>
            <p:ph type="ftr" sz="quarter" idx="3"/>
          </p:nvPr>
        </p:nvSpPr>
        <p:spPr bwMode="blackWhite">
          <a:xfrm>
            <a:off x="3302177" y="6356349"/>
            <a:ext cx="5587647" cy="365125"/>
          </a:xfrm>
          <a:prstGeom prst="rect">
            <a:avLst/>
          </a:prstGeom>
        </p:spPr>
        <p:txBody>
          <a:bodyPr anchor="ctr"/>
          <a:lstStyle>
            <a:lvl1pPr algn="ctr">
              <a:defRPr sz="1200">
                <a:solidFill>
                  <a:schemeClr val="tx2"/>
                </a:solidFill>
              </a:defRPr>
            </a:lvl1pPr>
          </a:lstStyle>
          <a:p>
            <a:r>
              <a:rPr lang="en-US" dirty="0" smtClean="0"/>
              <a:t>Optional Tagline Goes Here </a:t>
            </a:r>
            <a:r>
              <a:rPr lang="en-US" dirty="0" smtClean="0">
                <a:solidFill>
                  <a:schemeClr val="accent1"/>
                </a:solidFill>
              </a:rPr>
              <a:t>|</a:t>
            </a:r>
            <a:r>
              <a:rPr lang="en-US" dirty="0" smtClean="0"/>
              <a:t> mn.gov/dhs</a:t>
            </a:r>
            <a:endParaRPr lang="en-US" dirty="0"/>
          </a:p>
        </p:txBody>
      </p:sp>
      <p:sp>
        <p:nvSpPr>
          <p:cNvPr id="6" name="Slide Number Placeholder 5"/>
          <p:cNvSpPr>
            <a:spLocks noGrp="1"/>
          </p:cNvSpPr>
          <p:nvPr>
            <p:ph type="sldNum" sz="quarter" idx="4"/>
          </p:nvPr>
        </p:nvSpPr>
        <p:spPr bwMode="blackWhite">
          <a:xfrm>
            <a:off x="9891132" y="6356350"/>
            <a:ext cx="1462668"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77062332"/>
      </p:ext>
    </p:extLst>
  </p:cSld>
  <p:clrMap bg1="lt1" tx1="dk1" bg2="lt2" tx2="dk2" accent1="accent1" accent2="accent2" accent3="accent3" accent4="accent4" accent5="accent5" accent6="accent6" hlink="hlink" folHlink="folHlink"/>
  <p:sldLayoutIdLst>
    <p:sldLayoutId id="2147483788" r:id="rId1"/>
    <p:sldLayoutId id="2147483799" r:id="rId2"/>
    <p:sldLayoutId id="2147483787" r:id="rId3"/>
    <p:sldLayoutId id="2147483795" r:id="rId4"/>
    <p:sldLayoutId id="2147483711" r:id="rId5"/>
    <p:sldLayoutId id="2147483712" r:id="rId6"/>
    <p:sldLayoutId id="2147483790" r:id="rId7"/>
    <p:sldLayoutId id="2147483789" r:id="rId8"/>
    <p:sldLayoutId id="2147483714" r:id="rId9"/>
    <p:sldLayoutId id="2147483738" r:id="rId10"/>
    <p:sldLayoutId id="2147483739" r:id="rId11"/>
    <p:sldLayoutId id="2147483780" r:id="rId12"/>
    <p:sldLayoutId id="2147483773" r:id="rId13"/>
    <p:sldLayoutId id="2147483800" r:id="rId14"/>
    <p:sldLayoutId id="2147483688" r:id="rId15"/>
    <p:sldLayoutId id="2147483801" r:id="rId16"/>
    <p:sldLayoutId id="2147483802" r:id="rId17"/>
    <p:sldLayoutId id="2147483803" r:id="rId18"/>
    <p:sldLayoutId id="2147483744" r:id="rId19"/>
    <p:sldLayoutId id="2147483793" r:id="rId20"/>
    <p:sldLayoutId id="2147483772" r:id="rId21"/>
    <p:sldLayoutId id="2147483767" r:id="rId22"/>
    <p:sldLayoutId id="2147483769" r:id="rId23"/>
    <p:sldLayoutId id="2147483771" r:id="rId24"/>
    <p:sldLayoutId id="2147483770" r:id="rId25"/>
    <p:sldLayoutId id="2147483732" r:id="rId26"/>
    <p:sldLayoutId id="2147483794" r:id="rId27"/>
    <p:sldLayoutId id="2147483733" r:id="rId28"/>
    <p:sldLayoutId id="2147483747" r:id="rId29"/>
    <p:sldLayoutId id="2147483818" r:id="rId30"/>
    <p:sldLayoutId id="2147483805" r:id="rId31"/>
    <p:sldLayoutId id="2147483806" r:id="rId32"/>
    <p:sldLayoutId id="2147483750" r:id="rId33"/>
    <p:sldLayoutId id="2147483765" r:id="rId34"/>
    <p:sldLayoutId id="2147483781" r:id="rId35"/>
    <p:sldLayoutId id="2147483809" r:id="rId36"/>
    <p:sldLayoutId id="2147483808" r:id="rId37"/>
    <p:sldLayoutId id="2147483807" r:id="rId38"/>
    <p:sldLayoutId id="2147483819" r:id="rId39"/>
    <p:sldLayoutId id="2147483754" r:id="rId40"/>
    <p:sldLayoutId id="2147483755" r:id="rId41"/>
    <p:sldLayoutId id="2147483759" r:id="rId42"/>
    <p:sldLayoutId id="2147483753" r:id="rId43"/>
    <p:sldLayoutId id="2147483763" r:id="rId44"/>
    <p:sldLayoutId id="2147483762" r:id="rId45"/>
    <p:sldLayoutId id="2147483758" r:id="rId46"/>
    <p:sldLayoutId id="2147483756" r:id="rId47"/>
    <p:sldLayoutId id="2147483798" r:id="rId48"/>
    <p:sldLayoutId id="2147483797" r:id="rId49"/>
  </p:sldLayoutIdLst>
  <p:timing>
    <p:tnLst>
      <p:par>
        <p:cTn id="1" dur="indefinite" restart="never" nodeType="tmRoot"/>
      </p:par>
    </p:tnLst>
  </p:timing>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spcAft>
          <a:spcPts val="1000"/>
        </a:spcAft>
        <a:buClr>
          <a:schemeClr val="accent1"/>
        </a:buClr>
        <a:buFont typeface="Arial" panose="020B0604020202020204" pitchFamily="34" charset="0"/>
        <a:buChar char="•"/>
        <a:defRPr sz="25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21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HCBS Workforce, Programs, and Payment Rates</a:t>
            </a:r>
            <a:endParaRPr lang="en-US" dirty="0"/>
          </a:p>
        </p:txBody>
      </p:sp>
      <p:sp>
        <p:nvSpPr>
          <p:cNvPr id="3" name="Text Placeholder 2"/>
          <p:cNvSpPr>
            <a:spLocks noGrp="1"/>
          </p:cNvSpPr>
          <p:nvPr>
            <p:ph type="body" sz="quarter" idx="14"/>
          </p:nvPr>
        </p:nvSpPr>
        <p:spPr/>
        <p:txBody>
          <a:bodyPr/>
          <a:lstStyle/>
          <a:p>
            <a:r>
              <a:rPr lang="en-US" dirty="0" smtClean="0"/>
              <a:t>Disability Services  and Aging and Adult Services Divisions</a:t>
            </a:r>
            <a:endParaRPr lang="en-US" dirty="0"/>
          </a:p>
        </p:txBody>
      </p:sp>
      <p:sp>
        <p:nvSpPr>
          <p:cNvPr id="4" name="Date Placeholder 3"/>
          <p:cNvSpPr>
            <a:spLocks noGrp="1"/>
          </p:cNvSpPr>
          <p:nvPr>
            <p:ph type="dt" sz="half" idx="15"/>
          </p:nvPr>
        </p:nvSpPr>
        <p:spPr/>
        <p:txBody>
          <a:bodyPr/>
          <a:lstStyle/>
          <a:p>
            <a:fld id="{D7ED242C-24FB-43A0-BCB6-43756FC812F6}" type="datetime1">
              <a:rPr lang="en-US" smtClean="0"/>
              <a:t>1/11/2019</a:t>
            </a:fld>
            <a:endParaRPr lang="en-US" dirty="0"/>
          </a:p>
        </p:txBody>
      </p:sp>
      <p:sp>
        <p:nvSpPr>
          <p:cNvPr id="6" name="Slide Number Placeholder 5"/>
          <p:cNvSpPr>
            <a:spLocks noGrp="1"/>
          </p:cNvSpPr>
          <p:nvPr>
            <p:ph type="sldNum" sz="quarter" idx="16"/>
          </p:nvPr>
        </p:nvSpPr>
        <p:spPr/>
        <p:txBody>
          <a:bodyPr/>
          <a:lstStyle/>
          <a:p>
            <a:fld id="{48F63A3B-78C7-47BE-AE5E-E10140E04643}" type="slidenum">
              <a:rPr lang="en-US" smtClean="0"/>
              <a:pPr/>
              <a:t>1</a:t>
            </a:fld>
            <a:endParaRPr lang="en-US" dirty="0"/>
          </a:p>
        </p:txBody>
      </p:sp>
    </p:spTree>
    <p:extLst>
      <p:ext uri="{BB962C8B-B14F-4D97-AF65-F5344CB8AC3E}">
        <p14:creationId xmlns:p14="http://schemas.microsoft.com/office/powerpoint/2010/main" val="30861298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HCBS Rate-Setting Methods and Expenditures</a:t>
            </a:r>
            <a:endParaRPr lang="en-US" dirty="0"/>
          </a:p>
        </p:txBody>
      </p:sp>
    </p:spTree>
    <p:extLst>
      <p:ext uri="{BB962C8B-B14F-4D97-AF65-F5344CB8AC3E}">
        <p14:creationId xmlns:p14="http://schemas.microsoft.com/office/powerpoint/2010/main" val="23509327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Waiver Rate-Setting: Overview</a:t>
            </a:r>
            <a:endParaRPr lang="en-US" dirty="0"/>
          </a:p>
        </p:txBody>
      </p:sp>
      <p:sp>
        <p:nvSpPr>
          <p:cNvPr id="3" name="Content Placeholder 2"/>
          <p:cNvSpPr>
            <a:spLocks noGrp="1"/>
          </p:cNvSpPr>
          <p:nvPr>
            <p:ph idx="1"/>
          </p:nvPr>
        </p:nvSpPr>
        <p:spPr/>
        <p:txBody>
          <a:bodyPr>
            <a:normAutofit/>
          </a:bodyPr>
          <a:lstStyle/>
          <a:p>
            <a:r>
              <a:rPr lang="en-US" dirty="0" smtClean="0"/>
              <a:t>Statute outlines rate setting methodologies for HCBS waivers.  They are based on the cost of providing services.</a:t>
            </a:r>
          </a:p>
          <a:p>
            <a:r>
              <a:rPr lang="en-US" dirty="0" smtClean="0"/>
              <a:t>Direct support professional wages are the basis for the rate.</a:t>
            </a:r>
          </a:p>
          <a:p>
            <a:pPr lvl="1"/>
            <a:r>
              <a:rPr lang="en-US" dirty="0"/>
              <a:t>Direct support wages in the </a:t>
            </a:r>
            <a:r>
              <a:rPr lang="en-US" dirty="0" smtClean="0"/>
              <a:t>disability waiver rate formulas vary </a:t>
            </a:r>
            <a:r>
              <a:rPr lang="en-US" dirty="0"/>
              <a:t>from $12.27 to $</a:t>
            </a:r>
            <a:r>
              <a:rPr lang="en-US" dirty="0" smtClean="0"/>
              <a:t>22.38/hour.</a:t>
            </a:r>
          </a:p>
          <a:p>
            <a:pPr lvl="1"/>
            <a:r>
              <a:rPr lang="en-US" dirty="0" smtClean="0"/>
              <a:t>Direct support wages in the aging formulas vary from $12.84 to $18.87.</a:t>
            </a:r>
            <a:endParaRPr lang="en-US" dirty="0"/>
          </a:p>
          <a:p>
            <a:r>
              <a:rPr lang="en-US" dirty="0"/>
              <a:t>Other cost components in the </a:t>
            </a:r>
            <a:r>
              <a:rPr lang="en-US" dirty="0" smtClean="0"/>
              <a:t>rate formulas </a:t>
            </a:r>
            <a:r>
              <a:rPr lang="en-US" dirty="0"/>
              <a:t>include benefits, supervision, program support, </a:t>
            </a:r>
            <a:r>
              <a:rPr lang="en-US" dirty="0" smtClean="0"/>
              <a:t>training, utilization, and </a:t>
            </a:r>
            <a:r>
              <a:rPr lang="en-US" dirty="0"/>
              <a:t>administrative costs</a:t>
            </a:r>
            <a:r>
              <a:rPr lang="en-US" dirty="0" smtClean="0"/>
              <a:t>.</a:t>
            </a:r>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t>1/11/2019</a:t>
            </a:fld>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11</a:t>
            </a:fld>
            <a:endParaRPr lang="en-US" dirty="0"/>
          </a:p>
        </p:txBody>
      </p:sp>
    </p:spTree>
    <p:extLst>
      <p:ext uri="{BB962C8B-B14F-4D97-AF65-F5344CB8AC3E}">
        <p14:creationId xmlns:p14="http://schemas.microsoft.com/office/powerpoint/2010/main" val="19025951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Waiver Rate-Setting: Overview</a:t>
            </a:r>
            <a:endParaRPr lang="en-US" dirty="0"/>
          </a:p>
        </p:txBody>
      </p:sp>
      <p:sp>
        <p:nvSpPr>
          <p:cNvPr id="3" name="Content Placeholder 2"/>
          <p:cNvSpPr>
            <a:spLocks noGrp="1"/>
          </p:cNvSpPr>
          <p:nvPr>
            <p:ph idx="1"/>
          </p:nvPr>
        </p:nvSpPr>
        <p:spPr/>
        <p:txBody>
          <a:bodyPr>
            <a:normAutofit/>
          </a:bodyPr>
          <a:lstStyle/>
          <a:p>
            <a:r>
              <a:rPr lang="en-US" dirty="0" smtClean="0"/>
              <a:t>Rate formula cost components are prospective and based on multiple evaluations and on going research of the cost of providing waiver services:</a:t>
            </a:r>
          </a:p>
          <a:p>
            <a:pPr lvl="1"/>
            <a:r>
              <a:rPr lang="en-US" dirty="0" smtClean="0"/>
              <a:t>Evaluation of compensation, including wages, benefits and other factors</a:t>
            </a:r>
          </a:p>
          <a:p>
            <a:pPr lvl="1"/>
            <a:r>
              <a:rPr lang="en-US" dirty="0" smtClean="0"/>
              <a:t>Evaluation of non-wage cost factors</a:t>
            </a:r>
          </a:p>
          <a:p>
            <a:r>
              <a:rPr lang="en-US" dirty="0" smtClean="0"/>
              <a:t>A provider wage and cost survey supported the use of BLS codes as an accurate reflection of the average wages paid to direct support professionals.</a:t>
            </a:r>
          </a:p>
          <a:p>
            <a:pPr lvl="1"/>
            <a:r>
              <a:rPr lang="en-US" dirty="0" smtClean="0"/>
              <a:t>For detailed finding, please see the January 2019 legislative report titled: “Evaluation of Rate Methodology for Services Provided under Elderly Waiver and Related Programs”</a:t>
            </a:r>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t>1/11/2019</a:t>
            </a:fld>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12</a:t>
            </a:fld>
            <a:endParaRPr lang="en-US" dirty="0"/>
          </a:p>
        </p:txBody>
      </p:sp>
    </p:spTree>
    <p:extLst>
      <p:ext uri="{BB962C8B-B14F-4D97-AF65-F5344CB8AC3E}">
        <p14:creationId xmlns:p14="http://schemas.microsoft.com/office/powerpoint/2010/main" val="32637224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Disability Waiver Rate System</a:t>
            </a:r>
            <a:endParaRPr lang="en-US" dirty="0"/>
          </a:p>
        </p:txBody>
      </p:sp>
      <p:sp>
        <p:nvSpPr>
          <p:cNvPr id="3" name="Content Placeholder 2"/>
          <p:cNvSpPr>
            <a:spLocks noGrp="1"/>
          </p:cNvSpPr>
          <p:nvPr>
            <p:ph idx="1"/>
          </p:nvPr>
        </p:nvSpPr>
        <p:spPr/>
        <p:txBody>
          <a:bodyPr>
            <a:normAutofit/>
          </a:bodyPr>
          <a:lstStyle/>
          <a:p>
            <a:r>
              <a:rPr lang="en-US" dirty="0" smtClean="0"/>
              <a:t>The Disability Waiver Rate System (DWRS)  prospectively set rates for the DD, CADI, CAC, and BI waivers.</a:t>
            </a:r>
          </a:p>
          <a:p>
            <a:r>
              <a:rPr lang="en-US" dirty="0" smtClean="0"/>
              <a:t>Under DWRS, each service has a formula (“framework”) that sets rates based on cost components outlined in state law.</a:t>
            </a:r>
          </a:p>
          <a:p>
            <a:r>
              <a:rPr lang="en-US" dirty="0" smtClean="0"/>
              <a:t>Includes </a:t>
            </a:r>
            <a:r>
              <a:rPr lang="en-US" dirty="0"/>
              <a:t>an inflationary update, once every five years</a:t>
            </a:r>
            <a:r>
              <a:rPr lang="en-US" dirty="0" smtClean="0"/>
              <a:t>.</a:t>
            </a:r>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t>1/11/2019</a:t>
            </a:fld>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13</a:t>
            </a:fld>
            <a:endParaRPr lang="en-US" dirty="0"/>
          </a:p>
        </p:txBody>
      </p:sp>
    </p:spTree>
    <p:extLst>
      <p:ext uri="{BB962C8B-B14F-4D97-AF65-F5344CB8AC3E}">
        <p14:creationId xmlns:p14="http://schemas.microsoft.com/office/powerpoint/2010/main" val="34631753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Disability Waiver Rate System</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Some DWRS frameworks establish a rate for all recipients.  They are what we call “unit based services”, and include independent living services, personal support, and employment services.</a:t>
            </a:r>
          </a:p>
          <a:p>
            <a:r>
              <a:rPr lang="en-US" dirty="0" smtClean="0"/>
              <a:t>Other DWRS frameworks require service-specific information based on a person’s assessed needs to calculate a rate, which may include:</a:t>
            </a:r>
          </a:p>
          <a:p>
            <a:pPr lvl="1"/>
            <a:r>
              <a:rPr lang="en-US" dirty="0" smtClean="0"/>
              <a:t>Direct staffing ratio</a:t>
            </a:r>
          </a:p>
          <a:p>
            <a:pPr lvl="1"/>
            <a:r>
              <a:rPr lang="en-US" dirty="0" smtClean="0"/>
              <a:t>Staffing hours</a:t>
            </a:r>
          </a:p>
          <a:p>
            <a:pPr lvl="1"/>
            <a:r>
              <a:rPr lang="en-US" dirty="0" smtClean="0"/>
              <a:t>Nursing hours</a:t>
            </a:r>
          </a:p>
          <a:p>
            <a:pPr lvl="1"/>
            <a:r>
              <a:rPr lang="en-US" dirty="0" smtClean="0"/>
              <a:t>Type of staffing (in-person, remote)</a:t>
            </a:r>
          </a:p>
          <a:p>
            <a:r>
              <a:rPr lang="en-US" dirty="0" smtClean="0"/>
              <a:t>When additional information is needed, it is manually entered by lead agencies in an electronic rate calculation form that was developed by DHS and is available to counties/tribes as part of the </a:t>
            </a:r>
            <a:r>
              <a:rPr lang="en-US" dirty="0" err="1" smtClean="0"/>
              <a:t>MnCHOICES</a:t>
            </a:r>
            <a:r>
              <a:rPr lang="en-US" dirty="0" smtClean="0"/>
              <a:t> Support Plan application. </a:t>
            </a:r>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t>1/11/2019</a:t>
            </a:fld>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14</a:t>
            </a:fld>
            <a:endParaRPr lang="en-US" dirty="0"/>
          </a:p>
        </p:txBody>
      </p:sp>
    </p:spTree>
    <p:extLst>
      <p:ext uri="{BB962C8B-B14F-4D97-AF65-F5344CB8AC3E}">
        <p14:creationId xmlns:p14="http://schemas.microsoft.com/office/powerpoint/2010/main" val="32739256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DWRS input example</a:t>
            </a:r>
            <a:endParaRPr lang="en-US" dirty="0"/>
          </a:p>
        </p:txBody>
      </p:sp>
      <p:sp>
        <p:nvSpPr>
          <p:cNvPr id="3" name="Content Placeholder 2"/>
          <p:cNvSpPr>
            <a:spLocks noGrp="1"/>
          </p:cNvSpPr>
          <p:nvPr>
            <p:ph idx="1"/>
          </p:nvPr>
        </p:nvSpPr>
        <p:spPr/>
        <p:txBody>
          <a:bodyPr/>
          <a:lstStyle/>
          <a:p>
            <a:r>
              <a:rPr lang="en-US" dirty="0" smtClean="0"/>
              <a:t>As an example, this is the information required to calculate a daily rate for Day Training &amp; Habilitation:</a:t>
            </a:r>
          </a:p>
          <a:p>
            <a:pPr lvl="1"/>
            <a:r>
              <a:rPr lang="en-US" dirty="0" smtClean="0"/>
              <a:t>Direct staffing ratio</a:t>
            </a:r>
          </a:p>
          <a:p>
            <a:pPr lvl="1"/>
            <a:r>
              <a:rPr lang="en-US" dirty="0" smtClean="0"/>
              <a:t>Deaf or hard of hearing customization</a:t>
            </a:r>
          </a:p>
          <a:p>
            <a:pPr lvl="1"/>
            <a:r>
              <a:rPr lang="en-US" dirty="0" smtClean="0"/>
              <a:t>Licensed Practical Nurse hours per day</a:t>
            </a:r>
          </a:p>
          <a:p>
            <a:pPr lvl="1"/>
            <a:r>
              <a:rPr lang="en-US" dirty="0" smtClean="0"/>
              <a:t>Registered Nurse hours per day</a:t>
            </a:r>
          </a:p>
          <a:p>
            <a:pPr lvl="1"/>
            <a:r>
              <a:rPr lang="en-US" dirty="0" smtClean="0"/>
              <a:t>County of residence</a:t>
            </a:r>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t>1/11/2019</a:t>
            </a:fld>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15</a:t>
            </a:fld>
            <a:endParaRPr lang="en-US" dirty="0"/>
          </a:p>
        </p:txBody>
      </p:sp>
    </p:spTree>
    <p:extLst>
      <p:ext uri="{BB962C8B-B14F-4D97-AF65-F5344CB8AC3E}">
        <p14:creationId xmlns:p14="http://schemas.microsoft.com/office/powerpoint/2010/main" val="6598278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of adding information into the formula </a:t>
            </a:r>
            <a:endParaRPr lang="en-US" dirty="0"/>
          </a:p>
        </p:txBody>
      </p:sp>
      <p:pic>
        <p:nvPicPr>
          <p:cNvPr id="7" name="Content Placeholder 6"/>
          <p:cNvPicPr>
            <a:picLocks noGrp="1" noChangeAspect="1"/>
          </p:cNvPicPr>
          <p:nvPr>
            <p:ph idx="1"/>
          </p:nvPr>
        </p:nvPicPr>
        <p:blipFill>
          <a:blip r:embed="rId2"/>
          <a:stretch>
            <a:fillRect/>
          </a:stretch>
        </p:blipFill>
        <p:spPr>
          <a:xfrm>
            <a:off x="3442745" y="1825625"/>
            <a:ext cx="5306509" cy="4351338"/>
          </a:xfrm>
          <a:prstGeom prst="rect">
            <a:avLst/>
          </a:prstGeom>
        </p:spPr>
      </p:pic>
      <p:sp>
        <p:nvSpPr>
          <p:cNvPr id="4" name="Date Placeholder 3"/>
          <p:cNvSpPr>
            <a:spLocks noGrp="1"/>
          </p:cNvSpPr>
          <p:nvPr>
            <p:ph type="dt" sz="half" idx="10"/>
          </p:nvPr>
        </p:nvSpPr>
        <p:spPr/>
        <p:txBody>
          <a:bodyPr/>
          <a:lstStyle/>
          <a:p>
            <a:fld id="{824D5D47-1752-4D84-8BFB-C2F71A34C932}" type="datetime1">
              <a:rPr lang="en-US" smtClean="0"/>
              <a:t>1/11/2019</a:t>
            </a:fld>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16</a:t>
            </a:fld>
            <a:endParaRPr lang="en-US" dirty="0"/>
          </a:p>
        </p:txBody>
      </p:sp>
    </p:spTree>
    <p:extLst>
      <p:ext uri="{BB962C8B-B14F-4D97-AF65-F5344CB8AC3E}">
        <p14:creationId xmlns:p14="http://schemas.microsoft.com/office/powerpoint/2010/main" val="38340804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DWRS banding</a:t>
            </a:r>
            <a:endParaRPr lang="en-US" dirty="0"/>
          </a:p>
        </p:txBody>
      </p:sp>
      <p:sp>
        <p:nvSpPr>
          <p:cNvPr id="3" name="Content Placeholder 2"/>
          <p:cNvSpPr>
            <a:spLocks noGrp="1"/>
          </p:cNvSpPr>
          <p:nvPr>
            <p:ph idx="1"/>
          </p:nvPr>
        </p:nvSpPr>
        <p:spPr/>
        <p:txBody>
          <a:bodyPr>
            <a:normAutofit lnSpcReduction="10000"/>
          </a:bodyPr>
          <a:lstStyle/>
          <a:p>
            <a:r>
              <a:rPr lang="en-US" dirty="0" smtClean="0"/>
              <a:t>When the legislature passed DWRS, it created a multi-year transition period that would phase-in DWRS rates for services using 2013 as a base.</a:t>
            </a:r>
          </a:p>
          <a:p>
            <a:pPr lvl="1"/>
            <a:r>
              <a:rPr lang="en-US" dirty="0" smtClean="0"/>
              <a:t>This phase-in transition is referred to as “banding.”</a:t>
            </a:r>
          </a:p>
          <a:p>
            <a:r>
              <a:rPr lang="en-US" dirty="0" smtClean="0"/>
              <a:t>Current law ends the banding period on December 31 2020.</a:t>
            </a:r>
          </a:p>
          <a:p>
            <a:pPr lvl="1"/>
            <a:r>
              <a:rPr lang="en-US" dirty="0" smtClean="0"/>
              <a:t>Minnesota currently only has federal authority to continue banding through December 31 2019.</a:t>
            </a:r>
          </a:p>
          <a:p>
            <a:r>
              <a:rPr lang="en-US" dirty="0" smtClean="0"/>
              <a:t>At the end of the banding period, all disability waiver rates will be set using the framework formulas.  This will take a year to complete the final transition since rates will be updated at the time of the waiver recipient’s annual review and service authorizations for the next year are completed.</a:t>
            </a:r>
          </a:p>
        </p:txBody>
      </p:sp>
      <p:sp>
        <p:nvSpPr>
          <p:cNvPr id="4" name="Date Placeholder 3"/>
          <p:cNvSpPr>
            <a:spLocks noGrp="1"/>
          </p:cNvSpPr>
          <p:nvPr>
            <p:ph type="dt" sz="half" idx="10"/>
          </p:nvPr>
        </p:nvSpPr>
        <p:spPr/>
        <p:txBody>
          <a:bodyPr/>
          <a:lstStyle/>
          <a:p>
            <a:fld id="{824D5D47-1752-4D84-8BFB-C2F71A34C932}" type="datetime1">
              <a:rPr lang="en-US" smtClean="0"/>
              <a:t>1/11/2019</a:t>
            </a:fld>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17</a:t>
            </a:fld>
            <a:endParaRPr lang="en-US" dirty="0"/>
          </a:p>
        </p:txBody>
      </p:sp>
    </p:spTree>
    <p:extLst>
      <p:ext uri="{BB962C8B-B14F-4D97-AF65-F5344CB8AC3E}">
        <p14:creationId xmlns:p14="http://schemas.microsoft.com/office/powerpoint/2010/main" val="16606242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Elderly Waiver and Aging Rate-Setting</a:t>
            </a:r>
            <a:endParaRPr lang="en-US" dirty="0"/>
          </a:p>
        </p:txBody>
      </p:sp>
      <p:sp>
        <p:nvSpPr>
          <p:cNvPr id="3" name="Content Placeholder 2"/>
          <p:cNvSpPr>
            <a:spLocks noGrp="1"/>
          </p:cNvSpPr>
          <p:nvPr>
            <p:ph idx="1"/>
          </p:nvPr>
        </p:nvSpPr>
        <p:spPr/>
        <p:txBody>
          <a:bodyPr>
            <a:normAutofit lnSpcReduction="10000"/>
          </a:bodyPr>
          <a:lstStyle/>
          <a:p>
            <a:r>
              <a:rPr lang="en-US" dirty="0"/>
              <a:t>The 2017 legislature </a:t>
            </a:r>
            <a:r>
              <a:rPr lang="en-US" dirty="0" smtClean="0"/>
              <a:t>authorized rate-setting methods for many HCBS services for older adults </a:t>
            </a:r>
          </a:p>
          <a:p>
            <a:pPr lvl="1"/>
            <a:r>
              <a:rPr lang="en-US" dirty="0" smtClean="0"/>
              <a:t>The basic elements of the methods align with the Disability Waiver Rate System</a:t>
            </a:r>
          </a:p>
          <a:p>
            <a:r>
              <a:rPr lang="en-US" dirty="0"/>
              <a:t>The aging </a:t>
            </a:r>
            <a:r>
              <a:rPr lang="en-US" dirty="0" smtClean="0"/>
              <a:t>rate-setting methods were evaluated for the first time in 2018</a:t>
            </a:r>
          </a:p>
          <a:p>
            <a:pPr lvl="1"/>
            <a:r>
              <a:rPr lang="en-US" dirty="0" smtClean="0"/>
              <a:t>DHS recommendations are in the January 2019 legislative report: </a:t>
            </a:r>
            <a:r>
              <a:rPr lang="en-US" dirty="0"/>
              <a:t>“Evaluation of Rate Methodology for Services Provided under Elderly Waiver and Related Programs” </a:t>
            </a:r>
            <a:endParaRPr lang="en-US" dirty="0" smtClean="0"/>
          </a:p>
          <a:p>
            <a:r>
              <a:rPr lang="en-US" dirty="0" smtClean="0"/>
              <a:t>As directed by statute, </a:t>
            </a:r>
            <a:r>
              <a:rPr lang="en-US" dirty="0"/>
              <a:t>the aging rate-setting methods </a:t>
            </a:r>
            <a:r>
              <a:rPr lang="en-US" dirty="0" smtClean="0"/>
              <a:t>make </a:t>
            </a:r>
            <a:r>
              <a:rPr lang="en-US" dirty="0"/>
              <a:t>up 10% of the final rate. </a:t>
            </a:r>
            <a:r>
              <a:rPr lang="en-US"/>
              <a:t>90% of the rate is based on rates paid on June 30, </a:t>
            </a:r>
            <a:r>
              <a:rPr lang="en-US" smtClean="0"/>
              <a:t>2017.</a:t>
            </a:r>
            <a:endParaRPr lang="en-US" dirty="0" smtClean="0"/>
          </a:p>
          <a:p>
            <a:r>
              <a:rPr lang="en-US" dirty="0" smtClean="0"/>
              <a:t>The </a:t>
            </a:r>
            <a:r>
              <a:rPr lang="en-US" dirty="0"/>
              <a:t>aging rate-setting </a:t>
            </a:r>
            <a:r>
              <a:rPr lang="en-US" dirty="0" smtClean="0"/>
              <a:t>methods </a:t>
            </a:r>
            <a:r>
              <a:rPr lang="en-US" dirty="0"/>
              <a:t>currently do not include inflationary </a:t>
            </a:r>
            <a:r>
              <a:rPr lang="en-US" dirty="0" smtClean="0"/>
              <a:t>updates</a:t>
            </a:r>
            <a:endParaRPr lang="en-US" dirty="0"/>
          </a:p>
        </p:txBody>
      </p:sp>
      <p:sp>
        <p:nvSpPr>
          <p:cNvPr id="4" name="Date Placeholder 3"/>
          <p:cNvSpPr>
            <a:spLocks noGrp="1"/>
          </p:cNvSpPr>
          <p:nvPr>
            <p:ph type="dt" sz="half" idx="10"/>
          </p:nvPr>
        </p:nvSpPr>
        <p:spPr/>
        <p:txBody>
          <a:bodyPr/>
          <a:lstStyle/>
          <a:p>
            <a:r>
              <a:rPr lang="en-US" smtClean="0">
                <a:solidFill>
                  <a:srgbClr val="000000"/>
                </a:solidFill>
              </a:rPr>
              <a:t>1/14/2019</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18</a:t>
            </a:fld>
            <a:endParaRPr lang="en-US" dirty="0">
              <a:solidFill>
                <a:srgbClr val="000000"/>
              </a:solidFill>
            </a:endParaRPr>
          </a:p>
        </p:txBody>
      </p:sp>
    </p:spTree>
    <p:extLst>
      <p:ext uri="{BB962C8B-B14F-4D97-AF65-F5344CB8AC3E}">
        <p14:creationId xmlns:p14="http://schemas.microsoft.com/office/powerpoint/2010/main" val="25873289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Elderly Waiver and </a:t>
            </a:r>
            <a:r>
              <a:rPr lang="en-US" dirty="0" smtClean="0"/>
              <a:t>Aging Rate-Setting</a:t>
            </a:r>
            <a:endParaRPr lang="en-US" dirty="0"/>
          </a:p>
        </p:txBody>
      </p:sp>
      <p:graphicFrame>
        <p:nvGraphicFramePr>
          <p:cNvPr id="7" name="Content Placeholder 6"/>
          <p:cNvGraphicFramePr>
            <a:graphicFrameLocks noGrp="1"/>
          </p:cNvGraphicFramePr>
          <p:nvPr>
            <p:ph idx="1"/>
            <p:extLst/>
          </p:nvPr>
        </p:nvGraphicFramePr>
        <p:xfrm>
          <a:off x="838200" y="3898714"/>
          <a:ext cx="10515601" cy="2280180"/>
        </p:xfrm>
        <a:graphic>
          <a:graphicData uri="http://schemas.openxmlformats.org/drawingml/2006/table">
            <a:tbl>
              <a:tblPr firstRow="1" firstCol="1" bandRow="1">
                <a:tableStyleId>{5C22544A-7EE6-4342-B048-85BDC9FD1C3A}</a:tableStyleId>
              </a:tblPr>
              <a:tblGrid>
                <a:gridCol w="2857180"/>
                <a:gridCol w="1463474"/>
                <a:gridCol w="2367887"/>
                <a:gridCol w="2367887"/>
                <a:gridCol w="1459173"/>
              </a:tblGrid>
              <a:tr h="906958">
                <a:tc>
                  <a:txBody>
                    <a:bodyPr/>
                    <a:lstStyle/>
                    <a:p>
                      <a:pPr marL="0" marR="0" algn="ctr">
                        <a:lnSpc>
                          <a:spcPct val="112000"/>
                        </a:lnSpc>
                        <a:spcBef>
                          <a:spcPts val="0"/>
                        </a:spcBef>
                        <a:spcAft>
                          <a:spcPts val="0"/>
                        </a:spcAft>
                      </a:pPr>
                      <a:r>
                        <a:rPr lang="en-US" sz="2000" dirty="0" smtClean="0">
                          <a:effectLst/>
                        </a:rPr>
                        <a:t>Examples</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3742" marR="73742" marT="0" marB="0" anchor="ctr"/>
                </a:tc>
                <a:tc>
                  <a:txBody>
                    <a:bodyPr/>
                    <a:lstStyle/>
                    <a:p>
                      <a:pPr marL="0" marR="0" algn="ctr">
                        <a:lnSpc>
                          <a:spcPct val="112000"/>
                        </a:lnSpc>
                        <a:spcBef>
                          <a:spcPts val="0"/>
                        </a:spcBef>
                        <a:spcAft>
                          <a:spcPts val="0"/>
                        </a:spcAft>
                      </a:pPr>
                      <a:r>
                        <a:rPr lang="en-US" sz="2000" dirty="0" smtClean="0">
                          <a:effectLst/>
                          <a:latin typeface="Calibri" panose="020F0502020204030204" pitchFamily="34" charset="0"/>
                          <a:ea typeface="Times New Roman" panose="02020603050405020304" pitchFamily="18" charset="0"/>
                          <a:cs typeface="Times New Roman" panose="02020603050405020304" pitchFamily="18" charset="0"/>
                        </a:rPr>
                        <a:t>Unit </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3742" marR="73742" marT="0" marB="0" anchor="ctr"/>
                </a:tc>
                <a:tc>
                  <a:txBody>
                    <a:bodyPr/>
                    <a:lstStyle/>
                    <a:p>
                      <a:pPr marL="0" marR="0" algn="ctr">
                        <a:lnSpc>
                          <a:spcPct val="112000"/>
                        </a:lnSpc>
                        <a:spcBef>
                          <a:spcPts val="0"/>
                        </a:spcBef>
                        <a:spcAft>
                          <a:spcPts val="0"/>
                        </a:spcAft>
                      </a:pPr>
                      <a:r>
                        <a:rPr lang="en-US" sz="2000" baseline="0" dirty="0" smtClean="0">
                          <a:effectLst/>
                          <a:latin typeface="Calibri" panose="020F0502020204030204" pitchFamily="34" charset="0"/>
                          <a:ea typeface="Times New Roman" panose="02020603050405020304" pitchFamily="18" charset="0"/>
                          <a:cs typeface="Times New Roman" panose="02020603050405020304" pitchFamily="18" charset="0"/>
                        </a:rPr>
                        <a:t>1/1/2019 </a:t>
                      </a:r>
                    </a:p>
                    <a:p>
                      <a:pPr marL="0" marR="0" algn="ctr">
                        <a:lnSpc>
                          <a:spcPct val="112000"/>
                        </a:lnSpc>
                        <a:spcBef>
                          <a:spcPts val="0"/>
                        </a:spcBef>
                        <a:spcAft>
                          <a:spcPts val="0"/>
                        </a:spcAft>
                      </a:pPr>
                      <a:r>
                        <a:rPr lang="en-US" sz="2000" baseline="0" dirty="0" smtClean="0">
                          <a:effectLst/>
                          <a:latin typeface="Calibri" panose="020F0502020204030204" pitchFamily="34" charset="0"/>
                          <a:ea typeface="Times New Roman" panose="02020603050405020304" pitchFamily="18" charset="0"/>
                          <a:cs typeface="Times New Roman" panose="02020603050405020304" pitchFamily="18" charset="0"/>
                        </a:rPr>
                        <a:t>Rates</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3742" marR="73742" marT="0" marB="0" anchor="ctr"/>
                </a:tc>
                <a:tc>
                  <a:txBody>
                    <a:bodyPr/>
                    <a:lstStyle/>
                    <a:p>
                      <a:pPr marL="0" marR="0" algn="ctr">
                        <a:lnSpc>
                          <a:spcPct val="112000"/>
                        </a:lnSpc>
                        <a:spcBef>
                          <a:spcPts val="0"/>
                        </a:spcBef>
                        <a:spcAft>
                          <a:spcPts val="0"/>
                        </a:spcAft>
                      </a:pPr>
                      <a:r>
                        <a:rPr lang="en-US" sz="2000" dirty="0" smtClean="0"/>
                        <a:t>Full Implementation Rates</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3742" marR="73742" marT="0" marB="0" anchor="ctr"/>
                </a:tc>
                <a:tc>
                  <a:txBody>
                    <a:bodyPr/>
                    <a:lstStyle/>
                    <a:p>
                      <a:pPr marL="0" marR="0" algn="ctr">
                        <a:lnSpc>
                          <a:spcPct val="112000"/>
                        </a:lnSpc>
                        <a:spcBef>
                          <a:spcPts val="0"/>
                        </a:spcBef>
                        <a:spcAft>
                          <a:spcPts val="0"/>
                        </a:spcAft>
                      </a:pPr>
                      <a:r>
                        <a:rPr lang="en-US" sz="2000" dirty="0" smtClean="0">
                          <a:effectLst/>
                          <a:latin typeface="Calibri" panose="020F0502020204030204" pitchFamily="34" charset="0"/>
                          <a:ea typeface="Times New Roman" panose="02020603050405020304" pitchFamily="18" charset="0"/>
                          <a:cs typeface="Times New Roman" panose="02020603050405020304" pitchFamily="18" charset="0"/>
                        </a:rPr>
                        <a:t>Percent</a:t>
                      </a:r>
                      <a:r>
                        <a:rPr lang="en-US" sz="2000" baseline="0" dirty="0" smtClean="0">
                          <a:effectLst/>
                          <a:latin typeface="Calibri" panose="020F0502020204030204" pitchFamily="34" charset="0"/>
                          <a:ea typeface="Times New Roman" panose="02020603050405020304" pitchFamily="18" charset="0"/>
                          <a:cs typeface="Times New Roman" panose="02020603050405020304" pitchFamily="18" charset="0"/>
                        </a:rPr>
                        <a:t> </a:t>
                      </a:r>
                    </a:p>
                    <a:p>
                      <a:pPr marL="0" marR="0" algn="ctr">
                        <a:lnSpc>
                          <a:spcPct val="112000"/>
                        </a:lnSpc>
                        <a:spcBef>
                          <a:spcPts val="0"/>
                        </a:spcBef>
                        <a:spcAft>
                          <a:spcPts val="0"/>
                        </a:spcAft>
                      </a:pPr>
                      <a:r>
                        <a:rPr lang="en-US" sz="2000" baseline="0" dirty="0" smtClean="0">
                          <a:effectLst/>
                          <a:latin typeface="Calibri" panose="020F0502020204030204" pitchFamily="34" charset="0"/>
                          <a:ea typeface="Times New Roman" panose="02020603050405020304" pitchFamily="18" charset="0"/>
                          <a:cs typeface="Times New Roman" panose="02020603050405020304" pitchFamily="18" charset="0"/>
                        </a:rPr>
                        <a:t>Difference </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3742" marR="73742" marT="0" marB="0" anchor="ctr"/>
                </a:tc>
              </a:tr>
              <a:tr h="349094">
                <a:tc>
                  <a:txBody>
                    <a:bodyPr/>
                    <a:lstStyle/>
                    <a:p>
                      <a:pPr marL="0" marR="0" algn="ctr">
                        <a:spcBef>
                          <a:spcPts val="0"/>
                        </a:spcBef>
                        <a:spcAft>
                          <a:spcPts val="0"/>
                        </a:spcAft>
                      </a:pPr>
                      <a:r>
                        <a:rPr lang="en-US" sz="2000" dirty="0">
                          <a:effectLst/>
                        </a:rPr>
                        <a:t>Adult </a:t>
                      </a:r>
                      <a:r>
                        <a:rPr lang="en-US" sz="2000" dirty="0" smtClean="0">
                          <a:effectLst/>
                        </a:rPr>
                        <a:t>Day</a:t>
                      </a:r>
                      <a:endParaRPr lang="en-US" sz="2000" dirty="0">
                        <a:effectLst/>
                        <a:latin typeface="Calibri" panose="020F0502020204030204" pitchFamily="34" charset="0"/>
                        <a:ea typeface="Calibri" panose="020F0502020204030204" pitchFamily="34" charset="0"/>
                        <a:cs typeface="Calibri" panose="020F0502020204030204" pitchFamily="34" charset="0"/>
                      </a:endParaRPr>
                    </a:p>
                  </a:txBody>
                  <a:tcPr marL="119089" marR="119089" marT="0" marB="0" anchor="ctr"/>
                </a:tc>
                <a:tc>
                  <a:txBody>
                    <a:bodyPr/>
                    <a:lstStyle/>
                    <a:p>
                      <a:pPr marL="0" marR="0" algn="ctr">
                        <a:lnSpc>
                          <a:spcPct val="112000"/>
                        </a:lnSpc>
                        <a:spcBef>
                          <a:spcPts val="0"/>
                        </a:spcBef>
                        <a:spcAft>
                          <a:spcPts val="0"/>
                        </a:spcAft>
                      </a:pPr>
                      <a:r>
                        <a:rPr lang="en-US" sz="2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15 Minutes</a:t>
                      </a:r>
                    </a:p>
                  </a:txBody>
                  <a:tcPr marL="68580" marR="68580" marT="0" marB="0" anchor="ctr"/>
                </a:tc>
                <a:tc>
                  <a:txBody>
                    <a:bodyPr/>
                    <a:lstStyle/>
                    <a:p>
                      <a:pPr marL="0" marR="0" algn="ctr">
                        <a:lnSpc>
                          <a:spcPct val="112000"/>
                        </a:lnSpc>
                        <a:spcBef>
                          <a:spcPts val="0"/>
                        </a:spcBef>
                        <a:spcAft>
                          <a:spcPts val="0"/>
                        </a:spcAft>
                      </a:pPr>
                      <a:r>
                        <a:rPr lang="en-US" sz="2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$3.45</a:t>
                      </a:r>
                    </a:p>
                  </a:txBody>
                  <a:tcPr marL="68580" marR="68580" marT="0" marB="0" anchor="ctr"/>
                </a:tc>
                <a:tc>
                  <a:txBody>
                    <a:bodyPr/>
                    <a:lstStyle/>
                    <a:p>
                      <a:pPr marL="0" marR="0" algn="ctr">
                        <a:lnSpc>
                          <a:spcPct val="112000"/>
                        </a:lnSpc>
                        <a:spcBef>
                          <a:spcPts val="0"/>
                        </a:spcBef>
                        <a:spcAft>
                          <a:spcPts val="0"/>
                        </a:spcAft>
                      </a:pPr>
                      <a:r>
                        <a:rPr lang="en-US" sz="2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$4.32</a:t>
                      </a:r>
                    </a:p>
                  </a:txBody>
                  <a:tcPr marL="68580" marR="68580" marT="0" marB="0" anchor="ctr"/>
                </a:tc>
                <a:tc>
                  <a:txBody>
                    <a:bodyPr/>
                    <a:lstStyle/>
                    <a:p>
                      <a:pPr marL="0" marR="0" algn="ctr">
                        <a:lnSpc>
                          <a:spcPct val="112000"/>
                        </a:lnSpc>
                        <a:spcBef>
                          <a:spcPts val="0"/>
                        </a:spcBef>
                        <a:spcAft>
                          <a:spcPts val="0"/>
                        </a:spcAft>
                      </a:pPr>
                      <a:r>
                        <a:rPr lang="en-US" sz="2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25.2%</a:t>
                      </a:r>
                    </a:p>
                  </a:txBody>
                  <a:tcPr marL="68580" marR="68580" marT="0" marB="0" anchor="ctr"/>
                </a:tc>
              </a:tr>
              <a:tr h="327658">
                <a:tc>
                  <a:txBody>
                    <a:bodyPr/>
                    <a:lstStyle/>
                    <a:p>
                      <a:pPr marL="0" marR="0" algn="ctr">
                        <a:spcBef>
                          <a:spcPts val="0"/>
                        </a:spcBef>
                        <a:spcAft>
                          <a:spcPts val="0"/>
                        </a:spcAft>
                      </a:pPr>
                      <a:r>
                        <a:rPr lang="en-US" sz="2000" dirty="0">
                          <a:effectLst/>
                        </a:rPr>
                        <a:t>Chore </a:t>
                      </a:r>
                      <a:endParaRPr lang="en-US" sz="2000" dirty="0">
                        <a:effectLst/>
                        <a:latin typeface="Calibri" panose="020F0502020204030204" pitchFamily="34" charset="0"/>
                        <a:ea typeface="Calibri" panose="020F0502020204030204" pitchFamily="34" charset="0"/>
                        <a:cs typeface="Calibri" panose="020F0502020204030204" pitchFamily="34" charset="0"/>
                      </a:endParaRPr>
                    </a:p>
                  </a:txBody>
                  <a:tcPr marL="119089" marR="119089" marT="0" marB="0" anchor="ctr"/>
                </a:tc>
                <a:tc>
                  <a:txBody>
                    <a:bodyPr/>
                    <a:lstStyle/>
                    <a:p>
                      <a:pPr marL="0" marR="0" algn="ctr">
                        <a:lnSpc>
                          <a:spcPct val="112000"/>
                        </a:lnSpc>
                        <a:spcBef>
                          <a:spcPts val="0"/>
                        </a:spcBef>
                        <a:spcAft>
                          <a:spcPts val="0"/>
                        </a:spcAft>
                      </a:pPr>
                      <a:r>
                        <a:rPr lang="en-US" sz="2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15 Minutes</a:t>
                      </a:r>
                    </a:p>
                  </a:txBody>
                  <a:tcPr marL="68580" marR="68580" marT="0" marB="0" anchor="ctr"/>
                </a:tc>
                <a:tc>
                  <a:txBody>
                    <a:bodyPr/>
                    <a:lstStyle/>
                    <a:p>
                      <a:pPr marL="0" marR="0" algn="ctr">
                        <a:lnSpc>
                          <a:spcPct val="112000"/>
                        </a:lnSpc>
                        <a:spcBef>
                          <a:spcPts val="0"/>
                        </a:spcBef>
                        <a:spcAft>
                          <a:spcPts val="0"/>
                        </a:spcAft>
                      </a:pPr>
                      <a:r>
                        <a:rPr lang="en-US" sz="2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$4.15</a:t>
                      </a:r>
                    </a:p>
                  </a:txBody>
                  <a:tcPr marL="68580" marR="68580" marT="0" marB="0" anchor="ctr"/>
                </a:tc>
                <a:tc>
                  <a:txBody>
                    <a:bodyPr/>
                    <a:lstStyle/>
                    <a:p>
                      <a:pPr marL="0" marR="0" algn="ctr">
                        <a:lnSpc>
                          <a:spcPct val="112000"/>
                        </a:lnSpc>
                        <a:spcBef>
                          <a:spcPts val="0"/>
                        </a:spcBef>
                        <a:spcAft>
                          <a:spcPts val="0"/>
                        </a:spcAft>
                      </a:pPr>
                      <a:r>
                        <a:rPr lang="en-US" sz="2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$7.50</a:t>
                      </a:r>
                    </a:p>
                  </a:txBody>
                  <a:tcPr marL="68580" marR="68580" marT="0" marB="0" anchor="ctr"/>
                </a:tc>
                <a:tc>
                  <a:txBody>
                    <a:bodyPr/>
                    <a:lstStyle/>
                    <a:p>
                      <a:pPr marL="0" marR="0" algn="ctr">
                        <a:lnSpc>
                          <a:spcPct val="112000"/>
                        </a:lnSpc>
                        <a:spcBef>
                          <a:spcPts val="0"/>
                        </a:spcBef>
                        <a:spcAft>
                          <a:spcPts val="0"/>
                        </a:spcAft>
                      </a:pPr>
                      <a:r>
                        <a:rPr lang="en-US" sz="2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80.6%</a:t>
                      </a:r>
                    </a:p>
                  </a:txBody>
                  <a:tcPr marL="68580" marR="68580" marT="0" marB="0" anchor="ctr"/>
                </a:tc>
              </a:tr>
              <a:tr h="327658">
                <a:tc>
                  <a:txBody>
                    <a:bodyPr/>
                    <a:lstStyle/>
                    <a:p>
                      <a:pPr marL="0" marR="0" algn="ctr">
                        <a:spcBef>
                          <a:spcPts val="0"/>
                        </a:spcBef>
                        <a:spcAft>
                          <a:spcPts val="0"/>
                        </a:spcAft>
                      </a:pPr>
                      <a:r>
                        <a:rPr lang="en-US" sz="2000" dirty="0">
                          <a:effectLst/>
                        </a:rPr>
                        <a:t>Companion </a:t>
                      </a:r>
                      <a:endParaRPr lang="en-US" sz="2000" dirty="0">
                        <a:effectLst/>
                        <a:latin typeface="Calibri" panose="020F0502020204030204" pitchFamily="34" charset="0"/>
                        <a:ea typeface="Calibri" panose="020F0502020204030204" pitchFamily="34" charset="0"/>
                        <a:cs typeface="Calibri" panose="020F0502020204030204" pitchFamily="34" charset="0"/>
                      </a:endParaRPr>
                    </a:p>
                  </a:txBody>
                  <a:tcPr marL="119089" marR="119089" marT="0" marB="0" anchor="ctr"/>
                </a:tc>
                <a:tc>
                  <a:txBody>
                    <a:bodyPr/>
                    <a:lstStyle/>
                    <a:p>
                      <a:pPr marL="0" marR="0" algn="ctr">
                        <a:lnSpc>
                          <a:spcPct val="112000"/>
                        </a:lnSpc>
                        <a:spcBef>
                          <a:spcPts val="0"/>
                        </a:spcBef>
                        <a:spcAft>
                          <a:spcPts val="0"/>
                        </a:spcAft>
                      </a:pPr>
                      <a:r>
                        <a:rPr lang="en-US" sz="2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15 Minutes</a:t>
                      </a:r>
                    </a:p>
                  </a:txBody>
                  <a:tcPr marL="68580" marR="68580" marT="0" marB="0" anchor="ctr"/>
                </a:tc>
                <a:tc>
                  <a:txBody>
                    <a:bodyPr/>
                    <a:lstStyle/>
                    <a:p>
                      <a:pPr marL="0" marR="0" algn="ctr">
                        <a:lnSpc>
                          <a:spcPct val="112000"/>
                        </a:lnSpc>
                        <a:spcBef>
                          <a:spcPts val="0"/>
                        </a:spcBef>
                        <a:spcAft>
                          <a:spcPts val="0"/>
                        </a:spcAft>
                      </a:pPr>
                      <a:r>
                        <a:rPr lang="en-US" sz="2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$2.57</a:t>
                      </a:r>
                    </a:p>
                  </a:txBody>
                  <a:tcPr marL="68580" marR="68580" marT="0" marB="0" anchor="ctr"/>
                </a:tc>
                <a:tc>
                  <a:txBody>
                    <a:bodyPr/>
                    <a:lstStyle/>
                    <a:p>
                      <a:pPr marL="0" marR="0" algn="ctr">
                        <a:lnSpc>
                          <a:spcPct val="112000"/>
                        </a:lnSpc>
                        <a:spcBef>
                          <a:spcPts val="0"/>
                        </a:spcBef>
                        <a:spcAft>
                          <a:spcPts val="0"/>
                        </a:spcAft>
                      </a:pPr>
                      <a:r>
                        <a:rPr lang="en-US" sz="2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$6.36</a:t>
                      </a:r>
                    </a:p>
                  </a:txBody>
                  <a:tcPr marL="68580" marR="68580" marT="0" marB="0" anchor="ctr"/>
                </a:tc>
                <a:tc>
                  <a:txBody>
                    <a:bodyPr/>
                    <a:lstStyle/>
                    <a:p>
                      <a:pPr marL="0" marR="0" algn="ctr">
                        <a:lnSpc>
                          <a:spcPct val="112000"/>
                        </a:lnSpc>
                        <a:spcBef>
                          <a:spcPts val="0"/>
                        </a:spcBef>
                        <a:spcAft>
                          <a:spcPts val="0"/>
                        </a:spcAft>
                      </a:pPr>
                      <a:r>
                        <a:rPr lang="en-US" sz="2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147.4%</a:t>
                      </a:r>
                    </a:p>
                  </a:txBody>
                  <a:tcPr marL="68580" marR="68580" marT="0" marB="0" anchor="ctr"/>
                </a:tc>
              </a:tr>
              <a:tr h="327658">
                <a:tc>
                  <a:txBody>
                    <a:bodyPr/>
                    <a:lstStyle/>
                    <a:p>
                      <a:pPr marL="0" marR="0" algn="ctr">
                        <a:spcBef>
                          <a:spcPts val="0"/>
                        </a:spcBef>
                        <a:spcAft>
                          <a:spcPts val="0"/>
                        </a:spcAft>
                      </a:pPr>
                      <a:r>
                        <a:rPr lang="en-US" sz="2000" dirty="0" smtClean="0">
                          <a:effectLst/>
                          <a:latin typeface="Calibri" panose="020F0502020204030204" pitchFamily="34" charset="0"/>
                          <a:ea typeface="Calibri" panose="020F0502020204030204" pitchFamily="34" charset="0"/>
                          <a:cs typeface="Calibri" panose="020F0502020204030204" pitchFamily="34" charset="0"/>
                        </a:rPr>
                        <a:t>Home Delivered Meals</a:t>
                      </a:r>
                      <a:r>
                        <a:rPr lang="en-US" sz="2000" baseline="0" dirty="0" smtClean="0">
                          <a:effectLst/>
                          <a:latin typeface="Calibri" panose="020F0502020204030204" pitchFamily="34" charset="0"/>
                          <a:ea typeface="Calibri" panose="020F0502020204030204" pitchFamily="34" charset="0"/>
                          <a:cs typeface="Calibri" panose="020F0502020204030204" pitchFamily="34" charset="0"/>
                        </a:rPr>
                        <a:t> </a:t>
                      </a:r>
                      <a:endParaRPr lang="en-US" sz="2000" dirty="0">
                        <a:effectLst/>
                        <a:latin typeface="Calibri" panose="020F0502020204030204" pitchFamily="34" charset="0"/>
                        <a:ea typeface="Calibri" panose="020F0502020204030204" pitchFamily="34" charset="0"/>
                        <a:cs typeface="Calibri" panose="020F0502020204030204" pitchFamily="34" charset="0"/>
                      </a:endParaRPr>
                    </a:p>
                  </a:txBody>
                  <a:tcPr marL="69137" marR="69137" marT="0" marB="0" anchor="ctr"/>
                </a:tc>
                <a:tc>
                  <a:txBody>
                    <a:bodyPr/>
                    <a:lstStyle/>
                    <a:p>
                      <a:pPr marL="0" marR="0" algn="ctr">
                        <a:lnSpc>
                          <a:spcPct val="112000"/>
                        </a:lnSpc>
                        <a:spcBef>
                          <a:spcPts val="0"/>
                        </a:spcBef>
                        <a:spcAft>
                          <a:spcPts val="0"/>
                        </a:spcAft>
                      </a:pPr>
                      <a:r>
                        <a:rPr lang="en-US" sz="2000" b="0" dirty="0" smtClean="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1 Meal </a:t>
                      </a:r>
                      <a:endParaRPr lang="en-US" sz="2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2000"/>
                        </a:lnSpc>
                        <a:spcBef>
                          <a:spcPts val="0"/>
                        </a:spcBef>
                        <a:spcAft>
                          <a:spcPts val="0"/>
                        </a:spcAft>
                      </a:pPr>
                      <a:r>
                        <a:rPr lang="en-US" sz="2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$6.81</a:t>
                      </a:r>
                    </a:p>
                  </a:txBody>
                  <a:tcPr marL="68580" marR="68580" marT="0" marB="0" anchor="ctr"/>
                </a:tc>
                <a:tc>
                  <a:txBody>
                    <a:bodyPr/>
                    <a:lstStyle/>
                    <a:p>
                      <a:pPr marL="0" marR="0" algn="ctr">
                        <a:lnSpc>
                          <a:spcPct val="112000"/>
                        </a:lnSpc>
                        <a:spcBef>
                          <a:spcPts val="0"/>
                        </a:spcBef>
                        <a:spcAft>
                          <a:spcPts val="0"/>
                        </a:spcAft>
                      </a:pPr>
                      <a:r>
                        <a:rPr lang="en-US" sz="2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$8.17</a:t>
                      </a:r>
                    </a:p>
                  </a:txBody>
                  <a:tcPr marL="68580" marR="68580" marT="0" marB="0" anchor="ctr"/>
                </a:tc>
                <a:tc>
                  <a:txBody>
                    <a:bodyPr/>
                    <a:lstStyle/>
                    <a:p>
                      <a:pPr marL="0" marR="0" algn="ctr">
                        <a:lnSpc>
                          <a:spcPct val="112000"/>
                        </a:lnSpc>
                        <a:spcBef>
                          <a:spcPts val="0"/>
                        </a:spcBef>
                        <a:spcAft>
                          <a:spcPts val="0"/>
                        </a:spcAft>
                      </a:pPr>
                      <a:r>
                        <a:rPr lang="en-US" sz="2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20.0%</a:t>
                      </a:r>
                    </a:p>
                  </a:txBody>
                  <a:tcPr marL="68580" marR="68580" marT="0" marB="0" anchor="ctr"/>
                </a:tc>
              </a:tr>
            </a:tbl>
          </a:graphicData>
        </a:graphic>
      </p:graphicFrame>
      <p:sp>
        <p:nvSpPr>
          <p:cNvPr id="4" name="Date Placeholder 3"/>
          <p:cNvSpPr>
            <a:spLocks noGrp="1"/>
          </p:cNvSpPr>
          <p:nvPr>
            <p:ph type="dt" sz="half" idx="10"/>
          </p:nvPr>
        </p:nvSpPr>
        <p:spPr/>
        <p:txBody>
          <a:bodyPr/>
          <a:lstStyle/>
          <a:p>
            <a:r>
              <a:rPr lang="en-US" smtClean="0">
                <a:solidFill>
                  <a:srgbClr val="000000"/>
                </a:solidFill>
              </a:rPr>
              <a:t>1/14/2019</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19</a:t>
            </a:fld>
            <a:endParaRPr lang="en-US" dirty="0">
              <a:solidFill>
                <a:srgbClr val="000000"/>
              </a:solidFill>
            </a:endParaRPr>
          </a:p>
        </p:txBody>
      </p:sp>
      <p:sp>
        <p:nvSpPr>
          <p:cNvPr id="5" name="TextBox 4"/>
          <p:cNvSpPr txBox="1"/>
          <p:nvPr/>
        </p:nvSpPr>
        <p:spPr>
          <a:xfrm>
            <a:off x="838200" y="1745114"/>
            <a:ext cx="10515600" cy="1846659"/>
          </a:xfrm>
          <a:prstGeom prst="rect">
            <a:avLst/>
          </a:prstGeom>
          <a:noFill/>
        </p:spPr>
        <p:txBody>
          <a:bodyPr wrap="square" rtlCol="0">
            <a:spAutoFit/>
          </a:bodyPr>
          <a:lstStyle/>
          <a:p>
            <a:pPr marL="285750" indent="-285750">
              <a:buFont typeface="Arial" panose="020B0604020202020204" pitchFamily="34" charset="0"/>
              <a:buChar char="•"/>
            </a:pPr>
            <a:r>
              <a:rPr lang="en-US" sz="2500" dirty="0" smtClean="0"/>
              <a:t>Due to partial implementation, rates for many </a:t>
            </a:r>
            <a:r>
              <a:rPr lang="en-US" sz="2500" dirty="0"/>
              <a:t>HCBS services for older adults </a:t>
            </a:r>
            <a:r>
              <a:rPr lang="en-US" sz="2500" dirty="0" smtClean="0"/>
              <a:t>are lower than the new rate-setting methods produce      </a:t>
            </a:r>
            <a:br>
              <a:rPr lang="en-US" sz="2500" dirty="0" smtClean="0"/>
            </a:br>
            <a:endParaRPr lang="en-US" sz="1400" dirty="0" smtClean="0"/>
          </a:p>
          <a:p>
            <a:pPr marL="285750" indent="-285750">
              <a:buFont typeface="Arial" panose="020B0604020202020204" pitchFamily="34" charset="0"/>
              <a:buChar char="•"/>
            </a:pPr>
            <a:r>
              <a:rPr lang="en-US" sz="2500" dirty="0" smtClean="0"/>
              <a:t>Full implementation of the rate-setting methods would make more dollars available to providers to pay direct support professionals  </a:t>
            </a:r>
            <a:endParaRPr lang="en-US" sz="2500" dirty="0"/>
          </a:p>
        </p:txBody>
      </p:sp>
    </p:spTree>
    <p:extLst>
      <p:ext uri="{BB962C8B-B14F-4D97-AF65-F5344CB8AC3E}">
        <p14:creationId xmlns:p14="http://schemas.microsoft.com/office/powerpoint/2010/main" val="14975428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lstStyle/>
          <a:p>
            <a:r>
              <a:rPr lang="en-US" dirty="0" smtClean="0"/>
              <a:t>Overview of Home &amp; Community-Based Services (HCBS)</a:t>
            </a:r>
          </a:p>
          <a:p>
            <a:r>
              <a:rPr lang="en-US" dirty="0" smtClean="0"/>
              <a:t>Methods of Rate-Setting for HCBS</a:t>
            </a:r>
          </a:p>
          <a:p>
            <a:r>
              <a:rPr lang="en-US" dirty="0" smtClean="0"/>
              <a:t>Challenges Facing the Direct Support Professional Workforce</a:t>
            </a:r>
          </a:p>
          <a:p>
            <a:r>
              <a:rPr lang="en-US" dirty="0" smtClean="0"/>
              <a:t>Data Evaluations and Policy Solutions</a:t>
            </a:r>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t>1/11/2019</a:t>
            </a:fld>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2</a:t>
            </a:fld>
            <a:endParaRPr lang="en-US" dirty="0"/>
          </a:p>
        </p:txBody>
      </p:sp>
    </p:spTree>
    <p:extLst>
      <p:ext uri="{BB962C8B-B14F-4D97-AF65-F5344CB8AC3E}">
        <p14:creationId xmlns:p14="http://schemas.microsoft.com/office/powerpoint/2010/main" val="703472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 State plan Personal Care Assistance (PCA) rates</a:t>
            </a:r>
            <a:endParaRPr lang="en-US" dirty="0"/>
          </a:p>
        </p:txBody>
      </p:sp>
      <p:sp>
        <p:nvSpPr>
          <p:cNvPr id="3" name="Content Placeholder 2"/>
          <p:cNvSpPr>
            <a:spLocks noGrp="1"/>
          </p:cNvSpPr>
          <p:nvPr>
            <p:ph idx="1"/>
          </p:nvPr>
        </p:nvSpPr>
        <p:spPr/>
        <p:txBody>
          <a:bodyPr>
            <a:normAutofit/>
          </a:bodyPr>
          <a:lstStyle/>
          <a:p>
            <a:r>
              <a:rPr lang="en-US" dirty="0" smtClean="0"/>
              <a:t>State plan PCA services do not use framework formulas to set rates.</a:t>
            </a:r>
          </a:p>
          <a:p>
            <a:pPr lvl="1"/>
            <a:r>
              <a:rPr lang="en-US" dirty="0" smtClean="0"/>
              <a:t>Currently, the rate for a 15 minute unit of service is $4.35 (or $17.40/hour) and does not include inflationary updates.</a:t>
            </a:r>
          </a:p>
          <a:p>
            <a:pPr lvl="1"/>
            <a:r>
              <a:rPr lang="en-US" dirty="0" smtClean="0"/>
              <a:t>72.5% of the rate must go to direct support professional wages and benefits.</a:t>
            </a:r>
          </a:p>
          <a:p>
            <a:r>
              <a:rPr lang="en-US" dirty="0" smtClean="0"/>
              <a:t>PCA rates have been adjusted periodically through legislation.</a:t>
            </a:r>
          </a:p>
          <a:p>
            <a:r>
              <a:rPr lang="en-US" dirty="0" smtClean="0"/>
              <a:t>Evaluations have shown that PCAs are the lowest paid workers in the HCBS workforce.</a:t>
            </a:r>
          </a:p>
        </p:txBody>
      </p:sp>
      <p:sp>
        <p:nvSpPr>
          <p:cNvPr id="4" name="Date Placeholder 3"/>
          <p:cNvSpPr>
            <a:spLocks noGrp="1"/>
          </p:cNvSpPr>
          <p:nvPr>
            <p:ph type="dt" sz="half" idx="10"/>
          </p:nvPr>
        </p:nvSpPr>
        <p:spPr/>
        <p:txBody>
          <a:bodyPr/>
          <a:lstStyle/>
          <a:p>
            <a:fld id="{824D5D47-1752-4D84-8BFB-C2F71A34C932}" type="datetime1">
              <a:rPr lang="en-US" smtClean="0"/>
              <a:t>1/11/2019</a:t>
            </a:fld>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20</a:t>
            </a:fld>
            <a:endParaRPr lang="en-US" dirty="0"/>
          </a:p>
        </p:txBody>
      </p:sp>
    </p:spTree>
    <p:extLst>
      <p:ext uri="{BB962C8B-B14F-4D97-AF65-F5344CB8AC3E}">
        <p14:creationId xmlns:p14="http://schemas.microsoft.com/office/powerpoint/2010/main" val="6892295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Direct Support Professional Workforce &amp; Wages</a:t>
            </a:r>
            <a:endParaRPr lang="en-US" dirty="0"/>
          </a:p>
        </p:txBody>
      </p:sp>
    </p:spTree>
    <p:extLst>
      <p:ext uri="{BB962C8B-B14F-4D97-AF65-F5344CB8AC3E}">
        <p14:creationId xmlns:p14="http://schemas.microsoft.com/office/powerpoint/2010/main" val="21622143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Direct Support Professional Data</a:t>
            </a:r>
            <a:endParaRPr lang="en-US" dirty="0"/>
          </a:p>
        </p:txBody>
      </p:sp>
      <p:sp>
        <p:nvSpPr>
          <p:cNvPr id="3" name="Content Placeholder 2"/>
          <p:cNvSpPr>
            <a:spLocks noGrp="1"/>
          </p:cNvSpPr>
          <p:nvPr>
            <p:ph idx="1"/>
          </p:nvPr>
        </p:nvSpPr>
        <p:spPr/>
        <p:txBody>
          <a:bodyPr>
            <a:normAutofit fontScale="92500"/>
          </a:bodyPr>
          <a:lstStyle/>
          <a:p>
            <a:r>
              <a:rPr lang="en-US" dirty="0" smtClean="0"/>
              <a:t>To fully understand workforce challenges and identify data-informed solutions, more information is needed about the direct support professional workforce.  This workforce includes those who directly deliver PCA and waiver services.   </a:t>
            </a:r>
          </a:p>
          <a:p>
            <a:r>
              <a:rPr lang="en-US" dirty="0" smtClean="0"/>
              <a:t>DHS </a:t>
            </a:r>
            <a:r>
              <a:rPr lang="en-US" dirty="0"/>
              <a:t>uses </a:t>
            </a:r>
            <a:r>
              <a:rPr lang="en-US" dirty="0" smtClean="0"/>
              <a:t>one-time, voluntary </a:t>
            </a:r>
            <a:r>
              <a:rPr lang="en-US" dirty="0"/>
              <a:t>surveys and other data about </a:t>
            </a:r>
            <a:r>
              <a:rPr lang="en-US" dirty="0" smtClean="0"/>
              <a:t>compensation as funding is available to </a:t>
            </a:r>
            <a:r>
              <a:rPr lang="en-US" dirty="0"/>
              <a:t>inform program rate-setting</a:t>
            </a:r>
            <a:r>
              <a:rPr lang="en-US" dirty="0" smtClean="0"/>
              <a:t>.</a:t>
            </a:r>
          </a:p>
          <a:p>
            <a:r>
              <a:rPr lang="en-US" dirty="0"/>
              <a:t>Wage assumptions built into </a:t>
            </a:r>
            <a:r>
              <a:rPr lang="en-US" dirty="0" smtClean="0"/>
              <a:t>waiver rate formulas are </a:t>
            </a:r>
            <a:r>
              <a:rPr lang="en-US" dirty="0"/>
              <a:t>based on previous research</a:t>
            </a:r>
            <a:r>
              <a:rPr lang="en-US" dirty="0" smtClean="0"/>
              <a:t>.</a:t>
            </a:r>
            <a:endParaRPr lang="en-US" dirty="0"/>
          </a:p>
          <a:p>
            <a:r>
              <a:rPr lang="en-US" dirty="0"/>
              <a:t>However, DHS does not </a:t>
            </a:r>
            <a:r>
              <a:rPr lang="en-US" dirty="0" smtClean="0"/>
              <a:t>currently have funding or authority to regularly collect </a:t>
            </a:r>
            <a:r>
              <a:rPr lang="en-US" dirty="0"/>
              <a:t>data on </a:t>
            </a:r>
            <a:r>
              <a:rPr lang="en-US" dirty="0" smtClean="0"/>
              <a:t>direct support professional wages and benefits to determine changes in the market or if investments are effective in addressing workforce issues.</a:t>
            </a:r>
          </a:p>
        </p:txBody>
      </p:sp>
      <p:sp>
        <p:nvSpPr>
          <p:cNvPr id="4" name="Date Placeholder 3"/>
          <p:cNvSpPr>
            <a:spLocks noGrp="1"/>
          </p:cNvSpPr>
          <p:nvPr>
            <p:ph type="dt" sz="half" idx="10"/>
          </p:nvPr>
        </p:nvSpPr>
        <p:spPr/>
        <p:txBody>
          <a:bodyPr/>
          <a:lstStyle/>
          <a:p>
            <a:fld id="{824D5D47-1752-4D84-8BFB-C2F71A34C932}" type="datetime1">
              <a:rPr lang="en-US" smtClean="0"/>
              <a:t>1/11/2019</a:t>
            </a:fld>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22</a:t>
            </a:fld>
            <a:endParaRPr lang="en-US" dirty="0"/>
          </a:p>
        </p:txBody>
      </p:sp>
    </p:spTree>
    <p:extLst>
      <p:ext uri="{BB962C8B-B14F-4D97-AF65-F5344CB8AC3E}">
        <p14:creationId xmlns:p14="http://schemas.microsoft.com/office/powerpoint/2010/main" val="18797501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Direct Support Professional Workforce</a:t>
            </a:r>
            <a:endParaRPr lang="en-US" dirty="0"/>
          </a:p>
        </p:txBody>
      </p:sp>
      <p:sp>
        <p:nvSpPr>
          <p:cNvPr id="3" name="Content Placeholder 2"/>
          <p:cNvSpPr>
            <a:spLocks noGrp="1"/>
          </p:cNvSpPr>
          <p:nvPr>
            <p:ph idx="1"/>
          </p:nvPr>
        </p:nvSpPr>
        <p:spPr/>
        <p:txBody>
          <a:bodyPr>
            <a:normAutofit/>
          </a:bodyPr>
          <a:lstStyle/>
          <a:p>
            <a:r>
              <a:rPr lang="en-US" dirty="0" smtClean="0"/>
              <a:t>Supporting peoples’ community lives requires a dedicated and valued workforce across Minnesota.</a:t>
            </a:r>
          </a:p>
          <a:p>
            <a:r>
              <a:rPr lang="en-US" dirty="0" smtClean="0"/>
              <a:t>Having well-trained direct support professionals (DSPs) leads to better outcomes and more consistent care.</a:t>
            </a:r>
          </a:p>
          <a:p>
            <a:r>
              <a:rPr lang="en-US" dirty="0" smtClean="0"/>
              <a:t>Access to services and supports are challenged by workforce factors such as a demographic change resulting in fewer people to do the work, low pay, lack of career advancement, and variable service payments across programs.</a:t>
            </a:r>
          </a:p>
          <a:p>
            <a:r>
              <a:rPr lang="en-US" dirty="0" smtClean="0"/>
              <a:t>DEED data indicates Minnesota currently has about 135,000 DSPs and will need an additional 68,000 in coming years to meet the anticipated demand.</a:t>
            </a:r>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t>1/11/2019</a:t>
            </a:fld>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23</a:t>
            </a:fld>
            <a:endParaRPr lang="en-US" dirty="0"/>
          </a:p>
        </p:txBody>
      </p:sp>
    </p:spTree>
    <p:extLst>
      <p:ext uri="{BB962C8B-B14F-4D97-AF65-F5344CB8AC3E}">
        <p14:creationId xmlns:p14="http://schemas.microsoft.com/office/powerpoint/2010/main" val="13785065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Job Vacancies</a:t>
            </a:r>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t>1/11/2019</a:t>
            </a:fld>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24</a:t>
            </a:fld>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22088278"/>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1500398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Direct Support Professional Compensation</a:t>
            </a:r>
            <a:endParaRPr lang="en-US" dirty="0"/>
          </a:p>
        </p:txBody>
      </p:sp>
      <p:sp>
        <p:nvSpPr>
          <p:cNvPr id="3" name="Content Placeholder 2"/>
          <p:cNvSpPr>
            <a:spLocks noGrp="1"/>
          </p:cNvSpPr>
          <p:nvPr>
            <p:ph idx="1"/>
          </p:nvPr>
        </p:nvSpPr>
        <p:spPr/>
        <p:txBody>
          <a:bodyPr/>
          <a:lstStyle/>
          <a:p>
            <a:r>
              <a:rPr lang="en-US" dirty="0" smtClean="0"/>
              <a:t>Nationally, approximately 45 percent of DSPs live in households earning less than 200 percent of the federal poverty level.</a:t>
            </a:r>
          </a:p>
          <a:p>
            <a:r>
              <a:rPr lang="en-US" dirty="0" smtClean="0"/>
              <a:t>In 2015, over half of direct support professionals in the United States relied on some form of public assistance.</a:t>
            </a:r>
          </a:p>
          <a:p>
            <a:r>
              <a:rPr lang="en-US" dirty="0" smtClean="0"/>
              <a:t>The same study found approximately 40 percent of homecare workers relied on public health care coverage, most often Medicaid.</a:t>
            </a:r>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t>1/11/2019</a:t>
            </a:fld>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25</a:t>
            </a:fld>
            <a:endParaRPr lang="en-US" dirty="0"/>
          </a:p>
        </p:txBody>
      </p:sp>
    </p:spTree>
    <p:extLst>
      <p:ext uri="{BB962C8B-B14F-4D97-AF65-F5344CB8AC3E}">
        <p14:creationId xmlns:p14="http://schemas.microsoft.com/office/powerpoint/2010/main" val="41377600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Direct Support Professional Wages</a:t>
            </a:r>
            <a:endParaRPr lang="en-US" dirty="0"/>
          </a:p>
        </p:txBody>
      </p:sp>
      <p:sp>
        <p:nvSpPr>
          <p:cNvPr id="3" name="Content Placeholder 2"/>
          <p:cNvSpPr>
            <a:spLocks noGrp="1"/>
          </p:cNvSpPr>
          <p:nvPr>
            <p:ph idx="1"/>
          </p:nvPr>
        </p:nvSpPr>
        <p:spPr/>
        <p:txBody>
          <a:bodyPr>
            <a:normAutofit/>
          </a:bodyPr>
          <a:lstStyle/>
          <a:p>
            <a:r>
              <a:rPr lang="en-US" dirty="0" smtClean="0"/>
              <a:t>Typical wages for direct support professionals are relatively low.</a:t>
            </a:r>
          </a:p>
          <a:p>
            <a:r>
              <a:rPr lang="en-US" dirty="0" smtClean="0"/>
              <a:t>Many variables affect the wages and benefits paid to DSPs.</a:t>
            </a:r>
          </a:p>
          <a:p>
            <a:pPr lvl="1"/>
            <a:r>
              <a:rPr lang="en-US" dirty="0" smtClean="0"/>
              <a:t>Regional business environment</a:t>
            </a:r>
          </a:p>
          <a:p>
            <a:pPr lvl="1"/>
            <a:r>
              <a:rPr lang="en-US" dirty="0" smtClean="0"/>
              <a:t>Border cities</a:t>
            </a:r>
          </a:p>
          <a:p>
            <a:pPr lvl="1"/>
            <a:r>
              <a:rPr lang="en-US" dirty="0" smtClean="0"/>
              <a:t>Local minimum wage ordinances</a:t>
            </a:r>
          </a:p>
        </p:txBody>
      </p:sp>
      <p:sp>
        <p:nvSpPr>
          <p:cNvPr id="4" name="Date Placeholder 3"/>
          <p:cNvSpPr>
            <a:spLocks noGrp="1"/>
          </p:cNvSpPr>
          <p:nvPr>
            <p:ph type="dt" sz="half" idx="10"/>
          </p:nvPr>
        </p:nvSpPr>
        <p:spPr/>
        <p:txBody>
          <a:bodyPr/>
          <a:lstStyle/>
          <a:p>
            <a:fld id="{824D5D47-1752-4D84-8BFB-C2F71A34C932}" type="datetime1">
              <a:rPr lang="en-US" smtClean="0"/>
              <a:t>1/11/2019</a:t>
            </a:fld>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26</a:t>
            </a:fld>
            <a:endParaRPr lang="en-US" dirty="0"/>
          </a:p>
        </p:txBody>
      </p:sp>
    </p:spTree>
    <p:extLst>
      <p:ext uri="{BB962C8B-B14F-4D97-AF65-F5344CB8AC3E}">
        <p14:creationId xmlns:p14="http://schemas.microsoft.com/office/powerpoint/2010/main" val="39381375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Rate effect on direct support professional compensation</a:t>
            </a:r>
            <a:endParaRPr lang="en-US" dirty="0"/>
          </a:p>
        </p:txBody>
      </p:sp>
      <p:sp>
        <p:nvSpPr>
          <p:cNvPr id="3" name="Content Placeholder 2"/>
          <p:cNvSpPr>
            <a:spLocks noGrp="1"/>
          </p:cNvSpPr>
          <p:nvPr>
            <p:ph idx="1"/>
          </p:nvPr>
        </p:nvSpPr>
        <p:spPr/>
        <p:txBody>
          <a:bodyPr>
            <a:normAutofit lnSpcReduction="10000"/>
          </a:bodyPr>
          <a:lstStyle/>
          <a:p>
            <a:r>
              <a:rPr lang="en-US" dirty="0" smtClean="0"/>
              <a:t>Program payment rates directly effect compensation, including wages and benefits.  These are governed by legislative action.</a:t>
            </a:r>
          </a:p>
          <a:p>
            <a:r>
              <a:rPr lang="en-US" dirty="0" smtClean="0"/>
              <a:t>Many direct support professionals perform similar tasks, yet there are services, such as PCA that do not have a formula to inform rate changes. </a:t>
            </a:r>
          </a:p>
          <a:p>
            <a:r>
              <a:rPr lang="en-US" dirty="0" smtClean="0"/>
              <a:t>Some </a:t>
            </a:r>
            <a:r>
              <a:rPr lang="en-US" dirty="0"/>
              <a:t>people require highly-specialized supports, but the current service system does not </a:t>
            </a:r>
            <a:r>
              <a:rPr lang="en-US" dirty="0" smtClean="0"/>
              <a:t>sufficiently incentivize </a:t>
            </a:r>
            <a:r>
              <a:rPr lang="en-US" dirty="0"/>
              <a:t>investment in specialized </a:t>
            </a:r>
            <a:r>
              <a:rPr lang="en-US" dirty="0" smtClean="0"/>
              <a:t>experience and career lattices to ensure people with significant needs have workers prepared to support them. </a:t>
            </a:r>
          </a:p>
          <a:p>
            <a:r>
              <a:rPr lang="en-US" dirty="0" smtClean="0"/>
              <a:t>In order to break from past low compensation, one strategy is to insert a  “competitive workforce factor” into rate formulas.</a:t>
            </a:r>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t>1/11/2019</a:t>
            </a:fld>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27</a:t>
            </a:fld>
            <a:endParaRPr lang="en-US" dirty="0"/>
          </a:p>
        </p:txBody>
      </p:sp>
    </p:spTree>
    <p:extLst>
      <p:ext uri="{BB962C8B-B14F-4D97-AF65-F5344CB8AC3E}">
        <p14:creationId xmlns:p14="http://schemas.microsoft.com/office/powerpoint/2010/main" val="10896087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Average 15-minute unit rates</a:t>
            </a:r>
            <a:endParaRPr lang="en-US" dirty="0"/>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899393644"/>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4" name="Date Placeholder 3"/>
          <p:cNvSpPr>
            <a:spLocks noGrp="1"/>
          </p:cNvSpPr>
          <p:nvPr>
            <p:ph type="dt" sz="half" idx="10"/>
          </p:nvPr>
        </p:nvSpPr>
        <p:spPr/>
        <p:txBody>
          <a:bodyPr/>
          <a:lstStyle/>
          <a:p>
            <a:fld id="{824D5D47-1752-4D84-8BFB-C2F71A34C932}" type="datetime1">
              <a:rPr lang="en-US" smtClean="0"/>
              <a:t>1/11/2019</a:t>
            </a:fld>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28</a:t>
            </a:fld>
            <a:endParaRPr lang="en-US" dirty="0"/>
          </a:p>
        </p:txBody>
      </p:sp>
    </p:spTree>
    <p:extLst>
      <p:ext uri="{BB962C8B-B14F-4D97-AF65-F5344CB8AC3E}">
        <p14:creationId xmlns:p14="http://schemas.microsoft.com/office/powerpoint/2010/main" val="39941429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Policy Evaluations &amp; Options</a:t>
            </a:r>
            <a:endParaRPr lang="en-US" dirty="0"/>
          </a:p>
        </p:txBody>
      </p:sp>
    </p:spTree>
    <p:extLst>
      <p:ext uri="{BB962C8B-B14F-4D97-AF65-F5344CB8AC3E}">
        <p14:creationId xmlns:p14="http://schemas.microsoft.com/office/powerpoint/2010/main" val="33891084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Home and Community-Based Services</a:t>
            </a:r>
            <a:endParaRPr lang="en-US" dirty="0"/>
          </a:p>
        </p:txBody>
      </p:sp>
    </p:spTree>
    <p:extLst>
      <p:ext uri="{BB962C8B-B14F-4D97-AF65-F5344CB8AC3E}">
        <p14:creationId xmlns:p14="http://schemas.microsoft.com/office/powerpoint/2010/main" val="355206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Comparative Wage Analysis</a:t>
            </a:r>
            <a:endParaRPr lang="en-US" dirty="0"/>
          </a:p>
        </p:txBody>
      </p:sp>
      <p:sp>
        <p:nvSpPr>
          <p:cNvPr id="3" name="Content Placeholder 2"/>
          <p:cNvSpPr>
            <a:spLocks noGrp="1"/>
          </p:cNvSpPr>
          <p:nvPr>
            <p:ph idx="1"/>
          </p:nvPr>
        </p:nvSpPr>
        <p:spPr/>
        <p:txBody>
          <a:bodyPr/>
          <a:lstStyle/>
          <a:p>
            <a:r>
              <a:rPr lang="en-US" dirty="0" smtClean="0"/>
              <a:t>DHS performed a 2018 analysis that used Bureau of Labor Statistics (BLS) data to compare DSP wages with other occupations with similar education, experience, and training requirements.</a:t>
            </a:r>
          </a:p>
          <a:p>
            <a:r>
              <a:rPr lang="en-US" dirty="0" smtClean="0"/>
              <a:t>Of all the 76 occupations with similar requirements, the weighted average of other occupations was 17.31 percent higher than the weighted average DSP wage for HCBS services.</a:t>
            </a:r>
          </a:p>
          <a:p>
            <a:r>
              <a:rPr lang="en-US" dirty="0" smtClean="0"/>
              <a:t>The difference between current framework wages and those of other occupations are referred to as a “competitive workforce factor.”</a:t>
            </a:r>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t>1/11/2019</a:t>
            </a:fld>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30</a:t>
            </a:fld>
            <a:endParaRPr lang="en-US" dirty="0"/>
          </a:p>
        </p:txBody>
      </p:sp>
    </p:spTree>
    <p:extLst>
      <p:ext uri="{BB962C8B-B14F-4D97-AF65-F5344CB8AC3E}">
        <p14:creationId xmlns:p14="http://schemas.microsoft.com/office/powerpoint/2010/main" val="41741420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Comparing Bureau of Labor Statistics wages in Minnesota</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593396070"/>
              </p:ext>
            </p:extLst>
          </p:nvPr>
        </p:nvGraphicFramePr>
        <p:xfrm>
          <a:off x="838200" y="1825625"/>
          <a:ext cx="10515600" cy="2494280"/>
        </p:xfrm>
        <a:graphic>
          <a:graphicData uri="http://schemas.openxmlformats.org/drawingml/2006/table">
            <a:tbl>
              <a:tblPr firstRow="1" bandRow="1">
                <a:tableStyleId>{5C22544A-7EE6-4342-B048-85BDC9FD1C3A}</a:tableStyleId>
              </a:tblPr>
              <a:tblGrid>
                <a:gridCol w="3505200"/>
                <a:gridCol w="3505200"/>
                <a:gridCol w="3505200"/>
              </a:tblGrid>
              <a:tr h="370840">
                <a:tc>
                  <a:txBody>
                    <a:bodyPr/>
                    <a:lstStyle/>
                    <a:p>
                      <a:r>
                        <a:rPr lang="en-US" dirty="0" smtClean="0"/>
                        <a:t>BLS occupational</a:t>
                      </a:r>
                      <a:r>
                        <a:rPr lang="en-US" baseline="0" dirty="0" smtClean="0"/>
                        <a:t> title</a:t>
                      </a:r>
                      <a:endParaRPr lang="en-US" dirty="0"/>
                    </a:p>
                  </a:txBody>
                  <a:tcPr/>
                </a:tc>
                <a:tc>
                  <a:txBody>
                    <a:bodyPr/>
                    <a:lstStyle/>
                    <a:p>
                      <a:pPr algn="r"/>
                      <a:r>
                        <a:rPr lang="en-US" dirty="0" smtClean="0"/>
                        <a:t>Total number of Minnesota workers</a:t>
                      </a:r>
                      <a:endParaRPr lang="en-US" dirty="0"/>
                    </a:p>
                  </a:txBody>
                  <a:tcPr/>
                </a:tc>
                <a:tc>
                  <a:txBody>
                    <a:bodyPr/>
                    <a:lstStyle/>
                    <a:p>
                      <a:pPr algn="r"/>
                      <a:r>
                        <a:rPr lang="en-US" dirty="0" smtClean="0"/>
                        <a:t>Minnesota hourly mean wage</a:t>
                      </a:r>
                      <a:endParaRPr lang="en-US" dirty="0"/>
                    </a:p>
                  </a:txBody>
                  <a:tcPr/>
                </a:tc>
              </a:tr>
              <a:tr h="370840">
                <a:tc>
                  <a:txBody>
                    <a:bodyPr/>
                    <a:lstStyle/>
                    <a:p>
                      <a:r>
                        <a:rPr lang="en-US" b="1" dirty="0" smtClean="0"/>
                        <a:t>Personal care aides</a:t>
                      </a:r>
                      <a:endParaRPr lang="en-US" b="1" dirty="0"/>
                    </a:p>
                  </a:txBody>
                  <a:tcPr/>
                </a:tc>
                <a:tc>
                  <a:txBody>
                    <a:bodyPr/>
                    <a:lstStyle/>
                    <a:p>
                      <a:pPr algn="r"/>
                      <a:r>
                        <a:rPr lang="en-US" b="1" dirty="0" smtClean="0"/>
                        <a:t>67,420</a:t>
                      </a:r>
                      <a:endParaRPr lang="en-US" b="1" dirty="0"/>
                    </a:p>
                  </a:txBody>
                  <a:tcPr/>
                </a:tc>
                <a:tc>
                  <a:txBody>
                    <a:bodyPr/>
                    <a:lstStyle/>
                    <a:p>
                      <a:pPr algn="r"/>
                      <a:r>
                        <a:rPr lang="en-US" b="1" dirty="0" smtClean="0"/>
                        <a:t>$11.83</a:t>
                      </a:r>
                      <a:endParaRPr lang="en-US" b="1" dirty="0"/>
                    </a:p>
                  </a:txBody>
                  <a:tcPr/>
                </a:tc>
              </a:tr>
              <a:tr h="370840">
                <a:tc>
                  <a:txBody>
                    <a:bodyPr/>
                    <a:lstStyle/>
                    <a:p>
                      <a:r>
                        <a:rPr lang="en-US" dirty="0" smtClean="0"/>
                        <a:t>Customer service representatives</a:t>
                      </a:r>
                      <a:endParaRPr lang="en-US" dirty="0"/>
                    </a:p>
                  </a:txBody>
                  <a:tcPr/>
                </a:tc>
                <a:tc>
                  <a:txBody>
                    <a:bodyPr/>
                    <a:lstStyle/>
                    <a:p>
                      <a:pPr algn="r"/>
                      <a:r>
                        <a:rPr lang="en-US" dirty="0" smtClean="0"/>
                        <a:t>56,610</a:t>
                      </a:r>
                      <a:endParaRPr lang="en-US" dirty="0"/>
                    </a:p>
                  </a:txBody>
                  <a:tcPr/>
                </a:tc>
                <a:tc>
                  <a:txBody>
                    <a:bodyPr/>
                    <a:lstStyle/>
                    <a:p>
                      <a:pPr algn="r"/>
                      <a:r>
                        <a:rPr lang="en-US" dirty="0" smtClean="0"/>
                        <a:t>$18.51</a:t>
                      </a:r>
                      <a:endParaRPr lang="en-US" dirty="0"/>
                    </a:p>
                  </a:txBody>
                  <a:tcPr/>
                </a:tc>
              </a:tr>
              <a:tr h="370840">
                <a:tc>
                  <a:txBody>
                    <a:bodyPr/>
                    <a:lstStyle/>
                    <a:p>
                      <a:r>
                        <a:rPr lang="en-US" dirty="0" smtClean="0"/>
                        <a:t>Office</a:t>
                      </a:r>
                      <a:r>
                        <a:rPr lang="en-US" baseline="0" dirty="0" smtClean="0"/>
                        <a:t> clerks, general</a:t>
                      </a:r>
                      <a:endParaRPr lang="en-US" dirty="0"/>
                    </a:p>
                  </a:txBody>
                  <a:tcPr/>
                </a:tc>
                <a:tc>
                  <a:txBody>
                    <a:bodyPr/>
                    <a:lstStyle/>
                    <a:p>
                      <a:pPr algn="r"/>
                      <a:r>
                        <a:rPr lang="en-US" dirty="0" smtClean="0"/>
                        <a:t>53,070</a:t>
                      </a:r>
                      <a:endParaRPr lang="en-US" dirty="0"/>
                    </a:p>
                  </a:txBody>
                  <a:tcPr/>
                </a:tc>
                <a:tc>
                  <a:txBody>
                    <a:bodyPr/>
                    <a:lstStyle/>
                    <a:p>
                      <a:pPr algn="r"/>
                      <a:r>
                        <a:rPr lang="en-US" dirty="0" smtClean="0"/>
                        <a:t>$17.00</a:t>
                      </a:r>
                      <a:endParaRPr lang="en-US" dirty="0"/>
                    </a:p>
                  </a:txBody>
                  <a:tcPr/>
                </a:tc>
              </a:tr>
              <a:tr h="370840">
                <a:tc>
                  <a:txBody>
                    <a:bodyPr/>
                    <a:lstStyle/>
                    <a:p>
                      <a:r>
                        <a:rPr lang="en-US" b="1" dirty="0" smtClean="0"/>
                        <a:t>Home health</a:t>
                      </a:r>
                      <a:r>
                        <a:rPr lang="en-US" b="1" baseline="0" dirty="0" smtClean="0"/>
                        <a:t> aides</a:t>
                      </a:r>
                      <a:endParaRPr lang="en-US" b="1" dirty="0"/>
                    </a:p>
                  </a:txBody>
                  <a:tcPr/>
                </a:tc>
                <a:tc>
                  <a:txBody>
                    <a:bodyPr/>
                    <a:lstStyle/>
                    <a:p>
                      <a:pPr algn="r"/>
                      <a:r>
                        <a:rPr lang="en-US" b="1" dirty="0" smtClean="0"/>
                        <a:t>25,200</a:t>
                      </a:r>
                      <a:endParaRPr lang="en-US" b="1" dirty="0"/>
                    </a:p>
                  </a:txBody>
                  <a:tcPr/>
                </a:tc>
                <a:tc>
                  <a:txBody>
                    <a:bodyPr/>
                    <a:lstStyle/>
                    <a:p>
                      <a:pPr algn="r"/>
                      <a:r>
                        <a:rPr lang="en-US" b="1" dirty="0" smtClean="0"/>
                        <a:t>$12.69</a:t>
                      </a:r>
                      <a:endParaRPr lang="en-US" b="1" dirty="0"/>
                    </a:p>
                  </a:txBody>
                  <a:tcPr/>
                </a:tc>
              </a:tr>
              <a:tr h="370840">
                <a:tc>
                  <a:txBody>
                    <a:bodyPr/>
                    <a:lstStyle/>
                    <a:p>
                      <a:r>
                        <a:rPr lang="en-US" dirty="0" smtClean="0"/>
                        <a:t>Bus drivers, school or special client</a:t>
                      </a:r>
                      <a:endParaRPr lang="en-US" dirty="0"/>
                    </a:p>
                  </a:txBody>
                  <a:tcPr/>
                </a:tc>
                <a:tc>
                  <a:txBody>
                    <a:bodyPr/>
                    <a:lstStyle/>
                    <a:p>
                      <a:pPr algn="r"/>
                      <a:r>
                        <a:rPr lang="en-US" dirty="0" smtClean="0"/>
                        <a:t>15,720</a:t>
                      </a:r>
                      <a:endParaRPr lang="en-US" dirty="0"/>
                    </a:p>
                  </a:txBody>
                  <a:tcPr/>
                </a:tc>
                <a:tc>
                  <a:txBody>
                    <a:bodyPr/>
                    <a:lstStyle/>
                    <a:p>
                      <a:pPr algn="r"/>
                      <a:r>
                        <a:rPr lang="en-US" dirty="0" smtClean="0"/>
                        <a:t>$15.97</a:t>
                      </a:r>
                      <a:endParaRPr lang="en-US" dirty="0"/>
                    </a:p>
                  </a:txBody>
                  <a:tcPr/>
                </a:tc>
              </a:tr>
            </a:tbl>
          </a:graphicData>
        </a:graphic>
      </p:graphicFrame>
      <p:sp>
        <p:nvSpPr>
          <p:cNvPr id="4" name="Date Placeholder 3"/>
          <p:cNvSpPr>
            <a:spLocks noGrp="1"/>
          </p:cNvSpPr>
          <p:nvPr>
            <p:ph type="dt" sz="half" idx="10"/>
          </p:nvPr>
        </p:nvSpPr>
        <p:spPr/>
        <p:txBody>
          <a:bodyPr/>
          <a:lstStyle/>
          <a:p>
            <a:fld id="{824D5D47-1752-4D84-8BFB-C2F71A34C932}" type="datetime1">
              <a:rPr lang="en-US" smtClean="0"/>
              <a:t>1/11/2019</a:t>
            </a:fld>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31</a:t>
            </a:fld>
            <a:endParaRPr lang="en-US" dirty="0"/>
          </a:p>
        </p:txBody>
      </p:sp>
    </p:spTree>
    <p:extLst>
      <p:ext uri="{BB962C8B-B14F-4D97-AF65-F5344CB8AC3E}">
        <p14:creationId xmlns:p14="http://schemas.microsoft.com/office/powerpoint/2010/main" val="21174328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University of Minnesota workforce survey</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In 2018, DHS used </a:t>
            </a:r>
            <a:r>
              <a:rPr lang="en-US" smtClean="0"/>
              <a:t>on time grant </a:t>
            </a:r>
            <a:r>
              <a:rPr lang="en-US" dirty="0" smtClean="0"/>
              <a:t>funds to contract with the University of Minnesota to conduct a one-time workforce survey of Minnesota HCBS providers.</a:t>
            </a:r>
          </a:p>
          <a:p>
            <a:pPr lvl="1"/>
            <a:r>
              <a:rPr lang="en-US" dirty="0" smtClean="0"/>
              <a:t>The project was supported and endorsed by ARRM, MOHR, Care Providers of Minnesota, Leading Age Minnesota, Minnesota Homecare Association, The Arc Minnesota, Association of People Supporting Employment First, and Minnesota Families and Advocates Coalition.</a:t>
            </a:r>
          </a:p>
          <a:p>
            <a:r>
              <a:rPr lang="en-US" dirty="0" smtClean="0"/>
              <a:t>This survey was focused on broader workforce issues and examined:</a:t>
            </a:r>
          </a:p>
          <a:p>
            <a:pPr lvl="1"/>
            <a:r>
              <a:rPr lang="en-US" dirty="0" smtClean="0"/>
              <a:t>Wages of DSPs, supervisors, and other provider staff</a:t>
            </a:r>
          </a:p>
          <a:p>
            <a:pPr lvl="1"/>
            <a:r>
              <a:rPr lang="en-US" dirty="0" smtClean="0"/>
              <a:t>Benefits of these job categories</a:t>
            </a:r>
          </a:p>
          <a:p>
            <a:pPr lvl="1"/>
            <a:r>
              <a:rPr lang="en-US" dirty="0" smtClean="0"/>
              <a:t>Retention rates</a:t>
            </a:r>
          </a:p>
          <a:p>
            <a:r>
              <a:rPr lang="en-US" dirty="0" smtClean="0"/>
              <a:t>All values provided are interim. DHS expects final results and analysis available shortly.</a:t>
            </a:r>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t>1/11/2019</a:t>
            </a:fld>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32</a:t>
            </a:fld>
            <a:endParaRPr lang="en-US" dirty="0"/>
          </a:p>
        </p:txBody>
      </p:sp>
    </p:spTree>
    <p:extLst>
      <p:ext uri="{BB962C8B-B14F-4D97-AF65-F5344CB8AC3E}">
        <p14:creationId xmlns:p14="http://schemas.microsoft.com/office/powerpoint/2010/main" val="15368170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Hourly wages by region</a:t>
            </a:r>
            <a:endParaRPr lang="en-US" dirty="0"/>
          </a:p>
        </p:txBody>
      </p:sp>
      <p:graphicFrame>
        <p:nvGraphicFramePr>
          <p:cNvPr id="5" name="Content Placeholder 4"/>
          <p:cNvGraphicFramePr>
            <a:graphicFrameLocks noGrp="1"/>
          </p:cNvGraphicFramePr>
          <p:nvPr>
            <p:ph idx="1"/>
            <p:extLst/>
          </p:nvPr>
        </p:nvGraphicFramePr>
        <p:xfrm>
          <a:off x="838200" y="1825625"/>
          <a:ext cx="10515601" cy="2123440"/>
        </p:xfrm>
        <a:graphic>
          <a:graphicData uri="http://schemas.openxmlformats.org/drawingml/2006/table">
            <a:tbl>
              <a:tblPr firstRow="1" bandRow="1">
                <a:tableStyleId>{5C22544A-7EE6-4342-B048-85BDC9FD1C3A}</a:tableStyleId>
              </a:tblPr>
              <a:tblGrid>
                <a:gridCol w="3220616"/>
                <a:gridCol w="3816221"/>
                <a:gridCol w="3478764"/>
              </a:tblGrid>
              <a:tr h="370840">
                <a:tc>
                  <a:txBody>
                    <a:bodyPr/>
                    <a:lstStyle/>
                    <a:p>
                      <a:r>
                        <a:rPr lang="en-US" dirty="0" smtClean="0"/>
                        <a:t>Region</a:t>
                      </a:r>
                      <a:endParaRPr lang="en-US" dirty="0"/>
                    </a:p>
                  </a:txBody>
                  <a:tcPr/>
                </a:tc>
                <a:tc>
                  <a:txBody>
                    <a:bodyPr/>
                    <a:lstStyle/>
                    <a:p>
                      <a:pPr algn="ctr"/>
                      <a:r>
                        <a:rPr lang="en-US" dirty="0" smtClean="0"/>
                        <a:t>Average Full-time</a:t>
                      </a:r>
                      <a:r>
                        <a:rPr lang="en-US" baseline="0" dirty="0" smtClean="0"/>
                        <a:t> </a:t>
                      </a:r>
                      <a:r>
                        <a:rPr lang="en-US" dirty="0" smtClean="0"/>
                        <a:t>Wage</a:t>
                      </a:r>
                      <a:endParaRPr lang="en-US" dirty="0"/>
                    </a:p>
                  </a:txBody>
                  <a:tcPr/>
                </a:tc>
                <a:tc>
                  <a:txBody>
                    <a:bodyPr/>
                    <a:lstStyle/>
                    <a:p>
                      <a:pPr algn="ctr"/>
                      <a:r>
                        <a:rPr lang="en-US" dirty="0" smtClean="0"/>
                        <a:t>Average Part-time</a:t>
                      </a:r>
                      <a:r>
                        <a:rPr lang="en-US" baseline="0" dirty="0" smtClean="0"/>
                        <a:t> Wage</a:t>
                      </a:r>
                      <a:endParaRPr lang="en-US" dirty="0"/>
                    </a:p>
                  </a:txBody>
                  <a:tcPr/>
                </a:tc>
              </a:tr>
              <a:tr h="370840">
                <a:tc>
                  <a:txBody>
                    <a:bodyPr/>
                    <a:lstStyle/>
                    <a:p>
                      <a:r>
                        <a:rPr lang="en-US" dirty="0" smtClean="0"/>
                        <a:t>Twin</a:t>
                      </a:r>
                      <a:r>
                        <a:rPr lang="en-US" baseline="0" dirty="0" smtClean="0"/>
                        <a:t> Cities Metro</a:t>
                      </a:r>
                      <a:endParaRPr lang="en-US" dirty="0"/>
                    </a:p>
                  </a:txBody>
                  <a:tcPr/>
                </a:tc>
                <a:tc>
                  <a:txBody>
                    <a:bodyPr/>
                    <a:lstStyle/>
                    <a:p>
                      <a:pPr algn="ctr"/>
                      <a:r>
                        <a:rPr lang="en-US" dirty="0" smtClean="0"/>
                        <a:t>$13.09</a:t>
                      </a:r>
                      <a:endParaRPr lang="en-US" dirty="0"/>
                    </a:p>
                  </a:txBody>
                  <a:tcPr/>
                </a:tc>
                <a:tc>
                  <a:txBody>
                    <a:bodyPr/>
                    <a:lstStyle/>
                    <a:p>
                      <a:pPr algn="ctr"/>
                      <a:r>
                        <a:rPr lang="en-US" dirty="0" smtClean="0"/>
                        <a:t>$12.81</a:t>
                      </a:r>
                      <a:endParaRPr lang="en-US" dirty="0"/>
                    </a:p>
                  </a:txBody>
                  <a:tcPr/>
                </a:tc>
              </a:tr>
              <a:tr h="370840">
                <a:tc>
                  <a:txBody>
                    <a:bodyPr/>
                    <a:lstStyle/>
                    <a:p>
                      <a:r>
                        <a:rPr lang="en-US" dirty="0" smtClean="0"/>
                        <a:t>Greater Minnesota-Regional Centers</a:t>
                      </a:r>
                      <a:endParaRPr lang="en-US" dirty="0"/>
                    </a:p>
                  </a:txBody>
                  <a:tcPr/>
                </a:tc>
                <a:tc>
                  <a:txBody>
                    <a:bodyPr/>
                    <a:lstStyle/>
                    <a:p>
                      <a:pPr algn="ctr"/>
                      <a:r>
                        <a:rPr lang="en-US" dirty="0" smtClean="0"/>
                        <a:t>$12.99</a:t>
                      </a:r>
                      <a:endParaRPr lang="en-US" dirty="0"/>
                    </a:p>
                  </a:txBody>
                  <a:tcPr anchor="ctr"/>
                </a:tc>
                <a:tc>
                  <a:txBody>
                    <a:bodyPr/>
                    <a:lstStyle/>
                    <a:p>
                      <a:pPr algn="ctr"/>
                      <a:r>
                        <a:rPr lang="en-US" dirty="0" smtClean="0"/>
                        <a:t>$11.55</a:t>
                      </a:r>
                      <a:endParaRPr lang="en-US" dirty="0"/>
                    </a:p>
                  </a:txBody>
                  <a:tcPr anchor="ctr"/>
                </a:tc>
              </a:tr>
              <a:tr h="370840">
                <a:tc>
                  <a:txBody>
                    <a:bodyPr/>
                    <a:lstStyle/>
                    <a:p>
                      <a:r>
                        <a:rPr lang="en-US" dirty="0" smtClean="0"/>
                        <a:t>Greater Minnesota-Rural </a:t>
                      </a:r>
                      <a:endParaRPr lang="en-US" dirty="0"/>
                    </a:p>
                  </a:txBody>
                  <a:tcPr/>
                </a:tc>
                <a:tc>
                  <a:txBody>
                    <a:bodyPr/>
                    <a:lstStyle/>
                    <a:p>
                      <a:pPr algn="ctr"/>
                      <a:r>
                        <a:rPr lang="en-US" dirty="0" smtClean="0"/>
                        <a:t>$12.75</a:t>
                      </a:r>
                      <a:endParaRPr lang="en-US" dirty="0"/>
                    </a:p>
                  </a:txBody>
                  <a:tcPr/>
                </a:tc>
                <a:tc>
                  <a:txBody>
                    <a:bodyPr/>
                    <a:lstStyle/>
                    <a:p>
                      <a:pPr algn="ctr"/>
                      <a:r>
                        <a:rPr lang="en-US" dirty="0" smtClean="0"/>
                        <a:t>$12.29</a:t>
                      </a:r>
                      <a:endParaRPr lang="en-US" dirty="0"/>
                    </a:p>
                  </a:txBody>
                  <a:tcPr/>
                </a:tc>
              </a:tr>
              <a:tr h="370840">
                <a:tc>
                  <a:txBody>
                    <a:bodyPr/>
                    <a:lstStyle/>
                    <a:p>
                      <a:r>
                        <a:rPr lang="en-US" b="1" dirty="0" smtClean="0"/>
                        <a:t>Minnesota-Total</a:t>
                      </a:r>
                      <a:endParaRPr lang="en-US" b="1" dirty="0"/>
                    </a:p>
                  </a:txBody>
                  <a:tcPr/>
                </a:tc>
                <a:tc>
                  <a:txBody>
                    <a:bodyPr/>
                    <a:lstStyle/>
                    <a:p>
                      <a:pPr algn="ctr"/>
                      <a:r>
                        <a:rPr lang="en-US" b="1" dirty="0" smtClean="0"/>
                        <a:t>$12.90</a:t>
                      </a:r>
                      <a:endParaRPr lang="en-US" b="1" dirty="0"/>
                    </a:p>
                  </a:txBody>
                  <a:tcPr/>
                </a:tc>
                <a:tc>
                  <a:txBody>
                    <a:bodyPr/>
                    <a:lstStyle/>
                    <a:p>
                      <a:pPr algn="ctr"/>
                      <a:r>
                        <a:rPr lang="en-US" b="1" dirty="0" smtClean="0"/>
                        <a:t>$12.33</a:t>
                      </a:r>
                      <a:endParaRPr lang="en-US" b="1" dirty="0"/>
                    </a:p>
                  </a:txBody>
                  <a:tcPr/>
                </a:tc>
              </a:tr>
            </a:tbl>
          </a:graphicData>
        </a:graphic>
      </p:graphicFrame>
      <p:sp>
        <p:nvSpPr>
          <p:cNvPr id="4" name="Date Placeholder 3"/>
          <p:cNvSpPr>
            <a:spLocks noGrp="1"/>
          </p:cNvSpPr>
          <p:nvPr>
            <p:ph type="dt" sz="half" idx="10"/>
          </p:nvPr>
        </p:nvSpPr>
        <p:spPr/>
        <p:txBody>
          <a:bodyPr/>
          <a:lstStyle/>
          <a:p>
            <a:fld id="{824D5D47-1752-4D84-8BFB-C2F71A34C932}" type="datetime1">
              <a:rPr lang="en-US" smtClean="0"/>
              <a:t>1/11/2019</a:t>
            </a:fld>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33</a:t>
            </a:fld>
            <a:endParaRPr lang="en-US" dirty="0"/>
          </a:p>
        </p:txBody>
      </p:sp>
      <p:sp>
        <p:nvSpPr>
          <p:cNvPr id="7" name="TextBox 6"/>
          <p:cNvSpPr txBox="1"/>
          <p:nvPr/>
        </p:nvSpPr>
        <p:spPr>
          <a:xfrm>
            <a:off x="933061" y="5859624"/>
            <a:ext cx="8220270" cy="369332"/>
          </a:xfrm>
          <a:prstGeom prst="rect">
            <a:avLst/>
          </a:prstGeom>
          <a:noFill/>
        </p:spPr>
        <p:txBody>
          <a:bodyPr wrap="square" rtlCol="0">
            <a:spAutoFit/>
          </a:bodyPr>
          <a:lstStyle/>
          <a:p>
            <a:r>
              <a:rPr lang="en-US" dirty="0" smtClean="0"/>
              <a:t>*Preliminary findings</a:t>
            </a:r>
            <a:endParaRPr lang="en-US" dirty="0"/>
          </a:p>
        </p:txBody>
      </p:sp>
    </p:spTree>
    <p:extLst>
      <p:ext uri="{BB962C8B-B14F-4D97-AF65-F5344CB8AC3E}">
        <p14:creationId xmlns:p14="http://schemas.microsoft.com/office/powerpoint/2010/main" val="55316577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Hourly wages by service type</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731192826"/>
              </p:ext>
            </p:extLst>
          </p:nvPr>
        </p:nvGraphicFramePr>
        <p:xfrm>
          <a:off x="838200" y="1825625"/>
          <a:ext cx="9892004" cy="2225040"/>
        </p:xfrm>
        <a:graphic>
          <a:graphicData uri="http://schemas.openxmlformats.org/drawingml/2006/table">
            <a:tbl>
              <a:tblPr firstRow="1" bandRow="1">
                <a:tableStyleId>{5C22544A-7EE6-4342-B048-85BDC9FD1C3A}</a:tableStyleId>
              </a:tblPr>
              <a:tblGrid>
                <a:gridCol w="3824190"/>
                <a:gridCol w="3033907"/>
                <a:gridCol w="3033907"/>
              </a:tblGrid>
              <a:tr h="370840">
                <a:tc>
                  <a:txBody>
                    <a:bodyPr/>
                    <a:lstStyle/>
                    <a:p>
                      <a:r>
                        <a:rPr lang="en-US" dirty="0" smtClean="0"/>
                        <a:t>Service Type</a:t>
                      </a:r>
                      <a:endParaRPr lang="en-US" dirty="0"/>
                    </a:p>
                  </a:txBody>
                  <a:tcPr/>
                </a:tc>
                <a:tc>
                  <a:txBody>
                    <a:bodyPr/>
                    <a:lstStyle/>
                    <a:p>
                      <a:pPr algn="ctr"/>
                      <a:r>
                        <a:rPr lang="en-US" dirty="0" smtClean="0"/>
                        <a:t>Average Wage</a:t>
                      </a:r>
                      <a:endParaRPr lang="en-US" dirty="0"/>
                    </a:p>
                  </a:txBody>
                  <a:tcPr/>
                </a:tc>
                <a:tc>
                  <a:txBody>
                    <a:bodyPr/>
                    <a:lstStyle/>
                    <a:p>
                      <a:pPr algn="ctr"/>
                      <a:r>
                        <a:rPr lang="en-US" baseline="0" dirty="0" smtClean="0"/>
                        <a:t>Rate (per hour)*</a:t>
                      </a:r>
                      <a:endParaRPr lang="en-US" dirty="0"/>
                    </a:p>
                  </a:txBody>
                  <a:tcPr/>
                </a:tc>
              </a:tr>
              <a:tr h="370840">
                <a:tc>
                  <a:txBody>
                    <a:bodyPr/>
                    <a:lstStyle/>
                    <a:p>
                      <a:r>
                        <a:rPr lang="en-US" dirty="0" smtClean="0"/>
                        <a:t>Home</a:t>
                      </a:r>
                      <a:r>
                        <a:rPr lang="en-US" baseline="0" dirty="0" smtClean="0"/>
                        <a:t> Health Aide</a:t>
                      </a:r>
                      <a:endParaRPr lang="en-US" dirty="0"/>
                    </a:p>
                  </a:txBody>
                  <a:tcPr/>
                </a:tc>
                <a:tc>
                  <a:txBody>
                    <a:bodyPr/>
                    <a:lstStyle/>
                    <a:p>
                      <a:pPr algn="ctr"/>
                      <a:r>
                        <a:rPr lang="en-US" dirty="0" smtClean="0"/>
                        <a:t>$13.67</a:t>
                      </a:r>
                      <a:endParaRPr lang="en-US" dirty="0"/>
                    </a:p>
                  </a:txBody>
                  <a:tcPr/>
                </a:tc>
                <a:tc>
                  <a:txBody>
                    <a:bodyPr/>
                    <a:lstStyle/>
                    <a:p>
                      <a:pPr algn="ctr"/>
                      <a:r>
                        <a:rPr lang="en-US" dirty="0" smtClean="0"/>
                        <a:t>$21.96 - 32.04</a:t>
                      </a:r>
                      <a:endParaRPr lang="en-US" dirty="0"/>
                    </a:p>
                  </a:txBody>
                  <a:tcPr/>
                </a:tc>
              </a:tr>
              <a:tr h="370840">
                <a:tc>
                  <a:txBody>
                    <a:bodyPr/>
                    <a:lstStyle/>
                    <a:p>
                      <a:r>
                        <a:rPr lang="en-US" dirty="0" smtClean="0"/>
                        <a:t>PCA</a:t>
                      </a:r>
                      <a:endParaRPr lang="en-US" dirty="0"/>
                    </a:p>
                  </a:txBody>
                  <a:tcPr/>
                </a:tc>
                <a:tc>
                  <a:txBody>
                    <a:bodyPr/>
                    <a:lstStyle/>
                    <a:p>
                      <a:pPr algn="ctr"/>
                      <a:r>
                        <a:rPr lang="en-US" dirty="0" smtClean="0"/>
                        <a:t>$11.75</a:t>
                      </a:r>
                      <a:endParaRPr lang="en-US" dirty="0"/>
                    </a:p>
                  </a:txBody>
                  <a:tcPr/>
                </a:tc>
                <a:tc>
                  <a:txBody>
                    <a:bodyPr/>
                    <a:lstStyle/>
                    <a:p>
                      <a:pPr algn="ctr"/>
                      <a:r>
                        <a:rPr lang="en-US" dirty="0" smtClean="0"/>
                        <a:t>$17.40</a:t>
                      </a:r>
                      <a:endParaRPr lang="en-US" dirty="0"/>
                    </a:p>
                  </a:txBody>
                  <a:tcPr/>
                </a:tc>
              </a:tr>
              <a:tr h="370840">
                <a:tc>
                  <a:txBody>
                    <a:bodyPr/>
                    <a:lstStyle/>
                    <a:p>
                      <a:r>
                        <a:rPr lang="en-US" dirty="0" smtClean="0"/>
                        <a:t>Waiver Day Services</a:t>
                      </a:r>
                      <a:endParaRPr lang="en-US" dirty="0"/>
                    </a:p>
                  </a:txBody>
                  <a:tcPr/>
                </a:tc>
                <a:tc>
                  <a:txBody>
                    <a:bodyPr/>
                    <a:lstStyle/>
                    <a:p>
                      <a:pPr algn="ctr"/>
                      <a:r>
                        <a:rPr lang="en-US" dirty="0" smtClean="0"/>
                        <a:t>$12.34</a:t>
                      </a:r>
                      <a:endParaRPr lang="en-US" dirty="0"/>
                    </a:p>
                  </a:txBody>
                  <a:tcPr/>
                </a:tc>
                <a:tc>
                  <a:txBody>
                    <a:bodyPr/>
                    <a:lstStyle/>
                    <a:p>
                      <a:pPr algn="ctr"/>
                      <a:r>
                        <a:rPr lang="en-US" dirty="0" smtClean="0"/>
                        <a:t>$39.24</a:t>
                      </a:r>
                      <a:endParaRPr lang="en-US" dirty="0"/>
                    </a:p>
                  </a:txBody>
                  <a:tcPr/>
                </a:tc>
              </a:tr>
              <a:tr h="370840">
                <a:tc>
                  <a:txBody>
                    <a:bodyPr/>
                    <a:lstStyle/>
                    <a:p>
                      <a:r>
                        <a:rPr lang="en-US" dirty="0" smtClean="0"/>
                        <a:t>Waiver Residential Services</a:t>
                      </a:r>
                      <a:endParaRPr lang="en-US" dirty="0"/>
                    </a:p>
                  </a:txBody>
                  <a:tcPr/>
                </a:tc>
                <a:tc>
                  <a:txBody>
                    <a:bodyPr/>
                    <a:lstStyle/>
                    <a:p>
                      <a:pPr algn="ctr"/>
                      <a:r>
                        <a:rPr lang="en-US" dirty="0" smtClean="0"/>
                        <a:t>$13.16</a:t>
                      </a:r>
                      <a:endParaRPr lang="en-US" dirty="0"/>
                    </a:p>
                  </a:txBody>
                  <a:tcPr/>
                </a:tc>
                <a:tc>
                  <a:txBody>
                    <a:bodyPr/>
                    <a:lstStyle/>
                    <a:p>
                      <a:pPr algn="ctr"/>
                      <a:r>
                        <a:rPr lang="en-US" dirty="0" smtClean="0"/>
                        <a:t>$34.80</a:t>
                      </a:r>
                      <a:endParaRPr lang="en-US" dirty="0"/>
                    </a:p>
                  </a:txBody>
                  <a:tcPr/>
                </a:tc>
              </a:tr>
              <a:tr h="370840">
                <a:tc>
                  <a:txBody>
                    <a:bodyPr/>
                    <a:lstStyle/>
                    <a:p>
                      <a:r>
                        <a:rPr lang="en-US" dirty="0" smtClean="0"/>
                        <a:t>Waiver Unit-based</a:t>
                      </a:r>
                      <a:r>
                        <a:rPr lang="en-US" baseline="0" dirty="0" smtClean="0"/>
                        <a:t> Services</a:t>
                      </a:r>
                      <a:endParaRPr lang="en-US" dirty="0"/>
                    </a:p>
                  </a:txBody>
                  <a:tcPr/>
                </a:tc>
                <a:tc>
                  <a:txBody>
                    <a:bodyPr/>
                    <a:lstStyle/>
                    <a:p>
                      <a:pPr algn="ctr"/>
                      <a:r>
                        <a:rPr lang="en-US" dirty="0" smtClean="0"/>
                        <a:t>$12.76</a:t>
                      </a:r>
                      <a:endParaRPr lang="en-US" dirty="0"/>
                    </a:p>
                  </a:txBody>
                  <a:tcPr/>
                </a:tc>
                <a:tc>
                  <a:txBody>
                    <a:bodyPr/>
                    <a:lstStyle/>
                    <a:p>
                      <a:pPr algn="ctr"/>
                      <a:r>
                        <a:rPr lang="en-US" dirty="0" smtClean="0"/>
                        <a:t>$27.54 - 53.85</a:t>
                      </a:r>
                      <a:endParaRPr lang="en-US" dirty="0"/>
                    </a:p>
                  </a:txBody>
                  <a:tcPr/>
                </a:tc>
              </a:tr>
            </a:tbl>
          </a:graphicData>
        </a:graphic>
      </p:graphicFrame>
      <p:sp>
        <p:nvSpPr>
          <p:cNvPr id="4" name="Date Placeholder 3"/>
          <p:cNvSpPr>
            <a:spLocks noGrp="1"/>
          </p:cNvSpPr>
          <p:nvPr>
            <p:ph type="dt" sz="half" idx="10"/>
          </p:nvPr>
        </p:nvSpPr>
        <p:spPr/>
        <p:txBody>
          <a:bodyPr/>
          <a:lstStyle/>
          <a:p>
            <a:fld id="{824D5D47-1752-4D84-8BFB-C2F71A34C932}" type="datetime1">
              <a:rPr lang="en-US" smtClean="0"/>
              <a:t>1/11/2019</a:t>
            </a:fld>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34</a:t>
            </a:fld>
            <a:endParaRPr lang="en-US" dirty="0"/>
          </a:p>
        </p:txBody>
      </p:sp>
      <p:sp>
        <p:nvSpPr>
          <p:cNvPr id="8" name="TextBox 7"/>
          <p:cNvSpPr txBox="1"/>
          <p:nvPr/>
        </p:nvSpPr>
        <p:spPr>
          <a:xfrm>
            <a:off x="933061" y="5710019"/>
            <a:ext cx="8220270" cy="646331"/>
          </a:xfrm>
          <a:prstGeom prst="rect">
            <a:avLst/>
          </a:prstGeom>
          <a:noFill/>
        </p:spPr>
        <p:txBody>
          <a:bodyPr wrap="square" rtlCol="0">
            <a:spAutoFit/>
          </a:bodyPr>
          <a:lstStyle/>
          <a:p>
            <a:r>
              <a:rPr lang="en-US" dirty="0" smtClean="0"/>
              <a:t>*Does not include DWRS banded values</a:t>
            </a:r>
          </a:p>
          <a:p>
            <a:r>
              <a:rPr lang="en-US" dirty="0" smtClean="0"/>
              <a:t>**Preliminary findings</a:t>
            </a:r>
            <a:endParaRPr lang="en-US" dirty="0"/>
          </a:p>
        </p:txBody>
      </p:sp>
    </p:spTree>
    <p:extLst>
      <p:ext uri="{BB962C8B-B14F-4D97-AF65-F5344CB8AC3E}">
        <p14:creationId xmlns:p14="http://schemas.microsoft.com/office/powerpoint/2010/main" val="193920383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interim survey findings</a:t>
            </a:r>
            <a:endParaRPr lang="en-US" dirty="0"/>
          </a:p>
        </p:txBody>
      </p:sp>
      <p:sp>
        <p:nvSpPr>
          <p:cNvPr id="3" name="Content Placeholder 2"/>
          <p:cNvSpPr>
            <a:spLocks noGrp="1"/>
          </p:cNvSpPr>
          <p:nvPr>
            <p:ph idx="1"/>
          </p:nvPr>
        </p:nvSpPr>
        <p:spPr/>
        <p:txBody>
          <a:bodyPr/>
          <a:lstStyle/>
          <a:p>
            <a:r>
              <a:rPr lang="en-US" dirty="0" smtClean="0"/>
              <a:t>57% of providers offer health insurance to full-time DSP</a:t>
            </a:r>
          </a:p>
          <a:p>
            <a:r>
              <a:rPr lang="en-US" dirty="0" smtClean="0"/>
              <a:t>52% of providers offers paid time-off to full-time DSP</a:t>
            </a:r>
          </a:p>
          <a:p>
            <a:r>
              <a:rPr lang="en-US" dirty="0" smtClean="0"/>
              <a:t>4% of reported revenues were paid out as overtime costs</a:t>
            </a:r>
          </a:p>
          <a:p>
            <a:r>
              <a:rPr lang="en-US" dirty="0" smtClean="0"/>
              <a:t>Average turnover was 38.8% over one 12-month period</a:t>
            </a:r>
          </a:p>
          <a:p>
            <a:r>
              <a:rPr lang="en-US" dirty="0" smtClean="0"/>
              <a:t>Providers who completed the survey employ 18,332 DSP, and serve 17,941 people with disabilities and older adults</a:t>
            </a:r>
          </a:p>
          <a:p>
            <a:endParaRPr lang="en-US" dirty="0" smtClean="0"/>
          </a:p>
          <a:p>
            <a:pPr lvl="1"/>
            <a:endParaRPr lang="en-US" dirty="0" smtClean="0"/>
          </a:p>
        </p:txBody>
      </p:sp>
      <p:sp>
        <p:nvSpPr>
          <p:cNvPr id="4" name="Date Placeholder 3"/>
          <p:cNvSpPr>
            <a:spLocks noGrp="1"/>
          </p:cNvSpPr>
          <p:nvPr>
            <p:ph type="dt" sz="half" idx="10"/>
          </p:nvPr>
        </p:nvSpPr>
        <p:spPr/>
        <p:txBody>
          <a:bodyPr/>
          <a:lstStyle/>
          <a:p>
            <a:fld id="{824D5D47-1752-4D84-8BFB-C2F71A34C932}" type="datetime1">
              <a:rPr lang="en-US" smtClean="0"/>
              <a:t>1/11/2019</a:t>
            </a:fld>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35</a:t>
            </a:fld>
            <a:endParaRPr lang="en-US" dirty="0"/>
          </a:p>
        </p:txBody>
      </p:sp>
    </p:spTree>
    <p:extLst>
      <p:ext uri="{BB962C8B-B14F-4D97-AF65-F5344CB8AC3E}">
        <p14:creationId xmlns:p14="http://schemas.microsoft.com/office/powerpoint/2010/main" val="327646171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Rate evaluation</a:t>
            </a:r>
            <a:endParaRPr lang="en-US" dirty="0"/>
          </a:p>
        </p:txBody>
      </p:sp>
      <p:sp>
        <p:nvSpPr>
          <p:cNvPr id="3" name="Content Placeholder 2"/>
          <p:cNvSpPr>
            <a:spLocks noGrp="1"/>
          </p:cNvSpPr>
          <p:nvPr>
            <p:ph idx="1"/>
          </p:nvPr>
        </p:nvSpPr>
        <p:spPr/>
        <p:txBody>
          <a:bodyPr>
            <a:normAutofit/>
          </a:bodyPr>
          <a:lstStyle/>
          <a:p>
            <a:r>
              <a:rPr lang="en-US" dirty="0" smtClean="0"/>
              <a:t>DHS regularly conducts rate evaluations on HCBS programs</a:t>
            </a:r>
          </a:p>
          <a:p>
            <a:r>
              <a:rPr lang="en-US" dirty="0" smtClean="0"/>
              <a:t>2017 </a:t>
            </a:r>
            <a:r>
              <a:rPr lang="en-US" dirty="0"/>
              <a:t>l</a:t>
            </a:r>
            <a:r>
              <a:rPr lang="en-US" dirty="0" smtClean="0"/>
              <a:t>egislation directed DHS to conduct an evaluation of aging programs to include:</a:t>
            </a:r>
          </a:p>
          <a:p>
            <a:pPr lvl="1"/>
            <a:r>
              <a:rPr lang="en-US" dirty="0" smtClean="0"/>
              <a:t>Evaluation of base wages  </a:t>
            </a:r>
          </a:p>
          <a:p>
            <a:pPr lvl="1"/>
            <a:r>
              <a:rPr lang="en-US" dirty="0" smtClean="0"/>
              <a:t>Evaluation of non-wage cost factors</a:t>
            </a:r>
          </a:p>
          <a:p>
            <a:r>
              <a:rPr lang="en-US" dirty="0" smtClean="0"/>
              <a:t>Statute guides evaluation of the DWRS frameworks, which are reviewed with stakeholders.</a:t>
            </a:r>
          </a:p>
        </p:txBody>
      </p:sp>
      <p:sp>
        <p:nvSpPr>
          <p:cNvPr id="6" name="Slide Number Placeholder 5"/>
          <p:cNvSpPr>
            <a:spLocks noGrp="1"/>
          </p:cNvSpPr>
          <p:nvPr>
            <p:ph type="sldNum" sz="quarter" idx="12"/>
          </p:nvPr>
        </p:nvSpPr>
        <p:spPr/>
        <p:txBody>
          <a:bodyPr/>
          <a:lstStyle/>
          <a:p>
            <a:fld id="{48F63A3B-78C7-47BE-AE5E-E10140E04643}" type="slidenum">
              <a:rPr lang="en-US" smtClean="0"/>
              <a:t>36</a:t>
            </a:fld>
            <a:endParaRPr lang="en-US" dirty="0"/>
          </a:p>
        </p:txBody>
      </p:sp>
      <p:sp>
        <p:nvSpPr>
          <p:cNvPr id="7" name="Date Placeholder 3"/>
          <p:cNvSpPr>
            <a:spLocks noGrp="1"/>
          </p:cNvSpPr>
          <p:nvPr>
            <p:ph type="dt" sz="half" idx="10"/>
          </p:nvPr>
        </p:nvSpPr>
        <p:spPr>
          <a:xfrm>
            <a:off x="838200" y="6356350"/>
            <a:ext cx="1358590" cy="365125"/>
          </a:xfrm>
        </p:spPr>
        <p:txBody>
          <a:bodyPr/>
          <a:lstStyle/>
          <a:p>
            <a:r>
              <a:rPr lang="en-US" smtClean="0"/>
              <a:t>1/7/2019</a:t>
            </a:r>
            <a:endParaRPr lang="en-US" dirty="0"/>
          </a:p>
        </p:txBody>
      </p:sp>
    </p:spTree>
    <p:extLst>
      <p:ext uri="{BB962C8B-B14F-4D97-AF65-F5344CB8AC3E}">
        <p14:creationId xmlns:p14="http://schemas.microsoft.com/office/powerpoint/2010/main" val="398841690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next</a:t>
            </a:r>
            <a:endParaRPr lang="en-US" dirty="0"/>
          </a:p>
        </p:txBody>
      </p:sp>
      <p:sp>
        <p:nvSpPr>
          <p:cNvPr id="3" name="Content Placeholder 2"/>
          <p:cNvSpPr>
            <a:spLocks noGrp="1"/>
          </p:cNvSpPr>
          <p:nvPr>
            <p:ph idx="1"/>
          </p:nvPr>
        </p:nvSpPr>
        <p:spPr/>
        <p:txBody>
          <a:bodyPr>
            <a:normAutofit/>
          </a:bodyPr>
          <a:lstStyle/>
          <a:p>
            <a:r>
              <a:rPr lang="en-US" dirty="0" smtClean="0"/>
              <a:t>There are a number of options that could be used to increase direct support professional job satisfaction.</a:t>
            </a:r>
          </a:p>
          <a:p>
            <a:pPr lvl="1"/>
            <a:r>
              <a:rPr lang="en-US" dirty="0" smtClean="0"/>
              <a:t>In 2018, the Cross-Agency Direct Care and Support Workforce Shortage Working Group submitted recommendations to the Olmstead Subcabinet to address the workforce shortage.</a:t>
            </a:r>
          </a:p>
          <a:p>
            <a:pPr lvl="1"/>
            <a:r>
              <a:rPr lang="en-US" dirty="0" smtClean="0"/>
              <a:t>The Working Group’s top recommendation was to increase DSP wages and/or benefits in order to enhance job satisfaction and retention.</a:t>
            </a:r>
          </a:p>
        </p:txBody>
      </p:sp>
      <p:sp>
        <p:nvSpPr>
          <p:cNvPr id="4" name="Date Placeholder 3"/>
          <p:cNvSpPr>
            <a:spLocks noGrp="1"/>
          </p:cNvSpPr>
          <p:nvPr>
            <p:ph type="dt" sz="half" idx="10"/>
          </p:nvPr>
        </p:nvSpPr>
        <p:spPr/>
        <p:txBody>
          <a:bodyPr/>
          <a:lstStyle/>
          <a:p>
            <a:fld id="{824D5D47-1752-4D84-8BFB-C2F71A34C932}" type="datetime1">
              <a:rPr lang="en-US" smtClean="0"/>
              <a:t>1/11/2019</a:t>
            </a:fld>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37</a:t>
            </a:fld>
            <a:endParaRPr lang="en-US" dirty="0"/>
          </a:p>
        </p:txBody>
      </p:sp>
    </p:spTree>
    <p:extLst>
      <p:ext uri="{BB962C8B-B14F-4D97-AF65-F5344CB8AC3E}">
        <p14:creationId xmlns:p14="http://schemas.microsoft.com/office/powerpoint/2010/main" val="261883284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DHS Recommendations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Establish </a:t>
            </a:r>
            <a:r>
              <a:rPr lang="en-US" dirty="0"/>
              <a:t>a </a:t>
            </a:r>
            <a:r>
              <a:rPr lang="en-US" dirty="0" smtClean="0"/>
              <a:t>rate-setting method for </a:t>
            </a:r>
            <a:r>
              <a:rPr lang="en-US" dirty="0"/>
              <a:t>PCA services </a:t>
            </a:r>
            <a:endParaRPr lang="en-US" dirty="0" smtClean="0"/>
          </a:p>
          <a:p>
            <a:r>
              <a:rPr lang="en-US" dirty="0" smtClean="0"/>
              <a:t>Fully implement the </a:t>
            </a:r>
            <a:r>
              <a:rPr lang="en-US" dirty="0"/>
              <a:t>Elderly Waiver rate-setting methods </a:t>
            </a:r>
          </a:p>
          <a:p>
            <a:pPr lvl="1"/>
            <a:r>
              <a:rPr lang="en-US" dirty="0"/>
              <a:t>As directed by statute, the aging rate-setting methods make up 10% of the final rate, leading to rates that are lower than recommendations</a:t>
            </a:r>
          </a:p>
          <a:p>
            <a:pPr lvl="1"/>
            <a:r>
              <a:rPr lang="en-US" dirty="0"/>
              <a:t>Full implementation of the rate methods would make more dollars available to providers to pay direct support professionals  </a:t>
            </a:r>
          </a:p>
          <a:p>
            <a:r>
              <a:rPr lang="en-US" dirty="0"/>
              <a:t>Add a “competitive workforce factor” to </a:t>
            </a:r>
            <a:r>
              <a:rPr lang="en-US" dirty="0" smtClean="0"/>
              <a:t>HCBS service </a:t>
            </a:r>
            <a:r>
              <a:rPr lang="en-US" dirty="0"/>
              <a:t>rates</a:t>
            </a:r>
          </a:p>
          <a:p>
            <a:pPr lvl="1"/>
            <a:r>
              <a:rPr lang="en-US" dirty="0"/>
              <a:t>This would gradually raise wage components in service rates to align with occupations that have similar education and training requirements.</a:t>
            </a:r>
          </a:p>
          <a:p>
            <a:pPr lvl="1"/>
            <a:r>
              <a:rPr lang="en-US" dirty="0"/>
              <a:t>Additional data monitoring, or surveying, may be required to know whether the competitive workforce factor or other investments have the intended effect of increasing DSP recruitment and retention.</a:t>
            </a:r>
          </a:p>
          <a:p>
            <a:endParaRPr lang="en-US" dirty="0"/>
          </a:p>
          <a:p>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t>1/11/2019</a:t>
            </a:fld>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38</a:t>
            </a:fld>
            <a:endParaRPr lang="en-US" dirty="0"/>
          </a:p>
        </p:txBody>
      </p:sp>
    </p:spTree>
    <p:extLst>
      <p:ext uri="{BB962C8B-B14F-4D97-AF65-F5344CB8AC3E}">
        <p14:creationId xmlns:p14="http://schemas.microsoft.com/office/powerpoint/2010/main" val="416093177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Addressing the challenge</a:t>
            </a:r>
            <a:endParaRPr lang="en-US" dirty="0"/>
          </a:p>
        </p:txBody>
      </p:sp>
      <p:sp>
        <p:nvSpPr>
          <p:cNvPr id="3" name="Content Placeholder 2"/>
          <p:cNvSpPr>
            <a:spLocks noGrp="1"/>
          </p:cNvSpPr>
          <p:nvPr>
            <p:ph idx="1"/>
          </p:nvPr>
        </p:nvSpPr>
        <p:spPr/>
        <p:txBody>
          <a:bodyPr/>
          <a:lstStyle/>
          <a:p>
            <a:r>
              <a:rPr lang="en-US" dirty="0" smtClean="0"/>
              <a:t>The workforce shortage is a national challenge requiring many approaches and collaboration among stakeholders.</a:t>
            </a:r>
          </a:p>
          <a:p>
            <a:r>
              <a:rPr lang="en-US" dirty="0" smtClean="0"/>
              <a:t>There are policy and fiscal options available to the Legislature and DHS to address the workforce shortage.</a:t>
            </a:r>
          </a:p>
          <a:p>
            <a:r>
              <a:rPr lang="en-US" dirty="0" smtClean="0"/>
              <a:t>DHS is committed to working with partners throughout Minnesota to implement strategies so people can get the services they need.</a:t>
            </a:r>
          </a:p>
        </p:txBody>
      </p:sp>
      <p:sp>
        <p:nvSpPr>
          <p:cNvPr id="4" name="Date Placeholder 3"/>
          <p:cNvSpPr>
            <a:spLocks noGrp="1"/>
          </p:cNvSpPr>
          <p:nvPr>
            <p:ph type="dt" sz="half" idx="10"/>
          </p:nvPr>
        </p:nvSpPr>
        <p:spPr/>
        <p:txBody>
          <a:bodyPr/>
          <a:lstStyle/>
          <a:p>
            <a:fld id="{824D5D47-1752-4D84-8BFB-C2F71A34C932}" type="datetime1">
              <a:rPr lang="en-US" smtClean="0"/>
              <a:t>1/11/2019</a:t>
            </a:fld>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39</a:t>
            </a:fld>
            <a:endParaRPr lang="en-US" dirty="0"/>
          </a:p>
        </p:txBody>
      </p:sp>
    </p:spTree>
    <p:extLst>
      <p:ext uri="{BB962C8B-B14F-4D97-AF65-F5344CB8AC3E}">
        <p14:creationId xmlns:p14="http://schemas.microsoft.com/office/powerpoint/2010/main" val="35075539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Home and Community Based Services (HCBS) Programs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term Long Term Services and Supports refers to the array of services available to support people with disabilities and older adults, including nursing facilities, intermediate care facilities for people with developmental disabilities and hospitals. </a:t>
            </a:r>
          </a:p>
          <a:p>
            <a:r>
              <a:rPr lang="en-US" dirty="0" smtClean="0"/>
              <a:t>Home and community based services are a subset of Long Term Services and Supports.  They are cost effective alternatives to institutional care, and enable people with disabilities and older adults to live, work and participate in community life.   They include:  </a:t>
            </a:r>
          </a:p>
          <a:p>
            <a:pPr lvl="1"/>
            <a:r>
              <a:rPr lang="en-US" dirty="0" smtClean="0"/>
              <a:t>Medical Assistance (MA) state plan home and community based services</a:t>
            </a:r>
          </a:p>
          <a:p>
            <a:pPr lvl="1"/>
            <a:r>
              <a:rPr lang="en-US" dirty="0" smtClean="0"/>
              <a:t>Medical Assistance (MA) home and community-based service waivers</a:t>
            </a:r>
          </a:p>
          <a:p>
            <a:pPr lvl="1"/>
            <a:r>
              <a:rPr lang="en-US" dirty="0" smtClean="0"/>
              <a:t>Federally funded services, but not through Medical Assistance </a:t>
            </a:r>
          </a:p>
          <a:p>
            <a:pPr lvl="1"/>
            <a:r>
              <a:rPr lang="en-US" dirty="0" smtClean="0"/>
              <a:t>State and local funded supports and services</a:t>
            </a:r>
          </a:p>
        </p:txBody>
      </p:sp>
      <p:sp>
        <p:nvSpPr>
          <p:cNvPr id="4" name="Date Placeholder 3"/>
          <p:cNvSpPr>
            <a:spLocks noGrp="1"/>
          </p:cNvSpPr>
          <p:nvPr>
            <p:ph type="dt" sz="half" idx="10"/>
          </p:nvPr>
        </p:nvSpPr>
        <p:spPr/>
        <p:txBody>
          <a:bodyPr/>
          <a:lstStyle/>
          <a:p>
            <a:fld id="{824D5D47-1752-4D84-8BFB-C2F71A34C932}" type="datetime1">
              <a:rPr lang="en-US" smtClean="0"/>
              <a:t>1/11/2019</a:t>
            </a:fld>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4</a:t>
            </a:fld>
            <a:endParaRPr lang="en-US" dirty="0"/>
          </a:p>
        </p:txBody>
      </p:sp>
    </p:spTree>
    <p:extLst>
      <p:ext uri="{BB962C8B-B14F-4D97-AF65-F5344CB8AC3E}">
        <p14:creationId xmlns:p14="http://schemas.microsoft.com/office/powerpoint/2010/main" val="246355094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Disability Services | Aging and Adult Services</a:t>
            </a:r>
            <a:endParaRPr lang="en-US" dirty="0"/>
          </a:p>
        </p:txBody>
      </p:sp>
    </p:spTree>
    <p:extLst>
      <p:ext uri="{BB962C8B-B14F-4D97-AF65-F5344CB8AC3E}">
        <p14:creationId xmlns:p14="http://schemas.microsoft.com/office/powerpoint/2010/main" val="25051093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Average Cost of Long Term Services &amp; Supports</a:t>
            </a:r>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t>1/11/2019</a:t>
            </a:fld>
            <a:endParaRPr lang="en-US" dirty="0"/>
          </a:p>
        </p:txBody>
      </p:sp>
      <p:sp>
        <p:nvSpPr>
          <p:cNvPr id="5" name="Footer Placeholder 4"/>
          <p:cNvSpPr>
            <a:spLocks noGrp="1"/>
          </p:cNvSpPr>
          <p:nvPr>
            <p:ph type="ftr" sz="quarter" idx="3"/>
          </p:nvPr>
        </p:nvSpPr>
        <p:spPr/>
        <p:txBody>
          <a:bodyPr/>
          <a:lstStyle/>
          <a:p>
            <a:r>
              <a:rPr lang="en-US" smtClean="0"/>
              <a:t>Optional Tagline Goes Here </a:t>
            </a:r>
            <a:r>
              <a:rPr lang="en-US" smtClean="0">
                <a:solidFill>
                  <a:schemeClr val="accent1"/>
                </a:solidFill>
              </a:rPr>
              <a:t>|</a:t>
            </a:r>
            <a:r>
              <a:rPr lang="en-US" smtClean="0"/>
              <a:t> mn.gov/dhs</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5</a:t>
            </a:fld>
            <a:endParaRPr lang="en-US"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1504210564"/>
              </p:ext>
            </p:extLst>
          </p:nvPr>
        </p:nvGraphicFramePr>
        <p:xfrm>
          <a:off x="835815" y="1507573"/>
          <a:ext cx="10515600" cy="4031836"/>
        </p:xfrm>
        <a:graphic>
          <a:graphicData uri="http://schemas.openxmlformats.org/drawingml/2006/chart">
            <c:chart xmlns:c="http://schemas.openxmlformats.org/drawingml/2006/chart" xmlns:r="http://schemas.openxmlformats.org/officeDocument/2006/relationships" r:id="rId2"/>
          </a:graphicData>
        </a:graphic>
      </p:graphicFrame>
      <p:sp>
        <p:nvSpPr>
          <p:cNvPr id="11" name="TextBox 10"/>
          <p:cNvSpPr txBox="1"/>
          <p:nvPr/>
        </p:nvSpPr>
        <p:spPr>
          <a:xfrm>
            <a:off x="1139687" y="5539409"/>
            <a:ext cx="10211728" cy="553998"/>
          </a:xfrm>
          <a:prstGeom prst="rect">
            <a:avLst/>
          </a:prstGeom>
          <a:noFill/>
        </p:spPr>
        <p:txBody>
          <a:bodyPr wrap="square" rtlCol="0">
            <a:spAutoFit/>
          </a:bodyPr>
          <a:lstStyle/>
          <a:p>
            <a:pPr marL="171450" indent="-171450">
              <a:buFont typeface="Wingdings" panose="05000000000000000000" pitchFamily="2" charset="2"/>
              <a:buChar char="§"/>
            </a:pPr>
            <a:r>
              <a:rPr lang="en-US" sz="1200" dirty="0" smtClean="0"/>
              <a:t>Home and Community-Based Services include the disability waivers, Elderly Waiver, Alternative Care, State Plan </a:t>
            </a:r>
            <a:r>
              <a:rPr lang="en-US" sz="1200" dirty="0"/>
              <a:t>H</a:t>
            </a:r>
            <a:r>
              <a:rPr lang="en-US" sz="1200" dirty="0" smtClean="0"/>
              <a:t>ome </a:t>
            </a:r>
            <a:r>
              <a:rPr lang="en-US" sz="1200" dirty="0"/>
              <a:t>C</a:t>
            </a:r>
            <a:r>
              <a:rPr lang="en-US" sz="1200" dirty="0" smtClean="0"/>
              <a:t>are, and the Consumer Support Grant.</a:t>
            </a:r>
          </a:p>
          <a:p>
            <a:pPr marL="171450" indent="-171450">
              <a:buFont typeface="Arial" panose="020B0604020202020204" pitchFamily="34" charset="0"/>
              <a:buChar char="•"/>
            </a:pPr>
            <a:r>
              <a:rPr lang="en-US" sz="1200" dirty="0" smtClean="0"/>
              <a:t>Institutional Services include nursing facilities, intermediate </a:t>
            </a:r>
            <a:r>
              <a:rPr lang="en-US" sz="1200" dirty="0"/>
              <a:t>c</a:t>
            </a:r>
            <a:r>
              <a:rPr lang="en-US" sz="1200" dirty="0" smtClean="0"/>
              <a:t>are facilities for persons with developmental disabilities (ICF/DD), and Rule 5 facilities</a:t>
            </a:r>
            <a:r>
              <a:rPr lang="en-US" dirty="0" smtClean="0"/>
              <a:t>. </a:t>
            </a:r>
            <a:endParaRPr lang="en-US" dirty="0"/>
          </a:p>
        </p:txBody>
      </p:sp>
    </p:spTree>
    <p:extLst>
      <p:ext uri="{BB962C8B-B14F-4D97-AF65-F5344CB8AC3E}">
        <p14:creationId xmlns:p14="http://schemas.microsoft.com/office/powerpoint/2010/main" val="30075169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 state plan home and community based services</a:t>
            </a:r>
            <a:endParaRPr lang="en-US" dirty="0"/>
          </a:p>
        </p:txBody>
      </p:sp>
      <p:sp>
        <p:nvSpPr>
          <p:cNvPr id="3" name="Content Placeholder 2"/>
          <p:cNvSpPr>
            <a:spLocks noGrp="1"/>
          </p:cNvSpPr>
          <p:nvPr>
            <p:ph idx="1"/>
          </p:nvPr>
        </p:nvSpPr>
        <p:spPr/>
        <p:txBody>
          <a:bodyPr>
            <a:normAutofit/>
          </a:bodyPr>
          <a:lstStyle/>
          <a:p>
            <a:r>
              <a:rPr lang="en-US" dirty="0" smtClean="0"/>
              <a:t>Minnesota offers a comprehensive benefit set.</a:t>
            </a:r>
          </a:p>
          <a:p>
            <a:r>
              <a:rPr lang="en-US" dirty="0" smtClean="0"/>
              <a:t>People meeting financial and functional need eligibility criteria may receive the service.</a:t>
            </a:r>
          </a:p>
          <a:p>
            <a:r>
              <a:rPr lang="en-US" dirty="0" smtClean="0"/>
              <a:t>These services include:</a:t>
            </a:r>
          </a:p>
          <a:p>
            <a:pPr lvl="1"/>
            <a:r>
              <a:rPr lang="en-US" dirty="0" smtClean="0"/>
              <a:t>Personal Care Assistance (PCA)</a:t>
            </a:r>
          </a:p>
          <a:p>
            <a:pPr lvl="1"/>
            <a:r>
              <a:rPr lang="en-US" dirty="0" smtClean="0"/>
              <a:t>Home Care Nursing</a:t>
            </a:r>
          </a:p>
          <a:p>
            <a:pPr lvl="1"/>
            <a:r>
              <a:rPr lang="en-US" dirty="0" smtClean="0"/>
              <a:t>Home Health Aide</a:t>
            </a:r>
          </a:p>
          <a:p>
            <a:r>
              <a:rPr lang="en-US" dirty="0" smtClean="0"/>
              <a:t>These state plan services have set rates that do not vary by person.</a:t>
            </a:r>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t>1/11/2019</a:t>
            </a:fld>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6</a:t>
            </a:fld>
            <a:endParaRPr lang="en-US" dirty="0"/>
          </a:p>
        </p:txBody>
      </p:sp>
    </p:spTree>
    <p:extLst>
      <p:ext uri="{BB962C8B-B14F-4D97-AF65-F5344CB8AC3E}">
        <p14:creationId xmlns:p14="http://schemas.microsoft.com/office/powerpoint/2010/main" val="11342560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 HCBS Waivers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Home and Community Based Services through MA waiver programs provide additional services that support a person when state plan services alone do not meet a person’s assessed needs.</a:t>
            </a:r>
          </a:p>
          <a:p>
            <a:r>
              <a:rPr lang="en-US" dirty="0" smtClean="0"/>
              <a:t>Minnesota provides five HCBS waivers:</a:t>
            </a:r>
          </a:p>
          <a:p>
            <a:pPr lvl="1"/>
            <a:r>
              <a:rPr lang="en-US" dirty="0" smtClean="0"/>
              <a:t>Elderly Waiver (EW)</a:t>
            </a:r>
          </a:p>
          <a:p>
            <a:pPr lvl="1"/>
            <a:r>
              <a:rPr lang="en-US" dirty="0" smtClean="0"/>
              <a:t>Developmental Disabilities (DD) Waiver</a:t>
            </a:r>
          </a:p>
          <a:p>
            <a:pPr lvl="1"/>
            <a:r>
              <a:rPr lang="en-US" dirty="0" smtClean="0"/>
              <a:t>Community Access for Disability Inclusion (CADI) Waiver</a:t>
            </a:r>
          </a:p>
          <a:p>
            <a:pPr lvl="1"/>
            <a:r>
              <a:rPr lang="en-US" dirty="0" smtClean="0"/>
              <a:t>Community Alternative Care (CAC) Waiver</a:t>
            </a:r>
          </a:p>
          <a:p>
            <a:pPr lvl="1"/>
            <a:r>
              <a:rPr lang="en-US" dirty="0" smtClean="0"/>
              <a:t>Brain Injury (BI) Waiver</a:t>
            </a:r>
          </a:p>
          <a:p>
            <a:r>
              <a:rPr lang="en-US" dirty="0" smtClean="0"/>
              <a:t>Alternative Care program provides HCBS to older adults. Alternative Care is for people with low income and assets who are not eligible for Medical Assistance.  </a:t>
            </a:r>
          </a:p>
        </p:txBody>
      </p:sp>
      <p:sp>
        <p:nvSpPr>
          <p:cNvPr id="4" name="Date Placeholder 3"/>
          <p:cNvSpPr>
            <a:spLocks noGrp="1"/>
          </p:cNvSpPr>
          <p:nvPr>
            <p:ph type="dt" sz="half" idx="10"/>
          </p:nvPr>
        </p:nvSpPr>
        <p:spPr/>
        <p:txBody>
          <a:bodyPr/>
          <a:lstStyle/>
          <a:p>
            <a:fld id="{824D5D47-1752-4D84-8BFB-C2F71A34C932}" type="datetime1">
              <a:rPr lang="en-US" smtClean="0"/>
              <a:t>1/11/2019</a:t>
            </a:fld>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7</a:t>
            </a:fld>
            <a:endParaRPr lang="en-US" dirty="0"/>
          </a:p>
        </p:txBody>
      </p:sp>
    </p:spTree>
    <p:extLst>
      <p:ext uri="{BB962C8B-B14F-4D97-AF65-F5344CB8AC3E}">
        <p14:creationId xmlns:p14="http://schemas.microsoft.com/office/powerpoint/2010/main" val="21831154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Eligibility by Age </a:t>
            </a:r>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t>1/11/2019</a:t>
            </a:fld>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8</a:t>
            </a:fld>
            <a:endParaRPr lang="en-US" dirty="0"/>
          </a:p>
        </p:txBody>
      </p:sp>
      <p:sp>
        <p:nvSpPr>
          <p:cNvPr id="10" name="Content Placeholder 9"/>
          <p:cNvSpPr>
            <a:spLocks noGrp="1"/>
          </p:cNvSpPr>
          <p:nvPr>
            <p:ph idx="1"/>
          </p:nvPr>
        </p:nvSpPr>
        <p:spPr>
          <a:xfrm>
            <a:off x="6791324" y="2270125"/>
            <a:ext cx="4562475" cy="1446561"/>
          </a:xfrm>
          <a:prstGeom prst="rect">
            <a:avLst/>
          </a:prstGeom>
          <a:solidFill>
            <a:schemeClr val="accent6">
              <a:lumMod val="75000"/>
            </a:schemeClr>
          </a:solidFill>
        </p:spPr>
        <p:style>
          <a:lnRef idx="2">
            <a:schemeClr val="accent3">
              <a:shade val="50000"/>
            </a:schemeClr>
          </a:lnRef>
          <a:fillRef idx="1">
            <a:schemeClr val="accent3"/>
          </a:fillRef>
          <a:effectRef idx="0">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indent="0" algn="ctr">
              <a:lnSpc>
                <a:spcPct val="107000"/>
              </a:lnSpc>
              <a:spcBef>
                <a:spcPts val="0"/>
              </a:spcBef>
              <a:spcAft>
                <a:spcPts val="800"/>
              </a:spcAft>
              <a:buNone/>
            </a:pPr>
            <a:r>
              <a:rPr lang="en-US" sz="1600" dirty="0">
                <a:effectLst/>
                <a:ea typeface="Calibri" panose="020F0502020204030204" pitchFamily="34" charset="0"/>
                <a:cs typeface="Times New Roman" panose="02020603050405020304" pitchFamily="18" charset="0"/>
              </a:rPr>
              <a:t>Elderly Waiver and Alternative Care</a:t>
            </a:r>
            <a:endParaRPr lang="en-US" sz="1100" dirty="0">
              <a:effectLst/>
              <a:ea typeface="Calibri" panose="020F0502020204030204" pitchFamily="34" charset="0"/>
              <a:cs typeface="Times New Roman" panose="02020603050405020304" pitchFamily="18" charset="0"/>
            </a:endParaRPr>
          </a:p>
        </p:txBody>
      </p:sp>
      <p:sp>
        <p:nvSpPr>
          <p:cNvPr id="11" name="Rectangle 10"/>
          <p:cNvSpPr/>
          <p:nvPr/>
        </p:nvSpPr>
        <p:spPr>
          <a:xfrm>
            <a:off x="1876424" y="2270126"/>
            <a:ext cx="4933950" cy="1808178"/>
          </a:xfrm>
          <a:prstGeom prst="rect">
            <a:avLst/>
          </a:prstGeom>
          <a:solidFill>
            <a:schemeClr val="accent2">
              <a:lumMod val="75000"/>
            </a:schemeClr>
          </a:solidFill>
          <a:ln w="12700" cap="flat" cmpd="sng" algn="ctr">
            <a:solidFill>
              <a:srgbClr val="5B9BD5">
                <a:shade val="50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1600" b="0" i="0" u="none" strike="noStrike" kern="0" cap="none" spc="0" normalizeH="0" baseline="0" noProof="0" dirty="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rPr>
              <a:t>Disability Waivers (BI, CAC, CADI, DD)</a:t>
            </a:r>
            <a:endParaRPr kumimoji="0" lang="en-US" sz="1100" b="0" i="0" u="none" strike="noStrike" kern="0" cap="none" spc="0" normalizeH="0" baseline="0" noProof="0" dirty="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12" name="Rectangle 11"/>
          <p:cNvSpPr/>
          <p:nvPr/>
        </p:nvSpPr>
        <p:spPr>
          <a:xfrm>
            <a:off x="6814501" y="3716686"/>
            <a:ext cx="4551539" cy="375569"/>
          </a:xfrm>
          <a:prstGeom prst="rect">
            <a:avLst/>
          </a:prstGeom>
          <a:solidFill>
            <a:schemeClr val="accent2">
              <a:lumMod val="75000"/>
            </a:schemeClr>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alibri" panose="020F0502020204030204"/>
              <a:ea typeface="+mn-ea"/>
              <a:cs typeface="+mn-cs"/>
            </a:endParaRPr>
          </a:p>
        </p:txBody>
      </p:sp>
      <p:sp>
        <p:nvSpPr>
          <p:cNvPr id="13" name="Rectangle 12"/>
          <p:cNvSpPr/>
          <p:nvPr/>
        </p:nvSpPr>
        <p:spPr>
          <a:xfrm>
            <a:off x="1857374" y="3848100"/>
            <a:ext cx="9496425" cy="1454149"/>
          </a:xfrm>
          <a:prstGeom prst="rect">
            <a:avLst/>
          </a:prstGeom>
          <a:solidFill>
            <a:srgbClr val="00A3E2"/>
          </a:solidFill>
        </p:spPr>
        <p:style>
          <a:lnRef idx="2">
            <a:schemeClr val="accent5">
              <a:shade val="50000"/>
            </a:schemeClr>
          </a:lnRef>
          <a:fillRef idx="1">
            <a:schemeClr val="accent5"/>
          </a:fillRef>
          <a:effectRef idx="0">
            <a:schemeClr val="accent5"/>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Bef>
                <a:spcPts val="0"/>
              </a:spcBef>
              <a:spcAft>
                <a:spcPts val="800"/>
              </a:spcAft>
            </a:pPr>
            <a:r>
              <a:rPr lang="en-US" sz="1600" dirty="0">
                <a:effectLst/>
                <a:ea typeface="Calibri" panose="020F0502020204030204" pitchFamily="34" charset="0"/>
                <a:cs typeface="Times New Roman" panose="02020603050405020304" pitchFamily="18" charset="0"/>
              </a:rPr>
              <a:t>State Plan </a:t>
            </a:r>
            <a:r>
              <a:rPr lang="en-US" sz="1600" dirty="0" smtClean="0">
                <a:effectLst/>
                <a:ea typeface="Calibri" panose="020F0502020204030204" pitchFamily="34" charset="0"/>
                <a:cs typeface="Times New Roman" panose="02020603050405020304" pitchFamily="18" charset="0"/>
              </a:rPr>
              <a:t>HCBS Services</a:t>
            </a:r>
            <a:r>
              <a:rPr lang="en-US" sz="1600" dirty="0">
                <a:effectLst/>
                <a:ea typeface="Calibri" panose="020F0502020204030204" pitchFamily="34" charset="0"/>
                <a:cs typeface="Times New Roman" panose="02020603050405020304" pitchFamily="18" charset="0"/>
              </a:rPr>
              <a:t>, including Personal Care Assistance (PCA</a:t>
            </a:r>
            <a:r>
              <a:rPr lang="en-US" sz="1600" dirty="0" smtClean="0">
                <a:effectLst/>
                <a:ea typeface="Calibri" panose="020F0502020204030204" pitchFamily="34" charset="0"/>
                <a:cs typeface="Times New Roman" panose="02020603050405020304" pitchFamily="18" charset="0"/>
              </a:rPr>
              <a:t>)</a:t>
            </a:r>
            <a:endParaRPr lang="en-US" sz="1100" dirty="0">
              <a:effectLst/>
              <a:ea typeface="Calibri" panose="020F0502020204030204" pitchFamily="34" charset="0"/>
              <a:cs typeface="Times New Roman" panose="02020603050405020304" pitchFamily="18" charset="0"/>
            </a:endParaRPr>
          </a:p>
        </p:txBody>
      </p:sp>
      <p:cxnSp>
        <p:nvCxnSpPr>
          <p:cNvPr id="14" name="Straight Connector 13"/>
          <p:cNvCxnSpPr/>
          <p:nvPr/>
        </p:nvCxnSpPr>
        <p:spPr>
          <a:xfrm flipV="1">
            <a:off x="2196790" y="5734049"/>
            <a:ext cx="8669020" cy="825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6810374" y="5336221"/>
            <a:ext cx="8255" cy="655320"/>
          </a:xfrm>
          <a:prstGeom prst="line">
            <a:avLst/>
          </a:prstGeom>
        </p:spPr>
        <p:style>
          <a:lnRef idx="1">
            <a:schemeClr val="accent1"/>
          </a:lnRef>
          <a:fillRef idx="0">
            <a:schemeClr val="accent1"/>
          </a:fillRef>
          <a:effectRef idx="0">
            <a:schemeClr val="accent1"/>
          </a:effectRef>
          <a:fontRef idx="minor">
            <a:schemeClr val="tx1"/>
          </a:fontRef>
        </p:style>
      </p:cxnSp>
      <p:pic>
        <p:nvPicPr>
          <p:cNvPr id="17" name="Picture 16"/>
          <p:cNvPicPr>
            <a:picLocks noChangeAspect="1"/>
          </p:cNvPicPr>
          <p:nvPr/>
        </p:nvPicPr>
        <p:blipFill>
          <a:blip r:embed="rId3"/>
          <a:stretch>
            <a:fillRect/>
          </a:stretch>
        </p:blipFill>
        <p:spPr>
          <a:xfrm>
            <a:off x="3438029" y="5758146"/>
            <a:ext cx="7106642" cy="466790"/>
          </a:xfrm>
          <a:prstGeom prst="rect">
            <a:avLst/>
          </a:prstGeom>
        </p:spPr>
      </p:pic>
    </p:spTree>
    <p:extLst>
      <p:ext uri="{BB962C8B-B14F-4D97-AF65-F5344CB8AC3E}">
        <p14:creationId xmlns:p14="http://schemas.microsoft.com/office/powerpoint/2010/main" val="24929876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HCBS Programs (SFY 2018)</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4099687382"/>
              </p:ext>
            </p:extLst>
          </p:nvPr>
        </p:nvGraphicFramePr>
        <p:xfrm>
          <a:off x="838200" y="1825625"/>
          <a:ext cx="10515717" cy="3353871"/>
        </p:xfrm>
        <a:graphic>
          <a:graphicData uri="http://schemas.openxmlformats.org/drawingml/2006/table">
            <a:tbl>
              <a:tblPr firstRow="1" bandRow="1">
                <a:tableStyleId>{5C22544A-7EE6-4342-B048-85BDC9FD1C3A}</a:tableStyleId>
              </a:tblPr>
              <a:tblGrid>
                <a:gridCol w="2929657"/>
                <a:gridCol w="4080821"/>
                <a:gridCol w="3505239"/>
              </a:tblGrid>
              <a:tr h="895725">
                <a:tc>
                  <a:txBody>
                    <a:bodyPr/>
                    <a:lstStyle/>
                    <a:p>
                      <a:pPr algn="ctr"/>
                      <a:r>
                        <a:rPr lang="en-US" dirty="0" smtClean="0"/>
                        <a:t>Program</a:t>
                      </a:r>
                      <a:endParaRPr lang="en-US" dirty="0"/>
                    </a:p>
                  </a:txBody>
                  <a:tcPr marL="89800" marR="89800"/>
                </a:tc>
                <a:tc>
                  <a:txBody>
                    <a:bodyPr/>
                    <a:lstStyle/>
                    <a:p>
                      <a:pPr algn="ctr"/>
                      <a:r>
                        <a:rPr lang="en-US" dirty="0" smtClean="0"/>
                        <a:t>Average Monthly People Served</a:t>
                      </a:r>
                      <a:endParaRPr lang="en-US" dirty="0"/>
                    </a:p>
                  </a:txBody>
                  <a:tcPr marL="89800" marR="89800"/>
                </a:tc>
                <a:tc>
                  <a:txBody>
                    <a:bodyPr/>
                    <a:lstStyle/>
                    <a:p>
                      <a:pPr algn="ctr"/>
                      <a:r>
                        <a:rPr lang="en-US" smtClean="0"/>
                        <a:t>Total Annual Cost </a:t>
                      </a:r>
                      <a:r>
                        <a:rPr lang="en-US" dirty="0" smtClean="0"/>
                        <a:t>of Services</a:t>
                      </a:r>
                      <a:endParaRPr lang="en-US" dirty="0"/>
                    </a:p>
                  </a:txBody>
                  <a:tcPr marL="89800" marR="89800"/>
                </a:tc>
              </a:tr>
              <a:tr h="518952">
                <a:tc>
                  <a:txBody>
                    <a:bodyPr/>
                    <a:lstStyle/>
                    <a:p>
                      <a:r>
                        <a:rPr lang="en-US" dirty="0" smtClean="0"/>
                        <a:t>Disability Waivers</a:t>
                      </a:r>
                      <a:endParaRPr lang="en-US" dirty="0"/>
                    </a:p>
                  </a:txBody>
                  <a:tcPr marL="89800" marR="89800"/>
                </a:tc>
                <a:tc>
                  <a:txBody>
                    <a:bodyPr/>
                    <a:lstStyle/>
                    <a:p>
                      <a:r>
                        <a:rPr lang="en-US" dirty="0" smtClean="0"/>
                        <a:t>45,186</a:t>
                      </a:r>
                      <a:endParaRPr lang="en-US" dirty="0"/>
                    </a:p>
                  </a:txBody>
                  <a:tcPr marL="89800" marR="89800"/>
                </a:tc>
                <a:tc>
                  <a:txBody>
                    <a:bodyPr/>
                    <a:lstStyle/>
                    <a:p>
                      <a:r>
                        <a:rPr lang="en-US" dirty="0" smtClean="0"/>
                        <a:t>$2.48 billion</a:t>
                      </a:r>
                      <a:endParaRPr lang="en-US" dirty="0"/>
                    </a:p>
                  </a:txBody>
                  <a:tcPr marL="89800" marR="89800"/>
                </a:tc>
              </a:tr>
              <a:tr h="895725">
                <a:tc>
                  <a:txBody>
                    <a:bodyPr/>
                    <a:lstStyle/>
                    <a:p>
                      <a:r>
                        <a:rPr lang="en-US" dirty="0" smtClean="0"/>
                        <a:t>Elderly Waiver &amp; Alternative Care</a:t>
                      </a:r>
                      <a:endParaRPr lang="en-US" dirty="0"/>
                    </a:p>
                  </a:txBody>
                  <a:tcPr marL="89800" marR="89800"/>
                </a:tc>
                <a:tc>
                  <a:txBody>
                    <a:bodyPr/>
                    <a:lstStyle/>
                    <a:p>
                      <a:r>
                        <a:rPr lang="en-US" dirty="0" smtClean="0"/>
                        <a:t>27,813</a:t>
                      </a:r>
                      <a:endParaRPr lang="en-US" dirty="0"/>
                    </a:p>
                  </a:txBody>
                  <a:tcPr marL="89800" marR="89800"/>
                </a:tc>
                <a:tc>
                  <a:txBody>
                    <a:bodyPr/>
                    <a:lstStyle/>
                    <a:p>
                      <a:r>
                        <a:rPr lang="en-US" dirty="0" smtClean="0"/>
                        <a:t>$466 million</a:t>
                      </a:r>
                      <a:endParaRPr lang="en-US" dirty="0"/>
                    </a:p>
                  </a:txBody>
                  <a:tcPr marL="89800" marR="89800"/>
                </a:tc>
              </a:tr>
              <a:tr h="1043469">
                <a:tc>
                  <a:txBody>
                    <a:bodyPr/>
                    <a:lstStyle/>
                    <a:p>
                      <a:r>
                        <a:rPr lang="en-US" dirty="0" smtClean="0"/>
                        <a:t>State Plan Home Care</a:t>
                      </a:r>
                      <a:endParaRPr lang="en-US" dirty="0"/>
                    </a:p>
                  </a:txBody>
                  <a:tcPr marL="89800" marR="89800"/>
                </a:tc>
                <a:tc>
                  <a:txBody>
                    <a:bodyPr/>
                    <a:lstStyle/>
                    <a:p>
                      <a:r>
                        <a:rPr lang="en-US" dirty="0" smtClean="0"/>
                        <a:t>PCA: 36,323 </a:t>
                      </a:r>
                    </a:p>
                    <a:p>
                      <a:r>
                        <a:rPr lang="en-US" baseline="0" dirty="0" smtClean="0"/>
                        <a:t>Home Health Agencies: 2,819</a:t>
                      </a:r>
                    </a:p>
                    <a:p>
                      <a:r>
                        <a:rPr lang="en-US" baseline="0" dirty="0" smtClean="0"/>
                        <a:t>Home Care Nursing: 750</a:t>
                      </a:r>
                      <a:endParaRPr lang="en-US" dirty="0"/>
                    </a:p>
                  </a:txBody>
                  <a:tcPr marL="89800" marR="89800"/>
                </a:tc>
                <a:tc>
                  <a:txBody>
                    <a:bodyPr/>
                    <a:lstStyle/>
                    <a:p>
                      <a:r>
                        <a:rPr lang="en-US" dirty="0" smtClean="0"/>
                        <a:t>$1.18 billion</a:t>
                      </a:r>
                      <a:endParaRPr lang="en-US" dirty="0"/>
                    </a:p>
                  </a:txBody>
                  <a:tcPr marL="89800" marR="89800"/>
                </a:tc>
              </a:tr>
            </a:tbl>
          </a:graphicData>
        </a:graphic>
      </p:graphicFrame>
      <p:sp>
        <p:nvSpPr>
          <p:cNvPr id="4" name="Date Placeholder 3"/>
          <p:cNvSpPr>
            <a:spLocks noGrp="1"/>
          </p:cNvSpPr>
          <p:nvPr>
            <p:ph type="dt" sz="half" idx="10"/>
          </p:nvPr>
        </p:nvSpPr>
        <p:spPr/>
        <p:txBody>
          <a:bodyPr/>
          <a:lstStyle/>
          <a:p>
            <a:fld id="{9A198C9B-0587-4A1E-9E03-E4C9FE222F08}" type="datetime1">
              <a:rPr lang="en-US" smtClean="0"/>
              <a:t>1/11/2019</a:t>
            </a:fld>
            <a:endParaRPr lang="en-US" dirty="0"/>
          </a:p>
        </p:txBody>
      </p:sp>
      <p:sp>
        <p:nvSpPr>
          <p:cNvPr id="5" name="Footer Placeholder 4"/>
          <p:cNvSpPr>
            <a:spLocks noGrp="1"/>
          </p:cNvSpPr>
          <p:nvPr>
            <p:ph type="ftr" sz="quarter" idx="3"/>
          </p:nvPr>
        </p:nvSpPr>
        <p:spPr/>
        <p:txBody>
          <a:bodyPr/>
          <a:lstStyle/>
          <a:p>
            <a:r>
              <a:rPr lang="en-US" dirty="0" smtClean="0"/>
              <a:t>mn.gov/</a:t>
            </a:r>
            <a:r>
              <a:rPr lang="en-US" dirty="0" err="1" smtClean="0"/>
              <a:t>dhs</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9</a:t>
            </a:fld>
            <a:endParaRPr lang="en-US" dirty="0"/>
          </a:p>
        </p:txBody>
      </p:sp>
      <p:sp>
        <p:nvSpPr>
          <p:cNvPr id="8" name="TextBox 7"/>
          <p:cNvSpPr txBox="1"/>
          <p:nvPr/>
        </p:nvSpPr>
        <p:spPr>
          <a:xfrm>
            <a:off x="838200" y="5337035"/>
            <a:ext cx="10707807" cy="861774"/>
          </a:xfrm>
          <a:prstGeom prst="rect">
            <a:avLst/>
          </a:prstGeom>
          <a:noFill/>
        </p:spPr>
        <p:txBody>
          <a:bodyPr wrap="square" rtlCol="0">
            <a:spAutoFit/>
          </a:bodyPr>
          <a:lstStyle/>
          <a:p>
            <a:r>
              <a:rPr lang="en-US" sz="1000" dirty="0" smtClean="0"/>
              <a:t>Source: Nov. 2018 Forecast</a:t>
            </a:r>
          </a:p>
          <a:p>
            <a:pPr marL="171450" indent="-171450">
              <a:buFont typeface="Arial" panose="020B0604020202020204" pitchFamily="34" charset="0"/>
              <a:buChar char="•"/>
            </a:pPr>
            <a:r>
              <a:rPr lang="en-US" sz="1000" dirty="0" smtClean="0"/>
              <a:t>Disability Waivers includes the Brain Injury (BI), Community Alternative Care (CAC), Community Alternatives for Disability Inclusion (CADI), and Developmental Disability (DD) Waivers</a:t>
            </a:r>
          </a:p>
          <a:p>
            <a:pPr marL="171450" indent="-171450">
              <a:buFont typeface="Arial" panose="020B0604020202020204" pitchFamily="34" charset="0"/>
              <a:buChar char="•"/>
            </a:pPr>
            <a:r>
              <a:rPr lang="en-US" sz="1000" dirty="0" smtClean="0"/>
              <a:t>Elderly Waiver includes both fee-for-service and managed care</a:t>
            </a:r>
          </a:p>
          <a:p>
            <a:pPr marL="171450" indent="-171450">
              <a:buFont typeface="Arial" panose="020B0604020202020204" pitchFamily="34" charset="0"/>
              <a:buChar char="•"/>
            </a:pPr>
            <a:r>
              <a:rPr lang="en-US" sz="1000" dirty="0" smtClean="0"/>
              <a:t>State Plan Home Care includes PCA paid through fee-for-service and managed care. Home Health Agency and Home Care Nursing includes fee-for-service information. There are some additional people who receive services, such as skilled nursing visits, paid through managed care. </a:t>
            </a:r>
            <a:endParaRPr lang="en-US" sz="1000" dirty="0"/>
          </a:p>
        </p:txBody>
      </p:sp>
    </p:spTree>
    <p:extLst>
      <p:ext uri="{BB962C8B-B14F-4D97-AF65-F5344CB8AC3E}">
        <p14:creationId xmlns:p14="http://schemas.microsoft.com/office/powerpoint/2010/main" val="3954543088"/>
      </p:ext>
    </p:extLst>
  </p:cSld>
  <p:clrMapOvr>
    <a:masterClrMapping/>
  </p:clrMapOvr>
</p:sld>
</file>

<file path=ppt/theme/theme1.xml><?xml version="1.0" encoding="utf-8"?>
<a:theme xmlns:a="http://schemas.openxmlformats.org/drawingml/2006/main" name="MN.IT">
  <a:themeElements>
    <a:clrScheme name="Minnesota Brand Colors">
      <a:dk1>
        <a:srgbClr val="003865"/>
      </a:dk1>
      <a:lt1>
        <a:srgbClr val="FFFFFF"/>
      </a:lt1>
      <a:dk2>
        <a:srgbClr val="000000"/>
      </a:dk2>
      <a:lt2>
        <a:srgbClr val="DDDDDA"/>
      </a:lt2>
      <a:accent1>
        <a:srgbClr val="003865"/>
      </a:accent1>
      <a:accent2>
        <a:srgbClr val="78BE21"/>
      </a:accent2>
      <a:accent3>
        <a:srgbClr val="008EAA"/>
      </a:accent3>
      <a:accent4>
        <a:srgbClr val="8D3F2B"/>
      </a:accent4>
      <a:accent5>
        <a:srgbClr val="0D5257"/>
      </a:accent5>
      <a:accent6>
        <a:srgbClr val="5D295F"/>
      </a:accent6>
      <a:hlink>
        <a:srgbClr val="0563C1"/>
      </a:hlink>
      <a:folHlink>
        <a:srgbClr val="5D295F"/>
      </a:folHlink>
    </a:clrScheme>
    <a:fontScheme name="MN Secondary Fonts">
      <a:majorFont>
        <a:latin typeface="Calibri"/>
        <a:ea typeface=""/>
        <a:cs typeface=""/>
      </a:majorFont>
      <a:minorFont>
        <a:latin typeface="Calibri"/>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Point Template.potx" id="{41961637-DD82-4C2D-86F4-4CADF984224E}" vid="{6CF62594-D211-4706-935A-7CC2C81170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file>

<file path=customXml/item4.xml><?xml version="1.0" encoding="utf-8"?>
<ct:contentTypeSchema xmlns:ct="http://schemas.microsoft.com/office/2006/metadata/contentType" xmlns:ma="http://schemas.microsoft.com/office/2006/metadata/properties/metaAttributes" ct:_="" ma:_="" ma:contentTypeName="Document" ma:contentTypeID="0x010100DAE11F3A377C2D499E83D792EE9B45E5" ma:contentTypeVersion="20" ma:contentTypeDescription="Create a new document." ma:contentTypeScope="" ma:versionID="77b3fdd0dfcd9d28e762e1d14dc2742a">
  <xsd:schema xmlns:xsd="http://www.w3.org/2001/XMLSchema" xmlns:xs="http://www.w3.org/2001/XMLSchema" xmlns:p="http://schemas.microsoft.com/office/2006/metadata/properties" xmlns:ns3="e4fbdee3-8934-4af9-8f43-5518a243d84d" targetNamespace="http://schemas.microsoft.com/office/2006/metadata/properties" ma:root="true" ma:fieldsID="4459aa82f451ba7fba3940fd3f7b56b7" ns3:_="">
    <xsd:import namespace="e4fbdee3-8934-4af9-8f43-5518a243d84d"/>
    <xsd:element name="properties">
      <xsd:complexType>
        <xsd:sequence>
          <xsd:element name="documentManagement">
            <xsd:complexType>
              <xsd:all>
                <xsd:element ref="ns3:SharedWithUsers" minOccurs="0"/>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4fbdee3-8934-4af9-8f43-5518a243d84d" elementFormDefault="qualified">
    <xsd:import namespace="http://schemas.microsoft.com/office/2006/documentManagement/types"/>
    <xsd:import namespace="http://schemas.microsoft.com/office/infopath/2007/PartnerControls"/>
    <xsd:element name="SharedWithUsers" ma:index="9"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_dlc_DocId" ma:index="10" nillable="true" ma:displayName="Document ID Value" ma:description="The value of the document ID assigned to this item." ma:internalName="_dlc_DocId" ma:readOnly="true">
      <xsd:simpleType>
        <xsd:restriction base="dms:Text"/>
      </xsd:simpleType>
    </xsd:element>
    <xsd:element name="_dlc_DocIdUrl" ma:index="1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678B604-9059-4F1C-B8E2-C96A71A964D2}">
  <ds:schemaRefs>
    <ds:schemaRef ds:uri="http://schemas.microsoft.com/office/infopath/2007/PartnerControls"/>
    <ds:schemaRef ds:uri="http://purl.org/dc/elements/1.1/"/>
    <ds:schemaRef ds:uri="http://schemas.microsoft.com/office/2006/metadata/properties"/>
    <ds:schemaRef ds:uri="http://purl.org/dc/terms/"/>
    <ds:schemaRef ds:uri="http://schemas.microsoft.com/office/2006/documentManagement/types"/>
    <ds:schemaRef ds:uri="http://purl.org/dc/dcmitype/"/>
    <ds:schemaRef ds:uri="http://schemas.openxmlformats.org/package/2006/metadata/core-properties"/>
    <ds:schemaRef ds:uri="e4fbdee3-8934-4af9-8f43-5518a243d84d"/>
    <ds:schemaRef ds:uri="http://www.w3.org/XML/1998/namespace"/>
  </ds:schemaRefs>
</ds:datastoreItem>
</file>

<file path=customXml/itemProps2.xml><?xml version="1.0" encoding="utf-8"?>
<ds:datastoreItem xmlns:ds="http://schemas.openxmlformats.org/officeDocument/2006/customXml" ds:itemID="{67F4349A-22F7-4A2D-8CA5-43DDCD679590}">
  <ds:schemaRefs>
    <ds:schemaRef ds:uri="http://schemas.microsoft.com/sharepoint/v3/contenttype/forms"/>
  </ds:schemaRefs>
</ds:datastoreItem>
</file>

<file path=customXml/itemProps3.xml><?xml version="1.0" encoding="utf-8"?>
<ds:datastoreItem xmlns:ds="http://schemas.openxmlformats.org/officeDocument/2006/customXml" ds:itemID="{9423BD57-5AC8-4608-82DA-52CEFCBFD2E7}">
  <ds:schemaRefs>
    <ds:schemaRef ds:uri="http://schemas.microsoft.com/sharepoint/events"/>
  </ds:schemaRefs>
</ds:datastoreItem>
</file>

<file path=customXml/itemProps4.xml><?xml version="1.0" encoding="utf-8"?>
<ds:datastoreItem xmlns:ds="http://schemas.openxmlformats.org/officeDocument/2006/customXml" ds:itemID="{F6ADF7BD-878E-4131-A473-35C861B9F82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4fbdee3-8934-4af9-8f43-5518a243d84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PowerPoint Template</Template>
  <TotalTime>913</TotalTime>
  <Words>2639</Words>
  <Application>Microsoft Office PowerPoint</Application>
  <PresentationFormat>Widescreen</PresentationFormat>
  <Paragraphs>348</Paragraphs>
  <Slides>40</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40</vt:i4>
      </vt:variant>
    </vt:vector>
  </HeadingPairs>
  <TitlesOfParts>
    <vt:vector size="47" baseType="lpstr">
      <vt:lpstr>Arial</vt:lpstr>
      <vt:lpstr>Arial Narrow</vt:lpstr>
      <vt:lpstr>Calibri</vt:lpstr>
      <vt:lpstr>NeueHaasGroteskText Std</vt:lpstr>
      <vt:lpstr>Times New Roman</vt:lpstr>
      <vt:lpstr>Wingdings</vt:lpstr>
      <vt:lpstr>MN.IT</vt:lpstr>
      <vt:lpstr>HCBS Workforce, Programs, and Payment Rates</vt:lpstr>
      <vt:lpstr>Agenda</vt:lpstr>
      <vt:lpstr>Home and Community-Based Services</vt:lpstr>
      <vt:lpstr>Home and Community Based Services (HCBS) Programs</vt:lpstr>
      <vt:lpstr>Average Cost of Long Term Services &amp; Supports</vt:lpstr>
      <vt:lpstr>MA state plan home and community based services</vt:lpstr>
      <vt:lpstr>MA HCBS Waivers</vt:lpstr>
      <vt:lpstr>Eligibility by Age </vt:lpstr>
      <vt:lpstr>HCBS Programs (SFY 2018)</vt:lpstr>
      <vt:lpstr>HCBS Rate-Setting Methods and Expenditures</vt:lpstr>
      <vt:lpstr>Waiver Rate-Setting: Overview</vt:lpstr>
      <vt:lpstr>Waiver Rate-Setting: Overview</vt:lpstr>
      <vt:lpstr>Disability Waiver Rate System</vt:lpstr>
      <vt:lpstr>Disability Waiver Rate System</vt:lpstr>
      <vt:lpstr>DWRS input example</vt:lpstr>
      <vt:lpstr>Example of adding information into the formula </vt:lpstr>
      <vt:lpstr>DWRS banding</vt:lpstr>
      <vt:lpstr>Elderly Waiver and Aging Rate-Setting</vt:lpstr>
      <vt:lpstr>Elderly Waiver and Aging Rate-Setting</vt:lpstr>
      <vt:lpstr>MA State plan Personal Care Assistance (PCA) rates</vt:lpstr>
      <vt:lpstr>Direct Support Professional Workforce &amp; Wages</vt:lpstr>
      <vt:lpstr>Direct Support Professional Data</vt:lpstr>
      <vt:lpstr>The Direct Support Professional Workforce</vt:lpstr>
      <vt:lpstr>Job Vacancies</vt:lpstr>
      <vt:lpstr>Direct Support Professional Compensation</vt:lpstr>
      <vt:lpstr>Direct Support Professional Wages</vt:lpstr>
      <vt:lpstr>Rate effect on direct support professional compensation</vt:lpstr>
      <vt:lpstr>Average 15-minute unit rates</vt:lpstr>
      <vt:lpstr>Policy Evaluations &amp; Options</vt:lpstr>
      <vt:lpstr>Comparative Wage Analysis</vt:lpstr>
      <vt:lpstr>Comparing Bureau of Labor Statistics wages in Minnesota</vt:lpstr>
      <vt:lpstr>University of Minnesota workforce survey</vt:lpstr>
      <vt:lpstr>Hourly wages by region</vt:lpstr>
      <vt:lpstr>Hourly wages by service type</vt:lpstr>
      <vt:lpstr>Other interim survey findings</vt:lpstr>
      <vt:lpstr>Rate evaluation</vt:lpstr>
      <vt:lpstr>What’s next</vt:lpstr>
      <vt:lpstr>DHS Recommendations</vt:lpstr>
      <vt:lpstr>Addressing the challenge</vt:lpstr>
      <vt:lpstr>Disability Services | Aging and Adult Services</vt:lpstr>
    </vt:vector>
  </TitlesOfParts>
  <Company>State of Minnesota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HCBS Workforce, Programs, and Payment Rates</dc:title>
  <dc:subject>PowerPoint Template</dc:subject>
  <dc:creator>Stemper, Colin</dc:creator>
  <cp:keywords/>
  <dc:description>Version 1.1, Released 8-2016</dc:description>
  <cp:lastModifiedBy>DFLUser</cp:lastModifiedBy>
  <cp:revision>89</cp:revision>
  <cp:lastPrinted>2019-01-09T18:54:13Z</cp:lastPrinted>
  <dcterms:created xsi:type="dcterms:W3CDTF">2019-01-04T20:38:44Z</dcterms:created>
  <dcterms:modified xsi:type="dcterms:W3CDTF">2019-01-11T19:03:47Z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0x010100DAE11F3A377C2D499E83D792EE9B45E5</vt:lpwstr>
  </property>
</Properties>
</file>