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68" r:id="rId3"/>
    <p:sldMasterId id="2147483780" r:id="rId4"/>
  </p:sldMasterIdLst>
  <p:notesMasterIdLst>
    <p:notesMasterId r:id="rId14"/>
  </p:notesMasterIdLst>
  <p:handoutMasterIdLst>
    <p:handoutMasterId r:id="rId15"/>
  </p:handoutMasterIdLst>
  <p:sldIdLst>
    <p:sldId id="315" r:id="rId5"/>
    <p:sldId id="381" r:id="rId6"/>
    <p:sldId id="338" r:id="rId7"/>
    <p:sldId id="339" r:id="rId8"/>
    <p:sldId id="382" r:id="rId9"/>
    <p:sldId id="380" r:id="rId10"/>
    <p:sldId id="342" r:id="rId11"/>
    <p:sldId id="383" r:id="rId12"/>
    <p:sldId id="284" r:id="rId13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008000"/>
    <a:srgbClr val="CC33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92007" autoAdjust="0"/>
  </p:normalViewPr>
  <p:slideViewPr>
    <p:cSldViewPr showGuides="1">
      <p:cViewPr varScale="1">
        <p:scale>
          <a:sx n="116" d="100"/>
          <a:sy n="116" d="100"/>
        </p:scale>
        <p:origin x="108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16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69306-EEA9-4E68-836B-1D0FA62A78E8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63D37-797E-4F0C-898D-311A13CE2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09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35E7D07-5541-4997-A2E0-68C4AA60BFEA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A73A153-C9D2-42E8-8447-8C9BB4E0F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79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3A153-C9D2-42E8-8447-8C9BB4E0F1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89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3A153-C9D2-42E8-8447-8C9BB4E0F1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00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3A153-C9D2-42E8-8447-8C9BB4E0F1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00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3A153-C9D2-42E8-8447-8C9BB4E0F17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55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3A153-C9D2-42E8-8447-8C9BB4E0F17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0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07CB3B-9198-4DEB-8D2C-2257BDA0122B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C7B5E-F285-497D-A81C-A23691726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28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07CB3B-9198-4DEB-8D2C-2257BDA0122B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C7B5E-F285-497D-A81C-A23691726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002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07CB3B-9198-4DEB-8D2C-2257BDA0122B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C7B5E-F285-497D-A81C-A23691726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80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8384D-94EC-4366-A3B8-8A83D058C1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83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E15BF-D25E-4C7D-A094-CA97B2DA7F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40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5A1D08-2973-4788-97EF-A348A27906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95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203DD-EBE2-4DCC-BE91-BD59BC8F62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583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91648-CDF9-461A-A1EB-E7FBD425E3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52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E788E-654F-4D9C-9483-995D778442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2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9ECAC-BF16-4561-B76B-5D4AF40DEC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87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494BE-81C0-4858-8032-DA5C3991A6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07CB3B-9198-4DEB-8D2C-2257BDA0122B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C7B5E-F285-497D-A81C-A23691726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4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11549-D902-450C-A28E-08886B15AA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333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447614-9048-4E3E-BDE0-48491A9B75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426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FCE4C-BED1-4342-84EF-D9F4CD4AC9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093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DB3797-29FD-4C28-AA18-F1D8CEC807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861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0F47F7-F5F7-4EB1-AA2C-7C96EE55DB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183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AE6DD-DF99-41F3-A6CC-47DEB113E1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6605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27A7A-9A10-464E-A79E-D9A6ACB78F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448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AEB90-412D-4B62-A43F-8BB7388F9C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743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35579-5B8F-43F3-8B4D-3F35649147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507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61F59-4C8C-4572-A71A-6E3841ADD3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94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07CB3B-9198-4DEB-8D2C-2257BDA0122B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C7B5E-F285-497D-A81C-A23691726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652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0B56B-68B1-4628-A2D3-2A19149E63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218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C631D-7851-492F-8E93-F20052E580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618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DAC9B-3581-456A-B3BD-B053C16FF7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961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C7524-98A1-40DD-9E04-1997AFE76E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69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D1D26-5815-4F42-A91C-9D91D1E2D0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055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384DF-8332-4C62-883E-A61D4CC55C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562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C24B9-61CB-4BCE-B8A0-B178B0B2EB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001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E699E-59CC-4E07-B525-C13AA7003F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266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F9553-4683-45AA-A475-70A79252C9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8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4E953-9CC7-46D7-AD22-713685E220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96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07CB3B-9198-4DEB-8D2C-2257BDA0122B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C7B5E-F285-497D-A81C-A23691726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323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438F9-B02A-44FF-9866-88A0420E9A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6725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0F777-8BF3-48B4-AB1B-2448959624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855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BEC8B-8917-4229-B6E8-E8E6CAC025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634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BDD325-E5C2-4048-8FD0-C885962712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282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01D20-FEC2-4096-BBD9-79F0ABB4E8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68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07CB3B-9198-4DEB-8D2C-2257BDA0122B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C7B5E-F285-497D-A81C-A23691726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46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07CB3B-9198-4DEB-8D2C-2257BDA0122B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C7B5E-F285-497D-A81C-A23691726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63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07CB3B-9198-4DEB-8D2C-2257BDA0122B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C7B5E-F285-497D-A81C-A23691726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38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07CB3B-9198-4DEB-8D2C-2257BDA0122B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C7B5E-F285-497D-A81C-A23691726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14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07CB3B-9198-4DEB-8D2C-2257BDA0122B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C7B5E-F285-497D-A81C-A23691726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0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C07CB3B-9198-4DEB-8D2C-2257BDA0122B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C8C7B5E-F285-497D-A81C-A2369172618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601F6B4-C006-4D12-AB03-9BDB396A7F8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E640F9D-7890-4206-95D3-C3D4C17BCC0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F94415F-8FD9-4EAD-AF2F-2A2365F69B4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170237"/>
            <a:ext cx="8229600" cy="39163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The Ag Marketing and Development Division promotes the production and marketing of Minnesota food, fiber, feed and </a:t>
            </a:r>
            <a:r>
              <a:rPr lang="en-US" sz="2800" dirty="0" smtClean="0"/>
              <a:t>fuel. We </a:t>
            </a:r>
            <a:r>
              <a:rPr lang="en-US" sz="2800" dirty="0"/>
              <a:t>work to create a climate conducive to profitable agricultural pursuits that protect our natural resources while meeting the demands of the </a:t>
            </a:r>
            <a:r>
              <a:rPr lang="en-US" sz="2800" dirty="0" smtClean="0"/>
              <a:t>marketplace</a:t>
            </a:r>
            <a:r>
              <a:rPr lang="en-US" sz="2800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1295400"/>
            <a:ext cx="7696200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669900"/>
                </a:solidFill>
                <a:latin typeface="Helvetica" panose="000B0500000000000000" pitchFamily="34" charset="0"/>
              </a:rPr>
              <a:t>Agricultural Marketing </a:t>
            </a:r>
            <a:br>
              <a:rPr lang="en-US" sz="4800" b="1" dirty="0" smtClean="0">
                <a:solidFill>
                  <a:srgbClr val="669900"/>
                </a:solidFill>
                <a:latin typeface="Helvetica" panose="000B0500000000000000" pitchFamily="34" charset="0"/>
              </a:rPr>
            </a:br>
            <a:r>
              <a:rPr lang="en-US" sz="4800" b="1" dirty="0" smtClean="0">
                <a:solidFill>
                  <a:srgbClr val="669900"/>
                </a:solidFill>
                <a:latin typeface="Helvetica" panose="000B0500000000000000" pitchFamily="34" charset="0"/>
              </a:rPr>
              <a:t>and Development</a:t>
            </a:r>
          </a:p>
          <a:p>
            <a:pPr algn="ctr"/>
            <a:endParaRPr lang="en-US" sz="800" dirty="0" smtClean="0">
              <a:latin typeface="Helvetica" panose="000B0500000000000000" pitchFamily="34" charset="0"/>
            </a:endParaRPr>
          </a:p>
          <a:p>
            <a:pPr algn="r"/>
            <a:r>
              <a:rPr lang="en-US" sz="3500" b="1" dirty="0" smtClean="0">
                <a:solidFill>
                  <a:srgbClr val="669900"/>
                </a:solidFill>
                <a:latin typeface="Helvetica" panose="000B0500000000000000" pitchFamily="34" charset="0"/>
              </a:rPr>
              <a:t>Dr. Mary Hanks, Director  </a:t>
            </a:r>
            <a:endParaRPr lang="en-US" sz="3500" b="1" dirty="0">
              <a:solidFill>
                <a:srgbClr val="669900"/>
              </a:solidFill>
              <a:latin typeface="Helvetica" panose="00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93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3962400" y="685800"/>
            <a:ext cx="502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en-US" sz="2600" b="1" dirty="0" smtClean="0">
                <a:solidFill>
                  <a:srgbClr val="669900"/>
                </a:solidFill>
              </a:rPr>
              <a:t>Agricultural Marketing </a:t>
            </a:r>
            <a:br>
              <a:rPr lang="en-US" sz="2600" b="1" dirty="0" smtClean="0">
                <a:solidFill>
                  <a:srgbClr val="669900"/>
                </a:solidFill>
              </a:rPr>
            </a:br>
            <a:r>
              <a:rPr lang="en-US" sz="2600" b="1" dirty="0" smtClean="0">
                <a:solidFill>
                  <a:srgbClr val="669900"/>
                </a:solidFill>
              </a:rPr>
              <a:t>&amp; Development Division</a:t>
            </a:r>
            <a:endParaRPr lang="en-US" sz="2600" b="1" dirty="0">
              <a:solidFill>
                <a:srgbClr val="6699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743200" y="2133600"/>
            <a:ext cx="8001000" cy="4525963"/>
          </a:xfrm>
        </p:spPr>
        <p:txBody>
          <a:bodyPr>
            <a:noAutofit/>
          </a:bodyPr>
          <a:lstStyle/>
          <a:p>
            <a:pPr marL="3314700" lvl="8" indent="-342900" defTabSz="804863">
              <a:buFont typeface="Arial" panose="020B0604020202020204" pitchFamily="34" charset="0"/>
              <a:buChar char="•"/>
            </a:pPr>
            <a:r>
              <a:rPr lang="en-US" sz="2800" dirty="0" smtClean="0"/>
              <a:t>Production </a:t>
            </a:r>
            <a:br>
              <a:rPr lang="en-US" sz="2800" dirty="0" smtClean="0"/>
            </a:br>
            <a:r>
              <a:rPr lang="en-US" sz="2800" dirty="0" smtClean="0"/>
              <a:t>Assistance</a:t>
            </a:r>
          </a:p>
          <a:p>
            <a:pPr marL="3257550" lvl="8" indent="-285750" defTabSz="804863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3314700" lvl="8" indent="-342900" defTabSz="804863">
              <a:buFont typeface="Arial" panose="020B0604020202020204" pitchFamily="34" charset="0"/>
              <a:buChar char="•"/>
            </a:pPr>
            <a:r>
              <a:rPr lang="en-US" sz="2800" dirty="0" smtClean="0"/>
              <a:t>Access to </a:t>
            </a:r>
            <a:br>
              <a:rPr lang="en-US" sz="2800" dirty="0" smtClean="0"/>
            </a:br>
            <a:r>
              <a:rPr lang="en-US" sz="2800" dirty="0" smtClean="0"/>
              <a:t>Markets and </a:t>
            </a:r>
            <a:br>
              <a:rPr lang="en-US" sz="2800" dirty="0" smtClean="0"/>
            </a:br>
            <a:r>
              <a:rPr lang="en-US" sz="2800" dirty="0" smtClean="0"/>
              <a:t>Business </a:t>
            </a:r>
            <a:br>
              <a:rPr lang="en-US" sz="2800" dirty="0" smtClean="0"/>
            </a:br>
            <a:r>
              <a:rPr lang="en-US" sz="2800" dirty="0" smtClean="0"/>
              <a:t>Development</a:t>
            </a:r>
            <a:endParaRPr lang="en-US" sz="2800" dirty="0"/>
          </a:p>
          <a:p>
            <a:pPr marL="3257550" lvl="8" indent="-285750" defTabSz="804863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3314700" lvl="8" indent="-342900" defTabSz="804863">
              <a:buFont typeface="Arial" panose="020B0604020202020204" pitchFamily="34" charset="0"/>
              <a:buChar char="•"/>
            </a:pPr>
            <a:r>
              <a:rPr lang="en-US" sz="2800" dirty="0" smtClean="0"/>
              <a:t>Education           </a:t>
            </a:r>
            <a:endParaRPr lang="en-US" sz="2800" dirty="0"/>
          </a:p>
        </p:txBody>
      </p:sp>
      <p:pic>
        <p:nvPicPr>
          <p:cNvPr id="13" name="Picture 2" descr="C:\Users\mhart\AppData\Local\Microsoft\Windows\Temporary Internet Files\Content.Outlook\F761G3YH\schaferdiscoveryfar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914" y="2133600"/>
            <a:ext cx="559048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63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3962400" y="685800"/>
            <a:ext cx="502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en-US" sz="2600" b="1" dirty="0" smtClean="0">
                <a:solidFill>
                  <a:srgbClr val="669900"/>
                </a:solidFill>
              </a:rPr>
              <a:t>Agricultural Marketing </a:t>
            </a:r>
            <a:br>
              <a:rPr lang="en-US" sz="2600" b="1" dirty="0" smtClean="0">
                <a:solidFill>
                  <a:srgbClr val="669900"/>
                </a:solidFill>
              </a:rPr>
            </a:br>
            <a:r>
              <a:rPr lang="en-US" sz="2600" b="1" dirty="0" smtClean="0">
                <a:solidFill>
                  <a:srgbClr val="669900"/>
                </a:solidFill>
              </a:rPr>
              <a:t>&amp; Development Division</a:t>
            </a:r>
            <a:endParaRPr lang="en-US" sz="2600" b="1" dirty="0">
              <a:solidFill>
                <a:srgbClr val="669900"/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sz="half" idx="1"/>
          </p:nvPr>
        </p:nvSpPr>
        <p:spPr>
          <a:xfrm>
            <a:off x="-533400" y="1143000"/>
            <a:ext cx="51054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sz="1000" b="1" dirty="0" smtClean="0"/>
          </a:p>
          <a:p>
            <a:pPr lvl="2" indent="-338138">
              <a:buFont typeface="Arial" panose="020B0604020202020204" pitchFamily="34" charset="0"/>
              <a:buChar char="•"/>
            </a:pPr>
            <a:r>
              <a:rPr lang="en-US" sz="2700" dirty="0" smtClean="0"/>
              <a:t>Livestock</a:t>
            </a:r>
            <a:endParaRPr lang="en-US" sz="2700" dirty="0"/>
          </a:p>
          <a:p>
            <a:pPr lvl="2" indent="-338138">
              <a:buFont typeface="Arial" panose="020B0604020202020204" pitchFamily="34" charset="0"/>
              <a:buChar char="•"/>
            </a:pPr>
            <a:r>
              <a:rPr lang="en-US" sz="2700" dirty="0"/>
              <a:t>Emerging </a:t>
            </a:r>
            <a:r>
              <a:rPr lang="en-US" sz="2700" dirty="0" smtClean="0"/>
              <a:t>ag </a:t>
            </a:r>
            <a:r>
              <a:rPr lang="en-US" sz="2700" dirty="0"/>
              <a:t>w</a:t>
            </a:r>
            <a:r>
              <a:rPr lang="en-US" sz="2700" dirty="0" smtClean="0"/>
              <a:t>ater </a:t>
            </a:r>
            <a:br>
              <a:rPr lang="en-US" sz="2700" dirty="0" smtClean="0"/>
            </a:br>
            <a:r>
              <a:rPr lang="en-US" sz="2700" dirty="0" smtClean="0"/>
              <a:t>and conservation technology</a:t>
            </a:r>
            <a:endParaRPr lang="en-US" sz="2700" dirty="0"/>
          </a:p>
          <a:p>
            <a:pPr lvl="2" indent="-338138">
              <a:buFont typeface="Arial" panose="020B0604020202020204" pitchFamily="34" charset="0"/>
              <a:buChar char="•"/>
            </a:pPr>
            <a:r>
              <a:rPr lang="en-US" sz="2700" dirty="0"/>
              <a:t>Immigrant and 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underserved </a:t>
            </a:r>
            <a:r>
              <a:rPr lang="en-US" sz="2700" dirty="0"/>
              <a:t>f</a:t>
            </a:r>
            <a:r>
              <a:rPr lang="en-US" sz="2700" dirty="0" smtClean="0"/>
              <a:t>armers</a:t>
            </a:r>
            <a:endParaRPr lang="en-US" sz="2700" dirty="0"/>
          </a:p>
          <a:p>
            <a:pPr lvl="2" indent="-338138">
              <a:buFont typeface="Arial" panose="020B0604020202020204" pitchFamily="34" charset="0"/>
              <a:buChar char="•"/>
            </a:pPr>
            <a:r>
              <a:rPr lang="en-US" sz="2700" dirty="0"/>
              <a:t>Biofuels</a:t>
            </a:r>
          </a:p>
          <a:p>
            <a:pPr lvl="2" indent="-338138">
              <a:buFont typeface="Arial" panose="020B0604020202020204" pitchFamily="34" charset="0"/>
              <a:buChar char="•"/>
            </a:pPr>
            <a:r>
              <a:rPr lang="en-US" sz="2700" dirty="0"/>
              <a:t>Local </a:t>
            </a:r>
            <a:r>
              <a:rPr lang="en-US" sz="2700" dirty="0" smtClean="0"/>
              <a:t>and organic </a:t>
            </a:r>
            <a:br>
              <a:rPr lang="en-US" sz="2700" dirty="0" smtClean="0"/>
            </a:br>
            <a:r>
              <a:rPr lang="en-US" sz="2700" dirty="0" smtClean="0"/>
              <a:t>foods</a:t>
            </a:r>
          </a:p>
          <a:p>
            <a:pPr lvl="2" indent="-338138">
              <a:buFont typeface="Arial" panose="020B0604020202020204" pitchFamily="34" charset="0"/>
              <a:buChar char="•"/>
            </a:pPr>
            <a:r>
              <a:rPr lang="en-US" sz="2700" dirty="0" smtClean="0"/>
              <a:t>Crop research</a:t>
            </a:r>
            <a:endParaRPr lang="en-US" sz="2700" dirty="0"/>
          </a:p>
          <a:p>
            <a:endParaRPr lang="en-US" dirty="0"/>
          </a:p>
        </p:txBody>
      </p:sp>
      <p:pic>
        <p:nvPicPr>
          <p:cNvPr id="8197" name="Picture 5" descr="H:\communications\Photos-Stock\Ethanol\corn field pum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879600"/>
            <a:ext cx="3505200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mhart\AppData\Local\Microsoft\Windows\Temporary Internet Files\Content.Outlook\F761G3YH\Pic 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057400"/>
            <a:ext cx="2590800" cy="3913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99536"/>
            <a:ext cx="792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smtClean="0">
                <a:solidFill>
                  <a:schemeClr val="bg1"/>
                </a:solidFill>
              </a:rPr>
              <a:t>Production Assistance</a:t>
            </a:r>
            <a:endParaRPr lang="en-US" sz="4200" b="1" dirty="0">
              <a:solidFill>
                <a:schemeClr val="bg1"/>
              </a:solidFill>
            </a:endParaRPr>
          </a:p>
        </p:txBody>
      </p:sp>
      <p:pic>
        <p:nvPicPr>
          <p:cNvPr id="8198" name="Picture 6" descr="I:\SHARE\ASommerfeld\Photo's for Andrew\Picture 28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488066"/>
            <a:ext cx="2819400" cy="216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23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3962400" y="685800"/>
            <a:ext cx="502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en-US" sz="2600" b="1" dirty="0" smtClean="0">
                <a:solidFill>
                  <a:srgbClr val="669900"/>
                </a:solidFill>
              </a:rPr>
              <a:t>Agricultural Marketing </a:t>
            </a:r>
            <a:br>
              <a:rPr lang="en-US" sz="2600" b="1" dirty="0" smtClean="0">
                <a:solidFill>
                  <a:srgbClr val="669900"/>
                </a:solidFill>
              </a:rPr>
            </a:br>
            <a:r>
              <a:rPr lang="en-US" sz="2600" b="1" dirty="0" smtClean="0">
                <a:solidFill>
                  <a:srgbClr val="669900"/>
                </a:solidFill>
              </a:rPr>
              <a:t>&amp; Development Division</a:t>
            </a:r>
            <a:endParaRPr lang="en-US" sz="2600" b="1" dirty="0">
              <a:solidFill>
                <a:srgbClr val="6699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304800" y="2133600"/>
            <a:ext cx="3733800" cy="97782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669900"/>
                </a:solidFill>
              </a:rPr>
              <a:t>Minnesota </a:t>
            </a:r>
            <a:br>
              <a:rPr lang="en-US" sz="4000" b="1" dirty="0" smtClean="0">
                <a:solidFill>
                  <a:srgbClr val="669900"/>
                </a:solidFill>
              </a:rPr>
            </a:br>
            <a:r>
              <a:rPr lang="en-US" sz="4000" b="1" dirty="0" smtClean="0">
                <a:solidFill>
                  <a:srgbClr val="669900"/>
                </a:solidFill>
              </a:rPr>
              <a:t>Grown</a:t>
            </a:r>
            <a:endParaRPr lang="en-US" sz="4000" b="1" dirty="0">
              <a:solidFill>
                <a:srgbClr val="669900"/>
              </a:solidFill>
            </a:endParaRP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2000" b="1" dirty="0" smtClean="0"/>
          </a:p>
        </p:txBody>
      </p:sp>
      <p:pic>
        <p:nvPicPr>
          <p:cNvPr id="1027" name="Picture 3" descr="C:\Users\mhart\AppData\Local\Microsoft\Windows\Temporary Internet Files\Content.Outlook\F761G3YH\Rui Kang-Charlie  To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10" b="11775"/>
          <a:stretch/>
        </p:blipFill>
        <p:spPr bwMode="auto">
          <a:xfrm>
            <a:off x="4953000" y="3479208"/>
            <a:ext cx="3810000" cy="292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hart\AppData\Local\Microsoft\Windows\Temporary Internet Files\Content.Outlook\F761G3YH\Pic 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1400"/>
            <a:ext cx="3505200" cy="230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52400" y="144959"/>
            <a:ext cx="61960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+mj-lt"/>
              </a:rPr>
              <a:t>Access to Markets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25309" y="2123182"/>
            <a:ext cx="340509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669900"/>
                </a:solidFill>
              </a:rPr>
              <a:t>International </a:t>
            </a:r>
            <a:r>
              <a:rPr lang="en-US" sz="4000" b="1" dirty="0" smtClean="0">
                <a:solidFill>
                  <a:srgbClr val="669900"/>
                </a:solidFill>
              </a:rPr>
              <a:t/>
            </a:r>
            <a:br>
              <a:rPr lang="en-US" sz="4000" b="1" dirty="0" smtClean="0">
                <a:solidFill>
                  <a:srgbClr val="669900"/>
                </a:solidFill>
              </a:rPr>
            </a:br>
            <a:r>
              <a:rPr lang="en-US" sz="4000" b="1" dirty="0" smtClean="0">
                <a:solidFill>
                  <a:srgbClr val="669900"/>
                </a:solidFill>
              </a:rPr>
              <a:t>Marketing</a:t>
            </a:r>
            <a:endParaRPr lang="en-US" sz="4000" b="1" dirty="0">
              <a:solidFill>
                <a:srgbClr val="66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88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3962400" y="685800"/>
            <a:ext cx="502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en-US" sz="2600" b="1" dirty="0" smtClean="0">
                <a:solidFill>
                  <a:srgbClr val="669900"/>
                </a:solidFill>
              </a:rPr>
              <a:t>Agricultural Marketing </a:t>
            </a:r>
            <a:br>
              <a:rPr lang="en-US" sz="2600" b="1" dirty="0" smtClean="0">
                <a:solidFill>
                  <a:srgbClr val="669900"/>
                </a:solidFill>
              </a:rPr>
            </a:br>
            <a:r>
              <a:rPr lang="en-US" sz="2600" b="1" dirty="0" smtClean="0">
                <a:solidFill>
                  <a:srgbClr val="669900"/>
                </a:solidFill>
              </a:rPr>
              <a:t>&amp; Development Division</a:t>
            </a:r>
            <a:endParaRPr lang="en-US" sz="2600" b="1" dirty="0">
              <a:solidFill>
                <a:srgbClr val="669900"/>
              </a:solidFill>
            </a:endParaRPr>
          </a:p>
        </p:txBody>
      </p:sp>
      <p:pic>
        <p:nvPicPr>
          <p:cNvPr id="12" name="Picture 4" descr="C:\Users\mhart\Pictures\Marketing Minute\NRA 2012 1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438400"/>
            <a:ext cx="36830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130314"/>
            <a:ext cx="6196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+mj-lt"/>
              </a:rPr>
              <a:t>Business Development</a:t>
            </a:r>
            <a:endParaRPr lang="en-US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1524000"/>
            <a:ext cx="6477000" cy="558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>
              <a:lnSpc>
                <a:spcPct val="114000"/>
              </a:lnSpc>
              <a:buSzPct val="119000"/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rgbClr val="669900"/>
                </a:solidFill>
                <a:latin typeface="Helvetica" pitchFamily="34" charset="0"/>
              </a:rPr>
              <a:t>Information resource </a:t>
            </a:r>
            <a:br>
              <a:rPr lang="en-US" sz="2600" b="1" dirty="0" smtClean="0">
                <a:solidFill>
                  <a:srgbClr val="669900"/>
                </a:solidFill>
                <a:latin typeface="Helvetica" pitchFamily="34" charset="0"/>
              </a:rPr>
            </a:br>
            <a:r>
              <a:rPr lang="en-US" sz="2600" b="1" dirty="0" smtClean="0">
                <a:solidFill>
                  <a:srgbClr val="669900"/>
                </a:solidFill>
                <a:latin typeface="Helvetica" pitchFamily="34" charset="0"/>
              </a:rPr>
              <a:t>and support</a:t>
            </a:r>
          </a:p>
          <a:p>
            <a:pPr marL="341313" indent="-341313">
              <a:lnSpc>
                <a:spcPct val="114000"/>
              </a:lnSpc>
              <a:buSzPct val="119000"/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rgbClr val="669900"/>
                </a:solidFill>
                <a:latin typeface="Helvetica" pitchFamily="34" charset="0"/>
              </a:rPr>
              <a:t>AGRI</a:t>
            </a:r>
          </a:p>
          <a:p>
            <a:pPr marL="341313" indent="-341313">
              <a:lnSpc>
                <a:spcPct val="114000"/>
              </a:lnSpc>
              <a:buSzPct val="119000"/>
            </a:pPr>
            <a:endParaRPr lang="en-US" sz="2800" b="1" dirty="0">
              <a:solidFill>
                <a:srgbClr val="669900"/>
              </a:solidFill>
              <a:latin typeface="Helvetica" pitchFamily="34" charset="0"/>
            </a:endParaRPr>
          </a:p>
          <a:p>
            <a:pPr marL="341313" indent="-341313">
              <a:lnSpc>
                <a:spcPct val="114000"/>
              </a:lnSpc>
              <a:buSzPct val="119000"/>
            </a:pPr>
            <a:endParaRPr lang="en-US" sz="2800" b="1" dirty="0" smtClean="0">
              <a:solidFill>
                <a:srgbClr val="669900"/>
              </a:solidFill>
              <a:latin typeface="Helvetica" pitchFamily="34" charset="0"/>
            </a:endParaRPr>
          </a:p>
          <a:p>
            <a:pPr marL="341313" indent="-341313">
              <a:lnSpc>
                <a:spcPct val="114000"/>
              </a:lnSpc>
              <a:buSzPct val="119000"/>
            </a:pPr>
            <a:endParaRPr lang="en-US" sz="2800" b="1" dirty="0">
              <a:solidFill>
                <a:srgbClr val="669900"/>
              </a:solidFill>
              <a:latin typeface="Helvetica" pitchFamily="34" charset="0"/>
            </a:endParaRPr>
          </a:p>
          <a:p>
            <a:pPr marL="341313" indent="-341313">
              <a:lnSpc>
                <a:spcPct val="114000"/>
              </a:lnSpc>
              <a:buSzPct val="119000"/>
            </a:pPr>
            <a:endParaRPr lang="en-US" sz="2800" b="1" dirty="0" smtClean="0">
              <a:solidFill>
                <a:srgbClr val="669900"/>
              </a:solidFill>
              <a:latin typeface="Helvetica" pitchFamily="34" charset="0"/>
            </a:endParaRPr>
          </a:p>
          <a:p>
            <a:pPr marL="341313" indent="-341313">
              <a:lnSpc>
                <a:spcPct val="114000"/>
              </a:lnSpc>
              <a:buSzPct val="119000"/>
            </a:pPr>
            <a:endParaRPr lang="en-US" sz="2800" b="1" dirty="0">
              <a:solidFill>
                <a:srgbClr val="669900"/>
              </a:solidFill>
              <a:latin typeface="Helvetica" pitchFamily="34" charset="0"/>
            </a:endParaRPr>
          </a:p>
          <a:p>
            <a:pPr marL="341313" indent="-341313">
              <a:lnSpc>
                <a:spcPct val="114000"/>
              </a:lnSpc>
              <a:buSzPct val="119000"/>
            </a:pPr>
            <a:endParaRPr lang="en-US" sz="2800" b="1" dirty="0" smtClean="0">
              <a:solidFill>
                <a:srgbClr val="669900"/>
              </a:solidFill>
              <a:latin typeface="Helvetica" pitchFamily="34" charset="0"/>
            </a:endParaRPr>
          </a:p>
          <a:p>
            <a:pPr marL="341313" indent="-341313">
              <a:lnSpc>
                <a:spcPct val="114000"/>
              </a:lnSpc>
              <a:buSzPct val="119000"/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rgbClr val="669900"/>
                </a:solidFill>
                <a:latin typeface="Helvetica" pitchFamily="34" charset="0"/>
              </a:rPr>
              <a:t>Organic Certification Cost Share</a:t>
            </a:r>
          </a:p>
          <a:p>
            <a:pPr marL="342900" lvl="1" indent="-34290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endParaRPr lang="en-US" sz="800" dirty="0" smtClean="0"/>
          </a:p>
          <a:p>
            <a:pPr marL="342900" indent="-342900">
              <a:lnSpc>
                <a:spcPct val="114000"/>
              </a:lnSpc>
            </a:pPr>
            <a:endParaRPr lang="en-US" sz="3200" b="1" dirty="0" smtClean="0">
              <a:solidFill>
                <a:schemeClr val="accent3">
                  <a:lumMod val="50000"/>
                </a:schemeClr>
              </a:solidFill>
              <a:latin typeface="Helvetic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8727" y="2971800"/>
            <a:ext cx="4773873" cy="3147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Helvetica" pitchFamily="34" charset="0"/>
                <a:cs typeface="Helvetica" panose="020B0604020202020204" pitchFamily="34" charset="0"/>
              </a:rPr>
              <a:t>Livestock Investment</a:t>
            </a:r>
          </a:p>
          <a:p>
            <a:pPr marL="342900" lvl="1" indent="-34290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Helvetica" pitchFamily="34" charset="0"/>
                <a:cs typeface="Helvetica" panose="020B0604020202020204" pitchFamily="34" charset="0"/>
              </a:rPr>
              <a:t>Value Added Business </a:t>
            </a:r>
          </a:p>
          <a:p>
            <a:pPr marL="342900" lvl="1" indent="-34290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Helvetica" pitchFamily="34" charset="0"/>
                <a:cs typeface="Helvetica" panose="020B0604020202020204" pitchFamily="34" charset="0"/>
              </a:rPr>
              <a:t>Farm to School</a:t>
            </a:r>
          </a:p>
          <a:p>
            <a:pPr marL="342900" lvl="1" indent="-34290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Helvetica" pitchFamily="34" charset="0"/>
                <a:cs typeface="Helvetica" panose="020B0604020202020204" pitchFamily="34" charset="0"/>
              </a:rPr>
              <a:t>Beginning and </a:t>
            </a:r>
            <a:r>
              <a:rPr lang="en-US" sz="2400" dirty="0" smtClean="0">
                <a:latin typeface="Helvetica" pitchFamily="34" charset="0"/>
                <a:cs typeface="Helvetica" panose="020B0604020202020204" pitchFamily="34" charset="0"/>
              </a:rPr>
              <a:t/>
            </a:r>
            <a:br>
              <a:rPr lang="en-US" sz="2400" dirty="0" smtClean="0">
                <a:latin typeface="Helvetica" pitchFamily="34" charset="0"/>
                <a:cs typeface="Helvetica" panose="020B0604020202020204" pitchFamily="34" charset="0"/>
              </a:rPr>
            </a:br>
            <a:r>
              <a:rPr lang="en-US" sz="2400" dirty="0" smtClean="0">
                <a:latin typeface="Helvetica" pitchFamily="34" charset="0"/>
                <a:cs typeface="Helvetica" panose="020B0604020202020204" pitchFamily="34" charset="0"/>
              </a:rPr>
              <a:t>Transitioning </a:t>
            </a:r>
            <a:r>
              <a:rPr lang="en-US" sz="2400" dirty="0">
                <a:latin typeface="Helvetica" pitchFamily="34" charset="0"/>
                <a:cs typeface="Helvetica" panose="020B0604020202020204" pitchFamily="34" charset="0"/>
              </a:rPr>
              <a:t>Farmer </a:t>
            </a:r>
          </a:p>
          <a:p>
            <a:pPr marL="342900" lvl="1" indent="-34290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Helvetica" pitchFamily="34" charset="0"/>
                <a:cs typeface="Helvetica" panose="020B0604020202020204" pitchFamily="34" charset="0"/>
              </a:rPr>
              <a:t>Food Company Promotions </a:t>
            </a:r>
          </a:p>
          <a:p>
            <a:pPr marL="342900" lvl="1" indent="-34290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Helvetica" pitchFamily="34" charset="0"/>
                <a:cs typeface="Helvetica" panose="020B0604020202020204" pitchFamily="34" charset="0"/>
              </a:rPr>
              <a:t>Blender Pumps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77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886200" y="685800"/>
            <a:ext cx="502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en-US" sz="2600" b="1" dirty="0" smtClean="0">
                <a:solidFill>
                  <a:srgbClr val="669900"/>
                </a:solidFill>
              </a:rPr>
              <a:t>Agricultural Marketing </a:t>
            </a:r>
            <a:br>
              <a:rPr lang="en-US" sz="2600" b="1" dirty="0" smtClean="0">
                <a:solidFill>
                  <a:srgbClr val="669900"/>
                </a:solidFill>
              </a:rPr>
            </a:br>
            <a:r>
              <a:rPr lang="en-US" sz="2600" b="1" dirty="0" smtClean="0">
                <a:solidFill>
                  <a:srgbClr val="669900"/>
                </a:solidFill>
              </a:rPr>
              <a:t>&amp; Development Division</a:t>
            </a:r>
            <a:endParaRPr lang="en-US" sz="2600" b="1" dirty="0">
              <a:solidFill>
                <a:srgbClr val="6699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2509897"/>
            <a:ext cx="4419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669900"/>
                </a:solidFill>
              </a:rPr>
              <a:t>Minnesota </a:t>
            </a:r>
            <a:r>
              <a:rPr lang="en-US" sz="3200" b="1" dirty="0">
                <a:solidFill>
                  <a:srgbClr val="669900"/>
                </a:solidFill>
              </a:rPr>
              <a:t>Agriculture </a:t>
            </a:r>
            <a:r>
              <a:rPr lang="en-US" sz="3200" b="1" dirty="0" smtClean="0">
                <a:solidFill>
                  <a:srgbClr val="669900"/>
                </a:solidFill>
              </a:rPr>
              <a:t/>
            </a:r>
            <a:br>
              <a:rPr lang="en-US" sz="3200" b="1" dirty="0" smtClean="0">
                <a:solidFill>
                  <a:srgbClr val="669900"/>
                </a:solidFill>
              </a:rPr>
            </a:br>
            <a:r>
              <a:rPr lang="en-US" sz="3200" b="1" dirty="0" smtClean="0">
                <a:solidFill>
                  <a:srgbClr val="669900"/>
                </a:solidFill>
              </a:rPr>
              <a:t>in </a:t>
            </a:r>
            <a:r>
              <a:rPr lang="en-US" sz="3200" b="1" dirty="0">
                <a:solidFill>
                  <a:srgbClr val="669900"/>
                </a:solidFill>
              </a:rPr>
              <a:t>the </a:t>
            </a:r>
            <a:r>
              <a:rPr lang="en-US" sz="3200" b="1" dirty="0" smtClean="0">
                <a:solidFill>
                  <a:srgbClr val="669900"/>
                </a:solidFill>
              </a:rPr>
              <a:t/>
            </a:r>
            <a:br>
              <a:rPr lang="en-US" sz="3200" b="1" dirty="0" smtClean="0">
                <a:solidFill>
                  <a:srgbClr val="669900"/>
                </a:solidFill>
              </a:rPr>
            </a:br>
            <a:r>
              <a:rPr lang="en-US" sz="3200" b="1" dirty="0" smtClean="0">
                <a:solidFill>
                  <a:srgbClr val="669900"/>
                </a:solidFill>
              </a:rPr>
              <a:t>Classroom</a:t>
            </a:r>
            <a:endParaRPr lang="en-US" sz="3200" b="1" dirty="0">
              <a:solidFill>
                <a:srgbClr val="669900"/>
              </a:solidFill>
            </a:endParaRPr>
          </a:p>
        </p:txBody>
      </p:sp>
      <p:pic>
        <p:nvPicPr>
          <p:cNvPr id="5" name="Picture 4" descr="C:\Users\mhart\AppData\Local\Microsoft\Windows\Temporary Internet Files\Content.Outlook\F761G3YH\agmagjr2 - cropp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570" y="2590800"/>
            <a:ext cx="5703508" cy="335280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2400" y="144959"/>
            <a:ext cx="61960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+mj-lt"/>
              </a:rPr>
              <a:t>Education</a:t>
            </a:r>
            <a:endParaRPr lang="en-US" sz="4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626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3962400" y="685800"/>
            <a:ext cx="502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en-US" sz="2600" b="1" dirty="0" smtClean="0">
                <a:solidFill>
                  <a:srgbClr val="669900"/>
                </a:solidFill>
              </a:rPr>
              <a:t>Agricultural Marketing </a:t>
            </a:r>
            <a:br>
              <a:rPr lang="en-US" sz="2600" b="1" dirty="0" smtClean="0">
                <a:solidFill>
                  <a:srgbClr val="669900"/>
                </a:solidFill>
              </a:rPr>
            </a:br>
            <a:r>
              <a:rPr lang="en-US" sz="2600" b="1" dirty="0" smtClean="0">
                <a:solidFill>
                  <a:srgbClr val="669900"/>
                </a:solidFill>
              </a:rPr>
              <a:t>&amp; Development Division</a:t>
            </a:r>
            <a:endParaRPr lang="en-US" sz="2600" b="1" dirty="0">
              <a:solidFill>
                <a:srgbClr val="6699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951037"/>
            <a:ext cx="4800600" cy="4678363"/>
          </a:xfrm>
        </p:spPr>
        <p:txBody>
          <a:bodyPr/>
          <a:lstStyle/>
          <a:p>
            <a:r>
              <a:rPr lang="en-US" sz="2700" dirty="0" smtClean="0"/>
              <a:t>Unique </a:t>
            </a:r>
            <a:r>
              <a:rPr lang="en-US" sz="2700" dirty="0"/>
              <a:t>visitors to the MN Grown Directory </a:t>
            </a:r>
            <a:r>
              <a:rPr lang="en-US" sz="2700" dirty="0" smtClean="0"/>
              <a:t>website   increased </a:t>
            </a:r>
            <a:r>
              <a:rPr lang="en-US" sz="2700" dirty="0"/>
              <a:t>from </a:t>
            </a:r>
            <a:r>
              <a:rPr lang="en-US" sz="2700" dirty="0" smtClean="0"/>
              <a:t>240,000 </a:t>
            </a:r>
            <a:r>
              <a:rPr lang="en-US" sz="2700" dirty="0"/>
              <a:t>in </a:t>
            </a:r>
            <a:r>
              <a:rPr lang="en-US" sz="2700" dirty="0" smtClean="0"/>
              <a:t>2011 </a:t>
            </a:r>
            <a:r>
              <a:rPr lang="en-US" sz="2700" dirty="0"/>
              <a:t>to </a:t>
            </a:r>
            <a:r>
              <a:rPr lang="en-US" sz="2700" dirty="0" smtClean="0"/>
              <a:t>294,000 in 2014</a:t>
            </a:r>
          </a:p>
          <a:p>
            <a:endParaRPr lang="en-US" sz="800" dirty="0"/>
          </a:p>
          <a:p>
            <a:r>
              <a:rPr lang="en-US" sz="2700" dirty="0" smtClean="0"/>
              <a:t>Percent </a:t>
            </a:r>
            <a:r>
              <a:rPr lang="en-US" sz="2700" dirty="0"/>
              <a:t>of elementary and middle schools using </a:t>
            </a:r>
            <a:r>
              <a:rPr lang="en-US" sz="2700" dirty="0" smtClean="0"/>
              <a:t>Ag in the Classroom’s </a:t>
            </a:r>
            <a:r>
              <a:rPr lang="en-US" sz="2700" dirty="0"/>
              <a:t>Ag Mag </a:t>
            </a:r>
            <a:r>
              <a:rPr lang="en-US" sz="2700" dirty="0" smtClean="0"/>
              <a:t> </a:t>
            </a:r>
            <a:r>
              <a:rPr lang="en-US" sz="2700" dirty="0"/>
              <a:t>increased from </a:t>
            </a:r>
            <a:r>
              <a:rPr lang="en-US" sz="2700" dirty="0" smtClean="0"/>
              <a:t>40% </a:t>
            </a:r>
            <a:r>
              <a:rPr lang="en-US" sz="2700" dirty="0"/>
              <a:t>in </a:t>
            </a:r>
            <a:r>
              <a:rPr lang="en-US" sz="2700" dirty="0" smtClean="0"/>
              <a:t>2012/13 </a:t>
            </a:r>
            <a:r>
              <a:rPr lang="en-US" sz="2700" dirty="0"/>
              <a:t>to </a:t>
            </a:r>
            <a:r>
              <a:rPr lang="en-US" sz="2700" dirty="0" smtClean="0"/>
              <a:t>44% </a:t>
            </a:r>
            <a:r>
              <a:rPr lang="en-US" sz="2700" dirty="0"/>
              <a:t>in </a:t>
            </a:r>
            <a:r>
              <a:rPr lang="en-US" sz="2700" dirty="0" smtClean="0"/>
              <a:t>2013/14</a:t>
            </a:r>
            <a:endParaRPr lang="en-US" sz="2700" dirty="0"/>
          </a:p>
          <a:p>
            <a:pPr marL="0" indent="0">
              <a:buNone/>
            </a:pPr>
            <a:endParaRPr lang="en-US" sz="2700" dirty="0"/>
          </a:p>
        </p:txBody>
      </p:sp>
      <p:pic>
        <p:nvPicPr>
          <p:cNvPr id="9218" name="Picture 2" descr="I:\SHARE\Margaret Hart\Photos\190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19600"/>
            <a:ext cx="267217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hanks\AppData\Local\Microsoft\Windows\Temporary Internet Files\Content.Outlook\HE0TTQI0\IMG_22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993" y="2209800"/>
            <a:ext cx="2694577" cy="2020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127337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100" b="1" dirty="0" smtClean="0">
                <a:solidFill>
                  <a:schemeClr val="bg1"/>
                </a:solidFill>
              </a:rPr>
              <a:t>Performance Measures</a:t>
            </a:r>
            <a:endParaRPr lang="en-US" sz="41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3962400" y="685800"/>
            <a:ext cx="502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en-US" sz="2600" b="1" dirty="0" smtClean="0">
                <a:solidFill>
                  <a:srgbClr val="669900"/>
                </a:solidFill>
              </a:rPr>
              <a:t>Agricultural Marketing </a:t>
            </a:r>
            <a:br>
              <a:rPr lang="en-US" sz="2600" b="1" dirty="0" smtClean="0">
                <a:solidFill>
                  <a:srgbClr val="669900"/>
                </a:solidFill>
              </a:rPr>
            </a:br>
            <a:r>
              <a:rPr lang="en-US" sz="2600" b="1" dirty="0" smtClean="0">
                <a:solidFill>
                  <a:srgbClr val="669900"/>
                </a:solidFill>
              </a:rPr>
              <a:t>&amp; Development Division</a:t>
            </a:r>
            <a:endParaRPr lang="en-US" sz="2600" b="1" dirty="0">
              <a:solidFill>
                <a:srgbClr val="6699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951037"/>
            <a:ext cx="5334000" cy="4678363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700" dirty="0"/>
              <a:t>Number of certified organic operations increased </a:t>
            </a:r>
            <a:r>
              <a:rPr lang="en-US" sz="2700" dirty="0" smtClean="0"/>
              <a:t>from </a:t>
            </a:r>
            <a:r>
              <a:rPr lang="en-US" sz="2700" dirty="0"/>
              <a:t>939 in 2011 to 1068 in </a:t>
            </a:r>
            <a:r>
              <a:rPr lang="en-US" sz="2700" dirty="0" smtClean="0"/>
              <a:t>2013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US" sz="9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rgbClr val="000000"/>
                </a:solidFill>
              </a:rPr>
              <a:t>Return on investment for trade missions/reverse missions increased from $199:$</a:t>
            </a:r>
            <a:r>
              <a:rPr lang="en-US" sz="2700" dirty="0" smtClean="0">
                <a:solidFill>
                  <a:srgbClr val="000000"/>
                </a:solidFill>
              </a:rPr>
              <a:t>1 in </a:t>
            </a:r>
            <a:r>
              <a:rPr lang="en-US" sz="2700" dirty="0">
                <a:solidFill>
                  <a:srgbClr val="000000"/>
                </a:solidFill>
              </a:rPr>
              <a:t>2011 to $423:$1 in 2013/14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6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321956"/>
            <a:ext cx="2861944" cy="377404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76200" y="144959"/>
            <a:ext cx="6196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+mj-lt"/>
              </a:rPr>
              <a:t>Performance Measures</a:t>
            </a:r>
            <a:endParaRPr lang="en-US" sz="4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252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3962400" y="685800"/>
            <a:ext cx="502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en-US" sz="2600" b="1" dirty="0" smtClean="0">
                <a:solidFill>
                  <a:srgbClr val="669900"/>
                </a:solidFill>
              </a:rPr>
              <a:t>Agricultural Marketing </a:t>
            </a:r>
            <a:br>
              <a:rPr lang="en-US" sz="2600" b="1" dirty="0" smtClean="0">
                <a:solidFill>
                  <a:srgbClr val="669900"/>
                </a:solidFill>
              </a:rPr>
            </a:br>
            <a:r>
              <a:rPr lang="en-US" sz="2600" b="1" dirty="0" smtClean="0">
                <a:solidFill>
                  <a:srgbClr val="669900"/>
                </a:solidFill>
              </a:rPr>
              <a:t>&amp; Development Division</a:t>
            </a:r>
            <a:endParaRPr lang="en-US" sz="2600" b="1" dirty="0">
              <a:solidFill>
                <a:srgbClr val="6699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3810000" y="2362200"/>
            <a:ext cx="5181600" cy="4525963"/>
          </a:xfrm>
        </p:spPr>
        <p:txBody>
          <a:bodyPr/>
          <a:lstStyle/>
          <a:p>
            <a:pPr marL="0" indent="0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3400" b="1" dirty="0" smtClean="0"/>
              <a:t>Visit the MDA </a:t>
            </a:r>
            <a:br>
              <a:rPr lang="en-US" sz="3400" b="1" dirty="0" smtClean="0"/>
            </a:br>
            <a:r>
              <a:rPr lang="en-US" sz="3400" b="1" dirty="0" smtClean="0"/>
              <a:t>website at</a:t>
            </a:r>
          </a:p>
          <a:p>
            <a:pPr marL="0" indent="0" algn="ctr">
              <a:buNone/>
            </a:pPr>
            <a:r>
              <a:rPr lang="en-US" sz="3400" b="1" dirty="0" smtClean="0">
                <a:solidFill>
                  <a:srgbClr val="669900"/>
                </a:solidFill>
              </a:rPr>
              <a:t>www.mda.state.mn.us</a:t>
            </a:r>
            <a:r>
              <a:rPr lang="en-US" sz="3600" dirty="0" smtClean="0"/>
              <a:t> </a:t>
            </a:r>
          </a:p>
          <a:p>
            <a:pPr marL="0" indent="0" algn="ctr">
              <a:buNone/>
            </a:pPr>
            <a:endParaRPr lang="en-US" dirty="0" smtClean="0">
              <a:solidFill>
                <a:srgbClr val="6699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2" descr="C:\Users\mhart\AppData\Local\Microsoft\Windows\Temporary Internet Files\Content.Outlook\F761G3YH\MN Dairy 1 Tour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28" y="1600200"/>
            <a:ext cx="3183726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52400" y="144959"/>
            <a:ext cx="61960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+mj-lt"/>
              </a:rPr>
              <a:t>To Learn More</a:t>
            </a:r>
            <a:endParaRPr lang="en-US" sz="4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490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Harvest</Template>
  <TotalTime>4450</TotalTime>
  <Words>185</Words>
  <Application>Microsoft Office PowerPoint</Application>
  <PresentationFormat>On-screen Show (4:3)</PresentationFormat>
  <Paragraphs>69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Helvetica</vt:lpstr>
      <vt:lpstr>Custom Design</vt:lpstr>
      <vt:lpstr>1_Custom Design</vt:lpstr>
      <vt:lpstr>2_Custom Design</vt:lpstr>
      <vt:lpstr>3_Custom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MN Dept. of Agriculture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eerickso</dc:creator>
  <cp:lastModifiedBy>Software Administration</cp:lastModifiedBy>
  <cp:revision>298</cp:revision>
  <cp:lastPrinted>2013-02-28T00:18:23Z</cp:lastPrinted>
  <dcterms:created xsi:type="dcterms:W3CDTF">2012-12-20T23:48:26Z</dcterms:created>
  <dcterms:modified xsi:type="dcterms:W3CDTF">2015-01-20T20:18:39Z</dcterms:modified>
</cp:coreProperties>
</file>