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20"/>
  </p:notesMasterIdLst>
  <p:handoutMasterIdLst>
    <p:handoutMasterId r:id="rId21"/>
  </p:handoutMasterIdLst>
  <p:sldIdLst>
    <p:sldId id="256" r:id="rId6"/>
    <p:sldId id="489" r:id="rId7"/>
    <p:sldId id="531" r:id="rId8"/>
    <p:sldId id="511" r:id="rId9"/>
    <p:sldId id="526" r:id="rId10"/>
    <p:sldId id="527" r:id="rId11"/>
    <p:sldId id="487" r:id="rId12"/>
    <p:sldId id="521" r:id="rId13"/>
    <p:sldId id="522" r:id="rId14"/>
    <p:sldId id="520" r:id="rId15"/>
    <p:sldId id="536" r:id="rId16"/>
    <p:sldId id="537" r:id="rId17"/>
    <p:sldId id="535" r:id="rId18"/>
    <p:sldId id="4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demeister, Stefan (MDH)" initials="GS(" lastIdx="13" clrIdx="0">
    <p:extLst>
      <p:ext uri="{19B8F6BF-5375-455C-9EA6-DF929625EA0E}">
        <p15:presenceInfo xmlns:p15="http://schemas.microsoft.com/office/powerpoint/2012/main" userId="S-1-5-21-1314793539-288207475-437156019-2857" providerId="AD"/>
      </p:ext>
    </p:extLst>
  </p:cmAuthor>
  <p:cmAuthor id="2" name="Rydrych, Diane (MDH)" initials="RD(" lastIdx="8" clrIdx="1">
    <p:extLst>
      <p:ext uri="{19B8F6BF-5375-455C-9EA6-DF929625EA0E}">
        <p15:presenceInfo xmlns:p15="http://schemas.microsoft.com/office/powerpoint/2012/main" userId="S-1-5-21-1314793539-288207475-437156019-2882" providerId="AD"/>
      </p:ext>
    </p:extLst>
  </p:cmAuthor>
  <p:cmAuthor id="3" name="Simmons, David.S (MDH)" initials="SD(" lastIdx="3" clrIdx="2">
    <p:extLst>
      <p:ext uri="{19B8F6BF-5375-455C-9EA6-DF929625EA0E}">
        <p15:presenceInfo xmlns:p15="http://schemas.microsoft.com/office/powerpoint/2012/main" userId="S-1-5-21-1314793539-288207475-437156019-4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41" autoAdjust="0"/>
  </p:normalViewPr>
  <p:slideViewPr>
    <p:cSldViewPr snapToGrid="0">
      <p:cViewPr varScale="1">
        <p:scale>
          <a:sx n="79" d="100"/>
          <a:sy n="79" d="100"/>
        </p:scale>
        <p:origin x="850" y="62"/>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26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lumMod val="90000"/>
                    <a:lumOff val="10000"/>
                  </a:schemeClr>
                </a:solidFill>
                <a:latin typeface="+mn-lt"/>
                <a:ea typeface="+mn-ea"/>
                <a:cs typeface="+mn-cs"/>
              </a:defRPr>
            </a:pPr>
            <a:r>
              <a:rPr lang="en-US" dirty="0" smtClean="0">
                <a:solidFill>
                  <a:schemeClr val="accent1">
                    <a:lumMod val="90000"/>
                    <a:lumOff val="10000"/>
                  </a:schemeClr>
                </a:solidFill>
              </a:rPr>
              <a:t>Number of Persons</a:t>
            </a:r>
            <a:r>
              <a:rPr lang="en-US" baseline="0" dirty="0" smtClean="0">
                <a:solidFill>
                  <a:schemeClr val="accent1">
                    <a:lumMod val="90000"/>
                    <a:lumOff val="10000"/>
                  </a:schemeClr>
                </a:solidFill>
              </a:rPr>
              <a:t> (in ‘000), Treated Prevalence Rate for Group</a:t>
            </a:r>
            <a:endParaRPr lang="en-US" dirty="0">
              <a:solidFill>
                <a:schemeClr val="accent1">
                  <a:lumMod val="90000"/>
                  <a:lumOff val="10000"/>
                </a:schemeClr>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90000"/>
                  <a:lumOff val="10000"/>
                </a:schemeClr>
              </a:solidFill>
              <a:latin typeface="+mn-lt"/>
              <a:ea typeface="+mn-ea"/>
              <a:cs typeface="+mn-cs"/>
            </a:defRPr>
          </a:pPr>
          <a:endParaRPr lang="en-US"/>
        </a:p>
      </c:txPr>
    </c:title>
    <c:autoTitleDeleted val="0"/>
    <c:plotArea>
      <c:layout>
        <c:manualLayout>
          <c:layoutTarget val="inner"/>
          <c:xMode val="edge"/>
          <c:yMode val="edge"/>
          <c:x val="0.24829015938225113"/>
          <c:y val="0.13055087883313132"/>
          <c:w val="0.72197249800296703"/>
          <c:h val="0.70842554634919186"/>
        </c:manualLayout>
      </c:layout>
      <c:barChart>
        <c:barDir val="bar"/>
        <c:grouping val="clustered"/>
        <c:varyColors val="0"/>
        <c:ser>
          <c:idx val="1"/>
          <c:order val="0"/>
          <c:tx>
            <c:strRef>
              <c:f>Sheet1!$A$3</c:f>
              <c:strCache>
                <c:ptCount val="1"/>
                <c:pt idx="0">
                  <c:v>2014</c:v>
                </c:pt>
              </c:strCache>
            </c:strRef>
          </c:tx>
          <c:spPr>
            <a:solidFill>
              <a:schemeClr val="accent2"/>
            </a:solidFill>
            <a:ln>
              <a:noFill/>
            </a:ln>
            <a:effectLst/>
          </c:spPr>
          <c:invertIfNegative val="0"/>
          <c:dLbls>
            <c:dLbl>
              <c:idx val="0"/>
              <c:layout/>
              <c:tx>
                <c:rich>
                  <a:bodyPr/>
                  <a:lstStyle/>
                  <a:p>
                    <a:fld id="{5F936051-9FAD-4198-B5FF-F5237AFA7522}" type="VALUE">
                      <a:rPr lang="en-US" smtClean="0"/>
                      <a:pPr/>
                      <a:t>[VALUE]</a:t>
                    </a:fld>
                    <a:r>
                      <a:rPr lang="en-US" smtClean="0"/>
                      <a:t>, 6.2%</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9248-48C1-9B8D-7F81B01E10F3}"/>
                </c:ext>
              </c:extLst>
            </c:dLbl>
            <c:dLbl>
              <c:idx val="1"/>
              <c:layout/>
              <c:tx>
                <c:rich>
                  <a:bodyPr/>
                  <a:lstStyle/>
                  <a:p>
                    <a:fld id="{78299A69-30A1-4F7F-97C3-7B8B286DA640}" type="VALUE">
                      <a:rPr lang="en-US" smtClean="0"/>
                      <a:pPr/>
                      <a:t>[VALUE]</a:t>
                    </a:fld>
                    <a:r>
                      <a:rPr lang="en-US" smtClean="0"/>
                      <a:t>, 19.3%</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9248-48C1-9B8D-7F81B01E10F3}"/>
                </c:ext>
              </c:extLst>
            </c:dLbl>
            <c:dLbl>
              <c:idx val="2"/>
              <c:layout/>
              <c:tx>
                <c:rich>
                  <a:bodyPr/>
                  <a:lstStyle/>
                  <a:p>
                    <a:fld id="{54151887-5204-4CBA-A779-5F98C4D9EA35}" type="VALUE">
                      <a:rPr lang="en-US" smtClean="0"/>
                      <a:pPr/>
                      <a:t>[VALUE]</a:t>
                    </a:fld>
                    <a:r>
                      <a:rPr lang="en-US" smtClean="0"/>
                      <a:t>, 1.4%</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9248-48C1-9B8D-7F81B01E10F3}"/>
                </c:ext>
              </c:extLst>
            </c:dLbl>
            <c:dLbl>
              <c:idx val="3"/>
              <c:layout/>
              <c:tx>
                <c:rich>
                  <a:bodyPr/>
                  <a:lstStyle/>
                  <a:p>
                    <a:fld id="{803C6B0B-4E43-4D79-92C9-1A9333AE7D2F}" type="VALUE">
                      <a:rPr lang="en-US" smtClean="0"/>
                      <a:pPr/>
                      <a:t>[VALUE]</a:t>
                    </a:fld>
                    <a:r>
                      <a:rPr lang="en-US" smtClean="0"/>
                      <a:t>, 25.2%</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9248-48C1-9B8D-7F81B01E10F3}"/>
                </c:ext>
              </c:extLst>
            </c:dLbl>
            <c:dLbl>
              <c:idx val="4"/>
              <c:layout/>
              <c:tx>
                <c:rich>
                  <a:bodyPr/>
                  <a:lstStyle/>
                  <a:p>
                    <a:fld id="{EC359BB4-FAC1-47DE-AAD5-8AA4F75B30F8}" type="VALUE">
                      <a:rPr lang="en-US" smtClean="0"/>
                      <a:pPr/>
                      <a:t>[VALUE]</a:t>
                    </a:fld>
                    <a:r>
                      <a:rPr lang="en-US" smtClean="0"/>
                      <a:t>, 36.8%</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9248-48C1-9B8D-7F81B01E10F3}"/>
                </c:ext>
              </c:extLst>
            </c:dLbl>
            <c:dLbl>
              <c:idx val="5"/>
              <c:layout/>
              <c:tx>
                <c:rich>
                  <a:bodyPr/>
                  <a:lstStyle/>
                  <a:p>
                    <a:fld id="{5DDED43E-64CC-4BA0-888F-237B0BE34C85}" type="VALUE">
                      <a:rPr lang="en-US" smtClean="0"/>
                      <a:pPr/>
                      <a:t>[VALUE]</a:t>
                    </a:fld>
                    <a:r>
                      <a:rPr lang="en-US" dirty="0" smtClean="0"/>
                      <a:t>, 81.2%</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9248-48C1-9B8D-7F81B01E10F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90000"/>
                        <a:lumOff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Diabetes</c:v>
                </c:pt>
                <c:pt idx="1">
                  <c:v>Hypertension</c:v>
                </c:pt>
                <c:pt idx="2">
                  <c:v>Dementia (age 18 or older)</c:v>
                </c:pt>
                <c:pt idx="3">
                  <c:v>Obesity (age 10 to 64)</c:v>
                </c:pt>
                <c:pt idx="4">
                  <c:v>Smoking exposure (age 18-64)</c:v>
                </c:pt>
                <c:pt idx="5">
                  <c:v>All chronic conditions (age 60 or older)</c:v>
                </c:pt>
              </c:strCache>
            </c:strRef>
          </c:cat>
          <c:val>
            <c:numRef>
              <c:f>Sheet1!$B$3:$G$3</c:f>
              <c:numCache>
                <c:formatCode>#,##0.00</c:formatCode>
                <c:ptCount val="6"/>
                <c:pt idx="0" formatCode="General">
                  <c:v>336.3</c:v>
                </c:pt>
                <c:pt idx="1">
                  <c:v>1041.48</c:v>
                </c:pt>
                <c:pt idx="2" formatCode="General">
                  <c:v>53.8</c:v>
                </c:pt>
                <c:pt idx="3" formatCode="#,##0.00_);\(#,##0.00\)">
                  <c:v>1000.3348137712935</c:v>
                </c:pt>
                <c:pt idx="4" formatCode="General">
                  <c:v>1242.8</c:v>
                </c:pt>
                <c:pt idx="5" formatCode="#,##0.00_);\(#,##0.00\)">
                  <c:v>877.74895867858288</c:v>
                </c:pt>
              </c:numCache>
            </c:numRef>
          </c:val>
          <c:extLst>
            <c:ext xmlns:c16="http://schemas.microsoft.com/office/drawing/2014/chart" uri="{C3380CC4-5D6E-409C-BE32-E72D297353CC}">
              <c16:uniqueId val="{00000001-9248-48C1-9B8D-7F81B01E10F3}"/>
            </c:ext>
          </c:extLst>
        </c:ser>
        <c:ser>
          <c:idx val="0"/>
          <c:order val="1"/>
          <c:tx>
            <c:strRef>
              <c:f>Sheet1!$A$2</c:f>
              <c:strCache>
                <c:ptCount val="1"/>
                <c:pt idx="0">
                  <c:v>2009</c:v>
                </c:pt>
              </c:strCache>
            </c:strRef>
          </c:tx>
          <c:spPr>
            <a:solidFill>
              <a:schemeClr val="accent1"/>
            </a:solidFill>
            <a:ln>
              <a:noFill/>
            </a:ln>
            <a:effectLst/>
          </c:spPr>
          <c:invertIfNegative val="0"/>
          <c:dLbls>
            <c:dLbl>
              <c:idx val="0"/>
              <c:layout/>
              <c:tx>
                <c:rich>
                  <a:bodyPr/>
                  <a:lstStyle/>
                  <a:p>
                    <a:fld id="{756449C2-E67A-473A-8688-EBA9885B2F21}" type="VALUE">
                      <a:rPr lang="en-US" smtClean="0"/>
                      <a:pPr/>
                      <a:t>[VALUE]</a:t>
                    </a:fld>
                    <a:r>
                      <a:rPr lang="en-US" smtClean="0"/>
                      <a:t>, 5.7%</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0-9248-48C1-9B8D-7F81B01E10F3}"/>
                </c:ext>
              </c:extLst>
            </c:dLbl>
            <c:dLbl>
              <c:idx val="1"/>
              <c:layout/>
              <c:tx>
                <c:rich>
                  <a:bodyPr/>
                  <a:lstStyle/>
                  <a:p>
                    <a:fld id="{85BE2EC3-FB5D-4841-BDA0-ADA6794ED470}" type="VALUE">
                      <a:rPr lang="en-US" smtClean="0"/>
                      <a:pPr/>
                      <a:t>[VALUE]</a:t>
                    </a:fld>
                    <a:r>
                      <a:rPr lang="en-US" dirty="0" smtClean="0"/>
                      <a:t>, 17.8%</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9248-48C1-9B8D-7F81B01E10F3}"/>
                </c:ext>
              </c:extLst>
            </c:dLbl>
            <c:dLbl>
              <c:idx val="2"/>
              <c:layout/>
              <c:tx>
                <c:rich>
                  <a:bodyPr/>
                  <a:lstStyle/>
                  <a:p>
                    <a:fld id="{C4E9C871-6F00-47D6-9B8E-65DE933D9593}" type="VALUE">
                      <a:rPr lang="en-US" smtClean="0"/>
                      <a:pPr/>
                      <a:t>[VALUE]</a:t>
                    </a:fld>
                    <a:r>
                      <a:rPr lang="en-US" dirty="0" smtClean="0"/>
                      <a:t>, 1.3%</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9248-48C1-9B8D-7F81B01E10F3}"/>
                </c:ext>
              </c:extLst>
            </c:dLbl>
            <c:dLbl>
              <c:idx val="3"/>
              <c:layout/>
              <c:tx>
                <c:rich>
                  <a:bodyPr/>
                  <a:lstStyle/>
                  <a:p>
                    <a:fld id="{F2627817-7428-41BD-94A6-51AF35C46DCF}" type="VALUE">
                      <a:rPr lang="en-US" smtClean="0"/>
                      <a:pPr/>
                      <a:t>[VALUE]</a:t>
                    </a:fld>
                    <a:r>
                      <a:rPr lang="en-US" smtClean="0"/>
                      <a:t>, 23.6%</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9248-48C1-9B8D-7F81B01E10F3}"/>
                </c:ext>
              </c:extLst>
            </c:dLbl>
            <c:dLbl>
              <c:idx val="4"/>
              <c:layout/>
              <c:tx>
                <c:rich>
                  <a:bodyPr/>
                  <a:lstStyle/>
                  <a:p>
                    <a:fld id="{95B477D4-9EB5-4688-B3E8-FE56E6734ADA}" type="VALUE">
                      <a:rPr lang="en-US" smtClean="0"/>
                      <a:pPr/>
                      <a:t>[VALUE]</a:t>
                    </a:fld>
                    <a:r>
                      <a:rPr lang="en-US" smtClean="0"/>
                      <a:t>, 39.6%</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9248-48C1-9B8D-7F81B01E10F3}"/>
                </c:ext>
              </c:extLst>
            </c:dLbl>
            <c:dLbl>
              <c:idx val="5"/>
              <c:layout/>
              <c:tx>
                <c:rich>
                  <a:bodyPr/>
                  <a:lstStyle/>
                  <a:p>
                    <a:fld id="{12151CB1-D43D-4492-9F8C-AFCB6A340E37}" type="VALUE">
                      <a:rPr lang="en-US" smtClean="0"/>
                      <a:pPr/>
                      <a:t>[VALUE]</a:t>
                    </a:fld>
                    <a:r>
                      <a:rPr lang="en-US" smtClean="0"/>
                      <a:t>, 77.8%</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9248-48C1-9B8D-7F81B01E10F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90000"/>
                        <a:lumOff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Diabetes</c:v>
                </c:pt>
                <c:pt idx="1">
                  <c:v>Hypertension</c:v>
                </c:pt>
                <c:pt idx="2">
                  <c:v>Dementia (age 18 or older)</c:v>
                </c:pt>
                <c:pt idx="3">
                  <c:v>Obesity (age 10 to 64)</c:v>
                </c:pt>
                <c:pt idx="4">
                  <c:v>Smoking exposure (age 18-64)</c:v>
                </c:pt>
                <c:pt idx="5">
                  <c:v>All chronic conditions (age 60 or older)</c:v>
                </c:pt>
              </c:strCache>
            </c:strRef>
          </c:cat>
          <c:val>
            <c:numRef>
              <c:f>Sheet1!$B$2:$G$2</c:f>
              <c:numCache>
                <c:formatCode>General</c:formatCode>
                <c:ptCount val="6"/>
                <c:pt idx="0">
                  <c:v>292.19</c:v>
                </c:pt>
                <c:pt idx="1">
                  <c:v>915.03</c:v>
                </c:pt>
                <c:pt idx="2">
                  <c:v>45.81</c:v>
                </c:pt>
                <c:pt idx="3" formatCode="#,##0.00_);\(#,##0.00\)">
                  <c:v>919.20941584395325</c:v>
                </c:pt>
                <c:pt idx="4">
                  <c:v>1307.3</c:v>
                </c:pt>
                <c:pt idx="5" formatCode="#,##0.00_);\(#,##0.00\)">
                  <c:v>695.04325933134567</c:v>
                </c:pt>
              </c:numCache>
            </c:numRef>
          </c:val>
          <c:extLst>
            <c:ext xmlns:c16="http://schemas.microsoft.com/office/drawing/2014/chart" uri="{C3380CC4-5D6E-409C-BE32-E72D297353CC}">
              <c16:uniqueId val="{00000000-9248-48C1-9B8D-7F81B01E10F3}"/>
            </c:ext>
          </c:extLst>
        </c:ser>
        <c:dLbls>
          <c:showLegendKey val="0"/>
          <c:showVal val="0"/>
          <c:showCatName val="0"/>
          <c:showSerName val="0"/>
          <c:showPercent val="0"/>
          <c:showBubbleSize val="0"/>
        </c:dLbls>
        <c:gapWidth val="182"/>
        <c:axId val="536742448"/>
        <c:axId val="536737200"/>
      </c:barChart>
      <c:catAx>
        <c:axId val="53674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lumMod val="90000"/>
                    <a:lumOff val="10000"/>
                  </a:schemeClr>
                </a:solidFill>
                <a:latin typeface="+mn-lt"/>
                <a:ea typeface="+mn-ea"/>
                <a:cs typeface="+mn-cs"/>
              </a:defRPr>
            </a:pPr>
            <a:endParaRPr lang="en-US"/>
          </a:p>
        </c:txPr>
        <c:crossAx val="536737200"/>
        <c:crosses val="autoZero"/>
        <c:auto val="1"/>
        <c:lblAlgn val="ctr"/>
        <c:lblOffset val="100"/>
        <c:noMultiLvlLbl val="0"/>
      </c:catAx>
      <c:valAx>
        <c:axId val="536737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lumMod val="90000"/>
                    <a:lumOff val="10000"/>
                  </a:schemeClr>
                </a:solidFill>
                <a:latin typeface="+mn-lt"/>
                <a:ea typeface="+mn-ea"/>
                <a:cs typeface="+mn-cs"/>
              </a:defRPr>
            </a:pPr>
            <a:endParaRPr lang="en-US"/>
          </a:p>
        </c:txPr>
        <c:crossAx val="536742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chemeClr val="accent1">
                    <a:lumMod val="90000"/>
                    <a:lumOff val="10000"/>
                  </a:schemeClr>
                </a:solidFill>
              </a:rPr>
              <a:t>$ in Billion</a:t>
            </a:r>
            <a:endParaRPr lang="en-US" dirty="0">
              <a:solidFill>
                <a:schemeClr val="accent1">
                  <a:lumMod val="90000"/>
                  <a:lumOff val="10000"/>
                </a:schemeClr>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Sheet1!$C$1</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Diabetes</c:v>
                </c:pt>
                <c:pt idx="1">
                  <c:v>Hypertension</c:v>
                </c:pt>
                <c:pt idx="2">
                  <c:v>Dementia (age 18 or older)</c:v>
                </c:pt>
                <c:pt idx="3">
                  <c:v>Obesity (age 10 to 64)</c:v>
                </c:pt>
                <c:pt idx="4">
                  <c:v>Smoking exposure (age 18-64)</c:v>
                </c:pt>
                <c:pt idx="5">
                  <c:v>All chronic conditions (age 60 or older)</c:v>
                </c:pt>
              </c:strCache>
            </c:strRef>
          </c:cat>
          <c:val>
            <c:numRef>
              <c:f>Sheet1!$C$2:$C$7</c:f>
              <c:numCache>
                <c:formatCode>"$"#,##0.000_);[Red]\("$"#,##0.000\)</c:formatCode>
                <c:ptCount val="6"/>
                <c:pt idx="0">
                  <c:v>1.224</c:v>
                </c:pt>
                <c:pt idx="1">
                  <c:v>4.4590000000000005</c:v>
                </c:pt>
                <c:pt idx="2">
                  <c:v>0.223</c:v>
                </c:pt>
                <c:pt idx="3">
                  <c:v>0.45080100000000001</c:v>
                </c:pt>
                <c:pt idx="4">
                  <c:v>0.24330000000000002</c:v>
                </c:pt>
                <c:pt idx="5">
                  <c:v>9.7940000000000005</c:v>
                </c:pt>
              </c:numCache>
            </c:numRef>
          </c:val>
          <c:extLst>
            <c:ext xmlns:c16="http://schemas.microsoft.com/office/drawing/2014/chart" uri="{C3380CC4-5D6E-409C-BE32-E72D297353CC}">
              <c16:uniqueId val="{00000001-8B7C-4355-A85C-503301933416}"/>
            </c:ext>
          </c:extLst>
        </c:ser>
        <c:ser>
          <c:idx val="0"/>
          <c:order val="1"/>
          <c:tx>
            <c:strRef>
              <c:f>Sheet1!$B$1</c:f>
              <c:strCache>
                <c:ptCount val="1"/>
                <c:pt idx="0">
                  <c:v>2009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Diabetes</c:v>
                </c:pt>
                <c:pt idx="1">
                  <c:v>Hypertension</c:v>
                </c:pt>
                <c:pt idx="2">
                  <c:v>Dementia (age 18 or older)</c:v>
                </c:pt>
                <c:pt idx="3">
                  <c:v>Obesity (age 10 to 64)</c:v>
                </c:pt>
                <c:pt idx="4">
                  <c:v>Smoking exposure (age 18-64)</c:v>
                </c:pt>
                <c:pt idx="5">
                  <c:v>All chronic conditions (age 60 or older)</c:v>
                </c:pt>
              </c:strCache>
            </c:strRef>
          </c:cat>
          <c:val>
            <c:numRef>
              <c:f>Sheet1!$B$2:$B$7</c:f>
              <c:numCache>
                <c:formatCode>"$"#,##0.000_);[Red]\("$"#,##0.000\)</c:formatCode>
                <c:ptCount val="6"/>
                <c:pt idx="0">
                  <c:v>1.111</c:v>
                </c:pt>
                <c:pt idx="1">
                  <c:v>4.0720000000000001</c:v>
                </c:pt>
                <c:pt idx="2">
                  <c:v>0.19</c:v>
                </c:pt>
                <c:pt idx="3">
                  <c:v>0.34520400000000001</c:v>
                </c:pt>
                <c:pt idx="4">
                  <c:v>0.10943</c:v>
                </c:pt>
                <c:pt idx="5">
                  <c:v>7.2119999999999997</c:v>
                </c:pt>
              </c:numCache>
            </c:numRef>
          </c:val>
          <c:extLst>
            <c:ext xmlns:c16="http://schemas.microsoft.com/office/drawing/2014/chart" uri="{C3380CC4-5D6E-409C-BE32-E72D297353CC}">
              <c16:uniqueId val="{00000000-8B7C-4355-A85C-503301933416}"/>
            </c:ext>
          </c:extLst>
        </c:ser>
        <c:dLbls>
          <c:showLegendKey val="0"/>
          <c:showVal val="0"/>
          <c:showCatName val="0"/>
          <c:showSerName val="0"/>
          <c:showPercent val="0"/>
          <c:showBubbleSize val="0"/>
        </c:dLbls>
        <c:gapWidth val="182"/>
        <c:axId val="643570640"/>
        <c:axId val="643569328"/>
      </c:barChart>
      <c:catAx>
        <c:axId val="643570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lumMod val="90000"/>
                    <a:lumOff val="10000"/>
                  </a:schemeClr>
                </a:solidFill>
                <a:latin typeface="+mn-lt"/>
                <a:ea typeface="+mn-ea"/>
                <a:cs typeface="+mn-cs"/>
              </a:defRPr>
            </a:pPr>
            <a:endParaRPr lang="en-US"/>
          </a:p>
        </c:txPr>
        <c:crossAx val="643569328"/>
        <c:crosses val="autoZero"/>
        <c:auto val="1"/>
        <c:lblAlgn val="ctr"/>
        <c:lblOffset val="100"/>
        <c:noMultiLvlLbl val="0"/>
      </c:catAx>
      <c:valAx>
        <c:axId val="643569328"/>
        <c:scaling>
          <c:orientation val="minMax"/>
        </c:scaling>
        <c:delete val="0"/>
        <c:axPos val="b"/>
        <c:majorGridlines>
          <c:spPr>
            <a:ln w="9525" cap="flat" cmpd="sng" algn="ctr">
              <a:solidFill>
                <a:schemeClr val="tx1">
                  <a:lumMod val="15000"/>
                  <a:lumOff val="85000"/>
                </a:schemeClr>
              </a:solidFill>
              <a:round/>
            </a:ln>
            <a:effectLst/>
          </c:spPr>
        </c:majorGridlines>
        <c:numFmt formatCode="&quot;$&quot;#,##0.000_);[Red]\(&quot;$&quot;#,##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lumMod val="90000"/>
                    <a:lumOff val="10000"/>
                  </a:schemeClr>
                </a:solidFill>
                <a:latin typeface="+mn-lt"/>
                <a:ea typeface="+mn-ea"/>
                <a:cs typeface="+mn-cs"/>
              </a:defRPr>
            </a:pPr>
            <a:endParaRPr lang="en-US"/>
          </a:p>
        </c:txPr>
        <c:crossAx val="643570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02195397166506"/>
          <c:y val="6.4320491218430711E-2"/>
          <c:w val="0.81042034637462157"/>
          <c:h val="0.66853012570762249"/>
        </c:manualLayout>
      </c:layout>
      <c:lineChart>
        <c:grouping val="standard"/>
        <c:varyColors val="0"/>
        <c:ser>
          <c:idx val="0"/>
          <c:order val="0"/>
          <c:tx>
            <c:strRef>
              <c:f>Sheet1!$B$1</c:f>
              <c:strCache>
                <c:ptCount val="1"/>
                <c:pt idx="0">
                  <c:v>Diabetes</c:v>
                </c:pt>
              </c:strCache>
            </c:strRef>
          </c:tx>
          <c:spPr>
            <a:ln w="28575" cap="rnd">
              <a:solidFill>
                <a:schemeClr val="accent1"/>
              </a:solidFill>
              <a:round/>
            </a:ln>
            <a:effectLst/>
          </c:spPr>
          <c:marker>
            <c:symbol val="none"/>
          </c:marker>
          <c:dLbls>
            <c:dLbl>
              <c:idx val="8"/>
              <c:layout/>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2F1-4E28-AF7D-3027A08E895D}"/>
                </c:ext>
              </c:extLst>
            </c:dLbl>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0.0%</c:formatCode>
                <c:ptCount val="9"/>
                <c:pt idx="0">
                  <c:v>4.4523396795319137E-2</c:v>
                </c:pt>
                <c:pt idx="1">
                  <c:v>0.1008520468534706</c:v>
                </c:pt>
                <c:pt idx="2">
                  <c:v>0.14604141484328448</c:v>
                </c:pt>
                <c:pt idx="3">
                  <c:v>0.19347346374890106</c:v>
                </c:pt>
                <c:pt idx="4">
                  <c:v>0.24560605803505231</c:v>
                </c:pt>
                <c:pt idx="5">
                  <c:v>0.2983193062118541</c:v>
                </c:pt>
                <c:pt idx="6">
                  <c:v>0.35322125245003999</c:v>
                </c:pt>
                <c:pt idx="7">
                  <c:v>0.4118436011033848</c:v>
                </c:pt>
                <c:pt idx="8">
                  <c:v>0.47283223442111533</c:v>
                </c:pt>
              </c:numCache>
            </c:numRef>
          </c:val>
          <c:smooth val="0"/>
          <c:extLst>
            <c:ext xmlns:c16="http://schemas.microsoft.com/office/drawing/2014/chart" uri="{C3380CC4-5D6E-409C-BE32-E72D297353CC}">
              <c16:uniqueId val="{00000000-72F1-4E28-AF7D-3027A08E895D}"/>
            </c:ext>
          </c:extLst>
        </c:ser>
        <c:ser>
          <c:idx val="1"/>
          <c:order val="1"/>
          <c:tx>
            <c:strRef>
              <c:f>Sheet1!$C$1</c:f>
              <c:strCache>
                <c:ptCount val="1"/>
                <c:pt idx="0">
                  <c:v>Hypertension</c:v>
                </c:pt>
              </c:strCache>
            </c:strRef>
          </c:tx>
          <c:spPr>
            <a:ln w="28575" cap="rnd">
              <a:solidFill>
                <a:schemeClr val="accent2"/>
              </a:solidFill>
              <a:round/>
            </a:ln>
            <a:effectLst/>
          </c:spPr>
          <c:marker>
            <c:symbol val="none"/>
          </c:marker>
          <c:dLbls>
            <c:dLbl>
              <c:idx val="8"/>
              <c:layout/>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2F1-4E28-AF7D-3027A08E895D}"/>
                </c:ext>
              </c:extLst>
            </c:dLbl>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0.0%</c:formatCode>
                <c:ptCount val="9"/>
                <c:pt idx="0">
                  <c:v>4.2310896405120202E-2</c:v>
                </c:pt>
                <c:pt idx="1">
                  <c:v>0.10303654172619714</c:v>
                </c:pt>
                <c:pt idx="2">
                  <c:v>0.15232204686365325</c:v>
                </c:pt>
                <c:pt idx="3">
                  <c:v>0.20421734278716119</c:v>
                </c:pt>
                <c:pt idx="4">
                  <c:v>0.26148832456406046</c:v>
                </c:pt>
                <c:pt idx="5">
                  <c:v>0.31947550227995647</c:v>
                </c:pt>
                <c:pt idx="6">
                  <c:v>0.37987620182623028</c:v>
                </c:pt>
                <c:pt idx="7">
                  <c:v>0.44449258389207458</c:v>
                </c:pt>
                <c:pt idx="8">
                  <c:v>0.51175536887024964</c:v>
                </c:pt>
              </c:numCache>
            </c:numRef>
          </c:val>
          <c:smooth val="0"/>
          <c:extLst>
            <c:ext xmlns:c16="http://schemas.microsoft.com/office/drawing/2014/chart" uri="{C3380CC4-5D6E-409C-BE32-E72D297353CC}">
              <c16:uniqueId val="{00000001-72F1-4E28-AF7D-3027A08E895D}"/>
            </c:ext>
          </c:extLst>
        </c:ser>
        <c:ser>
          <c:idx val="2"/>
          <c:order val="2"/>
          <c:tx>
            <c:strRef>
              <c:f>Sheet1!$D$1</c:f>
              <c:strCache>
                <c:ptCount val="1"/>
                <c:pt idx="0">
                  <c:v>Dementia (age 18 or older)</c:v>
                </c:pt>
              </c:strCache>
            </c:strRef>
          </c:tx>
          <c:spPr>
            <a:ln w="28575" cap="rnd">
              <a:solidFill>
                <a:schemeClr val="accent3"/>
              </a:solidFill>
              <a:round/>
            </a:ln>
            <a:effectLst/>
          </c:spPr>
          <c:marker>
            <c:symbol val="none"/>
          </c:marker>
          <c:dLbls>
            <c:dLbl>
              <c:idx val="8"/>
              <c:layout/>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2F1-4E28-AF7D-3027A08E895D}"/>
                </c:ext>
              </c:extLst>
            </c:dLbl>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Sheet1!$D$2:$D$10</c:f>
              <c:numCache>
                <c:formatCode>0.0%</c:formatCode>
                <c:ptCount val="9"/>
                <c:pt idx="0">
                  <c:v>4.8608384847192099E-2</c:v>
                </c:pt>
                <c:pt idx="1">
                  <c:v>0.11724348677850771</c:v>
                </c:pt>
                <c:pt idx="2">
                  <c:v>0.17406929161154427</c:v>
                </c:pt>
                <c:pt idx="3">
                  <c:v>0.2342032234862288</c:v>
                </c:pt>
                <c:pt idx="4">
                  <c:v>0.30085878249470466</c:v>
                </c:pt>
                <c:pt idx="5">
                  <c:v>0.36851298154196566</c:v>
                </c:pt>
                <c:pt idx="6">
                  <c:v>0.43903427096464598</c:v>
                </c:pt>
                <c:pt idx="7">
                  <c:v>0.51465386169305005</c:v>
                </c:pt>
                <c:pt idx="8">
                  <c:v>0.59336596249358609</c:v>
                </c:pt>
              </c:numCache>
            </c:numRef>
          </c:val>
          <c:smooth val="0"/>
          <c:extLst>
            <c:ext xmlns:c16="http://schemas.microsoft.com/office/drawing/2014/chart" uri="{C3380CC4-5D6E-409C-BE32-E72D297353CC}">
              <c16:uniqueId val="{00000002-72F1-4E28-AF7D-3027A08E895D}"/>
            </c:ext>
          </c:extLst>
        </c:ser>
        <c:ser>
          <c:idx val="3"/>
          <c:order val="3"/>
          <c:tx>
            <c:strRef>
              <c:f>Sheet1!$E$1</c:f>
              <c:strCache>
                <c:ptCount val="1"/>
                <c:pt idx="0">
                  <c:v>Obesity (age 10 to 64)</c:v>
                </c:pt>
              </c:strCache>
            </c:strRef>
          </c:tx>
          <c:spPr>
            <a:ln w="28575" cap="rnd">
              <a:solidFill>
                <a:schemeClr val="accent4"/>
              </a:solidFill>
              <a:round/>
            </a:ln>
            <a:effectLst/>
          </c:spPr>
          <c:marker>
            <c:symbol val="none"/>
          </c:marker>
          <c:dLbls>
            <c:dLbl>
              <c:idx val="8"/>
              <c:layout/>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2F1-4E28-AF7D-3027A08E895D}"/>
                </c:ext>
              </c:extLst>
            </c:dLbl>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Sheet1!$E$2:$E$10</c:f>
              <c:numCache>
                <c:formatCode>0.0%</c:formatCode>
                <c:ptCount val="9"/>
                <c:pt idx="0">
                  <c:v>3.0008684160782506E-2</c:v>
                </c:pt>
                <c:pt idx="1">
                  <c:v>6.3997686392960773E-2</c:v>
                </c:pt>
                <c:pt idx="2">
                  <c:v>8.8307752956160002E-2</c:v>
                </c:pt>
                <c:pt idx="3">
                  <c:v>0.11296921310468111</c:v>
                </c:pt>
                <c:pt idx="4">
                  <c:v>0.139047462191348</c:v>
                </c:pt>
                <c:pt idx="5">
                  <c:v>0.16471610141152371</c:v>
                </c:pt>
                <c:pt idx="6">
                  <c:v>0.19129675338322505</c:v>
                </c:pt>
                <c:pt idx="7">
                  <c:v>0.21892762355267914</c:v>
                </c:pt>
                <c:pt idx="8">
                  <c:v>0.24765668841594524</c:v>
                </c:pt>
              </c:numCache>
            </c:numRef>
          </c:val>
          <c:smooth val="0"/>
          <c:extLst>
            <c:ext xmlns:c16="http://schemas.microsoft.com/office/drawing/2014/chart" uri="{C3380CC4-5D6E-409C-BE32-E72D297353CC}">
              <c16:uniqueId val="{00000003-72F1-4E28-AF7D-3027A08E895D}"/>
            </c:ext>
          </c:extLst>
        </c:ser>
        <c:ser>
          <c:idx val="4"/>
          <c:order val="4"/>
          <c:tx>
            <c:strRef>
              <c:f>Sheet1!$F$1</c:f>
              <c:strCache>
                <c:ptCount val="1"/>
                <c:pt idx="0">
                  <c:v>Smoking exposure (age 18-64)</c:v>
                </c:pt>
              </c:strCache>
            </c:strRef>
          </c:tx>
          <c:spPr>
            <a:ln w="28575" cap="rnd">
              <a:solidFill>
                <a:schemeClr val="accent5"/>
              </a:solidFill>
              <a:round/>
            </a:ln>
            <a:effectLst/>
          </c:spPr>
          <c:marker>
            <c:symbol val="none"/>
          </c:marker>
          <c:dLbls>
            <c:dLbl>
              <c:idx val="8"/>
              <c:layout>
                <c:manualLayout>
                  <c:x val="0"/>
                  <c:y val="1.5415312179290196E-2"/>
                </c:manualLayout>
              </c:layout>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2F1-4E28-AF7D-3027A08E895D}"/>
                </c:ext>
              </c:extLst>
            </c:dLbl>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Sheet1!$F$2:$F$10</c:f>
              <c:numCache>
                <c:formatCode>0.0%</c:formatCode>
                <c:ptCount val="9"/>
                <c:pt idx="0">
                  <c:v>6.2688812307389874E-2</c:v>
                </c:pt>
                <c:pt idx="1">
                  <c:v>0.10238317433482003</c:v>
                </c:pt>
                <c:pt idx="2">
                  <c:v>0.13356838857375242</c:v>
                </c:pt>
                <c:pt idx="3">
                  <c:v>0.1656721578066036</c:v>
                </c:pt>
                <c:pt idx="4">
                  <c:v>0.200025105171177</c:v>
                </c:pt>
                <c:pt idx="5">
                  <c:v>0.23471516737139919</c:v>
                </c:pt>
                <c:pt idx="6">
                  <c:v>0.27100555499943391</c:v>
                </c:pt>
                <c:pt idx="7">
                  <c:v>0.31009458718714988</c:v>
                </c:pt>
                <c:pt idx="8">
                  <c:v>0.35179429934160944</c:v>
                </c:pt>
              </c:numCache>
            </c:numRef>
          </c:val>
          <c:smooth val="0"/>
          <c:extLst>
            <c:ext xmlns:c16="http://schemas.microsoft.com/office/drawing/2014/chart" uri="{C3380CC4-5D6E-409C-BE32-E72D297353CC}">
              <c16:uniqueId val="{00000004-72F1-4E28-AF7D-3027A08E895D}"/>
            </c:ext>
          </c:extLst>
        </c:ser>
        <c:ser>
          <c:idx val="5"/>
          <c:order val="5"/>
          <c:tx>
            <c:strRef>
              <c:f>Sheet1!$G$1</c:f>
              <c:strCache>
                <c:ptCount val="1"/>
                <c:pt idx="0">
                  <c:v>All chronic conditions (age 60 or older)</c:v>
                </c:pt>
              </c:strCache>
            </c:strRef>
          </c:tx>
          <c:spPr>
            <a:ln w="28575" cap="rnd">
              <a:solidFill>
                <a:schemeClr val="accent6"/>
              </a:solidFill>
              <a:round/>
            </a:ln>
            <a:effectLst/>
          </c:spPr>
          <c:marker>
            <c:symbol val="none"/>
          </c:marker>
          <c:dLbls>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2F1-4E28-AF7D-3027A08E895D}"/>
                </c:ext>
              </c:extLst>
            </c:dLbl>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Sheet1!$G$2:$G$10</c:f>
              <c:numCache>
                <c:formatCode>0.0%</c:formatCode>
                <c:ptCount val="9"/>
                <c:pt idx="0">
                  <c:v>5.436902266780419E-2</c:v>
                </c:pt>
                <c:pt idx="1">
                  <c:v>0.12597420620700994</c:v>
                </c:pt>
                <c:pt idx="2">
                  <c:v>0.18943685337297156</c:v>
                </c:pt>
                <c:pt idx="3">
                  <c:v>0.25859255256670588</c:v>
                </c:pt>
                <c:pt idx="4">
                  <c:v>0.33248218657453132</c:v>
                </c:pt>
                <c:pt idx="5">
                  <c:v>0.40766791376577483</c:v>
                </c:pt>
                <c:pt idx="6">
                  <c:v>0.48481651141035842</c:v>
                </c:pt>
                <c:pt idx="7">
                  <c:v>0.56777871360673648</c:v>
                </c:pt>
                <c:pt idx="8">
                  <c:v>0.65082431506295402</c:v>
                </c:pt>
              </c:numCache>
            </c:numRef>
          </c:val>
          <c:smooth val="0"/>
          <c:extLst>
            <c:ext xmlns:c16="http://schemas.microsoft.com/office/drawing/2014/chart" uri="{C3380CC4-5D6E-409C-BE32-E72D297353CC}">
              <c16:uniqueId val="{00000005-72F1-4E28-AF7D-3027A08E895D}"/>
            </c:ext>
          </c:extLst>
        </c:ser>
        <c:dLbls>
          <c:showLegendKey val="0"/>
          <c:showVal val="0"/>
          <c:showCatName val="0"/>
          <c:showSerName val="0"/>
          <c:showPercent val="0"/>
          <c:showBubbleSize val="0"/>
        </c:dLbls>
        <c:smooth val="0"/>
        <c:axId val="633379568"/>
        <c:axId val="633380880"/>
      </c:lineChart>
      <c:catAx>
        <c:axId val="63337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crossAx val="633380880"/>
        <c:crosses val="autoZero"/>
        <c:auto val="1"/>
        <c:lblAlgn val="ctr"/>
        <c:lblOffset val="100"/>
        <c:noMultiLvlLbl val="0"/>
      </c:catAx>
      <c:valAx>
        <c:axId val="63338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r>
                  <a:rPr lang="en-US" dirty="0" smtClean="0"/>
                  <a:t>Cumulative Percent Change</a:t>
                </a:r>
                <a:endParaRPr lang="en-US" dirty="0"/>
              </a:p>
            </c:rich>
          </c:tx>
          <c:layout>
            <c:manualLayout>
              <c:xMode val="edge"/>
              <c:yMode val="edge"/>
              <c:x val="1.2306996339171742E-2"/>
              <c:y val="0.2391655643044619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crossAx val="633379568"/>
        <c:crosses val="autoZero"/>
        <c:crossBetween val="between"/>
      </c:valAx>
      <c:spPr>
        <a:noFill/>
        <a:ln>
          <a:noFill/>
        </a:ln>
        <a:effectLst/>
      </c:spPr>
    </c:plotArea>
    <c:legend>
      <c:legendPos val="b"/>
      <c:layout>
        <c:manualLayout>
          <c:xMode val="edge"/>
          <c:yMode val="edge"/>
          <c:x val="2.2082175389840974E-2"/>
          <c:y val="0.84255241155565797"/>
          <c:w val="0.94112957387679486"/>
          <c:h val="0.140821506666717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accent1">
              <a:lumMod val="90000"/>
              <a:lumOff val="1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D12CE-408A-4B11-8D8C-86EC6D143BF9}"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2EB56994-CD91-4AB4-9A5F-A89E683CC3A4}">
      <dgm:prSet phldrT="[Text]" custT="1"/>
      <dgm:spPr/>
      <dgm:t>
        <a:bodyPr/>
        <a:lstStyle/>
        <a:p>
          <a:r>
            <a:rPr lang="en-US" sz="2400" dirty="0" smtClean="0"/>
            <a:t>Direct Medical Costs </a:t>
          </a:r>
        </a:p>
        <a:p>
          <a:r>
            <a:rPr lang="en-US" sz="2400" dirty="0" smtClean="0"/>
            <a:t>(health care spending)</a:t>
          </a:r>
          <a:endParaRPr lang="en-US" sz="2400" dirty="0"/>
        </a:p>
      </dgm:t>
    </dgm:pt>
    <dgm:pt modelId="{E34ABC49-1F47-4665-901C-7E12CF7EEF93}" type="parTrans" cxnId="{F6DFFA43-F0E4-4B7E-9494-A7F95614B526}">
      <dgm:prSet/>
      <dgm:spPr/>
      <dgm:t>
        <a:bodyPr/>
        <a:lstStyle/>
        <a:p>
          <a:endParaRPr lang="en-US"/>
        </a:p>
      </dgm:t>
    </dgm:pt>
    <dgm:pt modelId="{227BAE1C-9071-41EC-8976-D95708727107}" type="sibTrans" cxnId="{F6DFFA43-F0E4-4B7E-9494-A7F95614B526}">
      <dgm:prSet/>
      <dgm:spPr/>
      <dgm:t>
        <a:bodyPr/>
        <a:lstStyle/>
        <a:p>
          <a:endParaRPr lang="en-US"/>
        </a:p>
      </dgm:t>
    </dgm:pt>
    <dgm:pt modelId="{29D25925-C306-4BC6-A35F-0AD33786683F}">
      <dgm:prSet phldrT="[Text]" custT="1"/>
      <dgm:spPr/>
      <dgm:t>
        <a:bodyPr/>
        <a:lstStyle/>
        <a:p>
          <a:r>
            <a:rPr lang="en-US" sz="2400" dirty="0" smtClean="0"/>
            <a:t>Persons w/condition</a:t>
          </a:r>
          <a:endParaRPr lang="en-US" sz="2400" dirty="0"/>
        </a:p>
      </dgm:t>
    </dgm:pt>
    <dgm:pt modelId="{E6EB96DB-A0C8-420F-8E93-32537EFAF85E}" type="parTrans" cxnId="{EFCCCE3E-9453-449B-B3E7-59A6377C15E0}">
      <dgm:prSet custT="1"/>
      <dgm:spPr/>
      <dgm:t>
        <a:bodyPr/>
        <a:lstStyle/>
        <a:p>
          <a:endParaRPr lang="en-US" sz="400"/>
        </a:p>
      </dgm:t>
    </dgm:pt>
    <dgm:pt modelId="{1046F4AE-0CF5-456D-B35F-1D831EA843E2}" type="sibTrans" cxnId="{EFCCCE3E-9453-449B-B3E7-59A6377C15E0}">
      <dgm:prSet/>
      <dgm:spPr/>
      <dgm:t>
        <a:bodyPr/>
        <a:lstStyle/>
        <a:p>
          <a:endParaRPr lang="en-US"/>
        </a:p>
      </dgm:t>
    </dgm:pt>
    <dgm:pt modelId="{98E3B4D8-DB6A-4C07-B82B-6B4DA397DB16}">
      <dgm:prSet phldrT="[Text]" custT="1"/>
      <dgm:spPr/>
      <dgm:t>
        <a:bodyPr/>
        <a:lstStyle/>
        <a:p>
          <a:r>
            <a:rPr lang="en-US" sz="2400" dirty="0" smtClean="0"/>
            <a:t>Related medical </a:t>
          </a:r>
          <a:r>
            <a:rPr lang="en-US" sz="2400" dirty="0" err="1" smtClean="0"/>
            <a:t>svcs</a:t>
          </a:r>
          <a:r>
            <a:rPr lang="en-US" sz="2400" dirty="0" smtClean="0"/>
            <a:t> &amp; Rx</a:t>
          </a:r>
          <a:endParaRPr lang="en-US" sz="2400" dirty="0"/>
        </a:p>
      </dgm:t>
    </dgm:pt>
    <dgm:pt modelId="{D5EA0B25-80F4-4BC1-8B8D-82EBC5A41371}" type="parTrans" cxnId="{E2D858E7-36EB-4D20-A902-027084482F79}">
      <dgm:prSet custT="1"/>
      <dgm:spPr/>
      <dgm:t>
        <a:bodyPr/>
        <a:lstStyle/>
        <a:p>
          <a:endParaRPr lang="en-US" sz="400"/>
        </a:p>
      </dgm:t>
    </dgm:pt>
    <dgm:pt modelId="{CA3A72C5-B943-4105-A7DB-0327D22AE826}" type="sibTrans" cxnId="{E2D858E7-36EB-4D20-A902-027084482F79}">
      <dgm:prSet/>
      <dgm:spPr/>
      <dgm:t>
        <a:bodyPr/>
        <a:lstStyle/>
        <a:p>
          <a:endParaRPr lang="en-US"/>
        </a:p>
      </dgm:t>
    </dgm:pt>
    <dgm:pt modelId="{D0402E98-2179-4EDC-96A3-546824AEE216}">
      <dgm:prSet phldrT="[Text]" custT="1"/>
      <dgm:spPr/>
      <dgm:t>
        <a:bodyPr/>
        <a:lstStyle/>
        <a:p>
          <a:r>
            <a:rPr lang="en-US" sz="2400" dirty="0" smtClean="0"/>
            <a:t>All other medical </a:t>
          </a:r>
          <a:r>
            <a:rPr lang="en-US" sz="2400" dirty="0" err="1" smtClean="0"/>
            <a:t>svcs</a:t>
          </a:r>
          <a:r>
            <a:rPr lang="en-US" sz="2400" dirty="0" smtClean="0"/>
            <a:t>. &amp; Rx </a:t>
          </a:r>
          <a:endParaRPr lang="en-US" sz="2400" dirty="0"/>
        </a:p>
      </dgm:t>
    </dgm:pt>
    <dgm:pt modelId="{BFAC1F7F-C7EF-4C32-B61B-E835D4BBEBAE}" type="parTrans" cxnId="{0C947DFB-DDF4-4394-A95E-A645A69E16A6}">
      <dgm:prSet custT="1"/>
      <dgm:spPr/>
      <dgm:t>
        <a:bodyPr/>
        <a:lstStyle/>
        <a:p>
          <a:endParaRPr lang="en-US" sz="400"/>
        </a:p>
      </dgm:t>
    </dgm:pt>
    <dgm:pt modelId="{88DB9C0A-728A-441B-A162-78B1A2E30CEC}" type="sibTrans" cxnId="{0C947DFB-DDF4-4394-A95E-A645A69E16A6}">
      <dgm:prSet/>
      <dgm:spPr/>
      <dgm:t>
        <a:bodyPr/>
        <a:lstStyle/>
        <a:p>
          <a:endParaRPr lang="en-US"/>
        </a:p>
      </dgm:t>
    </dgm:pt>
    <dgm:pt modelId="{009E3561-D9A8-4166-8664-C433C14A43CE}">
      <dgm:prSet phldrT="[Text]" custT="1"/>
      <dgm:spPr/>
      <dgm:t>
        <a:bodyPr/>
        <a:lstStyle/>
        <a:p>
          <a:r>
            <a:rPr lang="en-US" sz="2400" dirty="0" smtClean="0"/>
            <a:t>Persons w/o</a:t>
          </a:r>
          <a:endParaRPr lang="en-US" sz="2400" dirty="0"/>
        </a:p>
      </dgm:t>
    </dgm:pt>
    <dgm:pt modelId="{9E3CAF41-2EBC-450C-A154-6046021F168E}" type="parTrans" cxnId="{7FC953BD-C133-41C4-91D1-62F8C413E633}">
      <dgm:prSet custT="1"/>
      <dgm:spPr/>
      <dgm:t>
        <a:bodyPr/>
        <a:lstStyle/>
        <a:p>
          <a:endParaRPr lang="en-US" sz="400"/>
        </a:p>
      </dgm:t>
    </dgm:pt>
    <dgm:pt modelId="{4BA76024-EE5C-4AE2-9305-BE997FAAADB2}" type="sibTrans" cxnId="{7FC953BD-C133-41C4-91D1-62F8C413E633}">
      <dgm:prSet/>
      <dgm:spPr/>
      <dgm:t>
        <a:bodyPr/>
        <a:lstStyle/>
        <a:p>
          <a:endParaRPr lang="en-US"/>
        </a:p>
      </dgm:t>
    </dgm:pt>
    <dgm:pt modelId="{E2B12219-2BB8-43C7-886E-33AE01065BBC}">
      <dgm:prSet phldrT="[Text]" custT="1"/>
      <dgm:spPr/>
      <dgm:t>
        <a:bodyPr/>
        <a:lstStyle/>
        <a:p>
          <a:r>
            <a:rPr lang="en-US" sz="2400" dirty="0" smtClean="0"/>
            <a:t>Any medical </a:t>
          </a:r>
          <a:r>
            <a:rPr lang="en-US" sz="2400" dirty="0" err="1" smtClean="0"/>
            <a:t>svcs</a:t>
          </a:r>
          <a:r>
            <a:rPr lang="en-US" sz="2400" dirty="0" smtClean="0"/>
            <a:t>. &amp; Rx</a:t>
          </a:r>
          <a:endParaRPr lang="en-US" sz="2400" dirty="0"/>
        </a:p>
      </dgm:t>
    </dgm:pt>
    <dgm:pt modelId="{FF6FBE22-A19E-43AA-A4BA-66067890D678}" type="parTrans" cxnId="{3324A3D7-FF0C-4E3D-A8B7-6F662B90403C}">
      <dgm:prSet custT="1"/>
      <dgm:spPr/>
      <dgm:t>
        <a:bodyPr/>
        <a:lstStyle/>
        <a:p>
          <a:endParaRPr lang="en-US" sz="400"/>
        </a:p>
      </dgm:t>
    </dgm:pt>
    <dgm:pt modelId="{D27B918B-AE65-48E4-BCAE-4766C2D3E021}" type="sibTrans" cxnId="{3324A3D7-FF0C-4E3D-A8B7-6F662B90403C}">
      <dgm:prSet/>
      <dgm:spPr/>
      <dgm:t>
        <a:bodyPr/>
        <a:lstStyle/>
        <a:p>
          <a:endParaRPr lang="en-US"/>
        </a:p>
      </dgm:t>
    </dgm:pt>
    <dgm:pt modelId="{F61AFC5B-C4E5-4CFF-AD06-1B8CEF89F2E0}">
      <dgm:prSet phldrT="[Text]" custT="1"/>
      <dgm:spPr/>
      <dgm:t>
        <a:bodyPr/>
        <a:lstStyle/>
        <a:p>
          <a:r>
            <a:rPr lang="en-US" sz="2400" dirty="0" smtClean="0"/>
            <a:t>Indirect Costs</a:t>
          </a:r>
        </a:p>
        <a:p>
          <a:r>
            <a:rPr lang="en-US" sz="2400" dirty="0" smtClean="0"/>
            <a:t>(lost income/care giver)</a:t>
          </a:r>
          <a:endParaRPr lang="en-US" sz="2400" dirty="0"/>
        </a:p>
      </dgm:t>
    </dgm:pt>
    <dgm:pt modelId="{D8C2570F-D72E-47DE-9A8F-CF860C05EB07}" type="parTrans" cxnId="{7969E278-DD0D-414D-AB07-9923F976FC88}">
      <dgm:prSet/>
      <dgm:spPr/>
      <dgm:t>
        <a:bodyPr/>
        <a:lstStyle/>
        <a:p>
          <a:endParaRPr lang="en-US"/>
        </a:p>
      </dgm:t>
    </dgm:pt>
    <dgm:pt modelId="{A4E370CF-173E-43EE-BB05-6C88622AC7A0}" type="sibTrans" cxnId="{7969E278-DD0D-414D-AB07-9923F976FC88}">
      <dgm:prSet/>
      <dgm:spPr/>
      <dgm:t>
        <a:bodyPr/>
        <a:lstStyle/>
        <a:p>
          <a:endParaRPr lang="en-US"/>
        </a:p>
      </dgm:t>
    </dgm:pt>
    <dgm:pt modelId="{90B91375-AE0F-4AE7-9D01-49540FD3E138}" type="pres">
      <dgm:prSet presAssocID="{E5DD12CE-408A-4B11-8D8C-86EC6D143BF9}" presName="diagram" presStyleCnt="0">
        <dgm:presLayoutVars>
          <dgm:chPref val="1"/>
          <dgm:dir/>
          <dgm:animOne val="branch"/>
          <dgm:animLvl val="lvl"/>
          <dgm:resizeHandles val="exact"/>
        </dgm:presLayoutVars>
      </dgm:prSet>
      <dgm:spPr/>
      <dgm:t>
        <a:bodyPr/>
        <a:lstStyle/>
        <a:p>
          <a:endParaRPr lang="en-US"/>
        </a:p>
      </dgm:t>
    </dgm:pt>
    <dgm:pt modelId="{D64A9DC8-C216-4602-8387-2672990D8D22}" type="pres">
      <dgm:prSet presAssocID="{2EB56994-CD91-4AB4-9A5F-A89E683CC3A4}" presName="root1" presStyleCnt="0"/>
      <dgm:spPr/>
    </dgm:pt>
    <dgm:pt modelId="{B3D4285D-95B0-4C0F-A426-E7BB65844099}" type="pres">
      <dgm:prSet presAssocID="{2EB56994-CD91-4AB4-9A5F-A89E683CC3A4}" presName="LevelOneTextNode" presStyleLbl="node0" presStyleIdx="0" presStyleCnt="2" custScaleX="134458" custLinFactNeighborX="-1445" custLinFactNeighborY="-41412">
        <dgm:presLayoutVars>
          <dgm:chPref val="3"/>
        </dgm:presLayoutVars>
      </dgm:prSet>
      <dgm:spPr/>
      <dgm:t>
        <a:bodyPr/>
        <a:lstStyle/>
        <a:p>
          <a:endParaRPr lang="en-US"/>
        </a:p>
      </dgm:t>
    </dgm:pt>
    <dgm:pt modelId="{94D8D978-A790-42B6-9326-08D08BBCAD7B}" type="pres">
      <dgm:prSet presAssocID="{2EB56994-CD91-4AB4-9A5F-A89E683CC3A4}" presName="level2hierChild" presStyleCnt="0"/>
      <dgm:spPr/>
    </dgm:pt>
    <dgm:pt modelId="{B7816E3D-DD9B-465A-8024-E705E7F8BF79}" type="pres">
      <dgm:prSet presAssocID="{E6EB96DB-A0C8-420F-8E93-32537EFAF85E}" presName="conn2-1" presStyleLbl="parChTrans1D2" presStyleIdx="0" presStyleCnt="2"/>
      <dgm:spPr/>
      <dgm:t>
        <a:bodyPr/>
        <a:lstStyle/>
        <a:p>
          <a:endParaRPr lang="en-US"/>
        </a:p>
      </dgm:t>
    </dgm:pt>
    <dgm:pt modelId="{D26D3ACF-9D2C-4839-B720-EEE922394E6E}" type="pres">
      <dgm:prSet presAssocID="{E6EB96DB-A0C8-420F-8E93-32537EFAF85E}" presName="connTx" presStyleLbl="parChTrans1D2" presStyleIdx="0" presStyleCnt="2"/>
      <dgm:spPr/>
      <dgm:t>
        <a:bodyPr/>
        <a:lstStyle/>
        <a:p>
          <a:endParaRPr lang="en-US"/>
        </a:p>
      </dgm:t>
    </dgm:pt>
    <dgm:pt modelId="{AC58D47E-7987-4863-AD3F-21DF10427C0B}" type="pres">
      <dgm:prSet presAssocID="{29D25925-C306-4BC6-A35F-0AD33786683F}" presName="root2" presStyleCnt="0"/>
      <dgm:spPr/>
    </dgm:pt>
    <dgm:pt modelId="{76DC4425-F819-4617-8DF6-CE2D31E9C759}" type="pres">
      <dgm:prSet presAssocID="{29D25925-C306-4BC6-A35F-0AD33786683F}" presName="LevelTwoTextNode" presStyleLbl="node2" presStyleIdx="0" presStyleCnt="2" custLinFactNeighborY="1987">
        <dgm:presLayoutVars>
          <dgm:chPref val="3"/>
        </dgm:presLayoutVars>
      </dgm:prSet>
      <dgm:spPr/>
      <dgm:t>
        <a:bodyPr/>
        <a:lstStyle/>
        <a:p>
          <a:endParaRPr lang="en-US"/>
        </a:p>
      </dgm:t>
    </dgm:pt>
    <dgm:pt modelId="{0B853BA1-BF9D-448E-B7A2-E87B41AF7524}" type="pres">
      <dgm:prSet presAssocID="{29D25925-C306-4BC6-A35F-0AD33786683F}" presName="level3hierChild" presStyleCnt="0"/>
      <dgm:spPr/>
    </dgm:pt>
    <dgm:pt modelId="{AD62CE8D-637B-482F-B075-79486901B7D4}" type="pres">
      <dgm:prSet presAssocID="{D5EA0B25-80F4-4BC1-8B8D-82EBC5A41371}" presName="conn2-1" presStyleLbl="parChTrans1D3" presStyleIdx="0" presStyleCnt="3"/>
      <dgm:spPr/>
      <dgm:t>
        <a:bodyPr/>
        <a:lstStyle/>
        <a:p>
          <a:endParaRPr lang="en-US"/>
        </a:p>
      </dgm:t>
    </dgm:pt>
    <dgm:pt modelId="{54F79C6F-D318-4AA4-ADF8-54BD9B63AF0D}" type="pres">
      <dgm:prSet presAssocID="{D5EA0B25-80F4-4BC1-8B8D-82EBC5A41371}" presName="connTx" presStyleLbl="parChTrans1D3" presStyleIdx="0" presStyleCnt="3"/>
      <dgm:spPr/>
      <dgm:t>
        <a:bodyPr/>
        <a:lstStyle/>
        <a:p>
          <a:endParaRPr lang="en-US"/>
        </a:p>
      </dgm:t>
    </dgm:pt>
    <dgm:pt modelId="{73FCB149-A125-4F86-A4CA-C961172A558F}" type="pres">
      <dgm:prSet presAssocID="{98E3B4D8-DB6A-4C07-B82B-6B4DA397DB16}" presName="root2" presStyleCnt="0"/>
      <dgm:spPr/>
    </dgm:pt>
    <dgm:pt modelId="{816A0EA3-F9C4-469F-8090-2B43EDCC5AFF}" type="pres">
      <dgm:prSet presAssocID="{98E3B4D8-DB6A-4C07-B82B-6B4DA397DB16}" presName="LevelTwoTextNode" presStyleLbl="node3" presStyleIdx="0" presStyleCnt="3" custLinFactNeighborY="10214">
        <dgm:presLayoutVars>
          <dgm:chPref val="3"/>
        </dgm:presLayoutVars>
      </dgm:prSet>
      <dgm:spPr/>
      <dgm:t>
        <a:bodyPr/>
        <a:lstStyle/>
        <a:p>
          <a:endParaRPr lang="en-US"/>
        </a:p>
      </dgm:t>
    </dgm:pt>
    <dgm:pt modelId="{B3549616-7AA9-4961-A53B-C884F3F1837A}" type="pres">
      <dgm:prSet presAssocID="{98E3B4D8-DB6A-4C07-B82B-6B4DA397DB16}" presName="level3hierChild" presStyleCnt="0"/>
      <dgm:spPr/>
    </dgm:pt>
    <dgm:pt modelId="{CFF6F9F8-0465-4ADC-9D8C-7686C3ADF7AD}" type="pres">
      <dgm:prSet presAssocID="{BFAC1F7F-C7EF-4C32-B61B-E835D4BBEBAE}" presName="conn2-1" presStyleLbl="parChTrans1D3" presStyleIdx="1" presStyleCnt="3"/>
      <dgm:spPr/>
      <dgm:t>
        <a:bodyPr/>
        <a:lstStyle/>
        <a:p>
          <a:endParaRPr lang="en-US"/>
        </a:p>
      </dgm:t>
    </dgm:pt>
    <dgm:pt modelId="{7C46E4A7-A038-4D53-BC1E-68219CF8C370}" type="pres">
      <dgm:prSet presAssocID="{BFAC1F7F-C7EF-4C32-B61B-E835D4BBEBAE}" presName="connTx" presStyleLbl="parChTrans1D3" presStyleIdx="1" presStyleCnt="3"/>
      <dgm:spPr/>
      <dgm:t>
        <a:bodyPr/>
        <a:lstStyle/>
        <a:p>
          <a:endParaRPr lang="en-US"/>
        </a:p>
      </dgm:t>
    </dgm:pt>
    <dgm:pt modelId="{B2388C36-79B4-418C-AFA5-C67D57785995}" type="pres">
      <dgm:prSet presAssocID="{D0402E98-2179-4EDC-96A3-546824AEE216}" presName="root2" presStyleCnt="0"/>
      <dgm:spPr/>
    </dgm:pt>
    <dgm:pt modelId="{91E7792B-214D-44F1-BA72-C9BCA92068C7}" type="pres">
      <dgm:prSet presAssocID="{D0402E98-2179-4EDC-96A3-546824AEE216}" presName="LevelTwoTextNode" presStyleLbl="node3" presStyleIdx="1" presStyleCnt="3" custLinFactNeighborY="12256">
        <dgm:presLayoutVars>
          <dgm:chPref val="3"/>
        </dgm:presLayoutVars>
      </dgm:prSet>
      <dgm:spPr/>
      <dgm:t>
        <a:bodyPr/>
        <a:lstStyle/>
        <a:p>
          <a:endParaRPr lang="en-US"/>
        </a:p>
      </dgm:t>
    </dgm:pt>
    <dgm:pt modelId="{6533B975-E239-435B-81CC-AD7ADB649121}" type="pres">
      <dgm:prSet presAssocID="{D0402E98-2179-4EDC-96A3-546824AEE216}" presName="level3hierChild" presStyleCnt="0"/>
      <dgm:spPr/>
    </dgm:pt>
    <dgm:pt modelId="{B3CBFD6A-76B0-4C6F-AF7C-8511D9330A67}" type="pres">
      <dgm:prSet presAssocID="{9E3CAF41-2EBC-450C-A154-6046021F168E}" presName="conn2-1" presStyleLbl="parChTrans1D2" presStyleIdx="1" presStyleCnt="2"/>
      <dgm:spPr/>
      <dgm:t>
        <a:bodyPr/>
        <a:lstStyle/>
        <a:p>
          <a:endParaRPr lang="en-US"/>
        </a:p>
      </dgm:t>
    </dgm:pt>
    <dgm:pt modelId="{C547B4DA-926D-45F8-950F-9B1F50434096}" type="pres">
      <dgm:prSet presAssocID="{9E3CAF41-2EBC-450C-A154-6046021F168E}" presName="connTx" presStyleLbl="parChTrans1D2" presStyleIdx="1" presStyleCnt="2"/>
      <dgm:spPr/>
      <dgm:t>
        <a:bodyPr/>
        <a:lstStyle/>
        <a:p>
          <a:endParaRPr lang="en-US"/>
        </a:p>
      </dgm:t>
    </dgm:pt>
    <dgm:pt modelId="{C4ADDED1-87C7-44E8-B020-B26610F7341B}" type="pres">
      <dgm:prSet presAssocID="{009E3561-D9A8-4166-8664-C433C14A43CE}" presName="root2" presStyleCnt="0"/>
      <dgm:spPr/>
    </dgm:pt>
    <dgm:pt modelId="{547E0426-2BA7-43DA-BC7F-B1580F0F4AEB}" type="pres">
      <dgm:prSet presAssocID="{009E3561-D9A8-4166-8664-C433C14A43CE}" presName="LevelTwoTextNode" presStyleLbl="node2" presStyleIdx="1" presStyleCnt="2" custLinFactNeighborY="-48716">
        <dgm:presLayoutVars>
          <dgm:chPref val="3"/>
        </dgm:presLayoutVars>
      </dgm:prSet>
      <dgm:spPr/>
      <dgm:t>
        <a:bodyPr/>
        <a:lstStyle/>
        <a:p>
          <a:endParaRPr lang="en-US"/>
        </a:p>
      </dgm:t>
    </dgm:pt>
    <dgm:pt modelId="{7431ACCB-E253-4C1C-BCC5-7D316A634C2F}" type="pres">
      <dgm:prSet presAssocID="{009E3561-D9A8-4166-8664-C433C14A43CE}" presName="level3hierChild" presStyleCnt="0"/>
      <dgm:spPr/>
    </dgm:pt>
    <dgm:pt modelId="{003B10DD-C8E0-4DDA-8D14-C8381FC72AB9}" type="pres">
      <dgm:prSet presAssocID="{FF6FBE22-A19E-43AA-A4BA-66067890D678}" presName="conn2-1" presStyleLbl="parChTrans1D3" presStyleIdx="2" presStyleCnt="3"/>
      <dgm:spPr/>
      <dgm:t>
        <a:bodyPr/>
        <a:lstStyle/>
        <a:p>
          <a:endParaRPr lang="en-US"/>
        </a:p>
      </dgm:t>
    </dgm:pt>
    <dgm:pt modelId="{DE2A24B4-AFB4-4793-ACE1-7EC903A9CB4E}" type="pres">
      <dgm:prSet presAssocID="{FF6FBE22-A19E-43AA-A4BA-66067890D678}" presName="connTx" presStyleLbl="parChTrans1D3" presStyleIdx="2" presStyleCnt="3"/>
      <dgm:spPr/>
      <dgm:t>
        <a:bodyPr/>
        <a:lstStyle/>
        <a:p>
          <a:endParaRPr lang="en-US"/>
        </a:p>
      </dgm:t>
    </dgm:pt>
    <dgm:pt modelId="{6279A3DA-D1A7-4388-A3DF-E8143BE4B992}" type="pres">
      <dgm:prSet presAssocID="{E2B12219-2BB8-43C7-886E-33AE01065BBC}" presName="root2" presStyleCnt="0"/>
      <dgm:spPr/>
    </dgm:pt>
    <dgm:pt modelId="{AD276EEC-EF42-4CA0-97B6-B1E0D7FB6E76}" type="pres">
      <dgm:prSet presAssocID="{E2B12219-2BB8-43C7-886E-33AE01065BBC}" presName="LevelTwoTextNode" presStyleLbl="node3" presStyleIdx="2" presStyleCnt="3" custLinFactNeighborY="18382">
        <dgm:presLayoutVars>
          <dgm:chPref val="3"/>
        </dgm:presLayoutVars>
      </dgm:prSet>
      <dgm:spPr/>
      <dgm:t>
        <a:bodyPr/>
        <a:lstStyle/>
        <a:p>
          <a:endParaRPr lang="en-US"/>
        </a:p>
      </dgm:t>
    </dgm:pt>
    <dgm:pt modelId="{DE62440D-2D76-4070-BCDE-8AFC90EC9D1F}" type="pres">
      <dgm:prSet presAssocID="{E2B12219-2BB8-43C7-886E-33AE01065BBC}" presName="level3hierChild" presStyleCnt="0"/>
      <dgm:spPr/>
    </dgm:pt>
    <dgm:pt modelId="{CA1411A0-CAC3-4848-ADB4-2F251BD6EA98}" type="pres">
      <dgm:prSet presAssocID="{F61AFC5B-C4E5-4CFF-AD06-1B8CEF89F2E0}" presName="root1" presStyleCnt="0"/>
      <dgm:spPr/>
    </dgm:pt>
    <dgm:pt modelId="{A180B5E3-BA52-435A-9BDB-595C17C107CB}" type="pres">
      <dgm:prSet presAssocID="{F61AFC5B-C4E5-4CFF-AD06-1B8CEF89F2E0}" presName="LevelOneTextNode" presStyleLbl="node0" presStyleIdx="1" presStyleCnt="2" custScaleX="135925" custLinFactNeighborX="-1445" custLinFactNeighborY="-20870">
        <dgm:presLayoutVars>
          <dgm:chPref val="3"/>
        </dgm:presLayoutVars>
      </dgm:prSet>
      <dgm:spPr/>
      <dgm:t>
        <a:bodyPr/>
        <a:lstStyle/>
        <a:p>
          <a:endParaRPr lang="en-US"/>
        </a:p>
      </dgm:t>
    </dgm:pt>
    <dgm:pt modelId="{3B01F11A-7028-4158-9D80-890652045B2B}" type="pres">
      <dgm:prSet presAssocID="{F61AFC5B-C4E5-4CFF-AD06-1B8CEF89F2E0}" presName="level2hierChild" presStyleCnt="0"/>
      <dgm:spPr/>
    </dgm:pt>
  </dgm:ptLst>
  <dgm:cxnLst>
    <dgm:cxn modelId="{A89179A9-3655-4775-8904-A6F260BD11D7}" type="presOf" srcId="{E6EB96DB-A0C8-420F-8E93-32537EFAF85E}" destId="{B7816E3D-DD9B-465A-8024-E705E7F8BF79}" srcOrd="0" destOrd="0" presId="urn:microsoft.com/office/officeart/2005/8/layout/hierarchy2"/>
    <dgm:cxn modelId="{D28D9E41-92B5-416E-AE27-1724D95EC694}" type="presOf" srcId="{9E3CAF41-2EBC-450C-A154-6046021F168E}" destId="{B3CBFD6A-76B0-4C6F-AF7C-8511D9330A67}" srcOrd="0" destOrd="0" presId="urn:microsoft.com/office/officeart/2005/8/layout/hierarchy2"/>
    <dgm:cxn modelId="{7FC953BD-C133-41C4-91D1-62F8C413E633}" srcId="{2EB56994-CD91-4AB4-9A5F-A89E683CC3A4}" destId="{009E3561-D9A8-4166-8664-C433C14A43CE}" srcOrd="1" destOrd="0" parTransId="{9E3CAF41-2EBC-450C-A154-6046021F168E}" sibTransId="{4BA76024-EE5C-4AE2-9305-BE997FAAADB2}"/>
    <dgm:cxn modelId="{93EE9800-51F5-47F2-A596-040E510D799D}" type="presOf" srcId="{9E3CAF41-2EBC-450C-A154-6046021F168E}" destId="{C547B4DA-926D-45F8-950F-9B1F50434096}" srcOrd="1" destOrd="0" presId="urn:microsoft.com/office/officeart/2005/8/layout/hierarchy2"/>
    <dgm:cxn modelId="{69573E10-A9B8-426E-B0B6-DD27540AB553}" type="presOf" srcId="{D5EA0B25-80F4-4BC1-8B8D-82EBC5A41371}" destId="{AD62CE8D-637B-482F-B075-79486901B7D4}" srcOrd="0" destOrd="0" presId="urn:microsoft.com/office/officeart/2005/8/layout/hierarchy2"/>
    <dgm:cxn modelId="{D60C5D70-0804-476B-AE5B-C1D843154318}" type="presOf" srcId="{29D25925-C306-4BC6-A35F-0AD33786683F}" destId="{76DC4425-F819-4617-8DF6-CE2D31E9C759}" srcOrd="0" destOrd="0" presId="urn:microsoft.com/office/officeart/2005/8/layout/hierarchy2"/>
    <dgm:cxn modelId="{D33B612E-CA4D-4FBB-BD41-1FE0ADFEE60D}" type="presOf" srcId="{98E3B4D8-DB6A-4C07-B82B-6B4DA397DB16}" destId="{816A0EA3-F9C4-469F-8090-2B43EDCC5AFF}" srcOrd="0" destOrd="0" presId="urn:microsoft.com/office/officeart/2005/8/layout/hierarchy2"/>
    <dgm:cxn modelId="{E2D858E7-36EB-4D20-A902-027084482F79}" srcId="{29D25925-C306-4BC6-A35F-0AD33786683F}" destId="{98E3B4D8-DB6A-4C07-B82B-6B4DA397DB16}" srcOrd="0" destOrd="0" parTransId="{D5EA0B25-80F4-4BC1-8B8D-82EBC5A41371}" sibTransId="{CA3A72C5-B943-4105-A7DB-0327D22AE826}"/>
    <dgm:cxn modelId="{0C947DFB-DDF4-4394-A95E-A645A69E16A6}" srcId="{29D25925-C306-4BC6-A35F-0AD33786683F}" destId="{D0402E98-2179-4EDC-96A3-546824AEE216}" srcOrd="1" destOrd="0" parTransId="{BFAC1F7F-C7EF-4C32-B61B-E835D4BBEBAE}" sibTransId="{88DB9C0A-728A-441B-A162-78B1A2E30CEC}"/>
    <dgm:cxn modelId="{9B44652E-EFD5-47F3-AE14-D747F2FE6D4D}" type="presOf" srcId="{E5DD12CE-408A-4B11-8D8C-86EC6D143BF9}" destId="{90B91375-AE0F-4AE7-9D01-49540FD3E138}" srcOrd="0" destOrd="0" presId="urn:microsoft.com/office/officeart/2005/8/layout/hierarchy2"/>
    <dgm:cxn modelId="{C27F5C80-1AB8-4468-847D-B9FFE27A8CAE}" type="presOf" srcId="{E6EB96DB-A0C8-420F-8E93-32537EFAF85E}" destId="{D26D3ACF-9D2C-4839-B720-EEE922394E6E}" srcOrd="1" destOrd="0" presId="urn:microsoft.com/office/officeart/2005/8/layout/hierarchy2"/>
    <dgm:cxn modelId="{EFCCCE3E-9453-449B-B3E7-59A6377C15E0}" srcId="{2EB56994-CD91-4AB4-9A5F-A89E683CC3A4}" destId="{29D25925-C306-4BC6-A35F-0AD33786683F}" srcOrd="0" destOrd="0" parTransId="{E6EB96DB-A0C8-420F-8E93-32537EFAF85E}" sibTransId="{1046F4AE-0CF5-456D-B35F-1D831EA843E2}"/>
    <dgm:cxn modelId="{4E2F7E23-D53E-4EF2-9C0E-8FC7A1AE03DF}" type="presOf" srcId="{BFAC1F7F-C7EF-4C32-B61B-E835D4BBEBAE}" destId="{CFF6F9F8-0465-4ADC-9D8C-7686C3ADF7AD}" srcOrd="0" destOrd="0" presId="urn:microsoft.com/office/officeart/2005/8/layout/hierarchy2"/>
    <dgm:cxn modelId="{44979560-3EC8-4162-B621-B5465E987259}" type="presOf" srcId="{D5EA0B25-80F4-4BC1-8B8D-82EBC5A41371}" destId="{54F79C6F-D318-4AA4-ADF8-54BD9B63AF0D}" srcOrd="1" destOrd="0" presId="urn:microsoft.com/office/officeart/2005/8/layout/hierarchy2"/>
    <dgm:cxn modelId="{C45C2F93-A9D8-4DFE-906C-1F6F9943221D}" type="presOf" srcId="{009E3561-D9A8-4166-8664-C433C14A43CE}" destId="{547E0426-2BA7-43DA-BC7F-B1580F0F4AEB}" srcOrd="0" destOrd="0" presId="urn:microsoft.com/office/officeart/2005/8/layout/hierarchy2"/>
    <dgm:cxn modelId="{C9423C17-CF64-4808-93AC-975B3C48E715}" type="presOf" srcId="{2EB56994-CD91-4AB4-9A5F-A89E683CC3A4}" destId="{B3D4285D-95B0-4C0F-A426-E7BB65844099}" srcOrd="0" destOrd="0" presId="urn:microsoft.com/office/officeart/2005/8/layout/hierarchy2"/>
    <dgm:cxn modelId="{BF6980BE-5D0F-4BA9-88C9-2EE9CC653F8D}" type="presOf" srcId="{FF6FBE22-A19E-43AA-A4BA-66067890D678}" destId="{003B10DD-C8E0-4DDA-8D14-C8381FC72AB9}" srcOrd="0" destOrd="0" presId="urn:microsoft.com/office/officeart/2005/8/layout/hierarchy2"/>
    <dgm:cxn modelId="{F6DFFA43-F0E4-4B7E-9494-A7F95614B526}" srcId="{E5DD12CE-408A-4B11-8D8C-86EC6D143BF9}" destId="{2EB56994-CD91-4AB4-9A5F-A89E683CC3A4}" srcOrd="0" destOrd="0" parTransId="{E34ABC49-1F47-4665-901C-7E12CF7EEF93}" sibTransId="{227BAE1C-9071-41EC-8976-D95708727107}"/>
    <dgm:cxn modelId="{FA8DE7C1-2E1F-45E1-9CA8-E8AC2EC23A50}" type="presOf" srcId="{BFAC1F7F-C7EF-4C32-B61B-E835D4BBEBAE}" destId="{7C46E4A7-A038-4D53-BC1E-68219CF8C370}" srcOrd="1" destOrd="0" presId="urn:microsoft.com/office/officeart/2005/8/layout/hierarchy2"/>
    <dgm:cxn modelId="{9D71D22C-C159-4F70-B60B-386659803E1A}" type="presOf" srcId="{F61AFC5B-C4E5-4CFF-AD06-1B8CEF89F2E0}" destId="{A180B5E3-BA52-435A-9BDB-595C17C107CB}" srcOrd="0" destOrd="0" presId="urn:microsoft.com/office/officeart/2005/8/layout/hierarchy2"/>
    <dgm:cxn modelId="{7969E278-DD0D-414D-AB07-9923F976FC88}" srcId="{E5DD12CE-408A-4B11-8D8C-86EC6D143BF9}" destId="{F61AFC5B-C4E5-4CFF-AD06-1B8CEF89F2E0}" srcOrd="1" destOrd="0" parTransId="{D8C2570F-D72E-47DE-9A8F-CF860C05EB07}" sibTransId="{A4E370CF-173E-43EE-BB05-6C88622AC7A0}"/>
    <dgm:cxn modelId="{3324A3D7-FF0C-4E3D-A8B7-6F662B90403C}" srcId="{009E3561-D9A8-4166-8664-C433C14A43CE}" destId="{E2B12219-2BB8-43C7-886E-33AE01065BBC}" srcOrd="0" destOrd="0" parTransId="{FF6FBE22-A19E-43AA-A4BA-66067890D678}" sibTransId="{D27B918B-AE65-48E4-BCAE-4766C2D3E021}"/>
    <dgm:cxn modelId="{A46FBDC8-27CA-44CD-9794-78C78F424751}" type="presOf" srcId="{D0402E98-2179-4EDC-96A3-546824AEE216}" destId="{91E7792B-214D-44F1-BA72-C9BCA92068C7}" srcOrd="0" destOrd="0" presId="urn:microsoft.com/office/officeart/2005/8/layout/hierarchy2"/>
    <dgm:cxn modelId="{2A53DB25-EA28-4461-87CD-59D74CE3A426}" type="presOf" srcId="{FF6FBE22-A19E-43AA-A4BA-66067890D678}" destId="{DE2A24B4-AFB4-4793-ACE1-7EC903A9CB4E}" srcOrd="1" destOrd="0" presId="urn:microsoft.com/office/officeart/2005/8/layout/hierarchy2"/>
    <dgm:cxn modelId="{488A3012-9A9F-48D4-89BA-ECE08B705842}" type="presOf" srcId="{E2B12219-2BB8-43C7-886E-33AE01065BBC}" destId="{AD276EEC-EF42-4CA0-97B6-B1E0D7FB6E76}" srcOrd="0" destOrd="0" presId="urn:microsoft.com/office/officeart/2005/8/layout/hierarchy2"/>
    <dgm:cxn modelId="{43EC030A-589A-4E01-A302-A4E06EC1488B}" type="presParOf" srcId="{90B91375-AE0F-4AE7-9D01-49540FD3E138}" destId="{D64A9DC8-C216-4602-8387-2672990D8D22}" srcOrd="0" destOrd="0" presId="urn:microsoft.com/office/officeart/2005/8/layout/hierarchy2"/>
    <dgm:cxn modelId="{65507B7F-57BA-41E8-BD51-2371B550702B}" type="presParOf" srcId="{D64A9DC8-C216-4602-8387-2672990D8D22}" destId="{B3D4285D-95B0-4C0F-A426-E7BB65844099}" srcOrd="0" destOrd="0" presId="urn:microsoft.com/office/officeart/2005/8/layout/hierarchy2"/>
    <dgm:cxn modelId="{FA776C1C-26F4-4363-8963-6456993B99B3}" type="presParOf" srcId="{D64A9DC8-C216-4602-8387-2672990D8D22}" destId="{94D8D978-A790-42B6-9326-08D08BBCAD7B}" srcOrd="1" destOrd="0" presId="urn:microsoft.com/office/officeart/2005/8/layout/hierarchy2"/>
    <dgm:cxn modelId="{D01C609A-0E57-4996-A484-50A8F41D7633}" type="presParOf" srcId="{94D8D978-A790-42B6-9326-08D08BBCAD7B}" destId="{B7816E3D-DD9B-465A-8024-E705E7F8BF79}" srcOrd="0" destOrd="0" presId="urn:microsoft.com/office/officeart/2005/8/layout/hierarchy2"/>
    <dgm:cxn modelId="{2426EF17-03F2-4A7F-B9DF-4A6C28B03864}" type="presParOf" srcId="{B7816E3D-DD9B-465A-8024-E705E7F8BF79}" destId="{D26D3ACF-9D2C-4839-B720-EEE922394E6E}" srcOrd="0" destOrd="0" presId="urn:microsoft.com/office/officeart/2005/8/layout/hierarchy2"/>
    <dgm:cxn modelId="{9346F541-0B1F-498F-A9E7-6A4251B14CD1}" type="presParOf" srcId="{94D8D978-A790-42B6-9326-08D08BBCAD7B}" destId="{AC58D47E-7987-4863-AD3F-21DF10427C0B}" srcOrd="1" destOrd="0" presId="urn:microsoft.com/office/officeart/2005/8/layout/hierarchy2"/>
    <dgm:cxn modelId="{E2931B85-754D-4942-9BEA-E43D56445B92}" type="presParOf" srcId="{AC58D47E-7987-4863-AD3F-21DF10427C0B}" destId="{76DC4425-F819-4617-8DF6-CE2D31E9C759}" srcOrd="0" destOrd="0" presId="urn:microsoft.com/office/officeart/2005/8/layout/hierarchy2"/>
    <dgm:cxn modelId="{8D637823-BD5C-4555-BCC4-AD3715970FC5}" type="presParOf" srcId="{AC58D47E-7987-4863-AD3F-21DF10427C0B}" destId="{0B853BA1-BF9D-448E-B7A2-E87B41AF7524}" srcOrd="1" destOrd="0" presId="urn:microsoft.com/office/officeart/2005/8/layout/hierarchy2"/>
    <dgm:cxn modelId="{1D9157F6-A4E1-4DE3-B18E-9DCE3B7347FB}" type="presParOf" srcId="{0B853BA1-BF9D-448E-B7A2-E87B41AF7524}" destId="{AD62CE8D-637B-482F-B075-79486901B7D4}" srcOrd="0" destOrd="0" presId="urn:microsoft.com/office/officeart/2005/8/layout/hierarchy2"/>
    <dgm:cxn modelId="{FD9E0010-E95C-4D5F-BEE0-878F20438306}" type="presParOf" srcId="{AD62CE8D-637B-482F-B075-79486901B7D4}" destId="{54F79C6F-D318-4AA4-ADF8-54BD9B63AF0D}" srcOrd="0" destOrd="0" presId="urn:microsoft.com/office/officeart/2005/8/layout/hierarchy2"/>
    <dgm:cxn modelId="{6619FC06-F165-48EB-95CE-7EECF7B57F00}" type="presParOf" srcId="{0B853BA1-BF9D-448E-B7A2-E87B41AF7524}" destId="{73FCB149-A125-4F86-A4CA-C961172A558F}" srcOrd="1" destOrd="0" presId="urn:microsoft.com/office/officeart/2005/8/layout/hierarchy2"/>
    <dgm:cxn modelId="{F007CFD6-CFD6-4B20-9C3B-6A8D403935D8}" type="presParOf" srcId="{73FCB149-A125-4F86-A4CA-C961172A558F}" destId="{816A0EA3-F9C4-469F-8090-2B43EDCC5AFF}" srcOrd="0" destOrd="0" presId="urn:microsoft.com/office/officeart/2005/8/layout/hierarchy2"/>
    <dgm:cxn modelId="{8EA413C0-93CE-4EA7-BA02-D1DEBB8CD18C}" type="presParOf" srcId="{73FCB149-A125-4F86-A4CA-C961172A558F}" destId="{B3549616-7AA9-4961-A53B-C884F3F1837A}" srcOrd="1" destOrd="0" presId="urn:microsoft.com/office/officeart/2005/8/layout/hierarchy2"/>
    <dgm:cxn modelId="{01812744-B170-40D6-BEE4-B5E5F8E4DDD6}" type="presParOf" srcId="{0B853BA1-BF9D-448E-B7A2-E87B41AF7524}" destId="{CFF6F9F8-0465-4ADC-9D8C-7686C3ADF7AD}" srcOrd="2" destOrd="0" presId="urn:microsoft.com/office/officeart/2005/8/layout/hierarchy2"/>
    <dgm:cxn modelId="{BD608281-7E34-49E0-A77A-7EE5380063C2}" type="presParOf" srcId="{CFF6F9F8-0465-4ADC-9D8C-7686C3ADF7AD}" destId="{7C46E4A7-A038-4D53-BC1E-68219CF8C370}" srcOrd="0" destOrd="0" presId="urn:microsoft.com/office/officeart/2005/8/layout/hierarchy2"/>
    <dgm:cxn modelId="{9F4081CD-55EC-4782-834B-9EE8E16B3BD4}" type="presParOf" srcId="{0B853BA1-BF9D-448E-B7A2-E87B41AF7524}" destId="{B2388C36-79B4-418C-AFA5-C67D57785995}" srcOrd="3" destOrd="0" presId="urn:microsoft.com/office/officeart/2005/8/layout/hierarchy2"/>
    <dgm:cxn modelId="{D165D317-4192-4986-A323-0C57DABEFE39}" type="presParOf" srcId="{B2388C36-79B4-418C-AFA5-C67D57785995}" destId="{91E7792B-214D-44F1-BA72-C9BCA92068C7}" srcOrd="0" destOrd="0" presId="urn:microsoft.com/office/officeart/2005/8/layout/hierarchy2"/>
    <dgm:cxn modelId="{3D3FC312-8D7E-4C2D-A9DE-379A68EB9DB2}" type="presParOf" srcId="{B2388C36-79B4-418C-AFA5-C67D57785995}" destId="{6533B975-E239-435B-81CC-AD7ADB649121}" srcOrd="1" destOrd="0" presId="urn:microsoft.com/office/officeart/2005/8/layout/hierarchy2"/>
    <dgm:cxn modelId="{43023658-29E6-4389-A84A-14EA31E2EA7A}" type="presParOf" srcId="{94D8D978-A790-42B6-9326-08D08BBCAD7B}" destId="{B3CBFD6A-76B0-4C6F-AF7C-8511D9330A67}" srcOrd="2" destOrd="0" presId="urn:microsoft.com/office/officeart/2005/8/layout/hierarchy2"/>
    <dgm:cxn modelId="{02024E8E-7D6C-4601-89B2-144A5834F3FE}" type="presParOf" srcId="{B3CBFD6A-76B0-4C6F-AF7C-8511D9330A67}" destId="{C547B4DA-926D-45F8-950F-9B1F50434096}" srcOrd="0" destOrd="0" presId="urn:microsoft.com/office/officeart/2005/8/layout/hierarchy2"/>
    <dgm:cxn modelId="{476EC987-2E2D-4865-9364-B5F3104A54D7}" type="presParOf" srcId="{94D8D978-A790-42B6-9326-08D08BBCAD7B}" destId="{C4ADDED1-87C7-44E8-B020-B26610F7341B}" srcOrd="3" destOrd="0" presId="urn:microsoft.com/office/officeart/2005/8/layout/hierarchy2"/>
    <dgm:cxn modelId="{F49F43A0-B826-4F4A-B982-8E672FC76A12}" type="presParOf" srcId="{C4ADDED1-87C7-44E8-B020-B26610F7341B}" destId="{547E0426-2BA7-43DA-BC7F-B1580F0F4AEB}" srcOrd="0" destOrd="0" presId="urn:microsoft.com/office/officeart/2005/8/layout/hierarchy2"/>
    <dgm:cxn modelId="{EEE6F218-C49C-4459-97DB-F46727FE1579}" type="presParOf" srcId="{C4ADDED1-87C7-44E8-B020-B26610F7341B}" destId="{7431ACCB-E253-4C1C-BCC5-7D316A634C2F}" srcOrd="1" destOrd="0" presId="urn:microsoft.com/office/officeart/2005/8/layout/hierarchy2"/>
    <dgm:cxn modelId="{56FF9E34-ECFE-40BD-BA41-5D25F434A479}" type="presParOf" srcId="{7431ACCB-E253-4C1C-BCC5-7D316A634C2F}" destId="{003B10DD-C8E0-4DDA-8D14-C8381FC72AB9}" srcOrd="0" destOrd="0" presId="urn:microsoft.com/office/officeart/2005/8/layout/hierarchy2"/>
    <dgm:cxn modelId="{3EE0F562-E517-4BE9-A32B-63E994E80367}" type="presParOf" srcId="{003B10DD-C8E0-4DDA-8D14-C8381FC72AB9}" destId="{DE2A24B4-AFB4-4793-ACE1-7EC903A9CB4E}" srcOrd="0" destOrd="0" presId="urn:microsoft.com/office/officeart/2005/8/layout/hierarchy2"/>
    <dgm:cxn modelId="{ACE19EE7-D295-44B4-B860-36AF6987A1CC}" type="presParOf" srcId="{7431ACCB-E253-4C1C-BCC5-7D316A634C2F}" destId="{6279A3DA-D1A7-4388-A3DF-E8143BE4B992}" srcOrd="1" destOrd="0" presId="urn:microsoft.com/office/officeart/2005/8/layout/hierarchy2"/>
    <dgm:cxn modelId="{09994251-9270-444B-8630-5CAD9642676A}" type="presParOf" srcId="{6279A3DA-D1A7-4388-A3DF-E8143BE4B992}" destId="{AD276EEC-EF42-4CA0-97B6-B1E0D7FB6E76}" srcOrd="0" destOrd="0" presId="urn:microsoft.com/office/officeart/2005/8/layout/hierarchy2"/>
    <dgm:cxn modelId="{DD9BAE51-C1E4-444F-945C-5AED73150374}" type="presParOf" srcId="{6279A3DA-D1A7-4388-A3DF-E8143BE4B992}" destId="{DE62440D-2D76-4070-BCDE-8AFC90EC9D1F}" srcOrd="1" destOrd="0" presId="urn:microsoft.com/office/officeart/2005/8/layout/hierarchy2"/>
    <dgm:cxn modelId="{E49AB8DC-AC14-4F80-9150-DED3524DC794}" type="presParOf" srcId="{90B91375-AE0F-4AE7-9D01-49540FD3E138}" destId="{CA1411A0-CAC3-4848-ADB4-2F251BD6EA98}" srcOrd="1" destOrd="0" presId="urn:microsoft.com/office/officeart/2005/8/layout/hierarchy2"/>
    <dgm:cxn modelId="{D83B5FE0-5EC4-45D8-8F1E-9C0E6D14E82D}" type="presParOf" srcId="{CA1411A0-CAC3-4848-ADB4-2F251BD6EA98}" destId="{A180B5E3-BA52-435A-9BDB-595C17C107CB}" srcOrd="0" destOrd="0" presId="urn:microsoft.com/office/officeart/2005/8/layout/hierarchy2"/>
    <dgm:cxn modelId="{3077C92B-28D2-468F-9D39-1BF168A6C720}" type="presParOf" srcId="{CA1411A0-CAC3-4848-ADB4-2F251BD6EA98}" destId="{3B01F11A-7028-4158-9D80-890652045B2B}" srcOrd="1" destOrd="0" presId="urn:microsoft.com/office/officeart/2005/8/layout/hierarchy2"/>
  </dgm:cxnLst>
  <dgm:bg/>
  <dgm:whole>
    <a:ln w="19050" cap="flat" cmpd="sng" algn="ctr">
      <a:solidFill>
        <a:schemeClr val="accent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4285D-95B0-4C0F-A426-E7BB65844099}">
      <dsp:nvSpPr>
        <dsp:cNvPr id="0" name=""/>
        <dsp:cNvSpPr/>
      </dsp:nvSpPr>
      <dsp:spPr>
        <a:xfrm>
          <a:off x="208377" y="1243611"/>
          <a:ext cx="3253569" cy="1209883"/>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Direct Medical Costs </a:t>
          </a:r>
        </a:p>
        <a:p>
          <a:pPr lvl="0" algn="ctr" defTabSz="1066800">
            <a:lnSpc>
              <a:spcPct val="90000"/>
            </a:lnSpc>
            <a:spcBef>
              <a:spcPct val="0"/>
            </a:spcBef>
            <a:spcAft>
              <a:spcPct val="35000"/>
            </a:spcAft>
          </a:pPr>
          <a:r>
            <a:rPr lang="en-US" sz="2400" kern="1200" dirty="0" smtClean="0"/>
            <a:t>(health care spending)</a:t>
          </a:r>
          <a:endParaRPr lang="en-US" sz="2400" kern="1200" dirty="0"/>
        </a:p>
      </dsp:txBody>
      <dsp:txXfrm>
        <a:off x="243813" y="1279047"/>
        <a:ext cx="3182697" cy="1139011"/>
      </dsp:txXfrm>
    </dsp:sp>
    <dsp:sp modelId="{B7816E3D-DD9B-465A-8024-E705E7F8BF79}">
      <dsp:nvSpPr>
        <dsp:cNvPr id="0" name=""/>
        <dsp:cNvSpPr/>
      </dsp:nvSpPr>
      <dsp:spPr>
        <a:xfrm rot="19959765">
          <a:off x="3398904" y="1564305"/>
          <a:ext cx="1128955" cy="50048"/>
        </a:xfrm>
        <a:custGeom>
          <a:avLst/>
          <a:gdLst/>
          <a:ahLst/>
          <a:cxnLst/>
          <a:rect l="0" t="0" r="0" b="0"/>
          <a:pathLst>
            <a:path>
              <a:moveTo>
                <a:pt x="0" y="25024"/>
              </a:moveTo>
              <a:lnTo>
                <a:pt x="1128955" y="2502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3935158" y="1561105"/>
        <a:ext cx="56447" cy="56447"/>
      </dsp:txXfrm>
    </dsp:sp>
    <dsp:sp modelId="{76DC4425-F819-4617-8DF6-CE2D31E9C759}">
      <dsp:nvSpPr>
        <dsp:cNvPr id="0" name=""/>
        <dsp:cNvSpPr/>
      </dsp:nvSpPr>
      <dsp:spPr>
        <a:xfrm>
          <a:off x="4464818" y="725164"/>
          <a:ext cx="2419766" cy="1209883"/>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Persons w/condition</a:t>
          </a:r>
          <a:endParaRPr lang="en-US" sz="2400" kern="1200" dirty="0"/>
        </a:p>
      </dsp:txBody>
      <dsp:txXfrm>
        <a:off x="4500254" y="760600"/>
        <a:ext cx="2348894" cy="1139011"/>
      </dsp:txXfrm>
    </dsp:sp>
    <dsp:sp modelId="{AD62CE8D-637B-482F-B075-79486901B7D4}">
      <dsp:nvSpPr>
        <dsp:cNvPr id="0" name=""/>
        <dsp:cNvSpPr/>
      </dsp:nvSpPr>
      <dsp:spPr>
        <a:xfrm rot="19702234">
          <a:off x="6800155" y="1007008"/>
          <a:ext cx="1136764" cy="50048"/>
        </a:xfrm>
        <a:custGeom>
          <a:avLst/>
          <a:gdLst/>
          <a:ahLst/>
          <a:cxnLst/>
          <a:rect l="0" t="0" r="0" b="0"/>
          <a:pathLst>
            <a:path>
              <a:moveTo>
                <a:pt x="0" y="25024"/>
              </a:moveTo>
              <a:lnTo>
                <a:pt x="1136764" y="25024"/>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7340118" y="1003613"/>
        <a:ext cx="56838" cy="56838"/>
      </dsp:txXfrm>
    </dsp:sp>
    <dsp:sp modelId="{816A0EA3-F9C4-469F-8090-2B43EDCC5AFF}">
      <dsp:nvSpPr>
        <dsp:cNvPr id="0" name=""/>
        <dsp:cNvSpPr/>
      </dsp:nvSpPr>
      <dsp:spPr>
        <a:xfrm>
          <a:off x="7852491" y="129018"/>
          <a:ext cx="2419766" cy="120988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Related medical </a:t>
          </a:r>
          <a:r>
            <a:rPr lang="en-US" sz="2400" kern="1200" dirty="0" err="1" smtClean="0"/>
            <a:t>svcs</a:t>
          </a:r>
          <a:r>
            <a:rPr lang="en-US" sz="2400" kern="1200" dirty="0" smtClean="0"/>
            <a:t> &amp; Rx</a:t>
          </a:r>
          <a:endParaRPr lang="en-US" sz="2400" kern="1200" dirty="0"/>
        </a:p>
      </dsp:txBody>
      <dsp:txXfrm>
        <a:off x="7887927" y="164454"/>
        <a:ext cx="2348894" cy="1139011"/>
      </dsp:txXfrm>
    </dsp:sp>
    <dsp:sp modelId="{CFF6F9F8-0465-4ADC-9D8C-7686C3ADF7AD}">
      <dsp:nvSpPr>
        <dsp:cNvPr id="0" name=""/>
        <dsp:cNvSpPr/>
      </dsp:nvSpPr>
      <dsp:spPr>
        <a:xfrm rot="2416101">
          <a:off x="6734282" y="1715044"/>
          <a:ext cx="1268511" cy="50048"/>
        </a:xfrm>
        <a:custGeom>
          <a:avLst/>
          <a:gdLst/>
          <a:ahLst/>
          <a:cxnLst/>
          <a:rect l="0" t="0" r="0" b="0"/>
          <a:pathLst>
            <a:path>
              <a:moveTo>
                <a:pt x="0" y="25024"/>
              </a:moveTo>
              <a:lnTo>
                <a:pt x="1268511" y="25024"/>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7336825" y="1708355"/>
        <a:ext cx="63425" cy="63425"/>
      </dsp:txXfrm>
    </dsp:sp>
    <dsp:sp modelId="{91E7792B-214D-44F1-BA72-C9BCA92068C7}">
      <dsp:nvSpPr>
        <dsp:cNvPr id="0" name=""/>
        <dsp:cNvSpPr/>
      </dsp:nvSpPr>
      <dsp:spPr>
        <a:xfrm>
          <a:off x="7852491" y="1545090"/>
          <a:ext cx="2419766" cy="120988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All other medical </a:t>
          </a:r>
          <a:r>
            <a:rPr lang="en-US" sz="2400" kern="1200" dirty="0" err="1" smtClean="0"/>
            <a:t>svcs</a:t>
          </a:r>
          <a:r>
            <a:rPr lang="en-US" sz="2400" kern="1200" dirty="0" smtClean="0"/>
            <a:t>. &amp; Rx </a:t>
          </a:r>
          <a:endParaRPr lang="en-US" sz="2400" kern="1200" dirty="0"/>
        </a:p>
      </dsp:txBody>
      <dsp:txXfrm>
        <a:off x="7887927" y="1580526"/>
        <a:ext cx="2348894" cy="1139011"/>
      </dsp:txXfrm>
    </dsp:sp>
    <dsp:sp modelId="{B3CBFD6A-76B0-4C6F-AF7C-8511D9330A67}">
      <dsp:nvSpPr>
        <dsp:cNvPr id="0" name=""/>
        <dsp:cNvSpPr/>
      </dsp:nvSpPr>
      <dsp:spPr>
        <a:xfrm rot="2616237">
          <a:off x="3270909" y="2301105"/>
          <a:ext cx="1384944" cy="50048"/>
        </a:xfrm>
        <a:custGeom>
          <a:avLst/>
          <a:gdLst/>
          <a:ahLst/>
          <a:cxnLst/>
          <a:rect l="0" t="0" r="0" b="0"/>
          <a:pathLst>
            <a:path>
              <a:moveTo>
                <a:pt x="0" y="25024"/>
              </a:moveTo>
              <a:lnTo>
                <a:pt x="1384944" y="2502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3928758" y="2291506"/>
        <a:ext cx="69247" cy="69247"/>
      </dsp:txXfrm>
    </dsp:sp>
    <dsp:sp modelId="{547E0426-2BA7-43DA-BC7F-B1580F0F4AEB}">
      <dsp:nvSpPr>
        <dsp:cNvPr id="0" name=""/>
        <dsp:cNvSpPr/>
      </dsp:nvSpPr>
      <dsp:spPr>
        <a:xfrm>
          <a:off x="4464818" y="2198765"/>
          <a:ext cx="2419766" cy="1209883"/>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Persons w/o</a:t>
          </a:r>
          <a:endParaRPr lang="en-US" sz="2400" kern="1200" dirty="0"/>
        </a:p>
      </dsp:txBody>
      <dsp:txXfrm>
        <a:off x="4500254" y="2234201"/>
        <a:ext cx="2348894" cy="1139011"/>
      </dsp:txXfrm>
    </dsp:sp>
    <dsp:sp modelId="{003B10DD-C8E0-4DDA-8D14-C8381FC72AB9}">
      <dsp:nvSpPr>
        <dsp:cNvPr id="0" name=""/>
        <dsp:cNvSpPr/>
      </dsp:nvSpPr>
      <dsp:spPr>
        <a:xfrm rot="2399244">
          <a:off x="6736898" y="3184586"/>
          <a:ext cx="1263279" cy="50048"/>
        </a:xfrm>
        <a:custGeom>
          <a:avLst/>
          <a:gdLst/>
          <a:ahLst/>
          <a:cxnLst/>
          <a:rect l="0" t="0" r="0" b="0"/>
          <a:pathLst>
            <a:path>
              <a:moveTo>
                <a:pt x="0" y="25024"/>
              </a:moveTo>
              <a:lnTo>
                <a:pt x="1263279" y="25024"/>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7336955" y="3178028"/>
        <a:ext cx="63163" cy="63163"/>
      </dsp:txXfrm>
    </dsp:sp>
    <dsp:sp modelId="{AD276EEC-EF42-4CA0-97B6-B1E0D7FB6E76}">
      <dsp:nvSpPr>
        <dsp:cNvPr id="0" name=""/>
        <dsp:cNvSpPr/>
      </dsp:nvSpPr>
      <dsp:spPr>
        <a:xfrm>
          <a:off x="7852491" y="3010573"/>
          <a:ext cx="2419766" cy="120988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Any medical </a:t>
          </a:r>
          <a:r>
            <a:rPr lang="en-US" sz="2400" kern="1200" dirty="0" err="1" smtClean="0"/>
            <a:t>svcs</a:t>
          </a:r>
          <a:r>
            <a:rPr lang="en-US" sz="2400" kern="1200" dirty="0" smtClean="0"/>
            <a:t>. &amp; Rx</a:t>
          </a:r>
          <a:endParaRPr lang="en-US" sz="2400" kern="1200" dirty="0"/>
        </a:p>
      </dsp:txBody>
      <dsp:txXfrm>
        <a:off x="7887927" y="3046009"/>
        <a:ext cx="2348894" cy="1139011"/>
      </dsp:txXfrm>
    </dsp:sp>
    <dsp:sp modelId="{A180B5E3-BA52-435A-9BDB-595C17C107CB}">
      <dsp:nvSpPr>
        <dsp:cNvPr id="0" name=""/>
        <dsp:cNvSpPr/>
      </dsp:nvSpPr>
      <dsp:spPr>
        <a:xfrm>
          <a:off x="208377" y="2883511"/>
          <a:ext cx="3289067" cy="1209883"/>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Indirect Costs</a:t>
          </a:r>
        </a:p>
        <a:p>
          <a:pPr lvl="0" algn="ctr" defTabSz="1066800">
            <a:lnSpc>
              <a:spcPct val="90000"/>
            </a:lnSpc>
            <a:spcBef>
              <a:spcPct val="0"/>
            </a:spcBef>
            <a:spcAft>
              <a:spcPct val="35000"/>
            </a:spcAft>
          </a:pPr>
          <a:r>
            <a:rPr lang="en-US" sz="2400" kern="1200" dirty="0" smtClean="0"/>
            <a:t>(lost income/care giver)</a:t>
          </a:r>
          <a:endParaRPr lang="en-US" sz="2400" kern="1200" dirty="0"/>
        </a:p>
      </dsp:txBody>
      <dsp:txXfrm>
        <a:off x="243813" y="2918947"/>
        <a:ext cx="3218195" cy="11390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3/7/2018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3/7/2018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 last bullet,</a:t>
            </a:r>
            <a:r>
              <a:rPr lang="en-US" baseline="0" dirty="0" smtClean="0"/>
              <a:t> an example from Renee: </a:t>
            </a:r>
            <a:r>
              <a:rPr lang="en-US" sz="1200" kern="1200" dirty="0" smtClean="0">
                <a:solidFill>
                  <a:schemeClr val="tx1"/>
                </a:solidFill>
                <a:effectLst/>
                <a:latin typeface="NeueHaasGroteskText Std" panose="020B0504020202020204" pitchFamily="34" charset="0"/>
                <a:ea typeface="+mn-ea"/>
                <a:cs typeface="+mn-cs"/>
              </a:rPr>
              <a:t>Diabetes isn’t considered to cause hypertension so </a:t>
            </a:r>
            <a:r>
              <a:rPr lang="en-US" sz="1200" kern="1200" dirty="0" err="1" smtClean="0">
                <a:solidFill>
                  <a:schemeClr val="tx1"/>
                </a:solidFill>
                <a:effectLst/>
                <a:latin typeface="NeueHaasGroteskText Std" panose="020B0504020202020204" pitchFamily="34" charset="0"/>
                <a:ea typeface="+mn-ea"/>
                <a:cs typeface="+mn-cs"/>
              </a:rPr>
              <a:t>htn</a:t>
            </a:r>
            <a:r>
              <a:rPr lang="en-US" sz="1200" kern="1200" dirty="0" smtClean="0">
                <a:solidFill>
                  <a:schemeClr val="tx1"/>
                </a:solidFill>
                <a:effectLst/>
                <a:latin typeface="NeueHaasGroteskText Std" panose="020B0504020202020204" pitchFamily="34" charset="0"/>
                <a:ea typeface="+mn-ea"/>
                <a:cs typeface="+mn-cs"/>
              </a:rPr>
              <a:t> is not part of the attributed costs.  However, diabetes can make hypertension worse and increase the probability of CVD problems, so there is an interaction term included in the models to include the costs attributed to diabetes making </a:t>
            </a:r>
            <a:r>
              <a:rPr lang="en-US" sz="1200" kern="1200" dirty="0" err="1" smtClean="0">
                <a:solidFill>
                  <a:schemeClr val="tx1"/>
                </a:solidFill>
                <a:effectLst/>
                <a:latin typeface="NeueHaasGroteskText Std" panose="020B0504020202020204" pitchFamily="34" charset="0"/>
                <a:ea typeface="+mn-ea"/>
                <a:cs typeface="+mn-cs"/>
              </a:rPr>
              <a:t>htn</a:t>
            </a:r>
            <a:r>
              <a:rPr lang="en-US" sz="1200" kern="1200" dirty="0" smtClean="0">
                <a:solidFill>
                  <a:schemeClr val="tx1"/>
                </a:solidFill>
                <a:effectLst/>
                <a:latin typeface="NeueHaasGroteskText Std" panose="020B0504020202020204" pitchFamily="34" charset="0"/>
                <a:ea typeface="+mn-ea"/>
                <a:cs typeface="+mn-cs"/>
              </a:rPr>
              <a:t> worse.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417753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82947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Overall difference of $209 mill</a:t>
            </a:r>
          </a:p>
          <a:p>
            <a:pPr marL="171450" indent="-171450">
              <a:buFontTx/>
              <a:buChar char="-"/>
            </a:pPr>
            <a:r>
              <a:rPr lang="en-US" dirty="0" smtClean="0"/>
              <a:t>Estimated PP portion:</a:t>
            </a:r>
            <a:r>
              <a:rPr lang="en-US" baseline="0" dirty="0" smtClean="0"/>
              <a:t> low of $54M and high of $71M</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65382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77114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3/7/2018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3/7/2018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3/7/2018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3/7/2018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3/7/2018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3/7/2018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3/7/2018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3/7/2018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3/7/2018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3/7/2018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3/7/2018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3/7/2018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3/7/2018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3/7/2018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3/7/2018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3/7/2018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3/7/2018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3/7/2018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3/7/2018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3/7/2018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3/7/2018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3/7/2018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3/7/2018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3/7/2018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3/7/2018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3/7/2018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3/7/2018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3/7/2018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3/7/2018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3/7/2018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3/7/2018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3/7/2018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3/7/2018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3/7/2018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3/7/2018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8C556E-7101-4471-A958-3911E20944AB}" type="datetime1">
              <a:rPr lang="en-US" smtClean="0"/>
              <a:t>3/7/2018</a:t>
            </a:fld>
            <a:endParaRPr lang="en-US" dirty="0"/>
          </a:p>
        </p:txBody>
      </p:sp>
      <p:sp>
        <p:nvSpPr>
          <p:cNvPr id="4" name="Footer Placeholder 3"/>
          <p:cNvSpPr>
            <a:spLocks noGrp="1"/>
          </p:cNvSpPr>
          <p:nvPr>
            <p:ph type="ftr" sz="quarter" idx="11"/>
          </p:nvPr>
        </p:nvSpPr>
        <p:spPr/>
        <p:txBody>
          <a:body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190029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3/7/2018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820" r:id="rId9"/>
    <p:sldLayoutId id="2147483714" r:id="rId10"/>
    <p:sldLayoutId id="2147483738" r:id="rId11"/>
    <p:sldLayoutId id="2147483739" r:id="rId12"/>
    <p:sldLayoutId id="2147483780" r:id="rId13"/>
    <p:sldLayoutId id="2147483773" r:id="rId14"/>
    <p:sldLayoutId id="2147483800" r:id="rId15"/>
    <p:sldLayoutId id="2147483688" r:id="rId16"/>
    <p:sldLayoutId id="2147483801" r:id="rId17"/>
    <p:sldLayoutId id="2147483802" r:id="rId18"/>
    <p:sldLayoutId id="2147483803" r:id="rId19"/>
    <p:sldLayoutId id="2147483744" r:id="rId20"/>
    <p:sldLayoutId id="2147483793" r:id="rId21"/>
    <p:sldLayoutId id="2147483772" r:id="rId22"/>
    <p:sldLayoutId id="2147483767" r:id="rId23"/>
    <p:sldLayoutId id="2147483769" r:id="rId24"/>
    <p:sldLayoutId id="2147483771" r:id="rId25"/>
    <p:sldLayoutId id="2147483770" r:id="rId26"/>
    <p:sldLayoutId id="2147483732" r:id="rId27"/>
    <p:sldLayoutId id="2147483794" r:id="rId28"/>
    <p:sldLayoutId id="2147483733" r:id="rId29"/>
    <p:sldLayoutId id="2147483747" r:id="rId30"/>
    <p:sldLayoutId id="2147483818" r:id="rId31"/>
    <p:sldLayoutId id="2147483805" r:id="rId32"/>
    <p:sldLayoutId id="2147483806" r:id="rId33"/>
    <p:sldLayoutId id="2147483750" r:id="rId34"/>
    <p:sldLayoutId id="2147483765" r:id="rId35"/>
    <p:sldLayoutId id="2147483781" r:id="rId36"/>
    <p:sldLayoutId id="2147483809" r:id="rId37"/>
    <p:sldLayoutId id="2147483808" r:id="rId38"/>
    <p:sldLayoutId id="2147483807" r:id="rId39"/>
    <p:sldLayoutId id="2147483819" r:id="rId40"/>
    <p:sldLayoutId id="2147483754" r:id="rId41"/>
    <p:sldLayoutId id="2147483755" r:id="rId42"/>
    <p:sldLayoutId id="2147483759" r:id="rId43"/>
    <p:sldLayoutId id="2147483753" r:id="rId44"/>
    <p:sldLayoutId id="2147483763" r:id="rId45"/>
    <p:sldLayoutId id="2147483762" r:id="rId46"/>
    <p:sldLayoutId id="2147483758" r:id="rId47"/>
    <p:sldLayoutId id="2147483756" r:id="rId48"/>
    <p:sldLayoutId id="2147483798" r:id="rId49"/>
    <p:sldLayoutId id="2147483797" r:id="rId50"/>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www.health.state.mn.us/divs/hpsc/hep/publications/costs/20160127_chronicconditions.pdf"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hyperlink" Target="http://www.health.state.mn.us/divs/hpsc/hep/publications/costs/20160414_chronictechsupl.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health.state.mn.us/divs/hpcd/" TargetMode="External"/><Relationship Id="rId7" Type="http://schemas.openxmlformats.org/officeDocument/2006/relationships/hyperlink" Target="http://www.health.state.mn.us/healthreform/allpayer" TargetMode="External"/><Relationship Id="rId2" Type="http://schemas.openxmlformats.org/officeDocument/2006/relationships/image" Target="../media/image13.png"/><Relationship Id="rId1" Type="http://schemas.openxmlformats.org/officeDocument/2006/relationships/slideLayout" Target="../slideLayouts/slideLayout50.xml"/><Relationship Id="rId6" Type="http://schemas.openxmlformats.org/officeDocument/2006/relationships/hyperlink" Target="http://www.health.state.mn.us/healtheconomics" TargetMode="External"/><Relationship Id="rId5" Type="http://schemas.openxmlformats.org/officeDocument/2006/relationships/hyperlink" Target="http://www.health.state.mn.us/divs/hpsc/" TargetMode="External"/><Relationship Id="rId4" Type="http://schemas.openxmlformats.org/officeDocument/2006/relationships/hyperlink" Target="http://www.health.state.mn.us/divs/oshi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www.health.state.mn.us/divs/hpsc/hep/ChronicConditionsStatusRpt.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normAutofit/>
          </a:bodyPr>
          <a:lstStyle/>
          <a:p>
            <a:r>
              <a:rPr lang="en-US" dirty="0" smtClean="0"/>
              <a:t>Treated Chronic Disease Cost in MN:</a:t>
            </a:r>
            <a:br>
              <a:rPr lang="en-US" dirty="0" smtClean="0"/>
            </a:br>
            <a:r>
              <a:rPr lang="en-US" dirty="0" smtClean="0"/>
              <a:t>A Look Back &amp; a Look Forward</a:t>
            </a:r>
            <a:endParaRPr lang="en-US" dirty="0"/>
          </a:p>
        </p:txBody>
      </p:sp>
      <p:sp>
        <p:nvSpPr>
          <p:cNvPr id="2" name="Text Placeholder 1"/>
          <p:cNvSpPr>
            <a:spLocks noGrp="1"/>
          </p:cNvSpPr>
          <p:nvPr>
            <p:ph type="body" sz="quarter" idx="14"/>
          </p:nvPr>
        </p:nvSpPr>
        <p:spPr>
          <a:xfrm>
            <a:off x="4299627" y="5819513"/>
            <a:ext cx="7509722" cy="827370"/>
          </a:xfrm>
        </p:spPr>
        <p:txBody>
          <a:bodyPr>
            <a:normAutofit/>
          </a:bodyPr>
          <a:lstStyle/>
          <a:p>
            <a:pPr algn="r"/>
            <a:r>
              <a:rPr lang="en-US" dirty="0" smtClean="0"/>
              <a:t>Stefan Gildemeister, Director Health Economics Program</a:t>
            </a:r>
          </a:p>
          <a:p>
            <a:pPr algn="r"/>
            <a:r>
              <a:rPr lang="en-US" dirty="0" smtClean="0"/>
              <a:t>House Health and Human Services Finance Committee, March 8, 2018</a:t>
            </a:r>
            <a:endParaRPr lang="en-US" dirty="0"/>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 Projected Health </a:t>
            </a:r>
            <a:r>
              <a:rPr lang="en-US" dirty="0"/>
              <a:t>Care </a:t>
            </a:r>
            <a:r>
              <a:rPr lang="en-US" dirty="0" smtClean="0"/>
              <a:t>Spending, 2014 to 2023 </a:t>
            </a:r>
            <a:br>
              <a:rPr lang="en-US" dirty="0" smtClean="0"/>
            </a:br>
            <a:r>
              <a:rPr lang="en-US" dirty="0" smtClean="0"/>
              <a:t>Attributable </a:t>
            </a:r>
            <a:r>
              <a:rPr lang="en-US" dirty="0"/>
              <a:t>to </a:t>
            </a:r>
            <a:r>
              <a:rPr lang="en-US" dirty="0" smtClean="0"/>
              <a:t>Selected </a:t>
            </a:r>
            <a:r>
              <a:rPr lang="en-US" dirty="0"/>
              <a:t>Conditions &amp; </a:t>
            </a:r>
            <a:r>
              <a:rPr lang="en-US" dirty="0" smtClean="0"/>
              <a:t>Smoking Exposure</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3329324545"/>
              </p:ext>
            </p:extLst>
          </p:nvPr>
        </p:nvGraphicFramePr>
        <p:xfrm>
          <a:off x="564204" y="1593851"/>
          <a:ext cx="5455596" cy="4762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1862340098"/>
              </p:ext>
            </p:extLst>
          </p:nvPr>
        </p:nvGraphicFramePr>
        <p:xfrm>
          <a:off x="6544086" y="1873749"/>
          <a:ext cx="4972454" cy="4202703"/>
        </p:xfrm>
        <a:graphic>
          <a:graphicData uri="http://schemas.openxmlformats.org/drawingml/2006/table">
            <a:tbl>
              <a:tblPr firstRow="1" bandRow="1">
                <a:tableStyleId>{8799B23B-EC83-4686-B30A-512413B5E67A}</a:tableStyleId>
              </a:tblPr>
              <a:tblGrid>
                <a:gridCol w="3383945">
                  <a:extLst>
                    <a:ext uri="{9D8B030D-6E8A-4147-A177-3AD203B41FA5}">
                      <a16:colId xmlns:a16="http://schemas.microsoft.com/office/drawing/2014/main" val="4066852897"/>
                    </a:ext>
                  </a:extLst>
                </a:gridCol>
                <a:gridCol w="1588509">
                  <a:extLst>
                    <a:ext uri="{9D8B030D-6E8A-4147-A177-3AD203B41FA5}">
                      <a16:colId xmlns:a16="http://schemas.microsoft.com/office/drawing/2014/main" val="150853457"/>
                    </a:ext>
                  </a:extLst>
                </a:gridCol>
              </a:tblGrid>
              <a:tr h="953313">
                <a:tc>
                  <a:txBody>
                    <a:bodyPr/>
                    <a:lstStyle/>
                    <a:p>
                      <a:pPr algn="l" fontAlgn="b"/>
                      <a:endParaRPr lang="en-US" sz="1500" b="0" i="0" u="none" strike="noStrike" dirty="0">
                        <a:solidFill>
                          <a:srgbClr val="000000"/>
                        </a:solidFill>
                        <a:effectLst/>
                        <a:latin typeface="+mn-lt"/>
                      </a:endParaRPr>
                    </a:p>
                  </a:txBody>
                  <a:tcPr marL="7620" marR="7620" marT="7620" marB="0" anchor="b"/>
                </a:tc>
                <a:tc>
                  <a:txBody>
                    <a:bodyPr/>
                    <a:lstStyle/>
                    <a:p>
                      <a:pPr algn="ctr" fontAlgn="b"/>
                      <a:r>
                        <a:rPr lang="en-US" sz="1500" u="none" strike="noStrike" dirty="0" smtClean="0">
                          <a:effectLst/>
                        </a:rPr>
                        <a:t>Total</a:t>
                      </a:r>
                      <a:r>
                        <a:rPr lang="en-US" sz="1500" u="none" strike="noStrike" baseline="0" dirty="0" smtClean="0">
                          <a:effectLst/>
                        </a:rPr>
                        <a:t> Cumulative Percent Change, </a:t>
                      </a:r>
                    </a:p>
                    <a:p>
                      <a:pPr algn="ctr" fontAlgn="b"/>
                      <a:r>
                        <a:rPr lang="en-US" sz="1500" u="none" strike="noStrike" dirty="0" smtClean="0">
                          <a:effectLst/>
                        </a:rPr>
                        <a:t>2014 </a:t>
                      </a:r>
                      <a:r>
                        <a:rPr lang="en-US" sz="1500" u="none" strike="noStrike" dirty="0">
                          <a:effectLst/>
                        </a:rPr>
                        <a:t>to 2023</a:t>
                      </a:r>
                      <a:endParaRPr lang="en-US" sz="15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352306289"/>
                  </a:ext>
                </a:extLst>
              </a:tr>
              <a:tr h="541565">
                <a:tc>
                  <a:txBody>
                    <a:bodyPr/>
                    <a:lstStyle/>
                    <a:p>
                      <a:pPr algn="l" fontAlgn="b"/>
                      <a:r>
                        <a:rPr lang="en-US" sz="1500" u="none" strike="noStrike" dirty="0" smtClean="0">
                          <a:effectLst/>
                        </a:rPr>
                        <a:t> Smoking </a:t>
                      </a:r>
                      <a:r>
                        <a:rPr lang="en-US" sz="1500" u="none" strike="noStrike" dirty="0">
                          <a:effectLst/>
                        </a:rPr>
                        <a:t>exposure (age 18-64)</a:t>
                      </a:r>
                      <a:endParaRPr lang="en-US" sz="1500" b="0" i="0" u="none" strike="noStrike" dirty="0">
                        <a:solidFill>
                          <a:srgbClr val="000000"/>
                        </a:solidFill>
                        <a:effectLst/>
                        <a:latin typeface="+mn-lt"/>
                      </a:endParaRPr>
                    </a:p>
                  </a:txBody>
                  <a:tcPr marL="7620" marR="7620" marT="7620" marB="0" anchor="ctr"/>
                </a:tc>
                <a:tc>
                  <a:txBody>
                    <a:bodyPr/>
                    <a:lstStyle/>
                    <a:p>
                      <a:pPr algn="ctr" fontAlgn="b"/>
                      <a:r>
                        <a:rPr lang="en-US" sz="1500" u="none" strike="noStrike" dirty="0" smtClean="0">
                          <a:effectLst/>
                        </a:rPr>
                        <a:t>24.8%</a:t>
                      </a:r>
                      <a:endParaRPr lang="en-US" sz="15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4220294487"/>
                  </a:ext>
                </a:extLst>
              </a:tr>
              <a:tr h="541565">
                <a:tc>
                  <a:txBody>
                    <a:bodyPr/>
                    <a:lstStyle/>
                    <a:p>
                      <a:pPr algn="l" fontAlgn="b"/>
                      <a:r>
                        <a:rPr lang="en-US" sz="1500" u="none" strike="noStrike" dirty="0" smtClean="0">
                          <a:effectLst/>
                        </a:rPr>
                        <a:t> Obesity </a:t>
                      </a:r>
                      <a:r>
                        <a:rPr lang="en-US" sz="1500" u="none" strike="noStrike" dirty="0">
                          <a:effectLst/>
                        </a:rPr>
                        <a:t>(age 10 to 64)</a:t>
                      </a:r>
                      <a:endParaRPr lang="en-US" sz="1500" b="0" i="0" u="none" strike="noStrike" dirty="0">
                        <a:solidFill>
                          <a:srgbClr val="000000"/>
                        </a:solidFill>
                        <a:effectLst/>
                        <a:latin typeface="+mn-lt"/>
                      </a:endParaRPr>
                    </a:p>
                  </a:txBody>
                  <a:tcPr marL="7620" marR="7620" marT="7620" marB="0" anchor="ctr"/>
                </a:tc>
                <a:tc>
                  <a:txBody>
                    <a:bodyPr/>
                    <a:lstStyle/>
                    <a:p>
                      <a:pPr algn="ctr" fontAlgn="b"/>
                      <a:r>
                        <a:rPr lang="en-US" sz="1500" u="none" strike="noStrike" dirty="0" smtClean="0">
                          <a:effectLst/>
                        </a:rPr>
                        <a:t>24.8%</a:t>
                      </a:r>
                      <a:endParaRPr lang="en-US" sz="15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558216923"/>
                  </a:ext>
                </a:extLst>
              </a:tr>
              <a:tr h="541565">
                <a:tc>
                  <a:txBody>
                    <a:bodyPr/>
                    <a:lstStyle/>
                    <a:p>
                      <a:pPr algn="l" fontAlgn="b"/>
                      <a:r>
                        <a:rPr lang="en-US" sz="1500" u="none" strike="noStrike" dirty="0" smtClean="0">
                          <a:effectLst/>
                        </a:rPr>
                        <a:t> Diabetes</a:t>
                      </a:r>
                      <a:endParaRPr lang="en-US" sz="1500" b="0" i="0" u="none" strike="noStrike" dirty="0">
                        <a:solidFill>
                          <a:srgbClr val="000000"/>
                        </a:solidFill>
                        <a:effectLst/>
                        <a:latin typeface="+mn-lt"/>
                      </a:endParaRPr>
                    </a:p>
                  </a:txBody>
                  <a:tcPr marL="7620" marR="7620" marT="7620" marB="0" anchor="ctr"/>
                </a:tc>
                <a:tc>
                  <a:txBody>
                    <a:bodyPr/>
                    <a:lstStyle/>
                    <a:p>
                      <a:pPr algn="ctr" fontAlgn="b"/>
                      <a:r>
                        <a:rPr lang="en-US" sz="1500" u="none" strike="noStrike" dirty="0" smtClean="0">
                          <a:effectLst/>
                        </a:rPr>
                        <a:t>47.3%</a:t>
                      </a:r>
                      <a:endParaRPr lang="en-US" sz="15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459113351"/>
                  </a:ext>
                </a:extLst>
              </a:tr>
              <a:tr h="541565">
                <a:tc>
                  <a:txBody>
                    <a:bodyPr/>
                    <a:lstStyle/>
                    <a:p>
                      <a:pPr algn="l" fontAlgn="b"/>
                      <a:r>
                        <a:rPr lang="en-US" sz="1500" u="none" strike="noStrike" dirty="0" smtClean="0">
                          <a:effectLst/>
                        </a:rPr>
                        <a:t> Hypertension</a:t>
                      </a:r>
                      <a:endParaRPr lang="en-US" sz="1500" b="0" i="0" u="none" strike="noStrike" dirty="0">
                        <a:solidFill>
                          <a:srgbClr val="000000"/>
                        </a:solidFill>
                        <a:effectLst/>
                        <a:latin typeface="+mn-lt"/>
                      </a:endParaRPr>
                    </a:p>
                  </a:txBody>
                  <a:tcPr marL="7620" marR="7620" marT="7620" marB="0" anchor="ctr"/>
                </a:tc>
                <a:tc>
                  <a:txBody>
                    <a:bodyPr/>
                    <a:lstStyle/>
                    <a:p>
                      <a:pPr algn="ctr" fontAlgn="b"/>
                      <a:r>
                        <a:rPr lang="en-US" sz="1500" u="none" strike="noStrike" dirty="0" smtClean="0">
                          <a:effectLst/>
                        </a:rPr>
                        <a:t>51.2%</a:t>
                      </a:r>
                      <a:endParaRPr lang="en-US" sz="15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737007894"/>
                  </a:ext>
                </a:extLst>
              </a:tr>
              <a:tr h="541565">
                <a:tc>
                  <a:txBody>
                    <a:bodyPr/>
                    <a:lstStyle/>
                    <a:p>
                      <a:pPr algn="l" fontAlgn="b"/>
                      <a:r>
                        <a:rPr lang="en-US" sz="1500" u="none" strike="noStrike" dirty="0" smtClean="0">
                          <a:effectLst/>
                        </a:rPr>
                        <a:t> Dementia </a:t>
                      </a:r>
                      <a:r>
                        <a:rPr lang="en-US" sz="1500" u="none" strike="noStrike" dirty="0">
                          <a:effectLst/>
                        </a:rPr>
                        <a:t>(age 18 or older)</a:t>
                      </a:r>
                      <a:endParaRPr lang="en-US" sz="1500" b="0" i="0" u="none" strike="noStrike" dirty="0">
                        <a:solidFill>
                          <a:srgbClr val="000000"/>
                        </a:solidFill>
                        <a:effectLst/>
                        <a:latin typeface="+mn-lt"/>
                      </a:endParaRPr>
                    </a:p>
                  </a:txBody>
                  <a:tcPr marL="7620" marR="7620" marT="7620" marB="0" anchor="ctr"/>
                </a:tc>
                <a:tc>
                  <a:txBody>
                    <a:bodyPr/>
                    <a:lstStyle/>
                    <a:p>
                      <a:pPr algn="ctr" fontAlgn="b"/>
                      <a:r>
                        <a:rPr lang="en-US" sz="1500" u="none" strike="noStrike" dirty="0" smtClean="0">
                          <a:effectLst/>
                        </a:rPr>
                        <a:t>59.3%</a:t>
                      </a:r>
                      <a:endParaRPr lang="en-US" sz="15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896932248"/>
                  </a:ext>
                </a:extLst>
              </a:tr>
              <a:tr h="541565">
                <a:tc>
                  <a:txBody>
                    <a:bodyPr/>
                    <a:lstStyle/>
                    <a:p>
                      <a:pPr algn="l" fontAlgn="b"/>
                      <a:r>
                        <a:rPr lang="en-US" sz="1500" u="none" strike="noStrike" dirty="0" smtClean="0">
                          <a:effectLst/>
                        </a:rPr>
                        <a:t> All </a:t>
                      </a:r>
                      <a:r>
                        <a:rPr lang="en-US" sz="1500" u="none" strike="noStrike" dirty="0">
                          <a:effectLst/>
                        </a:rPr>
                        <a:t>chronic conditions (age 60 or older)</a:t>
                      </a:r>
                      <a:endParaRPr lang="en-US" sz="1500" b="0" i="0" u="none" strike="noStrike" dirty="0">
                        <a:solidFill>
                          <a:srgbClr val="000000"/>
                        </a:solidFill>
                        <a:effectLst/>
                        <a:latin typeface="+mn-lt"/>
                      </a:endParaRPr>
                    </a:p>
                  </a:txBody>
                  <a:tcPr marL="7620" marR="7620" marT="7620" marB="0" anchor="ctr"/>
                </a:tc>
                <a:tc>
                  <a:txBody>
                    <a:bodyPr/>
                    <a:lstStyle/>
                    <a:p>
                      <a:pPr algn="ctr" fontAlgn="b"/>
                      <a:r>
                        <a:rPr lang="en-US" sz="1500" u="none" strike="noStrike" dirty="0" smtClean="0">
                          <a:effectLst/>
                        </a:rPr>
                        <a:t>65.1%</a:t>
                      </a:r>
                      <a:endParaRPr lang="en-US" sz="15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415925360"/>
                  </a:ext>
                </a:extLst>
              </a:tr>
            </a:tbl>
          </a:graphicData>
        </a:graphic>
      </p:graphicFrame>
      <p:sp>
        <p:nvSpPr>
          <p:cNvPr id="7" name="Slide Number Placeholder 6"/>
          <p:cNvSpPr>
            <a:spLocks noGrp="1"/>
          </p:cNvSpPr>
          <p:nvPr>
            <p:ph type="sldNum" sz="quarter" idx="12"/>
          </p:nvPr>
        </p:nvSpPr>
        <p:spPr/>
        <p:txBody>
          <a:bodyPr/>
          <a:lstStyle/>
          <a:p>
            <a:fld id="{48F63A3B-78C7-47BE-AE5E-E10140E04643}" type="slidenum">
              <a:rPr lang="en-US" smtClean="0"/>
              <a:t>10</a:t>
            </a:fld>
            <a:endParaRPr lang="en-US" dirty="0"/>
          </a:p>
        </p:txBody>
      </p:sp>
      <p:sp>
        <p:nvSpPr>
          <p:cNvPr id="13" name="TextBox 12"/>
          <p:cNvSpPr txBox="1"/>
          <p:nvPr/>
        </p:nvSpPr>
        <p:spPr>
          <a:xfrm>
            <a:off x="315754" y="6472645"/>
            <a:ext cx="10184859" cy="246221"/>
          </a:xfrm>
          <a:prstGeom prst="rect">
            <a:avLst/>
          </a:prstGeom>
          <a:noFill/>
        </p:spPr>
        <p:txBody>
          <a:bodyPr wrap="square" rtlCol="0">
            <a:spAutoFit/>
          </a:bodyPr>
          <a:lstStyle/>
          <a:p>
            <a:r>
              <a:rPr lang="en-US" sz="1000" dirty="0" smtClean="0"/>
              <a:t>Source: Mathematica Policy Research; estimates reflect current dollars.</a:t>
            </a:r>
            <a:endParaRPr lang="en-US" sz="1000" dirty="0"/>
          </a:p>
        </p:txBody>
      </p:sp>
    </p:spTree>
    <p:extLst>
      <p:ext uri="{BB962C8B-B14F-4D97-AF65-F5344CB8AC3E}">
        <p14:creationId xmlns:p14="http://schemas.microsoft.com/office/powerpoint/2010/main" val="3941428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Report Also Includes …</a:t>
            </a:r>
            <a:endParaRPr lang="en-US" dirty="0"/>
          </a:p>
        </p:txBody>
      </p:sp>
      <p:sp>
        <p:nvSpPr>
          <p:cNvPr id="3" name="Content Placeholder 2"/>
          <p:cNvSpPr>
            <a:spLocks noGrp="1"/>
          </p:cNvSpPr>
          <p:nvPr>
            <p:ph idx="1"/>
          </p:nvPr>
        </p:nvSpPr>
        <p:spPr/>
        <p:txBody>
          <a:bodyPr/>
          <a:lstStyle/>
          <a:p>
            <a:r>
              <a:rPr lang="en-US" dirty="0" smtClean="0"/>
              <a:t>An analysis of the differences between 2014 actual and projected spending estimates:</a:t>
            </a:r>
          </a:p>
          <a:p>
            <a:pPr lvl="1"/>
            <a:r>
              <a:rPr lang="en-US" dirty="0" smtClean="0"/>
              <a:t>By condition, and </a:t>
            </a:r>
          </a:p>
          <a:p>
            <a:pPr lvl="1"/>
            <a:r>
              <a:rPr lang="en-US" dirty="0" smtClean="0"/>
              <a:t>For the group of conditions</a:t>
            </a:r>
          </a:p>
          <a:p>
            <a:r>
              <a:rPr lang="en-US" dirty="0" smtClean="0"/>
              <a:t>The share of the difference between actual and projected spending attributable to state administered programs (Medicaid, </a:t>
            </a:r>
            <a:r>
              <a:rPr lang="en-US" dirty="0" err="1" smtClean="0"/>
              <a:t>MinnesotaCare</a:t>
            </a:r>
            <a:r>
              <a:rPr lang="en-US" dirty="0" smtClean="0"/>
              <a:t> and the State Employee Group Insurance Program</a:t>
            </a:r>
            <a:r>
              <a:rPr lang="en-US" dirty="0" smtClean="0"/>
              <a:t>)</a:t>
            </a:r>
          </a:p>
          <a:p>
            <a:r>
              <a:rPr lang="en-US" dirty="0" smtClean="0"/>
              <a:t>The trigger for a transfer of $50 mill to the HCAF in 62U.04 was met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417580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38200" y="1825624"/>
            <a:ext cx="10515600" cy="4691907"/>
          </a:xfrm>
        </p:spPr>
        <p:txBody>
          <a:bodyPr>
            <a:normAutofit/>
          </a:bodyPr>
          <a:lstStyle/>
          <a:p>
            <a:r>
              <a:rPr lang="en-US" dirty="0" smtClean="0"/>
              <a:t>Multiple factors drive chronic disease spending, including</a:t>
            </a:r>
          </a:p>
          <a:p>
            <a:pPr lvl="1"/>
            <a:r>
              <a:rPr lang="en-US" dirty="0" smtClean="0"/>
              <a:t>Health care cost inflation</a:t>
            </a:r>
          </a:p>
          <a:p>
            <a:pPr lvl="1"/>
            <a:r>
              <a:rPr lang="en-US" dirty="0" smtClean="0"/>
              <a:t>Aging of the population</a:t>
            </a:r>
          </a:p>
          <a:p>
            <a:r>
              <a:rPr lang="en-US" dirty="0" smtClean="0"/>
              <a:t>Of concern is the five-year growth in prevalence of treated disease in virtually all age groups</a:t>
            </a:r>
          </a:p>
          <a:p>
            <a:pPr lvl="1"/>
            <a:r>
              <a:rPr lang="en-US" dirty="0" smtClean="0"/>
              <a:t>The solution may not lie solely in creating better treatment options or improving care delivery efficiency … we cannot treat ourselves out of this problem</a:t>
            </a:r>
          </a:p>
          <a:p>
            <a:pPr lvl="1"/>
            <a:r>
              <a:rPr lang="en-US" dirty="0" smtClean="0"/>
              <a:t>Effort needs to increasingly be upstream, focusing on prevention, delay and early diagnosis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719417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Spending for Minnesotans with Chronic Disease, 2012</a:t>
            </a:r>
            <a:endParaRPr lang="en-US" dirty="0"/>
          </a:p>
        </p:txBody>
      </p:sp>
      <p:pic>
        <p:nvPicPr>
          <p:cNvPr id="8" name="Picture 7"/>
          <p:cNvPicPr>
            <a:picLocks noChangeAspect="1"/>
          </p:cNvPicPr>
          <p:nvPr/>
        </p:nvPicPr>
        <p:blipFill>
          <a:blip r:embed="rId3"/>
          <a:stretch>
            <a:fillRect/>
          </a:stretch>
        </p:blipFill>
        <p:spPr>
          <a:xfrm>
            <a:off x="104776" y="1383195"/>
            <a:ext cx="2737938" cy="2816501"/>
          </a:xfrm>
          <a:prstGeom prst="rect">
            <a:avLst/>
          </a:prstGeom>
        </p:spPr>
      </p:pic>
      <p:pic>
        <p:nvPicPr>
          <p:cNvPr id="10" name="Picture 9"/>
          <p:cNvPicPr>
            <a:picLocks noChangeAspect="1"/>
          </p:cNvPicPr>
          <p:nvPr/>
        </p:nvPicPr>
        <p:blipFill>
          <a:blip r:embed="rId4"/>
          <a:stretch>
            <a:fillRect/>
          </a:stretch>
        </p:blipFill>
        <p:spPr>
          <a:xfrm>
            <a:off x="2842714" y="1419200"/>
            <a:ext cx="5903188" cy="2305488"/>
          </a:xfrm>
          <a:prstGeom prst="rect">
            <a:avLst/>
          </a:prstGeom>
        </p:spPr>
      </p:pic>
      <p:pic>
        <p:nvPicPr>
          <p:cNvPr id="11" name="Picture 10"/>
          <p:cNvPicPr>
            <a:picLocks noChangeAspect="1"/>
          </p:cNvPicPr>
          <p:nvPr/>
        </p:nvPicPr>
        <p:blipFill>
          <a:blip r:embed="rId5"/>
          <a:stretch>
            <a:fillRect/>
          </a:stretch>
        </p:blipFill>
        <p:spPr>
          <a:xfrm>
            <a:off x="0" y="3909396"/>
            <a:ext cx="6231252" cy="2442553"/>
          </a:xfrm>
          <a:prstGeom prst="rect">
            <a:avLst/>
          </a:prstGeom>
        </p:spPr>
      </p:pic>
      <p:pic>
        <p:nvPicPr>
          <p:cNvPr id="13" name="Picture 12"/>
          <p:cNvPicPr>
            <a:picLocks noChangeAspect="1"/>
          </p:cNvPicPr>
          <p:nvPr/>
        </p:nvPicPr>
        <p:blipFill>
          <a:blip r:embed="rId6"/>
          <a:stretch>
            <a:fillRect/>
          </a:stretch>
        </p:blipFill>
        <p:spPr>
          <a:xfrm>
            <a:off x="6268234" y="4131915"/>
            <a:ext cx="5820663" cy="2183535"/>
          </a:xfrm>
          <a:prstGeom prst="rect">
            <a:avLst/>
          </a:prstGeom>
        </p:spPr>
      </p:pic>
      <p:pic>
        <p:nvPicPr>
          <p:cNvPr id="9" name="Picture 8"/>
          <p:cNvPicPr>
            <a:picLocks noChangeAspect="1"/>
          </p:cNvPicPr>
          <p:nvPr/>
        </p:nvPicPr>
        <p:blipFill>
          <a:blip r:embed="rId7"/>
          <a:stretch>
            <a:fillRect/>
          </a:stretch>
        </p:blipFill>
        <p:spPr>
          <a:xfrm>
            <a:off x="8642555" y="1419200"/>
            <a:ext cx="3446342" cy="2712715"/>
          </a:xfrm>
          <a:prstGeom prst="rect">
            <a:avLst/>
          </a:prstGeom>
        </p:spPr>
      </p:pic>
      <p:sp>
        <p:nvSpPr>
          <p:cNvPr id="3" name="TextBox 2"/>
          <p:cNvSpPr txBox="1"/>
          <p:nvPr/>
        </p:nvSpPr>
        <p:spPr>
          <a:xfrm>
            <a:off x="104775" y="6448781"/>
            <a:ext cx="11984121" cy="400110"/>
          </a:xfrm>
          <a:prstGeom prst="rect">
            <a:avLst/>
          </a:prstGeom>
          <a:noFill/>
        </p:spPr>
        <p:txBody>
          <a:bodyPr wrap="square" rtlCol="0">
            <a:spAutoFit/>
          </a:bodyPr>
          <a:lstStyle/>
          <a:p>
            <a:r>
              <a:rPr lang="en-US" sz="1000" dirty="0" smtClean="0"/>
              <a:t>Supplemental information at the county and age-level is available for ten select chronic conditions, including: high blood pressure, high cholesterol, asthma, diabetes, depression, </a:t>
            </a:r>
            <a:r>
              <a:rPr lang="en-US" sz="1000" dirty="0" smtClean="0"/>
              <a:t>CHF</a:t>
            </a:r>
            <a:r>
              <a:rPr lang="en-US" sz="1000" dirty="0" smtClean="0"/>
              <a:t>, </a:t>
            </a:r>
            <a:r>
              <a:rPr lang="en-US" sz="1000" dirty="0" smtClean="0"/>
              <a:t>ischemic heart disease, </a:t>
            </a:r>
            <a:r>
              <a:rPr lang="en-US" sz="1000" dirty="0" smtClean="0"/>
              <a:t>COPD, </a:t>
            </a:r>
            <a:r>
              <a:rPr lang="en-US" sz="1000" dirty="0" smtClean="0"/>
              <a:t>chronic kidney disease and rheumatic </a:t>
            </a:r>
            <a:r>
              <a:rPr lang="en-US" sz="1000" dirty="0"/>
              <a:t>arthritis: </a:t>
            </a:r>
            <a:r>
              <a:rPr lang="en-US" sz="1000" dirty="0" smtClean="0">
                <a:hlinkClick r:id="rId8"/>
              </a:rPr>
              <a:t>www.health.state.mn.us/divs/hpsc/hep/publications/costs/20160127_chronicconditions.pdf</a:t>
            </a:r>
            <a:r>
              <a:rPr lang="en-US" sz="1000" dirty="0" smtClean="0"/>
              <a:t> &amp; </a:t>
            </a:r>
            <a:r>
              <a:rPr lang="en-US" sz="1000" dirty="0" smtClean="0">
                <a:hlinkClick r:id="rId9"/>
              </a:rPr>
              <a:t>www.health.state.mn.us/divs/hpsc/hep/publications/costs/20160414_chronictechsupl.pdf</a:t>
            </a:r>
            <a:r>
              <a:rPr lang="en-US" sz="1000" dirty="0" smtClean="0"/>
              <a:t> </a:t>
            </a:r>
            <a:endParaRPr lang="en-US" sz="1000" dirty="0"/>
          </a:p>
        </p:txBody>
      </p:sp>
    </p:spTree>
    <p:extLst>
      <p:ext uri="{BB962C8B-B14F-4D97-AF65-F5344CB8AC3E}">
        <p14:creationId xmlns:p14="http://schemas.microsoft.com/office/powerpoint/2010/main" val="1766659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smtClean="0"/>
              <a:t>Discussion </a:t>
            </a:r>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14</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95" y="917442"/>
            <a:ext cx="2029269" cy="355346"/>
          </a:xfrm>
          <a:prstGeom prst="rect">
            <a:avLst/>
          </a:prstGeom>
        </p:spPr>
      </p:pic>
      <p:sp>
        <p:nvSpPr>
          <p:cNvPr id="9" name="Text Placeholder 7"/>
          <p:cNvSpPr>
            <a:spLocks noGrp="1"/>
          </p:cNvSpPr>
          <p:nvPr>
            <p:ph type="body" sz="quarter" idx="13"/>
          </p:nvPr>
        </p:nvSpPr>
        <p:spPr>
          <a:xfrm>
            <a:off x="2152650" y="3469517"/>
            <a:ext cx="7886700" cy="2619679"/>
          </a:xfrm>
        </p:spPr>
        <p:txBody>
          <a:bodyPr>
            <a:normAutofit/>
          </a:bodyPr>
          <a:lstStyle/>
          <a:p>
            <a:r>
              <a:rPr lang="en-US" sz="1650" dirty="0" smtClean="0"/>
              <a:t>Health Promotion &amp; </a:t>
            </a:r>
            <a:r>
              <a:rPr lang="en-US" sz="1650" dirty="0"/>
              <a:t>Chronic Disease: </a:t>
            </a:r>
            <a:r>
              <a:rPr lang="en-US" sz="1650" dirty="0" smtClean="0">
                <a:hlinkClick r:id="rId3"/>
              </a:rPr>
              <a:t>www.health.state.mn.us/divs/hpcd/</a:t>
            </a:r>
            <a:r>
              <a:rPr lang="en-US" sz="1650" dirty="0" smtClean="0"/>
              <a:t> </a:t>
            </a:r>
          </a:p>
          <a:p>
            <a:r>
              <a:rPr lang="en-US" sz="1650" dirty="0" smtClean="0"/>
              <a:t>Office of Statewide Health </a:t>
            </a:r>
            <a:r>
              <a:rPr lang="en-US" sz="1650" dirty="0"/>
              <a:t>Improvement Initiative: </a:t>
            </a:r>
            <a:r>
              <a:rPr lang="en-US" sz="1650" dirty="0" smtClean="0">
                <a:hlinkClick r:id="rId4"/>
              </a:rPr>
              <a:t>www.health.state.mn.us/divs/oshii/</a:t>
            </a:r>
            <a:endParaRPr lang="en-US" sz="1650" dirty="0" smtClean="0"/>
          </a:p>
          <a:p>
            <a:r>
              <a:rPr lang="en-US" sz="1650" dirty="0"/>
              <a:t>Health Policy: </a:t>
            </a:r>
            <a:r>
              <a:rPr lang="en-US" sz="1650" dirty="0" smtClean="0">
                <a:hlinkClick r:id="rId5"/>
              </a:rPr>
              <a:t>www.health.state.mn.us/divs/hpsc/</a:t>
            </a:r>
            <a:r>
              <a:rPr lang="en-US" sz="1650" dirty="0" smtClean="0"/>
              <a:t> </a:t>
            </a:r>
          </a:p>
          <a:p>
            <a:endParaRPr lang="en-US" sz="1650" dirty="0"/>
          </a:p>
          <a:p>
            <a:r>
              <a:rPr lang="en-US" sz="1650" dirty="0" smtClean="0"/>
              <a:t>Health Economics Program: </a:t>
            </a:r>
            <a:r>
              <a:rPr lang="en-US" sz="1650" dirty="0" smtClean="0">
                <a:hlinkClick r:id="rId6"/>
              </a:rPr>
              <a:t>www.health.state.mn.us/healtheconomics</a:t>
            </a:r>
            <a:endParaRPr lang="en-US" sz="1650" dirty="0" smtClean="0"/>
          </a:p>
          <a:p>
            <a:r>
              <a:rPr lang="en-US" sz="1650" dirty="0" smtClean="0"/>
              <a:t>MN All Payer Claims Data: </a:t>
            </a:r>
            <a:r>
              <a:rPr lang="en-US" sz="1650" dirty="0">
                <a:hlinkClick r:id="rId7"/>
              </a:rPr>
              <a:t>www.health.state.mn.us/healthreform/allpayer</a:t>
            </a:r>
            <a:r>
              <a:rPr lang="en-US" sz="1650" dirty="0"/>
              <a:t> </a:t>
            </a:r>
            <a:endParaRPr lang="en-US" sz="1650" dirty="0" smtClean="0"/>
          </a:p>
        </p:txBody>
      </p:sp>
    </p:spTree>
    <p:extLst>
      <p:ext uri="{BB962C8B-B14F-4D97-AF65-F5344CB8AC3E}">
        <p14:creationId xmlns:p14="http://schemas.microsoft.com/office/powerpoint/2010/main" val="2561138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Minnesota Disease-Attributable Spending </a:t>
            </a:r>
            <a:br>
              <a:rPr lang="en-US" dirty="0" smtClean="0"/>
            </a:br>
            <a:r>
              <a:rPr lang="en-US" dirty="0" smtClean="0"/>
              <a:t>on the Right Track?</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dirty="0" smtClean="0"/>
              <a:t>Identify health care spending </a:t>
            </a:r>
            <a:r>
              <a:rPr lang="en-US" i="1" dirty="0" smtClean="0"/>
              <a:t>directly</a:t>
            </a:r>
            <a:r>
              <a:rPr lang="en-US" dirty="0" smtClean="0"/>
              <a:t> attributable to select conditions (diabetes, hypertension, dementia, obesity, all chronic conditions for persons 60 years or older) and smoking exposure</a:t>
            </a:r>
          </a:p>
          <a:p>
            <a:pPr lvl="1"/>
            <a:r>
              <a:rPr lang="en-US" dirty="0" smtClean="0"/>
              <a:t>Include spending for co-morbid conditions, e.g. hypertension for diabetes</a:t>
            </a:r>
          </a:p>
          <a:p>
            <a:pPr lvl="1"/>
            <a:r>
              <a:rPr lang="en-US" dirty="0" smtClean="0"/>
              <a:t>Exclude spending unrelated conditions, e.g. the ED visit for influenza</a:t>
            </a:r>
          </a:p>
          <a:p>
            <a:pPr marL="457200" indent="-457200">
              <a:buFont typeface="+mj-lt"/>
              <a:buAutoNum type="arabicPeriod"/>
            </a:pPr>
            <a:r>
              <a:rPr lang="en-US" dirty="0" smtClean="0"/>
              <a:t>Project how condition-attributable </a:t>
            </a:r>
            <a:r>
              <a:rPr lang="en-US" dirty="0"/>
              <a:t>spending </a:t>
            </a:r>
            <a:r>
              <a:rPr lang="en-US" dirty="0" smtClean="0"/>
              <a:t>would rise after 2009 without changes in trends</a:t>
            </a:r>
          </a:p>
          <a:p>
            <a:pPr marL="457200" indent="-457200">
              <a:buFont typeface="+mj-lt"/>
              <a:buAutoNum type="arabicPeriod"/>
            </a:pPr>
            <a:r>
              <a:rPr lang="en-US" dirty="0" smtClean="0"/>
              <a:t>Compare 2014 actual spending to baseline projections from 2009</a:t>
            </a:r>
          </a:p>
          <a:p>
            <a:pPr marL="457200" indent="-457200">
              <a:buFont typeface="+mj-lt"/>
              <a:buAutoNum type="arabicPeriod"/>
            </a:pPr>
            <a:r>
              <a:rPr lang="en-US" dirty="0"/>
              <a:t>Estimate share of the difference between actual &amp; projected spending attributable to state-administered </a:t>
            </a:r>
            <a:r>
              <a:rPr lang="en-US" dirty="0" smtClean="0"/>
              <a:t>programs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804147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About the Study &amp; Key Findings</a:t>
            </a:r>
            <a:endParaRPr lang="en-US" dirty="0"/>
          </a:p>
        </p:txBody>
      </p:sp>
      <p:sp>
        <p:nvSpPr>
          <p:cNvPr id="3" name="Text Placeholder 2"/>
          <p:cNvSpPr>
            <a:spLocks noGrp="1"/>
          </p:cNvSpPr>
          <p:nvPr>
            <p:ph type="body" sz="quarter" idx="14"/>
          </p:nvPr>
        </p:nvSpPr>
        <p:spPr/>
        <p:txBody>
          <a:bodyPr/>
          <a:lstStyle/>
          <a:p>
            <a:endParaRPr lang="en-US"/>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35858" b="35858"/>
          <a:stretch>
            <a:fillRect/>
          </a:stretch>
        </p:blipFill>
        <p:spPr/>
      </p:pic>
    </p:spTree>
    <p:extLst>
      <p:ext uri="{BB962C8B-B14F-4D97-AF65-F5344CB8AC3E}">
        <p14:creationId xmlns:p14="http://schemas.microsoft.com/office/powerpoint/2010/main" val="383824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Disease-Attributable Health Care Spending?</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0936792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Oval 11"/>
          <p:cNvSpPr/>
          <p:nvPr/>
        </p:nvSpPr>
        <p:spPr>
          <a:xfrm>
            <a:off x="8068961" y="1646238"/>
            <a:ext cx="3528307" cy="1743734"/>
          </a:xfrm>
          <a:prstGeom prst="ellipse">
            <a:avLst/>
          </a:prstGeom>
          <a:noFill/>
          <a:ln w="190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479502" y="1505414"/>
            <a:ext cx="3207281" cy="923330"/>
          </a:xfrm>
          <a:prstGeom prst="rect">
            <a:avLst/>
          </a:prstGeom>
          <a:solidFill>
            <a:schemeClr val="bg1"/>
          </a:solidFill>
          <a:ln>
            <a:solidFill>
              <a:schemeClr val="accent1"/>
            </a:solidFill>
          </a:ln>
        </p:spPr>
        <p:txBody>
          <a:bodyPr wrap="square" rtlCol="0">
            <a:spAutoFit/>
          </a:bodyPr>
          <a:lstStyle/>
          <a:p>
            <a:pPr algn="ctr"/>
            <a:r>
              <a:rPr lang="en-US" b="1" dirty="0" smtClean="0"/>
              <a:t>Diabetes – Hypertension -</a:t>
            </a:r>
          </a:p>
          <a:p>
            <a:pPr algn="ctr"/>
            <a:r>
              <a:rPr lang="en-US" b="1" dirty="0" smtClean="0"/>
              <a:t>Dementia - C/D among 60+ -</a:t>
            </a:r>
          </a:p>
          <a:p>
            <a:pPr algn="ctr"/>
            <a:r>
              <a:rPr lang="en-US" b="1" dirty="0" smtClean="0"/>
              <a:t>Obesity - Tobacco</a:t>
            </a:r>
            <a:endParaRPr lang="en-US" b="1" dirty="0"/>
          </a:p>
        </p:txBody>
      </p:sp>
    </p:spTree>
    <p:extLst>
      <p:ext uri="{BB962C8B-B14F-4D97-AF65-F5344CB8AC3E}">
        <p14:creationId xmlns:p14="http://schemas.microsoft.com/office/powerpoint/2010/main" val="1896318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Estimates</a:t>
            </a:r>
            <a:endParaRPr lang="en-US" dirty="0"/>
          </a:p>
        </p:txBody>
      </p:sp>
      <p:sp>
        <p:nvSpPr>
          <p:cNvPr id="3" name="Content Placeholder 2"/>
          <p:cNvSpPr>
            <a:spLocks noGrp="1"/>
          </p:cNvSpPr>
          <p:nvPr>
            <p:ph idx="1"/>
          </p:nvPr>
        </p:nvSpPr>
        <p:spPr>
          <a:xfrm>
            <a:off x="838200" y="1692275"/>
            <a:ext cx="10515600" cy="4351338"/>
          </a:xfrm>
        </p:spPr>
        <p:txBody>
          <a:bodyPr>
            <a:normAutofit fontScale="85000" lnSpcReduction="20000"/>
          </a:bodyPr>
          <a:lstStyle/>
          <a:p>
            <a:r>
              <a:rPr lang="en-US" dirty="0" smtClean="0"/>
              <a:t>Based on treated prevalence for a 1-year period:</a:t>
            </a:r>
          </a:p>
          <a:p>
            <a:pPr lvl="1"/>
            <a:r>
              <a:rPr lang="en-US" dirty="0" smtClean="0"/>
              <a:t>People with condition not presenting for care in time period are not counted in prevalence estimates</a:t>
            </a:r>
          </a:p>
          <a:p>
            <a:r>
              <a:rPr lang="en-US" dirty="0" smtClean="0"/>
              <a:t>Adjusted to reflect uninsured/others</a:t>
            </a:r>
          </a:p>
          <a:p>
            <a:r>
              <a:rPr lang="en-US" dirty="0" smtClean="0"/>
              <a:t>Focused </a:t>
            </a:r>
            <a:r>
              <a:rPr lang="en-US" dirty="0"/>
              <a:t>on medical spending, not complete estimate of impact</a:t>
            </a:r>
          </a:p>
          <a:p>
            <a:pPr lvl="1"/>
            <a:r>
              <a:rPr lang="en-US" dirty="0"/>
              <a:t>Economic burden of income lost or life lost</a:t>
            </a:r>
          </a:p>
          <a:p>
            <a:pPr lvl="1"/>
            <a:r>
              <a:rPr lang="en-US" dirty="0"/>
              <a:t>Caregiver </a:t>
            </a:r>
            <a:r>
              <a:rPr lang="en-US" dirty="0" smtClean="0"/>
              <a:t>burden</a:t>
            </a:r>
          </a:p>
          <a:p>
            <a:r>
              <a:rPr lang="en-US" dirty="0" smtClean="0"/>
              <a:t>Uses best available science &amp; data, but: </a:t>
            </a:r>
          </a:p>
          <a:p>
            <a:pPr lvl="1"/>
            <a:r>
              <a:rPr lang="en-US" dirty="0" smtClean="0"/>
              <a:t>Estimates are associated with statistical error</a:t>
            </a:r>
          </a:p>
          <a:p>
            <a:pPr lvl="1"/>
            <a:r>
              <a:rPr lang="en-US" dirty="0" smtClean="0"/>
              <a:t>Science of “attributing spending” to conditions is evolving</a:t>
            </a:r>
          </a:p>
          <a:p>
            <a:pPr lvl="1"/>
            <a:r>
              <a:rPr lang="en-US" dirty="0" smtClean="0"/>
              <a:t>Does not capture potentially sizable spill-over effects from condition/risk-factors on unrelated care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
        <p:nvSpPr>
          <p:cNvPr id="4" name="TextBox 3"/>
          <p:cNvSpPr txBox="1"/>
          <p:nvPr/>
        </p:nvSpPr>
        <p:spPr>
          <a:xfrm>
            <a:off x="200025" y="6356350"/>
            <a:ext cx="10534650" cy="400110"/>
          </a:xfrm>
          <a:prstGeom prst="rect">
            <a:avLst/>
          </a:prstGeom>
          <a:noFill/>
        </p:spPr>
        <p:txBody>
          <a:bodyPr wrap="square" rtlCol="0">
            <a:spAutoFit/>
          </a:bodyPr>
          <a:lstStyle/>
          <a:p>
            <a:r>
              <a:rPr lang="en-US" sz="1000" dirty="0" smtClean="0"/>
              <a:t>The final legislative report will include </a:t>
            </a:r>
            <a:r>
              <a:rPr lang="en-US" sz="1000" u="sng" dirty="0" smtClean="0"/>
              <a:t>detailed information </a:t>
            </a:r>
            <a:r>
              <a:rPr lang="en-US" sz="1000" dirty="0" smtClean="0"/>
              <a:t>on data, methodology, and estimates in the literature. This information is largely already available in the status report update from July 2016: </a:t>
            </a:r>
            <a:r>
              <a:rPr lang="en-US" sz="1000" dirty="0">
                <a:hlinkClick r:id="rId3"/>
              </a:rPr>
              <a:t>http://</a:t>
            </a:r>
            <a:r>
              <a:rPr lang="en-US" sz="1000" dirty="0" smtClean="0">
                <a:hlinkClick r:id="rId3"/>
              </a:rPr>
              <a:t>www.health.state.mn.us/divs/hpsc/hep/ChronicConditionsStatusRpt.pdf</a:t>
            </a:r>
            <a:r>
              <a:rPr lang="en-US" sz="1000" dirty="0" smtClean="0"/>
              <a:t> </a:t>
            </a:r>
            <a:endParaRPr lang="en-US" sz="1000" dirty="0"/>
          </a:p>
        </p:txBody>
      </p:sp>
    </p:spTree>
    <p:extLst>
      <p:ext uri="{BB962C8B-B14F-4D97-AF65-F5344CB8AC3E}">
        <p14:creationId xmlns:p14="http://schemas.microsoft.com/office/powerpoint/2010/main" val="717601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838200" y="1694985"/>
            <a:ext cx="10515600" cy="4661365"/>
          </a:xfrm>
        </p:spPr>
        <p:txBody>
          <a:bodyPr>
            <a:normAutofit/>
          </a:bodyPr>
          <a:lstStyle/>
          <a:p>
            <a:r>
              <a:rPr lang="en-US" dirty="0" smtClean="0"/>
              <a:t>Spending on chronic conditions accounted </a:t>
            </a:r>
            <a:r>
              <a:rPr lang="en-US" dirty="0"/>
              <a:t>for a considerable share of total health </a:t>
            </a:r>
            <a:r>
              <a:rPr lang="en-US" dirty="0" smtClean="0"/>
              <a:t>spending, particularly for the elderly</a:t>
            </a:r>
          </a:p>
          <a:p>
            <a:r>
              <a:rPr lang="en-US" dirty="0" smtClean="0"/>
              <a:t>Health care spending for all conditions rose from 2009 to 2014</a:t>
            </a:r>
          </a:p>
          <a:p>
            <a:pPr lvl="1"/>
            <a:r>
              <a:rPr lang="en-US" dirty="0" smtClean="0"/>
              <a:t>Per-person </a:t>
            </a:r>
            <a:r>
              <a:rPr lang="en-US" dirty="0" smtClean="0"/>
              <a:t>spending for a number of categories actually </a:t>
            </a:r>
            <a:r>
              <a:rPr lang="en-US" dirty="0" smtClean="0"/>
              <a:t>fell</a:t>
            </a:r>
          </a:p>
          <a:p>
            <a:pPr lvl="1"/>
            <a:r>
              <a:rPr lang="en-US" dirty="0" smtClean="0"/>
              <a:t>Growth in prevalence beyond </a:t>
            </a:r>
            <a:r>
              <a:rPr lang="en-US" dirty="0"/>
              <a:t>the impact of aging drove much of spending </a:t>
            </a:r>
            <a:r>
              <a:rPr lang="en-US" dirty="0" smtClean="0"/>
              <a:t>increase</a:t>
            </a:r>
            <a:endParaRPr lang="en-US" dirty="0" smtClean="0"/>
          </a:p>
          <a:p>
            <a:r>
              <a:rPr lang="en-US" dirty="0" smtClean="0"/>
              <a:t>Ten-year projections of spending show considerable growth (24.8% to 65.1%)</a:t>
            </a:r>
          </a:p>
          <a:p>
            <a:r>
              <a:rPr lang="en-US" dirty="0" smtClean="0"/>
              <a:t>Compared to baseline projections, 2014 trends are lower for some and higher for other conditions</a:t>
            </a:r>
          </a:p>
          <a:p>
            <a:endParaRPr lang="en-US" dirty="0" smtClean="0"/>
          </a:p>
          <a:p>
            <a:endParaRPr lang="en-US" dirty="0"/>
          </a:p>
          <a:p>
            <a:endParaRPr lang="en-US" dirty="0" smtClean="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673896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Estimates and Projections</a:t>
            </a:r>
            <a:endParaRPr lang="en-US" dirty="0"/>
          </a:p>
        </p:txBody>
      </p:sp>
      <p:sp>
        <p:nvSpPr>
          <p:cNvPr id="3" name="Text Placeholder 2"/>
          <p:cNvSpPr>
            <a:spLocks noGrp="1"/>
          </p:cNvSpPr>
          <p:nvPr>
            <p:ph type="body" sz="quarter" idx="14"/>
          </p:nvPr>
        </p:nvSpPr>
        <p:spPr/>
        <p:txBody>
          <a:bodyPr/>
          <a:lstStyle/>
          <a:p>
            <a:endParaRPr lang="en-US"/>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33997" b="33997"/>
          <a:stretch>
            <a:fillRect/>
          </a:stretch>
        </p:blipFill>
        <p:spPr/>
      </p:pic>
    </p:spTree>
    <p:extLst>
      <p:ext uri="{BB962C8B-B14F-4D97-AF65-F5344CB8AC3E}">
        <p14:creationId xmlns:p14="http://schemas.microsoft.com/office/powerpoint/2010/main" val="3144403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1 - Treated Prevalence 2009 &amp; 2014, </a:t>
            </a:r>
            <a:br>
              <a:rPr lang="en-US" sz="3200" dirty="0" smtClean="0"/>
            </a:br>
            <a:r>
              <a:rPr lang="en-US" sz="3200" dirty="0" smtClean="0"/>
              <a:t>Attributable to Selected Conditions &amp; Smoking Exposure</a:t>
            </a:r>
            <a:endParaRPr lang="en-US" sz="3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8897179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
        <p:nvSpPr>
          <p:cNvPr id="10" name="Rectangle 9"/>
          <p:cNvSpPr/>
          <p:nvPr/>
        </p:nvSpPr>
        <p:spPr>
          <a:xfrm>
            <a:off x="246434" y="6301809"/>
            <a:ext cx="10736093" cy="400110"/>
          </a:xfrm>
          <a:prstGeom prst="rect">
            <a:avLst/>
          </a:prstGeom>
        </p:spPr>
        <p:txBody>
          <a:bodyPr wrap="square">
            <a:spAutoFit/>
          </a:bodyPr>
          <a:lstStyle/>
          <a:p>
            <a:r>
              <a:rPr lang="en-US" sz="1000" dirty="0"/>
              <a:t>Source: Mathematica Policy Research analysis of claims and encounter data from the Minnesota All-Payer Claims Database v. </a:t>
            </a:r>
            <a:r>
              <a:rPr lang="en-US" sz="1000" dirty="0" smtClean="0"/>
              <a:t>19, the </a:t>
            </a:r>
            <a:r>
              <a:rPr lang="en-US" sz="1000" dirty="0"/>
              <a:t>Medical Expenditure Panel </a:t>
            </a:r>
            <a:r>
              <a:rPr lang="en-US" sz="1000" dirty="0" smtClean="0"/>
              <a:t>Survey and Minnesota’s Behavioral Risk Factor Survey. </a:t>
            </a:r>
            <a:r>
              <a:rPr lang="en-US" sz="1000" dirty="0"/>
              <a:t>Estimates are weighted to population and coverage estimates reported in the Minnesota population sample of the American Community Survey.</a:t>
            </a:r>
          </a:p>
        </p:txBody>
      </p:sp>
    </p:spTree>
    <p:extLst>
      <p:ext uri="{BB962C8B-B14F-4D97-AF65-F5344CB8AC3E}">
        <p14:creationId xmlns:p14="http://schemas.microsoft.com/office/powerpoint/2010/main" val="1253455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2 - Estimated Spending, 2009 &amp; 2014 </a:t>
            </a:r>
            <a:br>
              <a:rPr lang="en-US" sz="3200" dirty="0" smtClean="0"/>
            </a:br>
            <a:r>
              <a:rPr lang="en-US" sz="3200" dirty="0" smtClean="0"/>
              <a:t>Attributable </a:t>
            </a:r>
            <a:r>
              <a:rPr lang="en-US" sz="3200" dirty="0"/>
              <a:t>to </a:t>
            </a:r>
            <a:r>
              <a:rPr lang="en-US" sz="3200" dirty="0" smtClean="0"/>
              <a:t>Selected Conditions &amp; Smoking Exposure</a:t>
            </a:r>
            <a:endParaRPr lang="en-US" sz="3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8400676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
        <p:nvSpPr>
          <p:cNvPr id="10" name="Rectangle 9"/>
          <p:cNvSpPr/>
          <p:nvPr/>
        </p:nvSpPr>
        <p:spPr>
          <a:xfrm>
            <a:off x="71335" y="6321365"/>
            <a:ext cx="10794459" cy="400110"/>
          </a:xfrm>
          <a:prstGeom prst="rect">
            <a:avLst/>
          </a:prstGeom>
        </p:spPr>
        <p:txBody>
          <a:bodyPr wrap="square">
            <a:spAutoFit/>
          </a:bodyPr>
          <a:lstStyle/>
          <a:p>
            <a:r>
              <a:rPr lang="en-US" sz="1000" dirty="0"/>
              <a:t>Source: Mathematica Policy Research analysis of claims and encounter data from the Minnesota All-Payer Claims Database v. 19 and the Medical Expenditure Panel Survey. Estimates are weighted to coverage reported in the Minnesota population sample of the American Community Survey. </a:t>
            </a:r>
          </a:p>
        </p:txBody>
      </p:sp>
    </p:spTree>
    <p:extLst>
      <p:ext uri="{BB962C8B-B14F-4D97-AF65-F5344CB8AC3E}">
        <p14:creationId xmlns:p14="http://schemas.microsoft.com/office/powerpoint/2010/main" val="866273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F5552E-7FA5-401C-A5C1-DF343DC4B3F7}" vid="{00869514-4466-4273-82D4-87EB9D687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PP6VNZTUNPYT-1816038265-50</_dlc_DocId>
    <_dlc_DocIdUrl xmlns="98f01fe9-c3f2-4582-9148-d87bd0c242e7">
      <Url>https://mn365.sharepoint.com/teams/MDH/temporary/chronic_conditions/_layouts/15/DocIdRedir.aspx?ID=PP6VNZTUNPYT-1816038265-50</Url>
      <Description>PP6VNZTUNPYT-1816038265-50</Description>
    </_dlc_DocIdUrl>
    <SharedWithUsers xmlns="f1df5969-7ca8-4ecc-8ba2-81bbc50d33d2">
      <UserInfo>
        <DisplayName>Rydrych, Diane (MDH)</DisplayName>
        <AccountId>667</AccountId>
        <AccountType/>
      </UserInfo>
      <UserInfo>
        <DisplayName>Manning, Mary (MDH)</DisplayName>
        <AccountId>1793</AccountId>
        <AccountType/>
      </UserInfo>
      <UserInfo>
        <DisplayName>Tholkes, Chris (MDH)</DisplayName>
        <AccountId>539</AccountId>
        <AccountType/>
      </UserInfo>
      <UserInfo>
        <DisplayName>Zukoski, Ann (MDH)</DisplayName>
        <AccountId>367</AccountId>
        <AccountType/>
      </UserInfo>
      <UserInfo>
        <DisplayName>Peacock, James (MDH)</DisplayName>
        <AccountId>128</AccountId>
        <AccountType/>
      </UserInfo>
      <UserInfo>
        <DisplayName>Simmons, David.S (MDH)</DisplayName>
        <AccountId>632</AccountId>
        <AccountType/>
      </UserInfo>
      <UserInfo>
        <DisplayName>Kingsbury, John (MDH)</DisplayName>
        <AccountId>70</AccountId>
        <AccountType/>
      </UserInfo>
      <UserInfo>
        <DisplayName>Smith, Scott (MDH)</DisplayName>
        <AccountId>1576</AccountId>
        <AccountType/>
      </UserInfo>
      <UserInfo>
        <DisplayName>Mink, Pam (MDH)</DisplayName>
        <AccountId>3435</AccountId>
        <AccountType/>
      </UserInfo>
      <UserInfo>
        <DisplayName>Bishop, Don (MDH)</DisplayName>
        <AccountId>671</AccountId>
        <AccountType/>
      </UserInfo>
      <UserInfo>
        <DisplayName>Pelletier, Jennifer (MDH)</DisplayName>
        <AccountId>912</AccountId>
        <AccountType/>
      </UserInfo>
      <UserInfo>
        <DisplayName>Kidney, Renee (MDH)</DisplayName>
        <AccountId>145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AC17CF5CE0554D8E032291EECD9C4A" ma:contentTypeVersion="24" ma:contentTypeDescription="Create a new document." ma:contentTypeScope="" ma:versionID="aff05443fe2fe6e6815a5433d051931c">
  <xsd:schema xmlns:xsd="http://www.w3.org/2001/XMLSchema" xmlns:xs="http://www.w3.org/2001/XMLSchema" xmlns:p="http://schemas.microsoft.com/office/2006/metadata/properties" xmlns:ns2="98f01fe9-c3f2-4582-9148-d87bd0c242e7" xmlns:ns3="5bbda688-3e59-42ac-882f-afe4abb1acae" xmlns:ns4="f1df5969-7ca8-4ecc-8ba2-81bbc50d33d2" targetNamespace="http://schemas.microsoft.com/office/2006/metadata/properties" ma:root="true" ma:fieldsID="4f4866d7cc1c45937db4d4c2b762474f" ns2:_="" ns3:_="" ns4:_="">
    <xsd:import namespace="98f01fe9-c3f2-4582-9148-d87bd0c242e7"/>
    <xsd:import namespace="5bbda688-3e59-42ac-882f-afe4abb1acae"/>
    <xsd:import namespace="f1df5969-7ca8-4ecc-8ba2-81bbc50d33d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bbda688-3e59-42ac-882f-afe4abb1aca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df5969-7ca8-4ecc-8ba2-81bbc50d33d2"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26A1386-9537-4EA6-B9A3-FB7D154FAC23}">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f1df5969-7ca8-4ecc-8ba2-81bbc50d33d2"/>
    <ds:schemaRef ds:uri="98f01fe9-c3f2-4582-9148-d87bd0c242e7"/>
    <ds:schemaRef ds:uri="5bbda688-3e59-42ac-882f-afe4abb1acae"/>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77307C00-EF2B-42F5-9BB0-7092ABCDB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5bbda688-3e59-42ac-882f-afe4abb1acae"/>
    <ds:schemaRef ds:uri="f1df5969-7ca8-4ecc-8ba2-81bbc50d3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423528F-2A9E-459B-9BA2-5FCD42656AE3}">
  <ds:schemaRefs>
    <ds:schemaRef ds:uri="http://schemas.microsoft.com/sharepoint/events"/>
    <ds:schemaRef ds:uri=""/>
  </ds:schemaRefs>
</ds:datastoreItem>
</file>

<file path=docProps/app.xml><?xml version="1.0" encoding="utf-8"?>
<Properties xmlns="http://schemas.openxmlformats.org/officeDocument/2006/extended-properties" xmlns:vt="http://schemas.openxmlformats.org/officeDocument/2006/docPropsVTypes">
  <Template>MDH PowerPoint</Template>
  <TotalTime>7528</TotalTime>
  <Words>952</Words>
  <Application>Microsoft Office PowerPoint</Application>
  <PresentationFormat>Widescreen</PresentationFormat>
  <Paragraphs>126</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NeueHaasGroteskText Std</vt:lpstr>
      <vt:lpstr>MN.IT</vt:lpstr>
      <vt:lpstr>Treated Chronic Disease Cost in MN: A Look Back &amp; a Look Forward</vt:lpstr>
      <vt:lpstr>Is Minnesota Disease-Attributable Spending  on the Right Track?</vt:lpstr>
      <vt:lpstr>About the Study &amp; Key Findings</vt:lpstr>
      <vt:lpstr>What Is Disease-Attributable Health Care Spending?</vt:lpstr>
      <vt:lpstr>About the Estimates</vt:lpstr>
      <vt:lpstr>Key Findings</vt:lpstr>
      <vt:lpstr>Estimates and Projections</vt:lpstr>
      <vt:lpstr>1 - Treated Prevalence 2009 &amp; 2014,  Attributable to Selected Conditions &amp; Smoking Exposure</vt:lpstr>
      <vt:lpstr>2 - Estimated Spending, 2009 &amp; 2014  Attributable to Selected Conditions &amp; Smoking Exposure</vt:lpstr>
      <vt:lpstr>3 - Projected Health Care Spending, 2014 to 2023  Attributable to Selected Conditions &amp; Smoking Exposure</vt:lpstr>
      <vt:lpstr>The Report Also Includes …</vt:lpstr>
      <vt:lpstr>Conclusion</vt:lpstr>
      <vt:lpstr>Spending for Minnesotans with Chronic Disease, 2012</vt:lpstr>
      <vt:lpstr>Discussion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Disease Leg Report</dc:title>
  <dc:subject>PowerPoint Template</dc:subject>
  <dc:creator>Langenfeld, Karen (MDH)</dc:creator>
  <cp:keywords>PowerPoint, Template</cp:keywords>
  <dc:description>Version 1.1, Released 8-2016</dc:description>
  <cp:lastModifiedBy>Stefan Gildemeister</cp:lastModifiedBy>
  <cp:revision>206</cp:revision>
  <dcterms:created xsi:type="dcterms:W3CDTF">2017-07-19T15:06:29Z</dcterms:created>
  <dcterms:modified xsi:type="dcterms:W3CDTF">2018-03-08T03:51:53Z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0x010100BFAC17CF5CE0554D8E032291EECD9C4A</vt:lpwstr>
  </property>
  <property fmtid="{D5CDD505-2E9C-101B-9397-08002B2CF9AE}" pid="3" name="_dlc_DocIdItemGuid">
    <vt:lpwstr>f5fca412-19fd-474c-b329-fe1347f756e7</vt:lpwstr>
  </property>
</Properties>
</file>