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notesSlides/notesSlide28.xml" ContentType="application/vnd.openxmlformats-officedocument.presentationml.notesSlide+xml"/>
  <Override PartName="/ppt/charts/chart14.xml" ContentType="application/vnd.openxmlformats-officedocument.drawingml.chart+xml"/>
  <Override PartName="/ppt/notesSlides/notesSlide29.xml" ContentType="application/vnd.openxmlformats-officedocument.presentationml.notesSlide+xml"/>
  <Override PartName="/ppt/charts/chart15.xml" ContentType="application/vnd.openxmlformats-officedocument.drawingml.chart+xml"/>
  <Override PartName="/ppt/notesSlides/notesSlide30.xml" ContentType="application/vnd.openxmlformats-officedocument.presentationml.notesSlide+xml"/>
  <Override PartName="/ppt/charts/chart16.xml" ContentType="application/vnd.openxmlformats-officedocument.drawingml.chart+xml"/>
  <Override PartName="/ppt/notesSlides/notesSlide31.xml" ContentType="application/vnd.openxmlformats-officedocument.presentationml.notesSlide+xml"/>
  <Override PartName="/ppt/charts/chart17.xml" ContentType="application/vnd.openxmlformats-officedocument.drawingml.chart+xml"/>
  <Override PartName="/ppt/notesSlides/notesSlide32.xml" ContentType="application/vnd.openxmlformats-officedocument.presentationml.notesSlide+xml"/>
  <Override PartName="/ppt/charts/chart18.xml" ContentType="application/vnd.openxmlformats-officedocument.drawingml.chart+xml"/>
  <Override PartName="/ppt/notesSlides/notesSlide33.xml" ContentType="application/vnd.openxmlformats-officedocument.presentationml.notesSlide+xml"/>
  <Override PartName="/ppt/charts/chart19.xml" ContentType="application/vnd.openxmlformats-officedocument.drawingml.chart+xml"/>
  <Override PartName="/ppt/notesSlides/notesSlide34.xml" ContentType="application/vnd.openxmlformats-officedocument.presentationml.notesSlide+xml"/>
  <Override PartName="/ppt/charts/chart20.xml" ContentType="application/vnd.openxmlformats-officedocument.drawingml.chart+xml"/>
  <Override PartName="/ppt/notesSlides/notesSlide35.xml" ContentType="application/vnd.openxmlformats-officedocument.presentationml.notesSlide+xml"/>
  <Override PartName="/ppt/charts/chart21.xml" ContentType="application/vnd.openxmlformats-officedocument.drawingml.chart+xml"/>
  <Override PartName="/ppt/notesSlides/notesSlide36.xml" ContentType="application/vnd.openxmlformats-officedocument.presentationml.notesSlide+xml"/>
  <Override PartName="/ppt/charts/chart22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3.xml" ContentType="application/vnd.openxmlformats-officedocument.drawingml.chart+xml"/>
  <Override PartName="/ppt/notesSlides/notesSlide39.xml" ContentType="application/vnd.openxmlformats-officedocument.presentationml.notesSlide+xml"/>
  <Override PartName="/ppt/charts/chart24.xml" ContentType="application/vnd.openxmlformats-officedocument.drawingml.chart+xml"/>
  <Override PartName="/ppt/notesSlides/notesSlide40.xml" ContentType="application/vnd.openxmlformats-officedocument.presentationml.notesSlide+xml"/>
  <Override PartName="/ppt/charts/chart25.xml" ContentType="application/vnd.openxmlformats-officedocument.drawingml.chart+xml"/>
  <Override PartName="/ppt/notesSlides/notesSlide41.xml" ContentType="application/vnd.openxmlformats-officedocument.presentationml.notesSlide+xml"/>
  <Override PartName="/ppt/charts/chart26.xml" ContentType="application/vnd.openxmlformats-officedocument.drawingml.chart+xml"/>
  <Override PartName="/ppt/notesSlides/notesSlide42.xml" ContentType="application/vnd.openxmlformats-officedocument.presentationml.notesSlide+xml"/>
  <Override PartName="/ppt/charts/chart27.xml" ContentType="application/vnd.openxmlformats-officedocument.drawingml.chart+xml"/>
  <Override PartName="/ppt/notesSlides/notesSlide43.xml" ContentType="application/vnd.openxmlformats-officedocument.presentationml.notesSlide+xml"/>
  <Override PartName="/ppt/charts/chart2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3" r:id="rId2"/>
    <p:sldId id="514" r:id="rId3"/>
    <p:sldId id="515" r:id="rId4"/>
    <p:sldId id="479" r:id="rId5"/>
    <p:sldId id="517" r:id="rId6"/>
    <p:sldId id="509" r:id="rId7"/>
    <p:sldId id="510" r:id="rId8"/>
    <p:sldId id="511" r:id="rId9"/>
    <p:sldId id="512" r:id="rId10"/>
    <p:sldId id="507" r:id="rId11"/>
    <p:sldId id="478" r:id="rId12"/>
    <p:sldId id="513" r:id="rId13"/>
    <p:sldId id="516" r:id="rId14"/>
    <p:sldId id="483" r:id="rId15"/>
    <p:sldId id="520" r:id="rId16"/>
    <p:sldId id="481" r:id="rId17"/>
    <p:sldId id="487" r:id="rId18"/>
    <p:sldId id="501" r:id="rId19"/>
    <p:sldId id="502" r:id="rId20"/>
    <p:sldId id="518" r:id="rId21"/>
    <p:sldId id="495" r:id="rId22"/>
    <p:sldId id="497" r:id="rId23"/>
    <p:sldId id="522" r:id="rId24"/>
    <p:sldId id="523" r:id="rId25"/>
    <p:sldId id="524" r:id="rId26"/>
    <p:sldId id="525" r:id="rId27"/>
    <p:sldId id="548" r:id="rId28"/>
    <p:sldId id="549" r:id="rId29"/>
    <p:sldId id="550" r:id="rId30"/>
    <p:sldId id="552" r:id="rId31"/>
    <p:sldId id="555" r:id="rId32"/>
    <p:sldId id="556" r:id="rId33"/>
    <p:sldId id="554" r:id="rId34"/>
    <p:sldId id="557" r:id="rId35"/>
    <p:sldId id="559" r:id="rId36"/>
    <p:sldId id="560" r:id="rId37"/>
    <p:sldId id="561" r:id="rId38"/>
    <p:sldId id="562" r:id="rId39"/>
    <p:sldId id="564" r:id="rId40"/>
    <p:sldId id="566" r:id="rId41"/>
    <p:sldId id="565" r:id="rId42"/>
    <p:sldId id="563" r:id="rId43"/>
    <p:sldId id="547" r:id="rId44"/>
    <p:sldId id="567" r:id="rId45"/>
    <p:sldId id="505" r:id="rId4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1"/>
    <p:restoredTop sz="94697"/>
  </p:normalViewPr>
  <p:slideViewPr>
    <p:cSldViewPr>
      <p:cViewPr>
        <p:scale>
          <a:sx n="89" d="100"/>
          <a:sy n="89" d="100"/>
        </p:scale>
        <p:origin x="528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25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var\folders\71\yrxkkrgj4fl6412_9shj53h0w7v3p_\T\com.microsoft.Outlook\Outlook%20Temp\SusanBrower_CurrentTrends_DEE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\\localhost\Users\sbrower\Desktop\Work%20Group%20on%20Economic%20Diparities\EconomicDisparities_Workin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rower\Desktop\2014%20ACS%20release\BlackDemos2006-2013%20(Autosaved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rower\Desktop\2014%20ACS%20release\BlackDemosgraphics_IncomePovertyEdu2006-20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\\localhost\Users\sbrower\Desktop\Work%20Group%20on%20Economic%20Diparities\EconomicDisparities_Working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gbert\Desktop\FIGURES_GraphsforHearing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\\localhost\Users\sbrower\Desktop\Work%20Group%20on%20Economic%20Diparities\EconomicDisparities_Work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rower\AppData\Local\Temp\download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\\localhost\Users\sbrower\Desktop\Senate%20Work%20Group%20on%20Diparities\Copy%20of%20data-supplement-the-economic-status-of-minnesotans-chartbook-msdc-jan2016-post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DC1ADMINFS01\admindept\gda\home\sbrower\ACS%202014\Black%20income%20decline\MedIncTren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rower\Desktop\Blacks%20by%20foreign%20born\EllisonSummitonEconmicRealityForBlackMinnesotan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rower\Desktop\Blacks%20by%20foreign%20born\EllisonSummitonEconmicRealityForBlackMinnesotan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EDC1ADMINFS01\admindept\gda\home\sbrower\ACS%202014\EmploymentTrend2008-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EDC1ADMINFS01\admindept\gda\home\sbrower\ACS%202014\EmploymentTrend2008-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Populations of color in Minnesota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7823564059455"/>
          <c:y val="0.153866411090022"/>
          <c:w val="0.507776167432726"/>
          <c:h val="0.655436328215536"/>
        </c:manualLayout>
      </c:layout>
      <c:lineChart>
        <c:grouping val="standard"/>
        <c:varyColors val="0"/>
        <c:ser>
          <c:idx val="1"/>
          <c:order val="0"/>
          <c:tx>
            <c:strRef>
              <c:f>'Fig 1'!$R$5</c:f>
              <c:strCache>
                <c:ptCount val="1"/>
                <c:pt idx="0">
                  <c:v>Black/Af. American</c:v>
                </c:pt>
              </c:strCache>
            </c:strRef>
          </c:tx>
          <c:marker>
            <c:symbol val="none"/>
          </c:marker>
          <c:cat>
            <c:numRef>
              <c:f>'Fig 1'!$S$3:$AD$3</c:f>
              <c:numCache>
                <c:formatCode>General</c:formatCode>
                <c:ptCount val="12"/>
                <c:pt idx="0">
                  <c:v>1960.0</c:v>
                </c:pt>
                <c:pt idx="2">
                  <c:v>1970.0</c:v>
                </c:pt>
                <c:pt idx="4">
                  <c:v>1980.0</c:v>
                </c:pt>
                <c:pt idx="6">
                  <c:v>1990.0</c:v>
                </c:pt>
                <c:pt idx="8">
                  <c:v>2000.0</c:v>
                </c:pt>
                <c:pt idx="10">
                  <c:v>2010.0</c:v>
                </c:pt>
                <c:pt idx="11">
                  <c:v>2014.0</c:v>
                </c:pt>
              </c:numCache>
            </c:numRef>
          </c:cat>
          <c:val>
            <c:numRef>
              <c:f>'Fig 1'!$S$5:$AD$5</c:f>
              <c:numCache>
                <c:formatCode>General</c:formatCode>
                <c:ptCount val="12"/>
                <c:pt idx="0" formatCode="_(* #,##0_);_(* \(#,##0\);_(* &quot;-&quot;??_);_(@_)">
                  <c:v>22263.0</c:v>
                </c:pt>
                <c:pt idx="2" formatCode="_(* #,##0_);_(* \(#,##0\);_(* &quot;-&quot;??_);_(@_)">
                  <c:v>34868.0</c:v>
                </c:pt>
                <c:pt idx="4" formatCode="_(* #,##0_);_(* \(#,##0\);_(* &quot;-&quot;??_);_(@_)">
                  <c:v>52325.0</c:v>
                </c:pt>
                <c:pt idx="6" formatCode="_(* #,##0_);_(* \(#,##0\);_(* &quot;-&quot;??_);_(@_)">
                  <c:v>93040.0</c:v>
                </c:pt>
                <c:pt idx="8" formatCode="_(* #,##0_);_(* \(#,##0\);_(* &quot;-&quot;??_);_(@_)">
                  <c:v>168813.0</c:v>
                </c:pt>
                <c:pt idx="10" formatCode="_(* #,##0_);_(* \(#,##0\);_(* &quot;-&quot;??_);_(@_)">
                  <c:v>269141.0</c:v>
                </c:pt>
                <c:pt idx="11" formatCode="_(* #,##0_);_(* \(#,##0\);_(* &quot;-&quot;??_);_(@_)">
                  <c:v>309165.0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'Fig 1'!$R$6</c:f>
              <c:strCache>
                <c:ptCount val="1"/>
                <c:pt idx="0">
                  <c:v>American Indian</c:v>
                </c:pt>
              </c:strCache>
            </c:strRef>
          </c:tx>
          <c:marker>
            <c:symbol val="none"/>
          </c:marker>
          <c:cat>
            <c:numRef>
              <c:f>'Fig 1'!$S$3:$AD$3</c:f>
              <c:numCache>
                <c:formatCode>General</c:formatCode>
                <c:ptCount val="12"/>
                <c:pt idx="0">
                  <c:v>1960.0</c:v>
                </c:pt>
                <c:pt idx="2">
                  <c:v>1970.0</c:v>
                </c:pt>
                <c:pt idx="4">
                  <c:v>1980.0</c:v>
                </c:pt>
                <c:pt idx="6">
                  <c:v>1990.0</c:v>
                </c:pt>
                <c:pt idx="8">
                  <c:v>2000.0</c:v>
                </c:pt>
                <c:pt idx="10">
                  <c:v>2010.0</c:v>
                </c:pt>
                <c:pt idx="11">
                  <c:v>2014.0</c:v>
                </c:pt>
              </c:numCache>
            </c:numRef>
          </c:cat>
          <c:val>
            <c:numRef>
              <c:f>'Fig 1'!$S$6:$AD$6</c:f>
              <c:numCache>
                <c:formatCode>General</c:formatCode>
                <c:ptCount val="12"/>
                <c:pt idx="0" formatCode="_(* #,##0_);_(* \(#,##0\);_(* &quot;-&quot;??_);_(@_)">
                  <c:v>15496.0</c:v>
                </c:pt>
                <c:pt idx="2" formatCode="_(* #,##0_);_(* \(#,##0\);_(* &quot;-&quot;??_);_(@_)">
                  <c:v>23128.0</c:v>
                </c:pt>
                <c:pt idx="4" formatCode="_(* #,##0_);_(* \(#,##0\);_(* &quot;-&quot;??_);_(@_)">
                  <c:v>36730.0</c:v>
                </c:pt>
                <c:pt idx="6" formatCode="_(* #,##0_);_(* \(#,##0\);_(* &quot;-&quot;??_);_(@_)">
                  <c:v>48251.0</c:v>
                </c:pt>
                <c:pt idx="8" formatCode="_(* #,##0_);_(* \(#,##0\);_(* &quot;-&quot;??_);_(@_)">
                  <c:v>52009.0</c:v>
                </c:pt>
                <c:pt idx="10" formatCode="_(* #,##0_);_(* \(#,##0\);_(* &quot;-&quot;??_);_(@_)">
                  <c:v>55421.0</c:v>
                </c:pt>
                <c:pt idx="11" formatCode="_(* #,##0_);_(* \(#,##0\);_(* &quot;-&quot;??_);_(@_)">
                  <c:v>58059.0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'Fig 1'!$R$7</c:f>
              <c:strCache>
                <c:ptCount val="1"/>
                <c:pt idx="0">
                  <c:v>Asian</c:v>
                </c:pt>
              </c:strCache>
            </c:strRef>
          </c:tx>
          <c:marker>
            <c:symbol val="none"/>
          </c:marker>
          <c:cat>
            <c:numRef>
              <c:f>'Fig 1'!$S$3:$AD$3</c:f>
              <c:numCache>
                <c:formatCode>General</c:formatCode>
                <c:ptCount val="12"/>
                <c:pt idx="0">
                  <c:v>1960.0</c:v>
                </c:pt>
                <c:pt idx="2">
                  <c:v>1970.0</c:v>
                </c:pt>
                <c:pt idx="4">
                  <c:v>1980.0</c:v>
                </c:pt>
                <c:pt idx="6">
                  <c:v>1990.0</c:v>
                </c:pt>
                <c:pt idx="8">
                  <c:v>2000.0</c:v>
                </c:pt>
                <c:pt idx="10">
                  <c:v>2010.0</c:v>
                </c:pt>
                <c:pt idx="11">
                  <c:v>2014.0</c:v>
                </c:pt>
              </c:numCache>
            </c:numRef>
          </c:cat>
          <c:val>
            <c:numRef>
              <c:f>'Fig 1'!$S$7:$AD$7</c:f>
              <c:numCache>
                <c:formatCode>General</c:formatCode>
                <c:ptCount val="12"/>
                <c:pt idx="0" formatCode="_(* #,##0_);_(* \(#,##0\);_(* &quot;-&quot;??_);_(@_)">
                  <c:v>3642.0</c:v>
                </c:pt>
                <c:pt idx="2" formatCode="_(* #,##0_);_(* \(#,##0\);_(* &quot;-&quot;??_);_(@_)">
                  <c:v>6481.0</c:v>
                </c:pt>
                <c:pt idx="4" formatCode="_(* #,##0_);_(* \(#,##0\);_(* &quot;-&quot;??_);_(@_)">
                  <c:v>32226.0</c:v>
                </c:pt>
                <c:pt idx="6" formatCode="_(* #,##0_);_(* \(#,##0\);_(* &quot;-&quot;??_);_(@_)">
                  <c:v>76229.0</c:v>
                </c:pt>
                <c:pt idx="8" formatCode="_(* #,##0_);_(* \(#,##0\);_(* &quot;-&quot;??_);_(@_)">
                  <c:v>142797.0</c:v>
                </c:pt>
                <c:pt idx="10" formatCode="_(* #,##0_);_(* \(#,##0\);_(* &quot;-&quot;??_);_(@_)">
                  <c:v>214856.0</c:v>
                </c:pt>
                <c:pt idx="11" formatCode="_(* #,##0_);_(* \(#,##0\);_(* &quot;-&quot;??_);_(@_)">
                  <c:v>255956.0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'Fig 1'!$R$8</c:f>
              <c:strCache>
                <c:ptCount val="1"/>
                <c:pt idx="0">
                  <c:v>Two or more races/Other race</c:v>
                </c:pt>
              </c:strCache>
            </c:strRef>
          </c:tx>
          <c:marker>
            <c:symbol val="none"/>
          </c:marker>
          <c:cat>
            <c:numRef>
              <c:f>'Fig 1'!$S$3:$AD$3</c:f>
              <c:numCache>
                <c:formatCode>General</c:formatCode>
                <c:ptCount val="12"/>
                <c:pt idx="0">
                  <c:v>1960.0</c:v>
                </c:pt>
                <c:pt idx="2">
                  <c:v>1970.0</c:v>
                </c:pt>
                <c:pt idx="4">
                  <c:v>1980.0</c:v>
                </c:pt>
                <c:pt idx="6">
                  <c:v>1990.0</c:v>
                </c:pt>
                <c:pt idx="8">
                  <c:v>2000.0</c:v>
                </c:pt>
                <c:pt idx="10">
                  <c:v>2010.0</c:v>
                </c:pt>
                <c:pt idx="11">
                  <c:v>2014.0</c:v>
                </c:pt>
              </c:numCache>
            </c:numRef>
          </c:cat>
          <c:val>
            <c:numRef>
              <c:f>'Fig 1'!$S$8:$AD$8</c:f>
              <c:numCache>
                <c:formatCode>General</c:formatCode>
                <c:ptCount val="12"/>
                <c:pt idx="8" formatCode="_(* #,##0_);_(* \(#,##0\);_(* &quot;-&quot;??_);_(@_)">
                  <c:v>75335.0</c:v>
                </c:pt>
                <c:pt idx="10" formatCode="_(* #,##0_);_(* \(#,##0\);_(* &quot;-&quot;??_);_(@_)">
                  <c:v>109107.0</c:v>
                </c:pt>
                <c:pt idx="11" formatCode="_(* #,##0_);_(* \(#,##0\);_(* &quot;-&quot;??_);_(@_)">
                  <c:v>112827.0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'Fig 1'!$R$9</c:f>
              <c:strCache>
                <c:ptCount val="1"/>
                <c:pt idx="0">
                  <c:v>Hispanic/Latino</c:v>
                </c:pt>
              </c:strCache>
            </c:strRef>
          </c:tx>
          <c:marker>
            <c:symbol val="none"/>
          </c:marker>
          <c:cat>
            <c:numRef>
              <c:f>'Fig 1'!$S$3:$AD$3</c:f>
              <c:numCache>
                <c:formatCode>General</c:formatCode>
                <c:ptCount val="12"/>
                <c:pt idx="0">
                  <c:v>1960.0</c:v>
                </c:pt>
                <c:pt idx="2">
                  <c:v>1970.0</c:v>
                </c:pt>
                <c:pt idx="4">
                  <c:v>1980.0</c:v>
                </c:pt>
                <c:pt idx="6">
                  <c:v>1990.0</c:v>
                </c:pt>
                <c:pt idx="8">
                  <c:v>2000.0</c:v>
                </c:pt>
                <c:pt idx="10">
                  <c:v>2010.0</c:v>
                </c:pt>
                <c:pt idx="11">
                  <c:v>2014.0</c:v>
                </c:pt>
              </c:numCache>
            </c:numRef>
          </c:cat>
          <c:val>
            <c:numRef>
              <c:f>'Fig 1'!$S$9:$AD$9</c:f>
              <c:numCache>
                <c:formatCode>General</c:formatCode>
                <c:ptCount val="12"/>
                <c:pt idx="4" formatCode="_(* #,##0_);_(* \(#,##0\);_(* &quot;-&quot;??_);_(@_)">
                  <c:v>32115.0</c:v>
                </c:pt>
                <c:pt idx="6" formatCode="_(* #,##0_);_(* \(#,##0\);_(* &quot;-&quot;??_);_(@_)">
                  <c:v>53884.0</c:v>
                </c:pt>
                <c:pt idx="8" formatCode="_(* #,##0_);_(* \(#,##0\);_(* &quot;-&quot;??_);_(@_)">
                  <c:v>143382.0</c:v>
                </c:pt>
                <c:pt idx="10" formatCode="_(* #,##0_);_(* \(#,##0\);_(* &quot;-&quot;??_);_(@_)">
                  <c:v>250258.0</c:v>
                </c:pt>
                <c:pt idx="11" formatCode="_(* #,##0_);_(* \(#,##0\);_(* &quot;-&quot;??_);_(@_)">
                  <c:v>277009.0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787632"/>
        <c:axId val="2115790608"/>
      </c:lineChart>
      <c:catAx>
        <c:axId val="211578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2115790608"/>
        <c:crosses val="autoZero"/>
        <c:auto val="1"/>
        <c:lblAlgn val="ctr"/>
        <c:lblOffset val="100"/>
        <c:noMultiLvlLbl val="0"/>
      </c:catAx>
      <c:valAx>
        <c:axId val="211579060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crossAx val="2115787632"/>
        <c:crosses val="autoZero"/>
        <c:crossBetween val="between"/>
      </c:valAx>
    </c:plotArea>
    <c:legend>
      <c:legendPos val="r"/>
      <c:layout/>
      <c:overlay val="0"/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Black</a:t>
            </a:r>
            <a:r>
              <a:rPr lang="en-US" baseline="0" dirty="0" smtClean="0"/>
              <a:t> Minnesota residents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2">
                  <a:lumMod val="10000"/>
                </a:schemeClr>
              </a:solidFill>
            </a:ln>
            <a:effectLst/>
          </c:spPr>
          <c:invertIfNegative val="0"/>
          <c:cat>
            <c:numRef>
              <c:f>Sheet4!$B$1:$P$1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Sheet4!$B$3:$P$3</c:f>
              <c:numCache>
                <c:formatCode>_(* #,##0_);_(* \(#,##0\);_(* "-"??_);_(@_)</c:formatCode>
                <c:ptCount val="15"/>
                <c:pt idx="0">
                  <c:v>176223.0</c:v>
                </c:pt>
                <c:pt idx="1">
                  <c:v>186701.0</c:v>
                </c:pt>
                <c:pt idx="2">
                  <c:v>196165.0</c:v>
                </c:pt>
                <c:pt idx="3">
                  <c:v>205839.0</c:v>
                </c:pt>
                <c:pt idx="4">
                  <c:v>215459.0</c:v>
                </c:pt>
                <c:pt idx="5">
                  <c:v>224384.0</c:v>
                </c:pt>
                <c:pt idx="6">
                  <c:v>235886.0</c:v>
                </c:pt>
                <c:pt idx="7">
                  <c:v>247253.0</c:v>
                </c:pt>
                <c:pt idx="8">
                  <c:v>257365.0</c:v>
                </c:pt>
                <c:pt idx="9">
                  <c:v>265891.0</c:v>
                </c:pt>
                <c:pt idx="10">
                  <c:v>272509.0</c:v>
                </c:pt>
                <c:pt idx="11">
                  <c:v>281520.0</c:v>
                </c:pt>
                <c:pt idx="12">
                  <c:v>290755.0</c:v>
                </c:pt>
                <c:pt idx="13">
                  <c:v>300355.0</c:v>
                </c:pt>
                <c:pt idx="14">
                  <c:v>309165.0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3951760"/>
        <c:axId val="2113948160"/>
      </c:barChart>
      <c:catAx>
        <c:axId val="211395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948160"/>
        <c:crosses val="autoZero"/>
        <c:auto val="1"/>
        <c:lblAlgn val="ctr"/>
        <c:lblOffset val="100"/>
        <c:noMultiLvlLbl val="0"/>
      </c:catAx>
      <c:valAx>
        <c:axId val="211394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95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Black Minnesotans 2011-2013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03533403810635"/>
                  <c:y val="0.22523825316291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Somali immigrant*
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942050646447"/>
                  <c:y val="-0.05723511217391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Other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immigrant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*
25%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49287510936133"/>
                  <c:y val="-0.177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239683581219"/>
                  <c:y val="0.15724520947254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Born in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a state other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 than MN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
35%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Sheet2!$B$3:$B$6</c:f>
              <c:strCache>
                <c:ptCount val="4"/>
                <c:pt idx="0">
                  <c:v>Somali immigrant</c:v>
                </c:pt>
                <c:pt idx="1">
                  <c:v>Other African immigrant</c:v>
                </c:pt>
                <c:pt idx="2">
                  <c:v>MN-born</c:v>
                </c:pt>
                <c:pt idx="3">
                  <c:v>Born in another state</c:v>
                </c:pt>
              </c:strCache>
            </c:strRef>
          </c:cat>
          <c:val>
            <c:numRef>
              <c:f>Sheet2!$C$3:$C$6</c:f>
              <c:numCache>
                <c:formatCode>###0</c:formatCode>
                <c:ptCount val="4"/>
                <c:pt idx="0">
                  <c:v>45702.00000000003</c:v>
                </c:pt>
                <c:pt idx="1">
                  <c:v>72425.99999999987</c:v>
                </c:pt>
                <c:pt idx="2">
                  <c:v>66854.99999999997</c:v>
                </c:pt>
                <c:pt idx="3">
                  <c:v>100622.0000000002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in poverty by sub-group</a:t>
            </a:r>
          </a:p>
          <a:p>
            <a:pPr>
              <a:defRPr/>
            </a:pPr>
            <a:r>
              <a:rPr lang="en-US"/>
              <a:t>Black Minnesotans, 2009-2013</a:t>
            </a:r>
          </a:p>
        </c:rich>
      </c:tx>
      <c:layout/>
      <c:overlay val="0"/>
    </c:title>
    <c:autoTitleDeleted val="0"/>
    <c:plotArea>
      <c:layout/>
      <c:stockChart>
        <c:ser>
          <c:idx val="0"/>
          <c:order val="0"/>
          <c:tx>
            <c:strRef>
              <c:f>poverty!$AD$4</c:f>
              <c:strCache>
                <c:ptCount val="1"/>
                <c:pt idx="0">
                  <c:v>low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poverty!$AC$5:$AC$9</c:f>
              <c:strCache>
                <c:ptCount val="5"/>
                <c:pt idx="0">
                  <c:v>Black (all)</c:v>
                </c:pt>
                <c:pt idx="1">
                  <c:v>MN-born</c:v>
                </c:pt>
                <c:pt idx="2">
                  <c:v>Born in other U.S. state</c:v>
                </c:pt>
                <c:pt idx="3">
                  <c:v>Other African immigrant</c:v>
                </c:pt>
                <c:pt idx="4">
                  <c:v>Somali immigrant</c:v>
                </c:pt>
              </c:strCache>
            </c:strRef>
          </c:cat>
          <c:val>
            <c:numRef>
              <c:f>poverty!$AD$5:$AD$9</c:f>
              <c:numCache>
                <c:formatCode>0%</c:formatCode>
                <c:ptCount val="5"/>
                <c:pt idx="0">
                  <c:v>0.357640175</c:v>
                </c:pt>
                <c:pt idx="1">
                  <c:v>0.38433542</c:v>
                </c:pt>
                <c:pt idx="2">
                  <c:v>0.34339661</c:v>
                </c:pt>
                <c:pt idx="3">
                  <c:v>0.20508854</c:v>
                </c:pt>
                <c:pt idx="4">
                  <c:v>0.51247842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poverty!$AF$4</c:f>
              <c:strCache>
                <c:ptCount val="1"/>
                <c:pt idx="0">
                  <c:v>high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0120601244288908"/>
                  <c:y val="0.014065293949597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38%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82329639350637"/>
                  <c:y val="0.0280954572540695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42%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3603334305434"/>
                  <c:y val="0.0224833919322805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36%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05169145523476"/>
                  <c:y val="0.0280954572540695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24%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3603334305434"/>
                  <c:y val="0.0477376858803309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58%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poverty!$AC$5:$AC$9</c:f>
              <c:strCache>
                <c:ptCount val="5"/>
                <c:pt idx="0">
                  <c:v>Black (all)</c:v>
                </c:pt>
                <c:pt idx="1">
                  <c:v>MN-born</c:v>
                </c:pt>
                <c:pt idx="2">
                  <c:v>Born in other U.S. state</c:v>
                </c:pt>
                <c:pt idx="3">
                  <c:v>Other African immigrant</c:v>
                </c:pt>
                <c:pt idx="4">
                  <c:v>Somali immigrant</c:v>
                </c:pt>
              </c:strCache>
            </c:strRef>
          </c:cat>
          <c:val>
            <c:numRef>
              <c:f>poverty!$AF$5:$AF$9</c:f>
              <c:numCache>
                <c:formatCode>0%</c:formatCode>
                <c:ptCount val="5"/>
                <c:pt idx="0">
                  <c:v>0.393451825</c:v>
                </c:pt>
                <c:pt idx="1">
                  <c:v>0.44817458</c:v>
                </c:pt>
                <c:pt idx="2">
                  <c:v>0.38479139</c:v>
                </c:pt>
                <c:pt idx="3">
                  <c:v>0.27861346</c:v>
                </c:pt>
                <c:pt idx="4">
                  <c:v>0.63882758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17500">
              <a:solidFill>
                <a:schemeClr val="tx2"/>
              </a:solidFill>
            </a:ln>
          </c:spPr>
        </c:hiLowLines>
        <c:axId val="2117715952"/>
        <c:axId val="2117719104"/>
      </c:stockChart>
      <c:catAx>
        <c:axId val="211771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117719104"/>
        <c:crosses val="autoZero"/>
        <c:auto val="1"/>
        <c:lblAlgn val="ctr"/>
        <c:lblOffset val="100"/>
        <c:noMultiLvlLbl val="0"/>
      </c:catAx>
      <c:valAx>
        <c:axId val="21177191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17715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People</a:t>
            </a:r>
            <a:r>
              <a:rPr lang="en-US" baseline="0"/>
              <a:t> Living in Poverty and Near Poverty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37678040244969"/>
          <c:y val="0.144323902792144"/>
          <c:w val="0.585556649168854"/>
          <c:h val="0.7298392388451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Poverty!$E$75</c:f>
              <c:strCache>
                <c:ptCount val="1"/>
                <c:pt idx="0">
                  <c:v>Percent in Poverty (&lt;100%)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Poverty!$D$76:$D$83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Minnesotans</c:v>
                </c:pt>
              </c:strCache>
            </c:strRef>
          </c:cat>
          <c:val>
            <c:numRef>
              <c:f>Poverty!$E$76:$E$83</c:f>
              <c:numCache>
                <c:formatCode>0%</c:formatCode>
                <c:ptCount val="8"/>
                <c:pt idx="0">
                  <c:v>0.380955956895581</c:v>
                </c:pt>
                <c:pt idx="1">
                  <c:v>0.0631749384019711</c:v>
                </c:pt>
                <c:pt idx="2">
                  <c:v>0.27043902498484</c:v>
                </c:pt>
                <c:pt idx="3">
                  <c:v>0.353137609977932</c:v>
                </c:pt>
                <c:pt idx="4">
                  <c:v>0.574965108164689</c:v>
                </c:pt>
                <c:pt idx="5">
                  <c:v>0.260741019621739</c:v>
                </c:pt>
                <c:pt idx="6">
                  <c:v>0.0800654575500106</c:v>
                </c:pt>
                <c:pt idx="7">
                  <c:v>0.112797469843261</c:v>
                </c:pt>
              </c:numCache>
            </c:numRef>
          </c:val>
        </c:ser>
        <c:ser>
          <c:idx val="1"/>
          <c:order val="1"/>
          <c:tx>
            <c:strRef>
              <c:f>Poverty!$F$75</c:f>
              <c:strCache>
                <c:ptCount val="1"/>
                <c:pt idx="0">
                  <c:v>Percent Near Poverty (100-199%)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Poverty!$D$76:$D$83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Minnesotans</c:v>
                </c:pt>
              </c:strCache>
            </c:strRef>
          </c:cat>
          <c:val>
            <c:numRef>
              <c:f>Poverty!$F$76:$F$83</c:f>
              <c:numCache>
                <c:formatCode>0%</c:formatCode>
                <c:ptCount val="8"/>
                <c:pt idx="0">
                  <c:v>0.263989536790198</c:v>
                </c:pt>
                <c:pt idx="1">
                  <c:v>0.0942391176815675</c:v>
                </c:pt>
                <c:pt idx="2">
                  <c:v>0.339701181439485</c:v>
                </c:pt>
                <c:pt idx="3">
                  <c:v>0.249971371286274</c:v>
                </c:pt>
                <c:pt idx="4">
                  <c:v>0.255595778087927</c:v>
                </c:pt>
                <c:pt idx="5">
                  <c:v>0.316474730920849</c:v>
                </c:pt>
                <c:pt idx="6">
                  <c:v>0.133501618801926</c:v>
                </c:pt>
                <c:pt idx="7">
                  <c:v>0.153520230365077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8848736"/>
        <c:axId val="2118855728"/>
      </c:barChart>
      <c:catAx>
        <c:axId val="21188487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8855728"/>
        <c:crosses val="autoZero"/>
        <c:auto val="1"/>
        <c:lblAlgn val="ctr"/>
        <c:lblOffset val="100"/>
        <c:noMultiLvlLbl val="0"/>
      </c:catAx>
      <c:valAx>
        <c:axId val="21188557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188487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Children Living in Poverty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79475732224094"/>
          <c:y val="0.133568988699553"/>
          <c:w val="0.592964102706194"/>
          <c:h val="0.813663045076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ChildPov!$C$72</c:f>
              <c:strCache>
                <c:ptCount val="1"/>
                <c:pt idx="0">
                  <c:v>Children Living in Poverty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ChildPov!$B$73:$B$80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 Children</c:v>
                </c:pt>
              </c:strCache>
            </c:strRef>
          </c:cat>
          <c:val>
            <c:numRef>
              <c:f>ChildPov!$C$73:$C$80</c:f>
              <c:numCache>
                <c:formatCode>0%</c:formatCode>
                <c:ptCount val="8"/>
                <c:pt idx="0">
                  <c:v>0.504358299140588</c:v>
                </c:pt>
                <c:pt idx="1">
                  <c:v>0.0686513581250423</c:v>
                </c:pt>
                <c:pt idx="2">
                  <c:v>0.335711917535716</c:v>
                </c:pt>
                <c:pt idx="3">
                  <c:v>0.391345004552806</c:v>
                </c:pt>
                <c:pt idx="4">
                  <c:v>0.621048962249042</c:v>
                </c:pt>
                <c:pt idx="5">
                  <c:v>0.313862942902219</c:v>
                </c:pt>
                <c:pt idx="6">
                  <c:v>0.0805833662216912</c:v>
                </c:pt>
                <c:pt idx="7">
                  <c:v>0.144353477724513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824192"/>
        <c:axId val="2118828112"/>
      </c:barChart>
      <c:catAx>
        <c:axId val="21188241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8828112"/>
        <c:crosses val="autoZero"/>
        <c:auto val="1"/>
        <c:lblAlgn val="ctr"/>
        <c:lblOffset val="100"/>
        <c:noMultiLvlLbl val="0"/>
      </c:catAx>
      <c:valAx>
        <c:axId val="2118828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18824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Unemployed or Not in Labor </a:t>
            </a:r>
            <a:r>
              <a:rPr lang="en-US" dirty="0" smtClean="0"/>
              <a:t>Force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WrkStat_EPOP!$K$54</c:f>
              <c:strCache>
                <c:ptCount val="1"/>
                <c:pt idx="0">
                  <c:v>Unemployed or Not in Labor Force %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WrkStat_EPOP!$J$55:$J$62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Minnesotans, 16-64</c:v>
                </c:pt>
              </c:strCache>
            </c:strRef>
          </c:cat>
          <c:val>
            <c:numRef>
              <c:f>WrkStat_EPOP!$K$55:$K$62</c:f>
              <c:numCache>
                <c:formatCode>0%</c:formatCode>
                <c:ptCount val="8"/>
                <c:pt idx="0">
                  <c:v>0.480203804982938</c:v>
                </c:pt>
                <c:pt idx="1">
                  <c:v>0.257865244396435</c:v>
                </c:pt>
                <c:pt idx="2">
                  <c:v>0.37598582833847</c:v>
                </c:pt>
                <c:pt idx="3">
                  <c:v>0.449624478860944</c:v>
                </c:pt>
                <c:pt idx="4">
                  <c:v>0.40474496840872</c:v>
                </c:pt>
                <c:pt idx="5">
                  <c:v>0.301074101220693</c:v>
                </c:pt>
                <c:pt idx="6">
                  <c:v>0.218171977543376</c:v>
                </c:pt>
                <c:pt idx="7">
                  <c:v>0.241036450766911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975840"/>
        <c:axId val="2118983664"/>
      </c:barChart>
      <c:catAx>
        <c:axId val="21189758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8983664"/>
        <c:crosses val="autoZero"/>
        <c:auto val="1"/>
        <c:lblAlgn val="ctr"/>
        <c:lblOffset val="100"/>
        <c:noMultiLvlLbl val="0"/>
      </c:catAx>
      <c:valAx>
        <c:axId val="21189836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18975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  <a:r>
              <a:rPr lang="en-US" baseline="0" dirty="0"/>
              <a:t> </a:t>
            </a:r>
            <a:r>
              <a:rPr lang="en-US" baseline="0" dirty="0" smtClean="0"/>
              <a:t>Not </a:t>
            </a:r>
            <a:r>
              <a:rPr lang="en-US" baseline="0" dirty="0"/>
              <a:t>in the Labor Force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3820850366768"/>
          <c:y val="0.145550972304066"/>
          <c:w val="0.498708961901635"/>
          <c:h val="0.8285209192692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LFP!$D$54</c:f>
              <c:strCache>
                <c:ptCount val="1"/>
                <c:pt idx="0">
                  <c:v>% NILF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LFP!$C$55:$C$62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Minnesotans, 16-64</c:v>
                </c:pt>
              </c:strCache>
            </c:strRef>
          </c:cat>
          <c:val>
            <c:numRef>
              <c:f>LFP!$D$55:$D$62</c:f>
              <c:numCache>
                <c:formatCode>0%</c:formatCode>
                <c:ptCount val="8"/>
                <c:pt idx="0">
                  <c:v>0.362799177262528</c:v>
                </c:pt>
                <c:pt idx="1">
                  <c:v>0.207736970024305</c:v>
                </c:pt>
                <c:pt idx="2">
                  <c:v>0.295420903200757</c:v>
                </c:pt>
                <c:pt idx="3">
                  <c:v>0.318327538718562</c:v>
                </c:pt>
                <c:pt idx="4">
                  <c:v>0.264906481442738</c:v>
                </c:pt>
                <c:pt idx="5">
                  <c:v>0.226692365465881</c:v>
                </c:pt>
                <c:pt idx="6">
                  <c:v>0.172521524134556</c:v>
                </c:pt>
                <c:pt idx="7">
                  <c:v>0.187957930726795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103760"/>
        <c:axId val="2119111280"/>
      </c:barChart>
      <c:catAx>
        <c:axId val="21191037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9111280"/>
        <c:crosses val="autoZero"/>
        <c:auto val="1"/>
        <c:lblAlgn val="ctr"/>
        <c:lblOffset val="100"/>
        <c:noMultiLvlLbl val="0"/>
      </c:catAx>
      <c:valAx>
        <c:axId val="2119111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19103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Not In Labor </a:t>
            </a:r>
            <a:r>
              <a:rPr lang="en-US" dirty="0" smtClean="0"/>
              <a:t>Force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9790260592426"/>
          <c:y val="0.108544902475426"/>
          <c:w val="0.588112110986127"/>
          <c:h val="0.7842692674779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'MOMWomen LFP'!$D$137</c:f>
              <c:strCache>
                <c:ptCount val="1"/>
                <c:pt idx="0">
                  <c:v>Mothers Living With Young Children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1"/>
                      <a:t>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/>
                      <a:t>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'MOMWomen LFP'!$C$138:$C$145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in Minnesota</c:v>
                </c:pt>
              </c:strCache>
            </c:strRef>
          </c:cat>
          <c:val>
            <c:numRef>
              <c:f>'MOMWomen LFP'!$D$138:$D$145</c:f>
              <c:numCache>
                <c:formatCode>0%</c:formatCode>
                <c:ptCount val="8"/>
                <c:pt idx="0">
                  <c:v>0.340219926691103</c:v>
                </c:pt>
                <c:pt idx="1">
                  <c:v>0.0</c:v>
                </c:pt>
                <c:pt idx="2">
                  <c:v>0.246699875466999</c:v>
                </c:pt>
                <c:pt idx="3">
                  <c:v>0.248976553777447</c:v>
                </c:pt>
                <c:pt idx="4">
                  <c:v>0.0</c:v>
                </c:pt>
                <c:pt idx="5">
                  <c:v>0.354911681185927</c:v>
                </c:pt>
                <c:pt idx="6">
                  <c:v>0.182055339467409</c:v>
                </c:pt>
                <c:pt idx="7">
                  <c:v>0.202556723255187</c:v>
                </c:pt>
              </c:numCache>
            </c:numRef>
          </c:val>
        </c:ser>
        <c:ser>
          <c:idx val="1"/>
          <c:order val="1"/>
          <c:tx>
            <c:strRef>
              <c:f>'MOMWomen LFP'!$E$137</c:f>
              <c:strCache>
                <c:ptCount val="1"/>
                <c:pt idx="0">
                  <c:v>All Women, 16-64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'MOMWomen LFP'!$C$138:$C$145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in Minnesota</c:v>
                </c:pt>
              </c:strCache>
            </c:strRef>
          </c:cat>
          <c:val>
            <c:numRef>
              <c:f>'MOMWomen LFP'!$E$138:$E$145</c:f>
              <c:numCache>
                <c:formatCode>0%</c:formatCode>
                <c:ptCount val="8"/>
                <c:pt idx="0">
                  <c:v>0.340291524203707</c:v>
                </c:pt>
                <c:pt idx="1">
                  <c:v>0.367257605602977</c:v>
                </c:pt>
                <c:pt idx="2">
                  <c:v>0.30405138339921</c:v>
                </c:pt>
                <c:pt idx="3">
                  <c:v>0.308248824163633</c:v>
                </c:pt>
                <c:pt idx="4">
                  <c:v>0.277146912704045</c:v>
                </c:pt>
                <c:pt idx="5">
                  <c:v>0.32843697081873</c:v>
                </c:pt>
                <c:pt idx="6">
                  <c:v>0.197611442567875</c:v>
                </c:pt>
                <c:pt idx="7">
                  <c:v>0.214312221212681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477952"/>
        <c:axId val="2118475312"/>
      </c:barChart>
      <c:catAx>
        <c:axId val="21184779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8475312"/>
        <c:crosses val="autoZero"/>
        <c:auto val="1"/>
        <c:lblAlgn val="ctr"/>
        <c:lblOffset val="100"/>
        <c:noMultiLvlLbl val="0"/>
      </c:catAx>
      <c:valAx>
        <c:axId val="21184753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18477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708333333333334"/>
          <c:y val="0.907982382883957"/>
          <c:w val="0.879166666666666"/>
          <c:h val="0.076331225642249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Not In Labor </a:t>
            </a:r>
            <a:r>
              <a:rPr lang="en-US" dirty="0" smtClean="0"/>
              <a:t>Force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5980840375872"/>
          <c:y val="0.109679995882868"/>
          <c:w val="0.71760238696578"/>
          <c:h val="0.7711278254397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'DADMen LFP'!$L$116</c:f>
              <c:strCache>
                <c:ptCount val="1"/>
                <c:pt idx="0">
                  <c:v>Fathers Living With Young Children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/>
                      <a:t>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/>
                      <a:t>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'DADMen LFP'!$K$117:$K$124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in Minnesota </c:v>
                </c:pt>
              </c:strCache>
            </c:strRef>
          </c:cat>
          <c:val>
            <c:numRef>
              <c:f>'DADMen LFP'!$L$117:$L$124</c:f>
              <c:numCache>
                <c:formatCode>0%</c:formatCode>
                <c:ptCount val="8"/>
                <c:pt idx="0">
                  <c:v>0.0</c:v>
                </c:pt>
                <c:pt idx="1">
                  <c:v>0.0162358133669609</c:v>
                </c:pt>
                <c:pt idx="2">
                  <c:v>0.143846153846154</c:v>
                </c:pt>
                <c:pt idx="3">
                  <c:v>0.113683520803757</c:v>
                </c:pt>
                <c:pt idx="4">
                  <c:v>0.0</c:v>
                </c:pt>
                <c:pt idx="5">
                  <c:v>0.0484365419987738</c:v>
                </c:pt>
                <c:pt idx="6">
                  <c:v>0.0336163582013611</c:v>
                </c:pt>
                <c:pt idx="7">
                  <c:v>0.0422790623603327</c:v>
                </c:pt>
              </c:numCache>
            </c:numRef>
          </c:val>
        </c:ser>
        <c:ser>
          <c:idx val="1"/>
          <c:order val="1"/>
          <c:tx>
            <c:strRef>
              <c:f>'DADMen LFP'!$M$116</c:f>
              <c:strCache>
                <c:ptCount val="1"/>
                <c:pt idx="0">
                  <c:v>All Men, 16-64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'DADMen LFP'!$K$117:$K$124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in Minnesota </c:v>
                </c:pt>
              </c:strCache>
            </c:strRef>
          </c:cat>
          <c:val>
            <c:numRef>
              <c:f>'DADMen LFP'!$M$117:$M$124</c:f>
              <c:numCache>
                <c:formatCode>0%</c:formatCode>
                <c:ptCount val="8"/>
                <c:pt idx="0">
                  <c:v>0.387197198171028</c:v>
                </c:pt>
                <c:pt idx="1">
                  <c:v>0.0703650185336433</c:v>
                </c:pt>
                <c:pt idx="2">
                  <c:v>0.28709046687968</c:v>
                </c:pt>
                <c:pt idx="3">
                  <c:v>0.327700839067445</c:v>
                </c:pt>
                <c:pt idx="4">
                  <c:v>0.247323886226934</c:v>
                </c:pt>
                <c:pt idx="5">
                  <c:v>0.140175805776475</c:v>
                </c:pt>
                <c:pt idx="6">
                  <c:v>0.147660847682644</c:v>
                </c:pt>
                <c:pt idx="7">
                  <c:v>0.161887566420387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344800"/>
        <c:axId val="2118342160"/>
      </c:barChart>
      <c:catAx>
        <c:axId val="21183448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8342160"/>
        <c:crosses val="autoZero"/>
        <c:auto val="1"/>
        <c:lblAlgn val="ctr"/>
        <c:lblOffset val="100"/>
        <c:noMultiLvlLbl val="0"/>
      </c:catAx>
      <c:valAx>
        <c:axId val="21183421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18344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908805031446541"/>
          <c:y val="0.896757354957496"/>
          <c:w val="0.859119496855346"/>
          <c:h val="0.0883172719081756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Percent of Households</a:t>
            </a:r>
            <a:r>
              <a:rPr lang="en-US" sz="1600" baseline="0" dirty="0" smtClean="0"/>
              <a:t> By Earners</a:t>
            </a:r>
            <a:endParaRPr lang="en-U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853034702614"/>
          <c:y val="0.10405453913849"/>
          <c:w val="0.739940600156637"/>
          <c:h val="0.7305096881272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'Earners per HH'!$C$95</c:f>
              <c:strCache>
                <c:ptCount val="1"/>
                <c:pt idx="0">
                  <c:v>Households With No Earners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  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  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  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tx1"/>
                        </a:solidFill>
                      </a:rPr>
                      <a:t>  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'Earners per HH'!$B$96:$B$103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 Households</c:v>
                </c:pt>
              </c:strCache>
            </c:strRef>
          </c:cat>
          <c:val>
            <c:numRef>
              <c:f>'Earners per HH'!$C$96:$C$103</c:f>
              <c:numCache>
                <c:formatCode>0%</c:formatCode>
                <c:ptCount val="8"/>
                <c:pt idx="0">
                  <c:v>0.195451579830366</c:v>
                </c:pt>
                <c:pt idx="1">
                  <c:v>0.0373192792536144</c:v>
                </c:pt>
                <c:pt idx="2">
                  <c:v>0.0658470357519988</c:v>
                </c:pt>
                <c:pt idx="3">
                  <c:v>0.204131167029919</c:v>
                </c:pt>
                <c:pt idx="4">
                  <c:v>0.148051729929459</c:v>
                </c:pt>
                <c:pt idx="5">
                  <c:v>0.0295204746619979</c:v>
                </c:pt>
                <c:pt idx="6">
                  <c:v>0.0571234155094254</c:v>
                </c:pt>
                <c:pt idx="7" formatCode="###0%">
                  <c:v>0.0645023193766486</c:v>
                </c:pt>
              </c:numCache>
            </c:numRef>
          </c:val>
        </c:ser>
        <c:ser>
          <c:idx val="1"/>
          <c:order val="1"/>
          <c:tx>
            <c:strRef>
              <c:f>'Earners per HH'!$D$95</c:f>
              <c:strCache>
                <c:ptCount val="1"/>
                <c:pt idx="0">
                  <c:v>Households With 1 Earner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'Earners per HH'!$B$96:$B$103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 Households</c:v>
                </c:pt>
              </c:strCache>
            </c:strRef>
          </c:cat>
          <c:val>
            <c:numRef>
              <c:f>'Earners per HH'!$D$96:$D$103</c:f>
              <c:numCache>
                <c:formatCode>0%</c:formatCode>
                <c:ptCount val="8"/>
                <c:pt idx="0">
                  <c:v>0.426694006897194</c:v>
                </c:pt>
                <c:pt idx="1">
                  <c:v>0.441991311160174</c:v>
                </c:pt>
                <c:pt idx="2">
                  <c:v>0.246718962136069</c:v>
                </c:pt>
                <c:pt idx="3">
                  <c:v>0.500842084406578</c:v>
                </c:pt>
                <c:pt idx="4">
                  <c:v>0.552737655357743</c:v>
                </c:pt>
                <c:pt idx="5">
                  <c:v>0.400885127905846</c:v>
                </c:pt>
                <c:pt idx="6">
                  <c:v>0.354860913269201</c:v>
                </c:pt>
                <c:pt idx="7" formatCode="###0%">
                  <c:v>0.366288694175788</c:v>
                </c:pt>
              </c:numCache>
            </c:numRef>
          </c:val>
        </c:ser>
        <c:ser>
          <c:idx val="2"/>
          <c:order val="2"/>
          <c:tx>
            <c:strRef>
              <c:f>'Earners per HH'!$E$95</c:f>
              <c:strCache>
                <c:ptCount val="1"/>
                <c:pt idx="0">
                  <c:v>Households With 2 or More Earners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'Earners per HH'!$B$96:$B$103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 Households</c:v>
                </c:pt>
              </c:strCache>
            </c:strRef>
          </c:cat>
          <c:val>
            <c:numRef>
              <c:f>'Earners per HH'!$E$96:$E$103</c:f>
              <c:numCache>
                <c:formatCode>0%</c:formatCode>
                <c:ptCount val="8"/>
                <c:pt idx="0">
                  <c:v>0.377854413272439</c:v>
                </c:pt>
                <c:pt idx="1">
                  <c:v>0.520689409586212</c:v>
                </c:pt>
                <c:pt idx="2">
                  <c:v>0.687434002111932</c:v>
                </c:pt>
                <c:pt idx="3">
                  <c:v>0.295026748563503</c:v>
                </c:pt>
                <c:pt idx="4">
                  <c:v>0.299210614712798</c:v>
                </c:pt>
                <c:pt idx="5">
                  <c:v>0.569594397432156</c:v>
                </c:pt>
                <c:pt idx="6">
                  <c:v>0.588015671221374</c:v>
                </c:pt>
                <c:pt idx="7" formatCode="###0%">
                  <c:v>0.569208986447564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8211056"/>
        <c:axId val="2118208288"/>
      </c:barChart>
      <c:catAx>
        <c:axId val="21182110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8208288"/>
        <c:crosses val="autoZero"/>
        <c:auto val="1"/>
        <c:lblAlgn val="ctr"/>
        <c:lblOffset val="100"/>
        <c:noMultiLvlLbl val="0"/>
      </c:catAx>
      <c:valAx>
        <c:axId val="21182082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182110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Sheet2!$F$3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295,000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238,000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255,000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104,000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Sheet2!$A$4:$A$8</c:f>
              <c:strCache>
                <c:ptCount val="5"/>
                <c:pt idx="0">
                  <c:v>Am. Indian</c:v>
                </c:pt>
                <c:pt idx="1">
                  <c:v>Black</c:v>
                </c:pt>
                <c:pt idx="2">
                  <c:v>Asian</c:v>
                </c:pt>
                <c:pt idx="3">
                  <c:v>Latino</c:v>
                </c:pt>
                <c:pt idx="4">
                  <c:v>Multiracial</c:v>
                </c:pt>
              </c:strCache>
            </c:strRef>
          </c:cat>
          <c:val>
            <c:numRef>
              <c:f>Sheet2!$F$4:$F$8</c:f>
              <c:numCache>
                <c:formatCode>_-* #,##0_-;\-* #,##0_-;_-* "-"??_-;_-@_-</c:formatCode>
                <c:ptCount val="5"/>
                <c:pt idx="0">
                  <c:v>55392.0</c:v>
                </c:pt>
                <c:pt idx="1">
                  <c:v>295457.0</c:v>
                </c:pt>
                <c:pt idx="2">
                  <c:v>238199.0</c:v>
                </c:pt>
                <c:pt idx="3">
                  <c:v>255202.0</c:v>
                </c:pt>
                <c:pt idx="4">
                  <c:v>104112.0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15921616"/>
        <c:axId val="2115924496"/>
      </c:barChart>
      <c:catAx>
        <c:axId val="211592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924496"/>
        <c:crosses val="autoZero"/>
        <c:auto val="1"/>
        <c:lblAlgn val="ctr"/>
        <c:lblOffset val="100"/>
        <c:noMultiLvlLbl val="0"/>
      </c:catAx>
      <c:valAx>
        <c:axId val="211592449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11592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Median Annual Earnings of Full-Time, Year-Round </a:t>
            </a:r>
            <a:r>
              <a:rPr lang="en-US" dirty="0" smtClean="0"/>
              <a:t>Workers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58328381122171"/>
          <c:y val="0.179101343675324"/>
          <c:w val="0.579713019363146"/>
          <c:h val="0.7552346535041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FTEarns!$D$79</c:f>
              <c:strCache>
                <c:ptCount val="1"/>
                <c:pt idx="0">
                  <c:v>Full-Time, Year-Round Workers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b="1"/>
                      <a:t>S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FTEarns!$C$80:$C$87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Minnesotans, 16-64</c:v>
                </c:pt>
              </c:strCache>
            </c:strRef>
          </c:cat>
          <c:val>
            <c:numRef>
              <c:f>FTEarns!$D$80:$D$87</c:f>
              <c:numCache>
                <c:formatCode>_("$"* #,##0_);_("$"* \(#,##0\);_("$"* "-"??_);_(@_)</c:formatCode>
                <c:ptCount val="8"/>
                <c:pt idx="0">
                  <c:v>35800.0</c:v>
                </c:pt>
                <c:pt idx="1">
                  <c:v>80400.0</c:v>
                </c:pt>
                <c:pt idx="2">
                  <c:v>32800.0</c:v>
                </c:pt>
                <c:pt idx="3">
                  <c:v>38300.0</c:v>
                </c:pt>
                <c:pt idx="4" formatCode="General">
                  <c:v>0.0</c:v>
                </c:pt>
                <c:pt idx="5">
                  <c:v>28900.0</c:v>
                </c:pt>
                <c:pt idx="6">
                  <c:v>50000.0</c:v>
                </c:pt>
                <c:pt idx="7">
                  <c:v>48000.0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635120"/>
        <c:axId val="2119637936"/>
      </c:barChart>
      <c:catAx>
        <c:axId val="21196351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9637936"/>
        <c:crosses val="autoZero"/>
        <c:auto val="1"/>
        <c:lblAlgn val="ctr"/>
        <c:lblOffset val="100"/>
        <c:noMultiLvlLbl val="0"/>
      </c:catAx>
      <c:valAx>
        <c:axId val="2119637936"/>
        <c:scaling>
          <c:orientation val="minMax"/>
        </c:scaling>
        <c:delete val="1"/>
        <c:axPos val="t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2119635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  <a:r>
              <a:rPr lang="en-US" baseline="0" dirty="0"/>
              <a:t> of Workers By Usual Hours </a:t>
            </a:r>
            <a:r>
              <a:rPr lang="en-US" baseline="0" dirty="0" smtClean="0"/>
              <a:t>Worked, Ages </a:t>
            </a:r>
            <a:r>
              <a:rPr lang="en-US" baseline="0" dirty="0"/>
              <a:t>16-64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39823948893181"/>
          <c:y val="0.141395502032834"/>
          <c:w val="0.508593076808795"/>
          <c:h val="0.76805578714425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HrsWkd!$E$56</c:f>
              <c:strCache>
                <c:ptCount val="1"/>
                <c:pt idx="0">
                  <c:v>&lt;35 Hours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HrsWkd!$D$57:$D$64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Workers, 16-64</c:v>
                </c:pt>
              </c:strCache>
            </c:strRef>
          </c:cat>
          <c:val>
            <c:numRef>
              <c:f>HrsWkd!$E$57:$E$64</c:f>
              <c:numCache>
                <c:formatCode>0%</c:formatCode>
                <c:ptCount val="8"/>
                <c:pt idx="0">
                  <c:v>0.249640287769784</c:v>
                </c:pt>
                <c:pt idx="1">
                  <c:v>0.10993359410534</c:v>
                </c:pt>
                <c:pt idx="2">
                  <c:v>0.242543262687148</c:v>
                </c:pt>
                <c:pt idx="3">
                  <c:v>0.286565939700554</c:v>
                </c:pt>
                <c:pt idx="4">
                  <c:v>0.394180080129332</c:v>
                </c:pt>
                <c:pt idx="5">
                  <c:v>0.262121467134479</c:v>
                </c:pt>
                <c:pt idx="6">
                  <c:v>0.234369190396735</c:v>
                </c:pt>
                <c:pt idx="7">
                  <c:v>0.238270774215448</c:v>
                </c:pt>
              </c:numCache>
            </c:numRef>
          </c:val>
        </c:ser>
        <c:ser>
          <c:idx val="1"/>
          <c:order val="1"/>
          <c:tx>
            <c:strRef>
              <c:f>HrsWkd!$F$56</c:f>
              <c:strCache>
                <c:ptCount val="1"/>
                <c:pt idx="0">
                  <c:v>35+ Hours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HrsWkd!$D$57:$D$64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Workers, 16-64</c:v>
                </c:pt>
              </c:strCache>
            </c:strRef>
          </c:cat>
          <c:val>
            <c:numRef>
              <c:f>HrsWkd!$F$57:$F$64</c:f>
              <c:numCache>
                <c:formatCode>0%</c:formatCode>
                <c:ptCount val="8"/>
                <c:pt idx="0">
                  <c:v>0.750359712230216</c:v>
                </c:pt>
                <c:pt idx="1">
                  <c:v>0.89006640589466</c:v>
                </c:pt>
                <c:pt idx="2">
                  <c:v>0.757456737312852</c:v>
                </c:pt>
                <c:pt idx="3">
                  <c:v>0.713434060299446</c:v>
                </c:pt>
                <c:pt idx="4">
                  <c:v>0.605819919870668</c:v>
                </c:pt>
                <c:pt idx="5">
                  <c:v>0.737878532865521</c:v>
                </c:pt>
                <c:pt idx="6">
                  <c:v>0.765630809603265</c:v>
                </c:pt>
                <c:pt idx="7">
                  <c:v>0.761729225784552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8082864"/>
        <c:axId val="2118089856"/>
      </c:barChart>
      <c:catAx>
        <c:axId val="21180828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8089856"/>
        <c:crosses val="autoZero"/>
        <c:auto val="1"/>
        <c:lblAlgn val="ctr"/>
        <c:lblOffset val="100"/>
        <c:noMultiLvlLbl val="0"/>
      </c:catAx>
      <c:valAx>
        <c:axId val="21180898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180828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  <a:r>
              <a:rPr lang="en-US" baseline="0" dirty="0"/>
              <a:t> of Householders That Own Their </a:t>
            </a:r>
            <a:r>
              <a:rPr lang="en-US" baseline="0" dirty="0" smtClean="0"/>
              <a:t>Home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5390147791305"/>
          <c:y val="0.152749473019785"/>
          <c:w val="0.621833196227241"/>
          <c:h val="0.8228106112970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OwnRent!$C$81</c:f>
              <c:strCache>
                <c:ptCount val="1"/>
                <c:pt idx="0">
                  <c:v>Own 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OwnRent!$B$82:$B$89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 Householders</c:v>
                </c:pt>
              </c:strCache>
            </c:strRef>
          </c:cat>
          <c:val>
            <c:numRef>
              <c:f>OwnRent!$C$82:$C$89</c:f>
              <c:numCache>
                <c:formatCode>0%</c:formatCode>
                <c:ptCount val="8"/>
                <c:pt idx="0">
                  <c:v>0.478961575103207</c:v>
                </c:pt>
                <c:pt idx="1">
                  <c:v>0.469982501009557</c:v>
                </c:pt>
                <c:pt idx="2">
                  <c:v>0.473857163721338</c:v>
                </c:pt>
                <c:pt idx="3">
                  <c:v>0.24519615390421</c:v>
                </c:pt>
                <c:pt idx="4">
                  <c:v>0.0784823284823285</c:v>
                </c:pt>
                <c:pt idx="5">
                  <c:v>0.421868597186177</c:v>
                </c:pt>
                <c:pt idx="6">
                  <c:v>0.770154817744926</c:v>
                </c:pt>
                <c:pt idx="7">
                  <c:v>0.723132036604921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417664"/>
        <c:axId val="2117400176"/>
      </c:barChart>
      <c:catAx>
        <c:axId val="2117417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7400176"/>
        <c:crosses val="autoZero"/>
        <c:auto val="1"/>
        <c:lblAlgn val="ctr"/>
        <c:lblOffset val="100"/>
        <c:noMultiLvlLbl val="0"/>
      </c:catAx>
      <c:valAx>
        <c:axId val="21174001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1741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with Less Than High School</a:t>
            </a:r>
            <a:r>
              <a:rPr lang="en-US" baseline="0" dirty="0"/>
              <a:t> Diploma, and HS </a:t>
            </a:r>
            <a:r>
              <a:rPr lang="en-US" baseline="0" dirty="0" smtClean="0"/>
              <a:t>Diploma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0455818022747"/>
          <c:y val="0.179896558733259"/>
          <c:w val="0.7595441976003"/>
          <c:h val="0.7350122999330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No_HS!$C$54</c:f>
              <c:strCache>
                <c:ptCount val="1"/>
                <c:pt idx="0">
                  <c:v>Less than HS Diploma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No_HS!$B$55:$B$62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Minnesotans</c:v>
                </c:pt>
              </c:strCache>
            </c:strRef>
          </c:cat>
          <c:val>
            <c:numRef>
              <c:f>No_HS!$C$55:$C$62</c:f>
              <c:numCache>
                <c:formatCode>0%</c:formatCode>
                <c:ptCount val="8"/>
                <c:pt idx="0">
                  <c:v>0.182015291566815</c:v>
                </c:pt>
                <c:pt idx="1">
                  <c:v>0.0405891612322914</c:v>
                </c:pt>
                <c:pt idx="2">
                  <c:v>0.274010878474033</c:v>
                </c:pt>
                <c:pt idx="3">
                  <c:v>0.158462366481742</c:v>
                </c:pt>
                <c:pt idx="4">
                  <c:v>0.340269068521263</c:v>
                </c:pt>
                <c:pt idx="5">
                  <c:v>0.394019112410831</c:v>
                </c:pt>
                <c:pt idx="6">
                  <c:v>0.0337724277774748</c:v>
                </c:pt>
                <c:pt idx="7">
                  <c:v>0.0624429020089799</c:v>
                </c:pt>
              </c:numCache>
            </c:numRef>
          </c:val>
        </c:ser>
        <c:ser>
          <c:idx val="1"/>
          <c:order val="1"/>
          <c:tx>
            <c:strRef>
              <c:f>No_HS!$D$54</c:f>
              <c:strCache>
                <c:ptCount val="1"/>
                <c:pt idx="0">
                  <c:v>HS Diploma Only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1"/>
              <c:layout>
                <c:manualLayout>
                  <c:x val="0.0327380952380952"/>
                  <c:y val="-0.00261437908496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No_HS!$B$55:$B$62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Minnesotans</c:v>
                </c:pt>
              </c:strCache>
            </c:strRef>
          </c:cat>
          <c:val>
            <c:numRef>
              <c:f>No_HS!$D$55:$D$62</c:f>
              <c:numCache>
                <c:formatCode>0%</c:formatCode>
                <c:ptCount val="8"/>
                <c:pt idx="0">
                  <c:v>0.354216592491156</c:v>
                </c:pt>
                <c:pt idx="1">
                  <c:v>0.0421648364004348</c:v>
                </c:pt>
                <c:pt idx="2">
                  <c:v>0.2186871321064</c:v>
                </c:pt>
                <c:pt idx="3">
                  <c:v>0.263841018475392</c:v>
                </c:pt>
                <c:pt idx="4">
                  <c:v>0.259206475886444</c:v>
                </c:pt>
                <c:pt idx="5">
                  <c:v>0.285952010963329</c:v>
                </c:pt>
                <c:pt idx="6">
                  <c:v>0.237082492575718</c:v>
                </c:pt>
                <c:pt idx="7">
                  <c:v>0.235591637730022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7240752"/>
        <c:axId val="2117237584"/>
      </c:barChart>
      <c:catAx>
        <c:axId val="21172407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7237584"/>
        <c:crosses val="autoZero"/>
        <c:auto val="1"/>
        <c:lblAlgn val="ctr"/>
        <c:lblOffset val="100"/>
        <c:noMultiLvlLbl val="0"/>
      </c:catAx>
      <c:valAx>
        <c:axId val="21172375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172407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With</a:t>
            </a:r>
            <a:r>
              <a:rPr lang="en-US" baseline="0"/>
              <a:t> An English Language Limitation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58036943495271"/>
          <c:y val="0.182413132733145"/>
          <c:w val="0.448577724954192"/>
          <c:h val="0.7939773686575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Lang!$I$83</c:f>
              <c:strCache>
                <c:ptCount val="1"/>
                <c:pt idx="0">
                  <c:v>Eng Limitation</c:v>
                </c:pt>
              </c:strCache>
            </c:strRef>
          </c:tx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 b="1" smtClean="0"/>
                      <a:t>&lt;1%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Lang!$H$84:$H$91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Minnesotans, 5+</c:v>
                </c:pt>
              </c:strCache>
            </c:strRef>
          </c:cat>
          <c:val>
            <c:numRef>
              <c:f>Lang!$I$84:$I$91</c:f>
              <c:numCache>
                <c:formatCode>###0%</c:formatCode>
                <c:ptCount val="8"/>
                <c:pt idx="0" formatCode="0%">
                  <c:v>0.0</c:v>
                </c:pt>
                <c:pt idx="1">
                  <c:v>0.0418936789209204</c:v>
                </c:pt>
                <c:pt idx="2">
                  <c:v>0.185283076042491</c:v>
                </c:pt>
                <c:pt idx="3" formatCode="0%">
                  <c:v>0.0</c:v>
                </c:pt>
                <c:pt idx="4">
                  <c:v>0.184185391846378</c:v>
                </c:pt>
                <c:pt idx="5">
                  <c:v>0.189728406166454</c:v>
                </c:pt>
                <c:pt idx="6">
                  <c:v>0.0</c:v>
                </c:pt>
                <c:pt idx="7">
                  <c:v>0.0202664605410361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140512"/>
        <c:axId val="2117137680"/>
      </c:barChart>
      <c:catAx>
        <c:axId val="2117140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7137680"/>
        <c:crosses val="autoZero"/>
        <c:auto val="1"/>
        <c:lblAlgn val="ctr"/>
        <c:lblOffset val="100"/>
        <c:noMultiLvlLbl val="0"/>
      </c:catAx>
      <c:valAx>
        <c:axId val="21171376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17140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Reporting</a:t>
            </a:r>
            <a:r>
              <a:rPr lang="en-US" baseline="0"/>
              <a:t> A Disability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Disability!$AA$61</c:f>
              <c:strCache>
                <c:ptCount val="1"/>
                <c:pt idx="0">
                  <c:v>Ages 18-44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Disability!$Z$62:$Z$69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Minnesotans</c:v>
                </c:pt>
              </c:strCache>
            </c:strRef>
          </c:cat>
          <c:val>
            <c:numRef>
              <c:f>Disability!$AA$62:$AA$69</c:f>
              <c:numCache>
                <c:formatCode>0%</c:formatCode>
                <c:ptCount val="8"/>
                <c:pt idx="0">
                  <c:v>0.111509930605408</c:v>
                </c:pt>
                <c:pt idx="1">
                  <c:v>0.0161677673899991</c:v>
                </c:pt>
                <c:pt idx="2">
                  <c:v>0.0477814611755706</c:v>
                </c:pt>
                <c:pt idx="3">
                  <c:v>0.140370095527522</c:v>
                </c:pt>
                <c:pt idx="4">
                  <c:v>0.0706633595440393</c:v>
                </c:pt>
                <c:pt idx="5">
                  <c:v>0.0544408657401025</c:v>
                </c:pt>
                <c:pt idx="6">
                  <c:v>0.0544886979563978</c:v>
                </c:pt>
                <c:pt idx="7">
                  <c:v>0.0577526974915527</c:v>
                </c:pt>
              </c:numCache>
            </c:numRef>
          </c:val>
        </c:ser>
        <c:ser>
          <c:idx val="1"/>
          <c:order val="1"/>
          <c:tx>
            <c:strRef>
              <c:f>Disability!$AB$61</c:f>
              <c:strCache>
                <c:ptCount val="1"/>
                <c:pt idx="0">
                  <c:v>Ages 45-64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Disability!$Z$62:$Z$69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Minnesotans</c:v>
                </c:pt>
              </c:strCache>
            </c:strRef>
          </c:cat>
          <c:val>
            <c:numRef>
              <c:f>Disability!$AB$62:$AB$69</c:f>
              <c:numCache>
                <c:formatCode>0%</c:formatCode>
                <c:ptCount val="8"/>
                <c:pt idx="0">
                  <c:v>0.279011416384393</c:v>
                </c:pt>
                <c:pt idx="1">
                  <c:v>0.093839541547278</c:v>
                </c:pt>
                <c:pt idx="2">
                  <c:v>0.336802413273002</c:v>
                </c:pt>
                <c:pt idx="3">
                  <c:v>0.308354212537646</c:v>
                </c:pt>
                <c:pt idx="4">
                  <c:v>0.0</c:v>
                </c:pt>
                <c:pt idx="5">
                  <c:v>0.117402094813444</c:v>
                </c:pt>
                <c:pt idx="6">
                  <c:v>0.111510615661019</c:v>
                </c:pt>
                <c:pt idx="7">
                  <c:v>0.120925333845146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754752"/>
        <c:axId val="2120757536"/>
      </c:barChart>
      <c:catAx>
        <c:axId val="21207547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20757536"/>
        <c:crosses val="autoZero"/>
        <c:auto val="1"/>
        <c:lblAlgn val="ctr"/>
        <c:lblOffset val="100"/>
        <c:noMultiLvlLbl val="0"/>
      </c:catAx>
      <c:valAx>
        <c:axId val="21207575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207547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That Moved in Past </a:t>
            </a:r>
            <a:r>
              <a:rPr lang="en-US" dirty="0" smtClean="0"/>
              <a:t>Year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Mobil!$I$59</c:f>
              <c:strCache>
                <c:ptCount val="1"/>
                <c:pt idx="0">
                  <c:v>Moved in past year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Mobil!$H$60:$H$67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Minnesotans</c:v>
                </c:pt>
              </c:strCache>
            </c:strRef>
          </c:cat>
          <c:val>
            <c:numRef>
              <c:f>Mobil!$I$60:$I$67</c:f>
              <c:numCache>
                <c:formatCode>###0%</c:formatCode>
                <c:ptCount val="8"/>
                <c:pt idx="0">
                  <c:v>0.160833004462524</c:v>
                </c:pt>
                <c:pt idx="1">
                  <c:v>0.265457308386361</c:v>
                </c:pt>
                <c:pt idx="2">
                  <c:v>0.210159408130577</c:v>
                </c:pt>
                <c:pt idx="3">
                  <c:v>0.289978167476583</c:v>
                </c:pt>
                <c:pt idx="4">
                  <c:v>0.235498583067659</c:v>
                </c:pt>
                <c:pt idx="5">
                  <c:v>0.211278178764861</c:v>
                </c:pt>
                <c:pt idx="6">
                  <c:v>0.123390012282587</c:v>
                </c:pt>
                <c:pt idx="7" formatCode="0%">
                  <c:v>0.142107005420615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849856"/>
        <c:axId val="2120857376"/>
      </c:barChart>
      <c:catAx>
        <c:axId val="21208498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20857376"/>
        <c:crosses val="autoZero"/>
        <c:auto val="1"/>
        <c:lblAlgn val="ctr"/>
        <c:lblOffset val="100"/>
        <c:noMultiLvlLbl val="0"/>
      </c:catAx>
      <c:valAx>
        <c:axId val="2120857376"/>
        <c:scaling>
          <c:orientation val="minMax"/>
        </c:scaling>
        <c:delete val="1"/>
        <c:axPos val="t"/>
        <c:numFmt formatCode="###0%" sourceLinked="1"/>
        <c:majorTickMark val="out"/>
        <c:minorTickMark val="none"/>
        <c:tickLblPos val="nextTo"/>
        <c:crossAx val="2120849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Households Without a Vehicle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NoCar!$C$59</c:f>
              <c:strCache>
                <c:ptCount val="1"/>
                <c:pt idx="0">
                  <c:v>% of HHs Without a Vehicle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NoCar!$B$60:$B$67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 Households</c:v>
                </c:pt>
              </c:strCache>
            </c:strRef>
          </c:cat>
          <c:val>
            <c:numRef>
              <c:f>NoCar!$C$60:$C$67</c:f>
              <c:numCache>
                <c:formatCode>0%</c:formatCode>
                <c:ptCount val="8"/>
                <c:pt idx="0">
                  <c:v>0.177278501111464</c:v>
                </c:pt>
                <c:pt idx="1">
                  <c:v>0.0955714093417687</c:v>
                </c:pt>
                <c:pt idx="2">
                  <c:v>0.0808383233532934</c:v>
                </c:pt>
                <c:pt idx="3">
                  <c:v>0.312366979124213</c:v>
                </c:pt>
                <c:pt idx="4">
                  <c:v>0.273240273240273</c:v>
                </c:pt>
                <c:pt idx="5">
                  <c:v>0.114667516561568</c:v>
                </c:pt>
                <c:pt idx="6">
                  <c:v>0.0577284977653309</c:v>
                </c:pt>
                <c:pt idx="7">
                  <c:v>0.0725438578197075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951456"/>
        <c:axId val="2120958976"/>
      </c:barChart>
      <c:catAx>
        <c:axId val="21209514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20958976"/>
        <c:crosses val="autoZero"/>
        <c:auto val="1"/>
        <c:lblAlgn val="ctr"/>
        <c:lblOffset val="100"/>
        <c:noMultiLvlLbl val="0"/>
      </c:catAx>
      <c:valAx>
        <c:axId val="21209589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20951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Median </a:t>
            </a:r>
            <a:r>
              <a:rPr lang="en-US" dirty="0" smtClean="0"/>
              <a:t>Age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Median 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Sheet3!$B$3:$B$10</c:f>
              <c:strCache>
                <c:ptCount val="8"/>
                <c:pt idx="0">
                  <c:v>Ojibwe</c:v>
                </c:pt>
                <c:pt idx="1">
                  <c:v>Asian Indian</c:v>
                </c:pt>
                <c:pt idx="2">
                  <c:v>Hmong</c:v>
                </c:pt>
                <c:pt idx="3">
                  <c:v>African-American</c:v>
                </c:pt>
                <c:pt idx="4">
                  <c:v>Somali</c:v>
                </c:pt>
                <c:pt idx="5">
                  <c:v>Mexican</c:v>
                </c:pt>
                <c:pt idx="6">
                  <c:v>White</c:v>
                </c:pt>
                <c:pt idx="7">
                  <c:v>All Minnesotans</c:v>
                </c:pt>
              </c:strCache>
            </c:strRef>
          </c:cat>
          <c:val>
            <c:numRef>
              <c:f>Sheet3!$C$3:$C$10</c:f>
              <c:numCache>
                <c:formatCode>_(* #,##0_);_(* \(#,##0\);_(* "-"??_);_(@_)</c:formatCode>
                <c:ptCount val="8"/>
                <c:pt idx="0">
                  <c:v>31.0</c:v>
                </c:pt>
                <c:pt idx="1">
                  <c:v>30.0</c:v>
                </c:pt>
                <c:pt idx="2">
                  <c:v>21.0</c:v>
                </c:pt>
                <c:pt idx="3">
                  <c:v>24.0</c:v>
                </c:pt>
                <c:pt idx="4">
                  <c:v>20.0</c:v>
                </c:pt>
                <c:pt idx="5">
                  <c:v>23.0</c:v>
                </c:pt>
                <c:pt idx="6">
                  <c:v>41.0</c:v>
                </c:pt>
                <c:pt idx="7">
                  <c:v>37.0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1028272"/>
        <c:axId val="2121031872"/>
      </c:barChart>
      <c:catAx>
        <c:axId val="2121028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031872"/>
        <c:crosses val="autoZero"/>
        <c:auto val="1"/>
        <c:lblAlgn val="ctr"/>
        <c:lblOffset val="100"/>
        <c:noMultiLvlLbl val="0"/>
      </c:catAx>
      <c:valAx>
        <c:axId val="2121031872"/>
        <c:scaling>
          <c:orientation val="minMax"/>
        </c:scaling>
        <c:delete val="1"/>
        <c:axPos val="t"/>
        <c:numFmt formatCode="_(* #,##0_);_(* \(#,##0\);_(* &quot;-&quot;??_);_(@_)" sourceLinked="1"/>
        <c:majorTickMark val="none"/>
        <c:minorTickMark val="none"/>
        <c:tickLblPos val="nextTo"/>
        <c:crossAx val="212102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69753086419753"/>
          <c:y val="0.186026045727727"/>
          <c:w val="0.966049382716049"/>
          <c:h val="0.6915980090866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[download.xls]Sheet3!$F$10</c:f>
              <c:strCache>
                <c:ptCount val="1"/>
                <c:pt idx="0">
                  <c:v>annual change in LF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[download.xls]Sheet3!$E$11:$E$16</c:f>
              <c:strCache>
                <c:ptCount val="6"/>
                <c:pt idx="0">
                  <c:v>1980-1990</c:v>
                </c:pt>
                <c:pt idx="1">
                  <c:v>1990-2000</c:v>
                </c:pt>
                <c:pt idx="2">
                  <c:v>2000-2010</c:v>
                </c:pt>
                <c:pt idx="3">
                  <c:v>2010-2020</c:v>
                </c:pt>
                <c:pt idx="4">
                  <c:v>2020-2030</c:v>
                </c:pt>
                <c:pt idx="5">
                  <c:v>2030-2040</c:v>
                </c:pt>
              </c:strCache>
            </c:strRef>
          </c:cat>
          <c:val>
            <c:numRef>
              <c:f>[download.xls]Sheet3!$F$11:$F$16</c:f>
              <c:numCache>
                <c:formatCode>_(* #,##0_);_(* \(#,##0\);_(* "-"??_);_(@_)</c:formatCode>
                <c:ptCount val="6"/>
                <c:pt idx="0">
                  <c:v>32000.0</c:v>
                </c:pt>
                <c:pt idx="1">
                  <c:v>38000.0</c:v>
                </c:pt>
                <c:pt idx="2">
                  <c:v>25000.0</c:v>
                </c:pt>
                <c:pt idx="3">
                  <c:v>8000.0</c:v>
                </c:pt>
                <c:pt idx="4">
                  <c:v>4000.0</c:v>
                </c:pt>
                <c:pt idx="5">
                  <c:v>13000.0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30"/>
        <c:axId val="2115309232"/>
        <c:axId val="2115306448"/>
      </c:barChart>
      <c:catAx>
        <c:axId val="2115309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15306448"/>
        <c:crosses val="autoZero"/>
        <c:auto val="1"/>
        <c:lblAlgn val="ctr"/>
        <c:lblOffset val="100"/>
        <c:noMultiLvlLbl val="0"/>
      </c:catAx>
      <c:valAx>
        <c:axId val="211530644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211530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Change in </a:t>
            </a:r>
            <a:r>
              <a:rPr lang="en-US" b="1" dirty="0" smtClean="0"/>
              <a:t>typical working-age</a:t>
            </a:r>
            <a:r>
              <a:rPr lang="en-US" b="1" baseline="0" dirty="0" smtClean="0"/>
              <a:t>s (15-64 years)</a:t>
            </a:r>
            <a:endParaRPr lang="en-US" b="1" baseline="0" dirty="0"/>
          </a:p>
          <a:p>
            <a:pPr>
              <a:defRPr b="1"/>
            </a:pPr>
            <a:r>
              <a:rPr lang="en-US" b="1" baseline="0" dirty="0"/>
              <a:t>Minnesota, </a:t>
            </a:r>
            <a:r>
              <a:rPr lang="en-US" b="1" dirty="0"/>
              <a:t>2010-2014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211038961038961"/>
          <c:y val="0.27391500563451"/>
          <c:w val="0.957792207792208"/>
          <c:h val="0.486590115976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Sheet2!$I$14</c:f>
              <c:strCache>
                <c:ptCount val="1"/>
                <c:pt idx="0">
                  <c:v>2010-2014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Sheet2!$A$15:$A$20</c:f>
              <c:strCache>
                <c:ptCount val="6"/>
                <c:pt idx="0">
                  <c:v>Am. Indian</c:v>
                </c:pt>
                <c:pt idx="1">
                  <c:v>Black</c:v>
                </c:pt>
                <c:pt idx="2">
                  <c:v>Asian</c:v>
                </c:pt>
                <c:pt idx="3">
                  <c:v>Latino</c:v>
                </c:pt>
                <c:pt idx="4">
                  <c:v>Multi-racial</c:v>
                </c:pt>
                <c:pt idx="5">
                  <c:v>White non-Hispanic</c:v>
                </c:pt>
              </c:strCache>
            </c:strRef>
          </c:cat>
          <c:val>
            <c:numRef>
              <c:f>Sheet2!$I$15:$I$20</c:f>
              <c:numCache>
                <c:formatCode>_-* #,##0_-;\-* #,##0_-;_-* "-"??_-;_-@_-</c:formatCode>
                <c:ptCount val="6"/>
                <c:pt idx="0">
                  <c:v>1000.0</c:v>
                </c:pt>
                <c:pt idx="1">
                  <c:v>22000.0</c:v>
                </c:pt>
                <c:pt idx="2">
                  <c:v>26000.0</c:v>
                </c:pt>
                <c:pt idx="3">
                  <c:v>15000.0</c:v>
                </c:pt>
                <c:pt idx="4">
                  <c:v>8000.0</c:v>
                </c:pt>
                <c:pt idx="5">
                  <c:v>-35000.0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15196336"/>
        <c:axId val="2115192720"/>
      </c:barChart>
      <c:catAx>
        <c:axId val="211519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192720"/>
        <c:crosses val="autoZero"/>
        <c:auto val="1"/>
        <c:lblAlgn val="ctr"/>
        <c:lblOffset val="100"/>
        <c:noMultiLvlLbl val="0"/>
      </c:catAx>
      <c:valAx>
        <c:axId val="211519272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11519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Black median household income</a:t>
            </a:r>
          </a:p>
          <a:p>
            <a:pPr>
              <a:defRPr sz="2000"/>
            </a:pPr>
            <a:r>
              <a:rPr lang="en-US" sz="2000"/>
              <a:t>Minnesota, 2014 dollars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'median income'!$G$2</c:f>
              <c:strCache>
                <c:ptCount val="1"/>
                <c:pt idx="0">
                  <c:v>Median HH Income 2014 dollars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0"/>
                  <c:y val="-0.05050880884355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617283950617284"/>
                  <c:y val="-0.05050858789610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308641975308642"/>
                  <c:y val="-0.03086635926983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"/>
                  <c:y val="-0.04770255523520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308641975308642"/>
                  <c:y val="-0.03367239193073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308641975308642"/>
                  <c:y val="-0.03928445725252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0154320987654321"/>
                  <c:y val="-0.05050858789610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'median income'!$L$3:$L$9</c:f>
                <c:numCache>
                  <c:formatCode>General</c:formatCode>
                  <c:ptCount val="7"/>
                  <c:pt idx="0">
                    <c:v>2563.511221353677</c:v>
                  </c:pt>
                  <c:pt idx="1">
                    <c:v>2878.106710310965</c:v>
                  </c:pt>
                  <c:pt idx="2">
                    <c:v>2195.687084784453</c:v>
                  </c:pt>
                  <c:pt idx="3">
                    <c:v>2943.147725230126</c:v>
                  </c:pt>
                  <c:pt idx="4">
                    <c:v>2354.716658017643</c:v>
                  </c:pt>
                  <c:pt idx="5">
                    <c:v>2802.09916902566</c:v>
                  </c:pt>
                  <c:pt idx="6">
                    <c:v>3196.765957446808</c:v>
                  </c:pt>
                </c:numCache>
              </c:numRef>
            </c:plus>
            <c:minus>
              <c:numRef>
                <c:f>'median income'!$L$3:$L$9</c:f>
                <c:numCache>
                  <c:formatCode>General</c:formatCode>
                  <c:ptCount val="7"/>
                  <c:pt idx="0">
                    <c:v>2563.511221353677</c:v>
                  </c:pt>
                  <c:pt idx="1">
                    <c:v>2878.106710310965</c:v>
                  </c:pt>
                  <c:pt idx="2">
                    <c:v>2195.687084784453</c:v>
                  </c:pt>
                  <c:pt idx="3">
                    <c:v>2943.147725230126</c:v>
                  </c:pt>
                  <c:pt idx="4">
                    <c:v>2354.716658017643</c:v>
                  </c:pt>
                  <c:pt idx="5">
                    <c:v>2802.09916902566</c:v>
                  </c:pt>
                  <c:pt idx="6">
                    <c:v>3196.765957446808</c:v>
                  </c:pt>
                </c:numCache>
              </c:numRef>
            </c:minus>
          </c:errBars>
          <c:cat>
            <c:numRef>
              <c:f>'median income'!$A$3:$A$9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'median income'!$H$3:$H$9</c:f>
              <c:numCache>
                <c:formatCode>#,##0</c:formatCode>
                <c:ptCount val="7"/>
                <c:pt idx="0">
                  <c:v>31600.0</c:v>
                </c:pt>
                <c:pt idx="1">
                  <c:v>29700.0</c:v>
                </c:pt>
                <c:pt idx="2">
                  <c:v>29200.0</c:v>
                </c:pt>
                <c:pt idx="3">
                  <c:v>30800.0</c:v>
                </c:pt>
                <c:pt idx="4">
                  <c:v>29000.0</c:v>
                </c:pt>
                <c:pt idx="5">
                  <c:v>31500.0</c:v>
                </c:pt>
                <c:pt idx="6">
                  <c:v>27000.0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5068512"/>
        <c:axId val="2115065328"/>
      </c:barChart>
      <c:catAx>
        <c:axId val="211506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15065328"/>
        <c:crosses val="autoZero"/>
        <c:auto val="1"/>
        <c:lblAlgn val="ctr"/>
        <c:lblOffset val="100"/>
        <c:noMultiLvlLbl val="0"/>
      </c:catAx>
      <c:valAx>
        <c:axId val="2115065328"/>
        <c:scaling>
          <c:orientation val="minMax"/>
          <c:max val="80000.0"/>
          <c:min val="0.0"/>
        </c:scaling>
        <c:delete val="1"/>
        <c:axPos val="l"/>
        <c:numFmt formatCode="#,##0" sourceLinked="1"/>
        <c:majorTickMark val="out"/>
        <c:minorTickMark val="none"/>
        <c:tickLblPos val="nextTo"/>
        <c:crossAx val="2115068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Median household </a:t>
            </a:r>
            <a:r>
              <a:rPr lang="en-US" sz="2000" dirty="0" smtClean="0"/>
              <a:t>income,</a:t>
            </a:r>
            <a:r>
              <a:rPr lang="en-US" sz="2000" baseline="0" dirty="0" smtClean="0"/>
              <a:t> 2014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Median household income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0.0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154320987654321"/>
                  <c:y val="-0.02646995626560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154320987654321"/>
                  <c:y val="-0.002806032660894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154320987654321"/>
                  <c:y val="-0.04183566026341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308641975308642"/>
                  <c:y val="-0.03086635926983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"/>
                  <c:y val="-0.02244826128715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"/>
                  <c:y val="-0.01403016330447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Sheet2!$F$2:$F$8</c:f>
                <c:numCache>
                  <c:formatCode>General</c:formatCode>
                  <c:ptCount val="7"/>
                  <c:pt idx="0">
                    <c:v>561.1914893617025</c:v>
                  </c:pt>
                  <c:pt idx="1">
                    <c:v>5367.65957446809</c:v>
                  </c:pt>
                  <c:pt idx="2">
                    <c:v>915.0638297872329</c:v>
                  </c:pt>
                  <c:pt idx="3">
                    <c:v>6146.893617021276</c:v>
                  </c:pt>
                  <c:pt idx="4">
                    <c:v>3238.468085106379</c:v>
                  </c:pt>
                  <c:pt idx="5">
                    <c:v>4219.063829787234</c:v>
                  </c:pt>
                  <c:pt idx="6">
                    <c:v>3196.765957446808</c:v>
                  </c:pt>
                </c:numCache>
              </c:numRef>
            </c:plus>
            <c:minus>
              <c:numRef>
                <c:f>Sheet2!$F$2:$F$8</c:f>
                <c:numCache>
                  <c:formatCode>General</c:formatCode>
                  <c:ptCount val="7"/>
                  <c:pt idx="0">
                    <c:v>561.1914893617025</c:v>
                  </c:pt>
                  <c:pt idx="1">
                    <c:v>5367.65957446809</c:v>
                  </c:pt>
                  <c:pt idx="2">
                    <c:v>915.0638297872329</c:v>
                  </c:pt>
                  <c:pt idx="3">
                    <c:v>6146.893617021276</c:v>
                  </c:pt>
                  <c:pt idx="4">
                    <c:v>3238.468085106379</c:v>
                  </c:pt>
                  <c:pt idx="5">
                    <c:v>4219.063829787234</c:v>
                  </c:pt>
                  <c:pt idx="6">
                    <c:v>3196.765957446808</c:v>
                  </c:pt>
                </c:numCache>
              </c:numRef>
            </c:minus>
          </c:errBars>
          <c:cat>
            <c:strRef>
              <c:f>Sheet2!$A$2:$A$8</c:f>
              <c:strCache>
                <c:ptCount val="7"/>
                <c:pt idx="0">
                  <c:v>All households</c:v>
                </c:pt>
                <c:pt idx="1">
                  <c:v>Asian</c:v>
                </c:pt>
                <c:pt idx="2">
                  <c:v>White non-Hispanic</c:v>
                </c:pt>
                <c:pt idx="3">
                  <c:v>Two or more races</c:v>
                </c:pt>
                <c:pt idx="4">
                  <c:v>Latino</c:v>
                </c:pt>
                <c:pt idx="5">
                  <c:v>American Indian</c:v>
                </c:pt>
                <c:pt idx="6">
                  <c:v>Black/Af.  American</c:v>
                </c:pt>
              </c:strCache>
            </c:strRef>
          </c:cat>
          <c:val>
            <c:numRef>
              <c:f>Sheet2!$C$2:$C$8</c:f>
              <c:numCache>
                <c:formatCode>#,##0</c:formatCode>
                <c:ptCount val="7"/>
                <c:pt idx="0">
                  <c:v>61500.0</c:v>
                </c:pt>
                <c:pt idx="1">
                  <c:v>67900.0</c:v>
                </c:pt>
                <c:pt idx="2">
                  <c:v>64800.0</c:v>
                </c:pt>
                <c:pt idx="3">
                  <c:v>43600.0</c:v>
                </c:pt>
                <c:pt idx="4">
                  <c:v>42100.0</c:v>
                </c:pt>
                <c:pt idx="5">
                  <c:v>32800.0</c:v>
                </c:pt>
                <c:pt idx="6">
                  <c:v>27000.0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6313472"/>
        <c:axId val="2116310272"/>
      </c:barChart>
      <c:catAx>
        <c:axId val="211631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16310272"/>
        <c:crosses val="autoZero"/>
        <c:auto val="1"/>
        <c:lblAlgn val="ctr"/>
        <c:lblOffset val="100"/>
        <c:noMultiLvlLbl val="0"/>
      </c:catAx>
      <c:valAx>
        <c:axId val="21163102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116313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Percent</a:t>
            </a:r>
            <a:r>
              <a:rPr lang="en-US" sz="2000" baseline="0"/>
              <a:t> in Poverty</a:t>
            </a:r>
          </a:p>
          <a:p>
            <a:pPr>
              <a:defRPr sz="2000"/>
            </a:pPr>
            <a:r>
              <a:rPr lang="en-US" sz="2000" baseline="0"/>
              <a:t>Minnesota, 2014</a:t>
            </a:r>
            <a:endParaRPr lang="en-US" sz="20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'poverty compare'!$W$11</c:f>
              <c:strCache>
                <c:ptCount val="1"/>
                <c:pt idx="0">
                  <c:v>Poverty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0.00555555555555555"/>
                  <c:y val="-0.041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277777777777778"/>
                  <c:y val="-0.069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"/>
                  <c:y val="-0.05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555555555555555"/>
                  <c:y val="-0.050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833333333333333"/>
                  <c:y val="-0.0462962962962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8722659667542E-7"/>
                  <c:y val="-0.013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185067526416E-16"/>
                  <c:y val="-0.013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'poverty compare'!$Z$12:$Z$18</c:f>
                <c:numCache>
                  <c:formatCode>General</c:formatCode>
                  <c:ptCount val="7"/>
                  <c:pt idx="0">
                    <c:v>0.0357446808510638</c:v>
                  </c:pt>
                  <c:pt idx="1">
                    <c:v>0.0488510638297872</c:v>
                  </c:pt>
                  <c:pt idx="2">
                    <c:v>0.0297872340425532</c:v>
                  </c:pt>
                  <c:pt idx="3">
                    <c:v>0.0333617021276596</c:v>
                  </c:pt>
                  <c:pt idx="4">
                    <c:v>0.0214468085106383</c:v>
                  </c:pt>
                  <c:pt idx="5">
                    <c:v>0.00357446808510638</c:v>
                  </c:pt>
                  <c:pt idx="6">
                    <c:v>0.00476595744680851</c:v>
                  </c:pt>
                </c:numCache>
              </c:numRef>
            </c:plus>
            <c:minus>
              <c:numRef>
                <c:f>'poverty compare'!$Z$12:$Z$18</c:f>
                <c:numCache>
                  <c:formatCode>General</c:formatCode>
                  <c:ptCount val="7"/>
                  <c:pt idx="0">
                    <c:v>0.0357446808510638</c:v>
                  </c:pt>
                  <c:pt idx="1">
                    <c:v>0.0488510638297872</c:v>
                  </c:pt>
                  <c:pt idx="2">
                    <c:v>0.0297872340425532</c:v>
                  </c:pt>
                  <c:pt idx="3">
                    <c:v>0.0333617021276596</c:v>
                  </c:pt>
                  <c:pt idx="4">
                    <c:v>0.0214468085106383</c:v>
                  </c:pt>
                  <c:pt idx="5">
                    <c:v>0.00357446808510638</c:v>
                  </c:pt>
                  <c:pt idx="6">
                    <c:v>0.00476595744680851</c:v>
                  </c:pt>
                </c:numCache>
              </c:numRef>
            </c:minus>
          </c:errBars>
          <c:cat>
            <c:strRef>
              <c:f>'poverty compare'!$V$12:$V$18</c:f>
              <c:strCache>
                <c:ptCount val="7"/>
                <c:pt idx="0">
                  <c:v>Black/ Af. American</c:v>
                </c:pt>
                <c:pt idx="1">
                  <c:v>American Indian</c:v>
                </c:pt>
                <c:pt idx="2">
                  <c:v>Latino</c:v>
                </c:pt>
                <c:pt idx="3">
                  <c:v>Two or more races</c:v>
                </c:pt>
                <c:pt idx="4">
                  <c:v>Asian</c:v>
                </c:pt>
                <c:pt idx="5">
                  <c:v>White NH</c:v>
                </c:pt>
                <c:pt idx="6">
                  <c:v>All</c:v>
                </c:pt>
              </c:strCache>
            </c:strRef>
          </c:cat>
          <c:val>
            <c:numRef>
              <c:f>'poverty compare'!$W$12:$W$18</c:f>
              <c:numCache>
                <c:formatCode>0%</c:formatCode>
                <c:ptCount val="7"/>
                <c:pt idx="0">
                  <c:v>0.375</c:v>
                </c:pt>
                <c:pt idx="1">
                  <c:v>0.322</c:v>
                </c:pt>
                <c:pt idx="2">
                  <c:v>0.232</c:v>
                </c:pt>
                <c:pt idx="3">
                  <c:v>0.208</c:v>
                </c:pt>
                <c:pt idx="4">
                  <c:v>0.139</c:v>
                </c:pt>
                <c:pt idx="5">
                  <c:v>0.083</c:v>
                </c:pt>
                <c:pt idx="6">
                  <c:v>0.115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15007200"/>
        <c:axId val="2115004000"/>
      </c:barChart>
      <c:catAx>
        <c:axId val="2115007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15004000"/>
        <c:crosses val="autoZero"/>
        <c:auto val="1"/>
        <c:lblAlgn val="ctr"/>
        <c:lblOffset val="100"/>
        <c:noMultiLvlLbl val="0"/>
      </c:catAx>
      <c:valAx>
        <c:axId val="21150040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15007200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Annual Unemployment Rate</a:t>
            </a:r>
            <a:endParaRPr lang="en-US" dirty="0"/>
          </a:p>
          <a:p>
            <a:pPr>
              <a:defRPr/>
            </a:pPr>
            <a:r>
              <a:rPr lang="en-US" dirty="0"/>
              <a:t>Black Minnesotans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Black unemployment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Sheet2!$C$2:$C$8</c:f>
                <c:numCache>
                  <c:formatCode>General</c:formatCode>
                  <c:ptCount val="7"/>
                  <c:pt idx="0">
                    <c:v>0.021</c:v>
                  </c:pt>
                  <c:pt idx="1">
                    <c:v>0.021</c:v>
                  </c:pt>
                  <c:pt idx="2">
                    <c:v>0.018</c:v>
                  </c:pt>
                  <c:pt idx="3">
                    <c:v>0.022</c:v>
                  </c:pt>
                  <c:pt idx="4">
                    <c:v>0.021</c:v>
                  </c:pt>
                  <c:pt idx="5">
                    <c:v>0.019</c:v>
                  </c:pt>
                  <c:pt idx="6">
                    <c:v>0.018</c:v>
                  </c:pt>
                </c:numCache>
              </c:numRef>
            </c:plus>
            <c:minus>
              <c:numRef>
                <c:f>Sheet2!$C$2:$C$8</c:f>
                <c:numCache>
                  <c:formatCode>General</c:formatCode>
                  <c:ptCount val="7"/>
                  <c:pt idx="0">
                    <c:v>0.021</c:v>
                  </c:pt>
                  <c:pt idx="1">
                    <c:v>0.021</c:v>
                  </c:pt>
                  <c:pt idx="2">
                    <c:v>0.018</c:v>
                  </c:pt>
                  <c:pt idx="3">
                    <c:v>0.022</c:v>
                  </c:pt>
                  <c:pt idx="4">
                    <c:v>0.021</c:v>
                  </c:pt>
                  <c:pt idx="5">
                    <c:v>0.019</c:v>
                  </c:pt>
                  <c:pt idx="6">
                    <c:v>0.018</c:v>
                  </c:pt>
                </c:numCache>
              </c:numRef>
            </c:minus>
          </c:errBars>
          <c:cat>
            <c:numRef>
              <c:f>Sheet2!$A$2:$A$8</c:f>
              <c:numCache>
                <c:formatCode>General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Sheet2!$B$2:$B$8</c:f>
              <c:numCache>
                <c:formatCode>0%</c:formatCode>
                <c:ptCount val="7"/>
                <c:pt idx="0">
                  <c:v>0.158</c:v>
                </c:pt>
                <c:pt idx="1">
                  <c:v>0.198</c:v>
                </c:pt>
                <c:pt idx="2">
                  <c:v>0.187</c:v>
                </c:pt>
                <c:pt idx="3">
                  <c:v>0.199</c:v>
                </c:pt>
                <c:pt idx="4">
                  <c:v>0.177</c:v>
                </c:pt>
                <c:pt idx="5">
                  <c:v>0.151</c:v>
                </c:pt>
                <c:pt idx="6">
                  <c:v>0.133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553680"/>
        <c:axId val="2117556464"/>
      </c:barChart>
      <c:catAx>
        <c:axId val="211755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7556464"/>
        <c:crosses val="autoZero"/>
        <c:auto val="1"/>
        <c:lblAlgn val="ctr"/>
        <c:lblOffset val="100"/>
        <c:noMultiLvlLbl val="0"/>
      </c:catAx>
      <c:valAx>
        <c:axId val="21175564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1755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2013 to 2014 Change in employment</a:t>
            </a:r>
          </a:p>
          <a:p>
            <a:pPr>
              <a:defRPr/>
            </a:pPr>
            <a:r>
              <a:rPr lang="en-US"/>
              <a:t>Black Minnesotans by earned income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Sheet3!$A$15</c:f>
              <c:strCache>
                <c:ptCount val="1"/>
                <c:pt idx="0">
                  <c:v>&lt;$35K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Sheet3!$B$13:$D$14</c:f>
              <c:strCache>
                <c:ptCount val="3"/>
                <c:pt idx="0">
                  <c:v>Full-time, year round</c:v>
                </c:pt>
                <c:pt idx="1">
                  <c:v>Part-time, part year</c:v>
                </c:pt>
                <c:pt idx="2">
                  <c:v>All </c:v>
                </c:pt>
              </c:strCache>
            </c:strRef>
          </c:cat>
          <c:val>
            <c:numRef>
              <c:f>Sheet3!$B$15:$D$15</c:f>
              <c:numCache>
                <c:formatCode>_(* #,##0_);_(* \(#,##0\);_(* "-"??_);_(@_)</c:formatCode>
                <c:ptCount val="3"/>
                <c:pt idx="0">
                  <c:v>4600.0</c:v>
                </c:pt>
                <c:pt idx="1">
                  <c:v>9500.0</c:v>
                </c:pt>
                <c:pt idx="2">
                  <c:v>14100.0</c:v>
                </c:pt>
              </c:numCache>
            </c:numRef>
          </c:val>
        </c:ser>
        <c:ser>
          <c:idx val="1"/>
          <c:order val="1"/>
          <c:tx>
            <c:strRef>
              <c:f>Sheet3!$A$16</c:f>
              <c:strCache>
                <c:ptCount val="1"/>
                <c:pt idx="0">
                  <c:v>$35K+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Sheet3!$B$13:$D$14</c:f>
              <c:strCache>
                <c:ptCount val="3"/>
                <c:pt idx="0">
                  <c:v>Full-time, year round</c:v>
                </c:pt>
                <c:pt idx="1">
                  <c:v>Part-time, part year</c:v>
                </c:pt>
                <c:pt idx="2">
                  <c:v>All </c:v>
                </c:pt>
              </c:strCache>
            </c:strRef>
          </c:cat>
          <c:val>
            <c:numRef>
              <c:f>Sheet3!$B$16:$D$16</c:f>
              <c:numCache>
                <c:formatCode>_(* #,##0_);_(* \(#,##0\);_(* "-"??_);_(@_)</c:formatCode>
                <c:ptCount val="3"/>
                <c:pt idx="0">
                  <c:v>-4200.0</c:v>
                </c:pt>
                <c:pt idx="1">
                  <c:v>1700.0</c:v>
                </c:pt>
                <c:pt idx="2">
                  <c:v>-2500.0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17618544"/>
        <c:axId val="2117621168"/>
      </c:barChart>
      <c:catAx>
        <c:axId val="2117618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17621168"/>
        <c:crosses val="autoZero"/>
        <c:auto val="1"/>
        <c:lblAlgn val="ctr"/>
        <c:lblOffset val="100"/>
        <c:noMultiLvlLbl val="0"/>
      </c:catAx>
      <c:valAx>
        <c:axId val="211762116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21176185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EA42FF7-AE06-8F4F-BD9F-40996023E74E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5F9BBD5-7807-2F42-BFCF-C80FABC07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68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D7A5269-3B46-40B4-887C-091525619446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DFE63F1-86BC-487D-ACE8-3EA8CD564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45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40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18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0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4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9C1C1-2DC9-4119-88EF-A2243D9BB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4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2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79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73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39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9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19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of about 135,000 since 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50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42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9C1C1-2DC9-4119-88EF-A2243D9BB8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78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70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0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55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largest</a:t>
            </a:r>
            <a:r>
              <a:rPr lang="en-US" baseline="0" dirty="0" smtClean="0"/>
              <a:t> groups make up 93% of the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00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44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8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0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I need 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0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6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31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5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14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075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Workers 16-64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782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Workers 16-64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549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49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Workers 16-64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83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5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413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Workers 16-64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74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152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408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Poverty and near poverty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594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74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10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5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0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63F1-86BC-487D-ACE8-3EA8CD5648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1FD8-E2B6-4EB3-A15A-B51995F0203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964F-E1E4-4D37-8D16-527D4B25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7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1FD8-E2B6-4EB3-A15A-B51995F0203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964F-E1E4-4D37-8D16-527D4B25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2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1FD8-E2B6-4EB3-A15A-B51995F0203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964F-E1E4-4D37-8D16-527D4B25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1FD8-E2B6-4EB3-A15A-B51995F0203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964F-E1E4-4D37-8D16-527D4B25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1FD8-E2B6-4EB3-A15A-B51995F0203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964F-E1E4-4D37-8D16-527D4B25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3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1FD8-E2B6-4EB3-A15A-B51995F0203E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964F-E1E4-4D37-8D16-527D4B25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1FD8-E2B6-4EB3-A15A-B51995F0203E}" type="datetimeFigureOut">
              <a:rPr lang="en-US" smtClean="0"/>
              <a:t>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964F-E1E4-4D37-8D16-527D4B25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1FD8-E2B6-4EB3-A15A-B51995F0203E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964F-E1E4-4D37-8D16-527D4B25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1FD8-E2B6-4EB3-A15A-B51995F0203E}" type="datetimeFigureOut">
              <a:rPr lang="en-US" smtClean="0"/>
              <a:t>1/6/16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964F-E1E4-4D37-8D16-527D4B25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8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1FD8-E2B6-4EB3-A15A-B51995F0203E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964F-E1E4-4D37-8D16-527D4B25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8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1FD8-E2B6-4EB3-A15A-B51995F0203E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964F-E1E4-4D37-8D16-527D4B25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4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1FD8-E2B6-4EB3-A15A-B51995F0203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1964F-E1E4-4D37-8D16-527D4B250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0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chart" Target="../charts/char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chart" Target="../charts/char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chart" Target="../charts/char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chart" Target="../charts/char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6200" y="-152399"/>
            <a:ext cx="9220200" cy="716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" y="4437036"/>
            <a:ext cx="8534400" cy="9144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Legislative Working Group on Economic Disparities in Minnesota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2" descr="C:\Users\sbrower\AppData\Local\Microsoft\Windows\Temporary Internet Files\Content.Outlook\71BEWQO5\MN-DEMO-1200x160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352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266700" y="52939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SUSAN BROWER, MINNESOTA STATE DEMOGRAPHER</a:t>
            </a:r>
          </a:p>
          <a:p>
            <a:pPr algn="l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January 2016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86647"/>
            <a:ext cx="1602964" cy="78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4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Racially D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iverse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P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opulations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B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olstering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rowth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cross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tate, 2000 to 2010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4657" y="1535113"/>
            <a:ext cx="4040188" cy="639762"/>
          </a:xfrm>
        </p:spPr>
        <p:txBody>
          <a:bodyPr anchor="t">
            <a:noAutofit/>
          </a:bodyPr>
          <a:lstStyle/>
          <a:p>
            <a:r>
              <a:rPr lang="en-US" dirty="0" smtClean="0"/>
              <a:t>Growth (%), Pop. of color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1316" t="15145" r="32102" b="7768"/>
          <a:stretch/>
        </p:blipFill>
        <p:spPr>
          <a:xfrm>
            <a:off x="495785" y="2174875"/>
            <a:ext cx="4017932" cy="428579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1037" y="1535113"/>
            <a:ext cx="4041775" cy="639762"/>
          </a:xfrm>
        </p:spPr>
        <p:txBody>
          <a:bodyPr anchor="t">
            <a:noAutofit/>
          </a:bodyPr>
          <a:lstStyle/>
          <a:p>
            <a:r>
              <a:rPr lang="en-US" dirty="0" smtClean="0"/>
              <a:t>Growth (%), </a:t>
            </a:r>
            <a:r>
              <a:rPr lang="en-US" dirty="0"/>
              <a:t>W</a:t>
            </a:r>
            <a:r>
              <a:rPr lang="en-US" dirty="0" smtClean="0"/>
              <a:t>hite pop.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l="13557" t="12751" r="32241" b="7784"/>
          <a:stretch/>
        </p:blipFill>
        <p:spPr>
          <a:xfrm>
            <a:off x="4645025" y="2153104"/>
            <a:ext cx="3733801" cy="4285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128" y="6438900"/>
            <a:ext cx="794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Source: U.S. Census </a:t>
            </a:r>
            <a:r>
              <a:rPr lang="en-US" dirty="0" smtClean="0"/>
              <a:t>Bureau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Past &amp; Projected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rowth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in L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abor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F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orce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/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</a:b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Annual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average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,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ages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16+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931863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334015"/>
            <a:ext cx="794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Source: U.S. Census Bureau, Minnesota State Demographic Center Projections</a:t>
            </a:r>
          </a:p>
        </p:txBody>
      </p:sp>
    </p:spTree>
    <p:extLst>
      <p:ext uri="{BB962C8B-B14F-4D97-AF65-F5344CB8AC3E}">
        <p14:creationId xmlns:p14="http://schemas.microsoft.com/office/powerpoint/2010/main" val="12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6" y="443703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White Working-age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P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op. Declining; Robust Growth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F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or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M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ost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P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opulations of Color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334015"/>
            <a:ext cx="794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Source: U.S. Census </a:t>
            </a:r>
            <a:r>
              <a:rPr lang="en-US" dirty="0" smtClean="0"/>
              <a:t>Bureau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901709"/>
              </p:ext>
            </p:extLst>
          </p:nvPr>
        </p:nvGraphicFramePr>
        <p:xfrm>
          <a:off x="596775" y="2260526"/>
          <a:ext cx="7823200" cy="424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2. RECENT FOCUS ON DATA FOR </a:t>
            </a:r>
            <a:r>
              <a:rPr lang="en-US" sz="4400" dirty="0" err="1"/>
              <a:t>bLACK</a:t>
            </a:r>
            <a:r>
              <a:rPr lang="en-US" sz="4400" dirty="0"/>
              <a:t> MINNESOTANS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3505200" cy="6477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Data Source: </a:t>
            </a:r>
            <a:b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U.S. Census Bureau’s American Community Survey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77,000 Minnesota households surveyed every year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449" r="48919" b="7619"/>
          <a:stretch/>
        </p:blipFill>
        <p:spPr bwMode="auto">
          <a:xfrm>
            <a:off x="94343" y="152400"/>
            <a:ext cx="5486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0" y="3657600"/>
            <a:ext cx="5562600" cy="297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Recent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Media Focus on Household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ncome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ecline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between 2013 and 2014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133600"/>
          <a:ext cx="8229600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63246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Census Bureau, American Community Survey. Note: Confidence intervals are reported at the 95% level.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3657600"/>
            <a:ext cx="2362200" cy="2514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MN’s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Median Household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income is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More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han Twice the Median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for Black households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3246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Census Bureau, American Community Survey. Note: Confidence intervals are reported at the 95% level.</a:t>
            </a:r>
            <a:endParaRPr lang="en-US" sz="1200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05000"/>
          <a:ext cx="8229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29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Rate of Poverty for Black Minnesotans:</a:t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3 Times the Rate for All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esidents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3246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Census Bureau, American Community Survey. Note: Confidence intervals are reported at the 95% level.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00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Black Unemployment Lower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Now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han Just After The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ecession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324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U.S. Census Bureau, American Community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More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People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mployed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Particularly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Part-time Work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with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Lower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arnings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845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324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U.S. Census Bureau, American Community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/>
          <a:lstStyle/>
          <a:p>
            <a:r>
              <a:rPr lang="en-US" b="1" dirty="0" smtClean="0"/>
              <a:t>Presentation Topics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1872" y="2362200"/>
            <a:ext cx="7848600" cy="3763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Growth </a:t>
            </a:r>
            <a:r>
              <a:rPr lang="en-US" dirty="0" smtClean="0"/>
              <a:t>of </a:t>
            </a:r>
            <a:r>
              <a:rPr lang="en-US" dirty="0" smtClean="0"/>
              <a:t>diverse </a:t>
            </a:r>
            <a:r>
              <a:rPr lang="en-US" dirty="0"/>
              <a:t>p</a:t>
            </a:r>
            <a:r>
              <a:rPr lang="en-US" dirty="0" smtClean="0"/>
              <a:t>opulations in Minnesota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Recent focus on data for Black Minnesotans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Economic disparities in detail (by Minnesota’s “cultural </a:t>
            </a:r>
            <a:r>
              <a:rPr lang="en-US" dirty="0" smtClean="0"/>
              <a:t>groups”)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Black Population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Has Increased Rapidly Since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2000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1271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14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5334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Black Minnesotans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Come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from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across the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U.S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., the globe; ~40% are immigrants and their children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81200"/>
          <a:ext cx="8229600" cy="4473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681" y="2743200"/>
            <a:ext cx="243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this graph, “immigrants” are people who are either: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born outside the U.S., or </a:t>
            </a:r>
          </a:p>
          <a:p>
            <a:pPr marL="342900" indent="-342900">
              <a:buAutoNum type="arabicParenR"/>
            </a:pPr>
            <a:r>
              <a:rPr lang="en-US" dirty="0" smtClean="0"/>
              <a:t>born in the U.S. and live with at least one parent who is foreign-born.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343934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Census Bureau, American Community Survey. Note: Error margins exist around estimates but are not shown.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53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Poverty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Highest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mong Somalis;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Lowest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mong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ther Black immigrants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324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U.S. Census Bureau, American Community Survey. Note: Range </a:t>
            </a:r>
            <a:r>
              <a:rPr lang="en-US" sz="1200" dirty="0"/>
              <a:t>shows the 90% confidence interval</a:t>
            </a:r>
            <a:r>
              <a:rPr lang="en-US" sz="1200" dirty="0" smtClean="0"/>
              <a:t>. Percentage given is the midpoint of the range.</a:t>
            </a:r>
            <a:endParaRPr lang="en-US" sz="1200" dirty="0"/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97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3. Economic disparities in detail (by Minnesota’s “cultural groups”)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"/>
            <a:ext cx="6273800" cy="4800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14400" y="5715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data in the report refer to the annual average during years 2010 to 2014.</a:t>
            </a:r>
          </a:p>
          <a:p>
            <a:r>
              <a:rPr lang="en-US" b="1" dirty="0" smtClean="0"/>
              <a:t>Report is available at </a:t>
            </a:r>
            <a:r>
              <a:rPr lang="en-US" b="1" dirty="0" err="1" smtClean="0"/>
              <a:t>mn.gov</a:t>
            </a:r>
            <a:r>
              <a:rPr lang="en-US" b="1" dirty="0" smtClean="0"/>
              <a:t>/demography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35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32041"/>
              </p:ext>
            </p:extLst>
          </p:nvPr>
        </p:nvGraphicFramePr>
        <p:xfrm>
          <a:off x="3581400" y="228600"/>
          <a:ext cx="5399689" cy="6449059"/>
        </p:xfrm>
        <a:graphic>
          <a:graphicData uri="http://schemas.openxmlformats.org/drawingml/2006/table">
            <a:tbl>
              <a:tblPr/>
              <a:tblGrid>
                <a:gridCol w="431975"/>
                <a:gridCol w="2476144"/>
                <a:gridCol w="2491570"/>
              </a:tblGrid>
              <a:tr h="83668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427FC1"/>
                          </a:solidFill>
                          <a:effectLst/>
                          <a:latin typeface="GillSansMT" charset="0"/>
                        </a:rPr>
                        <a:t>order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7FC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GillSansMT" charset="0"/>
                        </a:rPr>
                        <a:t>Cultural Group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7FC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GillSansMT" charset="0"/>
                        </a:rPr>
                        <a:t>Broad Racial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GillSansMT" charset="0"/>
                        </a:rPr>
                        <a:t>or Ethnic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  <a:effectLst/>
                          <a:latin typeface="GillSansMT" charset="0"/>
                        </a:rPr>
                        <a:t>Group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7FC1"/>
                    </a:solidFill>
                  </a:tcPr>
                </a:tc>
              </a:tr>
              <a:tr h="28093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1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Dakota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American Indian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3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2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  <a:latin typeface="GillSansMT" charset="0"/>
                        </a:rPr>
                        <a:t>Ojibwe</a:t>
                      </a:r>
                      <a:r>
                        <a:rPr lang="en-US" sz="1600" dirty="0">
                          <a:effectLst/>
                          <a:latin typeface="GillSansMT" charset="0"/>
                        </a:rPr>
                        <a:t>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American Indian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3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3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Asian Indian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Asian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3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4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Chinese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Asian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3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5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Filipino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Asian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3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6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Hmong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Asian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3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7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Korean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Asian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3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8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>
                          <a:effectLst/>
                          <a:latin typeface="GillSansMT" charset="0"/>
                        </a:rPr>
                        <a:t>Lao </a:t>
                      </a:r>
                      <a:endParaRPr lang="hr-HR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Asian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37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9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Vietnamese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Asian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10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African-American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Black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5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11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Ethiopian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Black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5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12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Liberian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Black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5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13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Somali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Black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5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14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Mexican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Hispanic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5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15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Puerto Rican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Hispanic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16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Russian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GillSansMT" charset="0"/>
                        </a:rPr>
                        <a:t>White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55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GillSansMT" charset="0"/>
                        </a:rPr>
                        <a:t>17 </a:t>
                      </a:r>
                      <a:endParaRPr lang="en-US" sz="160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White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GillSansMT" charset="0"/>
                        </a:rPr>
                        <a:t>White </a:t>
                      </a:r>
                      <a:endParaRPr lang="en-US" sz="1600" dirty="0">
                        <a:effectLst/>
                      </a:endParaRPr>
                    </a:p>
                  </a:txBody>
                  <a:tcPr marL="56575" marR="56575" marT="28287" marB="282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7017" y="2362200"/>
            <a:ext cx="2971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Minnesota’s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17 Cultural Groups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43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827129"/>
              </p:ext>
            </p:extLst>
          </p:nvPr>
        </p:nvGraphicFramePr>
        <p:xfrm>
          <a:off x="2905932" y="-38100"/>
          <a:ext cx="6085668" cy="6837440"/>
        </p:xfrm>
        <a:graphic>
          <a:graphicData uri="http://schemas.openxmlformats.org/drawingml/2006/table">
            <a:tbl>
              <a:tblPr/>
              <a:tblGrid>
                <a:gridCol w="2361869"/>
                <a:gridCol w="1619043"/>
                <a:gridCol w="2104756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Cultural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Group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7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Percent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7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People 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7FC1"/>
                    </a:solidFill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j-lt"/>
                        </a:rPr>
                        <a:t>White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82.1%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4,417,700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j-lt"/>
                        </a:rPr>
                        <a:t>African-American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4.0%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216,700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j-lt"/>
                        </a:rPr>
                        <a:t>Mexican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3.4%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184,100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j-lt"/>
                        </a:rPr>
                        <a:t>Hmong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1.2%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66,600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j-lt"/>
                        </a:rPr>
                        <a:t>Somali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0.9%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46,300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j-lt"/>
                        </a:rPr>
                        <a:t>Asian Indian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0.8%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42,800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  <a:latin typeface="+mj-lt"/>
                        </a:rPr>
                        <a:t>Ojibwe</a:t>
                      </a:r>
                      <a:r>
                        <a:rPr lang="en-US" sz="1800" dirty="0"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0.6%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33,500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lt"/>
                        </a:rPr>
                        <a:t>Vietnamese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0.6%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29,800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j-lt"/>
                        </a:rPr>
                        <a:t>Chinese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0.5%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29,400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lt"/>
                        </a:rPr>
                        <a:t>Korean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0.4%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22,500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lt"/>
                        </a:rPr>
                        <a:t>Ethiopian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0.3%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17,000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lt"/>
                        </a:rPr>
                        <a:t>Filipino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0.3%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14,100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lt"/>
                        </a:rPr>
                        <a:t>Liberian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0.3%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14,000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+mj-lt"/>
                        </a:rPr>
                        <a:t>Puerto Rican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0.2%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12,500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hr-HR" sz="1800">
                          <a:effectLst/>
                          <a:latin typeface="+mj-lt"/>
                        </a:rPr>
                        <a:t>Lao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0.2%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12,100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lt"/>
                        </a:rPr>
                        <a:t>Russian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0.2%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9,900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lt"/>
                        </a:rPr>
                        <a:t>Dakota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0.1%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6,100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 i="1">
                          <a:effectLst/>
                          <a:latin typeface="+mj-lt"/>
                        </a:rPr>
                        <a:t>Not in any above group 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3.9%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207,200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4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+mj-lt"/>
                        </a:rPr>
                        <a:t>All Minnesotans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+mj-lt"/>
                        </a:rPr>
                        <a:t>100%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+mj-lt"/>
                        </a:rPr>
                        <a:t>5,382,400 </a:t>
                      </a:r>
                    </a:p>
                  </a:txBody>
                  <a:tcPr marL="67552" marR="67552" marT="33776" marB="3377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286000"/>
            <a:ext cx="2286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/>
              <a:t>Cultural </a:t>
            </a:r>
            <a:r>
              <a:rPr lang="en-US" altLang="en-US" sz="3600" b="1" dirty="0"/>
              <a:t>Groups, by </a:t>
            </a:r>
            <a:r>
              <a:rPr lang="en-US" altLang="en-US" sz="3600" b="1" dirty="0" smtClean="0"/>
              <a:t>Size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5932" y="304800"/>
            <a:ext cx="6085668" cy="2362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People in Poverty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8549667"/>
              </p:ext>
            </p:extLst>
          </p:nvPr>
        </p:nvGraphicFramePr>
        <p:xfrm>
          <a:off x="457200" y="1600200"/>
          <a:ext cx="3886201" cy="485741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52600"/>
                <a:gridCol w="1066800"/>
                <a:gridCol w="1066801"/>
              </a:tblGrid>
              <a:tr h="7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Poverty (&lt;100%)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Gill Sans MT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Near 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Poverty (100-199</a:t>
                      </a:r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%)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Gill Sans MT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12,200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8,400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2,700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4,000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17,700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22,300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72,800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51,500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26,400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11,700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47,100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57,200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346,800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578,300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594,400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809,000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0016381"/>
              </p:ext>
            </p:extLst>
          </p:nvPr>
        </p:nvGraphicFramePr>
        <p:xfrm>
          <a:off x="4648200" y="1600200"/>
          <a:ext cx="4038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Children Under Age 18 in Poverty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3176374"/>
              </p:ext>
            </p:extLst>
          </p:nvPr>
        </p:nvGraphicFramePr>
        <p:xfrm>
          <a:off x="457200" y="1600200"/>
          <a:ext cx="3809999" cy="458309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514600"/>
                <a:gridCol w="1295399"/>
              </a:tblGrid>
              <a:tr h="79676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in Poverty (&lt;100%)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Ojibwe</a:t>
                      </a:r>
                      <a:endParaRPr lang="en-US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4,900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Asian Indian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Hmong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8,900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African-American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31,900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Somali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Mexican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23,500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74,100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Minnesotans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183,300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3905119"/>
              </p:ext>
            </p:extLst>
          </p:nvPr>
        </p:nvGraphicFramePr>
        <p:xfrm>
          <a:off x="4648200" y="1600200"/>
          <a:ext cx="4038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Work Status, Ages 16-64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3461816"/>
              </p:ext>
            </p:extLst>
          </p:nvPr>
        </p:nvGraphicFramePr>
        <p:xfrm>
          <a:off x="457200" y="1600200"/>
          <a:ext cx="3810000" cy="458309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905000"/>
                <a:gridCol w="1905000"/>
              </a:tblGrid>
              <a:tr h="7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Unemployed </a:t>
                      </a: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Not in Labor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Force (Ages 16-64)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7,600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59,700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33,300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635,700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847,700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1016807"/>
              </p:ext>
            </p:extLst>
          </p:nvPr>
        </p:nvGraphicFramePr>
        <p:xfrm>
          <a:off x="4648200" y="1600200"/>
          <a:ext cx="4038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5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1. Growth of DIVERSE POPULATIONS IN MINNESOTA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Labor Force Participation and Employment, Ages 16-64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2411534"/>
              </p:ext>
            </p:extLst>
          </p:nvPr>
        </p:nvGraphicFramePr>
        <p:xfrm>
          <a:off x="457200" y="1600200"/>
          <a:ext cx="3886202" cy="485741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52600"/>
                <a:gridCol w="1066801"/>
                <a:gridCol w="1066801"/>
              </a:tblGrid>
              <a:tr h="851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 labor force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Un-employed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12,200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42,300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17,400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25,100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502,700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133,000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661,000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186,700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8848894"/>
              </p:ext>
            </p:extLst>
          </p:nvPr>
        </p:nvGraphicFramePr>
        <p:xfrm>
          <a:off x="4648200" y="1600200"/>
          <a:ext cx="40386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87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Labor Force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P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articipation of Women, Mothers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1296269"/>
              </p:ext>
            </p:extLst>
          </p:nvPr>
        </p:nvGraphicFramePr>
        <p:xfrm>
          <a:off x="457200" y="1600200"/>
          <a:ext cx="3886203" cy="502741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52600"/>
                <a:gridCol w="1066800"/>
                <a:gridCol w="1066803"/>
              </a:tblGrid>
              <a:tr h="1488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Mothers Living With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&lt;13</a:t>
                      </a: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Not in the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women (16-64) Not in the LF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19,700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3,900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65,800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286,600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94,000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374,800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641043"/>
              </p:ext>
            </p:extLst>
          </p:nvPr>
        </p:nvGraphicFramePr>
        <p:xfrm>
          <a:off x="4419600" y="1600200"/>
          <a:ext cx="4267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Labor Force Participation of Men, Fathers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8242069"/>
              </p:ext>
            </p:extLst>
          </p:nvPr>
        </p:nvGraphicFramePr>
        <p:xfrm>
          <a:off x="457200" y="1600200"/>
          <a:ext cx="3886203" cy="502741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52600"/>
                <a:gridCol w="1066800"/>
                <a:gridCol w="1066803"/>
              </a:tblGrid>
              <a:tr h="1488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Fathers </a:t>
                      </a: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Living With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&lt;13</a:t>
                      </a: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Not in the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LF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men (16-64) Not in the LF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22,600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10,600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216,100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286,200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6691008"/>
              </p:ext>
            </p:extLst>
          </p:nvPr>
        </p:nvGraphicFramePr>
        <p:xfrm>
          <a:off x="4648200" y="1600200"/>
          <a:ext cx="403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23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Earners Per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Household,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</a:b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For Householders Under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ge 65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3751438"/>
              </p:ext>
            </p:extLst>
          </p:nvPr>
        </p:nvGraphicFramePr>
        <p:xfrm>
          <a:off x="457200" y="1600200"/>
          <a:ext cx="3810000" cy="4544193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905000"/>
                <a:gridCol w="1905000"/>
              </a:tblGrid>
              <a:tr h="7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Earners in Household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12,400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80,000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106,400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4537634"/>
              </p:ext>
            </p:extLst>
          </p:nvPr>
        </p:nvGraphicFramePr>
        <p:xfrm>
          <a:off x="4648200" y="1447800"/>
          <a:ext cx="4038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3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Median Earnings of Full-time, Year-Round Workers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</a:rPr>
              <a:t>,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</a:rPr>
              <a:t>Ages 16-64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469438"/>
              </p:ext>
            </p:extLst>
          </p:nvPr>
        </p:nvGraphicFramePr>
        <p:xfrm>
          <a:off x="457200" y="1600200"/>
          <a:ext cx="3810000" cy="458309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905000"/>
                <a:gridCol w="1905000"/>
              </a:tblGrid>
              <a:tr h="7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Earnings for Full-Time, Year-Round Workers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$35,800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$80,400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$32,800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$38,300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$28,900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$50,000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$48,000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3132173"/>
              </p:ext>
            </p:extLst>
          </p:nvPr>
        </p:nvGraphicFramePr>
        <p:xfrm>
          <a:off x="4648200" y="1600200"/>
          <a:ext cx="403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8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Usual Hours Worked, All Workers Ages 16-64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9328134"/>
              </p:ext>
            </p:extLst>
          </p:nvPr>
        </p:nvGraphicFramePr>
        <p:xfrm>
          <a:off x="457200" y="1600200"/>
          <a:ext cx="3886202" cy="485741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52600"/>
                <a:gridCol w="1066801"/>
                <a:gridCol w="1066801"/>
              </a:tblGrid>
              <a:tr h="851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&lt;35 Hours Per </a:t>
                      </a: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35+ Hours Per Week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19,600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19,500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21,000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52,200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5,600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8,600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57,000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533,900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1,744,100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636,000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2,033,100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8795205"/>
              </p:ext>
            </p:extLst>
          </p:nvPr>
        </p:nvGraphicFramePr>
        <p:xfrm>
          <a:off x="4648200" y="1600200"/>
          <a:ext cx="40386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77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Homeownership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4262790"/>
              </p:ext>
            </p:extLst>
          </p:nvPr>
        </p:nvGraphicFramePr>
        <p:xfrm>
          <a:off x="457200" y="1600200"/>
          <a:ext cx="3886202" cy="485741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52600"/>
                <a:gridCol w="1066801"/>
                <a:gridCol w="1066801"/>
              </a:tblGrid>
              <a:tr h="851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Renter HHs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 HHs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6,600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7,900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16,200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12,400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25,400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422,800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1,416,800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584,100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1,525,600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0116247"/>
              </p:ext>
            </p:extLst>
          </p:nvPr>
        </p:nvGraphicFramePr>
        <p:xfrm>
          <a:off x="4648200" y="1600200"/>
          <a:ext cx="40386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51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Other F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actors Associated with Economic Insecurity That Appear in our Report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 fontScale="85000" lnSpcReduction="20000"/>
          </a:bodyPr>
          <a:lstStyle/>
          <a:p>
            <a:pPr lvl="2">
              <a:buFont typeface="Arial" charset="0"/>
              <a:buChar char="•"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Educational Attainment</a:t>
            </a:r>
          </a:p>
          <a:p>
            <a:pPr lvl="2">
              <a:buFont typeface="Arial" charset="0"/>
              <a:buChar char="•"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Language Limitations</a:t>
            </a:r>
          </a:p>
          <a:p>
            <a:pPr lvl="2">
              <a:buFont typeface="Arial" charset="0"/>
              <a:buChar char="•"/>
            </a:pP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Disability</a:t>
            </a:r>
          </a:p>
          <a:p>
            <a:pPr lvl="2">
              <a:buFont typeface="Arial" charset="0"/>
              <a:buChar char="•"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Geographic Mobility</a:t>
            </a:r>
          </a:p>
          <a:p>
            <a:pPr lvl="2">
              <a:buFont typeface="Arial" charset="0"/>
              <a:buChar char="•"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Transportation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barriers</a:t>
            </a:r>
          </a:p>
          <a:p>
            <a:pPr lvl="2">
              <a:buFont typeface="Arial" charset="0"/>
              <a:buChar char="•"/>
            </a:pPr>
            <a:endParaRPr lang="en-US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4">
              <a:buFont typeface="Arial" charset="0"/>
              <a:buChar char="•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Many other factors are also important, but not captured by census surveys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8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Educational Attainment, Ages 25-64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8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4623858"/>
              </p:ext>
            </p:extLst>
          </p:nvPr>
        </p:nvGraphicFramePr>
        <p:xfrm>
          <a:off x="457200" y="1600200"/>
          <a:ext cx="3886202" cy="485741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52600"/>
                <a:gridCol w="1066801"/>
                <a:gridCol w="1066801"/>
              </a:tblGrid>
              <a:tr h="10973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H.S</a:t>
                      </a: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Diploma/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GED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H.S</a:t>
                      </a:r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Diploma/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GED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6,200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7,400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5,900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15,300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25,500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6,000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32,200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23,400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81,700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573,800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179,600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677,500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1771816"/>
              </p:ext>
            </p:extLst>
          </p:nvPr>
        </p:nvGraphicFramePr>
        <p:xfrm>
          <a:off x="4648200" y="1600200"/>
          <a:ext cx="42672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63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Language Limitations, Ages 5+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5083484"/>
              </p:ext>
            </p:extLst>
          </p:nvPr>
        </p:nvGraphicFramePr>
        <p:xfrm>
          <a:off x="457200" y="1600200"/>
          <a:ext cx="3810000" cy="4583092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905000"/>
                <a:gridCol w="1905000"/>
              </a:tblGrid>
              <a:tr h="7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People Who Do Not Speak English Well or At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1,600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102,000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5226065"/>
              </p:ext>
            </p:extLst>
          </p:nvPr>
        </p:nvGraphicFramePr>
        <p:xfrm>
          <a:off x="4648200" y="1600200"/>
          <a:ext cx="4038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4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6" y="443703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Populations of Color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ow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J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ointly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otal </a:t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</a:b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1 million in MN; 19% of the Population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422296"/>
              </p:ext>
            </p:extLst>
          </p:nvPr>
        </p:nvGraphicFramePr>
        <p:xfrm>
          <a:off x="265668" y="1964871"/>
          <a:ext cx="8485414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334015"/>
            <a:ext cx="794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Source: U.S. Census </a:t>
            </a:r>
            <a:r>
              <a:rPr lang="en-US" dirty="0" smtClean="0"/>
              <a:t>Bureau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Disability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8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3452424"/>
              </p:ext>
            </p:extLst>
          </p:nvPr>
        </p:nvGraphicFramePr>
        <p:xfrm>
          <a:off x="457200" y="1600200"/>
          <a:ext cx="3886202" cy="485741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752600"/>
                <a:gridCol w="1066801"/>
                <a:gridCol w="1066801"/>
              </a:tblGrid>
              <a:tr h="10973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Ages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18-44 With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Disability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Ages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45-64 With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 Disability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11,900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12,200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81,400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146,100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110,300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177,000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1955113"/>
              </p:ext>
            </p:extLst>
          </p:nvPr>
        </p:nvGraphicFramePr>
        <p:xfrm>
          <a:off x="4648200" y="1600200"/>
          <a:ext cx="40386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2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Geographic Mobility, Ages 1+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0490482"/>
              </p:ext>
            </p:extLst>
          </p:nvPr>
        </p:nvGraphicFramePr>
        <p:xfrm>
          <a:off x="457200" y="1600200"/>
          <a:ext cx="3810000" cy="4544193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905000"/>
                <a:gridCol w="1905000"/>
              </a:tblGrid>
              <a:tr h="7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Moved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 past year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5,300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61,800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10,600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38,000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539,400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755,500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5173894"/>
              </p:ext>
            </p:extLst>
          </p:nvPr>
        </p:nvGraphicFramePr>
        <p:xfrm>
          <a:off x="4648200" y="1600200"/>
          <a:ext cx="4038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03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Households Without a Vehicle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4479096"/>
              </p:ext>
            </p:extLst>
          </p:nvPr>
        </p:nvGraphicFramePr>
        <p:xfrm>
          <a:off x="457200" y="1600200"/>
          <a:ext cx="3810000" cy="4544193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905000"/>
                <a:gridCol w="1905000"/>
              </a:tblGrid>
              <a:tr h="796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Households without a vehicle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Ojibwe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Asian Indian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1,400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Hmong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African-American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Somali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3,700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Mexican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5,000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White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106,200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All Minnesotans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153,100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0427692"/>
              </p:ext>
            </p:extLst>
          </p:nvPr>
        </p:nvGraphicFramePr>
        <p:xfrm>
          <a:off x="4648200" y="1600200"/>
          <a:ext cx="4038600" cy="458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" y="420624"/>
            <a:ext cx="8229600" cy="15605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Hmong,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Af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. American, Somali and Mexican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Groups Are Young; </a:t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F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uture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rowth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P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otential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igh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351422"/>
              </p:ext>
            </p:extLst>
          </p:nvPr>
        </p:nvGraphicFramePr>
        <p:xfrm>
          <a:off x="609600" y="1981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23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  <a:cs typeface="+mj-cs"/>
              </a:rPr>
              <a:t>Diverse populations are driving growth.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  <a:cs typeface="+mj-cs"/>
              </a:rPr>
              <a:t>This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  <a:cs typeface="+mj-cs"/>
              </a:rPr>
              <a:t>pattern will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  <a:cs typeface="+mj-cs"/>
              </a:rPr>
              <a:t>continue into the future.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  <a:cs typeface="+mj-cs"/>
              </a:rPr>
              <a:t>Recent census data underscore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  <a:cs typeface="+mj-cs"/>
              </a:rPr>
              <a:t>disparate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  <a:cs typeface="+mj-cs"/>
              </a:rPr>
              <a:t>outcomes for Black Minnesotans.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  <a:cs typeface="+mj-cs"/>
              </a:rPr>
              <a:t>These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  <a:cs typeface="+mj-cs"/>
              </a:rPr>
              <a:t>disparities have been present for a long time.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  <a:cs typeface="+mj-cs"/>
              </a:rPr>
              <a:t>Complex situations, multiple factors associated with “gaps”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  <a:cs typeface="+mj-cs"/>
              </a:rPr>
              <a:t>and economic instability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Cambria Math" panose="02040503050406030204" pitchFamily="18" charset="0"/>
                <a:cs typeface="+mj-cs"/>
              </a:rPr>
              <a:t>.  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a typeface="Cambria Math" panose="02040503050406030204" pitchFamily="18" charset="0"/>
              <a:cs typeface="+mj-cs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a typeface="Cambria Math" panose="02040503050406030204" pitchFamily="18" charset="0"/>
              <a:cs typeface="+mj-cs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ea typeface="Cambria Math" panose="020405030504060302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27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76200"/>
            <a:ext cx="9144000" cy="6934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3004" y="2202352"/>
            <a:ext cx="8229600" cy="40131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/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/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Susan Brower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</a:b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susan.brower@state.mn.us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/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/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</a:b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mn.gov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/demography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</a:b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Twitter: @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MN_StateData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/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</a:b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pic>
        <p:nvPicPr>
          <p:cNvPr id="8" name="Picture 2" descr="C:\Users\sbrower\AppData\Local\Microsoft\Windows\Temporary Internet Files\Content.Outlook\71BEWQO5\MN-DEMO-1200x160 (3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8"/>
          <a:stretch/>
        </p:blipFill>
        <p:spPr bwMode="auto">
          <a:xfrm>
            <a:off x="-34462" y="381000"/>
            <a:ext cx="9178462" cy="13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1093148" cy="5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7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Minnesota’s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Populations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of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Color </a:t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</a:b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by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M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ajor Race Groups, 2014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388912"/>
              </p:ext>
            </p:extLst>
          </p:nvPr>
        </p:nvGraphicFramePr>
        <p:xfrm>
          <a:off x="457200" y="1549400"/>
          <a:ext cx="838200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6334015"/>
            <a:ext cx="7949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Source: U.S. Census </a:t>
            </a:r>
            <a:r>
              <a:rPr lang="en-US" dirty="0" smtClean="0"/>
              <a:t>Bureau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Slide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21771"/>
            <a:ext cx="91440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American Indian Population By County</a:t>
            </a:r>
          </a:p>
          <a:p>
            <a:pPr algn="ctr"/>
            <a:r>
              <a:rPr lang="en-US" sz="2400" dirty="0" smtClean="0"/>
              <a:t>(Note: Color shows percent, size of dot shows number)</a:t>
            </a:r>
          </a:p>
        </p:txBody>
      </p:sp>
      <p:pic>
        <p:nvPicPr>
          <p:cNvPr id="4" name="Slide 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6" t="6998" r="2908" b="89503"/>
          <a:stretch/>
        </p:blipFill>
        <p:spPr bwMode="auto">
          <a:xfrm>
            <a:off x="0" y="6231194"/>
            <a:ext cx="6477000" cy="6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Slide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 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6" t="6998" r="2908" b="89503"/>
          <a:stretch/>
        </p:blipFill>
        <p:spPr bwMode="auto">
          <a:xfrm>
            <a:off x="0" y="6231194"/>
            <a:ext cx="6477000" cy="6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1771"/>
            <a:ext cx="91440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Black Population By County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(Note: Color shows percent, size of dot shows number)</a:t>
            </a:r>
          </a:p>
        </p:txBody>
      </p:sp>
    </p:spTree>
    <p:extLst>
      <p:ext uri="{BB962C8B-B14F-4D97-AF65-F5344CB8AC3E}">
        <p14:creationId xmlns:p14="http://schemas.microsoft.com/office/powerpoint/2010/main" val="3254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Slide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 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6" t="6998" r="2908" b="89503"/>
          <a:stretch/>
        </p:blipFill>
        <p:spPr bwMode="auto">
          <a:xfrm>
            <a:off x="0" y="6231194"/>
            <a:ext cx="6477000" cy="6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1771"/>
            <a:ext cx="9144000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Asian Population By County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(Note: Color shows percent, size of dot shows number)</a:t>
            </a:r>
          </a:p>
          <a:p>
            <a:pPr algn="ctr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097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Slide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de 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6" t="6998" r="2908" b="89503"/>
          <a:stretch/>
        </p:blipFill>
        <p:spPr bwMode="auto">
          <a:xfrm>
            <a:off x="0" y="6231194"/>
            <a:ext cx="6477000" cy="6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21771"/>
            <a:ext cx="9144000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Hispanic/Latino Population </a:t>
            </a:r>
            <a:r>
              <a:rPr lang="en-US" sz="3200" dirty="0"/>
              <a:t>B</a:t>
            </a:r>
            <a:r>
              <a:rPr lang="en-US" sz="3200" dirty="0" smtClean="0"/>
              <a:t>y County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(Note: Color shows percent, size of dot shows number)</a:t>
            </a:r>
          </a:p>
          <a:p>
            <a:pPr algn="ctr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596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</TotalTime>
  <Words>1821</Words>
  <Application>Microsoft Macintosh PowerPoint</Application>
  <PresentationFormat>On-screen Show (4:3)</PresentationFormat>
  <Paragraphs>676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Cambria Math</vt:lpstr>
      <vt:lpstr>Gill Sans MT</vt:lpstr>
      <vt:lpstr>GillSansMT</vt:lpstr>
      <vt:lpstr>Arial</vt:lpstr>
      <vt:lpstr>Office Theme</vt:lpstr>
      <vt:lpstr>Legislative Working Group on Economic Disparities in Minnesota </vt:lpstr>
      <vt:lpstr>Presentation Topics</vt:lpstr>
      <vt:lpstr>1. Growth of DIVERSE POPULATIONS IN MINNESOTA</vt:lpstr>
      <vt:lpstr>Populations of Color Now Jointly Total  1 million in MN; 19% of the Population</vt:lpstr>
      <vt:lpstr>Minnesota’s Populations of Color  by Major Race Groups, 2014</vt:lpstr>
      <vt:lpstr>PowerPoint Presentation</vt:lpstr>
      <vt:lpstr>PowerPoint Presentation</vt:lpstr>
      <vt:lpstr>PowerPoint Presentation</vt:lpstr>
      <vt:lpstr>PowerPoint Presentation</vt:lpstr>
      <vt:lpstr>Racially Diverse Populations Bolstering Growth Across State, 2000 to 2010</vt:lpstr>
      <vt:lpstr>Past &amp; Projected Growth in Labor Force  Annual average, ages 16+</vt:lpstr>
      <vt:lpstr>White Working-age Pop. Declining; Robust Growth For Most Populations of Color</vt:lpstr>
      <vt:lpstr>2. RECENT FOCUS ON DATA FOR bLACK MINNESOTANS</vt:lpstr>
      <vt:lpstr>Data Source:  U.S. Census Bureau’s American Community Survey  77,000 Minnesota households surveyed every year</vt:lpstr>
      <vt:lpstr>Recent Media Focus on Household Income Decline between 2013 and 2014</vt:lpstr>
      <vt:lpstr>MN’s Median Household income is More Than Twice the Median for Black households</vt:lpstr>
      <vt:lpstr>Rate of Poverty for Black Minnesotans: 3 Times the Rate for All Residents</vt:lpstr>
      <vt:lpstr>Black Unemployment Lower Now Than Just After The Recession</vt:lpstr>
      <vt:lpstr>More People Employed, Particularly in Part-time Work with Lower Earnings</vt:lpstr>
      <vt:lpstr>Black Population Has Increased Rapidly Since 2000</vt:lpstr>
      <vt:lpstr>Black Minnesotans Come from across the U.S., the globe; ~40% are immigrants and their children</vt:lpstr>
      <vt:lpstr>Poverty Highest Among Somalis;  Lowest Among Other Black immigrants</vt:lpstr>
      <vt:lpstr>3. Economic disparities in detail (by Minnesota’s “cultural groups”)</vt:lpstr>
      <vt:lpstr>PowerPoint Presentation</vt:lpstr>
      <vt:lpstr>PowerPoint Presentation</vt:lpstr>
      <vt:lpstr>PowerPoint Presentation</vt:lpstr>
      <vt:lpstr>People in Poverty</vt:lpstr>
      <vt:lpstr>Children Under Age 18 in Poverty</vt:lpstr>
      <vt:lpstr>Work Status, Ages 16-64</vt:lpstr>
      <vt:lpstr>Labor Force Participation and Employment, Ages 16-64</vt:lpstr>
      <vt:lpstr>Labor Force Participation of Women, Mothers</vt:lpstr>
      <vt:lpstr>Labor Force Participation of Men, Fathers</vt:lpstr>
      <vt:lpstr>Earners Per Household,  For Householders Under Age 65</vt:lpstr>
      <vt:lpstr>Median Earnings of Full-time, Year-Round Workers, Ages 16-64</vt:lpstr>
      <vt:lpstr>Usual Hours Worked, All Workers Ages 16-64</vt:lpstr>
      <vt:lpstr>Homeownership</vt:lpstr>
      <vt:lpstr>Other Factors Associated with Economic Insecurity That Appear in our Report</vt:lpstr>
      <vt:lpstr>Educational Attainment, Ages 25-64</vt:lpstr>
      <vt:lpstr>Language Limitations, Ages 5+</vt:lpstr>
      <vt:lpstr>Disability</vt:lpstr>
      <vt:lpstr>Geographic Mobility, Ages 1+</vt:lpstr>
      <vt:lpstr>Households Without a Vehicle</vt:lpstr>
      <vt:lpstr>Hmong, Af. American, Somali and Mexican Groups Are Young;  Future Growth Potential High</vt:lpstr>
      <vt:lpstr>Summary</vt:lpstr>
      <vt:lpstr>  Susan Brower susan.brower@state.mn.us  mn.gov/demography Twitter: @MN_StateData </vt:lpstr>
    </vt:vector>
  </TitlesOfParts>
  <Company>Office of Enterprise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Brower</dc:creator>
  <cp:lastModifiedBy>Microsoft Office User</cp:lastModifiedBy>
  <cp:revision>271</cp:revision>
  <cp:lastPrinted>2016-01-06T21:17:34Z</cp:lastPrinted>
  <dcterms:created xsi:type="dcterms:W3CDTF">2014-11-06T20:45:40Z</dcterms:created>
  <dcterms:modified xsi:type="dcterms:W3CDTF">2016-01-07T03:02:48Z</dcterms:modified>
</cp:coreProperties>
</file>