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Lst>
  <p:notesMasterIdLst>
    <p:notesMasterId r:id="rId37"/>
  </p:notesMasterIdLst>
  <p:sldIdLst>
    <p:sldId id="257" r:id="rId5"/>
    <p:sldId id="258" r:id="rId6"/>
    <p:sldId id="259" r:id="rId7"/>
    <p:sldId id="263" r:id="rId8"/>
    <p:sldId id="264" r:id="rId9"/>
    <p:sldId id="262" r:id="rId10"/>
    <p:sldId id="269" r:id="rId11"/>
    <p:sldId id="270" r:id="rId12"/>
    <p:sldId id="292" r:id="rId13"/>
    <p:sldId id="265" r:id="rId14"/>
    <p:sldId id="266" r:id="rId15"/>
    <p:sldId id="267" r:id="rId16"/>
    <p:sldId id="268" r:id="rId17"/>
    <p:sldId id="283" r:id="rId18"/>
    <p:sldId id="291" r:id="rId19"/>
    <p:sldId id="287" r:id="rId20"/>
    <p:sldId id="271" r:id="rId21"/>
    <p:sldId id="272" r:id="rId22"/>
    <p:sldId id="273" r:id="rId23"/>
    <p:sldId id="274" r:id="rId24"/>
    <p:sldId id="290" r:id="rId25"/>
    <p:sldId id="275" r:id="rId26"/>
    <p:sldId id="276" r:id="rId27"/>
    <p:sldId id="277" r:id="rId28"/>
    <p:sldId id="278" r:id="rId29"/>
    <p:sldId id="286" r:id="rId30"/>
    <p:sldId id="288" r:id="rId31"/>
    <p:sldId id="289" r:id="rId32"/>
    <p:sldId id="279" r:id="rId33"/>
    <p:sldId id="280" r:id="rId34"/>
    <p:sldId id="281"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54" autoAdjust="0"/>
  </p:normalViewPr>
  <p:slideViewPr>
    <p:cSldViewPr>
      <p:cViewPr varScale="1">
        <p:scale>
          <a:sx n="69" d="100"/>
          <a:sy n="69" d="100"/>
        </p:scale>
        <p:origin x="159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0"/>
          <c:dPt>
            <c:idx val="0"/>
            <c:bubble3D val="0"/>
            <c:spPr>
              <a:solidFill>
                <a:srgbClr val="FFFF00"/>
              </a:solidFill>
            </c:spPr>
          </c:dPt>
          <c:dPt>
            <c:idx val="1"/>
            <c:bubble3D val="0"/>
            <c:spPr>
              <a:solidFill>
                <a:srgbClr val="92D050"/>
              </a:solidFill>
            </c:spPr>
          </c:dPt>
          <c:dPt>
            <c:idx val="2"/>
            <c:bubble3D val="0"/>
            <c:spPr>
              <a:solidFill>
                <a:srgbClr val="CC99FF"/>
              </a:solidFill>
            </c:spPr>
          </c:dPt>
          <c:dPt>
            <c:idx val="3"/>
            <c:bubble3D val="0"/>
            <c:explosion val="11"/>
            <c:spPr>
              <a:solidFill>
                <a:srgbClr val="00B0F0"/>
              </a:solidFill>
            </c:spPr>
          </c:dPt>
          <c:dPt>
            <c:idx val="4"/>
            <c:bubble3D val="0"/>
            <c:explosion val="9"/>
            <c:spPr>
              <a:solidFill>
                <a:srgbClr val="FFC000"/>
              </a:solidFill>
            </c:spPr>
          </c:dPt>
          <c:dLbls>
            <c:dLbl>
              <c:idx val="0"/>
              <c:layout>
                <c:manualLayout>
                  <c:x val="-0.17550060148731408"/>
                  <c:y val="0.11444921259842519"/>
                </c:manualLayout>
              </c:layout>
              <c:tx>
                <c:rich>
                  <a:bodyPr/>
                  <a:lstStyle/>
                  <a:p>
                    <a:r>
                      <a:rPr lang="en-US" sz="1600" b="1" dirty="0">
                        <a:solidFill>
                          <a:schemeClr val="bg2"/>
                        </a:solidFill>
                      </a:rPr>
                      <a:t>State Gov. S.R</a:t>
                    </a:r>
                    <a:r>
                      <a:rPr lang="en-US" sz="1600" b="1" dirty="0" smtClean="0">
                        <a:solidFill>
                          <a:schemeClr val="bg2"/>
                        </a:solidFill>
                      </a:rPr>
                      <a:t>. </a:t>
                    </a:r>
                    <a:r>
                      <a:rPr lang="en-US" sz="1600" b="1" dirty="0">
                        <a:solidFill>
                          <a:schemeClr val="bg2"/>
                        </a:solidFill>
                      </a:rPr>
                      <a:t>$</a:t>
                    </a:r>
                    <a:r>
                      <a:rPr lang="en-US" sz="1600" b="1" dirty="0" smtClean="0">
                        <a:solidFill>
                          <a:schemeClr val="bg2"/>
                        </a:solidFill>
                      </a:rPr>
                      <a:t>127,622</a:t>
                    </a:r>
                  </a:p>
                  <a:p>
                    <a:r>
                      <a:rPr lang="en-US" sz="1600" b="1" dirty="0" smtClean="0">
                        <a:solidFill>
                          <a:schemeClr val="bg2"/>
                        </a:solidFill>
                      </a:rPr>
                      <a:t> 20%</a:t>
                    </a:r>
                    <a:endParaRPr lang="en-US" sz="1600" b="1" dirty="0">
                      <a:solidFill>
                        <a:schemeClr val="bg2"/>
                      </a:solidFill>
                    </a:endParaRPr>
                  </a:p>
                </c:rich>
              </c:tx>
              <c:showLegendKey val="0"/>
              <c:showVal val="1"/>
              <c:showCatName val="1"/>
              <c:showSerName val="0"/>
              <c:showPercent val="1"/>
              <c:showBubbleSize val="0"/>
              <c:extLst>
                <c:ext xmlns:c15="http://schemas.microsoft.com/office/drawing/2012/chart" uri="{CE6537A1-D6FC-4f65-9D91-7224C49458BB}"/>
              </c:extLst>
            </c:dLbl>
            <c:dLbl>
              <c:idx val="1"/>
              <c:layout>
                <c:manualLayout>
                  <c:x val="-2.5377296587926535E-3"/>
                  <c:y val="-5.7867716535433107E-2"/>
                </c:manualLayout>
              </c:layout>
              <c:tx>
                <c:rich>
                  <a:bodyPr/>
                  <a:lstStyle/>
                  <a:p>
                    <a:r>
                      <a:rPr lang="en-US" sz="1600" b="1" dirty="0" smtClean="0"/>
                      <a:t>HUTD </a:t>
                    </a:r>
                  </a:p>
                  <a:p>
                    <a:r>
                      <a:rPr lang="en-US" sz="1600" b="1" dirty="0" smtClean="0"/>
                      <a:t>$20,836 </a:t>
                    </a:r>
                  </a:p>
                  <a:p>
                    <a:r>
                      <a:rPr lang="en-US" sz="1600" b="1" dirty="0" smtClean="0"/>
                      <a:t>3%</a:t>
                    </a:r>
                    <a:endParaRPr lang="en-US" sz="1600" b="1" dirty="0"/>
                  </a:p>
                </c:rich>
              </c:tx>
              <c:showLegendKey val="0"/>
              <c:showVal val="1"/>
              <c:showCatName val="1"/>
              <c:showSerName val="0"/>
              <c:showPercent val="1"/>
              <c:showBubbleSize val="0"/>
              <c:extLst>
                <c:ext xmlns:c15="http://schemas.microsoft.com/office/drawing/2012/chart" uri="{CE6537A1-D6FC-4f65-9D91-7224C49458BB}"/>
              </c:extLst>
            </c:dLbl>
            <c:dLbl>
              <c:idx val="2"/>
              <c:layout>
                <c:manualLayout>
                  <c:x val="-0.17607215113735783"/>
                  <c:y val="-0.14638602362204725"/>
                </c:manualLayout>
              </c:layout>
              <c:tx>
                <c:rich>
                  <a:bodyPr/>
                  <a:lstStyle/>
                  <a:p>
                    <a:r>
                      <a:rPr lang="en-US" sz="1600" b="1" dirty="0">
                        <a:solidFill>
                          <a:schemeClr val="bg2"/>
                        </a:solidFill>
                      </a:rPr>
                      <a:t>Misc. </a:t>
                    </a:r>
                    <a:r>
                      <a:rPr lang="en-US" sz="1600" b="1" dirty="0" smtClean="0">
                        <a:solidFill>
                          <a:schemeClr val="bg2"/>
                        </a:solidFill>
                      </a:rPr>
                      <a:t>S.R. $118,669</a:t>
                    </a:r>
                  </a:p>
                  <a:p>
                    <a:r>
                      <a:rPr lang="en-US" sz="1600" b="1" dirty="0" smtClean="0">
                        <a:solidFill>
                          <a:schemeClr val="bg2"/>
                        </a:solidFill>
                      </a:rPr>
                      <a:t>18%</a:t>
                    </a:r>
                    <a:endParaRPr lang="en-US" sz="1600" b="1" dirty="0">
                      <a:solidFill>
                        <a:schemeClr val="bg2"/>
                      </a:solidFill>
                    </a:endParaRPr>
                  </a:p>
                </c:rich>
              </c:tx>
              <c:showLegendKey val="0"/>
              <c:showVal val="1"/>
              <c:showCatName val="1"/>
              <c:showSerName val="0"/>
              <c:showPercent val="1"/>
              <c:showBubbleSize val="0"/>
              <c:extLst>
                <c:ext xmlns:c15="http://schemas.microsoft.com/office/drawing/2012/chart" uri="{CE6537A1-D6FC-4f65-9D91-7224C49458BB}"/>
              </c:extLst>
            </c:dLbl>
            <c:dLbl>
              <c:idx val="3"/>
              <c:layout>
                <c:manualLayout>
                  <c:x val="0.17975530402449694"/>
                  <c:y val="-0.29800551181102364"/>
                </c:manualLayout>
              </c:layout>
              <c:tx>
                <c:rich>
                  <a:bodyPr/>
                  <a:lstStyle/>
                  <a:p>
                    <a:r>
                      <a:rPr lang="en-US" sz="1600" b="1" dirty="0">
                        <a:solidFill>
                          <a:schemeClr val="bg2"/>
                        </a:solidFill>
                      </a:rPr>
                      <a:t>General </a:t>
                    </a:r>
                    <a:r>
                      <a:rPr lang="en-US" sz="1600" b="1" dirty="0" smtClean="0">
                        <a:solidFill>
                          <a:schemeClr val="bg2"/>
                        </a:solidFill>
                      </a:rPr>
                      <a:t>Fund $192,423 </a:t>
                    </a:r>
                  </a:p>
                  <a:p>
                    <a:r>
                      <a:rPr lang="en-US" sz="1600" b="1" dirty="0" smtClean="0">
                        <a:solidFill>
                          <a:schemeClr val="bg2"/>
                        </a:solidFill>
                      </a:rPr>
                      <a:t>30%</a:t>
                    </a:r>
                    <a:endParaRPr lang="en-US" sz="1600" b="1" dirty="0">
                      <a:solidFill>
                        <a:schemeClr val="bg2"/>
                      </a:solidFill>
                    </a:endParaRPr>
                  </a:p>
                </c:rich>
              </c:tx>
              <c:showLegendKey val="0"/>
              <c:showVal val="1"/>
              <c:showCatName val="1"/>
              <c:showSerName val="0"/>
              <c:showPercent val="1"/>
              <c:showBubbleSize val="0"/>
              <c:extLst>
                <c:ext xmlns:c15="http://schemas.microsoft.com/office/drawing/2012/chart" uri="{CE6537A1-D6FC-4f65-9D91-7224C49458BB}"/>
              </c:extLst>
            </c:dLbl>
            <c:dLbl>
              <c:idx val="4"/>
              <c:layout>
                <c:manualLayout>
                  <c:x val="0.20059041447944007"/>
                  <c:y val="7.9190354330708659E-2"/>
                </c:manualLayout>
              </c:layout>
              <c:tx>
                <c:rich>
                  <a:bodyPr/>
                  <a:lstStyle/>
                  <a:p>
                    <a:r>
                      <a:rPr lang="en-US" sz="1600" b="1" dirty="0">
                        <a:solidFill>
                          <a:schemeClr val="bg2"/>
                        </a:solidFill>
                      </a:rPr>
                      <a:t>Trunk Hwy</a:t>
                    </a:r>
                    <a:r>
                      <a:rPr lang="en-US" sz="1600" b="1" dirty="0" smtClean="0">
                        <a:solidFill>
                          <a:schemeClr val="bg2"/>
                        </a:solidFill>
                      </a:rPr>
                      <a:t>. $191,107</a:t>
                    </a:r>
                  </a:p>
                  <a:p>
                    <a:r>
                      <a:rPr lang="en-US" sz="1600" b="1" dirty="0" smtClean="0">
                        <a:solidFill>
                          <a:schemeClr val="bg2"/>
                        </a:solidFill>
                      </a:rPr>
                      <a:t>29%</a:t>
                    </a:r>
                    <a:endParaRPr lang="en-US" sz="1600" b="1" dirty="0">
                      <a:solidFill>
                        <a:schemeClr val="bg2"/>
                      </a:solidFill>
                    </a:endParaRPr>
                  </a:p>
                </c:rich>
              </c:tx>
              <c:showLegendKey val="0"/>
              <c:showVal val="1"/>
              <c:showCatName val="1"/>
              <c:showSerName val="0"/>
              <c:showPercent val="1"/>
              <c:showBubbleSize val="0"/>
              <c:extLst>
                <c:ext xmlns:c15="http://schemas.microsoft.com/office/drawing/2012/chart" uri="{CE6537A1-D6FC-4f65-9D91-7224C49458BB}"/>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Sheet1!$A$2:$A$6</c:f>
              <c:strCache>
                <c:ptCount val="5"/>
                <c:pt idx="0">
                  <c:v>State Gov. S.R.</c:v>
                </c:pt>
                <c:pt idx="1">
                  <c:v>HUTD</c:v>
                </c:pt>
                <c:pt idx="2">
                  <c:v>Misc. SR</c:v>
                </c:pt>
                <c:pt idx="3">
                  <c:v>General Fund</c:v>
                </c:pt>
                <c:pt idx="4">
                  <c:v>Trunk Hwy.</c:v>
                </c:pt>
              </c:strCache>
            </c:strRef>
          </c:cat>
          <c:val>
            <c:numRef>
              <c:f>Sheet1!$B$2:$B$6</c:f>
              <c:numCache>
                <c:formatCode>"$"#,##0_);[Red]\("$"#,##0\)</c:formatCode>
                <c:ptCount val="5"/>
                <c:pt idx="0">
                  <c:v>127622</c:v>
                </c:pt>
                <c:pt idx="1">
                  <c:v>20836</c:v>
                </c:pt>
                <c:pt idx="2">
                  <c:v>118669</c:v>
                </c:pt>
                <c:pt idx="3">
                  <c:v>192405</c:v>
                </c:pt>
                <c:pt idx="4">
                  <c:v>191107</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3333333333333343E-2"/>
          <c:y val="0.16500000000000001"/>
          <c:w val="0.8368055555555558"/>
          <c:h val="0.82000000000000006"/>
        </c:manualLayout>
      </c:layout>
      <c:pie3DChart>
        <c:varyColors val="1"/>
        <c:ser>
          <c:idx val="0"/>
          <c:order val="0"/>
          <c:tx>
            <c:strRef>
              <c:f>Sheet1!$B$1</c:f>
              <c:strCache>
                <c:ptCount val="1"/>
                <c:pt idx="0">
                  <c:v>Column1</c:v>
                </c:pt>
              </c:strCache>
            </c:strRef>
          </c:tx>
          <c:explosion val="20"/>
          <c:dPt>
            <c:idx val="0"/>
            <c:bubble3D val="0"/>
            <c:spPr>
              <a:solidFill>
                <a:srgbClr val="0070C0"/>
              </a:solidFill>
            </c:spPr>
          </c:dPt>
          <c:dPt>
            <c:idx val="1"/>
            <c:bubble3D val="0"/>
            <c:spPr>
              <a:solidFill>
                <a:srgbClr val="92D050"/>
              </a:solidFill>
            </c:spPr>
          </c:dPt>
          <c:dPt>
            <c:idx val="2"/>
            <c:bubble3D val="0"/>
            <c:spPr>
              <a:solidFill>
                <a:srgbClr val="CC99FF"/>
              </a:solidFill>
            </c:spPr>
          </c:dPt>
          <c:dPt>
            <c:idx val="3"/>
            <c:bubble3D val="0"/>
            <c:explosion val="11"/>
            <c:spPr>
              <a:solidFill>
                <a:srgbClr val="00B0F0"/>
              </a:solidFill>
            </c:spPr>
          </c:dPt>
          <c:dPt>
            <c:idx val="4"/>
            <c:bubble3D val="0"/>
            <c:explosion val="9"/>
            <c:spPr>
              <a:solidFill>
                <a:srgbClr val="FFC000"/>
              </a:solidFill>
            </c:spPr>
          </c:dPt>
          <c:dLbls>
            <c:dLbl>
              <c:idx val="0"/>
              <c:layout>
                <c:manualLayout>
                  <c:x val="-0.20882381889763779"/>
                  <c:y val="3.0369488188976331E-2"/>
                </c:manualLayout>
              </c:layout>
              <c:tx>
                <c:rich>
                  <a:bodyPr/>
                  <a:lstStyle/>
                  <a:p>
                    <a:r>
                      <a:rPr lang="en-US" sz="1600" b="1" i="0" baseline="0" dirty="0"/>
                      <a:t>Total </a:t>
                    </a:r>
                    <a:r>
                      <a:rPr lang="en-US" sz="1600" b="1" i="0" baseline="0" dirty="0" smtClean="0"/>
                      <a:t>Compensation</a:t>
                    </a:r>
                  </a:p>
                  <a:p>
                    <a:r>
                      <a:rPr lang="en-US" sz="1600" b="1" i="0" baseline="0" dirty="0" smtClean="0"/>
                      <a:t>$305,233 </a:t>
                    </a:r>
                  </a:p>
                  <a:p>
                    <a:r>
                      <a:rPr lang="en-US" sz="1600" b="1" i="0" baseline="0" dirty="0" smtClean="0"/>
                      <a:t>47%</a:t>
                    </a:r>
                    <a:endParaRPr lang="en-US" sz="1600" b="1" i="0" baseline="0" dirty="0"/>
                  </a:p>
                </c:rich>
              </c:tx>
              <c:showLegendKey val="0"/>
              <c:showVal val="1"/>
              <c:showCatName val="1"/>
              <c:showSerName val="0"/>
              <c:showPercent val="1"/>
              <c:showBubbleSize val="0"/>
              <c:extLst>
                <c:ext xmlns:c15="http://schemas.microsoft.com/office/drawing/2012/chart" uri="{CE6537A1-D6FC-4f65-9D91-7224C49458BB}"/>
              </c:extLst>
            </c:dLbl>
            <c:dLbl>
              <c:idx val="1"/>
              <c:layout>
                <c:manualLayout>
                  <c:x val="0.19626736111111112"/>
                  <c:y val="-0.27599350393700789"/>
                </c:manualLayout>
              </c:layout>
              <c:tx>
                <c:rich>
                  <a:bodyPr/>
                  <a:lstStyle/>
                  <a:p>
                    <a:r>
                      <a:rPr lang="en-US" sz="1600" b="1" dirty="0" smtClean="0"/>
                      <a:t>Operating costs</a:t>
                    </a:r>
                  </a:p>
                  <a:p>
                    <a:r>
                      <a:rPr lang="en-US" sz="1600" b="1" dirty="0" smtClean="0"/>
                      <a:t>$142,374</a:t>
                    </a:r>
                  </a:p>
                  <a:p>
                    <a:r>
                      <a:rPr lang="en-US" sz="1600" b="1" dirty="0" smtClean="0"/>
                      <a:t>22%</a:t>
                    </a:r>
                    <a:endParaRPr lang="en-US" sz="1600" b="1" dirty="0"/>
                  </a:p>
                </c:rich>
              </c:tx>
              <c:showLegendKey val="0"/>
              <c:showVal val="1"/>
              <c:showCatName val="1"/>
              <c:showSerName val="0"/>
              <c:showPercent val="1"/>
              <c:showBubbleSize val="0"/>
              <c:extLst>
                <c:ext xmlns:c15="http://schemas.microsoft.com/office/drawing/2012/chart" uri="{CE6537A1-D6FC-4f65-9D91-7224C49458BB}"/>
              </c:extLst>
            </c:dLbl>
            <c:dLbl>
              <c:idx val="2"/>
              <c:layout>
                <c:manualLayout>
                  <c:x val="1.0809137139107618E-2"/>
                  <c:y val="-9.4607677165354356E-2"/>
                </c:manualLayout>
              </c:layout>
              <c:tx>
                <c:rich>
                  <a:bodyPr/>
                  <a:lstStyle/>
                  <a:p>
                    <a:r>
                      <a:rPr lang="en-US" sz="1600" b="1" dirty="0">
                        <a:solidFill>
                          <a:schemeClr val="tx1"/>
                        </a:solidFill>
                      </a:rPr>
                      <a:t>Local </a:t>
                    </a:r>
                    <a:r>
                      <a:rPr lang="en-US" sz="1600" b="1" dirty="0" smtClean="0">
                        <a:solidFill>
                          <a:schemeClr val="tx1"/>
                        </a:solidFill>
                      </a:rPr>
                      <a:t>Assistance</a:t>
                    </a:r>
                  </a:p>
                  <a:p>
                    <a:r>
                      <a:rPr lang="en-US" sz="1600" b="1" dirty="0" smtClean="0">
                        <a:solidFill>
                          <a:schemeClr val="tx1"/>
                        </a:solidFill>
                      </a:rPr>
                      <a:t>$123,690</a:t>
                    </a:r>
                  </a:p>
                  <a:p>
                    <a:r>
                      <a:rPr lang="en-US" sz="1600" b="1" dirty="0" smtClean="0">
                        <a:solidFill>
                          <a:schemeClr val="tx1"/>
                        </a:solidFill>
                      </a:rPr>
                      <a:t>19%</a:t>
                    </a:r>
                    <a:endParaRPr lang="en-US" sz="1600" b="1" dirty="0">
                      <a:solidFill>
                        <a:schemeClr val="tx1"/>
                      </a:solidFill>
                    </a:endParaRPr>
                  </a:p>
                </c:rich>
              </c:tx>
              <c:showLegendKey val="0"/>
              <c:showVal val="1"/>
              <c:showCatName val="1"/>
              <c:showSerName val="0"/>
              <c:showPercent val="1"/>
              <c:showBubbleSize val="0"/>
              <c:extLst>
                <c:ext xmlns:c15="http://schemas.microsoft.com/office/drawing/2012/chart" uri="{CE6537A1-D6FC-4f65-9D91-7224C49458BB}"/>
              </c:extLst>
            </c:dLbl>
            <c:dLbl>
              <c:idx val="3"/>
              <c:layout>
                <c:manualLayout>
                  <c:x val="-1.5882135826771653E-2"/>
                  <c:y val="-4.3350590551181109E-2"/>
                </c:manualLayout>
              </c:layout>
              <c:tx>
                <c:rich>
                  <a:bodyPr/>
                  <a:lstStyle/>
                  <a:p>
                    <a:r>
                      <a:rPr lang="en-US" sz="1600" b="1" dirty="0" smtClean="0">
                        <a:solidFill>
                          <a:schemeClr val="bg1"/>
                        </a:solidFill>
                      </a:rPr>
                      <a:t>Transfers</a:t>
                    </a:r>
                  </a:p>
                  <a:p>
                    <a:r>
                      <a:rPr lang="en-US" sz="1600" b="1" dirty="0" smtClean="0">
                        <a:solidFill>
                          <a:schemeClr val="bg1"/>
                        </a:solidFill>
                      </a:rPr>
                      <a:t>$71,192</a:t>
                    </a:r>
                  </a:p>
                  <a:p>
                    <a:r>
                      <a:rPr lang="en-US" sz="1600" b="1" dirty="0" smtClean="0">
                        <a:solidFill>
                          <a:schemeClr val="bg1"/>
                        </a:solidFill>
                      </a:rPr>
                      <a:t>11%</a:t>
                    </a:r>
                    <a:endParaRPr lang="en-US" sz="1600" b="1" dirty="0">
                      <a:solidFill>
                        <a:schemeClr val="bg1"/>
                      </a:solidFill>
                    </a:endParaRPr>
                  </a:p>
                </c:rich>
              </c:tx>
              <c:showLegendKey val="0"/>
              <c:showVal val="1"/>
              <c:showCatName val="1"/>
              <c:showSerName val="0"/>
              <c:showPercent val="1"/>
              <c:showBubbleSize val="0"/>
              <c:extLst>
                <c:ext xmlns:c15="http://schemas.microsoft.com/office/drawing/2012/chart" uri="{CE6537A1-D6FC-4f65-9D91-7224C49458BB}"/>
              </c:extLst>
            </c:dLbl>
            <c:dLbl>
              <c:idx val="4"/>
              <c:layout>
                <c:manualLayout>
                  <c:x val="0.1204878882327209"/>
                  <c:y val="-2.5972440944881888E-3"/>
                </c:manualLayout>
              </c:layout>
              <c:tx>
                <c:rich>
                  <a:bodyPr/>
                  <a:lstStyle/>
                  <a:p>
                    <a:r>
                      <a:rPr lang="en-US" sz="1600" b="1" i="0" baseline="0" dirty="0"/>
                      <a:t>Payments to </a:t>
                    </a:r>
                    <a:r>
                      <a:rPr lang="en-US" sz="1600" b="1" i="0" baseline="0" dirty="0" smtClean="0"/>
                      <a:t>Individuals $8,168</a:t>
                    </a:r>
                  </a:p>
                  <a:p>
                    <a:r>
                      <a:rPr lang="en-US" sz="1600" b="1" i="0" baseline="0" dirty="0" smtClean="0"/>
                      <a:t>1</a:t>
                    </a:r>
                    <a:r>
                      <a:rPr lang="en-US" sz="1600" b="1" i="0" baseline="0" dirty="0"/>
                      <a:t>%</a:t>
                    </a:r>
                  </a:p>
                </c:rich>
              </c:tx>
              <c:showLegendKey val="0"/>
              <c:showVal val="1"/>
              <c:showCatName val="1"/>
              <c:showSerName val="0"/>
              <c:showPercent val="1"/>
              <c:showBubbleSize val="0"/>
              <c:extLst>
                <c:ext xmlns:c15="http://schemas.microsoft.com/office/drawing/2012/chart" uri="{CE6537A1-D6FC-4f65-9D91-7224C49458BB}"/>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Sheet1!$A$2:$A$6</c:f>
              <c:strCache>
                <c:ptCount val="5"/>
                <c:pt idx="0">
                  <c:v>Total Compensation</c:v>
                </c:pt>
                <c:pt idx="1">
                  <c:v>Operating costs</c:v>
                </c:pt>
                <c:pt idx="2">
                  <c:v>Local Assistance</c:v>
                </c:pt>
                <c:pt idx="3">
                  <c:v>Transfers</c:v>
                </c:pt>
                <c:pt idx="4">
                  <c:v>Payments to Individuals</c:v>
                </c:pt>
              </c:strCache>
            </c:strRef>
          </c:cat>
          <c:val>
            <c:numRef>
              <c:f>Sheet1!$B$2:$B$6</c:f>
              <c:numCache>
                <c:formatCode>"$"#,##0_);[Red]\("$"#,##0\)</c:formatCode>
                <c:ptCount val="5"/>
                <c:pt idx="0">
                  <c:v>305233</c:v>
                </c:pt>
                <c:pt idx="1">
                  <c:v>142374</c:v>
                </c:pt>
                <c:pt idx="2">
                  <c:v>123690</c:v>
                </c:pt>
                <c:pt idx="3">
                  <c:v>71192</c:v>
                </c:pt>
                <c:pt idx="4">
                  <c:v>8150</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49502-751B-4535-BB28-C59F035E6E58}" type="datetimeFigureOut">
              <a:rPr lang="en-US" smtClean="0"/>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E9507-3083-4CE9-99D2-67D0066290D8}" type="slidenum">
              <a:rPr lang="en-US" smtClean="0"/>
              <a:t>‹#›</a:t>
            </a:fld>
            <a:endParaRPr lang="en-US"/>
          </a:p>
        </p:txBody>
      </p:sp>
    </p:spTree>
    <p:extLst>
      <p:ext uri="{BB962C8B-B14F-4D97-AF65-F5344CB8AC3E}">
        <p14:creationId xmlns:p14="http://schemas.microsoft.com/office/powerpoint/2010/main" val="89712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9742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10</a:t>
            </a:fld>
            <a:endParaRPr lang="en-US"/>
          </a:p>
        </p:txBody>
      </p:sp>
    </p:spTree>
    <p:extLst>
      <p:ext uri="{BB962C8B-B14F-4D97-AF65-F5344CB8AC3E}">
        <p14:creationId xmlns:p14="http://schemas.microsoft.com/office/powerpoint/2010/main" val="416347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11</a:t>
            </a:fld>
            <a:endParaRPr lang="en-US"/>
          </a:p>
        </p:txBody>
      </p:sp>
    </p:spTree>
    <p:extLst>
      <p:ext uri="{BB962C8B-B14F-4D97-AF65-F5344CB8AC3E}">
        <p14:creationId xmlns:p14="http://schemas.microsoft.com/office/powerpoint/2010/main" val="113952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12</a:t>
            </a:fld>
            <a:endParaRPr lang="en-US"/>
          </a:p>
        </p:txBody>
      </p:sp>
    </p:spTree>
    <p:extLst>
      <p:ext uri="{BB962C8B-B14F-4D97-AF65-F5344CB8AC3E}">
        <p14:creationId xmlns:p14="http://schemas.microsoft.com/office/powerpoint/2010/main" val="3383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13</a:t>
            </a:fld>
            <a:endParaRPr lang="en-US"/>
          </a:p>
        </p:txBody>
      </p:sp>
    </p:spTree>
    <p:extLst>
      <p:ext uri="{BB962C8B-B14F-4D97-AF65-F5344CB8AC3E}">
        <p14:creationId xmlns:p14="http://schemas.microsoft.com/office/powerpoint/2010/main" val="188393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14</a:t>
            </a:fld>
            <a:endParaRPr lang="en-US"/>
          </a:p>
        </p:txBody>
      </p:sp>
    </p:spTree>
    <p:extLst>
      <p:ext uri="{BB962C8B-B14F-4D97-AF65-F5344CB8AC3E}">
        <p14:creationId xmlns:p14="http://schemas.microsoft.com/office/powerpoint/2010/main" val="307062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15</a:t>
            </a:fld>
            <a:endParaRPr lang="en-US"/>
          </a:p>
        </p:txBody>
      </p:sp>
    </p:spTree>
    <p:extLst>
      <p:ext uri="{BB962C8B-B14F-4D97-AF65-F5344CB8AC3E}">
        <p14:creationId xmlns:p14="http://schemas.microsoft.com/office/powerpoint/2010/main" val="307062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16</a:t>
            </a:fld>
            <a:endParaRPr lang="en-US"/>
          </a:p>
        </p:txBody>
      </p:sp>
    </p:spTree>
    <p:extLst>
      <p:ext uri="{BB962C8B-B14F-4D97-AF65-F5344CB8AC3E}">
        <p14:creationId xmlns:p14="http://schemas.microsoft.com/office/powerpoint/2010/main" val="307062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17</a:t>
            </a:fld>
            <a:endParaRPr lang="en-US"/>
          </a:p>
        </p:txBody>
      </p:sp>
    </p:spTree>
    <p:extLst>
      <p:ext uri="{BB962C8B-B14F-4D97-AF65-F5344CB8AC3E}">
        <p14:creationId xmlns:p14="http://schemas.microsoft.com/office/powerpoint/2010/main" val="374277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18</a:t>
            </a:fld>
            <a:endParaRPr lang="en-US"/>
          </a:p>
        </p:txBody>
      </p:sp>
    </p:spTree>
    <p:extLst>
      <p:ext uri="{BB962C8B-B14F-4D97-AF65-F5344CB8AC3E}">
        <p14:creationId xmlns:p14="http://schemas.microsoft.com/office/powerpoint/2010/main" val="1319600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19</a:t>
            </a:fld>
            <a:endParaRPr lang="en-US"/>
          </a:p>
        </p:txBody>
      </p:sp>
    </p:spTree>
    <p:extLst>
      <p:ext uri="{BB962C8B-B14F-4D97-AF65-F5344CB8AC3E}">
        <p14:creationId xmlns:p14="http://schemas.microsoft.com/office/powerpoint/2010/main" val="307753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2</a:t>
            </a:fld>
            <a:endParaRPr lang="en-US"/>
          </a:p>
        </p:txBody>
      </p:sp>
    </p:spTree>
    <p:extLst>
      <p:ext uri="{BB962C8B-B14F-4D97-AF65-F5344CB8AC3E}">
        <p14:creationId xmlns:p14="http://schemas.microsoft.com/office/powerpoint/2010/main" val="1240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20</a:t>
            </a:fld>
            <a:endParaRPr lang="en-US"/>
          </a:p>
        </p:txBody>
      </p:sp>
    </p:spTree>
    <p:extLst>
      <p:ext uri="{BB962C8B-B14F-4D97-AF65-F5344CB8AC3E}">
        <p14:creationId xmlns:p14="http://schemas.microsoft.com/office/powerpoint/2010/main" val="472526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21</a:t>
            </a:fld>
            <a:endParaRPr lang="en-US"/>
          </a:p>
        </p:txBody>
      </p:sp>
    </p:spTree>
    <p:extLst>
      <p:ext uri="{BB962C8B-B14F-4D97-AF65-F5344CB8AC3E}">
        <p14:creationId xmlns:p14="http://schemas.microsoft.com/office/powerpoint/2010/main" val="3070629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22</a:t>
            </a:fld>
            <a:endParaRPr lang="en-US"/>
          </a:p>
        </p:txBody>
      </p:sp>
    </p:spTree>
    <p:extLst>
      <p:ext uri="{BB962C8B-B14F-4D97-AF65-F5344CB8AC3E}">
        <p14:creationId xmlns:p14="http://schemas.microsoft.com/office/powerpoint/2010/main" val="45279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23</a:t>
            </a:fld>
            <a:endParaRPr lang="en-US"/>
          </a:p>
        </p:txBody>
      </p:sp>
    </p:spTree>
    <p:extLst>
      <p:ext uri="{BB962C8B-B14F-4D97-AF65-F5344CB8AC3E}">
        <p14:creationId xmlns:p14="http://schemas.microsoft.com/office/powerpoint/2010/main" val="4110112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24</a:t>
            </a:fld>
            <a:endParaRPr lang="en-US"/>
          </a:p>
        </p:txBody>
      </p:sp>
    </p:spTree>
    <p:extLst>
      <p:ext uri="{BB962C8B-B14F-4D97-AF65-F5344CB8AC3E}">
        <p14:creationId xmlns:p14="http://schemas.microsoft.com/office/powerpoint/2010/main" val="1953407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25</a:t>
            </a:fld>
            <a:endParaRPr lang="en-US"/>
          </a:p>
        </p:txBody>
      </p:sp>
    </p:spTree>
    <p:extLst>
      <p:ext uri="{BB962C8B-B14F-4D97-AF65-F5344CB8AC3E}">
        <p14:creationId xmlns:p14="http://schemas.microsoft.com/office/powerpoint/2010/main" val="1271671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DDE9507-3083-4CE9-99D2-67D0066290D8}" type="slidenum">
              <a:rPr lang="en-US" smtClean="0"/>
              <a:t>26</a:t>
            </a:fld>
            <a:endParaRPr lang="en-US"/>
          </a:p>
        </p:txBody>
      </p:sp>
    </p:spTree>
    <p:extLst>
      <p:ext uri="{BB962C8B-B14F-4D97-AF65-F5344CB8AC3E}">
        <p14:creationId xmlns:p14="http://schemas.microsoft.com/office/powerpoint/2010/main" val="3070629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27</a:t>
            </a:fld>
            <a:endParaRPr lang="en-US"/>
          </a:p>
        </p:txBody>
      </p:sp>
    </p:spTree>
    <p:extLst>
      <p:ext uri="{BB962C8B-B14F-4D97-AF65-F5344CB8AC3E}">
        <p14:creationId xmlns:p14="http://schemas.microsoft.com/office/powerpoint/2010/main" val="3070629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28</a:t>
            </a:fld>
            <a:endParaRPr lang="en-US"/>
          </a:p>
        </p:txBody>
      </p:sp>
    </p:spTree>
    <p:extLst>
      <p:ext uri="{BB962C8B-B14F-4D97-AF65-F5344CB8AC3E}">
        <p14:creationId xmlns:p14="http://schemas.microsoft.com/office/powerpoint/2010/main" val="307062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29</a:t>
            </a:fld>
            <a:endParaRPr lang="en-US"/>
          </a:p>
        </p:txBody>
      </p:sp>
    </p:spTree>
    <p:extLst>
      <p:ext uri="{BB962C8B-B14F-4D97-AF65-F5344CB8AC3E}">
        <p14:creationId xmlns:p14="http://schemas.microsoft.com/office/powerpoint/2010/main" val="283090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02277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30</a:t>
            </a:fld>
            <a:endParaRPr lang="en-US"/>
          </a:p>
        </p:txBody>
      </p:sp>
    </p:spTree>
    <p:extLst>
      <p:ext uri="{BB962C8B-B14F-4D97-AF65-F5344CB8AC3E}">
        <p14:creationId xmlns:p14="http://schemas.microsoft.com/office/powerpoint/2010/main" val="944720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31</a:t>
            </a:fld>
            <a:endParaRPr lang="en-US"/>
          </a:p>
        </p:txBody>
      </p:sp>
    </p:spTree>
    <p:extLst>
      <p:ext uri="{BB962C8B-B14F-4D97-AF65-F5344CB8AC3E}">
        <p14:creationId xmlns:p14="http://schemas.microsoft.com/office/powerpoint/2010/main" val="1019468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32</a:t>
            </a:fld>
            <a:endParaRPr lang="en-US"/>
          </a:p>
        </p:txBody>
      </p:sp>
    </p:spTree>
    <p:extLst>
      <p:ext uri="{BB962C8B-B14F-4D97-AF65-F5344CB8AC3E}">
        <p14:creationId xmlns:p14="http://schemas.microsoft.com/office/powerpoint/2010/main" val="313748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2103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5019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6</a:t>
            </a:fld>
            <a:endParaRPr lang="en-US"/>
          </a:p>
        </p:txBody>
      </p:sp>
    </p:spTree>
    <p:extLst>
      <p:ext uri="{BB962C8B-B14F-4D97-AF65-F5344CB8AC3E}">
        <p14:creationId xmlns:p14="http://schemas.microsoft.com/office/powerpoint/2010/main" val="304284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7</a:t>
            </a:fld>
            <a:endParaRPr lang="en-US"/>
          </a:p>
        </p:txBody>
      </p:sp>
    </p:spTree>
    <p:extLst>
      <p:ext uri="{BB962C8B-B14F-4D97-AF65-F5344CB8AC3E}">
        <p14:creationId xmlns:p14="http://schemas.microsoft.com/office/powerpoint/2010/main" val="271308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8</a:t>
            </a:fld>
            <a:endParaRPr lang="en-US"/>
          </a:p>
        </p:txBody>
      </p:sp>
    </p:spTree>
    <p:extLst>
      <p:ext uri="{BB962C8B-B14F-4D97-AF65-F5344CB8AC3E}">
        <p14:creationId xmlns:p14="http://schemas.microsoft.com/office/powerpoint/2010/main" val="107502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0DDE9507-3083-4CE9-99D2-67D0066290D8}" type="slidenum">
              <a:rPr lang="en-US" smtClean="0"/>
              <a:t>9</a:t>
            </a:fld>
            <a:endParaRPr lang="en-US"/>
          </a:p>
        </p:txBody>
      </p:sp>
    </p:spTree>
    <p:extLst>
      <p:ext uri="{BB962C8B-B14F-4D97-AF65-F5344CB8AC3E}">
        <p14:creationId xmlns:p14="http://schemas.microsoft.com/office/powerpoint/2010/main" val="307062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nSpc>
                <a:spcPct val="150000"/>
              </a:lnSp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40625483"/>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nSpc>
                <a:spcPct val="150000"/>
              </a:lnSp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04633617"/>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D52537-D103-46EA-97B7-19A24CA64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1143163"/>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193687"/>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D52537-D103-46EA-97B7-19A24CA64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312087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811164"/>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nSpc>
                <a:spcPct val="150000"/>
              </a:lnSp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25466657"/>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D52537-D103-46EA-97B7-19A24CA64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4007322"/>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468329"/>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nSpc>
                <a:spcPct val="150000"/>
              </a:lnSp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94130321"/>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D52537-D103-46EA-97B7-19A24CA64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3867855"/>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837382"/>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30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4953000" cy="2163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276600"/>
            <a:ext cx="8229600" cy="2849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91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fade thruBlk="1"/>
  </p:transition>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30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4953000" cy="2163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276600"/>
            <a:ext cx="8229600" cy="2849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56769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fade thruBlk="1"/>
  </p:transition>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130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4953000" cy="2163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276600"/>
            <a:ext cx="8229600" cy="2849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01758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fade thruBlk="1"/>
  </p:transition>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130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4953000" cy="2163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276600"/>
            <a:ext cx="8229600" cy="2849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7607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thruBlk="1"/>
  </p:transition>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43200"/>
            <a:ext cx="9144000" cy="28194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152400" y="1295400"/>
            <a:ext cx="5410200" cy="2743200"/>
          </a:xfrm>
        </p:spPr>
        <p:txBody>
          <a:bodyPr>
            <a:noAutofit/>
          </a:bodyPr>
          <a:lstStyle/>
          <a:p>
            <a:pPr algn="l">
              <a:lnSpc>
                <a:spcPct val="100000"/>
              </a:lnSpc>
            </a:pPr>
            <a:r>
              <a:rPr lang="en-US" sz="5500" dirty="0" smtClean="0"/>
              <a:t>Minnesota Department of </a:t>
            </a:r>
            <a:r>
              <a:rPr lang="en-US" sz="5500" dirty="0" smtClean="0">
                <a:solidFill>
                  <a:srgbClr val="01305B"/>
                </a:solidFill>
              </a:rPr>
              <a:t>Public Safety</a:t>
            </a:r>
            <a:r>
              <a:rPr lang="en-US" sz="5500" dirty="0" smtClean="0">
                <a:solidFill>
                  <a:srgbClr val="01539C"/>
                </a:solidFill>
              </a:rPr>
              <a:t/>
            </a:r>
            <a:br>
              <a:rPr lang="en-US" sz="5500" dirty="0" smtClean="0">
                <a:solidFill>
                  <a:srgbClr val="01539C"/>
                </a:solidFill>
              </a:rPr>
            </a:br>
            <a:endParaRPr lang="en-US" sz="5500" dirty="0">
              <a:solidFill>
                <a:srgbClr val="01539C"/>
              </a:solidFill>
            </a:endParaRPr>
          </a:p>
        </p:txBody>
      </p:sp>
      <p:sp>
        <p:nvSpPr>
          <p:cNvPr id="3" name="Subtitle 2"/>
          <p:cNvSpPr>
            <a:spLocks noGrp="1"/>
          </p:cNvSpPr>
          <p:nvPr>
            <p:ph type="subTitle" idx="1"/>
          </p:nvPr>
        </p:nvSpPr>
        <p:spPr>
          <a:xfrm>
            <a:off x="0" y="3868701"/>
            <a:ext cx="5334000" cy="1695450"/>
          </a:xfrm>
        </p:spPr>
        <p:txBody>
          <a:bodyPr>
            <a:normAutofit/>
          </a:bodyPr>
          <a:lstStyle/>
          <a:p>
            <a:r>
              <a:rPr lang="en-US" sz="4000" b="1" dirty="0" smtClean="0">
                <a:ln>
                  <a:solidFill>
                    <a:schemeClr val="bg1"/>
                  </a:solidFill>
                </a:ln>
                <a:solidFill>
                  <a:srgbClr val="01539C"/>
                </a:solidFill>
                <a:effectLst>
                  <a:outerShdw blurRad="38100" dist="38100" dir="2700000" algn="tl">
                    <a:srgbClr val="000000">
                      <a:alpha val="43137"/>
                    </a:srgbClr>
                  </a:outerShdw>
                </a:effectLst>
              </a:rPr>
              <a:t>FY2016-17 </a:t>
            </a:r>
            <a:endParaRPr lang="en-US" sz="4000" b="1" dirty="0">
              <a:ln>
                <a:solidFill>
                  <a:schemeClr val="bg1"/>
                </a:solidFill>
              </a:ln>
              <a:solidFill>
                <a:srgbClr val="01539C"/>
              </a:solidFill>
              <a:effectLst>
                <a:outerShdw blurRad="38100" dist="38100" dir="2700000" algn="tl">
                  <a:srgbClr val="000000">
                    <a:alpha val="43137"/>
                  </a:srgbClr>
                </a:outerShdw>
              </a:effectLst>
            </a:endParaRPr>
          </a:p>
          <a:p>
            <a:r>
              <a:rPr lang="en-US" sz="4000" b="1" dirty="0">
                <a:ln>
                  <a:solidFill>
                    <a:schemeClr val="bg1"/>
                  </a:solidFill>
                </a:ln>
                <a:solidFill>
                  <a:srgbClr val="01539C"/>
                </a:solidFill>
                <a:effectLst>
                  <a:outerShdw blurRad="38100" dist="38100" dir="2700000" algn="tl">
                    <a:srgbClr val="000000">
                      <a:alpha val="43137"/>
                    </a:srgbClr>
                  </a:outerShdw>
                </a:effectLst>
              </a:rPr>
              <a:t>Biennial Budget </a:t>
            </a:r>
          </a:p>
        </p:txBody>
      </p:sp>
      <p:pic>
        <p:nvPicPr>
          <p:cNvPr id="4" name="Picture 2" descr="H:\Logos\DPS\Web\DPS-Color-(122).png"/>
          <p:cNvPicPr>
            <a:picLocks noChangeAspect="1" noChangeArrowheads="1"/>
          </p:cNvPicPr>
          <p:nvPr/>
        </p:nvPicPr>
        <p:blipFill>
          <a:blip r:embed="rId3" cstate="screen"/>
          <a:srcRect/>
          <a:stretch>
            <a:fillRect/>
          </a:stretch>
        </p:blipFill>
        <p:spPr bwMode="auto">
          <a:xfrm>
            <a:off x="5162550" y="1600200"/>
            <a:ext cx="3905250" cy="3905250"/>
          </a:xfrm>
          <a:prstGeom prst="rect">
            <a:avLst/>
          </a:prstGeom>
          <a:noFill/>
        </p:spPr>
      </p:pic>
      <p:sp>
        <p:nvSpPr>
          <p:cNvPr id="7" name="TextBox 6"/>
          <p:cNvSpPr txBox="1"/>
          <p:nvPr/>
        </p:nvSpPr>
        <p:spPr>
          <a:xfrm>
            <a:off x="3824177" y="5715000"/>
            <a:ext cx="5105400" cy="923330"/>
          </a:xfrm>
          <a:prstGeom prst="rect">
            <a:avLst/>
          </a:prstGeom>
          <a:noFill/>
        </p:spPr>
        <p:txBody>
          <a:bodyPr wrap="square" rtlCol="0">
            <a:spAutoFit/>
          </a:bodyPr>
          <a:lstStyle/>
          <a:p>
            <a:pPr algn="r"/>
            <a:r>
              <a:rPr lang="en-US" dirty="0">
                <a:solidFill>
                  <a:srgbClr val="FFFFFF"/>
                </a:solidFill>
              </a:rPr>
              <a:t>Presented by:</a:t>
            </a:r>
          </a:p>
          <a:p>
            <a:pPr algn="r"/>
            <a:r>
              <a:rPr lang="en-US" dirty="0">
                <a:solidFill>
                  <a:srgbClr val="FFFFFF"/>
                </a:solidFill>
              </a:rPr>
              <a:t>Mona Dohman, Commissioner</a:t>
            </a:r>
          </a:p>
          <a:p>
            <a:pPr algn="r"/>
            <a:r>
              <a:rPr lang="en-US" dirty="0">
                <a:solidFill>
                  <a:srgbClr val="FFFFFF"/>
                </a:solidFill>
              </a:rPr>
              <a:t>Mark </a:t>
            </a:r>
            <a:r>
              <a:rPr lang="en-US" dirty="0" err="1">
                <a:solidFill>
                  <a:srgbClr val="FFFFFF"/>
                </a:solidFill>
              </a:rPr>
              <a:t>Dunaski</a:t>
            </a:r>
            <a:r>
              <a:rPr lang="en-US" dirty="0">
                <a:solidFill>
                  <a:srgbClr val="FFFFFF"/>
                </a:solidFill>
              </a:rPr>
              <a:t>, Deputy Commissioner</a:t>
            </a:r>
          </a:p>
        </p:txBody>
      </p:sp>
    </p:spTree>
    <p:extLst>
      <p:ext uri="{BB962C8B-B14F-4D97-AF65-F5344CB8AC3E}">
        <p14:creationId xmlns:p14="http://schemas.microsoft.com/office/powerpoint/2010/main" val="125447649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0" y="2362201"/>
            <a:ext cx="9372600" cy="1142999"/>
          </a:xfrm>
        </p:spPr>
        <p:txBody>
          <a:bodyPr>
            <a:noAutofit/>
          </a:bodyPr>
          <a:lstStyle/>
          <a:p>
            <a:r>
              <a:rPr lang="en-US" sz="5500" dirty="0" smtClean="0">
                <a:solidFill>
                  <a:srgbClr val="01305B"/>
                </a:solidFill>
              </a:rPr>
              <a:t>State Patrol</a:t>
            </a:r>
            <a:endParaRPr lang="en-US" sz="5500" dirty="0">
              <a:solidFill>
                <a:srgbClr val="01305B"/>
              </a:solidFill>
            </a:endParaRPr>
          </a:p>
        </p:txBody>
      </p:sp>
      <p:cxnSp>
        <p:nvCxnSpPr>
          <p:cNvPr id="10" name="Straight Connector 9"/>
          <p:cNvCxnSpPr/>
          <p:nvPr/>
        </p:nvCxnSpPr>
        <p:spPr>
          <a:xfrm>
            <a:off x="1524000" y="35052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35052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19689964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3581400" y="2362200"/>
            <a:ext cx="4114800" cy="3681412"/>
          </a:xfrm>
        </p:spPr>
        <p:txBody>
          <a:bodyPr>
            <a:normAutofit/>
          </a:bodyPr>
          <a:lstStyle/>
          <a:p>
            <a:pPr marL="0" indent="4763">
              <a:buNone/>
              <a:defRPr/>
            </a:pPr>
            <a:r>
              <a:rPr lang="en-US" sz="2000" b="1" i="1" dirty="0" smtClean="0"/>
              <a:t>Mission</a:t>
            </a:r>
          </a:p>
          <a:p>
            <a:pPr marL="400050" lvl="1" indent="4763">
              <a:lnSpc>
                <a:spcPct val="150000"/>
              </a:lnSpc>
              <a:buNone/>
              <a:defRPr/>
            </a:pPr>
            <a:r>
              <a:rPr lang="en-US" sz="1800" dirty="0" smtClean="0"/>
              <a:t>Protect </a:t>
            </a:r>
            <a:r>
              <a:rPr lang="en-US" sz="1800" dirty="0"/>
              <a:t>and serve all people in the state through assistance, education, and enforcement; provide support to allied agencies; and provide for the safe, efficient movement of traffic on Minnesota’s roadways.</a:t>
            </a:r>
          </a:p>
          <a:p>
            <a:pPr>
              <a:buNone/>
              <a:defRPr/>
            </a:pPr>
            <a:endParaRPr lang="en-US" sz="2000" dirty="0" smtClean="0"/>
          </a:p>
          <a:p>
            <a:pPr>
              <a:buNone/>
              <a:defRPr/>
            </a:pPr>
            <a:endParaRPr lang="en-US" sz="2000" dirty="0" smtClean="0"/>
          </a:p>
          <a:p>
            <a:endParaRPr lang="en-US" sz="2000" dirty="0"/>
          </a:p>
        </p:txBody>
      </p:sp>
      <p:pic>
        <p:nvPicPr>
          <p:cNvPr id="15363" name="Picture 3" descr="H:\Logos\MSP\SP-Patch-Logo-(clr).png"/>
          <p:cNvPicPr>
            <a:picLocks noChangeAspect="1" noChangeArrowheads="1"/>
          </p:cNvPicPr>
          <p:nvPr/>
        </p:nvPicPr>
        <p:blipFill>
          <a:blip r:embed="rId3" cstate="screen"/>
          <a:srcRect/>
          <a:stretch>
            <a:fillRect/>
          </a:stretch>
        </p:blipFill>
        <p:spPr bwMode="auto">
          <a:xfrm>
            <a:off x="3276600" y="304800"/>
            <a:ext cx="914400" cy="1117600"/>
          </a:xfrm>
          <a:prstGeom prst="rect">
            <a:avLst/>
          </a:prstGeom>
          <a:noFill/>
        </p:spPr>
      </p:pic>
      <p:sp>
        <p:nvSpPr>
          <p:cNvPr id="7" name="TextBox 6"/>
          <p:cNvSpPr txBox="1"/>
          <p:nvPr/>
        </p:nvSpPr>
        <p:spPr>
          <a:xfrm>
            <a:off x="41376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8" name="TextBox 7"/>
          <p:cNvSpPr txBox="1"/>
          <p:nvPr/>
        </p:nvSpPr>
        <p:spPr>
          <a:xfrm>
            <a:off x="41386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State Patrol</a:t>
            </a:r>
          </a:p>
        </p:txBody>
      </p:sp>
      <p:cxnSp>
        <p:nvCxnSpPr>
          <p:cNvPr id="9" name="Straight Connector 8"/>
          <p:cNvCxnSpPr/>
          <p:nvPr/>
        </p:nvCxnSpPr>
        <p:spPr>
          <a:xfrm>
            <a:off x="4213849"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4" descr="H:\Logos\DPS\Web\DPS-Color-(122).png"/>
          <p:cNvPicPr>
            <a:picLocks noChangeAspect="1" noChangeArrowheads="1"/>
          </p:cNvPicPr>
          <p:nvPr/>
        </p:nvPicPr>
        <p:blipFill>
          <a:blip r:embed="rId4" cstate="screen"/>
          <a:srcRect/>
          <a:stretch>
            <a:fillRect/>
          </a:stretch>
        </p:blipFill>
        <p:spPr bwMode="auto">
          <a:xfrm>
            <a:off x="7724775" y="5486400"/>
            <a:ext cx="1114425" cy="1114425"/>
          </a:xfrm>
          <a:prstGeom prst="rect">
            <a:avLst/>
          </a:prstGeom>
          <a:noFill/>
        </p:spPr>
      </p:pic>
      <p:pic>
        <p:nvPicPr>
          <p:cNvPr id="1026" name="Picture 2" descr="V:\Photos\MSP\State Patrol Images from Troopers\Schloesser Funeral (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0"/>
            <a:ext cx="4303776" cy="688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232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3726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3276600" y="1600200"/>
            <a:ext cx="5257800" cy="2849563"/>
          </a:xfrm>
        </p:spPr>
        <p:txBody>
          <a:bodyPr>
            <a:noAutofit/>
          </a:bodyPr>
          <a:lstStyle/>
          <a:p>
            <a:pPr>
              <a:buFont typeface="Wingdings" pitchFamily="2" charset="2"/>
              <a:buChar char="Ø"/>
              <a:defRPr/>
            </a:pPr>
            <a:r>
              <a:rPr lang="en-US" sz="1800" dirty="0" smtClean="0"/>
              <a:t>807 </a:t>
            </a:r>
            <a:r>
              <a:rPr lang="en-US" sz="1800" dirty="0"/>
              <a:t>full-time, sworn and non-sworn </a:t>
            </a:r>
            <a:r>
              <a:rPr lang="en-US" sz="1800" dirty="0" smtClean="0"/>
              <a:t>personnel</a:t>
            </a:r>
            <a:endParaRPr lang="en-US" sz="1800" dirty="0"/>
          </a:p>
          <a:p>
            <a:pPr>
              <a:defRPr/>
            </a:pPr>
            <a:endParaRPr lang="en-US" sz="1800" dirty="0" smtClean="0"/>
          </a:p>
          <a:p>
            <a:pPr>
              <a:buFont typeface="Wingdings" pitchFamily="2" charset="2"/>
              <a:buChar char="Ø"/>
              <a:defRPr/>
            </a:pPr>
            <a:r>
              <a:rPr lang="en-US" sz="1800" dirty="0" smtClean="0"/>
              <a:t>Annual </a:t>
            </a:r>
            <a:r>
              <a:rPr lang="en-US" sz="1800" dirty="0"/>
              <a:t>operating budget of $</a:t>
            </a:r>
            <a:r>
              <a:rPr lang="en-US" sz="1800" dirty="0" smtClean="0"/>
              <a:t>87.9 million </a:t>
            </a:r>
          </a:p>
          <a:p>
            <a:pPr>
              <a:buFont typeface="Wingdings" pitchFamily="2" charset="2"/>
              <a:buNone/>
              <a:defRPr/>
            </a:pPr>
            <a:endParaRPr lang="en-US" sz="1800" dirty="0"/>
          </a:p>
          <a:p>
            <a:pPr>
              <a:buFont typeface="Wingdings" pitchFamily="2" charset="2"/>
              <a:buNone/>
              <a:defRPr/>
            </a:pPr>
            <a:r>
              <a:rPr lang="en-US" sz="1800" b="1" dirty="0" smtClean="0"/>
              <a:t>For the FY16-17 biennium:</a:t>
            </a:r>
          </a:p>
          <a:p>
            <a:pPr>
              <a:lnSpc>
                <a:spcPct val="150000"/>
              </a:lnSpc>
              <a:defRPr/>
            </a:pPr>
            <a:r>
              <a:rPr lang="en-US" sz="1800" dirty="0" smtClean="0"/>
              <a:t>$173,017,000  from Trunk Highway Fund</a:t>
            </a:r>
          </a:p>
          <a:p>
            <a:pPr>
              <a:lnSpc>
                <a:spcPct val="150000"/>
              </a:lnSpc>
              <a:defRPr/>
            </a:pPr>
            <a:r>
              <a:rPr lang="en-US" sz="1800" dirty="0" smtClean="0"/>
              <a:t>$1,594,000 from Highway User Tax Distribution Fund</a:t>
            </a:r>
          </a:p>
          <a:p>
            <a:pPr>
              <a:lnSpc>
                <a:spcPct val="150000"/>
              </a:lnSpc>
              <a:defRPr/>
            </a:pPr>
            <a:r>
              <a:rPr lang="en-US" sz="1800" dirty="0" smtClean="0"/>
              <a:t>$12,784,000 from the General Fund</a:t>
            </a:r>
          </a:p>
          <a:p>
            <a:pPr>
              <a:lnSpc>
                <a:spcPct val="150000"/>
              </a:lnSpc>
              <a:defRPr/>
            </a:pPr>
            <a:r>
              <a:rPr lang="en-US" sz="1800" dirty="0" smtClean="0"/>
              <a:t>$14,000,000 (approx.) federal funds</a:t>
            </a:r>
          </a:p>
          <a:p>
            <a:endParaRPr lang="en-US" sz="2000" dirty="0"/>
          </a:p>
        </p:txBody>
      </p:sp>
      <p:pic>
        <p:nvPicPr>
          <p:cNvPr id="7" name="Picture 3" descr="H:\Logos\MSP\SP-Patch-Logo-(clr).png"/>
          <p:cNvPicPr>
            <a:picLocks noChangeAspect="1" noChangeArrowheads="1"/>
          </p:cNvPicPr>
          <p:nvPr/>
        </p:nvPicPr>
        <p:blipFill>
          <a:blip r:embed="rId3" cstate="screen"/>
          <a:srcRect/>
          <a:stretch>
            <a:fillRect/>
          </a:stretch>
        </p:blipFill>
        <p:spPr bwMode="auto">
          <a:xfrm>
            <a:off x="3276600" y="304800"/>
            <a:ext cx="914400" cy="1117600"/>
          </a:xfrm>
          <a:prstGeom prst="rect">
            <a:avLst/>
          </a:prstGeom>
          <a:noFill/>
        </p:spPr>
      </p:pic>
      <p:sp>
        <p:nvSpPr>
          <p:cNvPr id="8" name="TextBox 7"/>
          <p:cNvSpPr txBox="1"/>
          <p:nvPr/>
        </p:nvSpPr>
        <p:spPr>
          <a:xfrm>
            <a:off x="41376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9" name="TextBox 8"/>
          <p:cNvSpPr txBox="1"/>
          <p:nvPr/>
        </p:nvSpPr>
        <p:spPr>
          <a:xfrm>
            <a:off x="41386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State Patrol</a:t>
            </a:r>
          </a:p>
        </p:txBody>
      </p:sp>
      <p:cxnSp>
        <p:nvCxnSpPr>
          <p:cNvPr id="10" name="Straight Connector 9"/>
          <p:cNvCxnSpPr/>
          <p:nvPr/>
        </p:nvCxnSpPr>
        <p:spPr>
          <a:xfrm>
            <a:off x="4213849"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486400"/>
            <a:ext cx="1114425" cy="1114425"/>
          </a:xfrm>
          <a:prstGeom prst="rect">
            <a:avLst/>
          </a:prstGeom>
          <a:noFill/>
        </p:spPr>
      </p:pic>
      <p:pic>
        <p:nvPicPr>
          <p:cNvPr id="3075" name="Picture 3" descr="V:\Photos\MSP\MSP photos\Images in Patrol Book\YK9Q99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7721"/>
            <a:ext cx="3811016" cy="68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9737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3581400" y="1600200"/>
            <a:ext cx="5105400" cy="2849563"/>
          </a:xfrm>
        </p:spPr>
        <p:txBody>
          <a:bodyPr>
            <a:noAutofit/>
          </a:bodyPr>
          <a:lstStyle/>
          <a:p>
            <a:pPr>
              <a:buFont typeface="Wingdings" pitchFamily="2" charset="2"/>
              <a:buNone/>
              <a:defRPr/>
            </a:pPr>
            <a:r>
              <a:rPr lang="en-US" sz="2000" b="1" dirty="0" smtClean="0">
                <a:effectLst>
                  <a:outerShdw blurRad="38100" dist="38100" dir="2700000" algn="tl">
                    <a:srgbClr val="000000">
                      <a:alpha val="43137"/>
                    </a:srgbClr>
                  </a:outerShdw>
                </a:effectLst>
              </a:rPr>
              <a:t>State Patrol Services</a:t>
            </a:r>
          </a:p>
          <a:p>
            <a:pPr>
              <a:defRPr/>
            </a:pPr>
            <a:r>
              <a:rPr lang="en-US" sz="1700" dirty="0"/>
              <a:t>Aviation</a:t>
            </a:r>
          </a:p>
          <a:p>
            <a:pPr>
              <a:defRPr/>
            </a:pPr>
            <a:r>
              <a:rPr lang="en-US" sz="1700" dirty="0"/>
              <a:t>Capitol Security</a:t>
            </a:r>
          </a:p>
          <a:p>
            <a:pPr>
              <a:defRPr/>
            </a:pPr>
            <a:r>
              <a:rPr lang="en-US" sz="1700" dirty="0"/>
              <a:t>Executive Protection</a:t>
            </a:r>
          </a:p>
          <a:p>
            <a:pPr>
              <a:defRPr/>
            </a:pPr>
            <a:r>
              <a:rPr lang="en-US" sz="1700" dirty="0"/>
              <a:t>Canine Program</a:t>
            </a:r>
          </a:p>
          <a:p>
            <a:pPr>
              <a:defRPr/>
            </a:pPr>
            <a:r>
              <a:rPr lang="en-US" sz="1700" dirty="0"/>
              <a:t>Crash Reconstruction</a:t>
            </a:r>
          </a:p>
          <a:p>
            <a:pPr>
              <a:defRPr/>
            </a:pPr>
            <a:r>
              <a:rPr lang="en-US" sz="1700" dirty="0"/>
              <a:t>Commercial Vehicle Enforcement</a:t>
            </a:r>
          </a:p>
          <a:p>
            <a:pPr>
              <a:defRPr/>
            </a:pPr>
            <a:r>
              <a:rPr lang="en-US" sz="1700" dirty="0" smtClean="0"/>
              <a:t>Vehicle </a:t>
            </a:r>
            <a:r>
              <a:rPr lang="en-US" sz="1700" dirty="0"/>
              <a:t>Crimes Unit</a:t>
            </a:r>
          </a:p>
          <a:p>
            <a:r>
              <a:rPr lang="en-US" sz="1700" dirty="0"/>
              <a:t>DWI Enforcement</a:t>
            </a:r>
          </a:p>
          <a:p>
            <a:r>
              <a:rPr lang="en-US" sz="1700" dirty="0"/>
              <a:t>Fleet Management</a:t>
            </a:r>
          </a:p>
          <a:p>
            <a:r>
              <a:rPr lang="en-US" sz="1700" dirty="0"/>
              <a:t>Investigative Services</a:t>
            </a:r>
          </a:p>
          <a:p>
            <a:r>
              <a:rPr lang="en-US" sz="1700" dirty="0"/>
              <a:t>Public Information</a:t>
            </a:r>
          </a:p>
          <a:p>
            <a:r>
              <a:rPr lang="en-US" sz="1700" dirty="0"/>
              <a:t>Training Academy</a:t>
            </a:r>
          </a:p>
          <a:p>
            <a:r>
              <a:rPr lang="en-US" sz="1700" dirty="0"/>
              <a:t>Radio Communications</a:t>
            </a:r>
          </a:p>
          <a:p>
            <a:r>
              <a:rPr lang="en-US" sz="1700" dirty="0"/>
              <a:t>Special Response Team</a:t>
            </a:r>
          </a:p>
          <a:p>
            <a:r>
              <a:rPr lang="en-US" sz="1700" dirty="0"/>
              <a:t>Federal Programs</a:t>
            </a:r>
          </a:p>
          <a:p>
            <a:endParaRPr lang="en-US" sz="2000" dirty="0"/>
          </a:p>
        </p:txBody>
      </p:sp>
      <p:pic>
        <p:nvPicPr>
          <p:cNvPr id="16387" name="Picture 3" descr="H:\Photos\MSP\YK9Q0153d.jpg"/>
          <p:cNvPicPr>
            <a:picLocks noChangeAspect="1" noChangeArrowheads="1"/>
          </p:cNvPicPr>
          <p:nvPr/>
        </p:nvPicPr>
        <p:blipFill>
          <a:blip r:embed="rId3" cstate="screen"/>
          <a:srcRect/>
          <a:stretch>
            <a:fillRect/>
          </a:stretch>
        </p:blipFill>
        <p:spPr bwMode="auto">
          <a:xfrm>
            <a:off x="0" y="0"/>
            <a:ext cx="3124200" cy="6858000"/>
          </a:xfrm>
          <a:prstGeom prst="rect">
            <a:avLst/>
          </a:prstGeom>
          <a:noFill/>
        </p:spPr>
      </p:pic>
      <p:pic>
        <p:nvPicPr>
          <p:cNvPr id="7" name="Picture 3" descr="H:\Logos\MSP\SP-Patch-Logo-(clr).png"/>
          <p:cNvPicPr>
            <a:picLocks noChangeAspect="1" noChangeArrowheads="1"/>
          </p:cNvPicPr>
          <p:nvPr/>
        </p:nvPicPr>
        <p:blipFill>
          <a:blip r:embed="rId4" cstate="screen"/>
          <a:srcRect/>
          <a:stretch>
            <a:fillRect/>
          </a:stretch>
        </p:blipFill>
        <p:spPr bwMode="auto">
          <a:xfrm>
            <a:off x="3276600" y="304800"/>
            <a:ext cx="914400" cy="1117600"/>
          </a:xfrm>
          <a:prstGeom prst="rect">
            <a:avLst/>
          </a:prstGeom>
          <a:noFill/>
        </p:spPr>
      </p:pic>
      <p:sp>
        <p:nvSpPr>
          <p:cNvPr id="8" name="TextBox 7"/>
          <p:cNvSpPr txBox="1"/>
          <p:nvPr/>
        </p:nvSpPr>
        <p:spPr>
          <a:xfrm>
            <a:off x="41376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9" name="TextBox 8"/>
          <p:cNvSpPr txBox="1"/>
          <p:nvPr/>
        </p:nvSpPr>
        <p:spPr>
          <a:xfrm>
            <a:off x="41386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State Patrol</a:t>
            </a:r>
          </a:p>
        </p:txBody>
      </p:sp>
      <p:cxnSp>
        <p:nvCxnSpPr>
          <p:cNvPr id="10" name="Straight Connector 9"/>
          <p:cNvCxnSpPr/>
          <p:nvPr/>
        </p:nvCxnSpPr>
        <p:spPr>
          <a:xfrm>
            <a:off x="4213849"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Tree>
    <p:extLst>
      <p:ext uri="{BB962C8B-B14F-4D97-AF65-F5344CB8AC3E}">
        <p14:creationId xmlns:p14="http://schemas.microsoft.com/office/powerpoint/2010/main" val="3293964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077218"/>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3200" b="1" dirty="0" smtClean="0">
                <a:solidFill>
                  <a:srgbClr val="01305B"/>
                </a:solidFill>
                <a:latin typeface="Tahoma" pitchFamily="34" charset="0"/>
                <a:cs typeface="Tahoma" pitchFamily="34" charset="0"/>
              </a:rPr>
              <a:t>Increase the State Trooper Escort Rate</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9" y="1905000"/>
            <a:ext cx="7543801" cy="4953000"/>
          </a:xfrm>
        </p:spPr>
        <p:txBody>
          <a:bodyPr>
            <a:normAutofit/>
          </a:bodyPr>
          <a:lstStyle/>
          <a:p>
            <a:r>
              <a:rPr lang="en-US" sz="2400" dirty="0" smtClean="0"/>
              <a:t>Recommend changing the rate </a:t>
            </a:r>
            <a:r>
              <a:rPr lang="en-US" sz="2400" dirty="0"/>
              <a:t>charged by the State Patrol to </a:t>
            </a:r>
            <a:r>
              <a:rPr lang="en-US" sz="2400" dirty="0" smtClean="0"/>
              <a:t>assist </a:t>
            </a:r>
            <a:r>
              <a:rPr lang="en-US" sz="2400" dirty="0"/>
              <a:t>with the movement of oversized loads or traffic </a:t>
            </a:r>
            <a:r>
              <a:rPr lang="en-US" sz="2400" dirty="0" smtClean="0"/>
              <a:t>control. </a:t>
            </a:r>
          </a:p>
          <a:p>
            <a:endParaRPr lang="en-US" sz="2400" dirty="0" smtClean="0"/>
          </a:p>
          <a:p>
            <a:r>
              <a:rPr lang="en-US" sz="2400" dirty="0" smtClean="0"/>
              <a:t>Would allow the </a:t>
            </a:r>
            <a:r>
              <a:rPr lang="en-US" sz="2400" dirty="0"/>
              <a:t>Commissioner to set an average rate based upon the actual cost per fiscal year.</a:t>
            </a:r>
          </a:p>
          <a:p>
            <a:endParaRPr lang="en-US" sz="2400" dirty="0" smtClean="0"/>
          </a:p>
          <a:p>
            <a:r>
              <a:rPr lang="en-US" sz="2400" dirty="0" smtClean="0"/>
              <a:t>Impacting the State Patrol’s budget approximately </a:t>
            </a:r>
            <a:r>
              <a:rPr lang="en-US" sz="2400" dirty="0"/>
              <a:t>$145,000 per year. </a:t>
            </a:r>
          </a:p>
          <a:p>
            <a:pPr marL="174625" indent="-174625"/>
            <a:endParaRPr lang="en-US" sz="1900" dirty="0"/>
          </a:p>
        </p:txBody>
      </p:sp>
      <p:sp>
        <p:nvSpPr>
          <p:cNvPr id="2" name="Rectangle 1"/>
          <p:cNvSpPr/>
          <p:nvPr/>
        </p:nvSpPr>
        <p:spPr>
          <a:xfrm>
            <a:off x="0" y="104272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4989665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077218"/>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3200" b="1" dirty="0" smtClean="0">
                <a:solidFill>
                  <a:srgbClr val="01305B"/>
                </a:solidFill>
                <a:latin typeface="Tahoma" pitchFamily="34" charset="0"/>
                <a:cs typeface="Tahoma" pitchFamily="34" charset="0"/>
              </a:rPr>
              <a:t>Capitol Security</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9" y="1905000"/>
            <a:ext cx="7191375" cy="4953000"/>
          </a:xfrm>
        </p:spPr>
        <p:txBody>
          <a:bodyPr>
            <a:normAutofit/>
          </a:bodyPr>
          <a:lstStyle/>
          <a:p>
            <a:pPr lvl="0"/>
            <a:r>
              <a:rPr lang="en-US" sz="2200" dirty="0" smtClean="0">
                <a:solidFill>
                  <a:srgbClr val="FFFFFF"/>
                </a:solidFill>
              </a:rPr>
              <a:t>Provide </a:t>
            </a:r>
            <a:r>
              <a:rPr lang="en-US" sz="2200" dirty="0">
                <a:solidFill>
                  <a:srgbClr val="FFFFFF"/>
                </a:solidFill>
              </a:rPr>
              <a:t>security based on need and risk assessments.</a:t>
            </a:r>
          </a:p>
          <a:p>
            <a:endParaRPr lang="en-US" sz="2200" dirty="0" smtClean="0"/>
          </a:p>
          <a:p>
            <a:r>
              <a:rPr lang="en-US" sz="2200" dirty="0" smtClean="0"/>
              <a:t>Eliminate the </a:t>
            </a:r>
            <a:r>
              <a:rPr lang="en-US" sz="2200" dirty="0"/>
              <a:t>current Capitol Complex agency security contracts and provide a direct appropriation to the Department of Public </a:t>
            </a:r>
            <a:r>
              <a:rPr lang="en-US" sz="2200" dirty="0" smtClean="0"/>
              <a:t>Safety. </a:t>
            </a:r>
          </a:p>
          <a:p>
            <a:endParaRPr lang="en-US" sz="2200" dirty="0" smtClean="0"/>
          </a:p>
          <a:p>
            <a:r>
              <a:rPr lang="en-US" sz="2200" dirty="0" smtClean="0"/>
              <a:t>Enhanced security </a:t>
            </a:r>
            <a:r>
              <a:rPr lang="en-US" sz="2200" dirty="0"/>
              <a:t>coverage for the Capitol </a:t>
            </a:r>
            <a:r>
              <a:rPr lang="en-US" sz="2200" dirty="0" smtClean="0"/>
              <a:t>Complex.</a:t>
            </a:r>
          </a:p>
          <a:p>
            <a:endParaRPr lang="en-US" sz="2200" dirty="0" smtClean="0"/>
          </a:p>
          <a:p>
            <a:r>
              <a:rPr lang="en-US" sz="2200" dirty="0"/>
              <a:t>This is the recommendation of the Advisory Committee on Capitol Area Security</a:t>
            </a:r>
            <a:r>
              <a:rPr lang="en-US" sz="2200" dirty="0" smtClean="0"/>
              <a:t>.</a:t>
            </a:r>
          </a:p>
          <a:p>
            <a:endParaRPr lang="en-US" sz="2200" dirty="0"/>
          </a:p>
          <a:p>
            <a:r>
              <a:rPr lang="en-US" sz="2200" dirty="0"/>
              <a:t>$</a:t>
            </a:r>
            <a:r>
              <a:rPr lang="en-US" sz="2200" dirty="0" smtClean="0"/>
              <a:t>1.570 </a:t>
            </a:r>
            <a:r>
              <a:rPr lang="en-US" sz="2200" dirty="0"/>
              <a:t>million/year (General Fund</a:t>
            </a:r>
            <a:r>
              <a:rPr lang="en-US" sz="2200" dirty="0" smtClean="0"/>
              <a:t>)  </a:t>
            </a:r>
          </a:p>
          <a:p>
            <a:endParaRPr lang="en-US" sz="2200" dirty="0"/>
          </a:p>
          <a:p>
            <a:pPr marL="174625" indent="-174625"/>
            <a:endParaRPr lang="en-US" sz="1600" dirty="0"/>
          </a:p>
        </p:txBody>
      </p:sp>
      <p:sp>
        <p:nvSpPr>
          <p:cNvPr id="2" name="Rectangle 1"/>
          <p:cNvSpPr/>
          <p:nvPr/>
        </p:nvSpPr>
        <p:spPr>
          <a:xfrm>
            <a:off x="0" y="104272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25958889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077218"/>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3200" b="1" dirty="0" smtClean="0">
                <a:solidFill>
                  <a:srgbClr val="01305B"/>
                </a:solidFill>
                <a:latin typeface="Tahoma" pitchFamily="34" charset="0"/>
                <a:cs typeface="Tahoma" pitchFamily="34" charset="0"/>
              </a:rPr>
              <a:t>Fixed Wing Aircraft</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400" y="1905000"/>
            <a:ext cx="7748588" cy="4953000"/>
          </a:xfrm>
        </p:spPr>
        <p:txBody>
          <a:bodyPr>
            <a:normAutofit/>
          </a:bodyPr>
          <a:lstStyle/>
          <a:p>
            <a:r>
              <a:rPr lang="en-US" sz="2400" dirty="0" smtClean="0"/>
              <a:t>The </a:t>
            </a:r>
            <a:r>
              <a:rPr lang="en-US" sz="2400" dirty="0"/>
              <a:t>State Patrol operates three fixed wing aircraft and three </a:t>
            </a:r>
            <a:r>
              <a:rPr lang="en-US" sz="2400" dirty="0" smtClean="0"/>
              <a:t>helicopters. </a:t>
            </a:r>
          </a:p>
          <a:p>
            <a:endParaRPr lang="en-US" sz="2400" dirty="0" smtClean="0"/>
          </a:p>
          <a:p>
            <a:r>
              <a:rPr lang="en-US" sz="2400" dirty="0" smtClean="0"/>
              <a:t>The </a:t>
            </a:r>
            <a:r>
              <a:rPr lang="en-US" sz="2400" dirty="0"/>
              <a:t>State Patrol has </a:t>
            </a:r>
            <a:r>
              <a:rPr lang="en-US" sz="2400" dirty="0" smtClean="0"/>
              <a:t>sold </a:t>
            </a:r>
            <a:r>
              <a:rPr lang="en-US" sz="2400" dirty="0"/>
              <a:t>three aircraft and one helicopter to help offset the cost.</a:t>
            </a:r>
          </a:p>
          <a:p>
            <a:endParaRPr lang="en-US" sz="2400" dirty="0" smtClean="0"/>
          </a:p>
          <a:p>
            <a:r>
              <a:rPr lang="en-US" sz="2400" dirty="0" smtClean="0"/>
              <a:t>The proceeds </a:t>
            </a:r>
            <a:r>
              <a:rPr lang="en-US" sz="2400" dirty="0"/>
              <a:t>of those sales ($373,000), combined with this proposal will allow for the purchase of a </a:t>
            </a:r>
            <a:r>
              <a:rPr lang="en-US" sz="2400" dirty="0" smtClean="0"/>
              <a:t>new aircraft.</a:t>
            </a:r>
          </a:p>
          <a:p>
            <a:endParaRPr lang="en-US" sz="2400" dirty="0"/>
          </a:p>
          <a:p>
            <a:r>
              <a:rPr lang="en-US" sz="2400" dirty="0" smtClean="0"/>
              <a:t>$</a:t>
            </a:r>
            <a:r>
              <a:rPr lang="en-US" sz="2400" dirty="0"/>
              <a:t>975,000 (Trunk Highway)</a:t>
            </a:r>
          </a:p>
          <a:p>
            <a:endParaRPr lang="en-US" sz="1900" dirty="0"/>
          </a:p>
        </p:txBody>
      </p:sp>
      <p:sp>
        <p:nvSpPr>
          <p:cNvPr id="2" name="Rectangle 1"/>
          <p:cNvSpPr/>
          <p:nvPr/>
        </p:nvSpPr>
        <p:spPr>
          <a:xfrm>
            <a:off x="0" y="104272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30236504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1981200" y="2514600"/>
            <a:ext cx="5638800" cy="1142999"/>
          </a:xfrm>
        </p:spPr>
        <p:txBody>
          <a:bodyPr>
            <a:noAutofit/>
          </a:bodyPr>
          <a:lstStyle/>
          <a:p>
            <a:r>
              <a:rPr lang="en-US" sz="5500" dirty="0" smtClean="0">
                <a:solidFill>
                  <a:srgbClr val="01305B"/>
                </a:solidFill>
              </a:rPr>
              <a:t>Office of</a:t>
            </a:r>
            <a:br>
              <a:rPr lang="en-US" sz="5500" dirty="0" smtClean="0">
                <a:solidFill>
                  <a:srgbClr val="01305B"/>
                </a:solidFill>
              </a:rPr>
            </a:br>
            <a:r>
              <a:rPr lang="en-US" sz="5500" dirty="0" smtClean="0">
                <a:solidFill>
                  <a:srgbClr val="01305B"/>
                </a:solidFill>
              </a:rPr>
              <a:t> Traffic Safety</a:t>
            </a:r>
            <a:endParaRPr lang="en-US" sz="5500" dirty="0">
              <a:solidFill>
                <a:srgbClr val="01305B"/>
              </a:solidFill>
            </a:endParaRPr>
          </a:p>
        </p:txBody>
      </p:sp>
      <p:cxnSp>
        <p:nvCxnSpPr>
          <p:cNvPr id="10" name="Straight Connector 9"/>
          <p:cNvCxnSpPr/>
          <p:nvPr/>
        </p:nvCxnSpPr>
        <p:spPr>
          <a:xfrm>
            <a:off x="1524000" y="39624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40386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11938933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42" name="Picture 2" descr="H:\Photos\OTS\DWI\Sober-Driver.jpg"/>
          <p:cNvPicPr>
            <a:picLocks noChangeAspect="1" noChangeArrowheads="1"/>
          </p:cNvPicPr>
          <p:nvPr/>
        </p:nvPicPr>
        <p:blipFill>
          <a:blip r:embed="rId3" cstate="screen"/>
          <a:srcRect/>
          <a:stretch>
            <a:fillRect/>
          </a:stretch>
        </p:blipFill>
        <p:spPr bwMode="auto">
          <a:xfrm rot="16200000" flipV="1">
            <a:off x="-1905001" y="1904998"/>
            <a:ext cx="6858001" cy="3048002"/>
          </a:xfrm>
          <a:prstGeom prst="rect">
            <a:avLst/>
          </a:prstGeom>
          <a:noFill/>
        </p:spPr>
      </p:pic>
      <p:sp>
        <p:nvSpPr>
          <p:cNvPr id="5" name="TextBox 4"/>
          <p:cNvSpPr txBox="1"/>
          <p:nvPr/>
        </p:nvSpPr>
        <p:spPr>
          <a:xfrm>
            <a:off x="47472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6" name="TextBox 5"/>
          <p:cNvSpPr txBox="1"/>
          <p:nvPr/>
        </p:nvSpPr>
        <p:spPr>
          <a:xfrm>
            <a:off x="47482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Traffic Safety</a:t>
            </a:r>
          </a:p>
        </p:txBody>
      </p:sp>
      <p:cxnSp>
        <p:nvCxnSpPr>
          <p:cNvPr id="7" name="Straight Connector 6"/>
          <p:cNvCxnSpPr/>
          <p:nvPr/>
        </p:nvCxnSpPr>
        <p:spPr>
          <a:xfrm>
            <a:off x="4800600"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43" name="Picture 3" descr="S:\Web_Redesign\Creative\Logos_artwork_web\top level logos\logo_ots.gif"/>
          <p:cNvPicPr>
            <a:picLocks noChangeAspect="1" noChangeArrowheads="1"/>
          </p:cNvPicPr>
          <p:nvPr/>
        </p:nvPicPr>
        <p:blipFill>
          <a:blip r:embed="rId4" cstate="screen"/>
          <a:srcRect/>
          <a:stretch>
            <a:fillRect/>
          </a:stretch>
        </p:blipFill>
        <p:spPr bwMode="auto">
          <a:xfrm>
            <a:off x="3200400" y="304800"/>
            <a:ext cx="1371600" cy="1043189"/>
          </a:xfrm>
          <a:prstGeom prst="rect">
            <a:avLst/>
          </a:prstGeom>
          <a:noFill/>
          <a:ln>
            <a:solidFill>
              <a:srgbClr val="013D73"/>
            </a:solidFill>
          </a:ln>
        </p:spPr>
      </p:pic>
      <p:pic>
        <p:nvPicPr>
          <p:cNvPr id="10"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
        <p:nvSpPr>
          <p:cNvPr id="11" name="Content Placeholder 2"/>
          <p:cNvSpPr txBox="1">
            <a:spLocks/>
          </p:cNvSpPr>
          <p:nvPr/>
        </p:nvSpPr>
        <p:spPr>
          <a:xfrm>
            <a:off x="3581400" y="2362200"/>
            <a:ext cx="4114800" cy="368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763">
              <a:buFont typeface="Arial" pitchFamily="34" charset="0"/>
              <a:buNone/>
              <a:defRPr/>
            </a:pPr>
            <a:r>
              <a:rPr lang="en-US" sz="2000" b="1" i="1" dirty="0" smtClean="0">
                <a:solidFill>
                  <a:srgbClr val="FFFFFF"/>
                </a:solidFill>
              </a:rPr>
              <a:t>Mission</a:t>
            </a:r>
          </a:p>
          <a:p>
            <a:pPr marL="400050" lvl="1" indent="4763">
              <a:lnSpc>
                <a:spcPct val="150000"/>
              </a:lnSpc>
              <a:buFont typeface="Arial" pitchFamily="34" charset="0"/>
              <a:buNone/>
              <a:defRPr/>
            </a:pPr>
            <a:r>
              <a:rPr lang="en-US" sz="1800" dirty="0">
                <a:solidFill>
                  <a:srgbClr val="FFFFFF"/>
                </a:solidFill>
              </a:rPr>
              <a:t>T</a:t>
            </a:r>
            <a:r>
              <a:rPr lang="en-US" sz="1800" dirty="0" smtClean="0">
                <a:solidFill>
                  <a:srgbClr val="FFFFFF"/>
                </a:solidFill>
              </a:rPr>
              <a:t>o </a:t>
            </a:r>
            <a:r>
              <a:rPr lang="en-US" sz="1800" dirty="0">
                <a:solidFill>
                  <a:srgbClr val="FFFFFF"/>
                </a:solidFill>
              </a:rPr>
              <a:t>prevent traffic deaths and serious injuries by changing human behavior in Minnesota through policy development and support, stakeholder engagement, program delivery, leadership, and research and evaluation.</a:t>
            </a:r>
            <a:endParaRPr lang="en-US" sz="2000" dirty="0" smtClean="0">
              <a:solidFill>
                <a:srgbClr val="FFFFFF"/>
              </a:solidFill>
            </a:endParaRPr>
          </a:p>
          <a:p>
            <a:pPr>
              <a:buFont typeface="Arial" pitchFamily="34" charset="0"/>
              <a:buNone/>
              <a:defRPr/>
            </a:pPr>
            <a:endParaRPr lang="en-US" sz="2000" dirty="0" smtClean="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8623137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par>
                                <p:cTn id="10" presetID="29" presetClass="entr" presetSubtype="0"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1000" fill="hold"/>
                                        <p:tgtEl>
                                          <p:spTgt spid="10243"/>
                                        </p:tgtEl>
                                        <p:attrNameLst>
                                          <p:attrName>ppt_x</p:attrName>
                                        </p:attrNameLst>
                                      </p:cBhvr>
                                      <p:tavLst>
                                        <p:tav tm="0">
                                          <p:val>
                                            <p:strVal val="#ppt_x-.2"/>
                                          </p:val>
                                        </p:tav>
                                        <p:tav tm="100000">
                                          <p:val>
                                            <p:strVal val="#ppt_x"/>
                                          </p:val>
                                        </p:tav>
                                      </p:tavLst>
                                    </p:anim>
                                    <p:anim calcmode="lin" valueType="num">
                                      <p:cBhvr>
                                        <p:cTn id="13" dur="1000" fill="hold"/>
                                        <p:tgtEl>
                                          <p:spTgt spid="1024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4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par>
                                <p:cTn id="20" presetID="2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266" name="Picture 2" descr="H:\Photos\OTS\Stock\91550542.jpg"/>
          <p:cNvPicPr>
            <a:picLocks noChangeAspect="1" noChangeArrowheads="1"/>
          </p:cNvPicPr>
          <p:nvPr/>
        </p:nvPicPr>
        <p:blipFill>
          <a:blip r:embed="rId3" cstate="screen"/>
          <a:srcRect/>
          <a:stretch>
            <a:fillRect/>
          </a:stretch>
        </p:blipFill>
        <p:spPr bwMode="auto">
          <a:xfrm>
            <a:off x="0" y="0"/>
            <a:ext cx="2971800" cy="6858000"/>
          </a:xfrm>
          <a:prstGeom prst="rect">
            <a:avLst/>
          </a:prstGeom>
          <a:noFill/>
        </p:spPr>
      </p:pic>
      <p:sp>
        <p:nvSpPr>
          <p:cNvPr id="6" name="TextBox 5"/>
          <p:cNvSpPr txBox="1"/>
          <p:nvPr/>
        </p:nvSpPr>
        <p:spPr>
          <a:xfrm>
            <a:off x="47472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7" name="TextBox 6"/>
          <p:cNvSpPr txBox="1"/>
          <p:nvPr/>
        </p:nvSpPr>
        <p:spPr>
          <a:xfrm>
            <a:off x="47482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Traffic Safety</a:t>
            </a:r>
          </a:p>
        </p:txBody>
      </p:sp>
      <p:cxnSp>
        <p:nvCxnSpPr>
          <p:cNvPr id="8" name="Straight Connector 7"/>
          <p:cNvCxnSpPr/>
          <p:nvPr/>
        </p:nvCxnSpPr>
        <p:spPr>
          <a:xfrm>
            <a:off x="4800600"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descr="S:\Web_Redesign\Creative\Logos_artwork_web\top level logos\logo_ots.gif"/>
          <p:cNvPicPr>
            <a:picLocks noChangeAspect="1" noChangeArrowheads="1"/>
          </p:cNvPicPr>
          <p:nvPr/>
        </p:nvPicPr>
        <p:blipFill>
          <a:blip r:embed="rId4" cstate="screen"/>
          <a:srcRect/>
          <a:stretch>
            <a:fillRect/>
          </a:stretch>
        </p:blipFill>
        <p:spPr bwMode="auto">
          <a:xfrm>
            <a:off x="3200400" y="304800"/>
            <a:ext cx="1371600" cy="1043189"/>
          </a:xfrm>
          <a:prstGeom prst="rect">
            <a:avLst/>
          </a:prstGeom>
          <a:noFill/>
          <a:ln>
            <a:solidFill>
              <a:srgbClr val="013D73"/>
            </a:solidFill>
          </a:ln>
        </p:spPr>
      </p:pic>
      <p:pic>
        <p:nvPicPr>
          <p:cNvPr id="10"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
        <p:nvSpPr>
          <p:cNvPr id="11" name="Content Placeholder 2"/>
          <p:cNvSpPr>
            <a:spLocks noGrp="1"/>
          </p:cNvSpPr>
          <p:nvPr>
            <p:ph idx="1"/>
          </p:nvPr>
        </p:nvSpPr>
        <p:spPr>
          <a:xfrm>
            <a:off x="3276600" y="1600200"/>
            <a:ext cx="5105400" cy="2849563"/>
          </a:xfrm>
        </p:spPr>
        <p:txBody>
          <a:bodyPr>
            <a:noAutofit/>
          </a:bodyPr>
          <a:lstStyle/>
          <a:p>
            <a:pPr>
              <a:lnSpc>
                <a:spcPct val="150000"/>
              </a:lnSpc>
              <a:buFont typeface="Wingdings" pitchFamily="2" charset="2"/>
              <a:buChar char="Ø"/>
              <a:defRPr/>
            </a:pPr>
            <a:endParaRPr lang="en-US" sz="1800" dirty="0" smtClean="0"/>
          </a:p>
          <a:p>
            <a:pPr>
              <a:lnSpc>
                <a:spcPct val="150000"/>
              </a:lnSpc>
              <a:buFont typeface="Wingdings" pitchFamily="2" charset="2"/>
              <a:buChar char="Ø"/>
              <a:defRPr/>
            </a:pPr>
            <a:r>
              <a:rPr lang="en-US" sz="1800" dirty="0" smtClean="0"/>
              <a:t>OTS </a:t>
            </a:r>
            <a:r>
              <a:rPr lang="en-US" sz="1800" dirty="0"/>
              <a:t>receives an annual appropriation from the Trunk Highway Fund of $</a:t>
            </a:r>
            <a:r>
              <a:rPr lang="en-US" sz="1800" dirty="0" smtClean="0"/>
              <a:t>435,000 -  </a:t>
            </a:r>
            <a:r>
              <a:rPr lang="en-US" sz="1800" dirty="0"/>
              <a:t>a required match which allows OTS to secure federal funds, grants, and one-time monies that annually amount to approximately </a:t>
            </a:r>
            <a:r>
              <a:rPr lang="en-US" sz="1800" dirty="0" smtClean="0"/>
              <a:t>$40,000,000</a:t>
            </a:r>
            <a:r>
              <a:rPr lang="en-US" sz="1800" dirty="0"/>
              <a:t>.</a:t>
            </a:r>
          </a:p>
          <a:p>
            <a:endParaRPr lang="en-US" sz="2000" dirty="0"/>
          </a:p>
        </p:txBody>
      </p:sp>
    </p:spTree>
    <p:extLst>
      <p:ext uri="{BB962C8B-B14F-4D97-AF65-F5344CB8AC3E}">
        <p14:creationId xmlns:p14="http://schemas.microsoft.com/office/powerpoint/2010/main" val="39431715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838200"/>
          </a:xfrm>
        </p:spPr>
        <p:txBody>
          <a:bodyPr>
            <a:normAutofit fontScale="90000"/>
          </a:bodyPr>
          <a:lstStyle/>
          <a:p>
            <a:r>
              <a:rPr lang="en-US" dirty="0" smtClean="0">
                <a:effectLst>
                  <a:outerShdw blurRad="38100" dist="38100" dir="2700000" algn="tl">
                    <a:srgbClr val="000000">
                      <a:alpha val="43137"/>
                    </a:srgbClr>
                  </a:outerShdw>
                </a:effectLst>
              </a:rPr>
              <a:t>Public Safety Mission</a:t>
            </a:r>
            <a:r>
              <a:rPr lang="en-US" dirty="0" smtClean="0"/>
              <a:t/>
            </a:r>
            <a:br>
              <a:rPr lang="en-US" dirty="0" smtClean="0"/>
            </a:br>
            <a:r>
              <a:rPr lang="en-US" sz="2800" i="1" dirty="0" smtClean="0">
                <a:effectLst>
                  <a:outerShdw blurRad="38100" dist="38100" dir="2700000" algn="tl">
                    <a:srgbClr val="000000">
                      <a:alpha val="43137"/>
                    </a:srgbClr>
                  </a:outerShdw>
                </a:effectLst>
              </a:rPr>
              <a:t>A Safer Minnesota</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6" name="Picture 5" descr="S:\Web_Redesign\Creative\_Approved_Banners\DPS_home_choices\final selected\preparedness2-nt.jpg"/>
          <p:cNvPicPr>
            <a:picLocks noChangeAspect="1" noChangeArrowheads="1"/>
          </p:cNvPicPr>
          <p:nvPr/>
        </p:nvPicPr>
        <p:blipFill>
          <a:blip r:embed="rId3" cstate="screen"/>
          <a:srcRect/>
          <a:stretch>
            <a:fillRect/>
          </a:stretch>
        </p:blipFill>
        <p:spPr bwMode="auto">
          <a:xfrm>
            <a:off x="-44246" y="1676400"/>
            <a:ext cx="9340646" cy="1828800"/>
          </a:xfrm>
          <a:prstGeom prst="rect">
            <a:avLst/>
          </a:prstGeom>
          <a:noFill/>
        </p:spPr>
      </p:pic>
      <p:pic>
        <p:nvPicPr>
          <p:cNvPr id="7" name="Picture 4" descr="S:\Web_Redesign\Creative\_Approved_Banners\DPS_home_choices\final selected\prevention1-nt.jpg"/>
          <p:cNvPicPr>
            <a:picLocks noChangeAspect="1" noChangeArrowheads="1"/>
          </p:cNvPicPr>
          <p:nvPr/>
        </p:nvPicPr>
        <p:blipFill>
          <a:blip r:embed="rId4" cstate="screen"/>
          <a:srcRect/>
          <a:stretch>
            <a:fillRect/>
          </a:stretch>
        </p:blipFill>
        <p:spPr bwMode="auto">
          <a:xfrm>
            <a:off x="-1" y="2362200"/>
            <a:ext cx="9340645" cy="1828800"/>
          </a:xfrm>
          <a:prstGeom prst="rect">
            <a:avLst/>
          </a:prstGeom>
          <a:noFill/>
        </p:spPr>
      </p:pic>
      <p:pic>
        <p:nvPicPr>
          <p:cNvPr id="8" name="Picture 6" descr="S:\Web_Redesign\Creative\_Approved_Banners\DPS_home_choices\final selected\response2-nt.jpg"/>
          <p:cNvPicPr>
            <a:picLocks noChangeAspect="1" noChangeArrowheads="1"/>
          </p:cNvPicPr>
          <p:nvPr/>
        </p:nvPicPr>
        <p:blipFill>
          <a:blip r:embed="rId5" cstate="screen"/>
          <a:srcRect/>
          <a:stretch>
            <a:fillRect/>
          </a:stretch>
        </p:blipFill>
        <p:spPr bwMode="auto">
          <a:xfrm>
            <a:off x="-76200" y="3124200"/>
            <a:ext cx="9340645" cy="1828800"/>
          </a:xfrm>
          <a:prstGeom prst="rect">
            <a:avLst/>
          </a:prstGeom>
          <a:noFill/>
        </p:spPr>
      </p:pic>
      <p:pic>
        <p:nvPicPr>
          <p:cNvPr id="9" name="Picture 7" descr="S:\Web_Redesign\Creative\_Approved_Banners\DPS_home_choices\final selected\recovery2-nt.jpg"/>
          <p:cNvPicPr>
            <a:picLocks noChangeAspect="1" noChangeArrowheads="1"/>
          </p:cNvPicPr>
          <p:nvPr/>
        </p:nvPicPr>
        <p:blipFill>
          <a:blip r:embed="rId6" cstate="screen"/>
          <a:srcRect/>
          <a:stretch>
            <a:fillRect/>
          </a:stretch>
        </p:blipFill>
        <p:spPr bwMode="auto">
          <a:xfrm>
            <a:off x="-15979" y="4035472"/>
            <a:ext cx="9372600" cy="1835056"/>
          </a:xfrm>
          <a:prstGeom prst="rect">
            <a:avLst/>
          </a:prstGeom>
          <a:noFill/>
        </p:spPr>
      </p:pic>
      <p:sp>
        <p:nvSpPr>
          <p:cNvPr id="12" name="TextBox 11"/>
          <p:cNvSpPr txBox="1"/>
          <p:nvPr/>
        </p:nvSpPr>
        <p:spPr>
          <a:xfrm>
            <a:off x="0" y="1676400"/>
            <a:ext cx="6663604" cy="461665"/>
          </a:xfrm>
          <a:prstGeom prst="rect">
            <a:avLst/>
          </a:prstGeom>
          <a:noFill/>
        </p:spPr>
        <p:txBody>
          <a:bodyPr wrap="square" rtlCol="0">
            <a:spAutoFit/>
          </a:bodyPr>
          <a:lstStyle/>
          <a:p>
            <a:pPr marL="800100" lvl="1" indent="-342900">
              <a:buFont typeface="Arial" pitchFamily="34" charset="0"/>
              <a:buChar char="•"/>
            </a:pPr>
            <a:r>
              <a:rPr lang="en-US" sz="2400" b="1" dirty="0">
                <a:ln>
                  <a:solidFill>
                    <a:srgbClr val="FFFFFF"/>
                  </a:solidFill>
                </a:ln>
                <a:solidFill>
                  <a:srgbClr val="FFFFFF"/>
                </a:solidFill>
                <a:latin typeface="Tahoma" pitchFamily="34" charset="0"/>
                <a:cs typeface="Tahoma" pitchFamily="34" charset="0"/>
              </a:rPr>
              <a:t>To protect citizens and communities</a:t>
            </a:r>
          </a:p>
        </p:txBody>
      </p:sp>
      <p:sp>
        <p:nvSpPr>
          <p:cNvPr id="13" name="TextBox 12"/>
          <p:cNvSpPr txBox="1"/>
          <p:nvPr/>
        </p:nvSpPr>
        <p:spPr>
          <a:xfrm>
            <a:off x="-15979" y="2294975"/>
            <a:ext cx="9287335" cy="830997"/>
          </a:xfrm>
          <a:prstGeom prst="rect">
            <a:avLst/>
          </a:prstGeom>
          <a:noFill/>
        </p:spPr>
        <p:txBody>
          <a:bodyPr wrap="square" rtlCol="0">
            <a:spAutoFit/>
          </a:bodyPr>
          <a:lstStyle/>
          <a:p>
            <a:pPr marL="800100" lvl="1" indent="-342900">
              <a:buFont typeface="Arial" pitchFamily="34" charset="0"/>
              <a:buChar char="•"/>
            </a:pPr>
            <a:r>
              <a:rPr lang="en-US" sz="2400" b="1" dirty="0">
                <a:solidFill>
                  <a:srgbClr val="FFFFFF"/>
                </a:solidFill>
                <a:latin typeface="Tahoma" pitchFamily="34" charset="0"/>
                <a:cs typeface="Tahoma" pitchFamily="34" charset="0"/>
              </a:rPr>
              <a:t>Prevent, prepare, respond, recover, educate, and enforce</a:t>
            </a:r>
          </a:p>
        </p:txBody>
      </p:sp>
      <p:sp>
        <p:nvSpPr>
          <p:cNvPr id="14" name="TextBox 13"/>
          <p:cNvSpPr txBox="1"/>
          <p:nvPr/>
        </p:nvSpPr>
        <p:spPr>
          <a:xfrm>
            <a:off x="-44246" y="3225324"/>
            <a:ext cx="9331579" cy="830997"/>
          </a:xfrm>
          <a:prstGeom prst="rect">
            <a:avLst/>
          </a:prstGeom>
          <a:noFill/>
        </p:spPr>
        <p:txBody>
          <a:bodyPr wrap="square" rtlCol="0">
            <a:spAutoFit/>
          </a:bodyPr>
          <a:lstStyle/>
          <a:p>
            <a:pPr marL="800100" lvl="1" indent="-342900">
              <a:buFont typeface="Arial" pitchFamily="34" charset="0"/>
              <a:buChar char="•"/>
            </a:pPr>
            <a:r>
              <a:rPr lang="en-US" sz="2400" b="1" dirty="0">
                <a:solidFill>
                  <a:srgbClr val="FFFFFF"/>
                </a:solidFill>
                <a:latin typeface="Tahoma" pitchFamily="34" charset="0"/>
                <a:cs typeface="Tahoma" pitchFamily="34" charset="0"/>
              </a:rPr>
              <a:t>Focus on saving lives, providing efficient and effective services</a:t>
            </a:r>
          </a:p>
        </p:txBody>
      </p:sp>
      <p:sp>
        <p:nvSpPr>
          <p:cNvPr id="15" name="TextBox 14"/>
          <p:cNvSpPr txBox="1"/>
          <p:nvPr/>
        </p:nvSpPr>
        <p:spPr>
          <a:xfrm>
            <a:off x="-44246" y="4267200"/>
            <a:ext cx="9384890" cy="461665"/>
          </a:xfrm>
          <a:prstGeom prst="rect">
            <a:avLst/>
          </a:prstGeom>
          <a:noFill/>
        </p:spPr>
        <p:txBody>
          <a:bodyPr wrap="square" rtlCol="0">
            <a:spAutoFit/>
          </a:bodyPr>
          <a:lstStyle/>
          <a:p>
            <a:pPr marL="800100" lvl="1" indent="-342900">
              <a:buFont typeface="Arial" pitchFamily="34" charset="0"/>
              <a:buChar char="•"/>
            </a:pPr>
            <a:r>
              <a:rPr lang="en-US" sz="2400" b="1" dirty="0">
                <a:solidFill>
                  <a:srgbClr val="FFFFFF"/>
                </a:solidFill>
                <a:latin typeface="Tahoma" pitchFamily="34" charset="0"/>
                <a:cs typeface="Tahoma" pitchFamily="34" charset="0"/>
              </a:rPr>
              <a:t>Maintain public trust and develop strong partnerships</a:t>
            </a:r>
          </a:p>
        </p:txBody>
      </p:sp>
    </p:spTree>
    <p:extLst>
      <p:ext uri="{BB962C8B-B14F-4D97-AF65-F5344CB8AC3E}">
        <p14:creationId xmlns:p14="http://schemas.microsoft.com/office/powerpoint/2010/main" val="33341529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3000"/>
                                        <p:tgtEl>
                                          <p:spTgt spid="6"/>
                                        </p:tgtEl>
                                      </p:cBhvr>
                                    </p:animEffect>
                                    <p:set>
                                      <p:cBhvr>
                                        <p:cTn id="20" dur="1" fill="hold">
                                          <p:stCondLst>
                                            <p:cond delay="2999"/>
                                          </p:stCondLst>
                                        </p:cTn>
                                        <p:tgtEl>
                                          <p:spTgt spid="6"/>
                                        </p:tgtEl>
                                        <p:attrNameLst>
                                          <p:attrName>style.visibility</p:attrName>
                                        </p:attrNameLst>
                                      </p:cBhvr>
                                      <p:to>
                                        <p:strVal val="hidden"/>
                                      </p:to>
                                    </p:set>
                                  </p:childTnLst>
                                </p:cTn>
                              </p:par>
                            </p:childTnLst>
                          </p:cTn>
                        </p:par>
                        <p:par>
                          <p:cTn id="21" fill="hold">
                            <p:stCondLst>
                              <p:cond delay="4000"/>
                            </p:stCondLst>
                            <p:childTnLst>
                              <p:par>
                                <p:cTn id="22" presetID="37"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900" decel="100000" fill="hold"/>
                                        <p:tgtEl>
                                          <p:spTgt spid="1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4" fill="hold">
                            <p:stCondLst>
                              <p:cond delay="5000"/>
                            </p:stCondLst>
                            <p:childTnLst>
                              <p:par>
                                <p:cTn id="35" presetID="10" presetClass="exit" presetSubtype="0" fill="hold" nodeType="afterEffect">
                                  <p:stCondLst>
                                    <p:cond delay="0"/>
                                  </p:stCondLst>
                                  <p:childTnLst>
                                    <p:animEffect transition="out" filter="fade">
                                      <p:cBhvr>
                                        <p:cTn id="36" dur="3000"/>
                                        <p:tgtEl>
                                          <p:spTgt spid="7"/>
                                        </p:tgtEl>
                                      </p:cBhvr>
                                    </p:animEffect>
                                    <p:set>
                                      <p:cBhvr>
                                        <p:cTn id="37" dur="1" fill="hold">
                                          <p:stCondLst>
                                            <p:cond delay="2999"/>
                                          </p:stCondLst>
                                        </p:cTn>
                                        <p:tgtEl>
                                          <p:spTgt spid="7"/>
                                        </p:tgtEl>
                                        <p:attrNameLst>
                                          <p:attrName>style.visibility</p:attrName>
                                        </p:attrNameLst>
                                      </p:cBhvr>
                                      <p:to>
                                        <p:strVal val="hidden"/>
                                      </p:to>
                                    </p:set>
                                  </p:childTnLst>
                                </p:cTn>
                              </p:par>
                            </p:childTnLst>
                          </p:cTn>
                        </p:par>
                        <p:par>
                          <p:cTn id="38" fill="hold">
                            <p:stCondLst>
                              <p:cond delay="8000"/>
                            </p:stCondLst>
                            <p:childTnLst>
                              <p:par>
                                <p:cTn id="39" presetID="3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1" fill="hold">
                            <p:stCondLst>
                              <p:cond delay="9000"/>
                            </p:stCondLst>
                            <p:childTnLst>
                              <p:par>
                                <p:cTn id="52" presetID="10" presetClass="exit" presetSubtype="0" fill="hold" nodeType="afterEffect">
                                  <p:stCondLst>
                                    <p:cond delay="0"/>
                                  </p:stCondLst>
                                  <p:childTnLst>
                                    <p:animEffect transition="out" filter="fade">
                                      <p:cBhvr>
                                        <p:cTn id="53" dur="3000"/>
                                        <p:tgtEl>
                                          <p:spTgt spid="8"/>
                                        </p:tgtEl>
                                      </p:cBhvr>
                                    </p:animEffect>
                                    <p:set>
                                      <p:cBhvr>
                                        <p:cTn id="54" dur="1" fill="hold">
                                          <p:stCondLst>
                                            <p:cond delay="2999"/>
                                          </p:stCondLst>
                                        </p:cTn>
                                        <p:tgtEl>
                                          <p:spTgt spid="8"/>
                                        </p:tgtEl>
                                        <p:attrNameLst>
                                          <p:attrName>style.visibility</p:attrName>
                                        </p:attrNameLst>
                                      </p:cBhvr>
                                      <p:to>
                                        <p:strVal val="hidden"/>
                                      </p:to>
                                    </p:set>
                                  </p:childTnLst>
                                </p:cTn>
                              </p:par>
                            </p:childTnLst>
                          </p:cTn>
                        </p:par>
                        <p:par>
                          <p:cTn id="55" fill="hold">
                            <p:stCondLst>
                              <p:cond delay="12000"/>
                            </p:stCondLst>
                            <p:childTnLst>
                              <p:par>
                                <p:cTn id="56" presetID="37"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000"/>
                                        <p:tgtEl>
                                          <p:spTgt spid="9"/>
                                        </p:tgtEl>
                                      </p:cBhvr>
                                    </p:animEffect>
                                    <p:anim calcmode="lin" valueType="num">
                                      <p:cBhvr>
                                        <p:cTn id="59" dur="2000" fill="hold"/>
                                        <p:tgtEl>
                                          <p:spTgt spid="9"/>
                                        </p:tgtEl>
                                        <p:attrNameLst>
                                          <p:attrName>ppt_x</p:attrName>
                                        </p:attrNameLst>
                                      </p:cBhvr>
                                      <p:tavLst>
                                        <p:tav tm="0">
                                          <p:val>
                                            <p:strVal val="#ppt_x"/>
                                          </p:val>
                                        </p:tav>
                                        <p:tav tm="100000">
                                          <p:val>
                                            <p:strVal val="#ppt_x"/>
                                          </p:val>
                                        </p:tav>
                                      </p:tavLst>
                                    </p:anim>
                                    <p:anim calcmode="lin" valueType="num">
                                      <p:cBhvr>
                                        <p:cTn id="60" dur="1800" decel="100000" fill="hold"/>
                                        <p:tgtEl>
                                          <p:spTgt spid="9"/>
                                        </p:tgtEl>
                                        <p:attrNameLst>
                                          <p:attrName>ppt_y</p:attrName>
                                        </p:attrNameLst>
                                      </p:cBhvr>
                                      <p:tavLst>
                                        <p:tav tm="0">
                                          <p:val>
                                            <p:strVal val="#ppt_y+1"/>
                                          </p:val>
                                        </p:tav>
                                        <p:tav tm="100000">
                                          <p:val>
                                            <p:strVal val="#ppt_y-.03"/>
                                          </p:val>
                                        </p:tav>
                                      </p:tavLst>
                                    </p:anim>
                                    <p:anim calcmode="lin" valueType="num">
                                      <p:cBhvr>
                                        <p:cTn id="61"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2000"/>
                                        <p:tgtEl>
                                          <p:spTgt spid="15">
                                            <p:txEl>
                                              <p:pRg st="0" end="0"/>
                                            </p:txEl>
                                          </p:spTgt>
                                        </p:tgtEl>
                                      </p:cBhvr>
                                    </p:animEffect>
                                    <p:anim calcmode="lin" valueType="num">
                                      <p:cBhvr>
                                        <p:cTn id="65"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6" dur="18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67" dur="200" accel="100000" fill="hold">
                                          <p:stCondLst>
                                            <p:cond delay="180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par>
                          <p:cTn id="68" fill="hold">
                            <p:stCondLst>
                              <p:cond delay="14000"/>
                            </p:stCondLst>
                            <p:childTnLst>
                              <p:par>
                                <p:cTn id="69" presetID="10" presetClass="exit" presetSubtype="0" fill="hold" nodeType="afterEffect">
                                  <p:stCondLst>
                                    <p:cond delay="0"/>
                                  </p:stCondLst>
                                  <p:childTnLst>
                                    <p:animEffect transition="out" filter="fade">
                                      <p:cBhvr>
                                        <p:cTn id="70" dur="3000"/>
                                        <p:tgtEl>
                                          <p:spTgt spid="9"/>
                                        </p:tgtEl>
                                      </p:cBhvr>
                                    </p:animEffect>
                                    <p:set>
                                      <p:cBhvr>
                                        <p:cTn id="71"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Box 5"/>
          <p:cNvSpPr txBox="1"/>
          <p:nvPr/>
        </p:nvSpPr>
        <p:spPr>
          <a:xfrm>
            <a:off x="47472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7" name="TextBox 6"/>
          <p:cNvSpPr txBox="1"/>
          <p:nvPr/>
        </p:nvSpPr>
        <p:spPr>
          <a:xfrm>
            <a:off x="4748223"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Traffic Safety</a:t>
            </a:r>
          </a:p>
        </p:txBody>
      </p:sp>
      <p:cxnSp>
        <p:nvCxnSpPr>
          <p:cNvPr id="8" name="Straight Connector 7"/>
          <p:cNvCxnSpPr/>
          <p:nvPr/>
        </p:nvCxnSpPr>
        <p:spPr>
          <a:xfrm>
            <a:off x="4800600"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descr="S:\Web_Redesign\Creative\Logos_artwork_web\top level logos\logo_ots.gif"/>
          <p:cNvPicPr>
            <a:picLocks noChangeAspect="1" noChangeArrowheads="1"/>
          </p:cNvPicPr>
          <p:nvPr/>
        </p:nvPicPr>
        <p:blipFill>
          <a:blip r:embed="rId3" cstate="screen"/>
          <a:srcRect/>
          <a:stretch>
            <a:fillRect/>
          </a:stretch>
        </p:blipFill>
        <p:spPr bwMode="auto">
          <a:xfrm>
            <a:off x="3200400" y="304800"/>
            <a:ext cx="1371600" cy="1043189"/>
          </a:xfrm>
          <a:prstGeom prst="rect">
            <a:avLst/>
          </a:prstGeom>
          <a:noFill/>
          <a:ln>
            <a:solidFill>
              <a:srgbClr val="013D73"/>
            </a:solidFill>
          </a:ln>
        </p:spPr>
      </p:pic>
      <p:pic>
        <p:nvPicPr>
          <p:cNvPr id="10" name="Picture 4" descr="H:\Logos\DPS\Web\DPS-Color-(122).png"/>
          <p:cNvPicPr>
            <a:picLocks noChangeAspect="1" noChangeArrowheads="1"/>
          </p:cNvPicPr>
          <p:nvPr/>
        </p:nvPicPr>
        <p:blipFill>
          <a:blip r:embed="rId4" cstate="screen"/>
          <a:srcRect/>
          <a:stretch>
            <a:fillRect/>
          </a:stretch>
        </p:blipFill>
        <p:spPr bwMode="auto">
          <a:xfrm>
            <a:off x="7724775" y="5486400"/>
            <a:ext cx="1114425" cy="1114425"/>
          </a:xfrm>
          <a:prstGeom prst="rect">
            <a:avLst/>
          </a:prstGeom>
          <a:noFill/>
        </p:spPr>
      </p:pic>
      <p:pic>
        <p:nvPicPr>
          <p:cNvPr id="7170" name="Picture 2" descr="V:\Photos\OTS\Traffic\DSC_3813p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0"/>
            <a:ext cx="335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3581400" y="1600200"/>
            <a:ext cx="4724400" cy="2849563"/>
          </a:xfrm>
        </p:spPr>
        <p:txBody>
          <a:bodyPr>
            <a:noAutofit/>
          </a:bodyPr>
          <a:lstStyle/>
          <a:p>
            <a:pPr>
              <a:buFont typeface="Wingdings" pitchFamily="2" charset="2"/>
              <a:buNone/>
              <a:defRPr/>
            </a:pPr>
            <a:r>
              <a:rPr lang="en-US" sz="2000" b="1" dirty="0" smtClean="0">
                <a:effectLst>
                  <a:outerShdw blurRad="38100" dist="38100" dir="2700000" algn="tl">
                    <a:srgbClr val="000000">
                      <a:alpha val="43137"/>
                    </a:srgbClr>
                  </a:outerShdw>
                </a:effectLst>
              </a:rPr>
              <a:t>OTS Services</a:t>
            </a:r>
          </a:p>
          <a:p>
            <a:pPr>
              <a:defRPr/>
            </a:pPr>
            <a:r>
              <a:rPr lang="en-US" sz="1700" dirty="0"/>
              <a:t>Traffic Safety Outreach</a:t>
            </a:r>
          </a:p>
          <a:p>
            <a:pPr>
              <a:defRPr/>
            </a:pPr>
            <a:r>
              <a:rPr lang="en-US" sz="1700" dirty="0"/>
              <a:t>Impaired Driving Prevention</a:t>
            </a:r>
          </a:p>
          <a:p>
            <a:pPr>
              <a:defRPr/>
            </a:pPr>
            <a:r>
              <a:rPr lang="en-US" sz="1700" dirty="0"/>
              <a:t>Seat Belt Use</a:t>
            </a:r>
          </a:p>
          <a:p>
            <a:pPr>
              <a:defRPr/>
            </a:pPr>
            <a:r>
              <a:rPr lang="en-US" sz="1700" dirty="0"/>
              <a:t>Child Passenger Safety </a:t>
            </a:r>
          </a:p>
          <a:p>
            <a:pPr>
              <a:defRPr/>
            </a:pPr>
            <a:r>
              <a:rPr lang="en-US" sz="1700" dirty="0"/>
              <a:t>Traffic Records/Data Systems</a:t>
            </a:r>
          </a:p>
          <a:p>
            <a:pPr>
              <a:defRPr/>
            </a:pPr>
            <a:r>
              <a:rPr lang="en-US" sz="1700" dirty="0"/>
              <a:t>Safe Road Coalitions </a:t>
            </a:r>
          </a:p>
          <a:p>
            <a:pPr>
              <a:defRPr/>
            </a:pPr>
            <a:r>
              <a:rPr lang="en-US" sz="1700" dirty="0"/>
              <a:t>Motorcycle Safety</a:t>
            </a:r>
          </a:p>
          <a:p>
            <a:r>
              <a:rPr lang="en-US" sz="1700" dirty="0"/>
              <a:t>Teen Drivers</a:t>
            </a:r>
          </a:p>
          <a:p>
            <a:r>
              <a:rPr lang="en-US" sz="1700" dirty="0" smtClean="0"/>
              <a:t>Illegal/Unsafe Speed</a:t>
            </a:r>
          </a:p>
          <a:p>
            <a:r>
              <a:rPr lang="en-US" sz="1700" dirty="0" smtClean="0"/>
              <a:t>Distracted </a:t>
            </a:r>
            <a:r>
              <a:rPr lang="en-US" sz="1700" dirty="0"/>
              <a:t>Driving</a:t>
            </a:r>
          </a:p>
          <a:p>
            <a:r>
              <a:rPr lang="en-US" sz="1700" dirty="0"/>
              <a:t>Traffic Safety Research and Analysis</a:t>
            </a:r>
          </a:p>
          <a:p>
            <a:r>
              <a:rPr lang="en-US" sz="1700" dirty="0" smtClean="0"/>
              <a:t>Fatality </a:t>
            </a:r>
            <a:r>
              <a:rPr lang="en-US" sz="1700" dirty="0"/>
              <a:t>Analysis Records System</a:t>
            </a:r>
          </a:p>
          <a:p>
            <a:endParaRPr lang="en-US" sz="2000" dirty="0"/>
          </a:p>
        </p:txBody>
      </p:sp>
    </p:spTree>
    <p:extLst>
      <p:ext uri="{BB962C8B-B14F-4D97-AF65-F5344CB8AC3E}">
        <p14:creationId xmlns:p14="http://schemas.microsoft.com/office/powerpoint/2010/main" val="15600900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954107"/>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2400" b="1" dirty="0" smtClean="0">
                <a:solidFill>
                  <a:srgbClr val="01305B"/>
                </a:solidFill>
                <a:latin typeface="Tahoma" pitchFamily="34" charset="0"/>
                <a:cs typeface="Tahoma" pitchFamily="34" charset="0"/>
              </a:rPr>
              <a:t>Fine Increase: Second Offense for Texting While Driving</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9" y="1905000"/>
            <a:ext cx="7191375" cy="4953000"/>
          </a:xfrm>
        </p:spPr>
        <p:txBody>
          <a:bodyPr>
            <a:normAutofit/>
          </a:bodyPr>
          <a:lstStyle/>
          <a:p>
            <a:r>
              <a:rPr lang="en-US" sz="2400" dirty="0"/>
              <a:t>Increase the current fine for second and subsequent offenses from $50 to $</a:t>
            </a:r>
            <a:r>
              <a:rPr lang="en-US" sz="2400" dirty="0" smtClean="0"/>
              <a:t>100.</a:t>
            </a:r>
          </a:p>
          <a:p>
            <a:endParaRPr lang="en-US" sz="2400" dirty="0" smtClean="0"/>
          </a:p>
          <a:p>
            <a:r>
              <a:rPr lang="en-US" sz="2400" dirty="0"/>
              <a:t>Research shows that increased fines can be a deterrent.</a:t>
            </a:r>
          </a:p>
          <a:p>
            <a:endParaRPr lang="en-US" sz="2400" dirty="0" smtClean="0"/>
          </a:p>
          <a:p>
            <a:r>
              <a:rPr lang="en-US" sz="2400" dirty="0"/>
              <a:t>Will ensure that Minnesota remains competitive for federal grant </a:t>
            </a:r>
            <a:r>
              <a:rPr lang="en-US" sz="2400" dirty="0" smtClean="0"/>
              <a:t>dollars.</a:t>
            </a:r>
            <a:endParaRPr lang="en-US" sz="1900" dirty="0"/>
          </a:p>
        </p:txBody>
      </p:sp>
      <p:sp>
        <p:nvSpPr>
          <p:cNvPr id="2" name="Rectangle 1"/>
          <p:cNvSpPr/>
          <p:nvPr/>
        </p:nvSpPr>
        <p:spPr>
          <a:xfrm>
            <a:off x="0" y="83820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18060126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0" y="2362201"/>
            <a:ext cx="9372600" cy="1142999"/>
          </a:xfrm>
        </p:spPr>
        <p:txBody>
          <a:bodyPr>
            <a:noAutofit/>
          </a:bodyPr>
          <a:lstStyle/>
          <a:p>
            <a:r>
              <a:rPr lang="en-US" sz="5500" dirty="0" smtClean="0">
                <a:solidFill>
                  <a:srgbClr val="01305B"/>
                </a:solidFill>
              </a:rPr>
              <a:t>Driver and Vehicle Services</a:t>
            </a:r>
            <a:endParaRPr lang="en-US" sz="5500" dirty="0">
              <a:solidFill>
                <a:srgbClr val="01305B"/>
              </a:solidFill>
            </a:endParaRPr>
          </a:p>
        </p:txBody>
      </p:sp>
      <p:cxnSp>
        <p:nvCxnSpPr>
          <p:cNvPr id="10" name="Straight Connector 9"/>
          <p:cNvCxnSpPr/>
          <p:nvPr/>
        </p:nvCxnSpPr>
        <p:spPr>
          <a:xfrm>
            <a:off x="1524000" y="39624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40386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31270982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
            <a:ext cx="83058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146" name="Picture 2" descr="S:\Web_Redesign\Creative\DVS\95843265.jpg"/>
          <p:cNvPicPr>
            <a:picLocks noChangeAspect="1" noChangeArrowheads="1"/>
          </p:cNvPicPr>
          <p:nvPr/>
        </p:nvPicPr>
        <p:blipFill>
          <a:blip r:embed="rId3" cstate="screen"/>
          <a:srcRect/>
          <a:stretch>
            <a:fillRect/>
          </a:stretch>
        </p:blipFill>
        <p:spPr bwMode="auto">
          <a:xfrm>
            <a:off x="-228600" y="-152400"/>
            <a:ext cx="3276600" cy="7010400"/>
          </a:xfrm>
          <a:prstGeom prst="rect">
            <a:avLst/>
          </a:prstGeom>
          <a:noFill/>
        </p:spPr>
      </p:pic>
      <p:pic>
        <p:nvPicPr>
          <p:cNvPr id="6147" name="Picture 3"/>
          <p:cNvPicPr>
            <a:picLocks noChangeAspect="1" noChangeArrowheads="1"/>
          </p:cNvPicPr>
          <p:nvPr/>
        </p:nvPicPr>
        <p:blipFill>
          <a:blip r:embed="rId4" cstate="screen"/>
          <a:srcRect/>
          <a:stretch>
            <a:fillRect/>
          </a:stretch>
        </p:blipFill>
        <p:spPr bwMode="auto">
          <a:xfrm>
            <a:off x="3124200" y="503766"/>
            <a:ext cx="2133600" cy="563034"/>
          </a:xfrm>
          <a:prstGeom prst="rect">
            <a:avLst/>
          </a:prstGeom>
          <a:noFill/>
          <a:ln w="9525">
            <a:noFill/>
            <a:miter lim="800000"/>
            <a:headEnd/>
            <a:tailEnd/>
          </a:ln>
          <a:effectLst/>
        </p:spPr>
      </p:pic>
      <p:sp>
        <p:nvSpPr>
          <p:cNvPr id="8" name="TextBox 7"/>
          <p:cNvSpPr txBox="1"/>
          <p:nvPr/>
        </p:nvSpPr>
        <p:spPr>
          <a:xfrm>
            <a:off x="5281623" y="457200"/>
            <a:ext cx="3557577" cy="61555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Driver and Vehicle Services</a:t>
            </a:r>
          </a:p>
          <a:p>
            <a:endParaRPr lang="en-US" sz="1700" dirty="0">
              <a:solidFill>
                <a:srgbClr val="01305B"/>
              </a:solidFill>
              <a:latin typeface="Tahoma" pitchFamily="34" charset="0"/>
              <a:cs typeface="Tahoma" pitchFamily="34" charset="0"/>
            </a:endParaRPr>
          </a:p>
        </p:txBody>
      </p:sp>
      <p:sp>
        <p:nvSpPr>
          <p:cNvPr id="9" name="TextBox 8"/>
          <p:cNvSpPr txBox="1"/>
          <p:nvPr/>
        </p:nvSpPr>
        <p:spPr>
          <a:xfrm>
            <a:off x="5281623" y="82578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cxnSp>
        <p:nvCxnSpPr>
          <p:cNvPr id="10" name="Straight Connector 9"/>
          <p:cNvCxnSpPr/>
          <p:nvPr/>
        </p:nvCxnSpPr>
        <p:spPr>
          <a:xfrm>
            <a:off x="5357823"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descr="H:\Logos\DPS\Web\DPS-Color-(122).png"/>
          <p:cNvPicPr>
            <a:picLocks noChangeAspect="1" noChangeArrowheads="1"/>
          </p:cNvPicPr>
          <p:nvPr/>
        </p:nvPicPr>
        <p:blipFill>
          <a:blip r:embed="rId5" cstate="screen"/>
          <a:srcRect/>
          <a:stretch>
            <a:fillRect/>
          </a:stretch>
        </p:blipFill>
        <p:spPr bwMode="auto">
          <a:xfrm>
            <a:off x="7724775" y="5486400"/>
            <a:ext cx="1114425" cy="1114425"/>
          </a:xfrm>
          <a:prstGeom prst="rect">
            <a:avLst/>
          </a:prstGeom>
          <a:noFill/>
        </p:spPr>
      </p:pic>
      <p:sp>
        <p:nvSpPr>
          <p:cNvPr id="12" name="Content Placeholder 2"/>
          <p:cNvSpPr>
            <a:spLocks noGrp="1"/>
          </p:cNvSpPr>
          <p:nvPr>
            <p:ph idx="1"/>
          </p:nvPr>
        </p:nvSpPr>
        <p:spPr>
          <a:xfrm>
            <a:off x="3581400" y="2362200"/>
            <a:ext cx="4114800" cy="3681412"/>
          </a:xfrm>
        </p:spPr>
        <p:txBody>
          <a:bodyPr>
            <a:normAutofit lnSpcReduction="10000"/>
          </a:bodyPr>
          <a:lstStyle/>
          <a:p>
            <a:pPr marL="0" indent="4763">
              <a:buNone/>
              <a:defRPr/>
            </a:pPr>
            <a:r>
              <a:rPr lang="en-US" sz="2000" b="1" i="1" dirty="0" smtClean="0"/>
              <a:t>Mission</a:t>
            </a:r>
          </a:p>
          <a:p>
            <a:pPr marL="400050" lvl="1" indent="4763">
              <a:lnSpc>
                <a:spcPct val="150000"/>
              </a:lnSpc>
              <a:buNone/>
              <a:defRPr/>
            </a:pPr>
            <a:r>
              <a:rPr lang="en-US" sz="1800" dirty="0"/>
              <a:t>Committed to providing FAST (fair, accurate, secure, timely) service through effective service options, accurate collection of data, fraud prevention, efficient collection of state revenue, and quality information and technical support for staff and business partners.</a:t>
            </a:r>
          </a:p>
          <a:p>
            <a:pPr>
              <a:buNone/>
              <a:defRPr/>
            </a:pPr>
            <a:endParaRPr lang="en-US" sz="2000" dirty="0" smtClean="0"/>
          </a:p>
          <a:p>
            <a:pPr>
              <a:buNone/>
              <a:defRPr/>
            </a:pPr>
            <a:endParaRPr lang="en-US" sz="2000" dirty="0" smtClean="0"/>
          </a:p>
          <a:p>
            <a:endParaRPr lang="en-US" sz="2000" dirty="0"/>
          </a:p>
        </p:txBody>
      </p:sp>
    </p:spTree>
    <p:extLst>
      <p:ext uri="{BB962C8B-B14F-4D97-AF65-F5344CB8AC3E}">
        <p14:creationId xmlns:p14="http://schemas.microsoft.com/office/powerpoint/2010/main" val="6333841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ppt_x</p:attrName>
                                        </p:attrNameLst>
                                      </p:cBhvr>
                                      <p:tavLst>
                                        <p:tav tm="0">
                                          <p:val>
                                            <p:strVal val="#ppt_x-.2"/>
                                          </p:val>
                                        </p:tav>
                                        <p:tav tm="100000">
                                          <p:val>
                                            <p:strVal val="#ppt_x"/>
                                          </p:val>
                                        </p:tav>
                                      </p:tavLst>
                                    </p:anim>
                                    <p:anim calcmode="lin" valueType="num">
                                      <p:cBhvr>
                                        <p:cTn id="8" dur="1000" fill="hold"/>
                                        <p:tgtEl>
                                          <p:spTgt spid="61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p:cTn id="32" dur="1000" fill="hold"/>
                                        <p:tgtEl>
                                          <p:spTgt spid="6146"/>
                                        </p:tgtEl>
                                        <p:attrNameLst>
                                          <p:attrName>ppt_x</p:attrName>
                                        </p:attrNameLst>
                                      </p:cBhvr>
                                      <p:tavLst>
                                        <p:tav tm="0">
                                          <p:val>
                                            <p:strVal val="#ppt_x-.2"/>
                                          </p:val>
                                        </p:tav>
                                        <p:tav tm="100000">
                                          <p:val>
                                            <p:strVal val="#ppt_x"/>
                                          </p:val>
                                        </p:tav>
                                      </p:tavLst>
                                    </p:anim>
                                    <p:anim calcmode="lin" valueType="num">
                                      <p:cBhvr>
                                        <p:cTn id="33"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146"/>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83058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3"/>
          <p:cNvPicPr>
            <a:picLocks noChangeAspect="1" noChangeArrowheads="1"/>
          </p:cNvPicPr>
          <p:nvPr/>
        </p:nvPicPr>
        <p:blipFill>
          <a:blip r:embed="rId3" cstate="screen"/>
          <a:srcRect/>
          <a:stretch>
            <a:fillRect/>
          </a:stretch>
        </p:blipFill>
        <p:spPr bwMode="auto">
          <a:xfrm>
            <a:off x="3176340" y="457200"/>
            <a:ext cx="2310060" cy="609600"/>
          </a:xfrm>
          <a:prstGeom prst="rect">
            <a:avLst/>
          </a:prstGeom>
          <a:noFill/>
          <a:ln w="9525">
            <a:noFill/>
            <a:miter lim="800000"/>
            <a:headEnd/>
            <a:tailEnd/>
          </a:ln>
          <a:effectLst/>
        </p:spPr>
      </p:pic>
      <p:sp>
        <p:nvSpPr>
          <p:cNvPr id="8" name="TextBox 7"/>
          <p:cNvSpPr txBox="1"/>
          <p:nvPr/>
        </p:nvSpPr>
        <p:spPr>
          <a:xfrm>
            <a:off x="5586423" y="82578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cxnSp>
        <p:nvCxnSpPr>
          <p:cNvPr id="9" name="Straight Connector 8"/>
          <p:cNvCxnSpPr/>
          <p:nvPr/>
        </p:nvCxnSpPr>
        <p:spPr>
          <a:xfrm>
            <a:off x="5662623"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6423" y="457201"/>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Driver and Vehicle Services</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591175"/>
            <a:ext cx="1114425" cy="1114425"/>
          </a:xfrm>
          <a:prstGeom prst="rect">
            <a:avLst/>
          </a:prstGeom>
          <a:noFill/>
        </p:spPr>
      </p:pic>
      <p:pic>
        <p:nvPicPr>
          <p:cNvPr id="5123" name="Picture 3" descr="V:\Photos\DVS\Photo Shoot\895039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9718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3276600" y="1600200"/>
            <a:ext cx="5105400" cy="2849563"/>
          </a:xfrm>
        </p:spPr>
        <p:txBody>
          <a:bodyPr>
            <a:noAutofit/>
          </a:bodyPr>
          <a:lstStyle/>
          <a:p>
            <a:pPr>
              <a:buFont typeface="Wingdings" pitchFamily="2" charset="2"/>
              <a:buChar char="Ø"/>
              <a:defRPr/>
            </a:pPr>
            <a:r>
              <a:rPr lang="en-US" sz="1800" dirty="0"/>
              <a:t>DVS has an annual budget of approximately $</a:t>
            </a:r>
            <a:r>
              <a:rPr lang="en-US" sz="1800" dirty="0" smtClean="0"/>
              <a:t>58 million.</a:t>
            </a:r>
          </a:p>
          <a:p>
            <a:pPr>
              <a:buFont typeface="Wingdings" pitchFamily="2" charset="2"/>
              <a:buChar char="Ø"/>
              <a:defRPr/>
            </a:pPr>
            <a:endParaRPr lang="en-US" sz="1800" dirty="0"/>
          </a:p>
          <a:p>
            <a:pPr>
              <a:buFont typeface="Wingdings" pitchFamily="2" charset="2"/>
              <a:buChar char="Ø"/>
              <a:defRPr/>
            </a:pPr>
            <a:r>
              <a:rPr lang="en-US" sz="1800" dirty="0" smtClean="0"/>
              <a:t>538 </a:t>
            </a:r>
            <a:r>
              <a:rPr lang="en-US" sz="1800" dirty="0"/>
              <a:t>employees working in </a:t>
            </a:r>
            <a:r>
              <a:rPr lang="en-US" sz="1800" dirty="0" smtClean="0"/>
              <a:t>95 </a:t>
            </a:r>
            <a:r>
              <a:rPr lang="en-US" sz="1800" dirty="0"/>
              <a:t>locations throughout the </a:t>
            </a:r>
            <a:r>
              <a:rPr lang="en-US" sz="1800" dirty="0" smtClean="0"/>
              <a:t>state.</a:t>
            </a:r>
            <a:endParaRPr lang="en-US" sz="1800" dirty="0"/>
          </a:p>
          <a:p>
            <a:pPr>
              <a:buFont typeface="Wingdings" pitchFamily="2" charset="2"/>
              <a:buChar char="Ø"/>
              <a:defRPr/>
            </a:pPr>
            <a:endParaRPr lang="en-US" sz="1800" dirty="0"/>
          </a:p>
          <a:p>
            <a:pPr>
              <a:buFont typeface="Wingdings" pitchFamily="2" charset="2"/>
              <a:buChar char="Ø"/>
              <a:defRPr/>
            </a:pPr>
            <a:r>
              <a:rPr lang="en-US" sz="1800" dirty="0" smtClean="0"/>
              <a:t>More than $1.4 billion in state </a:t>
            </a:r>
            <a:r>
              <a:rPr lang="en-US" sz="1800" dirty="0"/>
              <a:t>revenue is </a:t>
            </a:r>
            <a:r>
              <a:rPr lang="en-US" sz="1800" dirty="0" smtClean="0"/>
              <a:t>collected annually by DVS.</a:t>
            </a:r>
            <a:endParaRPr lang="en-US" sz="1800" dirty="0"/>
          </a:p>
          <a:p>
            <a:pPr>
              <a:buFont typeface="Wingdings" pitchFamily="2" charset="2"/>
              <a:buChar char="Ø"/>
              <a:defRPr/>
            </a:pPr>
            <a:endParaRPr lang="en-US" sz="1800" dirty="0"/>
          </a:p>
          <a:p>
            <a:pPr>
              <a:buFont typeface="Wingdings" pitchFamily="2" charset="2"/>
              <a:buChar char="Ø"/>
              <a:defRPr/>
            </a:pPr>
            <a:r>
              <a:rPr lang="en-US" sz="1800" dirty="0"/>
              <a:t>DVS is funded by the Special Revenue Fund and the Highway User Tax Distribution </a:t>
            </a:r>
            <a:r>
              <a:rPr lang="en-US" sz="1800" dirty="0" smtClean="0"/>
              <a:t>Fund.</a:t>
            </a:r>
            <a:endParaRPr lang="en-US" sz="1800" dirty="0"/>
          </a:p>
          <a:p>
            <a:endParaRPr lang="en-US" sz="2000" dirty="0"/>
          </a:p>
        </p:txBody>
      </p:sp>
    </p:spTree>
    <p:extLst>
      <p:ext uri="{BB962C8B-B14F-4D97-AF65-F5344CB8AC3E}">
        <p14:creationId xmlns:p14="http://schemas.microsoft.com/office/powerpoint/2010/main" val="10647453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83058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3"/>
          <p:cNvPicPr>
            <a:picLocks noChangeAspect="1" noChangeArrowheads="1"/>
          </p:cNvPicPr>
          <p:nvPr/>
        </p:nvPicPr>
        <p:blipFill>
          <a:blip r:embed="rId3" cstate="screen"/>
          <a:srcRect/>
          <a:stretch>
            <a:fillRect/>
          </a:stretch>
        </p:blipFill>
        <p:spPr bwMode="auto">
          <a:xfrm>
            <a:off x="3176340" y="457200"/>
            <a:ext cx="2310060" cy="609600"/>
          </a:xfrm>
          <a:prstGeom prst="rect">
            <a:avLst/>
          </a:prstGeom>
          <a:noFill/>
          <a:ln w="9525">
            <a:noFill/>
            <a:miter lim="800000"/>
            <a:headEnd/>
            <a:tailEnd/>
          </a:ln>
          <a:effectLst/>
        </p:spPr>
      </p:pic>
      <p:sp>
        <p:nvSpPr>
          <p:cNvPr id="8" name="TextBox 7"/>
          <p:cNvSpPr txBox="1"/>
          <p:nvPr/>
        </p:nvSpPr>
        <p:spPr>
          <a:xfrm>
            <a:off x="5586423" y="82578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cxnSp>
        <p:nvCxnSpPr>
          <p:cNvPr id="9" name="Straight Connector 8"/>
          <p:cNvCxnSpPr/>
          <p:nvPr/>
        </p:nvCxnSpPr>
        <p:spPr>
          <a:xfrm>
            <a:off x="5662623"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6423" y="457201"/>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Driver and Vehicle Services</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591175"/>
            <a:ext cx="1114425" cy="1114425"/>
          </a:xfrm>
          <a:prstGeom prst="rect">
            <a:avLst/>
          </a:prstGeom>
          <a:noFill/>
        </p:spPr>
      </p:pic>
      <p:pic>
        <p:nvPicPr>
          <p:cNvPr id="6149" name="Picture 5" descr="V:\Photos\DVS\DVS Photos\DVS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537" r="5342"/>
          <a:stretch/>
        </p:blipFill>
        <p:spPr bwMode="auto">
          <a:xfrm>
            <a:off x="-152400" y="228600"/>
            <a:ext cx="3328740" cy="66294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idx="1"/>
          </p:nvPr>
        </p:nvSpPr>
        <p:spPr>
          <a:xfrm>
            <a:off x="3581400" y="1600200"/>
            <a:ext cx="5105400" cy="2849563"/>
          </a:xfrm>
        </p:spPr>
        <p:txBody>
          <a:bodyPr>
            <a:noAutofit/>
          </a:bodyPr>
          <a:lstStyle/>
          <a:p>
            <a:pPr>
              <a:buFont typeface="Wingdings" pitchFamily="2" charset="2"/>
              <a:buNone/>
              <a:defRPr/>
            </a:pPr>
            <a:r>
              <a:rPr lang="en-US" sz="2000" b="1" dirty="0" smtClean="0">
                <a:effectLst>
                  <a:outerShdw blurRad="38100" dist="38100" dir="2700000" algn="tl">
                    <a:srgbClr val="000000">
                      <a:alpha val="43137"/>
                    </a:srgbClr>
                  </a:outerShdw>
                </a:effectLst>
              </a:rPr>
              <a:t>DVS Services</a:t>
            </a:r>
          </a:p>
          <a:p>
            <a:pPr>
              <a:defRPr/>
            </a:pPr>
            <a:r>
              <a:rPr lang="en-US" sz="1700" dirty="0" smtClean="0"/>
              <a:t>Title and Registration</a:t>
            </a:r>
          </a:p>
          <a:p>
            <a:pPr>
              <a:defRPr/>
            </a:pPr>
            <a:r>
              <a:rPr lang="en-US" sz="1700" dirty="0" smtClean="0"/>
              <a:t>Auto Dealer Licensing and Inspection</a:t>
            </a:r>
          </a:p>
          <a:p>
            <a:pPr>
              <a:defRPr/>
            </a:pPr>
            <a:r>
              <a:rPr lang="en-US" sz="1700" dirty="0" smtClean="0"/>
              <a:t>Prorate</a:t>
            </a:r>
          </a:p>
          <a:p>
            <a:pPr>
              <a:defRPr/>
            </a:pPr>
            <a:r>
              <a:rPr lang="en-US" sz="1700" dirty="0" smtClean="0"/>
              <a:t>Driver Exams</a:t>
            </a:r>
          </a:p>
          <a:p>
            <a:pPr>
              <a:defRPr/>
            </a:pPr>
            <a:r>
              <a:rPr lang="en-US" sz="1700" dirty="0" smtClean="0"/>
              <a:t>Driver Compliance</a:t>
            </a:r>
          </a:p>
          <a:p>
            <a:pPr>
              <a:defRPr/>
            </a:pPr>
            <a:r>
              <a:rPr lang="en-US" sz="1700" dirty="0" smtClean="0"/>
              <a:t>Driver’s License Issuing</a:t>
            </a:r>
          </a:p>
          <a:p>
            <a:pPr>
              <a:defRPr/>
            </a:pPr>
            <a:r>
              <a:rPr lang="en-US" sz="1700" dirty="0" smtClean="0"/>
              <a:t>Public Information Center</a:t>
            </a:r>
          </a:p>
          <a:p>
            <a:pPr>
              <a:defRPr/>
            </a:pPr>
            <a:r>
              <a:rPr lang="en-US" sz="1700" dirty="0" smtClean="0"/>
              <a:t>Operations Support</a:t>
            </a:r>
          </a:p>
          <a:p>
            <a:pPr>
              <a:defRPr/>
            </a:pPr>
            <a:r>
              <a:rPr lang="en-US" sz="1700" dirty="0" smtClean="0"/>
              <a:t>E-Business</a:t>
            </a:r>
            <a:endParaRPr lang="en-US" sz="1700" dirty="0"/>
          </a:p>
          <a:p>
            <a:endParaRPr lang="en-US" sz="2000" dirty="0"/>
          </a:p>
        </p:txBody>
      </p:sp>
    </p:spTree>
    <p:extLst>
      <p:ext uri="{BB962C8B-B14F-4D97-AF65-F5344CB8AC3E}">
        <p14:creationId xmlns:p14="http://schemas.microsoft.com/office/powerpoint/2010/main" val="39074206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077218"/>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3200" b="1" dirty="0" smtClean="0">
                <a:solidFill>
                  <a:srgbClr val="01305B"/>
                </a:solidFill>
                <a:latin typeface="Tahoma" pitchFamily="34" charset="0"/>
                <a:cs typeface="Tahoma" pitchFamily="34" charset="0"/>
              </a:rPr>
              <a:t>DVS Increased Spending Authority Division</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9" y="1905000"/>
            <a:ext cx="7191375" cy="4953000"/>
          </a:xfrm>
        </p:spPr>
        <p:txBody>
          <a:bodyPr>
            <a:normAutofit/>
          </a:bodyPr>
          <a:lstStyle/>
          <a:p>
            <a:r>
              <a:rPr lang="en-US" sz="2400" dirty="0" smtClean="0"/>
              <a:t>Increased spending authority of $</a:t>
            </a:r>
            <a:r>
              <a:rPr lang="en-US" sz="2400" dirty="0"/>
              <a:t>600,000 ongoing from the </a:t>
            </a:r>
            <a:r>
              <a:rPr lang="en-US" sz="2400" dirty="0" smtClean="0"/>
              <a:t>Driver Services and Vehicle Services accounts </a:t>
            </a:r>
            <a:r>
              <a:rPr lang="en-US" sz="2400" dirty="0"/>
              <a:t>for staff </a:t>
            </a:r>
            <a:r>
              <a:rPr lang="en-US" sz="2400" dirty="0" smtClean="0"/>
              <a:t>salaries</a:t>
            </a:r>
            <a:r>
              <a:rPr lang="en-US" sz="2400" dirty="0"/>
              <a:t>.</a:t>
            </a:r>
            <a:endParaRPr lang="en-US" sz="2400" dirty="0" smtClean="0"/>
          </a:p>
          <a:p>
            <a:endParaRPr lang="en-US" sz="2400" dirty="0" smtClean="0"/>
          </a:p>
          <a:p>
            <a:r>
              <a:rPr lang="en-US" sz="2400" dirty="0"/>
              <a:t>Increased spending authority </a:t>
            </a:r>
            <a:r>
              <a:rPr lang="en-US" sz="2400" dirty="0" smtClean="0"/>
              <a:t>of </a:t>
            </a:r>
            <a:r>
              <a:rPr lang="en-US" sz="2400" dirty="0"/>
              <a:t>$1.2 million from the Vehicle Services Account to cover increased MINNCOR </a:t>
            </a:r>
            <a:r>
              <a:rPr lang="en-US" sz="2400" dirty="0" smtClean="0"/>
              <a:t>costs.</a:t>
            </a:r>
          </a:p>
        </p:txBody>
      </p:sp>
      <p:sp>
        <p:nvSpPr>
          <p:cNvPr id="2" name="Rectangle 1"/>
          <p:cNvSpPr/>
          <p:nvPr/>
        </p:nvSpPr>
        <p:spPr>
          <a:xfrm>
            <a:off x="0" y="104272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5595007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954107"/>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2400" b="1" dirty="0" smtClean="0">
                <a:solidFill>
                  <a:srgbClr val="01305B"/>
                </a:solidFill>
                <a:latin typeface="Tahoma" pitchFamily="34" charset="0"/>
                <a:cs typeface="Tahoma" pitchFamily="34" charset="0"/>
              </a:rPr>
              <a:t>International Fuel Tax Agreement Reinstatement Fee</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9" y="1905000"/>
            <a:ext cx="7191375" cy="4953000"/>
          </a:xfrm>
        </p:spPr>
        <p:txBody>
          <a:bodyPr>
            <a:normAutofit/>
          </a:bodyPr>
          <a:lstStyle/>
          <a:p>
            <a:r>
              <a:rPr lang="en-US" sz="2400" dirty="0" smtClean="0"/>
              <a:t>IFTA - agreement </a:t>
            </a:r>
            <a:r>
              <a:rPr lang="en-US" sz="2400" dirty="0"/>
              <a:t>between states and Canadian provinces to simplify the reporting of fuel use by motor carriers that operate in more than one jurisdiction. </a:t>
            </a:r>
          </a:p>
          <a:p>
            <a:endParaRPr lang="en-US" sz="2400" dirty="0" smtClean="0"/>
          </a:p>
          <a:p>
            <a:r>
              <a:rPr lang="en-US" sz="2400" dirty="0" smtClean="0"/>
              <a:t>Other IFTA </a:t>
            </a:r>
            <a:r>
              <a:rPr lang="en-US" sz="2400" dirty="0"/>
              <a:t>jurisdictions collect a reinstatement fee from these </a:t>
            </a:r>
            <a:r>
              <a:rPr lang="en-US" sz="2400" dirty="0" smtClean="0"/>
              <a:t>carriers.</a:t>
            </a:r>
          </a:p>
          <a:p>
            <a:pPr lvl="0"/>
            <a:endParaRPr lang="en-US" sz="2400" dirty="0" smtClean="0">
              <a:solidFill>
                <a:srgbClr val="FFFFFF"/>
              </a:solidFill>
            </a:endParaRPr>
          </a:p>
          <a:p>
            <a:pPr lvl="0"/>
            <a:r>
              <a:rPr lang="en-US" sz="2400" dirty="0" smtClean="0">
                <a:solidFill>
                  <a:srgbClr val="FFFFFF"/>
                </a:solidFill>
              </a:rPr>
              <a:t>Establish </a:t>
            </a:r>
            <a:r>
              <a:rPr lang="en-US" sz="2400" dirty="0">
                <a:solidFill>
                  <a:srgbClr val="FFFFFF"/>
                </a:solidFill>
              </a:rPr>
              <a:t>a reinstatement fee of $100 to cover administrative costs.</a:t>
            </a:r>
          </a:p>
          <a:p>
            <a:pPr marL="174625" indent="-174625"/>
            <a:endParaRPr lang="en-US" sz="1900" dirty="0"/>
          </a:p>
        </p:txBody>
      </p:sp>
      <p:sp>
        <p:nvSpPr>
          <p:cNvPr id="2" name="Rectangle 1"/>
          <p:cNvSpPr/>
          <p:nvPr/>
        </p:nvSpPr>
        <p:spPr>
          <a:xfrm>
            <a:off x="0" y="104272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24183803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077218"/>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3200" b="1" dirty="0" smtClean="0">
                <a:solidFill>
                  <a:srgbClr val="01305B"/>
                </a:solidFill>
                <a:latin typeface="Tahoma" pitchFamily="34" charset="0"/>
                <a:cs typeface="Tahoma" pitchFamily="34" charset="0"/>
              </a:rPr>
              <a:t>Creating a Data Services Unit within DVS</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9" y="1905000"/>
            <a:ext cx="7191375" cy="4953000"/>
          </a:xfrm>
        </p:spPr>
        <p:txBody>
          <a:bodyPr>
            <a:normAutofit/>
          </a:bodyPr>
          <a:lstStyle/>
          <a:p>
            <a:r>
              <a:rPr lang="en-US" sz="2400" dirty="0" smtClean="0"/>
              <a:t>Conduct </a:t>
            </a:r>
            <a:r>
              <a:rPr lang="en-US" sz="2400" dirty="0"/>
              <a:t>compliance audits, issue corrective action plans, and maintain and monitor user </a:t>
            </a:r>
            <a:r>
              <a:rPr lang="en-US" sz="2400" dirty="0" smtClean="0"/>
              <a:t>agreements.</a:t>
            </a:r>
            <a:endParaRPr lang="en-US" sz="2400" dirty="0"/>
          </a:p>
          <a:p>
            <a:endParaRPr lang="en-US" sz="2400" dirty="0" smtClean="0"/>
          </a:p>
          <a:p>
            <a:r>
              <a:rPr lang="en-US" sz="2400" dirty="0" smtClean="0"/>
              <a:t>One additional staff </a:t>
            </a:r>
            <a:r>
              <a:rPr lang="en-US" sz="2400" dirty="0"/>
              <a:t>person to assist </a:t>
            </a:r>
            <a:r>
              <a:rPr lang="en-US" sz="2400" dirty="0" smtClean="0"/>
              <a:t>in </a:t>
            </a:r>
            <a:r>
              <a:rPr lang="en-US" sz="2400" dirty="0"/>
              <a:t>providing legal advice and administration of the DVS data practices program. </a:t>
            </a:r>
            <a:endParaRPr lang="en-US" sz="2400" dirty="0" smtClean="0"/>
          </a:p>
          <a:p>
            <a:endParaRPr lang="en-US" sz="2400" dirty="0" smtClean="0"/>
          </a:p>
          <a:p>
            <a:r>
              <a:rPr lang="en-US" sz="2400" dirty="0"/>
              <a:t>$</a:t>
            </a:r>
            <a:r>
              <a:rPr lang="en-US" sz="2400" dirty="0" smtClean="0"/>
              <a:t>90,000/year</a:t>
            </a:r>
            <a:endParaRPr lang="en-US" sz="2400" dirty="0"/>
          </a:p>
          <a:p>
            <a:pPr marL="174625" indent="-174625"/>
            <a:endParaRPr lang="en-US" sz="1900" dirty="0"/>
          </a:p>
        </p:txBody>
      </p:sp>
      <p:sp>
        <p:nvSpPr>
          <p:cNvPr id="2" name="Rectangle 1"/>
          <p:cNvSpPr/>
          <p:nvPr/>
        </p:nvSpPr>
        <p:spPr>
          <a:xfrm>
            <a:off x="0" y="104272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111991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1905000" y="2362200"/>
            <a:ext cx="5562600" cy="1142999"/>
          </a:xfrm>
        </p:spPr>
        <p:txBody>
          <a:bodyPr>
            <a:noAutofit/>
          </a:bodyPr>
          <a:lstStyle/>
          <a:p>
            <a:r>
              <a:rPr lang="en-US" sz="5500" dirty="0" smtClean="0">
                <a:solidFill>
                  <a:srgbClr val="01305B"/>
                </a:solidFill>
              </a:rPr>
              <a:t>Office of Pipeline Safety</a:t>
            </a:r>
            <a:endParaRPr lang="en-US" sz="5500" dirty="0">
              <a:solidFill>
                <a:srgbClr val="01305B"/>
              </a:solidFill>
            </a:endParaRPr>
          </a:p>
        </p:txBody>
      </p:sp>
      <p:cxnSp>
        <p:nvCxnSpPr>
          <p:cNvPr id="10" name="Straight Connector 9"/>
          <p:cNvCxnSpPr/>
          <p:nvPr/>
        </p:nvCxnSpPr>
        <p:spPr>
          <a:xfrm>
            <a:off x="1524000" y="39624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40386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35775970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05400" y="1295400"/>
            <a:ext cx="3581400" cy="55626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1213794" y="228600"/>
            <a:ext cx="7092006" cy="677108"/>
          </a:xfrm>
          <a:prstGeom prst="rect">
            <a:avLst/>
          </a:prstGeom>
          <a:noFill/>
        </p:spPr>
        <p:txBody>
          <a:bodyPr wrap="square" rtlCol="0">
            <a:spAutoFit/>
          </a:bodyPr>
          <a:lstStyle/>
          <a:p>
            <a:pPr algn="ctr"/>
            <a:r>
              <a:rPr lang="en-US" sz="3800" b="1" dirty="0">
                <a:solidFill>
                  <a:srgbClr val="FFFFFF"/>
                </a:solidFill>
                <a:latin typeface="Tahoma" pitchFamily="34" charset="0"/>
                <a:cs typeface="Tahoma" pitchFamily="34" charset="0"/>
              </a:rPr>
              <a:t>Department of Public Safety</a:t>
            </a:r>
            <a:endParaRPr lang="en-US" sz="3000" dirty="0">
              <a:solidFill>
                <a:srgbClr val="FFFFFF"/>
              </a:solidFill>
              <a:latin typeface="Tahoma" pitchFamily="34" charset="0"/>
              <a:cs typeface="Tahoma" pitchFamily="34" charset="0"/>
            </a:endParaRPr>
          </a:p>
        </p:txBody>
      </p:sp>
      <p:grpSp>
        <p:nvGrpSpPr>
          <p:cNvPr id="2" name="Group 1"/>
          <p:cNvGrpSpPr/>
          <p:nvPr/>
        </p:nvGrpSpPr>
        <p:grpSpPr>
          <a:xfrm>
            <a:off x="4947684" y="2324614"/>
            <a:ext cx="2806890" cy="685800"/>
            <a:chOff x="381000" y="2286000"/>
            <a:chExt cx="2806890" cy="685800"/>
          </a:xfrm>
        </p:grpSpPr>
        <p:sp>
          <p:nvSpPr>
            <p:cNvPr id="6" name="Oval 5"/>
            <p:cNvSpPr>
              <a:spLocks noChangeAspect="1"/>
            </p:cNvSpPr>
            <p:nvPr/>
          </p:nvSpPr>
          <p:spPr>
            <a:xfrm>
              <a:off x="381000" y="2286000"/>
              <a:ext cx="685800" cy="685800"/>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898481" y="2411180"/>
              <a:ext cx="2289409"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Alcohol and Gambling</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Enforcement</a:t>
              </a:r>
            </a:p>
          </p:txBody>
        </p:sp>
      </p:grpSp>
      <p:sp>
        <p:nvSpPr>
          <p:cNvPr id="17" name="Rectangle 16"/>
          <p:cNvSpPr/>
          <p:nvPr/>
        </p:nvSpPr>
        <p:spPr>
          <a:xfrm>
            <a:off x="4953000" y="1351709"/>
            <a:ext cx="3886200" cy="85809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5105401" y="1407809"/>
            <a:ext cx="3581400" cy="800219"/>
          </a:xfrm>
          <a:prstGeom prst="rect">
            <a:avLst/>
          </a:prstGeom>
          <a:noFill/>
        </p:spPr>
        <p:txBody>
          <a:bodyPr wrap="square" rtlCol="0">
            <a:spAutoFit/>
          </a:bodyPr>
          <a:lstStyle/>
          <a:p>
            <a:pPr algn="ctr"/>
            <a:r>
              <a:rPr lang="en-US" sz="2800" dirty="0">
                <a:solidFill>
                  <a:srgbClr val="01305B"/>
                </a:solidFill>
                <a:latin typeface="Tahoma" pitchFamily="34" charset="0"/>
                <a:cs typeface="Tahoma" pitchFamily="34" charset="0"/>
              </a:rPr>
              <a:t>Public Safety</a:t>
            </a:r>
            <a:br>
              <a:rPr lang="en-US" sz="2800" dirty="0">
                <a:solidFill>
                  <a:srgbClr val="01305B"/>
                </a:solidFill>
                <a:latin typeface="Tahoma" pitchFamily="34" charset="0"/>
                <a:cs typeface="Tahoma" pitchFamily="34" charset="0"/>
              </a:rPr>
            </a:br>
            <a:r>
              <a:rPr lang="en-US" dirty="0">
                <a:solidFill>
                  <a:srgbClr val="01305B"/>
                </a:solidFill>
                <a:latin typeface="Tahoma" pitchFamily="34" charset="0"/>
                <a:cs typeface="Tahoma" pitchFamily="34" charset="0"/>
              </a:rPr>
              <a:t>Policy and Finance Committee</a:t>
            </a:r>
          </a:p>
        </p:txBody>
      </p:sp>
      <p:grpSp>
        <p:nvGrpSpPr>
          <p:cNvPr id="36" name="Group 35"/>
          <p:cNvGrpSpPr/>
          <p:nvPr/>
        </p:nvGrpSpPr>
        <p:grpSpPr>
          <a:xfrm>
            <a:off x="5007198" y="6023153"/>
            <a:ext cx="2489625" cy="685800"/>
            <a:chOff x="381000" y="3810000"/>
            <a:chExt cx="2489625" cy="685800"/>
          </a:xfrm>
        </p:grpSpPr>
        <p:sp>
          <p:nvSpPr>
            <p:cNvPr id="18" name="Oval 17"/>
            <p:cNvSpPr>
              <a:spLocks noChangeAspect="1"/>
            </p:cNvSpPr>
            <p:nvPr/>
          </p:nvSpPr>
          <p:spPr>
            <a:xfrm>
              <a:off x="381000" y="3810000"/>
              <a:ext cx="685800" cy="6858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884184" y="3875901"/>
              <a:ext cx="1986441"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Bureau of Criminal</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Apprehension</a:t>
              </a:r>
            </a:p>
          </p:txBody>
        </p:sp>
      </p:grpSp>
      <p:grpSp>
        <p:nvGrpSpPr>
          <p:cNvPr id="37" name="Group 36"/>
          <p:cNvGrpSpPr/>
          <p:nvPr/>
        </p:nvGrpSpPr>
        <p:grpSpPr>
          <a:xfrm>
            <a:off x="4971295" y="4532596"/>
            <a:ext cx="3356609" cy="685800"/>
            <a:chOff x="381000" y="4572000"/>
            <a:chExt cx="3356609" cy="685800"/>
          </a:xfrm>
        </p:grpSpPr>
        <p:sp>
          <p:nvSpPr>
            <p:cNvPr id="19" name="Oval 18"/>
            <p:cNvSpPr>
              <a:spLocks noChangeAspect="1"/>
            </p:cNvSpPr>
            <p:nvPr/>
          </p:nvSpPr>
          <p:spPr>
            <a:xfrm>
              <a:off x="381000" y="4572000"/>
              <a:ext cx="685800" cy="685800"/>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914400" y="4667584"/>
              <a:ext cx="2823209"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Emergency Communication</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Networks</a:t>
              </a:r>
            </a:p>
          </p:txBody>
        </p:sp>
      </p:grpSp>
      <p:grpSp>
        <p:nvGrpSpPr>
          <p:cNvPr id="38" name="Group 37"/>
          <p:cNvGrpSpPr/>
          <p:nvPr/>
        </p:nvGrpSpPr>
        <p:grpSpPr>
          <a:xfrm>
            <a:off x="4953000" y="5266673"/>
            <a:ext cx="3123885" cy="685800"/>
            <a:chOff x="381000" y="5334000"/>
            <a:chExt cx="3123885" cy="685800"/>
          </a:xfrm>
        </p:grpSpPr>
        <p:sp>
          <p:nvSpPr>
            <p:cNvPr id="20" name="Oval 19"/>
            <p:cNvSpPr>
              <a:spLocks noChangeAspect="1"/>
            </p:cNvSpPr>
            <p:nvPr/>
          </p:nvSpPr>
          <p:spPr>
            <a:xfrm>
              <a:off x="381000" y="5334000"/>
              <a:ext cx="685800" cy="685800"/>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877243" y="5399901"/>
              <a:ext cx="2627642" cy="553998"/>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Homeland Security and</a:t>
              </a:r>
              <a:b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 Emergency Management</a:t>
              </a:r>
            </a:p>
          </p:txBody>
        </p:sp>
      </p:grpSp>
      <p:grpSp>
        <p:nvGrpSpPr>
          <p:cNvPr id="42" name="Group 41"/>
          <p:cNvGrpSpPr/>
          <p:nvPr/>
        </p:nvGrpSpPr>
        <p:grpSpPr>
          <a:xfrm>
            <a:off x="4971295" y="3797689"/>
            <a:ext cx="3581399" cy="685800"/>
            <a:chOff x="5181600" y="3810000"/>
            <a:chExt cx="3581399" cy="685800"/>
          </a:xfrm>
        </p:grpSpPr>
        <p:sp>
          <p:nvSpPr>
            <p:cNvPr id="27" name="Oval 26"/>
            <p:cNvSpPr>
              <a:spLocks noChangeAspect="1"/>
            </p:cNvSpPr>
            <p:nvPr/>
          </p:nvSpPr>
          <p:spPr>
            <a:xfrm>
              <a:off x="5181600" y="3810000"/>
              <a:ext cx="685800" cy="685800"/>
            </a:xfrm>
            <a:prstGeom prst="ellipse">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Box 27"/>
            <p:cNvSpPr txBox="1"/>
            <p:nvPr/>
          </p:nvSpPr>
          <p:spPr>
            <a:xfrm>
              <a:off x="5715000" y="4038600"/>
              <a:ext cx="3047999"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Office of Justice Programs</a:t>
              </a:r>
            </a:p>
          </p:txBody>
        </p:sp>
      </p:grpSp>
      <p:sp>
        <p:nvSpPr>
          <p:cNvPr id="3" name="Rectangle 2"/>
          <p:cNvSpPr/>
          <p:nvPr/>
        </p:nvSpPr>
        <p:spPr>
          <a:xfrm>
            <a:off x="479676" y="1275509"/>
            <a:ext cx="3581400" cy="55626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327276" y="1351708"/>
            <a:ext cx="3886200" cy="85809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oup 34"/>
          <p:cNvGrpSpPr/>
          <p:nvPr/>
        </p:nvGrpSpPr>
        <p:grpSpPr>
          <a:xfrm>
            <a:off x="304239" y="5029778"/>
            <a:ext cx="3429000" cy="685800"/>
            <a:chOff x="381000" y="3048000"/>
            <a:chExt cx="3429000" cy="685800"/>
          </a:xfrm>
        </p:grpSpPr>
        <p:sp>
          <p:nvSpPr>
            <p:cNvPr id="7" name="Oval 6"/>
            <p:cNvSpPr>
              <a:spLocks noChangeAspect="1"/>
            </p:cNvSpPr>
            <p:nvPr/>
          </p:nvSpPr>
          <p:spPr>
            <a:xfrm>
              <a:off x="381000" y="3048000"/>
              <a:ext cx="685800" cy="6858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914400" y="3200400"/>
              <a:ext cx="2895600"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Office of Pipeline Safety</a:t>
              </a:r>
            </a:p>
          </p:txBody>
        </p:sp>
      </p:grpSp>
      <p:sp>
        <p:nvSpPr>
          <p:cNvPr id="15" name="TextBox 14"/>
          <p:cNvSpPr txBox="1"/>
          <p:nvPr/>
        </p:nvSpPr>
        <p:spPr>
          <a:xfrm>
            <a:off x="479676" y="1409581"/>
            <a:ext cx="3581400" cy="800219"/>
          </a:xfrm>
          <a:prstGeom prst="rect">
            <a:avLst/>
          </a:prstGeom>
          <a:noFill/>
        </p:spPr>
        <p:txBody>
          <a:bodyPr wrap="square" rtlCol="0">
            <a:spAutoFit/>
          </a:bodyPr>
          <a:lstStyle/>
          <a:p>
            <a:pPr algn="ctr"/>
            <a:r>
              <a:rPr lang="en-US" sz="2800" dirty="0">
                <a:solidFill>
                  <a:srgbClr val="01305B"/>
                </a:solidFill>
                <a:latin typeface="Tahoma" pitchFamily="34" charset="0"/>
                <a:cs typeface="Tahoma" pitchFamily="34" charset="0"/>
              </a:rPr>
              <a:t>Transportation</a:t>
            </a:r>
          </a:p>
          <a:p>
            <a:pPr algn="ctr"/>
            <a:r>
              <a:rPr lang="en-US" dirty="0">
                <a:solidFill>
                  <a:srgbClr val="01305B"/>
                </a:solidFill>
                <a:latin typeface="Tahoma" pitchFamily="34" charset="0"/>
                <a:cs typeface="Tahoma" pitchFamily="34" charset="0"/>
              </a:rPr>
              <a:t>Policy and Finance Committees</a:t>
            </a:r>
          </a:p>
        </p:txBody>
      </p:sp>
      <p:grpSp>
        <p:nvGrpSpPr>
          <p:cNvPr id="39" name="Group 38"/>
          <p:cNvGrpSpPr/>
          <p:nvPr/>
        </p:nvGrpSpPr>
        <p:grpSpPr>
          <a:xfrm>
            <a:off x="304239" y="2336611"/>
            <a:ext cx="2895600" cy="685800"/>
            <a:chOff x="381000" y="6096000"/>
            <a:chExt cx="2895600" cy="685800"/>
          </a:xfrm>
        </p:grpSpPr>
        <p:sp>
          <p:nvSpPr>
            <p:cNvPr id="21" name="Oval 20"/>
            <p:cNvSpPr>
              <a:spLocks noChangeAspect="1"/>
            </p:cNvSpPr>
            <p:nvPr/>
          </p:nvSpPr>
          <p:spPr>
            <a:xfrm>
              <a:off x="381000" y="6096000"/>
              <a:ext cx="685800" cy="685800"/>
            </a:xfrm>
            <a:prstGeom prst="ellipse">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p:nvSpPr>
          <p:spPr>
            <a:xfrm>
              <a:off x="882996" y="6324600"/>
              <a:ext cx="2393604" cy="323165"/>
            </a:xfrm>
            <a:prstGeom prst="rect">
              <a:avLst/>
            </a:prstGeom>
            <a:noFill/>
          </p:spPr>
          <p:txBody>
            <a:bodyPr wrap="non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Minnesota State Patrol</a:t>
              </a:r>
            </a:p>
          </p:txBody>
        </p:sp>
      </p:grpSp>
      <p:grpSp>
        <p:nvGrpSpPr>
          <p:cNvPr id="40" name="Group 39"/>
          <p:cNvGrpSpPr/>
          <p:nvPr/>
        </p:nvGrpSpPr>
        <p:grpSpPr>
          <a:xfrm>
            <a:off x="304239" y="4103769"/>
            <a:ext cx="3581399" cy="685800"/>
            <a:chOff x="5181600" y="2286000"/>
            <a:chExt cx="3581399" cy="685800"/>
          </a:xfrm>
        </p:grpSpPr>
        <p:sp>
          <p:nvSpPr>
            <p:cNvPr id="23" name="Oval 22"/>
            <p:cNvSpPr>
              <a:spLocks noChangeAspect="1"/>
            </p:cNvSpPr>
            <p:nvPr/>
          </p:nvSpPr>
          <p:spPr>
            <a:xfrm>
              <a:off x="5181600" y="2286000"/>
              <a:ext cx="685800" cy="685800"/>
            </a:xfrm>
            <a:prstGeom prst="ellipse">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5715000" y="2438400"/>
              <a:ext cx="3047999"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Driver and Vehicle Services</a:t>
              </a:r>
            </a:p>
          </p:txBody>
        </p:sp>
      </p:grpSp>
      <p:grpSp>
        <p:nvGrpSpPr>
          <p:cNvPr id="41" name="Group 40"/>
          <p:cNvGrpSpPr/>
          <p:nvPr/>
        </p:nvGrpSpPr>
        <p:grpSpPr>
          <a:xfrm>
            <a:off x="327770" y="3167321"/>
            <a:ext cx="3581400" cy="685800"/>
            <a:chOff x="5181600" y="3048000"/>
            <a:chExt cx="3581400" cy="685800"/>
          </a:xfrm>
        </p:grpSpPr>
        <p:sp>
          <p:nvSpPr>
            <p:cNvPr id="25" name="Oval 24"/>
            <p:cNvSpPr>
              <a:spLocks noChangeAspect="1"/>
            </p:cNvSpPr>
            <p:nvPr/>
          </p:nvSpPr>
          <p:spPr>
            <a:xfrm>
              <a:off x="5181600" y="3048000"/>
              <a:ext cx="685800" cy="685800"/>
            </a:xfrm>
            <a:prstGeom prst="ellipse">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Box 25"/>
            <p:cNvSpPr txBox="1"/>
            <p:nvPr/>
          </p:nvSpPr>
          <p:spPr>
            <a:xfrm>
              <a:off x="5715001" y="3276600"/>
              <a:ext cx="3047999"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Office of Traffic Safety</a:t>
              </a:r>
            </a:p>
          </p:txBody>
        </p:sp>
      </p:grpSp>
      <p:grpSp>
        <p:nvGrpSpPr>
          <p:cNvPr id="45" name="Group 44"/>
          <p:cNvGrpSpPr/>
          <p:nvPr/>
        </p:nvGrpSpPr>
        <p:grpSpPr>
          <a:xfrm>
            <a:off x="304239" y="5985053"/>
            <a:ext cx="3540418" cy="706398"/>
            <a:chOff x="5181600" y="6096000"/>
            <a:chExt cx="3581400" cy="706398"/>
          </a:xfrm>
        </p:grpSpPr>
        <p:sp>
          <p:nvSpPr>
            <p:cNvPr id="32" name="Oval 31"/>
            <p:cNvSpPr>
              <a:spLocks noChangeAspect="1"/>
            </p:cNvSpPr>
            <p:nvPr/>
          </p:nvSpPr>
          <p:spPr>
            <a:xfrm>
              <a:off x="5181600" y="6096000"/>
              <a:ext cx="685800" cy="685800"/>
            </a:xfrm>
            <a:prstGeom prst="ellipse">
              <a:avLst/>
            </a:prstGeom>
            <a:blipFill>
              <a:blip r:embed="rId1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5715001" y="6248400"/>
              <a:ext cx="3047999" cy="553998"/>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Administration and Related Services</a:t>
              </a:r>
            </a:p>
          </p:txBody>
        </p:sp>
      </p:grpSp>
      <p:grpSp>
        <p:nvGrpSpPr>
          <p:cNvPr id="43" name="Group 42"/>
          <p:cNvGrpSpPr/>
          <p:nvPr/>
        </p:nvGrpSpPr>
        <p:grpSpPr>
          <a:xfrm>
            <a:off x="4947684" y="3073731"/>
            <a:ext cx="3429000" cy="685800"/>
            <a:chOff x="381000" y="3048000"/>
            <a:chExt cx="3429000" cy="685800"/>
          </a:xfrm>
        </p:grpSpPr>
        <p:sp>
          <p:nvSpPr>
            <p:cNvPr id="44" name="Oval 43"/>
            <p:cNvSpPr>
              <a:spLocks noChangeAspect="1"/>
            </p:cNvSpPr>
            <p:nvPr/>
          </p:nvSpPr>
          <p:spPr>
            <a:xfrm>
              <a:off x="381000" y="3048000"/>
              <a:ext cx="685800" cy="6858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TextBox 45"/>
            <p:cNvSpPr txBox="1"/>
            <p:nvPr/>
          </p:nvSpPr>
          <p:spPr>
            <a:xfrm>
              <a:off x="914400" y="3200400"/>
              <a:ext cx="2895600" cy="323165"/>
            </a:xfrm>
            <a:prstGeom prst="rect">
              <a:avLst/>
            </a:prstGeom>
            <a:noFill/>
          </p:spPr>
          <p:txBody>
            <a:bodyPr wrap="square" rtlCol="0">
              <a:spAutoFit/>
            </a:bodyPr>
            <a:lstStyle/>
            <a:p>
              <a:r>
                <a:rPr lang="en-US" sz="1500" b="1" dirty="0">
                  <a:solidFill>
                    <a:srgbClr val="FFFFFF"/>
                  </a:solidFill>
                  <a:effectLst>
                    <a:outerShdw blurRad="38100" dist="38100" dir="2700000" algn="tl">
                      <a:srgbClr val="000000">
                        <a:alpha val="43137"/>
                      </a:srgbClr>
                    </a:outerShdw>
                  </a:effectLst>
                  <a:latin typeface="Tahoma" pitchFamily="34" charset="0"/>
                  <a:cs typeface="Tahoma" pitchFamily="34" charset="0"/>
                </a:rPr>
                <a:t>Fire Marshal Division</a:t>
              </a:r>
            </a:p>
          </p:txBody>
        </p:sp>
      </p:grpSp>
    </p:spTree>
    <p:extLst>
      <p:ext uri="{BB962C8B-B14F-4D97-AF65-F5344CB8AC3E}">
        <p14:creationId xmlns:p14="http://schemas.microsoft.com/office/powerpoint/2010/main" val="13619320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194" name="Picture 2" descr="H:\Photos\OPS\Sean\091016 058.jpg"/>
          <p:cNvPicPr>
            <a:picLocks noChangeAspect="1" noChangeArrowheads="1"/>
          </p:cNvPicPr>
          <p:nvPr/>
        </p:nvPicPr>
        <p:blipFill>
          <a:blip r:embed="rId3" cstate="screen"/>
          <a:srcRect/>
          <a:stretch>
            <a:fillRect/>
          </a:stretch>
        </p:blipFill>
        <p:spPr bwMode="auto">
          <a:xfrm>
            <a:off x="6019800" y="0"/>
            <a:ext cx="3124200" cy="6858000"/>
          </a:xfrm>
          <a:prstGeom prst="rect">
            <a:avLst/>
          </a:prstGeom>
          <a:noFill/>
        </p:spPr>
      </p:pic>
      <p:sp>
        <p:nvSpPr>
          <p:cNvPr id="7" name="TextBox 6"/>
          <p:cNvSpPr txBox="1"/>
          <p:nvPr/>
        </p:nvSpPr>
        <p:spPr>
          <a:xfrm>
            <a:off x="1676400"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8" name="TextBox 7"/>
          <p:cNvSpPr txBox="1"/>
          <p:nvPr/>
        </p:nvSpPr>
        <p:spPr>
          <a:xfrm>
            <a:off x="1677374"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Pipeline Safety</a:t>
            </a:r>
          </a:p>
        </p:txBody>
      </p:sp>
      <p:cxnSp>
        <p:nvCxnSpPr>
          <p:cNvPr id="9" name="Straight Connector 8"/>
          <p:cNvCxnSpPr/>
          <p:nvPr/>
        </p:nvCxnSpPr>
        <p:spPr>
          <a:xfrm>
            <a:off x="1729751"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5" name="Picture 3" descr="H:\Logos\OPS\Pipeline-Logo-(clr).png"/>
          <p:cNvPicPr>
            <a:picLocks noChangeAspect="1" noChangeArrowheads="1"/>
          </p:cNvPicPr>
          <p:nvPr/>
        </p:nvPicPr>
        <p:blipFill>
          <a:blip r:embed="rId4" cstate="screen"/>
          <a:srcRect/>
          <a:stretch>
            <a:fillRect/>
          </a:stretch>
        </p:blipFill>
        <p:spPr bwMode="auto">
          <a:xfrm>
            <a:off x="533400" y="304800"/>
            <a:ext cx="914400" cy="1092200"/>
          </a:xfrm>
          <a:prstGeom prst="rect">
            <a:avLst/>
          </a:prstGeom>
          <a:noFill/>
        </p:spPr>
      </p:pic>
      <p:pic>
        <p:nvPicPr>
          <p:cNvPr id="10" name="Picture 4" descr="H:\Logos\DPS\Web\DPS-Color-(122).png"/>
          <p:cNvPicPr>
            <a:picLocks noChangeAspect="1" noChangeArrowheads="1"/>
          </p:cNvPicPr>
          <p:nvPr/>
        </p:nvPicPr>
        <p:blipFill>
          <a:blip r:embed="rId5" cstate="screen"/>
          <a:srcRect/>
          <a:stretch>
            <a:fillRect/>
          </a:stretch>
        </p:blipFill>
        <p:spPr bwMode="auto">
          <a:xfrm>
            <a:off x="4419600" y="5486400"/>
            <a:ext cx="1114425" cy="1114425"/>
          </a:xfrm>
          <a:prstGeom prst="rect">
            <a:avLst/>
          </a:prstGeom>
          <a:noFill/>
        </p:spPr>
      </p:pic>
      <p:sp>
        <p:nvSpPr>
          <p:cNvPr id="11" name="Content Placeholder 2"/>
          <p:cNvSpPr txBox="1">
            <a:spLocks/>
          </p:cNvSpPr>
          <p:nvPr/>
        </p:nvSpPr>
        <p:spPr>
          <a:xfrm>
            <a:off x="609600" y="2362200"/>
            <a:ext cx="4114800" cy="368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763">
              <a:buFont typeface="Arial" pitchFamily="34" charset="0"/>
              <a:buNone/>
              <a:defRPr/>
            </a:pPr>
            <a:r>
              <a:rPr lang="en-US" sz="2000" b="1" i="1" dirty="0" smtClean="0">
                <a:solidFill>
                  <a:srgbClr val="FFFFFF"/>
                </a:solidFill>
              </a:rPr>
              <a:t>Mission</a:t>
            </a:r>
          </a:p>
          <a:p>
            <a:pPr marL="400050" lvl="1" indent="4763">
              <a:lnSpc>
                <a:spcPct val="150000"/>
              </a:lnSpc>
              <a:buFont typeface="Arial" pitchFamily="34" charset="0"/>
              <a:buNone/>
              <a:defRPr/>
            </a:pPr>
            <a:r>
              <a:rPr lang="en-US" sz="1800" dirty="0" smtClean="0">
                <a:solidFill>
                  <a:srgbClr val="FFFFFF"/>
                </a:solidFill>
              </a:rPr>
              <a:t>To </a:t>
            </a:r>
            <a:r>
              <a:rPr lang="en-US" sz="1800" dirty="0">
                <a:solidFill>
                  <a:srgbClr val="FFFFFF"/>
                </a:solidFill>
              </a:rPr>
              <a:t>protect lives, property, and the environment through the implementation of a program of gas and hazardous liquid pipeline inspections, enforcement, accident and incident investigations, and education.</a:t>
            </a:r>
          </a:p>
          <a:p>
            <a:pPr>
              <a:buFont typeface="Arial" pitchFamily="34" charset="0"/>
              <a:buNone/>
              <a:defRPr/>
            </a:pPr>
            <a:endParaRPr lang="en-US" sz="2000" dirty="0" smtClean="0">
              <a:solidFill>
                <a:srgbClr val="FFFFFF"/>
              </a:solidFill>
            </a:endParaRPr>
          </a:p>
          <a:p>
            <a:pPr>
              <a:buFont typeface="Arial" pitchFamily="34" charset="0"/>
              <a:buNone/>
              <a:defRPr/>
            </a:pPr>
            <a:endParaRPr lang="en-US" sz="2000" dirty="0" smtClean="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0219171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ppt_x</p:attrName>
                                        </p:attrNameLst>
                                      </p:cBhvr>
                                      <p:tavLst>
                                        <p:tav tm="0">
                                          <p:val>
                                            <p:strVal val="#ppt_x-.2"/>
                                          </p:val>
                                        </p:tav>
                                        <p:tav tm="100000">
                                          <p:val>
                                            <p:strVal val="#ppt_x"/>
                                          </p:val>
                                        </p:tav>
                                      </p:tavLst>
                                    </p:anim>
                                    <p:anim calcmode="lin" valueType="num">
                                      <p:cBhvr>
                                        <p:cTn id="8" dur="1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par>
                                <p:cTn id="30" presetID="29" presetClass="entr" presetSubtype="0" fill="hold" nodeType="withEffect">
                                  <p:stCondLst>
                                    <p:cond delay="0"/>
                                  </p:stCondLst>
                                  <p:childTnLst>
                                    <p:set>
                                      <p:cBhvr>
                                        <p:cTn id="31" dur="1" fill="hold">
                                          <p:stCondLst>
                                            <p:cond delay="0"/>
                                          </p:stCondLst>
                                        </p:cTn>
                                        <p:tgtEl>
                                          <p:spTgt spid="8194"/>
                                        </p:tgtEl>
                                        <p:attrNameLst>
                                          <p:attrName>style.visibility</p:attrName>
                                        </p:attrNameLst>
                                      </p:cBhvr>
                                      <p:to>
                                        <p:strVal val="visible"/>
                                      </p:to>
                                    </p:set>
                                    <p:anim calcmode="lin" valueType="num">
                                      <p:cBhvr>
                                        <p:cTn id="32" dur="1000" fill="hold"/>
                                        <p:tgtEl>
                                          <p:spTgt spid="8194"/>
                                        </p:tgtEl>
                                        <p:attrNameLst>
                                          <p:attrName>ppt_x</p:attrName>
                                        </p:attrNameLst>
                                      </p:cBhvr>
                                      <p:tavLst>
                                        <p:tav tm="0">
                                          <p:val>
                                            <p:strVal val="#ppt_x-.2"/>
                                          </p:val>
                                        </p:tav>
                                        <p:tav tm="100000">
                                          <p:val>
                                            <p:strVal val="#ppt_x"/>
                                          </p:val>
                                        </p:tav>
                                      </p:tavLst>
                                    </p:anim>
                                    <p:anim calcmode="lin" valueType="num">
                                      <p:cBhvr>
                                        <p:cTn id="33"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194"/>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194" name="Picture 2" descr="H:\Photos\OPS\Sean\091016 058.jpg"/>
          <p:cNvPicPr>
            <a:picLocks noChangeAspect="1" noChangeArrowheads="1"/>
          </p:cNvPicPr>
          <p:nvPr/>
        </p:nvPicPr>
        <p:blipFill>
          <a:blip r:embed="rId3" cstate="screen"/>
          <a:srcRect/>
          <a:stretch>
            <a:fillRect/>
          </a:stretch>
        </p:blipFill>
        <p:spPr bwMode="auto">
          <a:xfrm>
            <a:off x="6019800" y="0"/>
            <a:ext cx="3124200" cy="6858000"/>
          </a:xfrm>
          <a:prstGeom prst="rect">
            <a:avLst/>
          </a:prstGeom>
          <a:noFill/>
        </p:spPr>
      </p:pic>
      <p:sp>
        <p:nvSpPr>
          <p:cNvPr id="7" name="TextBox 6"/>
          <p:cNvSpPr txBox="1"/>
          <p:nvPr/>
        </p:nvSpPr>
        <p:spPr>
          <a:xfrm>
            <a:off x="1676400"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8" name="TextBox 7"/>
          <p:cNvSpPr txBox="1"/>
          <p:nvPr/>
        </p:nvSpPr>
        <p:spPr>
          <a:xfrm>
            <a:off x="1677374" y="685800"/>
            <a:ext cx="35575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Office of Pipeline Safety</a:t>
            </a:r>
          </a:p>
        </p:txBody>
      </p:sp>
      <p:cxnSp>
        <p:nvCxnSpPr>
          <p:cNvPr id="9" name="Straight Connector 8"/>
          <p:cNvCxnSpPr/>
          <p:nvPr/>
        </p:nvCxnSpPr>
        <p:spPr>
          <a:xfrm>
            <a:off x="1729751"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5" name="Picture 3" descr="H:\Logos\OPS\Pipeline-Logo-(clr).png"/>
          <p:cNvPicPr>
            <a:picLocks noChangeAspect="1" noChangeArrowheads="1"/>
          </p:cNvPicPr>
          <p:nvPr/>
        </p:nvPicPr>
        <p:blipFill>
          <a:blip r:embed="rId4" cstate="screen"/>
          <a:srcRect/>
          <a:stretch>
            <a:fillRect/>
          </a:stretch>
        </p:blipFill>
        <p:spPr bwMode="auto">
          <a:xfrm>
            <a:off x="533400" y="304800"/>
            <a:ext cx="914400" cy="1092200"/>
          </a:xfrm>
          <a:prstGeom prst="rect">
            <a:avLst/>
          </a:prstGeom>
          <a:noFill/>
        </p:spPr>
      </p:pic>
      <p:pic>
        <p:nvPicPr>
          <p:cNvPr id="10" name="Picture 4" descr="H:\Logos\DPS\Web\DPS-Color-(122).png"/>
          <p:cNvPicPr>
            <a:picLocks noChangeAspect="1" noChangeArrowheads="1"/>
          </p:cNvPicPr>
          <p:nvPr/>
        </p:nvPicPr>
        <p:blipFill>
          <a:blip r:embed="rId5" cstate="screen"/>
          <a:srcRect/>
          <a:stretch>
            <a:fillRect/>
          </a:stretch>
        </p:blipFill>
        <p:spPr bwMode="auto">
          <a:xfrm>
            <a:off x="4419600" y="5486400"/>
            <a:ext cx="1114425" cy="1114425"/>
          </a:xfrm>
          <a:prstGeom prst="rect">
            <a:avLst/>
          </a:prstGeom>
          <a:noFill/>
        </p:spPr>
      </p:pic>
      <p:sp>
        <p:nvSpPr>
          <p:cNvPr id="12" name="Content Placeholder 2"/>
          <p:cNvSpPr>
            <a:spLocks noGrp="1"/>
          </p:cNvSpPr>
          <p:nvPr>
            <p:ph idx="1"/>
          </p:nvPr>
        </p:nvSpPr>
        <p:spPr>
          <a:xfrm>
            <a:off x="425081" y="2004218"/>
            <a:ext cx="5105400" cy="2849563"/>
          </a:xfrm>
        </p:spPr>
        <p:txBody>
          <a:bodyPr>
            <a:noAutofit/>
          </a:bodyPr>
          <a:lstStyle/>
          <a:p>
            <a:pPr>
              <a:lnSpc>
                <a:spcPct val="150000"/>
              </a:lnSpc>
              <a:buFont typeface="Wingdings" pitchFamily="2" charset="2"/>
              <a:buChar char="Ø"/>
              <a:defRPr/>
            </a:pPr>
            <a:r>
              <a:rPr lang="en-US" sz="1800" dirty="0"/>
              <a:t>$</a:t>
            </a:r>
            <a:r>
              <a:rPr lang="en-US" sz="1800" dirty="0" smtClean="0"/>
              <a:t>3.133 million per year </a:t>
            </a:r>
            <a:r>
              <a:rPr lang="en-US" sz="1800" dirty="0"/>
              <a:t>total budget in Special Revenue and federal </a:t>
            </a:r>
            <a:r>
              <a:rPr lang="en-US" sz="1800" dirty="0" smtClean="0"/>
              <a:t>funds.</a:t>
            </a:r>
            <a:endParaRPr lang="en-US" sz="1800" dirty="0"/>
          </a:p>
          <a:p>
            <a:pPr lvl="1">
              <a:lnSpc>
                <a:spcPct val="150000"/>
              </a:lnSpc>
              <a:buFont typeface="Wingdings" panose="05000000000000000000" pitchFamily="2" charset="2"/>
              <a:buChar char="§"/>
              <a:defRPr/>
            </a:pPr>
            <a:r>
              <a:rPr lang="en-US" sz="1600" dirty="0" smtClean="0"/>
              <a:t>$1.35 million per year </a:t>
            </a:r>
            <a:r>
              <a:rPr lang="en-US" sz="1600" dirty="0"/>
              <a:t>is direct appropriation Special Revenue derived from inspection </a:t>
            </a:r>
            <a:r>
              <a:rPr lang="en-US" sz="1600" dirty="0" smtClean="0"/>
              <a:t>fees.</a:t>
            </a:r>
            <a:endParaRPr lang="en-US" sz="1600" dirty="0"/>
          </a:p>
          <a:p>
            <a:endParaRPr lang="en-US" sz="2000" dirty="0"/>
          </a:p>
        </p:txBody>
      </p:sp>
    </p:spTree>
    <p:extLst>
      <p:ext uri="{BB962C8B-B14F-4D97-AF65-F5344CB8AC3E}">
        <p14:creationId xmlns:p14="http://schemas.microsoft.com/office/powerpoint/2010/main" val="2502383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9" name="Picture 5" descr="H:\Logos\DPS\Web\DPS-Color-(122).png"/>
          <p:cNvPicPr>
            <a:picLocks noChangeAspect="1" noChangeArrowheads="1"/>
          </p:cNvPicPr>
          <p:nvPr/>
        </p:nvPicPr>
        <p:blipFill>
          <a:blip r:embed="rId3" cstate="screen"/>
          <a:srcRect/>
          <a:stretch>
            <a:fillRect/>
          </a:stretch>
        </p:blipFill>
        <p:spPr bwMode="auto">
          <a:xfrm>
            <a:off x="4800600" y="2362200"/>
            <a:ext cx="2990850" cy="2990850"/>
          </a:xfrm>
          <a:prstGeom prst="rect">
            <a:avLst/>
          </a:prstGeom>
          <a:noFill/>
        </p:spPr>
      </p:pic>
      <p:sp>
        <p:nvSpPr>
          <p:cNvPr id="2" name="TextBox 1"/>
          <p:cNvSpPr txBox="1"/>
          <p:nvPr/>
        </p:nvSpPr>
        <p:spPr>
          <a:xfrm>
            <a:off x="381000" y="1676400"/>
            <a:ext cx="4648200" cy="923330"/>
          </a:xfrm>
          <a:prstGeom prst="rect">
            <a:avLst/>
          </a:prstGeom>
          <a:noFill/>
        </p:spPr>
        <p:txBody>
          <a:bodyPr wrap="square" rtlCol="0">
            <a:spAutoFit/>
          </a:bodyPr>
          <a:lstStyle/>
          <a:p>
            <a:r>
              <a:rPr lang="en-US" sz="5400" b="1" dirty="0">
                <a:solidFill>
                  <a:srgbClr val="01539C"/>
                </a:solidFill>
                <a:effectLst>
                  <a:outerShdw blurRad="38100" dist="38100" dir="2700000" algn="tl">
                    <a:srgbClr val="000000">
                      <a:alpha val="43137"/>
                    </a:srgbClr>
                  </a:outerShdw>
                </a:effectLst>
                <a:latin typeface="Tahoma" pitchFamily="34" charset="0"/>
                <a:ea typeface="Tahoma" pitchFamily="34" charset="0"/>
                <a:cs typeface="Tahoma" pitchFamily="34" charset="0"/>
              </a:rPr>
              <a:t>Questions?</a:t>
            </a:r>
          </a:p>
        </p:txBody>
      </p:sp>
    </p:spTree>
    <p:extLst>
      <p:ext uri="{BB962C8B-B14F-4D97-AF65-F5344CB8AC3E}">
        <p14:creationId xmlns:p14="http://schemas.microsoft.com/office/powerpoint/2010/main" val="15922086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9"/>
                                        </p:tgtEl>
                                      </p:cBhvr>
                                    </p:animEffect>
                                    <p:animScale>
                                      <p:cBhvr>
                                        <p:cTn id="7" dur="250" autoRev="1" fill="hold"/>
                                        <p:tgtEl>
                                          <p:spTgt spid="1029"/>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215717"/>
          </a:xfrm>
          <a:prstGeom prst="rect">
            <a:avLst/>
          </a:prstGeom>
          <a:noFill/>
        </p:spPr>
        <p:txBody>
          <a:bodyPr wrap="square" rtlCol="0">
            <a:spAutoFit/>
          </a:bodyPr>
          <a:lstStyle/>
          <a:p>
            <a:pPr algn="ctr"/>
            <a:r>
              <a:rPr lang="en-US" sz="3200" b="1" dirty="0">
                <a:solidFill>
                  <a:srgbClr val="01305B"/>
                </a:solidFill>
                <a:latin typeface="Tahoma" pitchFamily="34" charset="0"/>
                <a:cs typeface="Tahoma" pitchFamily="34" charset="0"/>
              </a:rPr>
              <a:t>Total DPS Budget Base </a:t>
            </a:r>
            <a:r>
              <a:rPr lang="en-US" sz="3200" b="1" dirty="0" smtClean="0">
                <a:solidFill>
                  <a:srgbClr val="01305B"/>
                </a:solidFill>
                <a:latin typeface="Tahoma" pitchFamily="34" charset="0"/>
                <a:cs typeface="Tahoma" pitchFamily="34" charset="0"/>
              </a:rPr>
              <a:t>FY16-17</a:t>
            </a:r>
            <a:endParaRPr lang="en-US" sz="3200" b="1" dirty="0">
              <a:solidFill>
                <a:srgbClr val="01305B"/>
              </a:solidFill>
              <a:latin typeface="Tahoma" pitchFamily="34" charset="0"/>
              <a:cs typeface="Tahoma" pitchFamily="34" charset="0"/>
            </a:endParaRPr>
          </a:p>
          <a:p>
            <a:pPr algn="ctr"/>
            <a:r>
              <a:rPr lang="en-US" sz="2400" b="1" dirty="0">
                <a:solidFill>
                  <a:srgbClr val="FFFFFF"/>
                </a:solidFill>
              </a:rPr>
              <a:t>Transportation and Public Safety Divisions</a:t>
            </a:r>
          </a:p>
          <a:p>
            <a:endParaRPr lang="en-US" sz="1700" dirty="0">
              <a:solidFill>
                <a:srgbClr val="01305B"/>
              </a:solidFill>
              <a:latin typeface="Tahoma" pitchFamily="34" charset="0"/>
              <a:cs typeface="Tahoma" pitchFamily="34" charset="0"/>
            </a:endParaRP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graphicFrame>
        <p:nvGraphicFramePr>
          <p:cNvPr id="4" name="Chart 3"/>
          <p:cNvGraphicFramePr/>
          <p:nvPr>
            <p:extLst>
              <p:ext uri="{D42A27DB-BD31-4B8C-83A1-F6EECF244321}">
                <p14:modId xmlns:p14="http://schemas.microsoft.com/office/powerpoint/2010/main" val="1214325320"/>
              </p:ext>
            </p:extLst>
          </p:nvPr>
        </p:nvGraphicFramePr>
        <p:xfrm>
          <a:off x="533400" y="1397000"/>
          <a:ext cx="7315200" cy="508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419600" y="5858946"/>
            <a:ext cx="3048000" cy="400110"/>
          </a:xfrm>
          <a:prstGeom prst="rect">
            <a:avLst/>
          </a:prstGeom>
          <a:noFill/>
        </p:spPr>
        <p:txBody>
          <a:bodyPr wrap="square" rtlCol="0">
            <a:spAutoFit/>
          </a:bodyPr>
          <a:lstStyle/>
          <a:p>
            <a:r>
              <a:rPr lang="en-US" sz="2000" b="1" dirty="0">
                <a:solidFill>
                  <a:srgbClr val="FFFFFF"/>
                </a:solidFill>
              </a:rPr>
              <a:t>Total all funds = </a:t>
            </a:r>
            <a:r>
              <a:rPr lang="en-US" sz="2000" b="1" dirty="0" smtClean="0">
                <a:solidFill>
                  <a:srgbClr val="FFFFFF"/>
                </a:solidFill>
              </a:rPr>
              <a:t>$650,657</a:t>
            </a:r>
            <a:endParaRPr lang="en-US" sz="2000" b="1" dirty="0">
              <a:solidFill>
                <a:srgbClr val="FFFFFF"/>
              </a:solidFill>
            </a:endParaRPr>
          </a:p>
        </p:txBody>
      </p:sp>
      <p:sp>
        <p:nvSpPr>
          <p:cNvPr id="13" name="TextBox 12"/>
          <p:cNvSpPr txBox="1"/>
          <p:nvPr/>
        </p:nvSpPr>
        <p:spPr>
          <a:xfrm>
            <a:off x="304800" y="5857174"/>
            <a:ext cx="3048000" cy="369332"/>
          </a:xfrm>
          <a:prstGeom prst="rect">
            <a:avLst/>
          </a:prstGeom>
          <a:noFill/>
        </p:spPr>
        <p:txBody>
          <a:bodyPr wrap="square" rtlCol="0">
            <a:spAutoFit/>
          </a:bodyPr>
          <a:lstStyle/>
          <a:p>
            <a:r>
              <a:rPr lang="en-US" dirty="0">
                <a:solidFill>
                  <a:srgbClr val="FFFFFF"/>
                </a:solidFill>
              </a:rPr>
              <a:t>(in thousands)</a:t>
            </a:r>
          </a:p>
        </p:txBody>
      </p:sp>
    </p:spTree>
    <p:extLst>
      <p:ext uri="{BB962C8B-B14F-4D97-AF65-F5344CB8AC3E}">
        <p14:creationId xmlns:p14="http://schemas.microsoft.com/office/powerpoint/2010/main" val="41647937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215717"/>
          </a:xfrm>
          <a:prstGeom prst="rect">
            <a:avLst/>
          </a:prstGeom>
          <a:noFill/>
        </p:spPr>
        <p:txBody>
          <a:bodyPr wrap="square" rtlCol="0">
            <a:spAutoFit/>
          </a:bodyPr>
          <a:lstStyle/>
          <a:p>
            <a:pPr algn="ctr"/>
            <a:r>
              <a:rPr lang="en-US" sz="3200" b="1" dirty="0" smtClean="0">
                <a:solidFill>
                  <a:srgbClr val="01305B"/>
                </a:solidFill>
                <a:latin typeface="Tahoma" pitchFamily="34" charset="0"/>
                <a:cs typeface="Tahoma" pitchFamily="34" charset="0"/>
              </a:rPr>
              <a:t>FY16-17 </a:t>
            </a:r>
            <a:r>
              <a:rPr lang="en-US" sz="3200" b="1" dirty="0">
                <a:solidFill>
                  <a:srgbClr val="01305B"/>
                </a:solidFill>
                <a:latin typeface="Tahoma" pitchFamily="34" charset="0"/>
                <a:cs typeface="Tahoma" pitchFamily="34" charset="0"/>
              </a:rPr>
              <a:t>Expenses By Category</a:t>
            </a:r>
          </a:p>
          <a:p>
            <a:pPr algn="ctr"/>
            <a:r>
              <a:rPr lang="en-US" sz="2400" b="1" dirty="0">
                <a:solidFill>
                  <a:srgbClr val="FFFFFF"/>
                </a:solidFill>
              </a:rPr>
              <a:t>Transportation and Public Safety Divisions</a:t>
            </a:r>
          </a:p>
          <a:p>
            <a:endParaRPr lang="en-US" sz="1700" dirty="0">
              <a:solidFill>
                <a:srgbClr val="01305B"/>
              </a:solidFill>
              <a:latin typeface="Tahoma" pitchFamily="34" charset="0"/>
              <a:cs typeface="Tahoma" pitchFamily="34" charset="0"/>
            </a:endParaRP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graphicFrame>
        <p:nvGraphicFramePr>
          <p:cNvPr id="4" name="Chart 3"/>
          <p:cNvGraphicFramePr/>
          <p:nvPr>
            <p:extLst>
              <p:ext uri="{D42A27DB-BD31-4B8C-83A1-F6EECF244321}">
                <p14:modId xmlns:p14="http://schemas.microsoft.com/office/powerpoint/2010/main" val="2411493330"/>
              </p:ext>
            </p:extLst>
          </p:nvPr>
        </p:nvGraphicFramePr>
        <p:xfrm>
          <a:off x="533400" y="1596717"/>
          <a:ext cx="7315200" cy="508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505200" y="6071528"/>
            <a:ext cx="3048000" cy="400110"/>
          </a:xfrm>
          <a:prstGeom prst="rect">
            <a:avLst/>
          </a:prstGeom>
          <a:noFill/>
        </p:spPr>
        <p:txBody>
          <a:bodyPr wrap="square" rtlCol="0">
            <a:spAutoFit/>
          </a:bodyPr>
          <a:lstStyle/>
          <a:p>
            <a:r>
              <a:rPr lang="en-US" sz="2000" b="1" dirty="0">
                <a:solidFill>
                  <a:srgbClr val="FFFFFF"/>
                </a:solidFill>
              </a:rPr>
              <a:t>Total all funds = </a:t>
            </a:r>
            <a:r>
              <a:rPr lang="en-US" sz="2000" b="1" dirty="0" smtClean="0">
                <a:solidFill>
                  <a:srgbClr val="FFFFFF"/>
                </a:solidFill>
              </a:rPr>
              <a:t>$650,657</a:t>
            </a:r>
            <a:endParaRPr lang="en-US" sz="2000" b="1" dirty="0">
              <a:solidFill>
                <a:srgbClr val="FFFFFF"/>
              </a:solidFill>
            </a:endParaRPr>
          </a:p>
        </p:txBody>
      </p:sp>
      <p:sp>
        <p:nvSpPr>
          <p:cNvPr id="13" name="TextBox 12"/>
          <p:cNvSpPr txBox="1"/>
          <p:nvPr/>
        </p:nvSpPr>
        <p:spPr>
          <a:xfrm>
            <a:off x="304800" y="5857174"/>
            <a:ext cx="3048000" cy="369332"/>
          </a:xfrm>
          <a:prstGeom prst="rect">
            <a:avLst/>
          </a:prstGeom>
          <a:noFill/>
        </p:spPr>
        <p:txBody>
          <a:bodyPr wrap="square" rtlCol="0">
            <a:spAutoFit/>
          </a:bodyPr>
          <a:lstStyle/>
          <a:p>
            <a:r>
              <a:rPr lang="en-US" dirty="0">
                <a:solidFill>
                  <a:srgbClr val="FFFFFF"/>
                </a:solidFill>
              </a:rPr>
              <a:t>($ in thousands)</a:t>
            </a:r>
          </a:p>
        </p:txBody>
      </p:sp>
    </p:spTree>
    <p:extLst>
      <p:ext uri="{BB962C8B-B14F-4D97-AF65-F5344CB8AC3E}">
        <p14:creationId xmlns:p14="http://schemas.microsoft.com/office/powerpoint/2010/main" val="42732853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Graphic spid="4" grpId="0">
        <p:bldAsOne/>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846386"/>
          </a:xfrm>
          <a:prstGeom prst="rect">
            <a:avLst/>
          </a:prstGeom>
          <a:noFill/>
        </p:spPr>
        <p:txBody>
          <a:bodyPr wrap="square" rtlCol="0">
            <a:spAutoFit/>
          </a:bodyPr>
          <a:lstStyle/>
          <a:p>
            <a:pPr algn="ctr"/>
            <a:r>
              <a:rPr lang="en-US" sz="3200" b="1" dirty="0">
                <a:solidFill>
                  <a:srgbClr val="01305B"/>
                </a:solidFill>
                <a:latin typeface="Tahoma" pitchFamily="34" charset="0"/>
                <a:cs typeface="Tahoma" pitchFamily="34" charset="0"/>
              </a:rPr>
              <a:t>Governor’s DPS Budget Recommendations</a:t>
            </a:r>
          </a:p>
          <a:p>
            <a:endParaRPr lang="en-US" sz="1700" dirty="0">
              <a:solidFill>
                <a:srgbClr val="01305B"/>
              </a:solidFill>
              <a:latin typeface="Tahoma" pitchFamily="34" charset="0"/>
              <a:cs typeface="Tahoma" pitchFamily="34" charset="0"/>
            </a:endParaRP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8" y="1590883"/>
            <a:ext cx="8305801" cy="5009941"/>
          </a:xfrm>
        </p:spPr>
        <p:txBody>
          <a:bodyPr>
            <a:noAutofit/>
          </a:bodyPr>
          <a:lstStyle/>
          <a:p>
            <a:r>
              <a:rPr lang="en-US" sz="2000" b="1" dirty="0" smtClean="0">
                <a:latin typeface="+mn-lt"/>
              </a:rPr>
              <a:t>Increase the State Trooper Escort Rate</a:t>
            </a:r>
          </a:p>
          <a:p>
            <a:endParaRPr lang="en-US" sz="1000" b="1" dirty="0" smtClean="0">
              <a:latin typeface="+mn-lt"/>
            </a:endParaRPr>
          </a:p>
          <a:p>
            <a:r>
              <a:rPr lang="en-US" sz="2000" b="1" dirty="0" smtClean="0">
                <a:solidFill>
                  <a:srgbClr val="FFFFFF"/>
                </a:solidFill>
                <a:latin typeface="Calibri"/>
              </a:rPr>
              <a:t>One Fixed Wing Aircraft</a:t>
            </a:r>
          </a:p>
          <a:p>
            <a:endParaRPr lang="en-US" sz="1000" b="1" dirty="0" smtClean="0">
              <a:solidFill>
                <a:srgbClr val="FFFFFF"/>
              </a:solidFill>
              <a:latin typeface="Calibri"/>
            </a:endParaRPr>
          </a:p>
          <a:p>
            <a:r>
              <a:rPr lang="en-US" sz="2000" b="1" dirty="0" smtClean="0">
                <a:solidFill>
                  <a:srgbClr val="FFFFFF"/>
                </a:solidFill>
                <a:latin typeface="Calibri"/>
              </a:rPr>
              <a:t>Capitol Security</a:t>
            </a:r>
          </a:p>
          <a:p>
            <a:endParaRPr lang="en-US" sz="1000" b="1" dirty="0" smtClean="0">
              <a:latin typeface="+mn-lt"/>
            </a:endParaRPr>
          </a:p>
          <a:p>
            <a:r>
              <a:rPr lang="en-US" sz="2000" b="1" dirty="0" smtClean="0">
                <a:latin typeface="+mn-lt"/>
              </a:rPr>
              <a:t>Increased Spending Authority for the Driver and Vehicle Services Division</a:t>
            </a:r>
          </a:p>
          <a:p>
            <a:pPr marL="0" indent="0">
              <a:buNone/>
            </a:pPr>
            <a:r>
              <a:rPr lang="en-US" sz="1000" b="1" dirty="0" smtClean="0">
                <a:latin typeface="+mn-lt"/>
              </a:rPr>
              <a:t> </a:t>
            </a:r>
          </a:p>
          <a:p>
            <a:r>
              <a:rPr lang="en-US" sz="2000" b="1" dirty="0" smtClean="0">
                <a:latin typeface="+mn-lt"/>
              </a:rPr>
              <a:t>International Fuel Tax Agreement (IFTA) Reinstatement Fee</a:t>
            </a:r>
          </a:p>
          <a:p>
            <a:pPr marL="0" indent="0">
              <a:buNone/>
            </a:pPr>
            <a:r>
              <a:rPr lang="en-US" sz="1000" b="1" dirty="0" smtClean="0">
                <a:latin typeface="+mn-lt"/>
              </a:rPr>
              <a:t>  </a:t>
            </a:r>
          </a:p>
          <a:p>
            <a:r>
              <a:rPr lang="en-US" sz="2000" b="1" dirty="0" smtClean="0">
                <a:latin typeface="+mn-lt"/>
              </a:rPr>
              <a:t>Creating a Data Services Unit within DVS</a:t>
            </a:r>
          </a:p>
          <a:p>
            <a:pPr marL="0" indent="0">
              <a:buNone/>
            </a:pPr>
            <a:r>
              <a:rPr lang="en-US" sz="1000" b="1" dirty="0" smtClean="0">
                <a:latin typeface="+mn-lt"/>
              </a:rPr>
              <a:t> </a:t>
            </a:r>
          </a:p>
          <a:p>
            <a:r>
              <a:rPr lang="en-US" sz="2000" b="1" dirty="0" smtClean="0">
                <a:latin typeface="+mn-lt"/>
              </a:rPr>
              <a:t>Fine Increase for Second and Subsequent Offense for Texting While Driving</a:t>
            </a:r>
          </a:p>
          <a:p>
            <a:endParaRPr lang="en-US" sz="1000" b="1" dirty="0" smtClean="0">
              <a:latin typeface="+mn-lt"/>
            </a:endParaRPr>
          </a:p>
          <a:p>
            <a:r>
              <a:rPr lang="en-US" sz="2000" b="1" dirty="0" smtClean="0">
                <a:latin typeface="+mn-lt"/>
              </a:rPr>
              <a:t>Increased Operational Support for the Department (1.8%)</a:t>
            </a:r>
          </a:p>
          <a:p>
            <a:pPr marL="174625" indent="-174625"/>
            <a:endParaRPr lang="en-US" sz="1100" dirty="0"/>
          </a:p>
        </p:txBody>
      </p:sp>
      <p:sp>
        <p:nvSpPr>
          <p:cNvPr id="2" name="Rectangle 1"/>
          <p:cNvSpPr/>
          <p:nvPr/>
        </p:nvSpPr>
        <p:spPr>
          <a:xfrm>
            <a:off x="23812" y="852220"/>
            <a:ext cx="9144000" cy="738664"/>
          </a:xfrm>
          <a:prstGeom prst="rect">
            <a:avLst/>
          </a:prstGeom>
        </p:spPr>
        <p:txBody>
          <a:bodyPr wrap="square">
            <a:spAutoFit/>
          </a:bodyPr>
          <a:lstStyle/>
          <a:p>
            <a:pPr algn="ctr"/>
            <a:r>
              <a:rPr lang="en-US" sz="2400" b="1" dirty="0">
                <a:solidFill>
                  <a:srgbClr val="FFFFFF"/>
                </a:solidFill>
              </a:rPr>
              <a:t>Transportation Policy and Finance Committees</a:t>
            </a:r>
          </a:p>
          <a:p>
            <a:pPr algn="ctr"/>
            <a:endParaRPr lang="en-US" b="1" dirty="0">
              <a:solidFill>
                <a:srgbClr val="FFFFFF"/>
              </a:solidFill>
            </a:endParaRPr>
          </a:p>
        </p:txBody>
      </p:sp>
    </p:spTree>
    <p:extLst>
      <p:ext uri="{BB962C8B-B14F-4D97-AF65-F5344CB8AC3E}">
        <p14:creationId xmlns:p14="http://schemas.microsoft.com/office/powerpoint/2010/main" val="27850289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fade">
                                      <p:cBhvr>
                                        <p:cTn id="43" dur="500"/>
                                        <p:tgtEl>
                                          <p:spTgt spid="8">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fade">
                                      <p:cBhvr>
                                        <p:cTn id="46" dur="500"/>
                                        <p:tgtEl>
                                          <p:spTgt spid="8">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animEffect transition="in" filter="fade">
                                      <p:cBhvr>
                                        <p:cTn id="49" dur="500"/>
                                        <p:tgtEl>
                                          <p:spTgt spid="8">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xEl>
                                              <p:pRg st="14" end="14"/>
                                            </p:txEl>
                                          </p:spTgt>
                                        </p:tgtEl>
                                        <p:attrNameLst>
                                          <p:attrName>style.visibility</p:attrName>
                                        </p:attrNameLst>
                                      </p:cBhvr>
                                      <p:to>
                                        <p:strVal val="visible"/>
                                      </p:to>
                                    </p:set>
                                    <p:animEffect transition="in" filter="fade">
                                      <p:cBhvr>
                                        <p:cTn id="52"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Logos\DPS\Web\DPS-Color-(122).png"/>
          <p:cNvPicPr>
            <a:picLocks noChangeAspect="1" noChangeArrowheads="1"/>
          </p:cNvPicPr>
          <p:nvPr/>
        </p:nvPicPr>
        <p:blipFill>
          <a:blip r:embed="rId3" cstate="screen"/>
          <a:srcRect/>
          <a:stretch>
            <a:fillRect/>
          </a:stretch>
        </p:blipFill>
        <p:spPr bwMode="auto">
          <a:xfrm>
            <a:off x="2362200" y="1295400"/>
            <a:ext cx="4591050" cy="4591050"/>
          </a:xfrm>
          <a:prstGeom prst="rect">
            <a:avLst/>
          </a:prstGeom>
          <a:noFill/>
        </p:spPr>
      </p:pic>
      <p:sp>
        <p:nvSpPr>
          <p:cNvPr id="3" name="Rectangle 2"/>
          <p:cNvSpPr/>
          <p:nvPr/>
        </p:nvSpPr>
        <p:spPr>
          <a:xfrm>
            <a:off x="0" y="1066800"/>
            <a:ext cx="96774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0" y="2362201"/>
            <a:ext cx="9372600" cy="1142999"/>
          </a:xfrm>
        </p:spPr>
        <p:txBody>
          <a:bodyPr>
            <a:noAutofit/>
          </a:bodyPr>
          <a:lstStyle/>
          <a:p>
            <a:r>
              <a:rPr lang="en-US" sz="5500" dirty="0" smtClean="0">
                <a:solidFill>
                  <a:srgbClr val="01305B"/>
                </a:solidFill>
              </a:rPr>
              <a:t>Administration and Related Services</a:t>
            </a:r>
            <a:endParaRPr lang="en-US" sz="5500" dirty="0">
              <a:solidFill>
                <a:srgbClr val="01305B"/>
              </a:solidFill>
            </a:endParaRPr>
          </a:p>
        </p:txBody>
      </p:sp>
      <p:cxnSp>
        <p:nvCxnSpPr>
          <p:cNvPr id="10" name="Straight Connector 9"/>
          <p:cNvCxnSpPr/>
          <p:nvPr/>
        </p:nvCxnSpPr>
        <p:spPr>
          <a:xfrm>
            <a:off x="1524000" y="3962400"/>
            <a:ext cx="6248400" cy="0"/>
          </a:xfrm>
          <a:prstGeom prst="line">
            <a:avLst/>
          </a:prstGeom>
          <a:ln w="47625">
            <a:solidFill>
              <a:srgbClr val="7D7D7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7800" y="4038600"/>
            <a:ext cx="6480107" cy="553998"/>
          </a:xfrm>
          <a:prstGeom prst="rect">
            <a:avLst/>
          </a:prstGeom>
          <a:noFill/>
        </p:spPr>
        <p:txBody>
          <a:bodyPr wrap="none" rtlCol="0">
            <a:spAutoFit/>
          </a:bodyPr>
          <a:lstStyle/>
          <a:p>
            <a:r>
              <a:rPr lang="en-US" sz="3000" b="1" dirty="0">
                <a:solidFill>
                  <a:srgbClr val="7D7D7D"/>
                </a:solidFill>
              </a:rPr>
              <a:t>Minnesota Department of Public Safety</a:t>
            </a:r>
          </a:p>
        </p:txBody>
      </p:sp>
    </p:spTree>
    <p:extLst>
      <p:ext uri="{BB962C8B-B14F-4D97-AF65-F5344CB8AC3E}">
        <p14:creationId xmlns:p14="http://schemas.microsoft.com/office/powerpoint/2010/main" val="15957232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strVal val="#ppt_w*0.7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Box 5"/>
          <p:cNvSpPr txBox="1"/>
          <p:nvPr/>
        </p:nvSpPr>
        <p:spPr>
          <a:xfrm>
            <a:off x="4747249" y="1021378"/>
            <a:ext cx="3329951" cy="323165"/>
          </a:xfrm>
          <a:prstGeom prst="rect">
            <a:avLst/>
          </a:prstGeom>
          <a:noFill/>
        </p:spPr>
        <p:txBody>
          <a:bodyPr wrap="none" rtlCol="0">
            <a:spAutoFit/>
          </a:bodyPr>
          <a:lstStyle/>
          <a:p>
            <a:r>
              <a:rPr lang="en-US" sz="1500" b="1" dirty="0">
                <a:solidFill>
                  <a:srgbClr val="FFFFFF"/>
                </a:solidFill>
              </a:rPr>
              <a:t>Minnesota Department of Public Safety</a:t>
            </a:r>
          </a:p>
        </p:txBody>
      </p:sp>
      <p:sp>
        <p:nvSpPr>
          <p:cNvPr id="7" name="TextBox 6"/>
          <p:cNvSpPr txBox="1"/>
          <p:nvPr/>
        </p:nvSpPr>
        <p:spPr>
          <a:xfrm>
            <a:off x="4748223" y="685800"/>
            <a:ext cx="3862377" cy="353943"/>
          </a:xfrm>
          <a:prstGeom prst="rect">
            <a:avLst/>
          </a:prstGeom>
          <a:noFill/>
        </p:spPr>
        <p:txBody>
          <a:bodyPr wrap="square" rtlCol="0">
            <a:spAutoFit/>
          </a:bodyPr>
          <a:lstStyle/>
          <a:p>
            <a:r>
              <a:rPr lang="en-US" sz="1700" dirty="0">
                <a:solidFill>
                  <a:srgbClr val="01305B"/>
                </a:solidFill>
                <a:latin typeface="Tahoma" pitchFamily="34" charset="0"/>
                <a:cs typeface="Tahoma" pitchFamily="34" charset="0"/>
              </a:rPr>
              <a:t>Administration and Related Services</a:t>
            </a:r>
          </a:p>
        </p:txBody>
      </p:sp>
      <p:cxnSp>
        <p:nvCxnSpPr>
          <p:cNvPr id="8" name="Straight Connector 7"/>
          <p:cNvCxnSpPr/>
          <p:nvPr/>
        </p:nvCxnSpPr>
        <p:spPr>
          <a:xfrm>
            <a:off x="4800600" y="10397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12" name="Content Placeholder 2"/>
          <p:cNvSpPr>
            <a:spLocks noGrp="1"/>
          </p:cNvSpPr>
          <p:nvPr>
            <p:ph idx="1"/>
          </p:nvPr>
        </p:nvSpPr>
        <p:spPr>
          <a:xfrm>
            <a:off x="3581400" y="1600200"/>
            <a:ext cx="4724400" cy="2849563"/>
          </a:xfrm>
        </p:spPr>
        <p:txBody>
          <a:bodyPr>
            <a:noAutofit/>
          </a:bodyPr>
          <a:lstStyle/>
          <a:p>
            <a:pPr>
              <a:defRPr/>
            </a:pPr>
            <a:r>
              <a:rPr lang="en-US" sz="2000" dirty="0" smtClean="0"/>
              <a:t>Communications</a:t>
            </a:r>
          </a:p>
          <a:p>
            <a:pPr>
              <a:defRPr/>
            </a:pPr>
            <a:endParaRPr lang="en-US" sz="1000" dirty="0" smtClean="0"/>
          </a:p>
          <a:p>
            <a:pPr>
              <a:defRPr/>
            </a:pPr>
            <a:r>
              <a:rPr lang="en-US" sz="2000" dirty="0" smtClean="0"/>
              <a:t>Commissioner’s Office</a:t>
            </a:r>
          </a:p>
          <a:p>
            <a:pPr>
              <a:defRPr/>
            </a:pPr>
            <a:endParaRPr lang="en-US" sz="1000" dirty="0" smtClean="0"/>
          </a:p>
          <a:p>
            <a:pPr>
              <a:defRPr/>
            </a:pPr>
            <a:r>
              <a:rPr lang="en-US" sz="2000" dirty="0" smtClean="0"/>
              <a:t>Human resources</a:t>
            </a:r>
          </a:p>
          <a:p>
            <a:pPr>
              <a:defRPr/>
            </a:pPr>
            <a:endParaRPr lang="en-US" sz="1000" dirty="0" smtClean="0"/>
          </a:p>
          <a:p>
            <a:pPr>
              <a:defRPr/>
            </a:pPr>
            <a:r>
              <a:rPr lang="en-US" sz="2000" dirty="0" smtClean="0"/>
              <a:t>Fiscal and Administrative Services</a:t>
            </a:r>
          </a:p>
          <a:p>
            <a:pPr>
              <a:defRPr/>
            </a:pPr>
            <a:endParaRPr lang="en-US" sz="1000" dirty="0" smtClean="0"/>
          </a:p>
          <a:p>
            <a:pPr>
              <a:defRPr/>
            </a:pPr>
            <a:r>
              <a:rPr lang="en-US" sz="2000" dirty="0" smtClean="0"/>
              <a:t>Office of Technology and Support Services </a:t>
            </a:r>
            <a:endParaRPr lang="en-US" sz="2000" dirty="0"/>
          </a:p>
          <a:p>
            <a:endParaRPr lang="en-US" sz="2000" dirty="0"/>
          </a:p>
        </p:txBody>
      </p:sp>
      <p:pic>
        <p:nvPicPr>
          <p:cNvPr id="8195" name="Picture 3" descr="V:\Photos\OTSS\Stock\984252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58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294609"/>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0" y="381000"/>
            <a:ext cx="9144000" cy="1015663"/>
          </a:xfrm>
          <a:prstGeom prst="rect">
            <a:avLst/>
          </a:prstGeom>
          <a:noFill/>
        </p:spPr>
        <p:txBody>
          <a:bodyPr wrap="square" rtlCol="0">
            <a:spAutoFit/>
          </a:bodyPr>
          <a:lstStyle/>
          <a:p>
            <a:pPr algn="ctr"/>
            <a:r>
              <a:rPr lang="en-US" sz="3200" b="1" dirty="0">
                <a:solidFill>
                  <a:schemeClr val="tx1">
                    <a:lumMod val="95000"/>
                  </a:schemeClr>
                </a:solidFill>
                <a:latin typeface="Tahoma" pitchFamily="34" charset="0"/>
                <a:cs typeface="Tahoma" pitchFamily="34" charset="0"/>
              </a:rPr>
              <a:t>Change Item </a:t>
            </a:r>
            <a:r>
              <a:rPr lang="en-US" sz="3200" b="1" dirty="0" smtClean="0">
                <a:solidFill>
                  <a:schemeClr val="tx1">
                    <a:lumMod val="95000"/>
                  </a:schemeClr>
                </a:solidFill>
                <a:latin typeface="Tahoma" pitchFamily="34" charset="0"/>
                <a:cs typeface="Tahoma" pitchFamily="34" charset="0"/>
              </a:rPr>
              <a:t> </a:t>
            </a:r>
          </a:p>
          <a:p>
            <a:pPr algn="ctr"/>
            <a:r>
              <a:rPr lang="en-US" sz="2800" b="1" dirty="0" smtClean="0">
                <a:solidFill>
                  <a:srgbClr val="01305B"/>
                </a:solidFill>
                <a:latin typeface="Tahoma" pitchFamily="34" charset="0"/>
                <a:cs typeface="Tahoma" pitchFamily="34" charset="0"/>
              </a:rPr>
              <a:t>Operational Support for the Department (1.8%)</a:t>
            </a:r>
          </a:p>
        </p:txBody>
      </p:sp>
      <p:pic>
        <p:nvPicPr>
          <p:cNvPr id="2052"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8" name="Content Placeholder 2"/>
          <p:cNvSpPr>
            <a:spLocks noGrp="1"/>
          </p:cNvSpPr>
          <p:nvPr>
            <p:ph idx="1"/>
          </p:nvPr>
        </p:nvSpPr>
        <p:spPr>
          <a:xfrm>
            <a:off x="533399" y="1905000"/>
            <a:ext cx="8610601" cy="4953000"/>
          </a:xfrm>
        </p:spPr>
        <p:txBody>
          <a:bodyPr>
            <a:normAutofit/>
          </a:bodyPr>
          <a:lstStyle/>
          <a:p>
            <a:r>
              <a:rPr lang="en-US" sz="2400" dirty="0"/>
              <a:t>$</a:t>
            </a:r>
            <a:r>
              <a:rPr lang="en-US" sz="2400" dirty="0" smtClean="0"/>
              <a:t>117,000 </a:t>
            </a:r>
            <a:r>
              <a:rPr lang="en-US" sz="2400" dirty="0"/>
              <a:t>for FY 16 (General Fund)</a:t>
            </a:r>
          </a:p>
          <a:p>
            <a:endParaRPr lang="en-US" sz="1200" dirty="0" smtClean="0"/>
          </a:p>
          <a:p>
            <a:r>
              <a:rPr lang="en-US" sz="2400" dirty="0" smtClean="0"/>
              <a:t>$</a:t>
            </a:r>
            <a:r>
              <a:rPr lang="en-US" sz="2400" dirty="0"/>
              <a:t>236,000 for FY 17 ongoing (General Fund)</a:t>
            </a:r>
          </a:p>
          <a:p>
            <a:endParaRPr lang="en-US" sz="1200" dirty="0" smtClean="0"/>
          </a:p>
          <a:p>
            <a:r>
              <a:rPr lang="en-US" sz="2400" dirty="0" smtClean="0"/>
              <a:t>$</a:t>
            </a:r>
            <a:r>
              <a:rPr lang="en-US" sz="2400" dirty="0"/>
              <a:t>3.041 million for FY 16 </a:t>
            </a:r>
            <a:r>
              <a:rPr lang="en-US" sz="2400" dirty="0" smtClean="0"/>
              <a:t>(Trunk Highway and Special </a:t>
            </a:r>
            <a:r>
              <a:rPr lang="en-US" sz="2400" dirty="0"/>
              <a:t>Revenue Funds)</a:t>
            </a:r>
          </a:p>
          <a:p>
            <a:endParaRPr lang="en-US" sz="1200" dirty="0" smtClean="0"/>
          </a:p>
          <a:p>
            <a:r>
              <a:rPr lang="en-US" sz="2400" dirty="0" smtClean="0"/>
              <a:t>$</a:t>
            </a:r>
            <a:r>
              <a:rPr lang="en-US" sz="2400" dirty="0"/>
              <a:t>6.164 million for FY 17 ongoing </a:t>
            </a:r>
            <a:r>
              <a:rPr lang="en-US" sz="2400" dirty="0" smtClean="0"/>
              <a:t>(Trunk Highway and Special </a:t>
            </a:r>
            <a:r>
              <a:rPr lang="en-US" sz="2400" dirty="0"/>
              <a:t>Revenue Funds)</a:t>
            </a:r>
          </a:p>
          <a:p>
            <a:pPr marL="174625" indent="-174625"/>
            <a:endParaRPr lang="en-US" sz="1900" dirty="0"/>
          </a:p>
        </p:txBody>
      </p:sp>
      <p:sp>
        <p:nvSpPr>
          <p:cNvPr id="2" name="Rectangle 1"/>
          <p:cNvSpPr/>
          <p:nvPr/>
        </p:nvSpPr>
        <p:spPr>
          <a:xfrm>
            <a:off x="0" y="1042720"/>
            <a:ext cx="9144000" cy="369332"/>
          </a:xfrm>
          <a:prstGeom prst="rect">
            <a:avLst/>
          </a:prstGeom>
        </p:spPr>
        <p:txBody>
          <a:bodyPr wrap="square">
            <a:spAutoFit/>
          </a:bodyPr>
          <a:lstStyle/>
          <a:p>
            <a:pPr algn="ctr"/>
            <a:endParaRPr lang="en-US" b="1" dirty="0">
              <a:solidFill>
                <a:srgbClr val="FFFFFF"/>
              </a:solidFill>
            </a:endParaRPr>
          </a:p>
        </p:txBody>
      </p:sp>
    </p:spTree>
    <p:extLst>
      <p:ext uri="{BB962C8B-B14F-4D97-AF65-F5344CB8AC3E}">
        <p14:creationId xmlns:p14="http://schemas.microsoft.com/office/powerpoint/2010/main" val="9160223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theme/theme1.xml><?xml version="1.0" encoding="utf-8"?>
<a:theme xmlns:a="http://schemas.openxmlformats.org/drawingml/2006/main" name="1_Office Theme">
  <a:themeElements>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1276</Words>
  <Application>Microsoft Office PowerPoint</Application>
  <PresentationFormat>On-screen Show (4:3)</PresentationFormat>
  <Paragraphs>284</Paragraphs>
  <Slides>32</Slides>
  <Notes>32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Symbol</vt:lpstr>
      <vt:lpstr>Tahoma</vt:lpstr>
      <vt:lpstr>Times New Roman</vt:lpstr>
      <vt:lpstr>Wingdings</vt:lpstr>
      <vt:lpstr>1_Office Theme</vt:lpstr>
      <vt:lpstr>Office Theme</vt:lpstr>
      <vt:lpstr>2_Office Theme</vt:lpstr>
      <vt:lpstr>3_Office Theme</vt:lpstr>
      <vt:lpstr>Minnesota Department of Public Safety </vt:lpstr>
      <vt:lpstr>Public Safety Mission A Safer Minnesota</vt:lpstr>
      <vt:lpstr>PowerPoint Presentation</vt:lpstr>
      <vt:lpstr>PowerPoint Presentation</vt:lpstr>
      <vt:lpstr>PowerPoint Presentation</vt:lpstr>
      <vt:lpstr>PowerPoint Presentation</vt:lpstr>
      <vt:lpstr>Administration and Related Services</vt:lpstr>
      <vt:lpstr>PowerPoint Presentation</vt:lpstr>
      <vt:lpstr>PowerPoint Presentation</vt:lpstr>
      <vt:lpstr>State Patrol</vt:lpstr>
      <vt:lpstr>PowerPoint Presentation</vt:lpstr>
      <vt:lpstr>PowerPoint Presentation</vt:lpstr>
      <vt:lpstr>PowerPoint Presentation</vt:lpstr>
      <vt:lpstr>PowerPoint Presentation</vt:lpstr>
      <vt:lpstr>PowerPoint Presentation</vt:lpstr>
      <vt:lpstr>PowerPoint Presentation</vt:lpstr>
      <vt:lpstr>Office of  Traffic Safety</vt:lpstr>
      <vt:lpstr>PowerPoint Presentation</vt:lpstr>
      <vt:lpstr>PowerPoint Presentation</vt:lpstr>
      <vt:lpstr>PowerPoint Presentation</vt:lpstr>
      <vt:lpstr>PowerPoint Presentation</vt:lpstr>
      <vt:lpstr>Driver and Vehicle Services</vt:lpstr>
      <vt:lpstr>PowerPoint Presentation</vt:lpstr>
      <vt:lpstr>PowerPoint Presentation</vt:lpstr>
      <vt:lpstr>PowerPoint Presentation</vt:lpstr>
      <vt:lpstr>PowerPoint Presentation</vt:lpstr>
      <vt:lpstr>PowerPoint Presentation</vt:lpstr>
      <vt:lpstr>PowerPoint Presentation</vt:lpstr>
      <vt:lpstr>Office of Pipeline Safety</vt:lpstr>
      <vt:lpstr>PowerPoint Presentation</vt:lpstr>
      <vt:lpstr>PowerPoint Presentation</vt:lpstr>
      <vt:lpstr>PowerPoint Presentation</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Department of Public Safety</dc:title>
  <dc:creator>Gordon, Bruce</dc:creator>
  <cp:lastModifiedBy>GOPGuest</cp:lastModifiedBy>
  <cp:revision>38</cp:revision>
  <dcterms:created xsi:type="dcterms:W3CDTF">2015-02-04T20:23:19Z</dcterms:created>
  <dcterms:modified xsi:type="dcterms:W3CDTF">2015-02-06T20:56:55Z</dcterms:modified>
</cp:coreProperties>
</file>