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0" r:id="rId4"/>
  </p:sldMasterIdLst>
  <p:notesMasterIdLst>
    <p:notesMasterId r:id="rId13"/>
  </p:notesMasterIdLst>
  <p:handoutMasterIdLst>
    <p:handoutMasterId r:id="rId14"/>
  </p:handoutMasterIdLst>
  <p:sldIdLst>
    <p:sldId id="256" r:id="rId5"/>
    <p:sldId id="288" r:id="rId6"/>
    <p:sldId id="290" r:id="rId7"/>
    <p:sldId id="289" r:id="rId8"/>
    <p:sldId id="258" r:id="rId9"/>
    <p:sldId id="291" r:id="rId10"/>
    <p:sldId id="259" r:id="rId11"/>
    <p:sldId id="261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865"/>
    <a:srgbClr val="000000"/>
    <a:srgbClr val="78BE21"/>
    <a:srgbClr val="0D0D0D"/>
    <a:srgbClr val="E8E8E8"/>
    <a:srgbClr val="B20738"/>
    <a:srgbClr val="00A3E2"/>
    <a:srgbClr val="2C2C2C"/>
    <a:srgbClr val="F5F5F5"/>
    <a:srgbClr val="3838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5501" autoAdjust="0"/>
  </p:normalViewPr>
  <p:slideViewPr>
    <p:cSldViewPr snapToGrid="0">
      <p:cViewPr varScale="1">
        <p:scale>
          <a:sx n="93" d="100"/>
          <a:sy n="93" d="100"/>
        </p:scale>
        <p:origin x="134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0" d="100"/>
          <a:sy n="90" d="100"/>
        </p:scale>
        <p:origin x="2604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>
              <a:latin typeface="NeueHaasGroteskText Std" panose="020B050402020202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2A04DE5-F1A9-4D45-BF54-BEFDBA739CA2}" type="datetimeFigureOut">
              <a:rPr lang="en-US" smtClean="0">
                <a:latin typeface="NeueHaasGroteskText Std" panose="020B0504020202020204" pitchFamily="34" charset="0"/>
              </a:rPr>
              <a:t>1/23/2017</a:t>
            </a:fld>
            <a:endParaRPr lang="en-US" dirty="0">
              <a:latin typeface="NeueHaasGroteskText Std" panose="020B0504020202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>
              <a:latin typeface="NeueHaasGroteskText Std" panose="020B05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3886E1E-70B3-41D2-AD41-BEE4979EC759}" type="slidenum">
              <a:rPr lang="en-US" smtClean="0">
                <a:latin typeface="NeueHaasGroteskText Std" panose="020B0504020202020204" pitchFamily="34" charset="0"/>
              </a:rPr>
              <a:t>‹#›</a:t>
            </a:fld>
            <a:endParaRPr lang="en-US" dirty="0">
              <a:latin typeface="NeueHaasGroteskText Std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61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NeueHaasGroteskText Std" panose="020B05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1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>
                <a:latin typeface="NeueHaasGroteskText Std" panose="020B0504020202020204" pitchFamily="34" charset="0"/>
              </a:defRPr>
            </a:lvl1pPr>
          </a:lstStyle>
          <a:p>
            <a:fld id="{A50CD39D-89B0-4C68-805A-35C75A7C20C8}" type="datetimeFigureOut">
              <a:rPr lang="en-US" smtClean="0"/>
              <a:pPr/>
              <a:t>1/23/2017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4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NeueHaasGroteskText Std" panose="020B05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NeueHaasGroteskText Std" panose="020B0504020202020204" pitchFamily="34" charset="0"/>
              </a:defRPr>
            </a:lvl1pPr>
          </a:lstStyle>
          <a:p>
            <a:fld id="{F9F08466-AEA7-4FC0-9459-6A32F61DA29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9786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NeueHaasGroteskText Std" panose="020B05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Logo Only)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5"/>
            <a:ext cx="9144000" cy="1199223"/>
          </a:xfrm>
          <a:solidFill>
            <a:schemeClr val="accent2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2700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5387787"/>
            <a:ext cx="9144000" cy="147021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1" y="5644884"/>
            <a:ext cx="4940300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750"/>
              </a:spcAft>
              <a:buNone/>
              <a:defRPr sz="1350" baseline="0"/>
            </a:lvl1pPr>
          </a:lstStyle>
          <a:p>
            <a:r>
              <a:rPr lang="en-US" sz="1350" dirty="0" err="1" smtClean="0"/>
              <a:t>Firstname</a:t>
            </a:r>
            <a:r>
              <a:rPr lang="en-US" sz="1350" dirty="0" smtClean="0"/>
              <a:t> </a:t>
            </a:r>
            <a:r>
              <a:rPr lang="en-US" sz="1350" dirty="0" err="1" smtClean="0"/>
              <a:t>Lastname</a:t>
            </a:r>
            <a:r>
              <a:rPr lang="en-US" sz="1350" dirty="0" smtClean="0"/>
              <a:t> | Job Title</a:t>
            </a:r>
          </a:p>
          <a:p>
            <a:r>
              <a:rPr lang="en-US" sz="1350" dirty="0" smtClean="0"/>
              <a:t>Date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D7ED242C-24FB-43A0-BCB6-43756FC812F6}" type="datetime1">
              <a:rPr lang="en-US" smtClean="0"/>
              <a:t>1/23/2017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3892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Overlay, Gray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9144000" cy="5638802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4262718" cy="2858714"/>
          </a:xfrm>
          <a:solidFill>
            <a:schemeClr val="tx1">
              <a:alpha val="88000"/>
            </a:schemeClr>
          </a:solidFill>
        </p:spPr>
        <p:txBody>
          <a:bodyPr rIns="274320" anchor="ctr"/>
          <a:lstStyle>
            <a:lvl1pPr marL="514350" indent="-17145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 sz="1875">
                <a:solidFill>
                  <a:schemeClr val="bg1"/>
                </a:solidFill>
              </a:defRPr>
            </a:lvl1pPr>
            <a:lvl2pPr marL="857250" indent="-171450">
              <a:lnSpc>
                <a:spcPct val="100000"/>
              </a:lnSpc>
              <a:buClr>
                <a:schemeClr val="accent2"/>
              </a:buClr>
              <a:defRPr sz="1575">
                <a:solidFill>
                  <a:schemeClr val="bg1"/>
                </a:solidFill>
              </a:defRPr>
            </a:lvl2pPr>
            <a:lvl3pPr marL="1200150" indent="-171450">
              <a:lnSpc>
                <a:spcPct val="100000"/>
              </a:lnSpc>
              <a:buClr>
                <a:schemeClr val="accent2"/>
              </a:buClr>
              <a:defRPr sz="1275">
                <a:solidFill>
                  <a:schemeClr val="bg1"/>
                </a:solidFill>
              </a:defRPr>
            </a:lvl3pPr>
            <a:lvl4pPr marL="1543050" indent="-171450">
              <a:lnSpc>
                <a:spcPct val="100000"/>
              </a:lnSpc>
              <a:buClr>
                <a:schemeClr val="accent2"/>
              </a:buClr>
              <a:defRPr sz="1275">
                <a:solidFill>
                  <a:schemeClr val="bg1"/>
                </a:solidFill>
              </a:defRPr>
            </a:lvl4pPr>
            <a:lvl5pPr marL="1885950" indent="-171450">
              <a:lnSpc>
                <a:spcPct val="100000"/>
              </a:lnSpc>
              <a:buClr>
                <a:schemeClr val="accent2"/>
              </a:buClr>
              <a:defRPr sz="1275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2E8677-C648-465D-82CD-E88587B4845D}" type="datetime1">
              <a:rPr lang="en-US" smtClean="0"/>
              <a:t>1/23/2017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623397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Overlay, Whit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Picture Placeholder 1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219198"/>
            <a:ext cx="9144000" cy="5638802"/>
          </a:xfrm>
        </p:spPr>
        <p:txBody>
          <a:bodyPr/>
          <a:lstStyle>
            <a:lvl1pPr>
              <a:defRPr baseline="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0" y="2609242"/>
            <a:ext cx="4262718" cy="2858714"/>
          </a:xfrm>
          <a:solidFill>
            <a:schemeClr val="tx1">
              <a:alpha val="88000"/>
            </a:schemeClr>
          </a:solidFill>
        </p:spPr>
        <p:txBody>
          <a:bodyPr rIns="274320" anchor="ctr"/>
          <a:lstStyle>
            <a:lvl1pPr marL="514350" indent="-171450">
              <a:lnSpc>
                <a:spcPct val="100000"/>
              </a:lnSpc>
              <a:spcBef>
                <a:spcPts val="0"/>
              </a:spcBef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 marL="857250" indent="-17145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 marL="1200150" indent="-17145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 marL="1543050" indent="-17145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 marL="1885950" indent="-171450">
              <a:lnSpc>
                <a:spcPct val="100000"/>
              </a:lnSpc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D07D7-46FB-4D7C-9C8F-0C340D091257}" type="datetime1">
              <a:rPr lang="en-US" smtClean="0"/>
              <a:t>1/23/2017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48801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Whit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/>
          <a:p>
            <a:fld id="{66C283A4-7960-4BFD-B3A5-A2CC5BB2A473}" type="datetime1">
              <a:rPr lang="en-US" smtClean="0"/>
              <a:t>1/23/2017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97657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1/23/2017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79810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1/23/2017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0257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olid Lt Gray)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7886700" cy="4788393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10189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fld id="{4868D85E-9AAE-43DE-B77A-6CCC9C16CBEC}" type="datetime1">
              <a:rPr lang="en-US" smtClean="0"/>
              <a:t>1/23/2017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18349" y="6356351"/>
            <a:ext cx="10970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48708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1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4676215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740174" y="1364826"/>
            <a:ext cx="3403826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1/23/2017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987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0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4676215" cy="478839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740174" y="1364826"/>
            <a:ext cx="3403826" cy="4538434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1/23/2017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45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(Solid Lt Gray)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7" name="Content Placeholder 4"/>
          <p:cNvSpPr>
            <a:spLocks noGrp="1"/>
          </p:cNvSpPr>
          <p:nvPr>
            <p:ph sz="quarter" idx="10"/>
          </p:nvPr>
        </p:nvSpPr>
        <p:spPr>
          <a:xfrm>
            <a:off x="628650" y="1366346"/>
            <a:ext cx="4676215" cy="4788393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740174" y="1364826"/>
            <a:ext cx="3403826" cy="4538434"/>
          </a:xfrm>
        </p:spPr>
        <p:txBody>
          <a:bodyPr/>
          <a:lstStyle>
            <a:lvl1pPr>
              <a:buClr>
                <a:schemeClr val="tx1"/>
              </a:buCl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10189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fld id="{4868D85E-9AAE-43DE-B77A-6CCC9C16CBEC}" type="datetime1">
              <a:rPr lang="en-US" smtClean="0"/>
              <a:t>1/23/2017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18349" y="6356351"/>
            <a:ext cx="10970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6490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4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1981899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436290" y="4345147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2734632" y="1967573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2566173" y="4345147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4864515" y="1967573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4696056" y="4345147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6994398" y="1967573"/>
            <a:ext cx="1571132" cy="2094842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6825939" y="4341161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B2D6-5DF4-4264-A4A1-7D3EAF38D255}" type="datetime1">
              <a:rPr lang="en-US" smtClean="0"/>
              <a:t>1/23/2017</a:t>
            </a:fld>
            <a:endParaRPr lang="en-US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802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 (Logo Only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7725"/>
            <a:ext cx="9144000" cy="609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5"/>
            <a:ext cx="9144000" cy="1199223"/>
          </a:xfrm>
          <a:solidFill>
            <a:schemeClr val="accent1"/>
          </a:solidFill>
        </p:spPr>
        <p:txBody>
          <a:bodyPr wrap="square" lIns="182880" tIns="91440" rIns="182880" bIns="91440" spcCol="0" anchor="ctr">
            <a:normAutofit/>
          </a:bodyPr>
          <a:lstStyle>
            <a:lvl1pPr algn="ctr">
              <a:lnSpc>
                <a:spcPct val="90000"/>
              </a:lnSpc>
              <a:defRPr sz="27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5387787"/>
            <a:ext cx="9144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1" y="5644884"/>
            <a:ext cx="4940300" cy="903062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spcAft>
                <a:spcPts val="750"/>
              </a:spcAft>
              <a:buNone/>
              <a:defRPr sz="1350" baseline="0"/>
            </a:lvl1pPr>
          </a:lstStyle>
          <a:p>
            <a:r>
              <a:rPr lang="en-US" sz="1350" dirty="0" err="1" smtClean="0"/>
              <a:t>Firstname</a:t>
            </a:r>
            <a:r>
              <a:rPr lang="en-US" sz="1350" dirty="0" smtClean="0"/>
              <a:t> </a:t>
            </a:r>
            <a:r>
              <a:rPr lang="en-US" sz="1350" dirty="0" err="1" smtClean="0"/>
              <a:t>Lastname</a:t>
            </a:r>
            <a:r>
              <a:rPr lang="en-US" sz="1350" dirty="0" smtClean="0"/>
              <a:t> | Job Title</a:t>
            </a:r>
          </a:p>
          <a:p>
            <a:r>
              <a:rPr lang="en-US" sz="1350" dirty="0" smtClean="0"/>
              <a:t>Date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D7ED242C-24FB-43A0-BCB6-43756FC812F6}" type="datetime1">
              <a:rPr lang="en-US" smtClean="0"/>
              <a:t>1/23/2017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Minnesota Management and Budget 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2851" y="383130"/>
            <a:ext cx="4465900" cy="1404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1191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(3 Up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1179610" y="1964392"/>
            <a:ext cx="1749143" cy="2332190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101919" y="4564988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3618406" y="1964392"/>
            <a:ext cx="1738398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3534177" y="4564988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6050663" y="1964392"/>
            <a:ext cx="1738398" cy="2317864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5966434" y="4564988"/>
            <a:ext cx="1906858" cy="723900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Job Title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6DB2D6-5DF4-4264-A4A1-7D3EAF38D255}" type="datetime1">
              <a:rPr lang="en-US" smtClean="0"/>
              <a:t>1/23/2017</a:t>
            </a:fld>
            <a:endParaRPr lang="en-US" dirty="0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08245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-Up Whi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rgbClr val="00386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6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1981899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436290" y="4345147"/>
            <a:ext cx="1906858" cy="162385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 hasCustomPrompt="1"/>
          </p:nvPr>
        </p:nvSpPr>
        <p:spPr>
          <a:xfrm>
            <a:off x="2734632" y="1967573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2566173" y="4345147"/>
            <a:ext cx="1906858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8" hasCustomPrompt="1"/>
          </p:nvPr>
        </p:nvSpPr>
        <p:spPr>
          <a:xfrm>
            <a:off x="4864515" y="1967573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quarter" idx="19" hasCustomPrompt="1"/>
          </p:nvPr>
        </p:nvSpPr>
        <p:spPr>
          <a:xfrm>
            <a:off x="4696056" y="4345147"/>
            <a:ext cx="1906858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20" hasCustomPrompt="1"/>
          </p:nvPr>
        </p:nvSpPr>
        <p:spPr>
          <a:xfrm>
            <a:off x="6994398" y="1967573"/>
            <a:ext cx="157113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21" hasCustomPrompt="1"/>
          </p:nvPr>
        </p:nvSpPr>
        <p:spPr>
          <a:xfrm>
            <a:off x="6825939" y="4341161"/>
            <a:ext cx="1906858" cy="162783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35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US" dirty="0"/>
          </a:p>
        </p:txBody>
      </p:sp>
      <p:sp>
        <p:nvSpPr>
          <p:cNvPr id="19" name="Rectangle 18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EEDC6-36CA-4209-B482-2ED76AA0BF08}" type="datetime1">
              <a:rPr lang="en-US" smtClean="0"/>
              <a:t>1/23/2017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36465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-Up Gray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1674772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1674773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604749" y="3939362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157413" y="3939362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4" y="1674772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1674773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7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4649854" y="3939362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8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6202517" y="3939361"/>
            <a:ext cx="2149746" cy="1858809"/>
          </a:xfrm>
        </p:spPr>
        <p:txBody>
          <a:bodyPr anchor="ctr">
            <a:noAutofit/>
          </a:bodyPr>
          <a:lstStyle>
            <a:lvl1pPr marL="0" indent="0"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C79626-CE5A-4834-975C-E7305BA2E281}" type="datetime1">
              <a:rPr lang="en-US" smtClean="0"/>
              <a:t>1/23/2017</a:t>
            </a:fld>
            <a:endParaRPr lang="en-US" dirty="0"/>
          </a:p>
        </p:txBody>
      </p:sp>
      <p:sp>
        <p:nvSpPr>
          <p:cNvPr id="2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2564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4 Up White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1674772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1674773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 hasCustomPrompt="1"/>
          </p:nvPr>
        </p:nvSpPr>
        <p:spPr>
          <a:xfrm>
            <a:off x="604749" y="3939362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2157413" y="3939362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4" y="1674772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1674773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9" hasCustomPrompt="1"/>
          </p:nvPr>
        </p:nvSpPr>
        <p:spPr>
          <a:xfrm>
            <a:off x="4649854" y="3939362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quarter" idx="20"/>
          </p:nvPr>
        </p:nvSpPr>
        <p:spPr>
          <a:xfrm>
            <a:off x="6202517" y="3939361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15FB38-58F3-410A-8DA4-4B706967601F}" type="datetime1">
              <a:rPr lang="en-US" smtClean="0"/>
              <a:t>1/23/2017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069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Duo Gray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7" name="Rectangle 16"/>
          <p:cNvSpPr/>
          <p:nvPr userDrawn="1"/>
        </p:nvSpPr>
        <p:spPr>
          <a:xfrm>
            <a:off x="0" y="1216024"/>
            <a:ext cx="9144000" cy="4987926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2571730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2571731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25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4" y="2571730"/>
            <a:ext cx="1394107" cy="1858809"/>
          </a:xfrm>
          <a:prstGeom prst="ellipse">
            <a:avLst/>
          </a:prstGeom>
          <a:solidFill>
            <a:schemeClr val="bg1"/>
          </a:solidFill>
          <a:ln w="28575">
            <a:solidFill>
              <a:schemeClr val="bg1"/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26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2571731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519661-29C3-4FE0-9FC3-375A85A42C46}" type="datetime1">
              <a:rPr lang="en-US" smtClean="0"/>
              <a:t>1/23/2017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45329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 2 Up White BG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604749" y="2800329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6"/>
          </p:nvPr>
        </p:nvSpPr>
        <p:spPr>
          <a:xfrm>
            <a:off x="2157413" y="2800330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 hasCustomPrompt="1"/>
          </p:nvPr>
        </p:nvSpPr>
        <p:spPr>
          <a:xfrm>
            <a:off x="4649854" y="2800329"/>
            <a:ext cx="1394107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350"/>
            </a:lvl1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8"/>
          </p:nvPr>
        </p:nvSpPr>
        <p:spPr>
          <a:xfrm>
            <a:off x="6202517" y="2800330"/>
            <a:ext cx="2149746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350"/>
            </a:lvl1pPr>
            <a:lvl2pPr marL="342900" indent="0">
              <a:buFont typeface="Arial" panose="020B0604020202020204" pitchFamily="34" charset="0"/>
              <a:buNone/>
              <a:defRPr sz="1350"/>
            </a:lvl2pPr>
            <a:lvl3pPr marL="685800" indent="0">
              <a:buFont typeface="Arial" panose="020B0604020202020204" pitchFamily="34" charset="0"/>
              <a:buNone/>
              <a:defRPr sz="1350"/>
            </a:lvl3pPr>
            <a:lvl4pPr marL="1028700" indent="0">
              <a:buFont typeface="Arial" panose="020B0604020202020204" pitchFamily="34" charset="0"/>
              <a:buNone/>
              <a:defRPr sz="1350"/>
            </a:lvl4pPr>
            <a:lvl5pPr marL="1371600" indent="0">
              <a:buFont typeface="Arial" panose="020B0604020202020204" pitchFamily="34" charset="0"/>
              <a:buNone/>
              <a:defRPr sz="135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6E0EA-2D80-452F-9963-33FA7A36BC09}" type="datetime1">
              <a:rPr lang="en-US" smtClean="0"/>
              <a:t>1/23/2017</a:t>
            </a:fld>
            <a:endParaRPr lang="en-US" dirty="0"/>
          </a:p>
        </p:txBody>
      </p:sp>
      <p:sp>
        <p:nvSpPr>
          <p:cNvPr id="2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28129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Red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9144000" cy="6857998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9144000" cy="1219200"/>
          </a:xfrm>
          <a:solidFill>
            <a:srgbClr val="003865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/>
          <a:p>
            <a:fld id="{4D564EB3-B268-4748-86E7-9F55DF9078D1}" type="datetime1">
              <a:rPr lang="en-US" smtClean="0"/>
              <a:t>1/23/2017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2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511261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ack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9144000" cy="685799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1"/>
            <a:ext cx="9144000" cy="1219200"/>
          </a:xfrm>
          <a:solidFill>
            <a:srgbClr val="0D0D0D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D564EB3-B268-4748-86E7-9F55DF9078D1}" type="datetime1">
              <a:rPr lang="en-US" smtClean="0"/>
              <a:pPr/>
              <a:t>1/23/2017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Optional Tagline Goes Here | mn.gov/websiteurl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887301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- Blue Titl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12"/>
          <p:cNvSpPr>
            <a:spLocks noGrp="1"/>
          </p:cNvSpPr>
          <p:nvPr>
            <p:ph type="pic" sz="quarter" idx="10"/>
          </p:nvPr>
        </p:nvSpPr>
        <p:spPr>
          <a:xfrm>
            <a:off x="0" y="3"/>
            <a:ext cx="9144000" cy="6857999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 hasCustomPrompt="1"/>
          </p:nvPr>
        </p:nvSpPr>
        <p:spPr>
          <a:xfrm>
            <a:off x="1" y="5638800"/>
            <a:ext cx="9144000" cy="1219200"/>
          </a:xfrm>
          <a:solidFill>
            <a:srgbClr val="78BE21">
              <a:alpha val="87843"/>
            </a:srgbClr>
          </a:solidFill>
        </p:spPr>
        <p:txBody>
          <a:bodyPr>
            <a:normAutofit/>
          </a:bodyPr>
          <a:lstStyle>
            <a:lvl1pPr algn="ctr">
              <a:defRPr sz="27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/>
          <a:p>
            <a:fld id="{5CAE31FF-A086-40D5-909F-A9E138181237}" type="datetime1">
              <a:rPr lang="en-US" smtClean="0"/>
              <a:t>1/23/2017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4237328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e - Gray Background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Code Demo (Click to Edit)</a:t>
            </a:r>
            <a:endParaRPr lang="en-US" dirty="0"/>
          </a:p>
        </p:txBody>
      </p:sp>
      <p:sp>
        <p:nvSpPr>
          <p:cNvPr id="10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1524000" y="2233263"/>
            <a:ext cx="6096000" cy="2966751"/>
          </a:xfrm>
        </p:spPr>
        <p:txBody>
          <a:bodyPr/>
          <a:lstStyle/>
          <a:p>
            <a:endParaRPr lang="en-US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/>
          <a:p>
            <a:fld id="{06B78D62-7A3F-4136-9CF2-CB03510DA06A}" type="datetime1">
              <a:rPr lang="en-US" smtClean="0"/>
              <a:t>1/23/2017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90615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Photo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3477837"/>
            <a:ext cx="9144000" cy="1295182"/>
          </a:xfrm>
          <a:solidFill>
            <a:schemeClr val="accent1"/>
          </a:solidFill>
        </p:spPr>
        <p:txBody>
          <a:bodyPr wrap="square" lIns="182880" tIns="91440" rIns="182880" bIns="91440" anchor="ctr">
            <a:normAutofit/>
          </a:bodyPr>
          <a:lstStyle>
            <a:lvl1pPr algn="ct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enter the slideshow title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4773020"/>
            <a:ext cx="9144000" cy="2084981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1" y="5041204"/>
            <a:ext cx="4940300" cy="1097128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350" baseline="0"/>
            </a:lvl1pPr>
          </a:lstStyle>
          <a:p>
            <a:r>
              <a:rPr lang="en-US" sz="1350" dirty="0" err="1" smtClean="0"/>
              <a:t>Firstname</a:t>
            </a:r>
            <a:r>
              <a:rPr lang="en-US" sz="1350" dirty="0" smtClean="0"/>
              <a:t> </a:t>
            </a:r>
            <a:r>
              <a:rPr lang="en-US" sz="1350" dirty="0" err="1" smtClean="0"/>
              <a:t>Lastname</a:t>
            </a:r>
            <a:r>
              <a:rPr lang="en-US" sz="1350" dirty="0" smtClean="0"/>
              <a:t> | Job Title</a:t>
            </a:r>
          </a:p>
          <a:p>
            <a:r>
              <a:rPr lang="en-US" sz="1350" dirty="0" smtClean="0"/>
              <a:t>Date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915" y="5799698"/>
            <a:ext cx="2454626" cy="776431"/>
          </a:xfrm>
          <a:prstGeom prst="rect">
            <a:avLst/>
          </a:prstGeom>
        </p:spPr>
      </p:pic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90171" y="6138333"/>
            <a:ext cx="4190735" cy="365125"/>
          </a:xfrm>
          <a:prstGeom prst="rect">
            <a:avLst/>
          </a:prstGeom>
        </p:spPr>
        <p:txBody>
          <a:bodyPr anchor="b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7"/>
          </p:nvPr>
        </p:nvSpPr>
        <p:spPr>
          <a:xfrm>
            <a:off x="0" y="0"/>
            <a:ext cx="9144000" cy="338073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824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 (Solid Dark)">
    <p:bg>
      <p:bgPr>
        <a:gradFill>
          <a:gsLst>
            <a:gs pos="100000">
              <a:schemeClr val="tx1">
                <a:lumMod val="80000"/>
              </a:schemeClr>
            </a:gs>
            <a:gs pos="63000">
              <a:schemeClr val="tx1"/>
            </a:gs>
            <a:gs pos="86000">
              <a:schemeClr val="tx1">
                <a:lumMod val="9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0" y="0"/>
            <a:ext cx="9144000" cy="115972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Code Demo (Click to Edit)</a:t>
            </a:r>
            <a:endParaRPr lang="en-US" dirty="0"/>
          </a:p>
        </p:txBody>
      </p:sp>
      <p:sp>
        <p:nvSpPr>
          <p:cNvPr id="14" name="Table Placeholder 8"/>
          <p:cNvSpPr>
            <a:spLocks noGrp="1"/>
          </p:cNvSpPr>
          <p:nvPr>
            <p:ph type="tbl" sz="quarter" idx="13"/>
          </p:nvPr>
        </p:nvSpPr>
        <p:spPr>
          <a:xfrm>
            <a:off x="1524000" y="2233263"/>
            <a:ext cx="6096000" cy="2966751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1/23/2017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05128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11923" y="287066"/>
            <a:ext cx="2641445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82" y="3211514"/>
            <a:ext cx="2641387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590" y="504856"/>
            <a:ext cx="721419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1" y="1067565"/>
            <a:ext cx="7137161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B91AA0-3BA7-4036-A3DA-317C6C4FFA29}" type="datetime1">
              <a:rPr lang="en-US" smtClean="0"/>
              <a:t>1/23/2017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6012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21" y="1365204"/>
            <a:ext cx="7916772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93" y="3222702"/>
            <a:ext cx="7040603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7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030094" y="3771872"/>
            <a:ext cx="6965427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/>
          <a:p>
            <a:fld id="{5CAE31FF-A086-40D5-909F-A9E138181237}" type="datetime1">
              <a:rPr lang="en-US" smtClean="0"/>
              <a:t>1/23/2017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99159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Light Background Horizontal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611923" y="287066"/>
            <a:ext cx="2641445" cy="2734914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11982" y="3211514"/>
            <a:ext cx="2641387" cy="2475609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590" y="504856"/>
            <a:ext cx="721419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1" y="1067565"/>
            <a:ext cx="7137161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2"/>
          </p:nvPr>
        </p:nvSpPr>
        <p:spPr>
          <a:xfrm>
            <a:off x="628650" y="6356351"/>
            <a:ext cx="1018943" cy="365125"/>
          </a:xfrm>
        </p:spPr>
        <p:txBody>
          <a:bodyPr/>
          <a:lstStyle/>
          <a:p>
            <a:fld id="{5D76A200-3168-4D33-A718-3974884CE863}" type="datetime1">
              <a:rPr lang="en-US" smtClean="0"/>
              <a:t>1/23/2017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3"/>
          </p:nvPr>
        </p:nvSpPr>
        <p:spPr>
          <a:xfrm>
            <a:off x="7418349" y="6356351"/>
            <a:ext cx="1097001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90378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reenshot Light Background Vertical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11921" y="1365204"/>
            <a:ext cx="7916772" cy="1567183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93" y="3222702"/>
            <a:ext cx="7040603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3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1030094" y="3771872"/>
            <a:ext cx="6965427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>
          <a:xfrm>
            <a:off x="628650" y="6356351"/>
            <a:ext cx="1018943" cy="365125"/>
          </a:xfrm>
        </p:spPr>
        <p:txBody>
          <a:bodyPr/>
          <a:lstStyle/>
          <a:p>
            <a:fld id="{0366E0EA-2D80-452F-9963-33FA7A36BC09}" type="datetime1">
              <a:rPr lang="en-US" smtClean="0"/>
              <a:t>1/23/2017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3"/>
          </p:nvPr>
        </p:nvSpPr>
        <p:spPr>
          <a:xfrm>
            <a:off x="7418349" y="6356351"/>
            <a:ext cx="1097001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429056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11923" y="287066"/>
            <a:ext cx="2641445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82" y="3211514"/>
            <a:ext cx="2641387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4" name="Picture 13" descr="Computer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4639" y="434837"/>
            <a:ext cx="5121496" cy="6050713"/>
          </a:xfrm>
          <a:prstGeom prst="rect">
            <a:avLst/>
          </a:prstGeom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5" name="Picture Placeholder 12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1" y="691883"/>
            <a:ext cx="4725590" cy="341153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1/23/2017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1752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11923" y="287066"/>
            <a:ext cx="2641445" cy="2734914"/>
          </a:xfrm>
        </p:spPr>
        <p:txBody>
          <a:bodyPr/>
          <a:lstStyle>
            <a:lvl1pPr>
              <a:defRPr b="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82" y="3211514"/>
            <a:ext cx="2641387" cy="2475609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accent2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accent2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590" y="504856"/>
            <a:ext cx="7214190" cy="54133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3732591" y="1067565"/>
            <a:ext cx="7137161" cy="4850604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1/23/2017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3263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11921" y="1365204"/>
            <a:ext cx="7916772" cy="1567183"/>
          </a:xfrm>
        </p:spPr>
        <p:txBody>
          <a:bodyPr/>
          <a:lstStyle>
            <a:lvl1pPr>
              <a:buClr>
                <a:schemeClr val="accent2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accent2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accent2"/>
              </a:buCl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0093" y="3222702"/>
            <a:ext cx="7040603" cy="528306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16" name="Picture Placeholder 12" descr="Screenshot"/>
          <p:cNvSpPr>
            <a:spLocks noGrp="1"/>
          </p:cNvSpPr>
          <p:nvPr>
            <p:ph type="pic" sz="quarter" idx="10" hasCustomPrompt="1"/>
          </p:nvPr>
        </p:nvSpPr>
        <p:spPr>
          <a:xfrm>
            <a:off x="1030094" y="3771872"/>
            <a:ext cx="6965427" cy="4733889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insert screenshot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/>
          <a:p>
            <a:fld id="{5CAE31FF-A086-40D5-909F-A9E138181237}" type="datetime1">
              <a:rPr lang="en-US" smtClean="0"/>
              <a:t>1/23/2017</a:t>
            </a:fld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Optional Tagline Goes Here 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 mn.gov/websiteurl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02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ingle Quote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ular Callout 11"/>
          <p:cNvSpPr/>
          <p:nvPr userDrawn="1"/>
        </p:nvSpPr>
        <p:spPr>
          <a:xfrm>
            <a:off x="650165" y="601818"/>
            <a:ext cx="78867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040802" y="1438508"/>
            <a:ext cx="7116184" cy="2219093"/>
          </a:xfrm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375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“Click to edit quote.”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040802" y="4126417"/>
            <a:ext cx="7116184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- Click to edit name or subtext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1/23/2017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966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 (Solid Dark)">
    <p:bg>
      <p:bgPr>
        <a:gradFill>
          <a:gsLst>
            <a:gs pos="100000">
              <a:schemeClr val="tx2">
                <a:lumMod val="95000"/>
                <a:lumOff val="5000"/>
              </a:schemeClr>
            </a:gs>
            <a:gs pos="45000">
              <a:schemeClr val="tx2">
                <a:lumMod val="85000"/>
                <a:lumOff val="15000"/>
              </a:schemeClr>
            </a:gs>
            <a:gs pos="86000">
              <a:schemeClr val="tx2">
                <a:lumMod val="90000"/>
                <a:lumOff val="10000"/>
              </a:schemeClr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ular Callout 11"/>
          <p:cNvSpPr/>
          <p:nvPr userDrawn="1"/>
        </p:nvSpPr>
        <p:spPr>
          <a:xfrm>
            <a:off x="650165" y="601818"/>
            <a:ext cx="7886700" cy="5450408"/>
          </a:xfrm>
          <a:custGeom>
            <a:avLst/>
            <a:gdLst>
              <a:gd name="connsiteX0" fmla="*/ 0 w 10515600"/>
              <a:gd name="connsiteY0" fmla="*/ 805890 h 4835245"/>
              <a:gd name="connsiteX1" fmla="*/ 805890 w 10515600"/>
              <a:gd name="connsiteY1" fmla="*/ 0 h 4835245"/>
              <a:gd name="connsiteX2" fmla="*/ 1752600 w 10515600"/>
              <a:gd name="connsiteY2" fmla="*/ 0 h 4835245"/>
              <a:gd name="connsiteX3" fmla="*/ 1752600 w 10515600"/>
              <a:gd name="connsiteY3" fmla="*/ 0 h 4835245"/>
              <a:gd name="connsiteX4" fmla="*/ 4381500 w 10515600"/>
              <a:gd name="connsiteY4" fmla="*/ 0 h 4835245"/>
              <a:gd name="connsiteX5" fmla="*/ 9709710 w 10515600"/>
              <a:gd name="connsiteY5" fmla="*/ 0 h 4835245"/>
              <a:gd name="connsiteX6" fmla="*/ 10515600 w 10515600"/>
              <a:gd name="connsiteY6" fmla="*/ 805890 h 4835245"/>
              <a:gd name="connsiteX7" fmla="*/ 10515600 w 10515600"/>
              <a:gd name="connsiteY7" fmla="*/ 2820560 h 4835245"/>
              <a:gd name="connsiteX8" fmla="*/ 10515600 w 10515600"/>
              <a:gd name="connsiteY8" fmla="*/ 2820560 h 4835245"/>
              <a:gd name="connsiteX9" fmla="*/ 10515600 w 10515600"/>
              <a:gd name="connsiteY9" fmla="*/ 4029371 h 4835245"/>
              <a:gd name="connsiteX10" fmla="*/ 10515600 w 10515600"/>
              <a:gd name="connsiteY10" fmla="*/ 4029355 h 4835245"/>
              <a:gd name="connsiteX11" fmla="*/ 9709710 w 10515600"/>
              <a:gd name="connsiteY11" fmla="*/ 4835245 h 4835245"/>
              <a:gd name="connsiteX12" fmla="*/ 4381500 w 10515600"/>
              <a:gd name="connsiteY12" fmla="*/ 4835245 h 4835245"/>
              <a:gd name="connsiteX13" fmla="*/ 3067085 w 10515600"/>
              <a:gd name="connsiteY13" fmla="*/ 5439651 h 4835245"/>
              <a:gd name="connsiteX14" fmla="*/ 1752600 w 10515600"/>
              <a:gd name="connsiteY14" fmla="*/ 4835245 h 4835245"/>
              <a:gd name="connsiteX15" fmla="*/ 805890 w 10515600"/>
              <a:gd name="connsiteY15" fmla="*/ 4835245 h 4835245"/>
              <a:gd name="connsiteX16" fmla="*/ 0 w 10515600"/>
              <a:gd name="connsiteY16" fmla="*/ 4029355 h 4835245"/>
              <a:gd name="connsiteX17" fmla="*/ 0 w 10515600"/>
              <a:gd name="connsiteY17" fmla="*/ 4029371 h 4835245"/>
              <a:gd name="connsiteX18" fmla="*/ 0 w 10515600"/>
              <a:gd name="connsiteY18" fmla="*/ 2820560 h 4835245"/>
              <a:gd name="connsiteX19" fmla="*/ 0 w 10515600"/>
              <a:gd name="connsiteY19" fmla="*/ 2820560 h 4835245"/>
              <a:gd name="connsiteX20" fmla="*/ 0 w 10515600"/>
              <a:gd name="connsiteY20" fmla="*/ 805890 h 483524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4381500 w 10515600"/>
              <a:gd name="connsiteY12" fmla="*/ 4835245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3067085 w 10515600"/>
              <a:gd name="connsiteY13" fmla="*/ 5439651 h 5439651"/>
              <a:gd name="connsiteX14" fmla="*/ 2279725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2279725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601015"/>
              <a:gd name="connsiteX1" fmla="*/ 805890 w 10515600"/>
              <a:gd name="connsiteY1" fmla="*/ 0 h 5601015"/>
              <a:gd name="connsiteX2" fmla="*/ 1752600 w 10515600"/>
              <a:gd name="connsiteY2" fmla="*/ 0 h 5601015"/>
              <a:gd name="connsiteX3" fmla="*/ 1752600 w 10515600"/>
              <a:gd name="connsiteY3" fmla="*/ 0 h 5601015"/>
              <a:gd name="connsiteX4" fmla="*/ 4381500 w 10515600"/>
              <a:gd name="connsiteY4" fmla="*/ 0 h 5601015"/>
              <a:gd name="connsiteX5" fmla="*/ 9709710 w 10515600"/>
              <a:gd name="connsiteY5" fmla="*/ 0 h 5601015"/>
              <a:gd name="connsiteX6" fmla="*/ 10515600 w 10515600"/>
              <a:gd name="connsiteY6" fmla="*/ 805890 h 5601015"/>
              <a:gd name="connsiteX7" fmla="*/ 10515600 w 10515600"/>
              <a:gd name="connsiteY7" fmla="*/ 2820560 h 5601015"/>
              <a:gd name="connsiteX8" fmla="*/ 10515600 w 10515600"/>
              <a:gd name="connsiteY8" fmla="*/ 2820560 h 5601015"/>
              <a:gd name="connsiteX9" fmla="*/ 10515600 w 10515600"/>
              <a:gd name="connsiteY9" fmla="*/ 4029371 h 5601015"/>
              <a:gd name="connsiteX10" fmla="*/ 10515600 w 10515600"/>
              <a:gd name="connsiteY10" fmla="*/ 4029355 h 5601015"/>
              <a:gd name="connsiteX11" fmla="*/ 9709710 w 10515600"/>
              <a:gd name="connsiteY11" fmla="*/ 4835245 h 5601015"/>
              <a:gd name="connsiteX12" fmla="*/ 3725283 w 10515600"/>
              <a:gd name="connsiteY12" fmla="*/ 4846003 h 5601015"/>
              <a:gd name="connsiteX13" fmla="*/ 3067085 w 10515600"/>
              <a:gd name="connsiteY13" fmla="*/ 5601015 h 5601015"/>
              <a:gd name="connsiteX14" fmla="*/ 1440628 w 10515600"/>
              <a:gd name="connsiteY14" fmla="*/ 4824487 h 5601015"/>
              <a:gd name="connsiteX15" fmla="*/ 805890 w 10515600"/>
              <a:gd name="connsiteY15" fmla="*/ 4835245 h 5601015"/>
              <a:gd name="connsiteX16" fmla="*/ 0 w 10515600"/>
              <a:gd name="connsiteY16" fmla="*/ 4029355 h 5601015"/>
              <a:gd name="connsiteX17" fmla="*/ 0 w 10515600"/>
              <a:gd name="connsiteY17" fmla="*/ 4029371 h 5601015"/>
              <a:gd name="connsiteX18" fmla="*/ 0 w 10515600"/>
              <a:gd name="connsiteY18" fmla="*/ 2820560 h 5601015"/>
              <a:gd name="connsiteX19" fmla="*/ 0 w 10515600"/>
              <a:gd name="connsiteY19" fmla="*/ 2820560 h 5601015"/>
              <a:gd name="connsiteX20" fmla="*/ 0 w 10515600"/>
              <a:gd name="connsiteY20" fmla="*/ 805890 h 5601015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3725283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39651"/>
              <a:gd name="connsiteX1" fmla="*/ 805890 w 10515600"/>
              <a:gd name="connsiteY1" fmla="*/ 0 h 5439651"/>
              <a:gd name="connsiteX2" fmla="*/ 1752600 w 10515600"/>
              <a:gd name="connsiteY2" fmla="*/ 0 h 5439651"/>
              <a:gd name="connsiteX3" fmla="*/ 1752600 w 10515600"/>
              <a:gd name="connsiteY3" fmla="*/ 0 h 5439651"/>
              <a:gd name="connsiteX4" fmla="*/ 4381500 w 10515600"/>
              <a:gd name="connsiteY4" fmla="*/ 0 h 5439651"/>
              <a:gd name="connsiteX5" fmla="*/ 9709710 w 10515600"/>
              <a:gd name="connsiteY5" fmla="*/ 0 h 5439651"/>
              <a:gd name="connsiteX6" fmla="*/ 10515600 w 10515600"/>
              <a:gd name="connsiteY6" fmla="*/ 805890 h 5439651"/>
              <a:gd name="connsiteX7" fmla="*/ 10515600 w 10515600"/>
              <a:gd name="connsiteY7" fmla="*/ 2820560 h 5439651"/>
              <a:gd name="connsiteX8" fmla="*/ 10515600 w 10515600"/>
              <a:gd name="connsiteY8" fmla="*/ 2820560 h 5439651"/>
              <a:gd name="connsiteX9" fmla="*/ 10515600 w 10515600"/>
              <a:gd name="connsiteY9" fmla="*/ 4029371 h 5439651"/>
              <a:gd name="connsiteX10" fmla="*/ 10515600 w 10515600"/>
              <a:gd name="connsiteY10" fmla="*/ 4029355 h 5439651"/>
              <a:gd name="connsiteX11" fmla="*/ 9709710 w 10515600"/>
              <a:gd name="connsiteY11" fmla="*/ 4835245 h 5439651"/>
              <a:gd name="connsiteX12" fmla="*/ 2552700 w 10515600"/>
              <a:gd name="connsiteY12" fmla="*/ 4846003 h 5439651"/>
              <a:gd name="connsiteX13" fmla="*/ 2098897 w 10515600"/>
              <a:gd name="connsiteY13" fmla="*/ 5439651 h 5439651"/>
              <a:gd name="connsiteX14" fmla="*/ 1440628 w 10515600"/>
              <a:gd name="connsiteY14" fmla="*/ 4824487 h 5439651"/>
              <a:gd name="connsiteX15" fmla="*/ 805890 w 10515600"/>
              <a:gd name="connsiteY15" fmla="*/ 4835245 h 5439651"/>
              <a:gd name="connsiteX16" fmla="*/ 0 w 10515600"/>
              <a:gd name="connsiteY16" fmla="*/ 4029355 h 5439651"/>
              <a:gd name="connsiteX17" fmla="*/ 0 w 10515600"/>
              <a:gd name="connsiteY17" fmla="*/ 4029371 h 5439651"/>
              <a:gd name="connsiteX18" fmla="*/ 0 w 10515600"/>
              <a:gd name="connsiteY18" fmla="*/ 2820560 h 5439651"/>
              <a:gd name="connsiteX19" fmla="*/ 0 w 10515600"/>
              <a:gd name="connsiteY19" fmla="*/ 2820560 h 5439651"/>
              <a:gd name="connsiteX20" fmla="*/ 0 w 10515600"/>
              <a:gd name="connsiteY20" fmla="*/ 805890 h 5439651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34351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  <a:gd name="connsiteX0" fmla="*/ 0 w 10515600"/>
              <a:gd name="connsiteY0" fmla="*/ 805890 h 5450408"/>
              <a:gd name="connsiteX1" fmla="*/ 805890 w 10515600"/>
              <a:gd name="connsiteY1" fmla="*/ 0 h 5450408"/>
              <a:gd name="connsiteX2" fmla="*/ 1752600 w 10515600"/>
              <a:gd name="connsiteY2" fmla="*/ 0 h 5450408"/>
              <a:gd name="connsiteX3" fmla="*/ 1752600 w 10515600"/>
              <a:gd name="connsiteY3" fmla="*/ 0 h 5450408"/>
              <a:gd name="connsiteX4" fmla="*/ 4381500 w 10515600"/>
              <a:gd name="connsiteY4" fmla="*/ 0 h 5450408"/>
              <a:gd name="connsiteX5" fmla="*/ 9709710 w 10515600"/>
              <a:gd name="connsiteY5" fmla="*/ 0 h 5450408"/>
              <a:gd name="connsiteX6" fmla="*/ 10515600 w 10515600"/>
              <a:gd name="connsiteY6" fmla="*/ 805890 h 5450408"/>
              <a:gd name="connsiteX7" fmla="*/ 10515600 w 10515600"/>
              <a:gd name="connsiteY7" fmla="*/ 2820560 h 5450408"/>
              <a:gd name="connsiteX8" fmla="*/ 10515600 w 10515600"/>
              <a:gd name="connsiteY8" fmla="*/ 2820560 h 5450408"/>
              <a:gd name="connsiteX9" fmla="*/ 10515600 w 10515600"/>
              <a:gd name="connsiteY9" fmla="*/ 4029371 h 5450408"/>
              <a:gd name="connsiteX10" fmla="*/ 10515600 w 10515600"/>
              <a:gd name="connsiteY10" fmla="*/ 4029355 h 5450408"/>
              <a:gd name="connsiteX11" fmla="*/ 9709710 w 10515600"/>
              <a:gd name="connsiteY11" fmla="*/ 4835245 h 5450408"/>
              <a:gd name="connsiteX12" fmla="*/ 2552700 w 10515600"/>
              <a:gd name="connsiteY12" fmla="*/ 4846003 h 5450408"/>
              <a:gd name="connsiteX13" fmla="*/ 2002078 w 10515600"/>
              <a:gd name="connsiteY13" fmla="*/ 5450408 h 5450408"/>
              <a:gd name="connsiteX14" fmla="*/ 1440628 w 10515600"/>
              <a:gd name="connsiteY14" fmla="*/ 4824487 h 5450408"/>
              <a:gd name="connsiteX15" fmla="*/ 805890 w 10515600"/>
              <a:gd name="connsiteY15" fmla="*/ 4835245 h 5450408"/>
              <a:gd name="connsiteX16" fmla="*/ 0 w 10515600"/>
              <a:gd name="connsiteY16" fmla="*/ 4029355 h 5450408"/>
              <a:gd name="connsiteX17" fmla="*/ 0 w 10515600"/>
              <a:gd name="connsiteY17" fmla="*/ 4029371 h 5450408"/>
              <a:gd name="connsiteX18" fmla="*/ 0 w 10515600"/>
              <a:gd name="connsiteY18" fmla="*/ 2820560 h 5450408"/>
              <a:gd name="connsiteX19" fmla="*/ 0 w 10515600"/>
              <a:gd name="connsiteY19" fmla="*/ 2820560 h 5450408"/>
              <a:gd name="connsiteX20" fmla="*/ 0 w 10515600"/>
              <a:gd name="connsiteY20" fmla="*/ 805890 h 5450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10515600" h="5450408">
                <a:moveTo>
                  <a:pt x="0" y="805890"/>
                </a:moveTo>
                <a:cubicBezTo>
                  <a:pt x="0" y="360809"/>
                  <a:pt x="360809" y="0"/>
                  <a:pt x="805890" y="0"/>
                </a:cubicBezTo>
                <a:lnTo>
                  <a:pt x="1752600" y="0"/>
                </a:lnTo>
                <a:lnTo>
                  <a:pt x="1752600" y="0"/>
                </a:lnTo>
                <a:lnTo>
                  <a:pt x="4381500" y="0"/>
                </a:lnTo>
                <a:lnTo>
                  <a:pt x="9709710" y="0"/>
                </a:lnTo>
                <a:cubicBezTo>
                  <a:pt x="10154791" y="0"/>
                  <a:pt x="10515600" y="360809"/>
                  <a:pt x="10515600" y="805890"/>
                </a:cubicBezTo>
                <a:lnTo>
                  <a:pt x="10515600" y="2820560"/>
                </a:lnTo>
                <a:lnTo>
                  <a:pt x="10515600" y="2820560"/>
                </a:lnTo>
                <a:lnTo>
                  <a:pt x="10515600" y="4029371"/>
                </a:lnTo>
                <a:lnTo>
                  <a:pt x="10515600" y="4029355"/>
                </a:lnTo>
                <a:cubicBezTo>
                  <a:pt x="10515600" y="4474436"/>
                  <a:pt x="10154791" y="4835245"/>
                  <a:pt x="9709710" y="4835245"/>
                </a:cubicBezTo>
                <a:lnTo>
                  <a:pt x="2552700" y="4846003"/>
                </a:lnTo>
                <a:lnTo>
                  <a:pt x="2002078" y="5450408"/>
                </a:lnTo>
                <a:lnTo>
                  <a:pt x="1440628" y="4824487"/>
                </a:lnTo>
                <a:lnTo>
                  <a:pt x="805890" y="4835245"/>
                </a:lnTo>
                <a:cubicBezTo>
                  <a:pt x="360809" y="4835245"/>
                  <a:pt x="0" y="4474436"/>
                  <a:pt x="0" y="4029355"/>
                </a:cubicBezTo>
                <a:lnTo>
                  <a:pt x="0" y="4029371"/>
                </a:lnTo>
                <a:lnTo>
                  <a:pt x="0" y="2820560"/>
                </a:lnTo>
                <a:lnTo>
                  <a:pt x="0" y="2820560"/>
                </a:lnTo>
                <a:lnTo>
                  <a:pt x="0" y="80589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1040802" y="1438508"/>
            <a:ext cx="7116184" cy="2219093"/>
          </a:xfrm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375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“Click to edit quote.”</a:t>
            </a:r>
            <a:endParaRPr lang="en-US" dirty="0"/>
          </a:p>
        </p:txBody>
      </p:sp>
      <p:sp>
        <p:nvSpPr>
          <p:cNvPr id="15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1040802" y="4126417"/>
            <a:ext cx="7116184" cy="1015739"/>
          </a:xfrm>
        </p:spPr>
        <p:txBody>
          <a:bodyPr anchor="ctr">
            <a:normAutofit/>
          </a:bodyPr>
          <a:lstStyle>
            <a:lvl1pPr marL="0" indent="0" algn="ctr">
              <a:buNone/>
              <a:defRPr sz="1800" i="1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dirty="0" smtClean="0"/>
              <a:t>- Click to edit name or subtext</a:t>
            </a:r>
            <a:endParaRPr lang="en-US" dirty="0"/>
          </a:p>
        </p:txBody>
      </p:sp>
      <p:sp>
        <p:nvSpPr>
          <p:cNvPr id="16" name="Date Placeholder 4"/>
          <p:cNvSpPr>
            <a:spLocks noGrp="1"/>
          </p:cNvSpPr>
          <p:nvPr>
            <p:ph type="dt" sz="half" idx="11"/>
          </p:nvPr>
        </p:nvSpPr>
        <p:spPr>
          <a:xfrm>
            <a:off x="628650" y="6356351"/>
            <a:ext cx="1018943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76FB33B-BCEE-4E25-B97B-A564B0E1024B}" type="datetime1">
              <a:rPr lang="en-US" smtClean="0"/>
              <a:t>1/23/2017</a:t>
            </a:fld>
            <a:endParaRPr lang="en-US" dirty="0"/>
          </a:p>
        </p:txBody>
      </p:sp>
      <p:sp>
        <p:nvSpPr>
          <p:cNvPr id="1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1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418349" y="6356351"/>
            <a:ext cx="1097001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411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12" name="Table Placeholder 9"/>
          <p:cNvSpPr>
            <a:spLocks noGrp="1"/>
          </p:cNvSpPr>
          <p:nvPr>
            <p:ph type="tbl" sz="quarter" idx="13"/>
          </p:nvPr>
        </p:nvSpPr>
        <p:spPr>
          <a:xfrm>
            <a:off x="628650" y="1335089"/>
            <a:ext cx="7886700" cy="484187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8C9B-0587-4A1E-9E03-E4C9FE222F08}" type="datetime1">
              <a:rPr lang="en-US" smtClean="0"/>
              <a:t>1/23/2017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799644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Black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09968" y="685800"/>
            <a:ext cx="4114800" cy="5486400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1756172" algn="l"/>
                <a:tab pos="2827735" algn="l"/>
              </a:tabLst>
              <a:defRPr sz="4125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7C3B6E0-E413-4EA2-9B23-AF69A1623F89}" type="datetime1">
              <a:rPr lang="en-US" smtClean="0"/>
              <a:t>1/23/2017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25839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Multiple Circle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6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290298" y="912530"/>
            <a:ext cx="3496041" cy="4661388"/>
          </a:xfrm>
          <a:prstGeom prst="ellipse">
            <a:avLst/>
          </a:prstGeo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3375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7158612" y="524007"/>
            <a:ext cx="1616475" cy="2155300"/>
          </a:xfrm>
          <a:prstGeom prst="ellipse">
            <a:avLst/>
          </a:prstGeom>
          <a:solidFill>
            <a:srgbClr val="78BE21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75" baseline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Second Point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938251" y="3581845"/>
            <a:ext cx="1978484" cy="2637978"/>
          </a:xfrm>
          <a:prstGeom prst="ellipse">
            <a:avLst/>
          </a:prstGeom>
          <a:solidFill>
            <a:srgbClr val="000000">
              <a:alpha val="87843"/>
            </a:srgb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875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 smtClean="0"/>
              <a:t>Third Point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38A7556-21FA-4204-9DD6-1F6FDEC2C796}" type="datetime1">
              <a:rPr lang="en-US" smtClean="0"/>
              <a:t>1/23/2017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004216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Black Box Overla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24607" y="1609867"/>
            <a:ext cx="5694788" cy="3638266"/>
          </a:xfrm>
          <a:solidFill>
            <a:srgbClr val="003865">
              <a:alpha val="87843"/>
            </a:srgbClr>
          </a:solidFill>
        </p:spPr>
        <p:txBody>
          <a:bodyPr>
            <a:noAutofit/>
          </a:bodyPr>
          <a:lstStyle>
            <a:lvl1pPr algn="ctr">
              <a:spcAft>
                <a:spcPts val="750"/>
              </a:spcAft>
              <a:tabLst>
                <a:tab pos="2827735" algn="l"/>
              </a:tabLst>
              <a:defRPr sz="525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Quote or </a:t>
            </a:r>
            <a:br>
              <a:rPr lang="en-US" dirty="0" smtClean="0"/>
            </a:br>
            <a:r>
              <a:rPr lang="en-US" dirty="0" smtClean="0"/>
              <a:t>Statement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EB49D9C-C4C1-46A9-AED8-599F8B47287F}" type="datetime1">
              <a:rPr lang="en-US" smtClean="0"/>
              <a:t>1/23/2017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771762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Solid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389686"/>
            <a:ext cx="7886700" cy="1340989"/>
          </a:xfrm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525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2925700"/>
            <a:ext cx="78867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Clr>
                <a:schemeClr val="bg1"/>
              </a:buClr>
              <a:buFont typeface="Arial" panose="020B0604020202020204" pitchFamily="34" charset="0"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094F804-653A-41F1-A565-1098D9DEB37A}" type="datetime1">
              <a:rPr lang="en-US" smtClean="0"/>
              <a:t>1/23/2017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5370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Solid Light Background">
    <p:bg>
      <p:bgPr>
        <a:gradFill>
          <a:gsLst>
            <a:gs pos="100000">
              <a:srgbClr val="BFBFBF"/>
            </a:gs>
            <a:gs pos="53000">
              <a:srgbClr val="F5F5F5"/>
            </a:gs>
            <a:gs pos="78000">
              <a:srgbClr val="E8E8E8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389686"/>
            <a:ext cx="9144000" cy="1340989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5250">
                <a:solidFill>
                  <a:schemeClr val="accent2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2925700"/>
            <a:ext cx="78867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A75E6-E45B-4C5D-981E-7C8ED0C72F5D}" type="datetime1">
              <a:rPr lang="en-US" smtClean="0"/>
              <a:t>1/23/2017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Here | mn.gov/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915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Full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4" hasCustomPrompt="1"/>
          </p:nvPr>
        </p:nvSpPr>
        <p:spPr>
          <a:xfrm>
            <a:off x="0" y="0"/>
            <a:ext cx="9144000" cy="6858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icon to edit background picture</a:t>
            </a:r>
            <a:endParaRPr lang="en-US" dirty="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389686"/>
            <a:ext cx="7886700" cy="1340989"/>
          </a:xfrm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525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Quote or Statement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2925700"/>
            <a:ext cx="7886700" cy="2673435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smtClean="0"/>
              <a:t>Make a secondary statement here.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8B25D9D-5365-41CD-BF43-4FFFCBF4BBDA}" type="datetime1">
              <a:rPr lang="en-US" smtClean="0"/>
              <a:t>1/23/2017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26053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Number - Image Backgroun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8104" y="624469"/>
            <a:ext cx="3898746" cy="507244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45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title.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754099" y="0"/>
            <a:ext cx="2989660" cy="508635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30000" i="0">
                <a:solidFill>
                  <a:schemeClr val="bg1"/>
                </a:solidFill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8CC894EF-7DC0-4B7C-83F8-29D989AA60F6}" type="datetime1">
              <a:rPr lang="en-US" smtClean="0"/>
              <a:t>1/23/2017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447323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g Number -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068104" y="624469"/>
            <a:ext cx="3898746" cy="5072440"/>
          </a:xfrm>
          <a:prstGeom prst="ellipse">
            <a:avLst/>
          </a:prstGeom>
          <a:solidFill>
            <a:schemeClr val="bg1"/>
          </a:solidFill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4500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title.</a:t>
            </a:r>
            <a:endParaRPr lang="en-US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5" hasCustomPrompt="1"/>
          </p:nvPr>
        </p:nvSpPr>
        <p:spPr>
          <a:xfrm>
            <a:off x="754099" y="0"/>
            <a:ext cx="2989660" cy="5086350"/>
          </a:xfrm>
        </p:spPr>
        <p:txBody>
          <a:bodyPr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30000" i="0">
                <a:solidFill>
                  <a:schemeClr val="bg1"/>
                </a:solidFill>
              </a:defRPr>
            </a:lvl1pPr>
            <a:lvl2pPr marL="342900" indent="0">
              <a:buNone/>
              <a:defRPr/>
            </a:lvl2pPr>
            <a:lvl3pPr marL="685800" indent="0">
              <a:buNone/>
              <a:defRPr/>
            </a:lvl3pPr>
            <a:lvl4pPr marL="1028700" indent="0">
              <a:buNone/>
              <a:defRPr/>
            </a:lvl4pPr>
            <a:lvl5pPr marL="1371600" indent="0">
              <a:buNone/>
              <a:defRPr/>
            </a:lvl5pPr>
          </a:lstStyle>
          <a:p>
            <a:pPr lvl="0"/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578DBCF0-11C3-4F19-90D9-2EE7F00784FE}" type="datetime1">
              <a:rPr lang="en-US" smtClean="0"/>
              <a:t>1/23/2017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821160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ote Solid Red Background">
    <p:bg>
      <p:bgPr>
        <a:gradFill>
          <a:gsLst>
            <a:gs pos="100000">
              <a:schemeClr val="accent1">
                <a:lumMod val="50000"/>
              </a:schemeClr>
            </a:gs>
            <a:gs pos="20000">
              <a:schemeClr val="accent1"/>
            </a:gs>
          </a:gsLst>
          <a:path path="circl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2212734"/>
            <a:ext cx="7886700" cy="1472163"/>
          </a:xfrm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525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3684897"/>
            <a:ext cx="7886700" cy="2517600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firstname.lastname@state.mn.us</a:t>
            </a:r>
          </a:p>
          <a:p>
            <a:pPr lvl="0"/>
            <a:r>
              <a:rPr lang="en-US" dirty="0" smtClean="0"/>
              <a:t>555-555-5555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094F804-653A-41F1-A565-1098D9DEB37A}" type="datetime1">
              <a:rPr lang="en-US" smtClean="0"/>
              <a:t>1/23/2017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2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5063" y="443112"/>
            <a:ext cx="2454626" cy="776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9638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Quote Solid Light Background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1651380"/>
            <a:ext cx="9144000" cy="1733266"/>
          </a:xfrm>
          <a:solidFill>
            <a:schemeClr val="tx1"/>
          </a:solidFill>
        </p:spPr>
        <p:txBody>
          <a:bodyPr>
            <a:noAutofit/>
          </a:bodyPr>
          <a:lstStyle>
            <a:lvl1pPr algn="ctr">
              <a:tabLst>
                <a:tab pos="2827735" algn="l"/>
              </a:tabLst>
              <a:defRPr sz="525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628650" y="3521123"/>
            <a:ext cx="7886700" cy="2681374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 err="1" smtClean="0"/>
              <a:t>Firstname</a:t>
            </a:r>
            <a:r>
              <a:rPr lang="en-US" dirty="0" smtClean="0"/>
              <a:t> </a:t>
            </a:r>
            <a:r>
              <a:rPr lang="en-US" dirty="0" err="1" smtClean="0"/>
              <a:t>Lastname</a:t>
            </a:r>
            <a:endParaRPr lang="en-US" dirty="0" smtClean="0"/>
          </a:p>
          <a:p>
            <a:pPr lvl="0"/>
            <a:r>
              <a:rPr lang="en-US" dirty="0" smtClean="0"/>
              <a:t>firstname.lastname@state.mn.us</a:t>
            </a:r>
          </a:p>
          <a:p>
            <a:pPr lvl="0"/>
            <a:r>
              <a:rPr lang="en-US" dirty="0" smtClean="0"/>
              <a:t>555-555-5555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66A75E6-E45B-4C5D-981E-7C8ED0C72F5D}" type="datetime1">
              <a:rPr lang="en-US" smtClean="0"/>
              <a:pPr/>
              <a:t>1/23/2017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 smtClean="0">
                <a:solidFill>
                  <a:schemeClr val="tx2"/>
                </a:solidFill>
              </a:rPr>
              <a:t>Minnesota Management and Budget</a:t>
            </a:r>
            <a:r>
              <a:rPr lang="en-US" dirty="0" smtClean="0"/>
              <a:t>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</a:t>
            </a:r>
            <a:r>
              <a:rPr lang="en-US" dirty="0" smtClean="0">
                <a:solidFill>
                  <a:schemeClr val="tx2"/>
                </a:solidFill>
              </a:rPr>
              <a:t>mn.gov/mmb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0"/>
            <a:ext cx="9144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5063" y="443112"/>
            <a:ext cx="2454626" cy="776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897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4188565"/>
            <a:ext cx="9144000" cy="1199223"/>
          </a:xfrm>
          <a:solidFill>
            <a:schemeClr val="accent1"/>
          </a:solidFill>
        </p:spPr>
        <p:txBody>
          <a:bodyPr anchor="ctr">
            <a:normAutofit/>
          </a:bodyPr>
          <a:lstStyle>
            <a:lvl1pPr algn="ct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section title</a:t>
            </a:r>
            <a:endParaRPr lang="en-US" dirty="0"/>
          </a:p>
        </p:txBody>
      </p:sp>
      <p:sp>
        <p:nvSpPr>
          <p:cNvPr id="3" name="Rectangle 2"/>
          <p:cNvSpPr/>
          <p:nvPr userDrawn="1"/>
        </p:nvSpPr>
        <p:spPr>
          <a:xfrm>
            <a:off x="0" y="5387787"/>
            <a:ext cx="9144000" cy="1470213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ln>
                <a:noFill/>
              </a:ln>
            </a:endParaRPr>
          </a:p>
        </p:txBody>
      </p:sp>
      <p:sp>
        <p:nvSpPr>
          <p:cNvPr id="12" name="Text Placeholder 10"/>
          <p:cNvSpPr>
            <a:spLocks noGrp="1"/>
          </p:cNvSpPr>
          <p:nvPr>
            <p:ph type="body" sz="quarter" idx="14" hasCustomPrompt="1"/>
          </p:nvPr>
        </p:nvSpPr>
        <p:spPr>
          <a:xfrm>
            <a:off x="2101851" y="5644884"/>
            <a:ext cx="4940300" cy="440970"/>
          </a:xfrm>
        </p:spPr>
        <p:txBody>
          <a:bodyPr>
            <a:normAutofit/>
          </a:bodyPr>
          <a:lstStyle>
            <a:lvl1pPr marL="0" indent="0" algn="ctr">
              <a:buNone/>
              <a:defRPr sz="1350" baseline="0"/>
            </a:lvl1pPr>
          </a:lstStyle>
          <a:p>
            <a:r>
              <a:rPr lang="en-US" sz="1350" dirty="0" err="1" smtClean="0"/>
              <a:t>Firstname</a:t>
            </a:r>
            <a:r>
              <a:rPr lang="en-US" sz="1350" dirty="0" smtClean="0"/>
              <a:t> </a:t>
            </a:r>
            <a:r>
              <a:rPr lang="en-US" sz="1350" dirty="0" err="1" smtClean="0"/>
              <a:t>Lastname</a:t>
            </a:r>
            <a:r>
              <a:rPr lang="en-US" sz="1350" dirty="0" smtClean="0"/>
              <a:t> | Job Title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789113"/>
            <a:ext cx="9144000" cy="2298700"/>
          </a:xfrm>
        </p:spPr>
        <p:txBody>
          <a:bodyPr/>
          <a:lstStyle/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18" name="Date Placeholder 17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A8CA1A9B-139F-4606-AD0A-F3253110DAE5}" type="datetime1">
              <a:rPr lang="en-US" smtClean="0"/>
              <a:t>1/23/2017</a:t>
            </a:fld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Minnesota Management and Budget 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5063" y="537241"/>
            <a:ext cx="2454626" cy="7764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250229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92EC2-9FEC-4D6C-BB55-E69F0439A931}" type="datetimeFigureOut">
              <a:rPr lang="en-US" smtClean="0"/>
              <a:t>1/23/2017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3948DF-4BCF-42EB-9EC4-03C4070AF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1458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4D5D47-1752-4D84-8BFB-C2F71A34C932}" type="datetime1">
              <a:rPr lang="en-US" smtClean="0"/>
              <a:t>1/23/2017</a:t>
            </a:fld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Minnesota Management and Budget 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 mn.gov/mmb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5324997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White BG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94625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94625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98DD1-C477-482D-A126-3FBDD1778E48}" type="datetime1">
              <a:rPr lang="en-US" smtClean="0"/>
              <a:t>1/23/2017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6610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 (Boxed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35281"/>
            <a:ext cx="7886700" cy="4841682"/>
          </a:xfrm>
          <a:solidFill>
            <a:schemeClr val="bg1"/>
          </a:solidFill>
        </p:spPr>
        <p:txBody>
          <a:bodyPr lIns="228600" tIns="548640" rIns="274320"/>
          <a:lstStyle>
            <a:lvl1pPr marL="257175" indent="-257175">
              <a:lnSpc>
                <a:spcPct val="100000"/>
              </a:lnSpc>
              <a:spcAft>
                <a:spcPts val="7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75"/>
            </a:lvl1pPr>
            <a:lvl2pPr marL="600075" indent="-257175">
              <a:lnSpc>
                <a:spcPct val="100000"/>
              </a:lnSpc>
              <a:spcAft>
                <a:spcPts val="7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575"/>
            </a:lvl2pPr>
            <a:lvl3pPr marL="900113" indent="-214313">
              <a:lnSpc>
                <a:spcPct val="100000"/>
              </a:lnSpc>
              <a:spcAft>
                <a:spcPts val="7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275"/>
            </a:lvl3pPr>
            <a:lvl4pPr marL="1243013" indent="-214313">
              <a:lnSpc>
                <a:spcPct val="100000"/>
              </a:lnSpc>
              <a:spcAft>
                <a:spcPts val="7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275"/>
            </a:lvl4pPr>
            <a:lvl5pPr marL="1585913" indent="-214313">
              <a:lnSpc>
                <a:spcPct val="100000"/>
              </a:lnSpc>
              <a:spcAft>
                <a:spcPts val="75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275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8C9B-0587-4A1E-9E03-E4C9FE222F08}" type="datetime1">
              <a:rPr lang="en-US" smtClean="0"/>
              <a:t>1/23/2017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1216025"/>
            <a:ext cx="9144000" cy="119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485841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Boxed)">
    <p:bg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1219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10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152400"/>
            <a:ext cx="7886700" cy="914400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594625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594625"/>
            <a:ext cx="3886200" cy="4582339"/>
          </a:xfrm>
          <a:solidFill>
            <a:schemeClr val="bg1"/>
          </a:solidFill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5A5BA-A5F9-4138-9E4B-FFD626F6437A}" type="datetime1">
              <a:rPr lang="en-US" smtClean="0"/>
              <a:t>1/23/2017</a:t>
            </a:fld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3801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10189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2"/>
                </a:solidFill>
              </a:defRPr>
            </a:lvl1pPr>
          </a:lstStyle>
          <a:p>
            <a:fld id="{068C556E-7101-4471-A958-3911E20944AB}" type="datetime1">
              <a:rPr lang="en-US" smtClean="0"/>
              <a:t>1/23/2017</a:t>
            </a:fld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76633" y="6356350"/>
            <a:ext cx="4190735" cy="365125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Optional Tagline Goes Here </a:t>
            </a:r>
            <a:r>
              <a:rPr lang="en-US" dirty="0" smtClean="0">
                <a:solidFill>
                  <a:schemeClr val="accent1"/>
                </a:solidFill>
              </a:rPr>
              <a:t>|</a:t>
            </a:r>
            <a:r>
              <a:rPr lang="en-US" dirty="0" smtClean="0"/>
              <a:t> mn.gov/</a:t>
            </a:r>
            <a:r>
              <a:rPr lang="en-US" dirty="0" err="1" smtClean="0"/>
              <a:t>websiteurl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18349" y="6356351"/>
            <a:ext cx="10970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2"/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62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99" r:id="rId2"/>
    <p:sldLayoutId id="2147483787" r:id="rId3"/>
    <p:sldLayoutId id="2147483795" r:id="rId4"/>
    <p:sldLayoutId id="2147483711" r:id="rId5"/>
    <p:sldLayoutId id="2147483712" r:id="rId6"/>
    <p:sldLayoutId id="2147483790" r:id="rId7"/>
    <p:sldLayoutId id="2147483789" r:id="rId8"/>
    <p:sldLayoutId id="2147483714" r:id="rId9"/>
    <p:sldLayoutId id="2147483738" r:id="rId10"/>
    <p:sldLayoutId id="2147483739" r:id="rId11"/>
    <p:sldLayoutId id="2147483780" r:id="rId12"/>
    <p:sldLayoutId id="2147483773" r:id="rId13"/>
    <p:sldLayoutId id="2147483800" r:id="rId14"/>
    <p:sldLayoutId id="2147483688" r:id="rId15"/>
    <p:sldLayoutId id="2147483801" r:id="rId16"/>
    <p:sldLayoutId id="2147483802" r:id="rId17"/>
    <p:sldLayoutId id="2147483803" r:id="rId18"/>
    <p:sldLayoutId id="2147483744" r:id="rId19"/>
    <p:sldLayoutId id="2147483793" r:id="rId20"/>
    <p:sldLayoutId id="2147483772" r:id="rId21"/>
    <p:sldLayoutId id="2147483767" r:id="rId22"/>
    <p:sldLayoutId id="2147483769" r:id="rId23"/>
    <p:sldLayoutId id="2147483771" r:id="rId24"/>
    <p:sldLayoutId id="2147483770" r:id="rId25"/>
    <p:sldLayoutId id="2147483732" r:id="rId26"/>
    <p:sldLayoutId id="2147483794" r:id="rId27"/>
    <p:sldLayoutId id="2147483733" r:id="rId28"/>
    <p:sldLayoutId id="2147483747" r:id="rId29"/>
    <p:sldLayoutId id="2147483818" r:id="rId30"/>
    <p:sldLayoutId id="2147483805" r:id="rId31"/>
    <p:sldLayoutId id="2147483806" r:id="rId32"/>
    <p:sldLayoutId id="2147483750" r:id="rId33"/>
    <p:sldLayoutId id="2147483765" r:id="rId34"/>
    <p:sldLayoutId id="2147483781" r:id="rId35"/>
    <p:sldLayoutId id="2147483809" r:id="rId36"/>
    <p:sldLayoutId id="2147483808" r:id="rId37"/>
    <p:sldLayoutId id="2147483807" r:id="rId38"/>
    <p:sldLayoutId id="2147483819" r:id="rId39"/>
    <p:sldLayoutId id="2147483754" r:id="rId40"/>
    <p:sldLayoutId id="2147483755" r:id="rId41"/>
    <p:sldLayoutId id="2147483759" r:id="rId42"/>
    <p:sldLayoutId id="2147483753" r:id="rId43"/>
    <p:sldLayoutId id="2147483763" r:id="rId44"/>
    <p:sldLayoutId id="2147483762" r:id="rId45"/>
    <p:sldLayoutId id="2147483758" r:id="rId46"/>
    <p:sldLayoutId id="2147483756" r:id="rId47"/>
    <p:sldLayoutId id="2147483798" r:id="rId48"/>
    <p:sldLayoutId id="2147483797" r:id="rId49"/>
    <p:sldLayoutId id="2147483820" r:id="rId50"/>
  </p:sldLayoutIdLst>
  <p:timing>
    <p:tnLst>
      <p:par>
        <p:cTn id="1" dur="indefinite" restart="never" nodeType="tmRoot"/>
      </p:par>
    </p:tnLst>
  </p:timing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100000"/>
        </a:lnSpc>
        <a:spcBef>
          <a:spcPts val="750"/>
        </a:spcBef>
        <a:spcAft>
          <a:spcPts val="750"/>
        </a:spcAft>
        <a:buClr>
          <a:schemeClr val="accent1"/>
        </a:buClr>
        <a:buFont typeface="Arial" panose="020B0604020202020204" pitchFamily="34" charset="0"/>
        <a:buChar char="•"/>
        <a:defRPr sz="1875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750"/>
        </a:spcAft>
        <a:buClr>
          <a:schemeClr val="accent1"/>
        </a:buClr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750"/>
        </a:spcAft>
        <a:buClr>
          <a:schemeClr val="accent1"/>
        </a:buClr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750"/>
        </a:spcAft>
        <a:buClr>
          <a:schemeClr val="accent1"/>
        </a:buClr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100000"/>
        </a:lnSpc>
        <a:spcBef>
          <a:spcPts val="375"/>
        </a:spcBef>
        <a:spcAft>
          <a:spcPts val="750"/>
        </a:spcAft>
        <a:buClr>
          <a:schemeClr val="accent1"/>
        </a:buClr>
        <a:buFont typeface="Arial" panose="020B0604020202020204" pitchFamily="34" charset="0"/>
        <a:buChar char="•"/>
        <a:defRPr sz="1275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/>
              <a:t>State Government Special Revenue Fund Update</a:t>
            </a:r>
            <a:endParaRPr lang="en-US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2101850" y="5453288"/>
            <a:ext cx="4940300" cy="903062"/>
          </a:xfrm>
        </p:spPr>
        <p:txBody>
          <a:bodyPr>
            <a:noAutofit/>
          </a:bodyPr>
          <a:lstStyle/>
          <a:p>
            <a:pPr algn="l"/>
            <a:r>
              <a:rPr lang="en-US" sz="2000" dirty="0" smtClean="0"/>
              <a:t>Paul Moore, Executive Budget Officer</a:t>
            </a:r>
          </a:p>
          <a:p>
            <a:pPr algn="l"/>
            <a:r>
              <a:rPr lang="en-US" sz="2000" dirty="0" smtClean="0"/>
              <a:t>January 24, 2017</a:t>
            </a:r>
            <a:endParaRPr lang="en-US" sz="20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Minnesota Management and Budget 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 mn.gov/mmb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4304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800" dirty="0" smtClean="0"/>
              <a:t>Overview of State </a:t>
            </a:r>
            <a:r>
              <a:rPr lang="en-US" sz="2800" dirty="0"/>
              <a:t>Government Special Revenue Fund (</a:t>
            </a:r>
            <a:r>
              <a:rPr lang="en-US" sz="2800" dirty="0" smtClean="0"/>
              <a:t>SGSR</a:t>
            </a:r>
            <a:r>
              <a:rPr lang="en-US" sz="2800" dirty="0"/>
              <a:t>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35906"/>
            <a:ext cx="7886700" cy="4351338"/>
          </a:xfrm>
        </p:spPr>
        <p:txBody>
          <a:bodyPr/>
          <a:lstStyle/>
          <a:p>
            <a:pPr marL="274320" indent="-27432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700" dirty="0">
                <a:cs typeface="Arial" pitchFamily="34" charset="0"/>
              </a:rPr>
              <a:t>Comprised of four accounts:</a:t>
            </a:r>
          </a:p>
          <a:p>
            <a:pPr marL="617220" lvl="1" indent="-27432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200" dirty="0" smtClean="0">
                <a:cs typeface="Arial" pitchFamily="34" charset="0"/>
              </a:rPr>
              <a:t>911 Emergency </a:t>
            </a:r>
            <a:r>
              <a:rPr lang="en-US" sz="2200" dirty="0">
                <a:cs typeface="Arial" pitchFamily="34" charset="0"/>
              </a:rPr>
              <a:t>Fund</a:t>
            </a:r>
          </a:p>
          <a:p>
            <a:pPr marL="617220" lvl="1" indent="-27432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200" dirty="0">
                <a:cs typeface="Arial" pitchFamily="34" charset="0"/>
              </a:rPr>
              <a:t>Construction Code Fund</a:t>
            </a:r>
          </a:p>
          <a:p>
            <a:pPr marL="617220" lvl="1" indent="-27432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200" dirty="0">
                <a:cs typeface="Arial" pitchFamily="34" charset="0"/>
              </a:rPr>
              <a:t>State Government Special Revenue (1200) Fund</a:t>
            </a:r>
          </a:p>
          <a:p>
            <a:pPr marL="617220" lvl="1" indent="-27432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200" dirty="0">
                <a:cs typeface="Arial" pitchFamily="34" charset="0"/>
              </a:rPr>
              <a:t>Health Related Boards (1201) Fund</a:t>
            </a:r>
          </a:p>
          <a:p>
            <a:pPr marL="274320" indent="-27432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700" dirty="0" smtClean="0">
                <a:cs typeface="Arial" pitchFamily="34" charset="0"/>
              </a:rPr>
              <a:t>Expenditures from these accounts </a:t>
            </a:r>
            <a:r>
              <a:rPr lang="en-US" sz="2700" dirty="0">
                <a:cs typeface="Arial" pitchFamily="34" charset="0"/>
              </a:rPr>
              <a:t>are supported by fee revenue.</a:t>
            </a:r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Minnesota Management and Budget 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 mn.gov/mmb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4378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800" dirty="0" smtClean="0"/>
              <a:t>Health and Human Services programs </a:t>
            </a:r>
            <a:r>
              <a:rPr lang="en-US" sz="2800" dirty="0"/>
              <a:t>f</a:t>
            </a:r>
            <a:r>
              <a:rPr lang="en-US" sz="2800" dirty="0" smtClean="0"/>
              <a:t>unded by the SGSR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35906"/>
            <a:ext cx="7886700" cy="4351338"/>
          </a:xfrm>
        </p:spPr>
        <p:txBody>
          <a:bodyPr>
            <a:normAutofit/>
          </a:bodyPr>
          <a:lstStyle/>
          <a:p>
            <a:pPr marL="0" indent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700" dirty="0" smtClean="0">
                <a:cs typeface="Arial" pitchFamily="34" charset="0"/>
              </a:rPr>
              <a:t>HHS agencies and boards license, regulate, and inspect business/public entities and occupations to protect public health and safety.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Minnesota Management and Budget 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 mn.gov/mmb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3</a:t>
            </a:fld>
            <a:endParaRPr lang="en-US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4531877"/>
              </p:ext>
            </p:extLst>
          </p:nvPr>
        </p:nvGraphicFramePr>
        <p:xfrm>
          <a:off x="628650" y="3139871"/>
          <a:ext cx="7886700" cy="3072721"/>
        </p:xfrm>
        <a:graphic>
          <a:graphicData uri="http://schemas.openxmlformats.org/drawingml/2006/table">
            <a:tbl>
              <a:tblPr firstRow="1" firstCol="1" bandRow="1"/>
              <a:tblGrid>
                <a:gridCol w="3943350"/>
                <a:gridCol w="3943350"/>
              </a:tblGrid>
              <a:tr h="77022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SGSR Account (1200 Fund)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2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Health Related Boards Account (1201 Fund)</a:t>
                      </a:r>
                      <a:endParaRPr lang="en-US" sz="2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135027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• </a:t>
                      </a: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Health Department: Hospitals, nursing homes, restaurants, pools, hotels, several health occupations, and wells/public drinking </a:t>
                      </a:r>
                      <a:r>
                        <a:rPr lang="en-US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water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• </a:t>
                      </a: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Dozens of occupations and educational programs across 15 health-related licensing boards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95222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• Human Services Department: Child care and home &amp; community-based services providers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61577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800" dirty="0" smtClean="0"/>
              <a:t>Fee levels and agency spending are determined by the legislature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700" dirty="0" smtClean="0">
                <a:cs typeface="Arial" pitchFamily="34" charset="0"/>
              </a:rPr>
              <a:t>Statute dictates fee levels</a:t>
            </a:r>
          </a:p>
          <a:p>
            <a:pPr marL="274320" indent="-27432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700" dirty="0" smtClean="0">
                <a:cs typeface="Arial" pitchFamily="34" charset="0"/>
              </a:rPr>
              <a:t>Fee revenue is deposited and contributes to the fund’s bottom line</a:t>
            </a:r>
          </a:p>
          <a:p>
            <a:pPr marL="274320" indent="-27432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700" dirty="0" smtClean="0">
                <a:cs typeface="Arial" pitchFamily="34" charset="0"/>
              </a:rPr>
              <a:t>Session law appropriates money to agencies and boards, dictating annual spending limits.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Minnesota Management and Budget 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 mn.gov/mmb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0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1200 Fund is facing a deficit starting this fiscal year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Minnesota Management and Budget 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 mn.gov/mmb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5</a:t>
            </a:fld>
            <a:endParaRPr lang="en-US" dirty="0"/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2238300"/>
              </p:ext>
            </p:extLst>
          </p:nvPr>
        </p:nvGraphicFramePr>
        <p:xfrm>
          <a:off x="628650" y="1787698"/>
          <a:ext cx="7886700" cy="3719254"/>
        </p:xfrm>
        <a:graphic>
          <a:graphicData uri="http://schemas.openxmlformats.org/drawingml/2006/table">
            <a:tbl>
              <a:tblPr/>
              <a:tblGrid>
                <a:gridCol w="3579104"/>
                <a:gridCol w="2153798"/>
                <a:gridCol w="2153798"/>
              </a:tblGrid>
              <a:tr h="33811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SGSR (1200 fund)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8114">
                <a:tc>
                  <a:txBody>
                    <a:bodyPr/>
                    <a:lstStyle/>
                    <a:p>
                      <a:pPr marL="0" marR="0" lvl="0" indent="0" algn="l" defTabSz="6858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($ in millions)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FY 2016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FY 2017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8114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Actual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Nov  Forecast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11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Beginning Balance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$4,227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$4,277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3811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Revenues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$54,109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$55,259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8114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811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DHS expenditures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$4,450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$4,339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811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MDH expenditures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$49,431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$57,090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811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All other expenditures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$178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$984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8114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811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Budgetary Balance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$4,277 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($2,877)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23642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The deficit is projected to grow through the next biennium and beyond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Minnesota Management and Budget 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 mn.gov/mmb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6</a:t>
            </a:fld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08767078"/>
              </p:ext>
            </p:extLst>
          </p:nvPr>
        </p:nvGraphicFramePr>
        <p:xfrm>
          <a:off x="628650" y="1787694"/>
          <a:ext cx="7886701" cy="3719254"/>
        </p:xfrm>
        <a:graphic>
          <a:graphicData uri="http://schemas.openxmlformats.org/drawingml/2006/table">
            <a:tbl>
              <a:tblPr/>
              <a:tblGrid>
                <a:gridCol w="3579105"/>
                <a:gridCol w="2153798"/>
                <a:gridCol w="2153798"/>
              </a:tblGrid>
              <a:tr h="33811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SGSR (1200 fund)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811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($ in millions)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FY 2018-19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FY 2020-21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8114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Nov Forecast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Nov  Forecast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811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Beginning Balance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($2,877</a:t>
                      </a:r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($7,084</a:t>
                      </a:r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33811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Revenues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$110,973 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$110,653 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8114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811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DHS expenditures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$8,548 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$8,548 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811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MDH expenditures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$105,469 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$105,476 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811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All other expenditures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$1,164 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$1,164 </a:t>
                      </a:r>
                      <a:endParaRPr lang="en-US" sz="20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8114">
                <a:tc>
                  <a:txBody>
                    <a:bodyPr/>
                    <a:lstStyle/>
                    <a:p>
                      <a:pPr algn="l" fontAlgn="b"/>
                      <a:endParaRPr lang="en-US" sz="2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en-US" sz="20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338114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Budgetary Balance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($7,084</a:t>
                      </a:r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b="1" i="0" u="none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($11,618</a:t>
                      </a:r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2302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800" dirty="0" smtClean="0"/>
              <a:t>Next steps toward resolving deficit</a:t>
            </a:r>
            <a:endParaRPr lang="en-US" sz="28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smtClean="0"/>
              <a:t>Minnesota Management and Budget </a:t>
            </a:r>
            <a:r>
              <a:rPr lang="en-US" smtClean="0">
                <a:solidFill>
                  <a:schemeClr val="accent1"/>
                </a:solidFill>
              </a:rPr>
              <a:t>|</a:t>
            </a:r>
            <a:r>
              <a:rPr lang="en-US" smtClean="0"/>
              <a:t> mn.gov/mmb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7</a:t>
            </a:fld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700" dirty="0" smtClean="0">
                <a:cs typeface="Arial" pitchFamily="34" charset="0"/>
              </a:rPr>
              <a:t>MMB has informed </a:t>
            </a:r>
            <a:r>
              <a:rPr lang="en-US" sz="2700" dirty="0" smtClean="0">
                <a:cs typeface="Arial" pitchFamily="34" charset="0"/>
              </a:rPr>
              <a:t>commissioners and the legislature of projected deficit.</a:t>
            </a:r>
          </a:p>
          <a:p>
            <a:pPr marL="274320" indent="-27432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700" dirty="0" smtClean="0">
                <a:cs typeface="Arial" pitchFamily="34" charset="0"/>
              </a:rPr>
              <a:t>MMB continues to work with agencies to identify solutions.</a:t>
            </a:r>
          </a:p>
          <a:p>
            <a:pPr marL="274320" indent="-274320">
              <a:lnSpc>
                <a:spcPct val="114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700" dirty="0" smtClean="0">
                <a:cs typeface="Arial" pitchFamily="34" charset="0"/>
              </a:rPr>
              <a:t>Proposals will be communicated to legislature and legislative input is invited.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7933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mn.gov/</a:t>
            </a:r>
            <a:r>
              <a:rPr lang="en-US" sz="2800" dirty="0" err="1" smtClean="0"/>
              <a:t>mmb</a:t>
            </a:r>
            <a:endParaRPr lang="en-US" sz="2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08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N.IT">
  <a:themeElements>
    <a:clrScheme name="Minnesota Brand Colors">
      <a:dk1>
        <a:srgbClr val="003865"/>
      </a:dk1>
      <a:lt1>
        <a:srgbClr val="FFFFFF"/>
      </a:lt1>
      <a:dk2>
        <a:srgbClr val="000000"/>
      </a:dk2>
      <a:lt2>
        <a:srgbClr val="DDDDDA"/>
      </a:lt2>
      <a:accent1>
        <a:srgbClr val="003865"/>
      </a:accent1>
      <a:accent2>
        <a:srgbClr val="78BE21"/>
      </a:accent2>
      <a:accent3>
        <a:srgbClr val="008EAA"/>
      </a:accent3>
      <a:accent4>
        <a:srgbClr val="8D3F2B"/>
      </a:accent4>
      <a:accent5>
        <a:srgbClr val="0D5257"/>
      </a:accent5>
      <a:accent6>
        <a:srgbClr val="5D295F"/>
      </a:accent6>
      <a:hlink>
        <a:srgbClr val="0563C1"/>
      </a:hlink>
      <a:folHlink>
        <a:srgbClr val="5D295F"/>
      </a:folHlink>
    </a:clrScheme>
    <a:fontScheme name="MN Secondary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N.IT" id="{43004C98-5B53-4D58-92B4-D334E886AB92}" vid="{BCC84AB3-760B-4B29-9458-5FA6845EC3C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0DFDE64AAE0974A8908DD3553DDBF03" ma:contentTypeVersion="0" ma:contentTypeDescription="Create a new document." ma:contentTypeScope="" ma:versionID="46a287b4c15f326c72e9d063441dc05c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678B604-9059-4F1C-B8E2-C96A71A964D2}">
  <ds:schemaRefs>
    <ds:schemaRef ds:uri="http://purl.org/dc/elements/1.1/"/>
    <ds:schemaRef ds:uri="http://purl.org/dc/terms/"/>
    <ds:schemaRef ds:uri="http://schemas.microsoft.com/office/2006/metadata/properties"/>
    <ds:schemaRef ds:uri="http://www.w3.org/XML/1998/namespace"/>
    <ds:schemaRef ds:uri="http://schemas.microsoft.com/office/2006/documentManagement/types"/>
    <ds:schemaRef ds:uri="http://purl.org/dc/dcmitype/"/>
    <ds:schemaRef ds:uri="http://schemas.openxmlformats.org/package/2006/metadata/core-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D73A0F7-7423-48D4-A966-8AC17BB444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67F4349A-22F7-4A2D-8CA5-43DDCD67959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MN.IT</Template>
  <TotalTime>15619</TotalTime>
  <Words>402</Words>
  <Application>Microsoft Office PowerPoint</Application>
  <PresentationFormat>On-screen Show (4:3)</PresentationFormat>
  <Paragraphs>99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NeueHaasGroteskText Std</vt:lpstr>
      <vt:lpstr>Times New Roman</vt:lpstr>
      <vt:lpstr>MN.IT</vt:lpstr>
      <vt:lpstr>State Government Special Revenue Fund Update</vt:lpstr>
      <vt:lpstr>Overview of State Government Special Revenue Fund (SGSR)</vt:lpstr>
      <vt:lpstr>Health and Human Services programs funded by the SGSR</vt:lpstr>
      <vt:lpstr>Fee levels and agency spending are determined by the legislature</vt:lpstr>
      <vt:lpstr>1200 Fund is facing a deficit starting this fiscal year</vt:lpstr>
      <vt:lpstr>The deficit is projected to grow through the next biennium and beyond</vt:lpstr>
      <vt:lpstr>Next steps toward resolving deficit</vt:lpstr>
      <vt:lpstr>Questions?</vt:lpstr>
    </vt:vector>
  </TitlesOfParts>
  <Company>State of Minnesota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State of Minnesota Sample PowerPoint Template</dc:title>
  <dc:subject>PowerPoint Template</dc:subject>
  <dc:creator>MN.IT Services Communications</dc:creator>
  <cp:keywords>PowerPoint, Template</cp:keywords>
  <dc:description>Version 1.1, Released 8-2016</dc:description>
  <cp:lastModifiedBy>Paul Moore</cp:lastModifiedBy>
  <cp:revision>710</cp:revision>
  <cp:lastPrinted>2017-01-23T20:15:07Z</cp:lastPrinted>
  <dcterms:created xsi:type="dcterms:W3CDTF">2016-01-06T16:54:03Z</dcterms:created>
  <dcterms:modified xsi:type="dcterms:W3CDTF">2017-01-23T22:36:06Z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0x01010090DFDE64AAE0974A8908DD3553DDBF03</vt:lpwstr>
  </property>
</Properties>
</file>