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8" r:id="rId6"/>
    <p:sldId id="290" r:id="rId7"/>
    <p:sldId id="289" r:id="rId8"/>
    <p:sldId id="258" r:id="rId9"/>
    <p:sldId id="291" r:id="rId10"/>
    <p:sldId id="259" r:id="rId11"/>
    <p:sldId id="26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00000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501" autoAdjust="0"/>
  </p:normalViewPr>
  <p:slideViewPr>
    <p:cSldViewPr snapToGrid="0">
      <p:cViewPr varScale="1">
        <p:scale>
          <a:sx n="93" d="100"/>
          <a:sy n="93" d="100"/>
        </p:scale>
        <p:origin x="134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1/23/2017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725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851" y="383130"/>
            <a:ext cx="4465900" cy="140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4D564EB3-B268-4748-86E7-9F55DF9078D1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564EB3-B268-4748-86E7-9F55DF9078D1}" type="datetime1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06B78D62-7A3F-4136-9CF2-CB03510DA06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5" y="5799698"/>
            <a:ext cx="2454626" cy="77643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0366E0EA-2D80-452F-9963-33FA7A36BC0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8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2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63" y="443112"/>
            <a:ext cx="2454626" cy="77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Minnesota Management and Budget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tx2"/>
                </a:solidFill>
              </a:rPr>
              <a:t>mn.gov/mmb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63" y="443112"/>
            <a:ext cx="2454626" cy="77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CA1A9B-139F-4606-AD0A-F3253110DAE5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63" y="537241"/>
            <a:ext cx="2454626" cy="77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2EC2-9FEC-4D6C-BB55-E69F0439A93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8DF-4BCF-42EB-9EC4-03C4070A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5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1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30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9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  <p:sldLayoutId id="2147483820" r:id="rId50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State Government Special Revenue Fund Update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101850" y="5453288"/>
            <a:ext cx="4940300" cy="903062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Paul Moore, Executive Budget Officer</a:t>
            </a:r>
          </a:p>
          <a:p>
            <a:pPr algn="l"/>
            <a:r>
              <a:rPr lang="en-US" sz="2000" dirty="0" smtClean="0"/>
              <a:t>January 24, 2017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Overview of State </a:t>
            </a:r>
            <a:r>
              <a:rPr lang="en-US" sz="2800" dirty="0"/>
              <a:t>Government Special Revenue Fund (</a:t>
            </a:r>
            <a:r>
              <a:rPr lang="en-US" sz="2800" dirty="0" smtClean="0"/>
              <a:t>SGSR</a:t>
            </a:r>
            <a:r>
              <a:rPr lang="en-US" sz="2800" dirty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5906"/>
            <a:ext cx="7886700" cy="4351338"/>
          </a:xfrm>
        </p:spPr>
        <p:txBody>
          <a:bodyPr/>
          <a:lstStyle/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>
                <a:cs typeface="Arial" pitchFamily="34" charset="0"/>
              </a:rPr>
              <a:t>Comprised of four accounts:</a:t>
            </a:r>
          </a:p>
          <a:p>
            <a:pPr marL="617220" lvl="1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cs typeface="Arial" pitchFamily="34" charset="0"/>
              </a:rPr>
              <a:t>911 Emergency </a:t>
            </a:r>
            <a:r>
              <a:rPr lang="en-US" sz="2200" dirty="0">
                <a:cs typeface="Arial" pitchFamily="34" charset="0"/>
              </a:rPr>
              <a:t>Fund</a:t>
            </a:r>
          </a:p>
          <a:p>
            <a:pPr marL="617220" lvl="1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cs typeface="Arial" pitchFamily="34" charset="0"/>
              </a:rPr>
              <a:t>Construction Code Fund</a:t>
            </a:r>
          </a:p>
          <a:p>
            <a:pPr marL="617220" lvl="1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cs typeface="Arial" pitchFamily="34" charset="0"/>
              </a:rPr>
              <a:t>State Government Special Revenue (1200) Fund</a:t>
            </a:r>
          </a:p>
          <a:p>
            <a:pPr marL="617220" lvl="1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cs typeface="Arial" pitchFamily="34" charset="0"/>
              </a:rPr>
              <a:t>Health Related Boards (1201) Fund</a:t>
            </a:r>
          </a:p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cs typeface="Arial" pitchFamily="34" charset="0"/>
              </a:rPr>
              <a:t>Expenditures from these accounts </a:t>
            </a:r>
            <a:r>
              <a:rPr lang="en-US" sz="2700" dirty="0">
                <a:cs typeface="Arial" pitchFamily="34" charset="0"/>
              </a:rPr>
              <a:t>are supported by fee revenue.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7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Health and Human Services programs </a:t>
            </a:r>
            <a:r>
              <a:rPr lang="en-US" sz="2800" dirty="0"/>
              <a:t>f</a:t>
            </a:r>
            <a:r>
              <a:rPr lang="en-US" sz="2800" dirty="0" smtClean="0"/>
              <a:t>unded by the SGSR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5906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 smtClean="0">
                <a:cs typeface="Arial" pitchFamily="34" charset="0"/>
              </a:rPr>
              <a:t>HHS agencies and boards license, regulate, and inspect business/public entities and occupations to protect public health and safety.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31877"/>
              </p:ext>
            </p:extLst>
          </p:nvPr>
        </p:nvGraphicFramePr>
        <p:xfrm>
          <a:off x="628650" y="3139871"/>
          <a:ext cx="7886700" cy="3072721"/>
        </p:xfrm>
        <a:graphic>
          <a:graphicData uri="http://schemas.openxmlformats.org/drawingml/2006/table">
            <a:tbl>
              <a:tblPr firstRow="1" firstCol="1" bandRow="1"/>
              <a:tblGrid>
                <a:gridCol w="3943350"/>
                <a:gridCol w="3943350"/>
              </a:tblGrid>
              <a:tr h="770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SGSR Account (1200 Fund)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Related Boards Account (1201 Fund)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0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Department: Hospitals, nursing homes, restaurants, pools, hotels, several health occupations, and wells/public drinking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Dozens of occupations and educational programs across 15 health-related licensing boards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522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Human Services Department: Child care and home &amp; community-based services providers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15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Fee levels and agency spending are determined by the legislature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cs typeface="Arial" pitchFamily="34" charset="0"/>
              </a:rPr>
              <a:t>Statute dictates fee levels</a:t>
            </a:r>
          </a:p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cs typeface="Arial" pitchFamily="34" charset="0"/>
              </a:rPr>
              <a:t>Fee revenue is deposited and contributes to the fund’s bottom line</a:t>
            </a:r>
          </a:p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cs typeface="Arial" pitchFamily="34" charset="0"/>
              </a:rPr>
              <a:t>Session law appropriates money to agencies and boards, dictating annual spending limits.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1200 Fund is facing a deficit starting this fiscal year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238300"/>
              </p:ext>
            </p:extLst>
          </p:nvPr>
        </p:nvGraphicFramePr>
        <p:xfrm>
          <a:off x="628650" y="1787698"/>
          <a:ext cx="7886700" cy="3719254"/>
        </p:xfrm>
        <a:graphic>
          <a:graphicData uri="http://schemas.openxmlformats.org/drawingml/2006/table">
            <a:tbl>
              <a:tblPr/>
              <a:tblGrid>
                <a:gridCol w="3579104"/>
                <a:gridCol w="2153798"/>
                <a:gridCol w="2153798"/>
              </a:tblGrid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SGSR (1200 fund)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($ in millions)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 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 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  Forecast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Beginning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$4,227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$4,277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$54,109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$55,259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DHS 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$4,450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$4,339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MDH 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$49,431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$57,090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 other 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$984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Budgetary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$4,277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($2,877)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6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deficit is projected to grow through the next biennium and beyond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767078"/>
              </p:ext>
            </p:extLst>
          </p:nvPr>
        </p:nvGraphicFramePr>
        <p:xfrm>
          <a:off x="628650" y="1787694"/>
          <a:ext cx="7886701" cy="3719254"/>
        </p:xfrm>
        <a:graphic>
          <a:graphicData uri="http://schemas.openxmlformats.org/drawingml/2006/table">
            <a:tbl>
              <a:tblPr/>
              <a:tblGrid>
                <a:gridCol w="3579105"/>
                <a:gridCol w="2153798"/>
                <a:gridCol w="2153798"/>
              </a:tblGrid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SGSR (1200 fund)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($ in millions)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 2018-19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 2020-21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 Forecast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  Forecast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Beginning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($2,877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($7,084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$110,973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$110,653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DHS 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$8,548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$8,548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MDH 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$105,469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$105,476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 other 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$1,164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$1,164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Budgetary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($7,084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($11,618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Next steps toward resolving deficit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cs typeface="Arial" pitchFamily="34" charset="0"/>
              </a:rPr>
              <a:t>MMB has informed </a:t>
            </a:r>
            <a:r>
              <a:rPr lang="en-US" sz="2700" dirty="0" smtClean="0">
                <a:cs typeface="Arial" pitchFamily="34" charset="0"/>
              </a:rPr>
              <a:t>commissioners and the legislature of projected deficit.</a:t>
            </a:r>
          </a:p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cs typeface="Arial" pitchFamily="34" charset="0"/>
              </a:rPr>
              <a:t>MMB continues to work with agencies to identify solutions.</a:t>
            </a:r>
          </a:p>
          <a:p>
            <a:pPr marL="274320" indent="-27432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cs typeface="Arial" pitchFamily="34" charset="0"/>
              </a:rPr>
              <a:t>Proposals will be communicated to legislature and legislative input is invited.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mn.gov/</a:t>
            </a:r>
            <a:r>
              <a:rPr lang="en-US" sz="2800" dirty="0" err="1" smtClean="0"/>
              <a:t>mmb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15619</TotalTime>
  <Words>402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NeueHaasGroteskText Std</vt:lpstr>
      <vt:lpstr>Times New Roman</vt:lpstr>
      <vt:lpstr>MN.IT</vt:lpstr>
      <vt:lpstr>State Government Special Revenue Fund Update</vt:lpstr>
      <vt:lpstr>Overview of State Government Special Revenue Fund (SGSR)</vt:lpstr>
      <vt:lpstr>Health and Human Services programs funded by the SGSR</vt:lpstr>
      <vt:lpstr>Fee levels and agency spending are determined by the legislature</vt:lpstr>
      <vt:lpstr>1200 Fund is facing a deficit starting this fiscal year</vt:lpstr>
      <vt:lpstr>The deficit is projected to grow through the next biennium and beyond</vt:lpstr>
      <vt:lpstr>Next steps toward resolving deficit</vt:lpstr>
      <vt:lpstr>Questions?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Paul Moore</cp:lastModifiedBy>
  <cp:revision>710</cp:revision>
  <cp:lastPrinted>2017-01-23T20:15:07Z</cp:lastPrinted>
  <dcterms:created xsi:type="dcterms:W3CDTF">2016-01-06T16:54:03Z</dcterms:created>
  <dcterms:modified xsi:type="dcterms:W3CDTF">2017-01-23T22:36:06Z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