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555" r:id="rId2"/>
    <p:sldId id="556" r:id="rId3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hompson Aderinkomi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66"/>
    <a:srgbClr val="009999"/>
    <a:srgbClr val="008080"/>
    <a:srgbClr val="99FF99"/>
    <a:srgbClr val="66CCFF"/>
    <a:srgbClr val="FF9900"/>
    <a:srgbClr val="66FF33"/>
    <a:srgbClr val="00CC66"/>
    <a:srgbClr val="0033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85" autoAdjust="0"/>
    <p:restoredTop sz="87962" autoAdjust="0"/>
  </p:normalViewPr>
  <p:slideViewPr>
    <p:cSldViewPr snapToGrid="0" snapToObjects="1">
      <p:cViewPr>
        <p:scale>
          <a:sx n="66" d="100"/>
          <a:sy n="66" d="100"/>
        </p:scale>
        <p:origin x="2778" y="7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A58F493-E8B2-4BB8-A3A8-709C8427B31B}" type="datetimeFigureOut">
              <a:rPr lang="en-US"/>
              <a:pPr/>
              <a:t>2/3/2016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20733F3-5309-4D8F-A557-A07DB71D886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7956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FFC66D5-70DA-4DE0-AC8F-703D133E803C}" type="datetimeFigureOut">
              <a:rPr lang="en-US"/>
              <a:pPr/>
              <a:t>2/3/2016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994FEF2-D8E4-4264-98C9-D19715C4B56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5043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FEF2-D8E4-4264-98C9-D19715C4B56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709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94FEF2-D8E4-4264-98C9-D19715C4B56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659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nsure ppt-01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1" y="3816473"/>
            <a:ext cx="5109560" cy="14700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5316180"/>
            <a:ext cx="5109560" cy="571409"/>
          </a:xfrm>
        </p:spPr>
        <p:txBody>
          <a:bodyPr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079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944" y="274638"/>
            <a:ext cx="7507161" cy="906768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942" y="1428186"/>
            <a:ext cx="7992858" cy="4619531"/>
          </a:xfrm>
        </p:spPr>
        <p:txBody>
          <a:bodyPr/>
          <a:lstStyle>
            <a:lvl1pPr>
              <a:spcBef>
                <a:spcPts val="450"/>
              </a:spcBef>
              <a:defRPr/>
            </a:lvl1pPr>
            <a:lvl2pPr>
              <a:spcBef>
                <a:spcPts val="450"/>
              </a:spcBef>
              <a:defRPr/>
            </a:lvl2pPr>
            <a:lvl3pPr>
              <a:spcBef>
                <a:spcPts val="450"/>
              </a:spcBef>
              <a:defRPr/>
            </a:lvl3pPr>
            <a:lvl4pPr>
              <a:spcBef>
                <a:spcPts val="450"/>
              </a:spcBef>
              <a:defRPr/>
            </a:lvl4pPr>
            <a:lvl5pPr>
              <a:spcBef>
                <a:spcPts val="45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7E111CB-9901-4ED4-A386-A1BC537C65C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682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3541" y="1600204"/>
            <a:ext cx="3607600" cy="452596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1118" y="1600204"/>
            <a:ext cx="3607689" cy="452596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DB7C9A-2E21-4DA6-B4DC-755EFFB0CA9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050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850" y="274638"/>
            <a:ext cx="7520254" cy="907874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DAB2B3-058F-4B2D-8D00-B14F41FE5BD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327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mnsure ppt-03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8294450-A7C6-4132-9B03-E957221B834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490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57200" y="1905000"/>
            <a:ext cx="5943600" cy="4525962"/>
          </a:xfrm>
          <a:prstGeom prst="rect">
            <a:avLst/>
          </a:prstGeom>
        </p:spPr>
        <p:txBody>
          <a:bodyPr/>
          <a:lstStyle>
            <a:lvl1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52500"/>
            <a:ext cx="5943600" cy="381000"/>
          </a:xfrm>
          <a:prstGeom prst="rect">
            <a:avLst/>
          </a:prstGeom>
        </p:spPr>
        <p:txBody>
          <a:bodyPr anchor="ctr"/>
          <a:lstStyle>
            <a:lvl1pPr algn="r">
              <a:defRPr sz="2400" b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982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mnsure ppt-02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"/>
            <a:ext cx="9190038" cy="689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12790" y="274642"/>
            <a:ext cx="7488237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12788" y="1600204"/>
            <a:ext cx="79740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2" y="6356354"/>
            <a:ext cx="4921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chemeClr val="tx2"/>
                </a:solidFill>
              </a:defRPr>
            </a:lvl1pPr>
          </a:lstStyle>
          <a:p>
            <a:fld id="{1882BAAB-F733-4475-BAB1-3EAE7F19147F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1" r:id="rId2"/>
    <p:sldLayoutId id="2147483672" r:id="rId3"/>
    <p:sldLayoutId id="2147483673" r:id="rId4"/>
    <p:sldLayoutId id="2147483675" r:id="rId5"/>
    <p:sldLayoutId id="2147483677" r:id="rId6"/>
  </p:sldLayoutIdLst>
  <p:hf hdr="0" ftr="0" dt="0"/>
  <p:txStyles>
    <p:titleStyle>
      <a:lvl1pPr algn="l" defTabSz="342900" rtl="0" eaLnBrk="1" fontAlgn="base" hangingPunct="1">
        <a:spcBef>
          <a:spcPct val="0"/>
        </a:spcBef>
        <a:spcAft>
          <a:spcPct val="0"/>
        </a:spcAft>
        <a:defRPr sz="2250" kern="1200">
          <a:solidFill>
            <a:schemeClr val="tx2"/>
          </a:solidFill>
          <a:latin typeface="Century Gothic"/>
          <a:ea typeface="MS PGothic" pitchFamily="34" charset="-128"/>
          <a:cs typeface="Century Gothic"/>
        </a:defRPr>
      </a:lvl1pPr>
      <a:lvl2pPr algn="l" defTabSz="342900" rtl="0" eaLnBrk="1" fontAlgn="base" hangingPunct="1">
        <a:spcBef>
          <a:spcPct val="0"/>
        </a:spcBef>
        <a:spcAft>
          <a:spcPct val="0"/>
        </a:spcAft>
        <a:defRPr sz="2250">
          <a:solidFill>
            <a:schemeClr val="tx2"/>
          </a:solidFill>
          <a:latin typeface="Century Gothic" charset="0"/>
          <a:ea typeface="MS PGothic" pitchFamily="34" charset="-128"/>
        </a:defRPr>
      </a:lvl2pPr>
      <a:lvl3pPr algn="l" defTabSz="342900" rtl="0" eaLnBrk="1" fontAlgn="base" hangingPunct="1">
        <a:spcBef>
          <a:spcPct val="0"/>
        </a:spcBef>
        <a:spcAft>
          <a:spcPct val="0"/>
        </a:spcAft>
        <a:defRPr sz="2250">
          <a:solidFill>
            <a:schemeClr val="tx2"/>
          </a:solidFill>
          <a:latin typeface="Century Gothic" charset="0"/>
          <a:ea typeface="MS PGothic" pitchFamily="34" charset="-128"/>
        </a:defRPr>
      </a:lvl3pPr>
      <a:lvl4pPr algn="l" defTabSz="342900" rtl="0" eaLnBrk="1" fontAlgn="base" hangingPunct="1">
        <a:spcBef>
          <a:spcPct val="0"/>
        </a:spcBef>
        <a:spcAft>
          <a:spcPct val="0"/>
        </a:spcAft>
        <a:defRPr sz="2250">
          <a:solidFill>
            <a:schemeClr val="tx2"/>
          </a:solidFill>
          <a:latin typeface="Century Gothic" charset="0"/>
          <a:ea typeface="MS PGothic" pitchFamily="34" charset="-128"/>
        </a:defRPr>
      </a:lvl4pPr>
      <a:lvl5pPr algn="l" defTabSz="342900" rtl="0" eaLnBrk="1" fontAlgn="base" hangingPunct="1">
        <a:spcBef>
          <a:spcPct val="0"/>
        </a:spcBef>
        <a:spcAft>
          <a:spcPct val="0"/>
        </a:spcAft>
        <a:defRPr sz="2250">
          <a:solidFill>
            <a:schemeClr val="tx2"/>
          </a:solidFill>
          <a:latin typeface="Century Gothic" charset="0"/>
          <a:ea typeface="MS PGothic" pitchFamily="34" charset="-128"/>
        </a:defRPr>
      </a:lvl5pPr>
      <a:lvl6pPr marL="342900" algn="l" defTabSz="3429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Century Gothic" charset="0"/>
          <a:ea typeface="ＭＳ Ｐゴシック" charset="0"/>
        </a:defRPr>
      </a:lvl6pPr>
      <a:lvl7pPr marL="685800" algn="l" defTabSz="3429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Century Gothic" charset="0"/>
          <a:ea typeface="ＭＳ Ｐゴシック" charset="0"/>
        </a:defRPr>
      </a:lvl7pPr>
      <a:lvl8pPr marL="1028700" algn="l" defTabSz="3429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Century Gothic" charset="0"/>
          <a:ea typeface="ＭＳ Ｐゴシック" charset="0"/>
        </a:defRPr>
      </a:lvl8pPr>
      <a:lvl9pPr marL="1371600" algn="l" defTabSz="342900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Century Gothic" charset="0"/>
          <a:ea typeface="ＭＳ Ｐゴシック" charset="0"/>
        </a:defRPr>
      </a:lvl9pPr>
    </p:titleStyle>
    <p:bodyStyle>
      <a:lvl1pPr marL="257175" indent="-257175" algn="l" defTabSz="342900" rtl="0" eaLnBrk="1" fontAlgn="base" hangingPunct="1">
        <a:spcBef>
          <a:spcPts val="135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1800" kern="1200">
          <a:solidFill>
            <a:srgbClr val="595959"/>
          </a:solidFill>
          <a:latin typeface="Arial"/>
          <a:ea typeface="MS PGothic" pitchFamily="34" charset="-128"/>
          <a:cs typeface="Arial"/>
        </a:defRPr>
      </a:lvl1pPr>
      <a:lvl2pPr marL="557213" indent="-214313" algn="l" defTabSz="342900" rtl="0" eaLnBrk="1" fontAlgn="base" hangingPunct="1">
        <a:spcBef>
          <a:spcPts val="1350"/>
        </a:spcBef>
        <a:spcAft>
          <a:spcPct val="0"/>
        </a:spcAft>
        <a:buClr>
          <a:srgbClr val="EEB212"/>
        </a:buClr>
        <a:buSzPct val="80000"/>
        <a:buFont typeface="Wingdings" pitchFamily="2" charset="2"/>
        <a:buChar char="§"/>
        <a:defRPr sz="1650" kern="1200">
          <a:solidFill>
            <a:srgbClr val="595959"/>
          </a:solidFill>
          <a:latin typeface="Arial"/>
          <a:ea typeface="MS PGothic" pitchFamily="34" charset="-128"/>
          <a:cs typeface="Arial"/>
        </a:defRPr>
      </a:lvl2pPr>
      <a:lvl3pPr marL="857250" indent="-171450" algn="l" defTabSz="342900" rtl="0" eaLnBrk="1" fontAlgn="base" hangingPunct="1">
        <a:spcBef>
          <a:spcPts val="1350"/>
        </a:spcBef>
        <a:spcAft>
          <a:spcPct val="0"/>
        </a:spcAft>
        <a:buClr>
          <a:srgbClr val="5C5E59"/>
        </a:buClr>
        <a:buSzPct val="80000"/>
        <a:buFont typeface="Wingdings" pitchFamily="2" charset="2"/>
        <a:buChar char="§"/>
        <a:defRPr sz="1500" kern="1200">
          <a:solidFill>
            <a:srgbClr val="595959"/>
          </a:solidFill>
          <a:latin typeface="Arial"/>
          <a:ea typeface="MS PGothic" pitchFamily="34" charset="-128"/>
          <a:cs typeface="Arial"/>
        </a:defRPr>
      </a:lvl3pPr>
      <a:lvl4pPr marL="1200150" indent="-171450" algn="l" defTabSz="342900" rtl="0" eaLnBrk="1" fontAlgn="base" hangingPunct="1">
        <a:spcBef>
          <a:spcPts val="1350"/>
        </a:spcBef>
        <a:spcAft>
          <a:spcPct val="0"/>
        </a:spcAft>
        <a:buFont typeface="Arial" pitchFamily="34" charset="0"/>
        <a:buChar char="–"/>
        <a:defRPr kern="1200">
          <a:solidFill>
            <a:srgbClr val="595959"/>
          </a:solidFill>
          <a:latin typeface="Arial"/>
          <a:ea typeface="MS PGothic" pitchFamily="34" charset="-128"/>
          <a:cs typeface="Arial"/>
        </a:defRPr>
      </a:lvl4pPr>
      <a:lvl5pPr marL="1543050" indent="-171450" algn="l" defTabSz="342900" rtl="0" eaLnBrk="1" fontAlgn="base" hangingPunct="1">
        <a:spcBef>
          <a:spcPts val="1350"/>
        </a:spcBef>
        <a:spcAft>
          <a:spcPct val="0"/>
        </a:spcAft>
        <a:buFont typeface="Arial" pitchFamily="34" charset="0"/>
        <a:buChar char="»"/>
        <a:defRPr kern="1200">
          <a:solidFill>
            <a:srgbClr val="595959"/>
          </a:solidFill>
          <a:latin typeface="Arial"/>
          <a:ea typeface="MS PGothic" pitchFamily="34" charset="-128"/>
          <a:cs typeface="Arial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/>
          </p:cNvSpPr>
          <p:nvPr/>
        </p:nvSpPr>
        <p:spPr>
          <a:xfrm>
            <a:off x="694065" y="419132"/>
            <a:ext cx="7707747" cy="457200"/>
          </a:xfrm>
          <a:prstGeom prst="rect">
            <a:avLst/>
          </a:prstGeom>
        </p:spPr>
        <p:txBody>
          <a:bodyPr/>
          <a:lstStyle>
            <a:lvl1pPr algn="r" defTabSz="914400" rtl="0" eaLnBrk="1" latinLnBrk="0" hangingPunct="1">
              <a:spcBef>
                <a:spcPct val="0"/>
              </a:spcBef>
              <a:buNone/>
              <a:defRPr sz="32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00" b="1" dirty="0" smtClean="0"/>
              <a:t>2016 IT Roadmap</a:t>
            </a:r>
            <a:br>
              <a:rPr lang="en-US" sz="1600" b="1" dirty="0" smtClean="0"/>
            </a:br>
            <a:r>
              <a:rPr lang="en-US" sz="1600" b="1" dirty="0" smtClean="0"/>
              <a:t>Minnesota Eligibility Technology System</a:t>
            </a:r>
            <a:endParaRPr lang="en-US" sz="1600" b="1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533402" y="5880104"/>
            <a:ext cx="492125" cy="365125"/>
          </a:xfrm>
        </p:spPr>
        <p:txBody>
          <a:bodyPr/>
          <a:lstStyle/>
          <a:p>
            <a:fld id="{48294450-A7C6-4132-9B03-E957221B834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05" name="TextBox 104"/>
          <p:cNvSpPr txBox="1"/>
          <p:nvPr/>
        </p:nvSpPr>
        <p:spPr>
          <a:xfrm>
            <a:off x="6703761" y="6493933"/>
            <a:ext cx="957263" cy="19620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75" dirty="0" smtClean="0"/>
              <a:t>Feb. 2, 2016</a:t>
            </a:r>
            <a:endParaRPr lang="en-US" sz="675" dirty="0"/>
          </a:p>
        </p:txBody>
      </p:sp>
      <p:graphicFrame>
        <p:nvGraphicFramePr>
          <p:cNvPr id="133" name="Table 1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020499"/>
              </p:ext>
            </p:extLst>
          </p:nvPr>
        </p:nvGraphicFramePr>
        <p:xfrm>
          <a:off x="1514875" y="1759022"/>
          <a:ext cx="1679671" cy="1554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671"/>
              </a:tblGrid>
              <a:tr h="182979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Notices*</a:t>
                      </a:r>
                    </a:p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600" b="0" baseline="0" dirty="0" smtClean="0">
                          <a:solidFill>
                            <a:schemeClr val="tx1"/>
                          </a:solidFill>
                        </a:rPr>
                        <a:t>* Post-Spring, Notices work will be handled by individual project teams</a:t>
                      </a:r>
                      <a:endParaRPr lang="en-US" sz="6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  <a:tr h="182979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Renewals Functionality </a:t>
                      </a:r>
                      <a:endParaRPr lang="en-US" sz="7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  <a:tr h="182979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Unique</a:t>
                      </a: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 Person ID / ID Matching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  <a:tr h="182979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METS-MMIS Interface Functionality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  <a:tr h="182979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PRISM Iteration </a:t>
                      </a: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2 Error Handling</a:t>
                      </a:r>
                      <a:endParaRPr lang="en-US" sz="7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  <a:tr h="182979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Caseworker Functionality</a:t>
                      </a: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 – Missing Task Functionality </a:t>
                      </a:r>
                      <a:endParaRPr lang="en-US" sz="7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  <a:tr h="182979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MinnesotaCare</a:t>
                      </a: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 Invoicing</a:t>
                      </a:r>
                      <a:endParaRPr lang="en-US" sz="7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34" name="TextBox 133"/>
          <p:cNvSpPr txBox="1"/>
          <p:nvPr/>
        </p:nvSpPr>
        <p:spPr>
          <a:xfrm rot="10800000" flipV="1">
            <a:off x="1362114" y="1310248"/>
            <a:ext cx="18793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latin typeface="Arial Black" panose="020B0A04020102020204" pitchFamily="34" charset="0"/>
              </a:rPr>
              <a:t>Spring Release</a:t>
            </a:r>
            <a:endParaRPr lang="en-US" sz="800" dirty="0">
              <a:latin typeface="+mj-lt"/>
            </a:endParaRPr>
          </a:p>
        </p:txBody>
      </p:sp>
      <p:sp>
        <p:nvSpPr>
          <p:cNvPr id="135" name="Left Brace 134"/>
          <p:cNvSpPr/>
          <p:nvPr/>
        </p:nvSpPr>
        <p:spPr>
          <a:xfrm rot="5400000">
            <a:off x="2290865" y="665104"/>
            <a:ext cx="97630" cy="1289681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720684"/>
              </p:ext>
            </p:extLst>
          </p:nvPr>
        </p:nvGraphicFramePr>
        <p:xfrm>
          <a:off x="386676" y="2121436"/>
          <a:ext cx="954444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44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tx1"/>
                          </a:solidFill>
                        </a:rPr>
                        <a:t>Case Worker / County Improvements</a:t>
                      </a:r>
                    </a:p>
                    <a:p>
                      <a:pPr algn="ctr"/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</a:rPr>
                        <a:t>&amp; Eligibility Integrity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80">
                        <a:alpha val="38824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0" name="Table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661681"/>
              </p:ext>
            </p:extLst>
          </p:nvPr>
        </p:nvGraphicFramePr>
        <p:xfrm>
          <a:off x="1514143" y="3365791"/>
          <a:ext cx="1679670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670"/>
              </a:tblGrid>
              <a:tr h="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7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Exchange -</a:t>
                      </a:r>
                      <a:r>
                        <a:rPr lang="en-US" sz="7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Carriers &amp; IRS: </a:t>
                      </a:r>
                      <a:r>
                        <a:rPr lang="en-US" sz="7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1095-A;</a:t>
                      </a:r>
                      <a:r>
                        <a:rPr lang="en-US" sz="7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7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1095-A</a:t>
                      </a:r>
                      <a:r>
                        <a:rPr lang="en-US" sz="7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Automation; 1095 SHOP; 1095 Monthly; 1095 Plus (CMS); 834 ESI Open Enrollment Production Testing, True-up; ESOR GUI Phase 2 – Manual Enrollments </a:t>
                      </a:r>
                      <a:endParaRPr lang="en-US" sz="7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33">
                        <a:alpha val="4902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1095-B</a:t>
                      </a: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 Phase 2 </a:t>
                      </a:r>
                      <a:endParaRPr lang="en-US" sz="7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33">
                        <a:alpha val="4902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2" name="Table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183598"/>
              </p:ext>
            </p:extLst>
          </p:nvPr>
        </p:nvGraphicFramePr>
        <p:xfrm>
          <a:off x="1514142" y="4320584"/>
          <a:ext cx="1678043" cy="35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043"/>
              </a:tblGrid>
              <a:tr h="15208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Reporting</a:t>
                      </a: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7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FF">
                        <a:alpha val="38824"/>
                      </a:srgbClr>
                    </a:solidFill>
                  </a:tcPr>
                </a:tc>
              </a:tr>
              <a:tr h="15208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METS Data Fixes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FF">
                        <a:alpha val="38824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033357"/>
              </p:ext>
            </p:extLst>
          </p:nvPr>
        </p:nvGraphicFramePr>
        <p:xfrm>
          <a:off x="1514875" y="4807268"/>
          <a:ext cx="1679670" cy="568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670"/>
              </a:tblGrid>
              <a:tr h="286078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Security Enhancements:</a:t>
                      </a: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 Compliance &amp; Audits </a:t>
                      </a:r>
                      <a:endParaRPr lang="en-US" sz="7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00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Security Enhancements: Multi-Factor Authentication enhancements</a:t>
                      </a: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300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818874"/>
              </p:ext>
            </p:extLst>
          </p:nvPr>
        </p:nvGraphicFramePr>
        <p:xfrm>
          <a:off x="1697755" y="1496590"/>
          <a:ext cx="1281665" cy="19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665"/>
              </a:tblGrid>
              <a:tr h="197529">
                <a:tc>
                  <a:txBody>
                    <a:bodyPr/>
                    <a:lstStyle/>
                    <a:p>
                      <a:pPr algn="ctr"/>
                      <a:r>
                        <a:rPr lang="en-US" sz="700" dirty="0" smtClean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Active Projects</a:t>
                      </a:r>
                      <a:endParaRPr lang="en-US" sz="700" dirty="0">
                        <a:solidFill>
                          <a:schemeClr val="bg1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41" name="TextBox 40"/>
          <p:cNvSpPr txBox="1"/>
          <p:nvPr/>
        </p:nvSpPr>
        <p:spPr>
          <a:xfrm rot="10800000" flipV="1">
            <a:off x="3415726" y="1310248"/>
            <a:ext cx="15183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latin typeface="Arial Black" panose="020B0A04020102020204" pitchFamily="34" charset="0"/>
              </a:rPr>
              <a:t>Summer Release</a:t>
            </a:r>
            <a:endParaRPr lang="en-US" sz="800" dirty="0">
              <a:latin typeface="+mj-lt"/>
            </a:endParaRPr>
          </a:p>
        </p:txBody>
      </p:sp>
      <p:sp>
        <p:nvSpPr>
          <p:cNvPr id="43" name="Left Brace 42"/>
          <p:cNvSpPr/>
          <p:nvPr/>
        </p:nvSpPr>
        <p:spPr>
          <a:xfrm rot="5400000">
            <a:off x="4129497" y="667532"/>
            <a:ext cx="97630" cy="1289681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1" name="Table 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601838"/>
              </p:ext>
            </p:extLst>
          </p:nvPr>
        </p:nvGraphicFramePr>
        <p:xfrm>
          <a:off x="3350635" y="1757752"/>
          <a:ext cx="1679671" cy="1333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671"/>
              </a:tblGrid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Notices* 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Renewal Functionality – QHP and Public Programs Batches 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Unique</a:t>
                      </a: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 Person ID / ID Matching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MNsure MMIS Interface Functionality 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PRISM Iteration </a:t>
                      </a: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3 </a:t>
                      </a:r>
                      <a:endParaRPr lang="en-US" sz="7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Effective Dates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Periodic Data Match 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" name="Table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663944"/>
              </p:ext>
            </p:extLst>
          </p:nvPr>
        </p:nvGraphicFramePr>
        <p:xfrm>
          <a:off x="3348934" y="3610460"/>
          <a:ext cx="1679670" cy="281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670"/>
              </a:tblGrid>
              <a:tr h="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7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Exchange - </a:t>
                      </a:r>
                      <a:r>
                        <a:rPr lang="en-US" sz="7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Carriers &amp; IRS: 834 Effectuation; ESOR GUI Phase 3</a:t>
                      </a:r>
                      <a:endParaRPr lang="en-US" sz="7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33">
                        <a:alpha val="4902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030968"/>
              </p:ext>
            </p:extLst>
          </p:nvPr>
        </p:nvGraphicFramePr>
        <p:xfrm>
          <a:off x="363267" y="919417"/>
          <a:ext cx="945149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5149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 Business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Focus Areas</a:t>
                      </a:r>
                      <a:endParaRPr lang="en-US" sz="11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668513"/>
              </p:ext>
            </p:extLst>
          </p:nvPr>
        </p:nvGraphicFramePr>
        <p:xfrm>
          <a:off x="379754" y="4834065"/>
          <a:ext cx="96136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136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tx1"/>
                          </a:solidFill>
                        </a:rPr>
                        <a:t>Privacy</a:t>
                      </a:r>
                      <a:r>
                        <a:rPr lang="en-US" sz="1000" b="1" baseline="0" dirty="0" smtClean="0">
                          <a:solidFill>
                            <a:schemeClr val="tx1"/>
                          </a:solidFill>
                        </a:rPr>
                        <a:t> &amp; Security</a:t>
                      </a: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00">
                        <a:alpha val="38824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43774"/>
              </p:ext>
            </p:extLst>
          </p:nvPr>
        </p:nvGraphicFramePr>
        <p:xfrm>
          <a:off x="380051" y="3507014"/>
          <a:ext cx="961069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10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tx1"/>
                          </a:solidFill>
                        </a:rPr>
                        <a:t>Carrier Integration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>
                        <a:alpha val="49804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965123"/>
              </p:ext>
            </p:extLst>
          </p:nvPr>
        </p:nvGraphicFramePr>
        <p:xfrm>
          <a:off x="404149" y="4299426"/>
          <a:ext cx="936971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9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tx1"/>
                          </a:solidFill>
                        </a:rPr>
                        <a:t>Systems Development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FF">
                        <a:alpha val="38824"/>
                      </a:srgbClr>
                    </a:solidFill>
                  </a:tcPr>
                </a:tc>
              </a:tr>
            </a:tbl>
          </a:graphicData>
        </a:graphic>
      </p:graphicFrame>
      <p:cxnSp>
        <p:nvCxnSpPr>
          <p:cNvPr id="57" name="Straight Connector 56"/>
          <p:cNvCxnSpPr/>
          <p:nvPr/>
        </p:nvCxnSpPr>
        <p:spPr>
          <a:xfrm>
            <a:off x="5107118" y="1457960"/>
            <a:ext cx="0" cy="46782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3241478" y="1689259"/>
            <a:ext cx="29082" cy="4446949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422709" y="1417955"/>
            <a:ext cx="0" cy="464120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027210"/>
              </p:ext>
            </p:extLst>
          </p:nvPr>
        </p:nvGraphicFramePr>
        <p:xfrm>
          <a:off x="5187621" y="1763658"/>
          <a:ext cx="1679671" cy="876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671"/>
              </a:tblGrid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Notices* 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2017 QHP Marketplace Set-up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Eligibility System Upgrade (IBM/Curam)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Effective Dates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MNsure MMIS Interface Functionality 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080">
                        <a:alpha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52" name="TextBox 51"/>
          <p:cNvSpPr txBox="1"/>
          <p:nvPr/>
        </p:nvSpPr>
        <p:spPr>
          <a:xfrm rot="10800000" flipV="1">
            <a:off x="5034954" y="1317868"/>
            <a:ext cx="18793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latin typeface="Arial Black" panose="020B0A04020102020204" pitchFamily="34" charset="0"/>
              </a:rPr>
              <a:t>Fall Release</a:t>
            </a:r>
            <a:endParaRPr lang="en-US" sz="800" dirty="0">
              <a:latin typeface="+mj-lt"/>
            </a:endParaRPr>
          </a:p>
        </p:txBody>
      </p:sp>
      <p:sp>
        <p:nvSpPr>
          <p:cNvPr id="53" name="Left Brace 52"/>
          <p:cNvSpPr/>
          <p:nvPr/>
        </p:nvSpPr>
        <p:spPr>
          <a:xfrm rot="5400000">
            <a:off x="5963705" y="672724"/>
            <a:ext cx="97630" cy="1289681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 rot="10800000" flipV="1">
            <a:off x="7088566" y="1317868"/>
            <a:ext cx="151839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latin typeface="Arial Black" panose="020B0A04020102020204" pitchFamily="34" charset="0"/>
              </a:rPr>
              <a:t>Winter Release</a:t>
            </a:r>
            <a:endParaRPr lang="en-US" sz="800" dirty="0">
              <a:latin typeface="+mj-lt"/>
            </a:endParaRPr>
          </a:p>
        </p:txBody>
      </p:sp>
      <p:sp>
        <p:nvSpPr>
          <p:cNvPr id="55" name="Left Brace 54"/>
          <p:cNvSpPr/>
          <p:nvPr/>
        </p:nvSpPr>
        <p:spPr>
          <a:xfrm rot="5400000">
            <a:off x="7802337" y="675152"/>
            <a:ext cx="97630" cy="1289681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6" name="Table 5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755799"/>
              </p:ext>
            </p:extLst>
          </p:nvPr>
        </p:nvGraphicFramePr>
        <p:xfrm>
          <a:off x="3526555" y="1504210"/>
          <a:ext cx="1281665" cy="19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665"/>
              </a:tblGrid>
              <a:tr h="197529">
                <a:tc>
                  <a:txBody>
                    <a:bodyPr/>
                    <a:lstStyle/>
                    <a:p>
                      <a:pPr algn="ctr"/>
                      <a:r>
                        <a:rPr lang="en-US" sz="7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Projected</a:t>
                      </a:r>
                      <a:r>
                        <a:rPr lang="en-US" sz="7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Execute</a:t>
                      </a:r>
                      <a:endParaRPr 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8" name="Table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312438"/>
              </p:ext>
            </p:extLst>
          </p:nvPr>
        </p:nvGraphicFramePr>
        <p:xfrm>
          <a:off x="5362975" y="1511830"/>
          <a:ext cx="1281665" cy="19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665"/>
              </a:tblGrid>
              <a:tr h="197529">
                <a:tc>
                  <a:txBody>
                    <a:bodyPr/>
                    <a:lstStyle/>
                    <a:p>
                      <a:pPr algn="ctr"/>
                      <a:r>
                        <a:rPr lang="en-US" sz="7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Projected</a:t>
                      </a:r>
                      <a:r>
                        <a:rPr lang="en-US" sz="7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Execute</a:t>
                      </a:r>
                      <a:endParaRPr lang="en-US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239042"/>
              </p:ext>
            </p:extLst>
          </p:nvPr>
        </p:nvGraphicFramePr>
        <p:xfrm>
          <a:off x="7088567" y="1758210"/>
          <a:ext cx="1424598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598"/>
              </a:tblGrid>
              <a:tr h="466487"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Project </a:t>
                      </a:r>
                      <a:br>
                        <a:rPr lang="en-US" sz="800" dirty="0" smtClean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800" dirty="0" smtClean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Selection</a:t>
                      </a:r>
                      <a:r>
                        <a:rPr lang="en-US" sz="800" baseline="0" dirty="0" smtClean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</a:t>
                      </a:r>
                      <a:br>
                        <a:rPr lang="en-US" sz="800" baseline="0" dirty="0" smtClean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800" dirty="0" smtClean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Under </a:t>
                      </a:r>
                      <a:br>
                        <a:rPr lang="en-US" sz="800" dirty="0" smtClean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800" dirty="0" smtClean="0">
                          <a:solidFill>
                            <a:schemeClr val="bg1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Consideration</a:t>
                      </a:r>
                      <a:endParaRPr lang="en-US" sz="800" dirty="0">
                        <a:solidFill>
                          <a:schemeClr val="bg1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cxnSp>
        <p:nvCxnSpPr>
          <p:cNvPr id="64" name="Straight Connector 63"/>
          <p:cNvCxnSpPr/>
          <p:nvPr/>
        </p:nvCxnSpPr>
        <p:spPr>
          <a:xfrm flipH="1">
            <a:off x="6914318" y="1526540"/>
            <a:ext cx="29220" cy="460966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931262"/>
              </p:ext>
            </p:extLst>
          </p:nvPr>
        </p:nvGraphicFramePr>
        <p:xfrm>
          <a:off x="5192974" y="3610460"/>
          <a:ext cx="1679670" cy="175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670"/>
              </a:tblGrid>
              <a:tr h="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7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Exchange - </a:t>
                      </a:r>
                      <a:r>
                        <a:rPr lang="en-US" sz="700" b="1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Carriers &amp; IRS</a:t>
                      </a:r>
                      <a:endParaRPr lang="en-US" sz="1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33">
                        <a:alpha val="49020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0" name="Table 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312294"/>
              </p:ext>
            </p:extLst>
          </p:nvPr>
        </p:nvGraphicFramePr>
        <p:xfrm>
          <a:off x="3352467" y="4295819"/>
          <a:ext cx="1678043" cy="35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043"/>
              </a:tblGrid>
              <a:tr h="15208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Reporting</a:t>
                      </a: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7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FF">
                        <a:alpha val="38824"/>
                      </a:srgbClr>
                    </a:solidFill>
                  </a:tcPr>
                </a:tc>
              </a:tr>
              <a:tr h="15208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METS Data Fixes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FF">
                        <a:alpha val="38824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939344"/>
              </p:ext>
            </p:extLst>
          </p:nvPr>
        </p:nvGraphicFramePr>
        <p:xfrm>
          <a:off x="1529660" y="5613316"/>
          <a:ext cx="7156544" cy="175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56544"/>
              </a:tblGrid>
              <a:tr h="15208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tx1"/>
                          </a:solidFill>
                        </a:rPr>
                        <a:t>Maintenance &amp; Operations team performs</a:t>
                      </a:r>
                      <a:r>
                        <a:rPr lang="en-US" sz="700" b="1" baseline="0" dirty="0" smtClean="0">
                          <a:solidFill>
                            <a:schemeClr val="tx1"/>
                          </a:solidFill>
                        </a:rPr>
                        <a:t> limited work on defect fixes.</a:t>
                      </a:r>
                      <a:endParaRPr lang="en-US" sz="7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66">
                        <a:alpha val="38824"/>
                      </a:srgb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266309"/>
              </p:ext>
            </p:extLst>
          </p:nvPr>
        </p:nvGraphicFramePr>
        <p:xfrm>
          <a:off x="5182910" y="4295819"/>
          <a:ext cx="1678043" cy="175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043"/>
              </a:tblGrid>
              <a:tr h="15208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smtClean="0">
                          <a:solidFill>
                            <a:schemeClr val="tx1"/>
                          </a:solidFill>
                        </a:rPr>
                        <a:t>Reporting</a:t>
                      </a:r>
                      <a:r>
                        <a:rPr lang="en-US" sz="700" b="1" baseline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7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00FF">
                        <a:alpha val="38824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957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/>
          </p:cNvSpPr>
          <p:nvPr/>
        </p:nvSpPr>
        <p:spPr>
          <a:xfrm>
            <a:off x="617865" y="839085"/>
            <a:ext cx="7707747" cy="457200"/>
          </a:xfrm>
          <a:prstGeom prst="rect">
            <a:avLst/>
          </a:prstGeom>
        </p:spPr>
        <p:txBody>
          <a:bodyPr/>
          <a:lstStyle>
            <a:lvl1pPr algn="r" defTabSz="914400" rtl="0" eaLnBrk="1" latinLnBrk="0" hangingPunct="1">
              <a:spcBef>
                <a:spcPct val="0"/>
              </a:spcBef>
              <a:buNone/>
              <a:defRPr sz="3200" kern="120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500" b="1" dirty="0" smtClean="0"/>
              <a:t>2015 Release </a:t>
            </a:r>
            <a:r>
              <a:rPr lang="en-US" sz="1500" b="1" dirty="0"/>
              <a:t>Plan</a:t>
            </a:r>
          </a:p>
          <a:p>
            <a:r>
              <a:rPr lang="en-US" sz="1500" b="1" dirty="0"/>
              <a:t>Project </a:t>
            </a:r>
            <a:r>
              <a:rPr lang="en-US" sz="1500" b="1" dirty="0" smtClean="0"/>
              <a:t>Status – FINAL </a:t>
            </a:r>
            <a:endParaRPr lang="en-US" sz="1500" b="1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294450-A7C6-4132-9B03-E957221B834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357313" y="898436"/>
            <a:ext cx="1242364" cy="276999"/>
          </a:xfrm>
          <a:prstGeom prst="rect">
            <a:avLst/>
          </a:prstGeom>
          <a:solidFill>
            <a:srgbClr val="0070C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  <a:latin typeface="Arial Black" panose="020B0A04020102020204" pitchFamily="34" charset="0"/>
              </a:rPr>
              <a:t>Work Currently Underway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57313" y="1151845"/>
            <a:ext cx="1240973" cy="184666"/>
          </a:xfrm>
          <a:prstGeom prst="rect">
            <a:avLst/>
          </a:prstGeom>
          <a:solidFill>
            <a:srgbClr val="00B0F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>
                <a:latin typeface="Arial Black" panose="020B0A04020102020204" pitchFamily="34" charset="0"/>
              </a:rPr>
              <a:t>Work in Planning Phase</a:t>
            </a:r>
            <a:endParaRPr lang="en-US" sz="788" dirty="0">
              <a:latin typeface="Arial Black" panose="020B0A0402010202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55922" y="1337079"/>
            <a:ext cx="1242363" cy="276999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>
                <a:latin typeface="Arial Black" panose="020B0A04020102020204" pitchFamily="34" charset="0"/>
              </a:rPr>
              <a:t>Work Scheduled for Scoping/Planning </a:t>
            </a:r>
            <a:endParaRPr lang="en-US" sz="788" dirty="0">
              <a:latin typeface="Arial Black" panose="020B0A0402010202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624517" y="1499737"/>
            <a:ext cx="1228725" cy="3000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750" b="1" dirty="0"/>
              <a:t>Open Enrollment</a:t>
            </a:r>
            <a:r>
              <a:rPr lang="en-US" sz="750" dirty="0">
                <a:latin typeface="Arial Black" panose="020B0A04020102020204" pitchFamily="34" charset="0"/>
              </a:rPr>
              <a:t/>
            </a:r>
            <a:br>
              <a:rPr lang="en-US" sz="750" dirty="0">
                <a:latin typeface="Arial Black" panose="020B0A04020102020204" pitchFamily="34" charset="0"/>
              </a:rPr>
            </a:br>
            <a:r>
              <a:rPr lang="en-US" sz="600" dirty="0">
                <a:latin typeface="+mj-lt"/>
              </a:rPr>
              <a:t>Nov. 1-Jan 31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7145616" y="1775363"/>
            <a:ext cx="0" cy="224405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57312" y="712250"/>
            <a:ext cx="1240973" cy="184666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  <a:latin typeface="Arial Black" panose="020B0A04020102020204" pitchFamily="34" charset="0"/>
              </a:rPr>
              <a:t>Work Completed</a:t>
            </a:r>
          </a:p>
        </p:txBody>
      </p:sp>
      <p:sp>
        <p:nvSpPr>
          <p:cNvPr id="68" name="TextBox 67"/>
          <p:cNvSpPr txBox="1"/>
          <p:nvPr/>
        </p:nvSpPr>
        <p:spPr>
          <a:xfrm rot="10800000" flipV="1">
            <a:off x="913503" y="1940395"/>
            <a:ext cx="846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Arial Black" panose="020B0A04020102020204" pitchFamily="34" charset="0"/>
              </a:rPr>
              <a:t>March</a:t>
            </a:r>
            <a:br>
              <a:rPr lang="en-US" sz="900" dirty="0">
                <a:latin typeface="Arial Black" panose="020B0A04020102020204" pitchFamily="34" charset="0"/>
              </a:rPr>
            </a:br>
            <a:endParaRPr lang="en-US" sz="900" dirty="0">
              <a:latin typeface="+mj-lt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993837" y="1927928"/>
            <a:ext cx="628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Sept.</a:t>
            </a:r>
          </a:p>
          <a:p>
            <a:pPr algn="ctr"/>
            <a:endParaRPr lang="en-US" sz="900" dirty="0">
              <a:latin typeface="Arial Black" panose="020B0A04020102020204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7639421" y="1937572"/>
            <a:ext cx="628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Arial Black" panose="020B0A04020102020204" pitchFamily="34" charset="0"/>
              </a:rPr>
              <a:t>Dec.</a:t>
            </a:r>
          </a:p>
          <a:p>
            <a:pPr algn="ctr"/>
            <a:endParaRPr lang="en-US" sz="900" dirty="0">
              <a:latin typeface="Arial Black" panose="020B0A040201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 rot="10800000" flipV="1">
            <a:off x="3279632" y="1938695"/>
            <a:ext cx="742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</a:p>
          <a:p>
            <a:pPr algn="ctr"/>
            <a:endParaRPr lang="en-US" sz="900" dirty="0">
              <a:latin typeface="Arial Black" panose="020B0A04020102020204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 rot="10800000" flipV="1">
            <a:off x="2223860" y="1939083"/>
            <a:ext cx="846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Arial Black" panose="020B0A04020102020204" pitchFamily="34" charset="0"/>
              </a:rPr>
              <a:t>April</a:t>
            </a:r>
            <a:br>
              <a:rPr lang="en-US" sz="900" dirty="0">
                <a:latin typeface="Arial Black" panose="020B0A04020102020204" pitchFamily="34" charset="0"/>
              </a:rPr>
            </a:br>
            <a:endParaRPr lang="en-US" sz="900" dirty="0">
              <a:latin typeface="+mj-lt"/>
            </a:endParaRPr>
          </a:p>
        </p:txBody>
      </p:sp>
      <p:sp>
        <p:nvSpPr>
          <p:cNvPr id="93" name="Left Brace 92"/>
          <p:cNvSpPr/>
          <p:nvPr/>
        </p:nvSpPr>
        <p:spPr>
          <a:xfrm rot="5400000">
            <a:off x="2598674" y="1534439"/>
            <a:ext cx="116148" cy="800100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Left Brace 94"/>
          <p:cNvSpPr/>
          <p:nvPr/>
        </p:nvSpPr>
        <p:spPr>
          <a:xfrm rot="5400000">
            <a:off x="7889076" y="1515758"/>
            <a:ext cx="116148" cy="800100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Left Brace 101"/>
          <p:cNvSpPr/>
          <p:nvPr/>
        </p:nvSpPr>
        <p:spPr>
          <a:xfrm rot="5400000">
            <a:off x="6508554" y="1518612"/>
            <a:ext cx="116148" cy="800100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eft Brace 102"/>
          <p:cNvSpPr/>
          <p:nvPr/>
        </p:nvSpPr>
        <p:spPr>
          <a:xfrm rot="5400000">
            <a:off x="3911308" y="1455926"/>
            <a:ext cx="129126" cy="951422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Left Brace 103"/>
          <p:cNvSpPr/>
          <p:nvPr/>
        </p:nvSpPr>
        <p:spPr>
          <a:xfrm rot="5400000">
            <a:off x="1291303" y="1517971"/>
            <a:ext cx="116148" cy="800100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/>
          <p:cNvSpPr txBox="1"/>
          <p:nvPr/>
        </p:nvSpPr>
        <p:spPr>
          <a:xfrm>
            <a:off x="485776" y="5680913"/>
            <a:ext cx="957263" cy="19620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75" smtClean="0"/>
              <a:t>Feb 2, </a:t>
            </a:r>
            <a:r>
              <a:rPr lang="en-US" sz="675" dirty="0" smtClean="0"/>
              <a:t>2016</a:t>
            </a:r>
            <a:endParaRPr lang="en-US" sz="675" dirty="0"/>
          </a:p>
        </p:txBody>
      </p:sp>
      <p:sp>
        <p:nvSpPr>
          <p:cNvPr id="106" name="Left-Right Arrow 105"/>
          <p:cNvSpPr/>
          <p:nvPr/>
        </p:nvSpPr>
        <p:spPr>
          <a:xfrm>
            <a:off x="3868423" y="1999768"/>
            <a:ext cx="151131" cy="94807"/>
          </a:xfrm>
          <a:prstGeom prst="leftRightArrow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/>
          <p:cNvSpPr txBox="1"/>
          <p:nvPr/>
        </p:nvSpPr>
        <p:spPr>
          <a:xfrm rot="10800000" flipV="1">
            <a:off x="3926167" y="1937572"/>
            <a:ext cx="685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Arial Black" panose="020B0A04020102020204" pitchFamily="34" charset="0"/>
              </a:rPr>
              <a:t>June</a:t>
            </a:r>
          </a:p>
          <a:p>
            <a:pPr algn="ctr"/>
            <a:endParaRPr lang="en-US" sz="900" dirty="0">
              <a:latin typeface="Arial Black" panose="020B0A0402010202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 rot="10800000" flipV="1">
            <a:off x="4617385" y="1929669"/>
            <a:ext cx="742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July</a:t>
            </a:r>
          </a:p>
          <a:p>
            <a:pPr algn="ctr"/>
            <a:endParaRPr lang="en-US" sz="900" dirty="0">
              <a:latin typeface="Arial Black" panose="020B0A04020102020204" pitchFamily="34" charset="0"/>
            </a:endParaRPr>
          </a:p>
        </p:txBody>
      </p:sp>
      <p:sp>
        <p:nvSpPr>
          <p:cNvPr id="109" name="Left-Right Arrow 108"/>
          <p:cNvSpPr/>
          <p:nvPr/>
        </p:nvSpPr>
        <p:spPr>
          <a:xfrm>
            <a:off x="5212379" y="2017489"/>
            <a:ext cx="151131" cy="94807"/>
          </a:xfrm>
          <a:prstGeom prst="leftRightArrow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/>
          <p:cNvSpPr txBox="1"/>
          <p:nvPr/>
        </p:nvSpPr>
        <p:spPr>
          <a:xfrm rot="10800000" flipV="1">
            <a:off x="5336470" y="1926212"/>
            <a:ext cx="527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Arial Black" panose="020B0A04020102020204" pitchFamily="34" charset="0"/>
              </a:rPr>
              <a:t>Aug.</a:t>
            </a:r>
          </a:p>
          <a:p>
            <a:pPr algn="ctr"/>
            <a:endParaRPr lang="en-US" sz="900" dirty="0">
              <a:latin typeface="Arial Black" panose="020B0A04020102020204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358703" y="524732"/>
            <a:ext cx="1240973" cy="184666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  <a:latin typeface="Arial Black" panose="020B0A04020102020204" pitchFamily="34" charset="0"/>
              </a:rPr>
              <a:t>Work Incomplete</a:t>
            </a:r>
          </a:p>
        </p:txBody>
      </p:sp>
      <p:graphicFrame>
        <p:nvGraphicFramePr>
          <p:cNvPr id="112" name="Table 111"/>
          <p:cNvGraphicFramePr>
            <a:graphicFrameLocks noGrp="1"/>
          </p:cNvGraphicFramePr>
          <p:nvPr>
            <p:extLst/>
          </p:nvPr>
        </p:nvGraphicFramePr>
        <p:xfrm>
          <a:off x="699688" y="2148840"/>
          <a:ext cx="1314829" cy="186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829"/>
              </a:tblGrid>
              <a:tr h="27813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Federal Hub Service Upgrade (VLP)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93370">
                <a:tc>
                  <a:txBody>
                    <a:bodyPr/>
                    <a:lstStyle/>
                    <a:p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Public Programs Renewal 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Functionality</a:t>
                      </a:r>
                      <a:endParaRPr lang="en-US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08280">
                <a:tc>
                  <a:txBody>
                    <a:bodyPr/>
                    <a:lstStyle/>
                    <a:p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System Defect Fixes</a:t>
                      </a:r>
                      <a:endParaRPr lang="en-US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Enrollment System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of Record Fixes</a:t>
                      </a:r>
                      <a:endParaRPr lang="en-US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Finance System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Fixes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30353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Cost-Effective</a:t>
                      </a:r>
                      <a:r>
                        <a:rPr lang="en-US" sz="7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7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determination logic change  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7919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Case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generation functionality fix-</a:t>
                      </a: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Product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Development Case  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3" name="Table 112"/>
          <p:cNvGraphicFramePr>
            <a:graphicFrameLocks noGrp="1"/>
          </p:cNvGraphicFramePr>
          <p:nvPr>
            <p:extLst/>
          </p:nvPr>
        </p:nvGraphicFramePr>
        <p:xfrm>
          <a:off x="2016063" y="2153482"/>
          <a:ext cx="1314830" cy="388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830"/>
              </a:tblGrid>
              <a:tr h="38101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Enrollment data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to carriers </a:t>
                      </a:r>
                      <a:b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Phase 1</a:t>
                      </a:r>
                      <a:b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Previously scheduled for May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4" name="Table 113"/>
          <p:cNvGraphicFramePr>
            <a:graphicFrameLocks noGrp="1"/>
          </p:cNvGraphicFramePr>
          <p:nvPr>
            <p:extLst/>
          </p:nvPr>
        </p:nvGraphicFramePr>
        <p:xfrm>
          <a:off x="3329607" y="2156139"/>
          <a:ext cx="1305229" cy="1937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5229"/>
              </a:tblGrid>
              <a:tr h="264992">
                <a:tc>
                  <a:txBody>
                    <a:bodyPr/>
                    <a:lstStyle/>
                    <a:p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Streamlined Life Events</a:t>
                      </a:r>
                      <a:endParaRPr lang="en-US" sz="700" b="1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114300" indent="0"/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- “Add Coverage”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36526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Case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worker functionality simplification Phase 1 (task management)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6499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Enrollment data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to carriers Phase 2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34591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Enhanced MA and BHP Renewal Functionality  Phase 1</a:t>
                      </a:r>
                      <a:endParaRPr lang="en-US" sz="7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36526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Eligibility Software Product Upgrade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b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(IBM 6.0.5.7)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5063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System Defect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Fixes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" name="Table 114"/>
          <p:cNvGraphicFramePr>
            <a:graphicFrameLocks noGrp="1"/>
          </p:cNvGraphicFramePr>
          <p:nvPr>
            <p:extLst/>
          </p:nvPr>
        </p:nvGraphicFramePr>
        <p:xfrm>
          <a:off x="4638209" y="2153451"/>
          <a:ext cx="1299473" cy="3267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9473"/>
              </a:tblGrid>
              <a:tr h="392048">
                <a:tc>
                  <a:txBody>
                    <a:bodyPr/>
                    <a:lstStyle/>
                    <a:p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Streamlined Life Events</a:t>
                      </a:r>
                      <a:endParaRPr lang="en-US" sz="700" b="1" baseline="0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114300" indent="0"/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- “Add Coverage”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marL="114300" indent="0"/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- “Add Household Member”</a:t>
                      </a:r>
                    </a:p>
                    <a:p>
                      <a:pPr marL="114300" indent="0"/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- “Remove Household Member”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40051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Case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worker functionality simplification Phase 2 (task management/UI simplification)</a:t>
                      </a:r>
                      <a:endParaRPr lang="en-US" sz="7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Enrollment  data to carriers Phases 2 &amp; 3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Enhanced MA and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BHP Renewal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Functionality 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Phase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2</a:t>
                      </a:r>
                      <a:endParaRPr lang="en-US" sz="7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Usability Enhancement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s </a:t>
                      </a:r>
                    </a:p>
                    <a:p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Phase 1 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Safe at Home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18452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System Defect Fixes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37719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Security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Enhancement: </a:t>
                      </a: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Multi-Factor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Authentication  – Pilot Phase 1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17361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BHP Premium Rate Increase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MNsure MMIS Interface Functionality Package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6" name="Table 115"/>
          <p:cNvGraphicFramePr>
            <a:graphicFrameLocks noGrp="1"/>
          </p:cNvGraphicFramePr>
          <p:nvPr>
            <p:extLst/>
          </p:nvPr>
        </p:nvGraphicFramePr>
        <p:xfrm>
          <a:off x="5938575" y="2150891"/>
          <a:ext cx="1314830" cy="28056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830"/>
              </a:tblGrid>
              <a:tr h="25559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QHP Renewals and Open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Enrollment (#1)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30976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2016 Shopping Readiness – Carrier Preview (#82)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39479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Security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Enhancement: </a:t>
                      </a: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Multi-Factor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Authentication  – Pilot Phase 2 (#3)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555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Enrollment data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to </a:t>
                      </a:r>
                      <a:b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carriers – 834 (#98)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309762">
                <a:tc>
                  <a:txBody>
                    <a:bodyPr/>
                    <a:lstStyle/>
                    <a:p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Usability Enhancement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s </a:t>
                      </a:r>
                    </a:p>
                    <a:p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Phase 2 (#14)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5559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Reporting Functionality  Phase 1 (#15)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5559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MNsure MMIS Interface Functionality (#17)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17743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Assister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Portal Phase 1 (#21)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30976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Infrastructure Improvements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Phase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1 (#22)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1763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System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Defect Fixes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117" name="Left Brace 116"/>
          <p:cNvSpPr/>
          <p:nvPr/>
        </p:nvSpPr>
        <p:spPr>
          <a:xfrm rot="5400000">
            <a:off x="5239918" y="1494958"/>
            <a:ext cx="116148" cy="873359"/>
          </a:xfrm>
          <a:prstGeom prst="lef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8" name="Table 117"/>
          <p:cNvGraphicFramePr>
            <a:graphicFrameLocks noGrp="1"/>
          </p:cNvGraphicFramePr>
          <p:nvPr>
            <p:extLst/>
          </p:nvPr>
        </p:nvGraphicFramePr>
        <p:xfrm>
          <a:off x="7254909" y="2152403"/>
          <a:ext cx="1296238" cy="4349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238"/>
              </a:tblGrid>
              <a:tr h="3771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PRISM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Interface  - New Functionality Phase 1 and 2 (#55)</a:t>
                      </a:r>
                      <a:endParaRPr lang="en-US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Report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ing Functionality </a:t>
                      </a:r>
                      <a:b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Phase 2 (#15)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7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True Up, 834 EDI production, 1095 electronic files, ESOR GUI</a:t>
                      </a:r>
                      <a:endParaRPr lang="en-US" sz="700" kern="120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7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(#98)</a:t>
                      </a:r>
                      <a:endParaRPr lang="en-US" sz="7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</a:tr>
              <a:tr h="17573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Renewals (#63)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Minnesota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Care Invoice &amp;  Payment Tracking Phase 1 (#61)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225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Security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Enhancement: </a:t>
                      </a: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Multi-Factor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Authentication (#62)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30146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Citizen/Worker Portal Integration Phase 1 (#4)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27741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Infrastructure Improvements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Phase 2 (#22)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19162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Notices – Limited Denial (#86)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16851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Assister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Portal Phase 2 (#58)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Usability Enhancement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s </a:t>
                      </a:r>
                    </a:p>
                    <a:p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Phase 3 (#57)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Caseworker Functionality simplification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(task management) (#81)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172882">
                <a:tc>
                  <a:txBody>
                    <a:bodyPr/>
                    <a:lstStyle/>
                    <a:p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IRS</a:t>
                      </a:r>
                      <a:r>
                        <a:rPr lang="en-US" sz="700" b="1" baseline="0" dirty="0" smtClean="0">
                          <a:solidFill>
                            <a:schemeClr val="bg1"/>
                          </a:solidFill>
                        </a:rPr>
                        <a:t> 1095B (#66)</a:t>
                      </a:r>
                      <a:endParaRPr lang="en-US" sz="7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186605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MNsure MMIS Interface Functionality (#17)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indent="0" algn="l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 smtClean="0">
                          <a:solidFill>
                            <a:schemeClr val="bg1"/>
                          </a:solidFill>
                        </a:rPr>
                        <a:t>Change Wizards – defect fixes (#93)</a:t>
                      </a: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9" name="Table 118"/>
          <p:cNvGraphicFramePr>
            <a:graphicFrameLocks noGrp="1"/>
          </p:cNvGraphicFramePr>
          <p:nvPr>
            <p:extLst/>
          </p:nvPr>
        </p:nvGraphicFramePr>
        <p:xfrm>
          <a:off x="1636777" y="636479"/>
          <a:ext cx="1128536" cy="935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8536"/>
              </a:tblGrid>
              <a:tr h="160020">
                <a:tc>
                  <a:txBody>
                    <a:bodyPr/>
                    <a:lstStyle/>
                    <a:p>
                      <a:pPr marL="231775" indent="0"/>
                      <a:r>
                        <a:rPr lang="en-US" sz="600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= Change in Status</a:t>
                      </a:r>
                      <a:endParaRPr lang="en-US" sz="600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8580" marR="68580" marT="34290" marB="3429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231775" indent="0"/>
                      <a:r>
                        <a:rPr lang="en-US" sz="600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= Change in Scope</a:t>
                      </a:r>
                      <a:endParaRPr lang="en-US" sz="600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8580" marR="68580" marT="34290" marB="3429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231775" indent="0"/>
                      <a:r>
                        <a:rPr lang="en-US" sz="600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= Change in Timing</a:t>
                      </a:r>
                      <a:endParaRPr lang="en-US" sz="600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8580" marR="68580" marT="34290" marB="3429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1267">
                <a:tc>
                  <a:txBody>
                    <a:bodyPr/>
                    <a:lstStyle/>
                    <a:p>
                      <a:pPr marL="231775" indent="0"/>
                      <a:r>
                        <a:rPr lang="en-US" sz="600" dirty="0" smtClean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= Project Addition</a:t>
                      </a:r>
                      <a:endParaRPr lang="en-US" sz="600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</a:endParaRPr>
                    </a:p>
                  </a:txBody>
                  <a:tcPr marL="68580" marR="68580" marT="34290" marB="3429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0" name="5-Point Star 119"/>
          <p:cNvSpPr/>
          <p:nvPr/>
        </p:nvSpPr>
        <p:spPr>
          <a:xfrm>
            <a:off x="1674343" y="704568"/>
            <a:ext cx="122809" cy="117062"/>
          </a:xfrm>
          <a:prstGeom prst="star5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Left-Right Arrow 120"/>
          <p:cNvSpPr/>
          <p:nvPr/>
        </p:nvSpPr>
        <p:spPr>
          <a:xfrm>
            <a:off x="1667197" y="1203273"/>
            <a:ext cx="151131" cy="94807"/>
          </a:xfrm>
          <a:prstGeom prst="leftRightArrow">
            <a:avLst/>
          </a:prstGeom>
          <a:solidFill>
            <a:schemeClr val="tx2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Plus 121"/>
          <p:cNvSpPr/>
          <p:nvPr/>
        </p:nvSpPr>
        <p:spPr>
          <a:xfrm>
            <a:off x="1656658" y="1397862"/>
            <a:ext cx="155567" cy="133424"/>
          </a:xfrm>
          <a:prstGeom prst="mathPlus">
            <a:avLst/>
          </a:prstGeom>
          <a:solidFill>
            <a:srgbClr val="FF33C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">
                <a:solidFill>
                  <a:schemeClr val="tx1"/>
                </a:solidFill>
              </a:ln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1627285" y="891053"/>
            <a:ext cx="43444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1" dirty="0">
                <a:ln w="12700">
                  <a:solidFill>
                    <a:schemeClr val="tx1"/>
                  </a:solidFill>
                </a:ln>
                <a:solidFill>
                  <a:srgbClr val="FF9900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</a:t>
            </a:r>
          </a:p>
        </p:txBody>
      </p:sp>
      <p:sp>
        <p:nvSpPr>
          <p:cNvPr id="125" name="TextBox 124"/>
          <p:cNvSpPr txBox="1"/>
          <p:nvPr/>
        </p:nvSpPr>
        <p:spPr>
          <a:xfrm rot="10800000" flipV="1">
            <a:off x="6546602" y="1937670"/>
            <a:ext cx="485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Arial Black" panose="020B0A04020102020204" pitchFamily="34" charset="0"/>
              </a:rPr>
              <a:t>Oct.</a:t>
            </a:r>
          </a:p>
          <a:p>
            <a:pPr algn="ctr"/>
            <a:endParaRPr lang="en-US" sz="900" dirty="0">
              <a:latin typeface="Arial Black" panose="020B0A04020102020204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4781807" y="1686580"/>
            <a:ext cx="103626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>
                <a:latin typeface="Arial Black" panose="020B0A04020102020204" pitchFamily="34" charset="0"/>
              </a:rPr>
              <a:t>Summer Release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140894" y="1685457"/>
            <a:ext cx="85509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>
                <a:latin typeface="Arial Black" panose="020B0A04020102020204" pitchFamily="34" charset="0"/>
              </a:rPr>
              <a:t>Fall Release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7519441" y="1701458"/>
            <a:ext cx="85509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>
                <a:latin typeface="Arial Black" panose="020B0A04020102020204" pitchFamily="34" charset="0"/>
              </a:rPr>
              <a:t>Winter Release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577896" y="4972050"/>
            <a:ext cx="1955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 smtClean="0"/>
              <a:t>(#) Numbers in parentheses indicate MNsure IT Project number; numbers may change as project phases progress.</a:t>
            </a:r>
            <a:endParaRPr lang="en-US" sz="800" i="1" dirty="0"/>
          </a:p>
        </p:txBody>
      </p:sp>
      <p:sp>
        <p:nvSpPr>
          <p:cNvPr id="55" name="Left-Right Arrow 54"/>
          <p:cNvSpPr/>
          <p:nvPr/>
        </p:nvSpPr>
        <p:spPr>
          <a:xfrm>
            <a:off x="6462034" y="1994414"/>
            <a:ext cx="151131" cy="94807"/>
          </a:xfrm>
          <a:prstGeom prst="leftRightArrow">
            <a:avLst/>
          </a:prstGeom>
          <a:solidFill>
            <a:schemeClr val="tx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06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Nsure PPT TEMPLATE 2013-04-04">
  <a:themeElements>
    <a:clrScheme name="mnsure 1">
      <a:dk1>
        <a:sysClr val="windowText" lastClr="000000"/>
      </a:dk1>
      <a:lt1>
        <a:sysClr val="window" lastClr="FFFFFF"/>
      </a:lt1>
      <a:dk2>
        <a:srgbClr val="40A29A"/>
      </a:dk2>
      <a:lt2>
        <a:srgbClr val="E47823"/>
      </a:lt2>
      <a:accent1>
        <a:srgbClr val="A1BE57"/>
      </a:accent1>
      <a:accent2>
        <a:srgbClr val="4E9267"/>
      </a:accent2>
      <a:accent3>
        <a:srgbClr val="C85040"/>
      </a:accent3>
      <a:accent4>
        <a:srgbClr val="EEB212"/>
      </a:accent4>
      <a:accent5>
        <a:srgbClr val="5C5E59"/>
      </a:accent5>
      <a:accent6>
        <a:srgbClr val="948671"/>
      </a:accent6>
      <a:hlink>
        <a:srgbClr val="0000FF"/>
      </a:hlink>
      <a:folHlink>
        <a:srgbClr val="FF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MNsure PPT TEMPLATE 2013-04-04</Template>
  <TotalTime>43886</TotalTime>
  <Words>643</Words>
  <Application>Microsoft Office PowerPoint</Application>
  <PresentationFormat>On-screen Show (4:3)</PresentationFormat>
  <Paragraphs>142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ＭＳ Ｐゴシック</vt:lpstr>
      <vt:lpstr>ＭＳ Ｐゴシック</vt:lpstr>
      <vt:lpstr>Arial</vt:lpstr>
      <vt:lpstr>Arial Black</vt:lpstr>
      <vt:lpstr>Calibri</vt:lpstr>
      <vt:lpstr>Century Gothic</vt:lpstr>
      <vt:lpstr>Wingdings</vt:lpstr>
      <vt:lpstr>MNsure PPT TEMPLATE 2013-04-04</vt:lpstr>
      <vt:lpstr>PowerPoint Presentation</vt:lpstr>
      <vt:lpstr>PowerPoint Presentation</vt:lpstr>
    </vt:vector>
  </TitlesOfParts>
  <Company>MN Dept of Human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Directors Meeting [date]</dc:title>
  <dc:creator>Barber, Carley</dc:creator>
  <cp:lastModifiedBy>Johnson, Barry</cp:lastModifiedBy>
  <cp:revision>870</cp:revision>
  <cp:lastPrinted>2016-02-03T15:24:13Z</cp:lastPrinted>
  <dcterms:created xsi:type="dcterms:W3CDTF">2014-01-09T17:19:24Z</dcterms:created>
  <dcterms:modified xsi:type="dcterms:W3CDTF">2016-02-03T15:36:08Z</dcterms:modified>
</cp:coreProperties>
</file>