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8" r:id="rId1"/>
  </p:sldMasterIdLst>
  <p:notesMasterIdLst>
    <p:notesMasterId r:id="rId35"/>
  </p:notesMasterIdLst>
  <p:handoutMasterIdLst>
    <p:handoutMasterId r:id="rId36"/>
  </p:handoutMasterIdLst>
  <p:sldIdLst>
    <p:sldId id="256" r:id="rId2"/>
    <p:sldId id="264" r:id="rId3"/>
    <p:sldId id="265" r:id="rId4"/>
    <p:sldId id="267" r:id="rId5"/>
    <p:sldId id="262" r:id="rId6"/>
    <p:sldId id="272" r:id="rId7"/>
    <p:sldId id="273" r:id="rId8"/>
    <p:sldId id="271" r:id="rId9"/>
    <p:sldId id="269" r:id="rId10"/>
    <p:sldId id="270" r:id="rId11"/>
    <p:sldId id="260"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F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76" autoAdjust="0"/>
  </p:normalViewPr>
  <p:slideViewPr>
    <p:cSldViewPr>
      <p:cViewPr varScale="1">
        <p:scale>
          <a:sx n="80" d="100"/>
          <a:sy n="80" d="100"/>
        </p:scale>
        <p:origin x="129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AD\CO\transit\Data\Transit\Scha1mik\Presentations\20140910%20Transit%20Conference\20140702%20Funding,%20Service%20Hours%20and%20Ridership.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AD\CO\transit\Data\Transit\Scha1mik\Presentations\20140910%20Transit%20Conference\20140702%20Funding,%20Service%20Hours%20and%20Ridershi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1"/>
          <c:order val="0"/>
          <c:tx>
            <c:strRef>
              <c:f>Sheet1!$C$3</c:f>
              <c:strCache>
                <c:ptCount val="1"/>
                <c:pt idx="0">
                  <c:v>Ridership</c:v>
                </c:pt>
              </c:strCache>
            </c:strRef>
          </c:tx>
          <c:invertIfNegative val="0"/>
          <c:cat>
            <c:numRef>
              <c:f>Sheet1!$B$5:$B$14</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Sheet1!$C$5:$C$14</c:f>
              <c:numCache>
                <c:formatCode>#,##0</c:formatCode>
                <c:ptCount val="10"/>
                <c:pt idx="0">
                  <c:v>9090641</c:v>
                </c:pt>
                <c:pt idx="1">
                  <c:v>9449984</c:v>
                </c:pt>
                <c:pt idx="2">
                  <c:v>9826705</c:v>
                </c:pt>
                <c:pt idx="3">
                  <c:v>10382474</c:v>
                </c:pt>
                <c:pt idx="4">
                  <c:v>11267606</c:v>
                </c:pt>
                <c:pt idx="5">
                  <c:v>11059297</c:v>
                </c:pt>
                <c:pt idx="6">
                  <c:v>11115340</c:v>
                </c:pt>
                <c:pt idx="7">
                  <c:v>11495358</c:v>
                </c:pt>
                <c:pt idx="8">
                  <c:v>11575873</c:v>
                </c:pt>
                <c:pt idx="9">
                  <c:v>12036926</c:v>
                </c:pt>
              </c:numCache>
            </c:numRef>
          </c:val>
        </c:ser>
        <c:dLbls>
          <c:showLegendKey val="0"/>
          <c:showVal val="0"/>
          <c:showCatName val="0"/>
          <c:showSerName val="0"/>
          <c:showPercent val="0"/>
          <c:showBubbleSize val="0"/>
        </c:dLbls>
        <c:gapWidth val="150"/>
        <c:shape val="box"/>
        <c:axId val="288025536"/>
        <c:axId val="288025144"/>
        <c:axId val="0"/>
      </c:bar3DChart>
      <c:catAx>
        <c:axId val="288025536"/>
        <c:scaling>
          <c:orientation val="minMax"/>
        </c:scaling>
        <c:delete val="0"/>
        <c:axPos val="b"/>
        <c:numFmt formatCode="General" sourceLinked="1"/>
        <c:majorTickMark val="out"/>
        <c:minorTickMark val="none"/>
        <c:tickLblPos val="nextTo"/>
        <c:crossAx val="288025144"/>
        <c:crosses val="autoZero"/>
        <c:auto val="1"/>
        <c:lblAlgn val="ctr"/>
        <c:lblOffset val="100"/>
        <c:noMultiLvlLbl val="0"/>
      </c:catAx>
      <c:valAx>
        <c:axId val="288025144"/>
        <c:scaling>
          <c:orientation val="minMax"/>
          <c:min val="8000000"/>
        </c:scaling>
        <c:delete val="0"/>
        <c:axPos val="l"/>
        <c:majorGridlines/>
        <c:numFmt formatCode="#,##0" sourceLinked="1"/>
        <c:majorTickMark val="out"/>
        <c:minorTickMark val="none"/>
        <c:tickLblPos val="nextTo"/>
        <c:crossAx val="288025536"/>
        <c:crosses val="autoZero"/>
        <c:crossBetween val="between"/>
      </c:valAx>
    </c:plotArea>
    <c:plotVisOnly val="1"/>
    <c:dispBlanksAs val="gap"/>
    <c:showDLblsOverMax val="0"/>
  </c:char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2"/>
          <c:order val="0"/>
          <c:tx>
            <c:strRef>
              <c:f>Sheet1!$D$3</c:f>
              <c:strCache>
                <c:ptCount val="1"/>
                <c:pt idx="0">
                  <c:v>Service Hours</c:v>
                </c:pt>
              </c:strCache>
            </c:strRef>
          </c:tx>
          <c:invertIfNegative val="0"/>
          <c:cat>
            <c:numRef>
              <c:f>Sheet1!$B$5:$B$14</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Sheet1!$D$5:$D$14</c:f>
              <c:numCache>
                <c:formatCode>#,##0</c:formatCode>
                <c:ptCount val="10"/>
                <c:pt idx="0">
                  <c:v>951532</c:v>
                </c:pt>
                <c:pt idx="1">
                  <c:v>928391</c:v>
                </c:pt>
                <c:pt idx="2">
                  <c:v>945557</c:v>
                </c:pt>
                <c:pt idx="3">
                  <c:v>1041376</c:v>
                </c:pt>
                <c:pt idx="4">
                  <c:v>1011749</c:v>
                </c:pt>
                <c:pt idx="5">
                  <c:v>1025964</c:v>
                </c:pt>
                <c:pt idx="6">
                  <c:v>1068102</c:v>
                </c:pt>
                <c:pt idx="7">
                  <c:v>1076043</c:v>
                </c:pt>
                <c:pt idx="8">
                  <c:v>1075212</c:v>
                </c:pt>
                <c:pt idx="9">
                  <c:v>1150906</c:v>
                </c:pt>
              </c:numCache>
            </c:numRef>
          </c:val>
        </c:ser>
        <c:dLbls>
          <c:showLegendKey val="0"/>
          <c:showVal val="0"/>
          <c:showCatName val="0"/>
          <c:showSerName val="0"/>
          <c:showPercent val="0"/>
          <c:showBubbleSize val="0"/>
        </c:dLbls>
        <c:gapWidth val="150"/>
        <c:shape val="box"/>
        <c:axId val="225656152"/>
        <c:axId val="288024752"/>
        <c:axId val="0"/>
      </c:bar3DChart>
      <c:catAx>
        <c:axId val="225656152"/>
        <c:scaling>
          <c:orientation val="minMax"/>
        </c:scaling>
        <c:delete val="0"/>
        <c:axPos val="b"/>
        <c:numFmt formatCode="General" sourceLinked="1"/>
        <c:majorTickMark val="out"/>
        <c:minorTickMark val="none"/>
        <c:tickLblPos val="nextTo"/>
        <c:crossAx val="288024752"/>
        <c:crosses val="autoZero"/>
        <c:auto val="1"/>
        <c:lblAlgn val="ctr"/>
        <c:lblOffset val="100"/>
        <c:noMultiLvlLbl val="0"/>
      </c:catAx>
      <c:valAx>
        <c:axId val="288024752"/>
        <c:scaling>
          <c:orientation val="minMax"/>
          <c:min val="800000"/>
        </c:scaling>
        <c:delete val="0"/>
        <c:axPos val="l"/>
        <c:majorGridlines/>
        <c:numFmt formatCode="#,##0" sourceLinked="1"/>
        <c:majorTickMark val="out"/>
        <c:minorTickMark val="none"/>
        <c:tickLblPos val="nextTo"/>
        <c:crossAx val="225656152"/>
        <c:crosses val="autoZero"/>
        <c:crossBetween val="between"/>
      </c:valAx>
    </c:plotArea>
    <c:plotVisOnly val="1"/>
    <c:dispBlanksAs val="gap"/>
    <c:showDLblsOverMax val="0"/>
  </c:char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2C236C2-1153-42F6-AD55-1F564B495E48}" type="datetimeFigureOut">
              <a:rPr lang="en-US" smtClean="0"/>
              <a:t>3/9/2015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FCBD664-94C8-4A9D-BFAC-4B4741B0936B}" type="slidenum">
              <a:rPr lang="en-US" smtClean="0"/>
              <a:t>‹#›</a:t>
            </a:fld>
            <a:endParaRPr lang="en-US"/>
          </a:p>
        </p:txBody>
      </p:sp>
    </p:spTree>
    <p:extLst>
      <p:ext uri="{BB962C8B-B14F-4D97-AF65-F5344CB8AC3E}">
        <p14:creationId xmlns:p14="http://schemas.microsoft.com/office/powerpoint/2010/main" val="1023831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E24B8D7-6966-431A-8AD7-1C003631EBF0}" type="datetimeFigureOut">
              <a:rPr lang="en-US" smtClean="0"/>
              <a:t>3/9/2015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3D4929B-8F6F-4236-BD36-497C1E7C13D4}" type="slidenum">
              <a:rPr lang="en-US" smtClean="0"/>
              <a:t>‹#›</a:t>
            </a:fld>
            <a:endParaRPr lang="en-US"/>
          </a:p>
        </p:txBody>
      </p:sp>
    </p:spTree>
    <p:extLst>
      <p:ext uri="{BB962C8B-B14F-4D97-AF65-F5344CB8AC3E}">
        <p14:creationId xmlns:p14="http://schemas.microsoft.com/office/powerpoint/2010/main" val="2069055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D4929B-8F6F-4236-BD36-497C1E7C13D4}" type="slidenum">
              <a:rPr lang="en-US" smtClean="0"/>
              <a:t>1</a:t>
            </a:fld>
            <a:endParaRPr lang="en-US"/>
          </a:p>
        </p:txBody>
      </p:sp>
    </p:spTree>
    <p:extLst>
      <p:ext uri="{BB962C8B-B14F-4D97-AF65-F5344CB8AC3E}">
        <p14:creationId xmlns:p14="http://schemas.microsoft.com/office/powerpoint/2010/main" val="1334885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three years of being fairly steady, service hours jumped to 1.15 million</a:t>
            </a:r>
            <a:r>
              <a:rPr lang="en-US" baseline="0" dirty="0" smtClean="0"/>
              <a:t> hours in 2013.</a:t>
            </a:r>
          </a:p>
          <a:p>
            <a:endParaRPr lang="en-US" baseline="0" dirty="0" smtClean="0"/>
          </a:p>
          <a:p>
            <a:r>
              <a:rPr lang="en-US" baseline="0" dirty="0" smtClean="0"/>
              <a:t>This reflected the availability of more funds for Greater Minnesota transit operations.  </a:t>
            </a:r>
          </a:p>
          <a:p>
            <a:r>
              <a:rPr lang="en-US" baseline="0" dirty="0" smtClean="0"/>
              <a:t>Spending on operations increased from about $64 million in 2012 to $67.3 million in 2013.</a:t>
            </a:r>
            <a:endParaRPr lang="en-US" dirty="0"/>
          </a:p>
        </p:txBody>
      </p:sp>
      <p:sp>
        <p:nvSpPr>
          <p:cNvPr id="4" name="Slide Number Placeholder 3"/>
          <p:cNvSpPr>
            <a:spLocks noGrp="1"/>
          </p:cNvSpPr>
          <p:nvPr>
            <p:ph type="sldNum" sz="quarter" idx="10"/>
          </p:nvPr>
        </p:nvSpPr>
        <p:spPr/>
        <p:txBody>
          <a:bodyPr/>
          <a:lstStyle/>
          <a:p>
            <a:fld id="{57DACB55-646D-4887-9B6C-A618C69E3C3E}" type="slidenum">
              <a:rPr lang="en-US" smtClean="0"/>
              <a:pPr/>
              <a:t>10</a:t>
            </a:fld>
            <a:endParaRPr lang="en-US"/>
          </a:p>
        </p:txBody>
      </p:sp>
    </p:spTree>
    <p:extLst>
      <p:ext uri="{BB962C8B-B14F-4D97-AF65-F5344CB8AC3E}">
        <p14:creationId xmlns:p14="http://schemas.microsoft.com/office/powerpoint/2010/main" val="3009180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Transit For Our Future</a:t>
            </a:r>
          </a:p>
          <a:p>
            <a:r>
              <a:rPr lang="en-US" dirty="0" smtClean="0"/>
              <a:t>Improve customer access and service by establishing consistent State program policies that balance availability with efficiency in providing public transit service in Greater Minnesota. </a:t>
            </a:r>
          </a:p>
          <a:p>
            <a:r>
              <a:rPr lang="en-US" dirty="0" smtClean="0"/>
              <a:t>Intended to result in expanded service coverage, more efficient management, and a higher level of compliance with existing and proposed federal regulations.</a:t>
            </a:r>
            <a:endParaRPr lang="en-US" dirty="0"/>
          </a:p>
          <a:p>
            <a:endParaRPr lang="en-US" dirty="0"/>
          </a:p>
          <a:p>
            <a:r>
              <a:rPr lang="en-US" dirty="0"/>
              <a:t>About 12 consolidations in the last 2 years and many examples of coordination and cooperation</a:t>
            </a:r>
          </a:p>
          <a:p>
            <a:r>
              <a:rPr lang="en-US" dirty="0"/>
              <a:t>	Shared dispatching</a:t>
            </a:r>
          </a:p>
          <a:p>
            <a:r>
              <a:rPr lang="en-US" dirty="0"/>
              <a:t>	Shared position for compliance</a:t>
            </a:r>
          </a:p>
          <a:p>
            <a:endParaRPr lang="en-US" dirty="0"/>
          </a:p>
          <a:p>
            <a:r>
              <a:rPr lang="en-US" dirty="0" smtClean="0"/>
              <a:t>Transit System Restructuring Studies</a:t>
            </a:r>
          </a:p>
          <a:p>
            <a:pPr lvl="1"/>
            <a:r>
              <a:rPr lang="en-US" dirty="0" smtClean="0"/>
              <a:t>Martin/Faribault Counties were first</a:t>
            </a:r>
          </a:p>
          <a:p>
            <a:endParaRPr lang="en-US" b="1" u="sng" dirty="0"/>
          </a:p>
          <a:p>
            <a:endParaRPr lang="en-US" b="1" u="sng" dirty="0"/>
          </a:p>
          <a:p>
            <a:r>
              <a:rPr lang="en-US" b="1" u="none" dirty="0"/>
              <a:t>2015 Greater Minnesota Transit Investment Plan </a:t>
            </a:r>
          </a:p>
          <a:p>
            <a:r>
              <a:rPr lang="en-US" dirty="0"/>
              <a:t>The Plan will align with MnDOT’s 50-yr. Vision and the Statewide Multimodal Transportation Plan. </a:t>
            </a:r>
          </a:p>
          <a:p>
            <a:r>
              <a:rPr lang="en-US" dirty="0"/>
              <a:t>The Investment Plan will update the Transit Vision, define goals and investment priorities and develop strategies to achieve the goals.</a:t>
            </a:r>
          </a:p>
          <a:p>
            <a:endParaRPr lang="en-US" dirty="0"/>
          </a:p>
          <a:p>
            <a:endParaRPr lang="en-US" dirty="0"/>
          </a:p>
        </p:txBody>
      </p:sp>
      <p:sp>
        <p:nvSpPr>
          <p:cNvPr id="4" name="Slide Number Placeholder 3"/>
          <p:cNvSpPr>
            <a:spLocks noGrp="1"/>
          </p:cNvSpPr>
          <p:nvPr>
            <p:ph type="sldNum" sz="quarter" idx="10"/>
          </p:nvPr>
        </p:nvSpPr>
        <p:spPr/>
        <p:txBody>
          <a:bodyPr/>
          <a:lstStyle/>
          <a:p>
            <a:fld id="{C3D4929B-8F6F-4236-BD36-497C1E7C13D4}" type="slidenum">
              <a:rPr lang="en-US" smtClean="0"/>
              <a:t>11</a:t>
            </a:fld>
            <a:endParaRPr lang="en-US"/>
          </a:p>
        </p:txBody>
      </p:sp>
    </p:spTree>
    <p:extLst>
      <p:ext uri="{BB962C8B-B14F-4D97-AF65-F5344CB8AC3E}">
        <p14:creationId xmlns:p14="http://schemas.microsoft.com/office/powerpoint/2010/main" val="433015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D4929B-8F6F-4236-BD36-497C1E7C13D4}"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334885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Funded projects (SAFETEA-LU,</a:t>
            </a:r>
            <a:r>
              <a:rPr lang="en-US" baseline="0" dirty="0" smtClean="0"/>
              <a:t> 2014 one-time MAP-21)</a:t>
            </a:r>
          </a:p>
          <a:p>
            <a:pPr marL="174708" indent="-174708">
              <a:buFont typeface="Arial" panose="020B0604020202020204" pitchFamily="34" charset="0"/>
              <a:buChar char="•"/>
            </a:pPr>
            <a:r>
              <a:rPr lang="en-US" baseline="0" dirty="0" smtClean="0"/>
              <a:t>2015 state projects not yet announced</a:t>
            </a:r>
            <a:endParaRPr lang="en-US" dirty="0"/>
          </a:p>
        </p:txBody>
      </p:sp>
      <p:sp>
        <p:nvSpPr>
          <p:cNvPr id="4" name="Slide Number Placeholder 3"/>
          <p:cNvSpPr>
            <a:spLocks noGrp="1"/>
          </p:cNvSpPr>
          <p:nvPr>
            <p:ph type="sldNum" sz="quarter" idx="10"/>
          </p:nvPr>
        </p:nvSpPr>
        <p:spPr/>
        <p:txBody>
          <a:bodyPr/>
          <a:lstStyle/>
          <a:p>
            <a:fld id="{1A21C796-B5E8-4638-8070-6817FB23D541}" type="slidenum">
              <a:rPr lang="en-US" smtClean="0"/>
              <a:t>20</a:t>
            </a:fld>
            <a:endParaRPr lang="en-US"/>
          </a:p>
        </p:txBody>
      </p:sp>
    </p:spTree>
    <p:extLst>
      <p:ext uri="{BB962C8B-B14F-4D97-AF65-F5344CB8AC3E}">
        <p14:creationId xmlns:p14="http://schemas.microsoft.com/office/powerpoint/2010/main" val="814588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 will provide a brief overview of the Passenger Rail Office including it’s history, accomplishments, and future priorities.</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752" indent="-289705">
              <a:spcBef>
                <a:spcPct val="30000"/>
              </a:spcBef>
              <a:defRPr sz="1200">
                <a:solidFill>
                  <a:schemeClr val="tx1"/>
                </a:solidFill>
                <a:latin typeface="Calibri" pitchFamily="34" charset="0"/>
              </a:defRPr>
            </a:lvl2pPr>
            <a:lvl3pPr marL="1163543" indent="-231449">
              <a:spcBef>
                <a:spcPct val="30000"/>
              </a:spcBef>
              <a:defRPr sz="1200">
                <a:solidFill>
                  <a:schemeClr val="tx1"/>
                </a:solidFill>
                <a:latin typeface="Calibri" pitchFamily="34" charset="0"/>
              </a:defRPr>
            </a:lvl3pPr>
            <a:lvl4pPr marL="1629590" indent="-231449">
              <a:spcBef>
                <a:spcPct val="30000"/>
              </a:spcBef>
              <a:defRPr sz="1200">
                <a:solidFill>
                  <a:schemeClr val="tx1"/>
                </a:solidFill>
                <a:latin typeface="Calibri" pitchFamily="34" charset="0"/>
              </a:defRPr>
            </a:lvl4pPr>
            <a:lvl5pPr marL="2095637" indent="-231449">
              <a:spcBef>
                <a:spcPct val="30000"/>
              </a:spcBef>
              <a:defRPr sz="1200">
                <a:solidFill>
                  <a:schemeClr val="tx1"/>
                </a:solidFill>
                <a:latin typeface="Calibri" pitchFamily="34" charset="0"/>
              </a:defRPr>
            </a:lvl5pPr>
            <a:lvl6pPr marL="2549088" indent="-231449" eaLnBrk="0" fontAlgn="base" hangingPunct="0">
              <a:spcBef>
                <a:spcPct val="30000"/>
              </a:spcBef>
              <a:spcAft>
                <a:spcPct val="0"/>
              </a:spcAft>
              <a:defRPr sz="1200">
                <a:solidFill>
                  <a:schemeClr val="tx1"/>
                </a:solidFill>
                <a:latin typeface="Calibri" pitchFamily="34" charset="0"/>
              </a:defRPr>
            </a:lvl6pPr>
            <a:lvl7pPr marL="3002539" indent="-231449" eaLnBrk="0" fontAlgn="base" hangingPunct="0">
              <a:spcBef>
                <a:spcPct val="30000"/>
              </a:spcBef>
              <a:spcAft>
                <a:spcPct val="0"/>
              </a:spcAft>
              <a:defRPr sz="1200">
                <a:solidFill>
                  <a:schemeClr val="tx1"/>
                </a:solidFill>
                <a:latin typeface="Calibri" pitchFamily="34" charset="0"/>
              </a:defRPr>
            </a:lvl7pPr>
            <a:lvl8pPr marL="3455990" indent="-231449" eaLnBrk="0" fontAlgn="base" hangingPunct="0">
              <a:spcBef>
                <a:spcPct val="30000"/>
              </a:spcBef>
              <a:spcAft>
                <a:spcPct val="0"/>
              </a:spcAft>
              <a:defRPr sz="1200">
                <a:solidFill>
                  <a:schemeClr val="tx1"/>
                </a:solidFill>
                <a:latin typeface="Calibri" pitchFamily="34" charset="0"/>
              </a:defRPr>
            </a:lvl8pPr>
            <a:lvl9pPr marL="3909441" indent="-231449" eaLnBrk="0" fontAlgn="base" hangingPunct="0">
              <a:spcBef>
                <a:spcPct val="30000"/>
              </a:spcBef>
              <a:spcAft>
                <a:spcPct val="0"/>
              </a:spcAft>
              <a:defRPr sz="1200">
                <a:solidFill>
                  <a:schemeClr val="tx1"/>
                </a:solidFill>
                <a:latin typeface="Calibri" pitchFamily="34" charset="0"/>
              </a:defRPr>
            </a:lvl9pPr>
          </a:lstStyle>
          <a:p>
            <a:pPr>
              <a:spcBef>
                <a:spcPct val="0"/>
              </a:spcBef>
            </a:pPr>
            <a:fld id="{BA53350F-AA55-488E-AD06-62B294011AFC}" type="slidenum">
              <a:rPr lang="en-US" altLang="en-US" smtClean="0"/>
              <a:pPr>
                <a:spcBef>
                  <a:spcPct val="0"/>
                </a:spcBef>
              </a:pPr>
              <a:t>22</a:t>
            </a:fld>
            <a:endParaRPr lang="en-US" altLang="en-US" smtClean="0"/>
          </a:p>
        </p:txBody>
      </p:sp>
    </p:spTree>
    <p:extLst>
      <p:ext uri="{BB962C8B-B14F-4D97-AF65-F5344CB8AC3E}">
        <p14:creationId xmlns:p14="http://schemas.microsoft.com/office/powerpoint/2010/main" val="1731727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6858" indent="-283407">
              <a:spcBef>
                <a:spcPct val="30000"/>
              </a:spcBef>
              <a:defRPr sz="1200">
                <a:solidFill>
                  <a:schemeClr val="tx1"/>
                </a:solidFill>
                <a:latin typeface="Calibri" pitchFamily="34" charset="0"/>
              </a:defRPr>
            </a:lvl2pPr>
            <a:lvl3pPr marL="1133627" indent="-226725">
              <a:spcBef>
                <a:spcPct val="30000"/>
              </a:spcBef>
              <a:defRPr sz="1200">
                <a:solidFill>
                  <a:schemeClr val="tx1"/>
                </a:solidFill>
                <a:latin typeface="Calibri" pitchFamily="34" charset="0"/>
              </a:defRPr>
            </a:lvl3pPr>
            <a:lvl4pPr marL="1587078" indent="-226725">
              <a:spcBef>
                <a:spcPct val="30000"/>
              </a:spcBef>
              <a:defRPr sz="1200">
                <a:solidFill>
                  <a:schemeClr val="tx1"/>
                </a:solidFill>
                <a:latin typeface="Calibri" pitchFamily="34" charset="0"/>
              </a:defRPr>
            </a:lvl4pPr>
            <a:lvl5pPr marL="2040529" indent="-226725">
              <a:spcBef>
                <a:spcPct val="30000"/>
              </a:spcBef>
              <a:defRPr sz="1200">
                <a:solidFill>
                  <a:schemeClr val="tx1"/>
                </a:solidFill>
                <a:latin typeface="Calibri" pitchFamily="34" charset="0"/>
              </a:defRPr>
            </a:lvl5pPr>
            <a:lvl6pPr marL="2493980" indent="-226725" eaLnBrk="0" fontAlgn="base" hangingPunct="0">
              <a:spcBef>
                <a:spcPct val="30000"/>
              </a:spcBef>
              <a:spcAft>
                <a:spcPct val="0"/>
              </a:spcAft>
              <a:defRPr sz="1200">
                <a:solidFill>
                  <a:schemeClr val="tx1"/>
                </a:solidFill>
                <a:latin typeface="Calibri" pitchFamily="34" charset="0"/>
              </a:defRPr>
            </a:lvl6pPr>
            <a:lvl7pPr marL="2947431" indent="-226725" eaLnBrk="0" fontAlgn="base" hangingPunct="0">
              <a:spcBef>
                <a:spcPct val="30000"/>
              </a:spcBef>
              <a:spcAft>
                <a:spcPct val="0"/>
              </a:spcAft>
              <a:defRPr sz="1200">
                <a:solidFill>
                  <a:schemeClr val="tx1"/>
                </a:solidFill>
                <a:latin typeface="Calibri" pitchFamily="34" charset="0"/>
              </a:defRPr>
            </a:lvl7pPr>
            <a:lvl8pPr marL="3400882" indent="-226725" eaLnBrk="0" fontAlgn="base" hangingPunct="0">
              <a:spcBef>
                <a:spcPct val="30000"/>
              </a:spcBef>
              <a:spcAft>
                <a:spcPct val="0"/>
              </a:spcAft>
              <a:defRPr sz="1200">
                <a:solidFill>
                  <a:schemeClr val="tx1"/>
                </a:solidFill>
                <a:latin typeface="Calibri" pitchFamily="34" charset="0"/>
              </a:defRPr>
            </a:lvl8pPr>
            <a:lvl9pPr marL="3854333" indent="-226725" eaLnBrk="0" fontAlgn="base" hangingPunct="0">
              <a:spcBef>
                <a:spcPct val="30000"/>
              </a:spcBef>
              <a:spcAft>
                <a:spcPct val="0"/>
              </a:spcAft>
              <a:defRPr sz="1200">
                <a:solidFill>
                  <a:schemeClr val="tx1"/>
                </a:solidFill>
                <a:latin typeface="Calibri" pitchFamily="34" charset="0"/>
              </a:defRPr>
            </a:lvl9pPr>
          </a:lstStyle>
          <a:p>
            <a:pPr eaLnBrk="0" hangingPunct="0">
              <a:spcBef>
                <a:spcPct val="0"/>
              </a:spcBef>
            </a:pPr>
            <a:fld id="{79168449-2FFA-4AFD-9BE6-ECE76BDF62E0}" type="slidenum">
              <a:rPr lang="en-US" altLang="en-US" smtClean="0">
                <a:latin typeface="Arial" charset="0"/>
                <a:ea typeface="ＭＳ Ｐゴシック" pitchFamily="34" charset="-128"/>
              </a:rPr>
              <a:pPr eaLnBrk="0" hangingPunct="0">
                <a:spcBef>
                  <a:spcPct val="0"/>
                </a:spcBef>
              </a:pPr>
              <a:t>23</a:t>
            </a:fld>
            <a:endParaRPr lang="en-US" altLang="en-US" smtClean="0">
              <a:latin typeface="Arial" charset="0"/>
              <a:ea typeface="ＭＳ Ｐゴシック" pitchFamily="34" charset="-128"/>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93208" tIns="46605" rIns="93208" bIns="46605" numCol="1" anchor="t" anchorCtr="0" compatLnSpc="1">
            <a:prstTxWarp prst="textNoShape">
              <a:avLst/>
            </a:prstTxWarp>
          </a:bodyPr>
          <a:lstStyle/>
          <a:p>
            <a:r>
              <a:rPr lang="en-US" altLang="en-US" smtClean="0">
                <a:latin typeface="Arial" charset="0"/>
                <a:ea typeface="ＭＳ Ｐゴシック" pitchFamily="34" charset="-128"/>
              </a:rPr>
              <a:t>Intercity Passenger Rail can operate at different speeds including:  Conventional Rail, Incremental High-speed, and Ultimate High Speed</a:t>
            </a:r>
          </a:p>
        </p:txBody>
      </p:sp>
    </p:spTree>
    <p:extLst>
      <p:ext uri="{BB962C8B-B14F-4D97-AF65-F5344CB8AC3E}">
        <p14:creationId xmlns:p14="http://schemas.microsoft.com/office/powerpoint/2010/main" val="3257636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Stakeholders need to remain collectively aware of ongoing passenger rail initiatives and be responsive to immediate funding opportunities.  MnDOT established a group called the Intercity Passenger Rail Transportation Forum to:</a:t>
            </a:r>
          </a:p>
          <a:p>
            <a:endParaRPr lang="en-US" altLang="en-US" smtClean="0"/>
          </a:p>
          <a:p>
            <a:r>
              <a:rPr lang="en-US" altLang="en-US" smtClean="0"/>
              <a:t>Purpose:  </a:t>
            </a:r>
          </a:p>
          <a:p>
            <a:r>
              <a:rPr lang="en-US" altLang="en-US" smtClean="0"/>
              <a:t>1.  Recommend and coordinate projects, through a consensus process, for which the Minnesota Department of Transportation should seek funding through the Federal Railroad Administration's state-level programs while a comprehensive statewide freight and passenger rail plan is being developed, and</a:t>
            </a:r>
          </a:p>
          <a:p>
            <a:r>
              <a:rPr lang="en-US" altLang="en-US" smtClean="0"/>
              <a:t>2.  Advise the Commissioner of Transportation in an ongoing process on implementation of the comprehensive statewide freight and passenger rail plan.</a:t>
            </a:r>
          </a:p>
          <a:p>
            <a:endParaRPr lang="en-US" altLang="en-US" smtClean="0"/>
          </a:p>
          <a:p>
            <a:r>
              <a:rPr lang="en-US" altLang="en-US" smtClean="0"/>
              <a:t> </a:t>
            </a:r>
          </a:p>
          <a:p>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itchFamily="34" charset="0"/>
                <a:cs typeface="Arial" charset="0"/>
              </a:defRPr>
            </a:lvl1pPr>
            <a:lvl2pPr marL="736858" indent="-283407">
              <a:defRPr>
                <a:solidFill>
                  <a:schemeClr val="tx1"/>
                </a:solidFill>
                <a:latin typeface="Lucida Sans Unicode" pitchFamily="34" charset="0"/>
                <a:cs typeface="Arial" charset="0"/>
              </a:defRPr>
            </a:lvl2pPr>
            <a:lvl3pPr marL="1133627" indent="-226725">
              <a:defRPr>
                <a:solidFill>
                  <a:schemeClr val="tx1"/>
                </a:solidFill>
                <a:latin typeface="Lucida Sans Unicode" pitchFamily="34" charset="0"/>
                <a:cs typeface="Arial" charset="0"/>
              </a:defRPr>
            </a:lvl3pPr>
            <a:lvl4pPr marL="1587078" indent="-226725">
              <a:defRPr>
                <a:solidFill>
                  <a:schemeClr val="tx1"/>
                </a:solidFill>
                <a:latin typeface="Lucida Sans Unicode" pitchFamily="34" charset="0"/>
                <a:cs typeface="Arial" charset="0"/>
              </a:defRPr>
            </a:lvl4pPr>
            <a:lvl5pPr marL="2040529" indent="-226725">
              <a:defRPr>
                <a:solidFill>
                  <a:schemeClr val="tx1"/>
                </a:solidFill>
                <a:latin typeface="Lucida Sans Unicode" pitchFamily="34" charset="0"/>
                <a:cs typeface="Arial" charset="0"/>
              </a:defRPr>
            </a:lvl5pPr>
            <a:lvl6pPr marL="2493980" indent="-226725" eaLnBrk="0" fontAlgn="base" hangingPunct="0">
              <a:spcBef>
                <a:spcPct val="0"/>
              </a:spcBef>
              <a:spcAft>
                <a:spcPct val="0"/>
              </a:spcAft>
              <a:defRPr>
                <a:solidFill>
                  <a:schemeClr val="tx1"/>
                </a:solidFill>
                <a:latin typeface="Lucida Sans Unicode" pitchFamily="34" charset="0"/>
                <a:cs typeface="Arial" charset="0"/>
              </a:defRPr>
            </a:lvl6pPr>
            <a:lvl7pPr marL="2947431" indent="-226725" eaLnBrk="0" fontAlgn="base" hangingPunct="0">
              <a:spcBef>
                <a:spcPct val="0"/>
              </a:spcBef>
              <a:spcAft>
                <a:spcPct val="0"/>
              </a:spcAft>
              <a:defRPr>
                <a:solidFill>
                  <a:schemeClr val="tx1"/>
                </a:solidFill>
                <a:latin typeface="Lucida Sans Unicode" pitchFamily="34" charset="0"/>
                <a:cs typeface="Arial" charset="0"/>
              </a:defRPr>
            </a:lvl7pPr>
            <a:lvl8pPr marL="3400882" indent="-226725" eaLnBrk="0" fontAlgn="base" hangingPunct="0">
              <a:spcBef>
                <a:spcPct val="0"/>
              </a:spcBef>
              <a:spcAft>
                <a:spcPct val="0"/>
              </a:spcAft>
              <a:defRPr>
                <a:solidFill>
                  <a:schemeClr val="tx1"/>
                </a:solidFill>
                <a:latin typeface="Lucida Sans Unicode" pitchFamily="34" charset="0"/>
                <a:cs typeface="Arial" charset="0"/>
              </a:defRPr>
            </a:lvl8pPr>
            <a:lvl9pPr marL="3854333" indent="-226725" eaLnBrk="0" fontAlgn="base" hangingPunct="0">
              <a:spcBef>
                <a:spcPct val="0"/>
              </a:spcBef>
              <a:spcAft>
                <a:spcPct val="0"/>
              </a:spcAft>
              <a:defRPr>
                <a:solidFill>
                  <a:schemeClr val="tx1"/>
                </a:solidFill>
                <a:latin typeface="Lucida Sans Unicode" pitchFamily="34" charset="0"/>
                <a:cs typeface="Arial" charset="0"/>
              </a:defRPr>
            </a:lvl9pPr>
          </a:lstStyle>
          <a:p>
            <a:fld id="{E34EF7BA-064A-4345-B2FE-8235F4D93755}" type="slidenum">
              <a:rPr lang="en-US" altLang="en-US" smtClean="0">
                <a:latin typeface="Calibri" pitchFamily="34" charset="0"/>
              </a:rPr>
              <a:pPr/>
              <a:t>24</a:t>
            </a:fld>
            <a:endParaRPr lang="en-US" altLang="en-US" smtClean="0">
              <a:latin typeface="Calibri" pitchFamily="34" charset="0"/>
            </a:endParaRPr>
          </a:p>
        </p:txBody>
      </p:sp>
    </p:spTree>
    <p:extLst>
      <p:ext uri="{BB962C8B-B14F-4D97-AF65-F5344CB8AC3E}">
        <p14:creationId xmlns:p14="http://schemas.microsoft.com/office/powerpoint/2010/main" val="262451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itchFamily="34" charset="0"/>
                <a:cs typeface="Arial" charset="0"/>
              </a:defRPr>
            </a:lvl1pPr>
            <a:lvl2pPr marL="736858" indent="-283407">
              <a:defRPr>
                <a:solidFill>
                  <a:schemeClr val="tx1"/>
                </a:solidFill>
                <a:latin typeface="Lucida Sans Unicode" pitchFamily="34" charset="0"/>
                <a:cs typeface="Arial" charset="0"/>
              </a:defRPr>
            </a:lvl2pPr>
            <a:lvl3pPr marL="1133627" indent="-226725">
              <a:defRPr>
                <a:solidFill>
                  <a:schemeClr val="tx1"/>
                </a:solidFill>
                <a:latin typeface="Lucida Sans Unicode" pitchFamily="34" charset="0"/>
                <a:cs typeface="Arial" charset="0"/>
              </a:defRPr>
            </a:lvl3pPr>
            <a:lvl4pPr marL="1587078" indent="-226725">
              <a:defRPr>
                <a:solidFill>
                  <a:schemeClr val="tx1"/>
                </a:solidFill>
                <a:latin typeface="Lucida Sans Unicode" pitchFamily="34" charset="0"/>
                <a:cs typeface="Arial" charset="0"/>
              </a:defRPr>
            </a:lvl4pPr>
            <a:lvl5pPr marL="2040529" indent="-226725">
              <a:defRPr>
                <a:solidFill>
                  <a:schemeClr val="tx1"/>
                </a:solidFill>
                <a:latin typeface="Lucida Sans Unicode" pitchFamily="34" charset="0"/>
                <a:cs typeface="Arial" charset="0"/>
              </a:defRPr>
            </a:lvl5pPr>
            <a:lvl6pPr marL="2493980" indent="-226725" eaLnBrk="0" fontAlgn="base" hangingPunct="0">
              <a:spcBef>
                <a:spcPct val="0"/>
              </a:spcBef>
              <a:spcAft>
                <a:spcPct val="0"/>
              </a:spcAft>
              <a:defRPr>
                <a:solidFill>
                  <a:schemeClr val="tx1"/>
                </a:solidFill>
                <a:latin typeface="Lucida Sans Unicode" pitchFamily="34" charset="0"/>
                <a:cs typeface="Arial" charset="0"/>
              </a:defRPr>
            </a:lvl6pPr>
            <a:lvl7pPr marL="2947431" indent="-226725" eaLnBrk="0" fontAlgn="base" hangingPunct="0">
              <a:spcBef>
                <a:spcPct val="0"/>
              </a:spcBef>
              <a:spcAft>
                <a:spcPct val="0"/>
              </a:spcAft>
              <a:defRPr>
                <a:solidFill>
                  <a:schemeClr val="tx1"/>
                </a:solidFill>
                <a:latin typeface="Lucida Sans Unicode" pitchFamily="34" charset="0"/>
                <a:cs typeface="Arial" charset="0"/>
              </a:defRPr>
            </a:lvl7pPr>
            <a:lvl8pPr marL="3400882" indent="-226725" eaLnBrk="0" fontAlgn="base" hangingPunct="0">
              <a:spcBef>
                <a:spcPct val="0"/>
              </a:spcBef>
              <a:spcAft>
                <a:spcPct val="0"/>
              </a:spcAft>
              <a:defRPr>
                <a:solidFill>
                  <a:schemeClr val="tx1"/>
                </a:solidFill>
                <a:latin typeface="Lucida Sans Unicode" pitchFamily="34" charset="0"/>
                <a:cs typeface="Arial" charset="0"/>
              </a:defRPr>
            </a:lvl8pPr>
            <a:lvl9pPr marL="3854333" indent="-226725" eaLnBrk="0" fontAlgn="base" hangingPunct="0">
              <a:spcBef>
                <a:spcPct val="0"/>
              </a:spcBef>
              <a:spcAft>
                <a:spcPct val="0"/>
              </a:spcAft>
              <a:defRPr>
                <a:solidFill>
                  <a:schemeClr val="tx1"/>
                </a:solidFill>
                <a:latin typeface="Lucida Sans Unicode" pitchFamily="34" charset="0"/>
                <a:cs typeface="Arial" charset="0"/>
              </a:defRPr>
            </a:lvl9pPr>
          </a:lstStyle>
          <a:p>
            <a:fld id="{E12C656F-C23E-473B-8CA8-39ADC0DF5344}" type="slidenum">
              <a:rPr lang="en-US" altLang="en-US" smtClean="0">
                <a:latin typeface="Calibri" pitchFamily="34" charset="0"/>
              </a:rPr>
              <a:pPr/>
              <a:t>25</a:t>
            </a:fld>
            <a:endParaRPr lang="en-US" altLang="en-US" smtClean="0">
              <a:latin typeface="Calibri" pitchFamily="34" charset="0"/>
            </a:endParaRPr>
          </a:p>
        </p:txBody>
      </p:sp>
    </p:spTree>
    <p:extLst>
      <p:ext uri="{BB962C8B-B14F-4D97-AF65-F5344CB8AC3E}">
        <p14:creationId xmlns:p14="http://schemas.microsoft.com/office/powerpoint/2010/main" val="380827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itchFamily="34" charset="0"/>
                <a:cs typeface="Arial" charset="0"/>
              </a:defRPr>
            </a:lvl1pPr>
            <a:lvl2pPr marL="736858" indent="-283407">
              <a:defRPr>
                <a:solidFill>
                  <a:schemeClr val="tx1"/>
                </a:solidFill>
                <a:latin typeface="Lucida Sans Unicode" pitchFamily="34" charset="0"/>
                <a:cs typeface="Arial" charset="0"/>
              </a:defRPr>
            </a:lvl2pPr>
            <a:lvl3pPr marL="1133627" indent="-226725">
              <a:defRPr>
                <a:solidFill>
                  <a:schemeClr val="tx1"/>
                </a:solidFill>
                <a:latin typeface="Lucida Sans Unicode" pitchFamily="34" charset="0"/>
                <a:cs typeface="Arial" charset="0"/>
              </a:defRPr>
            </a:lvl3pPr>
            <a:lvl4pPr marL="1587078" indent="-226725">
              <a:defRPr>
                <a:solidFill>
                  <a:schemeClr val="tx1"/>
                </a:solidFill>
                <a:latin typeface="Lucida Sans Unicode" pitchFamily="34" charset="0"/>
                <a:cs typeface="Arial" charset="0"/>
              </a:defRPr>
            </a:lvl4pPr>
            <a:lvl5pPr marL="2040529" indent="-226725">
              <a:defRPr>
                <a:solidFill>
                  <a:schemeClr val="tx1"/>
                </a:solidFill>
                <a:latin typeface="Lucida Sans Unicode" pitchFamily="34" charset="0"/>
                <a:cs typeface="Arial" charset="0"/>
              </a:defRPr>
            </a:lvl5pPr>
            <a:lvl6pPr marL="2493980" indent="-226725" eaLnBrk="0" fontAlgn="base" hangingPunct="0">
              <a:spcBef>
                <a:spcPct val="0"/>
              </a:spcBef>
              <a:spcAft>
                <a:spcPct val="0"/>
              </a:spcAft>
              <a:defRPr>
                <a:solidFill>
                  <a:schemeClr val="tx1"/>
                </a:solidFill>
                <a:latin typeface="Lucida Sans Unicode" pitchFamily="34" charset="0"/>
                <a:cs typeface="Arial" charset="0"/>
              </a:defRPr>
            </a:lvl6pPr>
            <a:lvl7pPr marL="2947431" indent="-226725" eaLnBrk="0" fontAlgn="base" hangingPunct="0">
              <a:spcBef>
                <a:spcPct val="0"/>
              </a:spcBef>
              <a:spcAft>
                <a:spcPct val="0"/>
              </a:spcAft>
              <a:defRPr>
                <a:solidFill>
                  <a:schemeClr val="tx1"/>
                </a:solidFill>
                <a:latin typeface="Lucida Sans Unicode" pitchFamily="34" charset="0"/>
                <a:cs typeface="Arial" charset="0"/>
              </a:defRPr>
            </a:lvl7pPr>
            <a:lvl8pPr marL="3400882" indent="-226725" eaLnBrk="0" fontAlgn="base" hangingPunct="0">
              <a:spcBef>
                <a:spcPct val="0"/>
              </a:spcBef>
              <a:spcAft>
                <a:spcPct val="0"/>
              </a:spcAft>
              <a:defRPr>
                <a:solidFill>
                  <a:schemeClr val="tx1"/>
                </a:solidFill>
                <a:latin typeface="Lucida Sans Unicode" pitchFamily="34" charset="0"/>
                <a:cs typeface="Arial" charset="0"/>
              </a:defRPr>
            </a:lvl8pPr>
            <a:lvl9pPr marL="3854333" indent="-226725" eaLnBrk="0" fontAlgn="base" hangingPunct="0">
              <a:spcBef>
                <a:spcPct val="0"/>
              </a:spcBef>
              <a:spcAft>
                <a:spcPct val="0"/>
              </a:spcAft>
              <a:defRPr>
                <a:solidFill>
                  <a:schemeClr val="tx1"/>
                </a:solidFill>
                <a:latin typeface="Lucida Sans Unicode" pitchFamily="34" charset="0"/>
                <a:cs typeface="Arial" charset="0"/>
              </a:defRPr>
            </a:lvl9pPr>
          </a:lstStyle>
          <a:p>
            <a:fld id="{B05D17E6-28E3-45D0-866B-BFF5FEC05520}" type="slidenum">
              <a:rPr lang="en-US" altLang="en-US" smtClean="0">
                <a:latin typeface="Calibri" pitchFamily="34" charset="0"/>
              </a:rPr>
              <a:pPr/>
              <a:t>26</a:t>
            </a:fld>
            <a:endParaRPr lang="en-US" altLang="en-US" smtClean="0">
              <a:latin typeface="Calibri" pitchFamily="34" charset="0"/>
            </a:endParaRPr>
          </a:p>
        </p:txBody>
      </p:sp>
    </p:spTree>
    <p:extLst>
      <p:ext uri="{BB962C8B-B14F-4D97-AF65-F5344CB8AC3E}">
        <p14:creationId xmlns:p14="http://schemas.microsoft.com/office/powerpoint/2010/main" val="3803555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6858" indent="-283407">
              <a:spcBef>
                <a:spcPct val="30000"/>
              </a:spcBef>
              <a:defRPr sz="1200">
                <a:solidFill>
                  <a:schemeClr val="tx1"/>
                </a:solidFill>
                <a:latin typeface="Calibri" pitchFamily="34" charset="0"/>
              </a:defRPr>
            </a:lvl2pPr>
            <a:lvl3pPr marL="1133627" indent="-226725">
              <a:spcBef>
                <a:spcPct val="30000"/>
              </a:spcBef>
              <a:defRPr sz="1200">
                <a:solidFill>
                  <a:schemeClr val="tx1"/>
                </a:solidFill>
                <a:latin typeface="Calibri" pitchFamily="34" charset="0"/>
              </a:defRPr>
            </a:lvl3pPr>
            <a:lvl4pPr marL="1587078" indent="-226725">
              <a:spcBef>
                <a:spcPct val="30000"/>
              </a:spcBef>
              <a:defRPr sz="1200">
                <a:solidFill>
                  <a:schemeClr val="tx1"/>
                </a:solidFill>
                <a:latin typeface="Calibri" pitchFamily="34" charset="0"/>
              </a:defRPr>
            </a:lvl4pPr>
            <a:lvl5pPr marL="2040529" indent="-226725">
              <a:spcBef>
                <a:spcPct val="30000"/>
              </a:spcBef>
              <a:defRPr sz="1200">
                <a:solidFill>
                  <a:schemeClr val="tx1"/>
                </a:solidFill>
                <a:latin typeface="Calibri" pitchFamily="34" charset="0"/>
              </a:defRPr>
            </a:lvl5pPr>
            <a:lvl6pPr marL="2493980" indent="-226725" eaLnBrk="0" fontAlgn="base" hangingPunct="0">
              <a:spcBef>
                <a:spcPct val="30000"/>
              </a:spcBef>
              <a:spcAft>
                <a:spcPct val="0"/>
              </a:spcAft>
              <a:defRPr sz="1200">
                <a:solidFill>
                  <a:schemeClr val="tx1"/>
                </a:solidFill>
                <a:latin typeface="Calibri" pitchFamily="34" charset="0"/>
              </a:defRPr>
            </a:lvl6pPr>
            <a:lvl7pPr marL="2947431" indent="-226725" eaLnBrk="0" fontAlgn="base" hangingPunct="0">
              <a:spcBef>
                <a:spcPct val="30000"/>
              </a:spcBef>
              <a:spcAft>
                <a:spcPct val="0"/>
              </a:spcAft>
              <a:defRPr sz="1200">
                <a:solidFill>
                  <a:schemeClr val="tx1"/>
                </a:solidFill>
                <a:latin typeface="Calibri" pitchFamily="34" charset="0"/>
              </a:defRPr>
            </a:lvl7pPr>
            <a:lvl8pPr marL="3400882" indent="-226725" eaLnBrk="0" fontAlgn="base" hangingPunct="0">
              <a:spcBef>
                <a:spcPct val="30000"/>
              </a:spcBef>
              <a:spcAft>
                <a:spcPct val="0"/>
              </a:spcAft>
              <a:defRPr sz="1200">
                <a:solidFill>
                  <a:schemeClr val="tx1"/>
                </a:solidFill>
                <a:latin typeface="Calibri" pitchFamily="34" charset="0"/>
              </a:defRPr>
            </a:lvl8pPr>
            <a:lvl9pPr marL="3854333" indent="-226725" eaLnBrk="0" fontAlgn="base" hangingPunct="0">
              <a:spcBef>
                <a:spcPct val="30000"/>
              </a:spcBef>
              <a:spcAft>
                <a:spcPct val="0"/>
              </a:spcAft>
              <a:defRPr sz="1200">
                <a:solidFill>
                  <a:schemeClr val="tx1"/>
                </a:solidFill>
                <a:latin typeface="Calibri" pitchFamily="34" charset="0"/>
              </a:defRPr>
            </a:lvl9pPr>
          </a:lstStyle>
          <a:p>
            <a:pPr>
              <a:spcBef>
                <a:spcPct val="0"/>
              </a:spcBef>
            </a:pPr>
            <a:fld id="{915C8669-EC06-4B4B-B176-DF0A4F2D0FAD}" type="slidenum">
              <a:rPr lang="en-US" altLang="en-US" smtClean="0"/>
              <a:pPr>
                <a:spcBef>
                  <a:spcPct val="0"/>
                </a:spcBef>
              </a:pPr>
              <a:t>28</a:t>
            </a:fld>
            <a:endParaRPr lang="en-US" altLang="en-US" smtClean="0"/>
          </a:p>
        </p:txBody>
      </p:sp>
    </p:spTree>
    <p:extLst>
      <p:ext uri="{BB962C8B-B14F-4D97-AF65-F5344CB8AC3E}">
        <p14:creationId xmlns:p14="http://schemas.microsoft.com/office/powerpoint/2010/main" val="2990071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Office of Transit</a:t>
            </a:r>
            <a:r>
              <a:rPr lang="en-US" baseline="0" dirty="0" smtClean="0"/>
              <a:t> has three sections:</a:t>
            </a:r>
          </a:p>
          <a:p>
            <a:r>
              <a:rPr lang="en-US" baseline="0" dirty="0" smtClean="0"/>
              <a:t>Management Services Section</a:t>
            </a:r>
          </a:p>
          <a:p>
            <a:r>
              <a:rPr lang="en-US" baseline="0" dirty="0" smtClean="0"/>
              <a:t>Program Management Section</a:t>
            </a:r>
          </a:p>
          <a:p>
            <a:r>
              <a:rPr lang="en-US" baseline="0" dirty="0" smtClean="0"/>
              <a:t>Bicycle and Pedestrian Section</a:t>
            </a:r>
            <a:endParaRPr lang="en-US" dirty="0"/>
          </a:p>
        </p:txBody>
      </p:sp>
      <p:sp>
        <p:nvSpPr>
          <p:cNvPr id="4" name="Slide Number Placeholder 3"/>
          <p:cNvSpPr>
            <a:spLocks noGrp="1"/>
          </p:cNvSpPr>
          <p:nvPr>
            <p:ph type="sldNum" sz="quarter" idx="10"/>
          </p:nvPr>
        </p:nvSpPr>
        <p:spPr/>
        <p:txBody>
          <a:bodyPr/>
          <a:lstStyle/>
          <a:p>
            <a:fld id="{C3D4929B-8F6F-4236-BD36-497C1E7C13D4}" type="slidenum">
              <a:rPr lang="en-US" smtClean="0"/>
              <a:t>2</a:t>
            </a:fld>
            <a:endParaRPr lang="en-US"/>
          </a:p>
        </p:txBody>
      </p:sp>
    </p:spTree>
    <p:extLst>
      <p:ext uri="{BB962C8B-B14F-4D97-AF65-F5344CB8AC3E}">
        <p14:creationId xmlns:p14="http://schemas.microsoft.com/office/powerpoint/2010/main" val="173987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First Plan adopted February 10, 2010. As of 2015, new applications for federal railroad funds must be referenced in updated State Rail Plan.</a:t>
            </a:r>
          </a:p>
          <a:p>
            <a:r>
              <a:rPr lang="en-US" altLang="en-US" smtClean="0"/>
              <a:t>Plan reflects new commodity flows like Bakken crude oil, service problems of 2013-2014, and Twin Cities improvements including St. Paul Union Depot rehabilitation and Target Field Station expansion. Public/private business models include reports on state and private operating partnerships and private passenger rail initiatives including Florida, Texas, and Oklahoma.</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itchFamily="34" charset="0"/>
                <a:cs typeface="Arial" charset="0"/>
              </a:defRPr>
            </a:lvl1pPr>
            <a:lvl2pPr marL="736858" indent="-283407">
              <a:defRPr>
                <a:solidFill>
                  <a:schemeClr val="tx1"/>
                </a:solidFill>
                <a:latin typeface="Lucida Sans Unicode" pitchFamily="34" charset="0"/>
                <a:cs typeface="Arial" charset="0"/>
              </a:defRPr>
            </a:lvl2pPr>
            <a:lvl3pPr marL="1133627" indent="-226725">
              <a:defRPr>
                <a:solidFill>
                  <a:schemeClr val="tx1"/>
                </a:solidFill>
                <a:latin typeface="Lucida Sans Unicode" pitchFamily="34" charset="0"/>
                <a:cs typeface="Arial" charset="0"/>
              </a:defRPr>
            </a:lvl3pPr>
            <a:lvl4pPr marL="1587078" indent="-226725">
              <a:defRPr>
                <a:solidFill>
                  <a:schemeClr val="tx1"/>
                </a:solidFill>
                <a:latin typeface="Lucida Sans Unicode" pitchFamily="34" charset="0"/>
                <a:cs typeface="Arial" charset="0"/>
              </a:defRPr>
            </a:lvl4pPr>
            <a:lvl5pPr marL="2040529" indent="-226725">
              <a:defRPr>
                <a:solidFill>
                  <a:schemeClr val="tx1"/>
                </a:solidFill>
                <a:latin typeface="Lucida Sans Unicode" pitchFamily="34" charset="0"/>
                <a:cs typeface="Arial" charset="0"/>
              </a:defRPr>
            </a:lvl5pPr>
            <a:lvl6pPr marL="2493980" indent="-226725" eaLnBrk="0" fontAlgn="base" hangingPunct="0">
              <a:spcBef>
                <a:spcPct val="0"/>
              </a:spcBef>
              <a:spcAft>
                <a:spcPct val="0"/>
              </a:spcAft>
              <a:defRPr>
                <a:solidFill>
                  <a:schemeClr val="tx1"/>
                </a:solidFill>
                <a:latin typeface="Lucida Sans Unicode" pitchFamily="34" charset="0"/>
                <a:cs typeface="Arial" charset="0"/>
              </a:defRPr>
            </a:lvl6pPr>
            <a:lvl7pPr marL="2947431" indent="-226725" eaLnBrk="0" fontAlgn="base" hangingPunct="0">
              <a:spcBef>
                <a:spcPct val="0"/>
              </a:spcBef>
              <a:spcAft>
                <a:spcPct val="0"/>
              </a:spcAft>
              <a:defRPr>
                <a:solidFill>
                  <a:schemeClr val="tx1"/>
                </a:solidFill>
                <a:latin typeface="Lucida Sans Unicode" pitchFamily="34" charset="0"/>
                <a:cs typeface="Arial" charset="0"/>
              </a:defRPr>
            </a:lvl7pPr>
            <a:lvl8pPr marL="3400882" indent="-226725" eaLnBrk="0" fontAlgn="base" hangingPunct="0">
              <a:spcBef>
                <a:spcPct val="0"/>
              </a:spcBef>
              <a:spcAft>
                <a:spcPct val="0"/>
              </a:spcAft>
              <a:defRPr>
                <a:solidFill>
                  <a:schemeClr val="tx1"/>
                </a:solidFill>
                <a:latin typeface="Lucida Sans Unicode" pitchFamily="34" charset="0"/>
                <a:cs typeface="Arial" charset="0"/>
              </a:defRPr>
            </a:lvl8pPr>
            <a:lvl9pPr marL="3854333" indent="-226725" eaLnBrk="0" fontAlgn="base" hangingPunct="0">
              <a:spcBef>
                <a:spcPct val="0"/>
              </a:spcBef>
              <a:spcAft>
                <a:spcPct val="0"/>
              </a:spcAft>
              <a:defRPr>
                <a:solidFill>
                  <a:schemeClr val="tx1"/>
                </a:solidFill>
                <a:latin typeface="Lucida Sans Unicode" pitchFamily="34" charset="0"/>
                <a:cs typeface="Arial" charset="0"/>
              </a:defRPr>
            </a:lvl9pPr>
          </a:lstStyle>
          <a:p>
            <a:fld id="{CA6C2B00-800F-4E11-8898-505BC824F7A0}" type="slidenum">
              <a:rPr lang="en-US" altLang="en-US" smtClean="0">
                <a:latin typeface="Calibri" pitchFamily="34" charset="0"/>
              </a:rPr>
              <a:pPr/>
              <a:t>29</a:t>
            </a:fld>
            <a:endParaRPr lang="en-US" altLang="en-US" smtClean="0">
              <a:latin typeface="Calibri" pitchFamily="34" charset="0"/>
            </a:endParaRPr>
          </a:p>
        </p:txBody>
      </p:sp>
    </p:spTree>
    <p:extLst>
      <p:ext uri="{BB962C8B-B14F-4D97-AF65-F5344CB8AC3E}">
        <p14:creationId xmlns:p14="http://schemas.microsoft.com/office/powerpoint/2010/main" val="3791596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465831" indent="-465831">
              <a:buFont typeface="Arial" panose="020B0604020202020204" pitchFamily="34" charset="0"/>
              <a:buChar char="•"/>
              <a:defRPr/>
            </a:pPr>
            <a:r>
              <a:rPr lang="en-US" sz="2900" dirty="0"/>
              <a:t>Update Rail Plan to be in compliance with most recent Federal Guidance</a:t>
            </a:r>
          </a:p>
          <a:p>
            <a:pPr marL="465831" indent="-465831">
              <a:buFont typeface="Arial" panose="020B0604020202020204" pitchFamily="34" charset="0"/>
              <a:buChar char="•"/>
              <a:defRPr/>
            </a:pPr>
            <a:r>
              <a:rPr lang="en-US" sz="2900" dirty="0"/>
              <a:t>Address new trends in freight traffic, including Bakken crude, agricultural products, coal and gas, and containerized shipments</a:t>
            </a:r>
          </a:p>
          <a:p>
            <a:pPr marL="465831" indent="-465831">
              <a:buFont typeface="Arial" panose="020B0604020202020204" pitchFamily="34" charset="0"/>
              <a:buChar char="•"/>
              <a:defRPr/>
            </a:pPr>
            <a:r>
              <a:rPr lang="en-US" sz="2900" dirty="0"/>
              <a:t>Add comprehensive, financially unconstrained list of all proposed private and public capital projects in state (incl. </a:t>
            </a:r>
            <a:r>
              <a:rPr lang="en-US" sz="2900" dirty="0" err="1"/>
              <a:t>Wilmar</a:t>
            </a:r>
            <a:r>
              <a:rPr lang="en-US" sz="2900" dirty="0"/>
              <a:t> Wye, grade crossing safety, passenger rail)</a:t>
            </a:r>
          </a:p>
          <a:p>
            <a:pPr marL="465831" indent="-465831">
              <a:buFont typeface="Arial" panose="020B0604020202020204" pitchFamily="34" charset="0"/>
              <a:buChar char="•"/>
              <a:defRPr/>
            </a:pPr>
            <a:r>
              <a:rPr lang="en-US" sz="2900" dirty="0"/>
              <a:t>Continue to work on enhancing rail safety and developing additional funding streams, both public and private</a:t>
            </a:r>
          </a:p>
          <a:p>
            <a:pPr lvl="1">
              <a:defRPr/>
            </a:pPr>
            <a:r>
              <a:rPr lang="en-US" sz="2500" dirty="0"/>
              <a:t>Particularly grain &amp; crude oil</a:t>
            </a:r>
          </a:p>
          <a:p>
            <a:pPr>
              <a:defRPr/>
            </a:pPr>
            <a:r>
              <a:rPr lang="en-US" sz="2900" dirty="0"/>
              <a:t>Continue to promote safety</a:t>
            </a:r>
          </a:p>
          <a:p>
            <a:pPr>
              <a:defRPr/>
            </a:pPr>
            <a:r>
              <a:rPr lang="en-US" sz="2900" dirty="0"/>
              <a:t>Review and update priorities and project list</a:t>
            </a:r>
          </a:p>
          <a:p>
            <a:pPr>
              <a:defRPr/>
            </a:pPr>
            <a:r>
              <a:rPr lang="en-US" sz="2900" dirty="0"/>
              <a:t>Investigate new funding methods, i.e. public/private partnerships, private operators, or others options</a:t>
            </a:r>
          </a:p>
          <a:p>
            <a:pPr>
              <a:defRPr/>
            </a:pPr>
            <a:endParaRPr 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itchFamily="34" charset="0"/>
                <a:cs typeface="Arial" charset="0"/>
              </a:defRPr>
            </a:lvl1pPr>
            <a:lvl2pPr marL="736858" indent="-283407">
              <a:defRPr>
                <a:solidFill>
                  <a:schemeClr val="tx1"/>
                </a:solidFill>
                <a:latin typeface="Lucida Sans Unicode" pitchFamily="34" charset="0"/>
                <a:cs typeface="Arial" charset="0"/>
              </a:defRPr>
            </a:lvl2pPr>
            <a:lvl3pPr marL="1133627" indent="-226725">
              <a:defRPr>
                <a:solidFill>
                  <a:schemeClr val="tx1"/>
                </a:solidFill>
                <a:latin typeface="Lucida Sans Unicode" pitchFamily="34" charset="0"/>
                <a:cs typeface="Arial" charset="0"/>
              </a:defRPr>
            </a:lvl3pPr>
            <a:lvl4pPr marL="1587078" indent="-226725">
              <a:defRPr>
                <a:solidFill>
                  <a:schemeClr val="tx1"/>
                </a:solidFill>
                <a:latin typeface="Lucida Sans Unicode" pitchFamily="34" charset="0"/>
                <a:cs typeface="Arial" charset="0"/>
              </a:defRPr>
            </a:lvl4pPr>
            <a:lvl5pPr marL="2040529" indent="-226725">
              <a:defRPr>
                <a:solidFill>
                  <a:schemeClr val="tx1"/>
                </a:solidFill>
                <a:latin typeface="Lucida Sans Unicode" pitchFamily="34" charset="0"/>
                <a:cs typeface="Arial" charset="0"/>
              </a:defRPr>
            </a:lvl5pPr>
            <a:lvl6pPr marL="2493980" indent="-226725" eaLnBrk="0" fontAlgn="base" hangingPunct="0">
              <a:spcBef>
                <a:spcPct val="0"/>
              </a:spcBef>
              <a:spcAft>
                <a:spcPct val="0"/>
              </a:spcAft>
              <a:defRPr>
                <a:solidFill>
                  <a:schemeClr val="tx1"/>
                </a:solidFill>
                <a:latin typeface="Lucida Sans Unicode" pitchFamily="34" charset="0"/>
                <a:cs typeface="Arial" charset="0"/>
              </a:defRPr>
            </a:lvl6pPr>
            <a:lvl7pPr marL="2947431" indent="-226725" eaLnBrk="0" fontAlgn="base" hangingPunct="0">
              <a:spcBef>
                <a:spcPct val="0"/>
              </a:spcBef>
              <a:spcAft>
                <a:spcPct val="0"/>
              </a:spcAft>
              <a:defRPr>
                <a:solidFill>
                  <a:schemeClr val="tx1"/>
                </a:solidFill>
                <a:latin typeface="Lucida Sans Unicode" pitchFamily="34" charset="0"/>
                <a:cs typeface="Arial" charset="0"/>
              </a:defRPr>
            </a:lvl7pPr>
            <a:lvl8pPr marL="3400882" indent="-226725" eaLnBrk="0" fontAlgn="base" hangingPunct="0">
              <a:spcBef>
                <a:spcPct val="0"/>
              </a:spcBef>
              <a:spcAft>
                <a:spcPct val="0"/>
              </a:spcAft>
              <a:defRPr>
                <a:solidFill>
                  <a:schemeClr val="tx1"/>
                </a:solidFill>
                <a:latin typeface="Lucida Sans Unicode" pitchFamily="34" charset="0"/>
                <a:cs typeface="Arial" charset="0"/>
              </a:defRPr>
            </a:lvl8pPr>
            <a:lvl9pPr marL="3854333" indent="-226725" eaLnBrk="0" fontAlgn="base" hangingPunct="0">
              <a:spcBef>
                <a:spcPct val="0"/>
              </a:spcBef>
              <a:spcAft>
                <a:spcPct val="0"/>
              </a:spcAft>
              <a:defRPr>
                <a:solidFill>
                  <a:schemeClr val="tx1"/>
                </a:solidFill>
                <a:latin typeface="Lucida Sans Unicode" pitchFamily="34" charset="0"/>
                <a:cs typeface="Arial" charset="0"/>
              </a:defRPr>
            </a:lvl9pPr>
          </a:lstStyle>
          <a:p>
            <a:fld id="{D02F88C8-A141-4341-A9DF-A5463C4401E7}" type="slidenum">
              <a:rPr lang="en-US" altLang="en-US" smtClean="0">
                <a:solidFill>
                  <a:srgbClr val="000000"/>
                </a:solidFill>
                <a:latin typeface="Calibri" pitchFamily="34" charset="0"/>
              </a:rPr>
              <a:pPr/>
              <a:t>30</a:t>
            </a:fld>
            <a:endParaRPr lang="en-US" altLang="en-US" smtClean="0">
              <a:solidFill>
                <a:srgbClr val="000000"/>
              </a:solidFill>
              <a:latin typeface="Calibri" pitchFamily="34" charset="0"/>
            </a:endParaRPr>
          </a:p>
        </p:txBody>
      </p:sp>
    </p:spTree>
    <p:extLst>
      <p:ext uri="{BB962C8B-B14F-4D97-AF65-F5344CB8AC3E}">
        <p14:creationId xmlns:p14="http://schemas.microsoft.com/office/powerpoint/2010/main" val="2803234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Federally compliant format includes specific data requirements, chapters, report on public outreach, and future directions. Policy and processes are consistent with larger Minnesota GO vision.</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itchFamily="34" charset="0"/>
                <a:cs typeface="Arial" charset="0"/>
              </a:defRPr>
            </a:lvl1pPr>
            <a:lvl2pPr marL="736858" indent="-283407">
              <a:defRPr>
                <a:solidFill>
                  <a:schemeClr val="tx1"/>
                </a:solidFill>
                <a:latin typeface="Lucida Sans Unicode" pitchFamily="34" charset="0"/>
                <a:cs typeface="Arial" charset="0"/>
              </a:defRPr>
            </a:lvl2pPr>
            <a:lvl3pPr marL="1133627" indent="-226725">
              <a:defRPr>
                <a:solidFill>
                  <a:schemeClr val="tx1"/>
                </a:solidFill>
                <a:latin typeface="Lucida Sans Unicode" pitchFamily="34" charset="0"/>
                <a:cs typeface="Arial" charset="0"/>
              </a:defRPr>
            </a:lvl3pPr>
            <a:lvl4pPr marL="1587078" indent="-226725">
              <a:defRPr>
                <a:solidFill>
                  <a:schemeClr val="tx1"/>
                </a:solidFill>
                <a:latin typeface="Lucida Sans Unicode" pitchFamily="34" charset="0"/>
                <a:cs typeface="Arial" charset="0"/>
              </a:defRPr>
            </a:lvl4pPr>
            <a:lvl5pPr marL="2040529" indent="-226725">
              <a:defRPr>
                <a:solidFill>
                  <a:schemeClr val="tx1"/>
                </a:solidFill>
                <a:latin typeface="Lucida Sans Unicode" pitchFamily="34" charset="0"/>
                <a:cs typeface="Arial" charset="0"/>
              </a:defRPr>
            </a:lvl5pPr>
            <a:lvl6pPr marL="2493980" indent="-226725" eaLnBrk="0" fontAlgn="base" hangingPunct="0">
              <a:spcBef>
                <a:spcPct val="0"/>
              </a:spcBef>
              <a:spcAft>
                <a:spcPct val="0"/>
              </a:spcAft>
              <a:defRPr>
                <a:solidFill>
                  <a:schemeClr val="tx1"/>
                </a:solidFill>
                <a:latin typeface="Lucida Sans Unicode" pitchFamily="34" charset="0"/>
                <a:cs typeface="Arial" charset="0"/>
              </a:defRPr>
            </a:lvl6pPr>
            <a:lvl7pPr marL="2947431" indent="-226725" eaLnBrk="0" fontAlgn="base" hangingPunct="0">
              <a:spcBef>
                <a:spcPct val="0"/>
              </a:spcBef>
              <a:spcAft>
                <a:spcPct val="0"/>
              </a:spcAft>
              <a:defRPr>
                <a:solidFill>
                  <a:schemeClr val="tx1"/>
                </a:solidFill>
                <a:latin typeface="Lucida Sans Unicode" pitchFamily="34" charset="0"/>
                <a:cs typeface="Arial" charset="0"/>
              </a:defRPr>
            </a:lvl7pPr>
            <a:lvl8pPr marL="3400882" indent="-226725" eaLnBrk="0" fontAlgn="base" hangingPunct="0">
              <a:spcBef>
                <a:spcPct val="0"/>
              </a:spcBef>
              <a:spcAft>
                <a:spcPct val="0"/>
              </a:spcAft>
              <a:defRPr>
                <a:solidFill>
                  <a:schemeClr val="tx1"/>
                </a:solidFill>
                <a:latin typeface="Lucida Sans Unicode" pitchFamily="34" charset="0"/>
                <a:cs typeface="Arial" charset="0"/>
              </a:defRPr>
            </a:lvl8pPr>
            <a:lvl9pPr marL="3854333" indent="-226725" eaLnBrk="0" fontAlgn="base" hangingPunct="0">
              <a:spcBef>
                <a:spcPct val="0"/>
              </a:spcBef>
              <a:spcAft>
                <a:spcPct val="0"/>
              </a:spcAft>
              <a:defRPr>
                <a:solidFill>
                  <a:schemeClr val="tx1"/>
                </a:solidFill>
                <a:latin typeface="Lucida Sans Unicode" pitchFamily="34" charset="0"/>
                <a:cs typeface="Arial" charset="0"/>
              </a:defRPr>
            </a:lvl9pPr>
          </a:lstStyle>
          <a:p>
            <a:fld id="{77EC8A87-76B8-4C2D-8A7D-4F9F3CC51EA2}" type="slidenum">
              <a:rPr lang="en-US" altLang="en-US" smtClean="0">
                <a:solidFill>
                  <a:srgbClr val="000000"/>
                </a:solidFill>
                <a:latin typeface="Calibri" pitchFamily="34" charset="0"/>
              </a:rPr>
              <a:pPr/>
              <a:t>31</a:t>
            </a:fld>
            <a:endParaRPr lang="en-US" altLang="en-US" smtClean="0">
              <a:solidFill>
                <a:srgbClr val="000000"/>
              </a:solidFill>
              <a:latin typeface="Calibri" pitchFamily="34" charset="0"/>
            </a:endParaRPr>
          </a:p>
        </p:txBody>
      </p:sp>
    </p:spTree>
    <p:extLst>
      <p:ext uri="{BB962C8B-B14F-4D97-AF65-F5344CB8AC3E}">
        <p14:creationId xmlns:p14="http://schemas.microsoft.com/office/powerpoint/2010/main" val="627470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Since 2010, four passenger rail projects have moved into advanced planning but have not yet reached FRA qualified project status (red lines). NLX and Second Empire Builder frequency will have advanced planning results later in 2015. Milwaukee to Twin Cities High Speed Rail (110 mph) and ZIP Rail (Rochester to Twin Cities, true high speed at 150+ mph) will finish advanced planning in 2017-2018.  Re-evaluation of 2010 corridors and very high levels of grass roots support, including input and coordination with neighboring state DOT’s, resulted in decisions to retain Eau Claire intercity corridor and add Twin Cities to Des Moines corridor to Phase 1 status (dark blue lines).</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itchFamily="34" charset="0"/>
                <a:cs typeface="Arial" charset="0"/>
              </a:defRPr>
            </a:lvl1pPr>
            <a:lvl2pPr marL="736858" indent="-283407">
              <a:defRPr>
                <a:solidFill>
                  <a:schemeClr val="tx1"/>
                </a:solidFill>
                <a:latin typeface="Lucida Sans Unicode" pitchFamily="34" charset="0"/>
                <a:cs typeface="Arial" charset="0"/>
              </a:defRPr>
            </a:lvl2pPr>
            <a:lvl3pPr marL="1133627" indent="-226725">
              <a:defRPr>
                <a:solidFill>
                  <a:schemeClr val="tx1"/>
                </a:solidFill>
                <a:latin typeface="Lucida Sans Unicode" pitchFamily="34" charset="0"/>
                <a:cs typeface="Arial" charset="0"/>
              </a:defRPr>
            </a:lvl3pPr>
            <a:lvl4pPr marL="1587078" indent="-226725">
              <a:defRPr>
                <a:solidFill>
                  <a:schemeClr val="tx1"/>
                </a:solidFill>
                <a:latin typeface="Lucida Sans Unicode" pitchFamily="34" charset="0"/>
                <a:cs typeface="Arial" charset="0"/>
              </a:defRPr>
            </a:lvl4pPr>
            <a:lvl5pPr marL="2040529" indent="-226725">
              <a:defRPr>
                <a:solidFill>
                  <a:schemeClr val="tx1"/>
                </a:solidFill>
                <a:latin typeface="Lucida Sans Unicode" pitchFamily="34" charset="0"/>
                <a:cs typeface="Arial" charset="0"/>
              </a:defRPr>
            </a:lvl5pPr>
            <a:lvl6pPr marL="2493980" indent="-226725" eaLnBrk="0" fontAlgn="base" hangingPunct="0">
              <a:spcBef>
                <a:spcPct val="0"/>
              </a:spcBef>
              <a:spcAft>
                <a:spcPct val="0"/>
              </a:spcAft>
              <a:defRPr>
                <a:solidFill>
                  <a:schemeClr val="tx1"/>
                </a:solidFill>
                <a:latin typeface="Lucida Sans Unicode" pitchFamily="34" charset="0"/>
                <a:cs typeface="Arial" charset="0"/>
              </a:defRPr>
            </a:lvl6pPr>
            <a:lvl7pPr marL="2947431" indent="-226725" eaLnBrk="0" fontAlgn="base" hangingPunct="0">
              <a:spcBef>
                <a:spcPct val="0"/>
              </a:spcBef>
              <a:spcAft>
                <a:spcPct val="0"/>
              </a:spcAft>
              <a:defRPr>
                <a:solidFill>
                  <a:schemeClr val="tx1"/>
                </a:solidFill>
                <a:latin typeface="Lucida Sans Unicode" pitchFamily="34" charset="0"/>
                <a:cs typeface="Arial" charset="0"/>
              </a:defRPr>
            </a:lvl7pPr>
            <a:lvl8pPr marL="3400882" indent="-226725" eaLnBrk="0" fontAlgn="base" hangingPunct="0">
              <a:spcBef>
                <a:spcPct val="0"/>
              </a:spcBef>
              <a:spcAft>
                <a:spcPct val="0"/>
              </a:spcAft>
              <a:defRPr>
                <a:solidFill>
                  <a:schemeClr val="tx1"/>
                </a:solidFill>
                <a:latin typeface="Lucida Sans Unicode" pitchFamily="34" charset="0"/>
                <a:cs typeface="Arial" charset="0"/>
              </a:defRPr>
            </a:lvl8pPr>
            <a:lvl9pPr marL="3854333" indent="-226725" eaLnBrk="0" fontAlgn="base" hangingPunct="0">
              <a:spcBef>
                <a:spcPct val="0"/>
              </a:spcBef>
              <a:spcAft>
                <a:spcPct val="0"/>
              </a:spcAft>
              <a:defRPr>
                <a:solidFill>
                  <a:schemeClr val="tx1"/>
                </a:solidFill>
                <a:latin typeface="Lucida Sans Unicode" pitchFamily="34" charset="0"/>
                <a:cs typeface="Arial" charset="0"/>
              </a:defRPr>
            </a:lvl9pPr>
          </a:lstStyle>
          <a:p>
            <a:fld id="{76ECA991-4CFE-4283-8361-E71E5AE16E61}" type="slidenum">
              <a:rPr lang="en-US" altLang="en-US" smtClean="0">
                <a:solidFill>
                  <a:srgbClr val="000000"/>
                </a:solidFill>
                <a:latin typeface="Calibri" pitchFamily="34" charset="0"/>
              </a:rPr>
              <a:pPr/>
              <a:t>32</a:t>
            </a:fld>
            <a:endParaRPr lang="en-US" altLang="en-US" smtClean="0">
              <a:solidFill>
                <a:srgbClr val="000000"/>
              </a:solidFill>
              <a:latin typeface="Calibri" pitchFamily="34" charset="0"/>
            </a:endParaRPr>
          </a:p>
        </p:txBody>
      </p:sp>
    </p:spTree>
    <p:extLst>
      <p:ext uri="{BB962C8B-B14F-4D97-AF65-F5344CB8AC3E}">
        <p14:creationId xmlns:p14="http://schemas.microsoft.com/office/powerpoint/2010/main" val="924999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D4929B-8F6F-4236-BD36-497C1E7C13D4}" type="slidenum">
              <a:rPr lang="en-US" smtClean="0"/>
              <a:t>3</a:t>
            </a:fld>
            <a:endParaRPr lang="en-US"/>
          </a:p>
        </p:txBody>
      </p:sp>
    </p:spTree>
    <p:extLst>
      <p:ext uri="{BB962C8B-B14F-4D97-AF65-F5344CB8AC3E}">
        <p14:creationId xmlns:p14="http://schemas.microsoft.com/office/powerpoint/2010/main" val="173987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D4929B-8F6F-4236-BD36-497C1E7C13D4}" type="slidenum">
              <a:rPr lang="en-US" smtClean="0"/>
              <a:t>4</a:t>
            </a:fld>
            <a:endParaRPr lang="en-US"/>
          </a:p>
        </p:txBody>
      </p:sp>
    </p:spTree>
    <p:extLst>
      <p:ext uri="{BB962C8B-B14F-4D97-AF65-F5344CB8AC3E}">
        <p14:creationId xmlns:p14="http://schemas.microsoft.com/office/powerpoint/2010/main" val="173987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Biggest program</a:t>
            </a:r>
          </a:p>
          <a:p>
            <a:r>
              <a:rPr lang="en-US" baseline="0" dirty="0" err="1" smtClean="0"/>
              <a:t>MnDOT</a:t>
            </a:r>
            <a:r>
              <a:rPr lang="en-US" baseline="0" dirty="0" smtClean="0"/>
              <a:t> grants federal and state funds for public transit in Greater MN—everything outside the 7-county metro area </a:t>
            </a:r>
            <a:endParaRPr lang="en-US" dirty="0" smtClean="0"/>
          </a:p>
          <a:p>
            <a:r>
              <a:rPr lang="en-US" dirty="0" smtClean="0"/>
              <a:t>	5307</a:t>
            </a:r>
            <a:r>
              <a:rPr lang="en-US" baseline="0" dirty="0" smtClean="0"/>
              <a:t>    $  8.7 M</a:t>
            </a:r>
          </a:p>
          <a:p>
            <a:r>
              <a:rPr lang="en-US" baseline="0" dirty="0" smtClean="0"/>
              <a:t>	5311    $15.3 M of this 15% ($2.3 M) for intercity bus in rural and 10% ($1.5 M) for administration costs</a:t>
            </a:r>
          </a:p>
          <a:p>
            <a:r>
              <a:rPr lang="en-US" baseline="0" dirty="0" smtClean="0"/>
              <a:t>		Includes rural parts of the 7-county metro area</a:t>
            </a:r>
          </a:p>
          <a:p>
            <a:r>
              <a:rPr lang="en-US" baseline="0" dirty="0" smtClean="0"/>
              <a:t>	5311(c)$  1.6 M to six tribes: Bois Forte, Fond du Lac, Grand Portage, Leech Lake, Red Lake, White Earth</a:t>
            </a:r>
          </a:p>
          <a:p>
            <a:r>
              <a:rPr lang="en-US" baseline="0" dirty="0" smtClean="0"/>
              <a:t>	5339    $  1.9 M</a:t>
            </a:r>
          </a:p>
          <a:p>
            <a:r>
              <a:rPr lang="en-US" baseline="0" dirty="0" smtClean="0"/>
              <a:t>	GF       $23.0 M: of this $6.5 M was a one time increase for FY 2015 </a:t>
            </a:r>
          </a:p>
          <a:p>
            <a:r>
              <a:rPr lang="en-US" baseline="0" dirty="0" smtClean="0"/>
              <a:t>			$116,500 used for administration</a:t>
            </a:r>
          </a:p>
          <a:p>
            <a:r>
              <a:rPr lang="en-US" baseline="0" dirty="0" smtClean="0"/>
              <a:t>			$100,000 for MN Council on Transportation Access</a:t>
            </a:r>
          </a:p>
          <a:p>
            <a:r>
              <a:rPr lang="en-US" baseline="0" dirty="0" smtClean="0"/>
              <a:t>	MVST   $28.0 M as of Feb 2015 forecast</a:t>
            </a:r>
          </a:p>
          <a:p>
            <a:pPr defTabSz="931774">
              <a:defRPr/>
            </a:pPr>
            <a:r>
              <a:rPr lang="en-US" baseline="0" dirty="0" smtClean="0"/>
              <a:t>			$416,000 available for administration</a:t>
            </a:r>
          </a:p>
          <a:p>
            <a:r>
              <a:rPr lang="en-US" baseline="0" dirty="0" smtClean="0"/>
              <a:t>	</a:t>
            </a:r>
            <a:r>
              <a:rPr lang="en-US" u="sng" baseline="0" dirty="0" smtClean="0"/>
              <a:t>MVLST $18.4 M </a:t>
            </a:r>
            <a:r>
              <a:rPr lang="en-US" baseline="0" dirty="0" smtClean="0"/>
              <a:t>as of Feb 2015 forecast reduced by ~ $13.3 M for FY 2015</a:t>
            </a:r>
          </a:p>
          <a:p>
            <a:r>
              <a:rPr lang="en-US" baseline="0" dirty="0" smtClean="0"/>
              <a:t>	Total    $96.9 M</a:t>
            </a:r>
          </a:p>
          <a:p>
            <a:endParaRPr lang="en-US" baseline="0" dirty="0" smtClean="0"/>
          </a:p>
          <a:p>
            <a:endParaRPr lang="en-US" baseline="0" dirty="0" smtClean="0"/>
          </a:p>
          <a:p>
            <a:r>
              <a:rPr lang="en-US" dirty="0" smtClean="0"/>
              <a:t>Bonding (from 2014 session)</a:t>
            </a:r>
          </a:p>
          <a:p>
            <a:r>
              <a:rPr lang="en-US" baseline="0" dirty="0" smtClean="0"/>
              <a:t>  St Cloud</a:t>
            </a:r>
            <a:r>
              <a:rPr lang="en-US" dirty="0" smtClean="0"/>
              <a:t>		$1.10 M	Bus storage</a:t>
            </a:r>
            <a:r>
              <a:rPr lang="en-US" baseline="0" dirty="0" smtClean="0"/>
              <a:t> addition and new roof (combined with leftover previous bond funds)</a:t>
            </a:r>
          </a:p>
          <a:p>
            <a:r>
              <a:rPr lang="en-US" baseline="0" dirty="0" smtClean="0"/>
              <a:t>  </a:t>
            </a:r>
            <a:r>
              <a:rPr lang="en-US" u="sng" baseline="0" dirty="0" smtClean="0"/>
              <a:t>Kandiyohi County	$0.40 M</a:t>
            </a:r>
            <a:r>
              <a:rPr lang="en-US" baseline="0" dirty="0" smtClean="0"/>
              <a:t>	Bus maintenance and storage facility</a:t>
            </a:r>
          </a:p>
          <a:p>
            <a:r>
              <a:rPr lang="en-US" baseline="0" dirty="0" smtClean="0"/>
              <a:t>  Total		$1.50 M</a:t>
            </a:r>
            <a:endParaRPr lang="en-US" dirty="0" smtClean="0"/>
          </a:p>
          <a:p>
            <a:endParaRPr lang="en-US" dirty="0" smtClean="0"/>
          </a:p>
          <a:p>
            <a:r>
              <a:rPr lang="en-US" dirty="0" smtClean="0"/>
              <a:t>RTAP		$0.23 M	Training program</a:t>
            </a:r>
          </a:p>
          <a:p>
            <a:endParaRPr lang="en-US" dirty="0" smtClean="0"/>
          </a:p>
          <a:p>
            <a:r>
              <a:rPr lang="en-US" dirty="0" smtClean="0"/>
              <a:t>Enhanced Mobility (Sect</a:t>
            </a:r>
            <a:r>
              <a:rPr lang="en-US" baseline="0" dirty="0" smtClean="0"/>
              <a:t> 5310)</a:t>
            </a:r>
          </a:p>
          <a:p>
            <a:r>
              <a:rPr lang="en-US" baseline="0" dirty="0" smtClean="0"/>
              <a:t>  Mpls/St Paul	$1.89 M</a:t>
            </a:r>
          </a:p>
          <a:p>
            <a:r>
              <a:rPr lang="en-US" baseline="0" dirty="0" smtClean="0"/>
              <a:t>  Small </a:t>
            </a:r>
            <a:r>
              <a:rPr lang="en-US" baseline="0" dirty="0" err="1" smtClean="0"/>
              <a:t>Urbans</a:t>
            </a:r>
            <a:r>
              <a:rPr lang="en-US" baseline="0" dirty="0" smtClean="0"/>
              <a:t>	$0.60 M</a:t>
            </a:r>
          </a:p>
          <a:p>
            <a:r>
              <a:rPr lang="en-US" baseline="0" dirty="0" smtClean="0"/>
              <a:t>  </a:t>
            </a:r>
            <a:r>
              <a:rPr lang="en-US" u="sng" baseline="0" dirty="0" smtClean="0"/>
              <a:t>Rural		$1.17 M</a:t>
            </a:r>
          </a:p>
          <a:p>
            <a:r>
              <a:rPr lang="en-US" dirty="0" smtClean="0"/>
              <a:t>  Total		$3.66 M	10% is available for administration</a:t>
            </a:r>
            <a:r>
              <a:rPr lang="en-US" baseline="0" dirty="0" smtClean="0"/>
              <a:t> costs, </a:t>
            </a:r>
            <a:r>
              <a:rPr lang="en-US" dirty="0" smtClean="0"/>
              <a:t>29 total grantees in 2015</a:t>
            </a:r>
          </a:p>
          <a:p>
            <a:endParaRPr lang="en-US" dirty="0" smtClean="0"/>
          </a:p>
          <a:p>
            <a:r>
              <a:rPr lang="en-US" dirty="0" smtClean="0"/>
              <a:t>Metropolitan (5303)	$1.54 M	To MPOs</a:t>
            </a:r>
          </a:p>
          <a:p>
            <a:endParaRPr lang="en-US" dirty="0" smtClean="0"/>
          </a:p>
          <a:p>
            <a:r>
              <a:rPr lang="en-US" dirty="0" smtClean="0"/>
              <a:t>State Plan</a:t>
            </a:r>
            <a:r>
              <a:rPr lang="en-US" baseline="0" dirty="0" smtClean="0"/>
              <a:t> &amp; Res (</a:t>
            </a:r>
            <a:r>
              <a:rPr lang="en-US" dirty="0" smtClean="0"/>
              <a:t>5304)	$0.29 M	Used by MnDOT for planning projects</a:t>
            </a:r>
          </a:p>
          <a:p>
            <a:endParaRPr lang="en-US" dirty="0"/>
          </a:p>
        </p:txBody>
      </p:sp>
      <p:sp>
        <p:nvSpPr>
          <p:cNvPr id="4" name="Slide Number Placeholder 3"/>
          <p:cNvSpPr>
            <a:spLocks noGrp="1"/>
          </p:cNvSpPr>
          <p:nvPr>
            <p:ph type="sldNum" sz="quarter" idx="10"/>
          </p:nvPr>
        </p:nvSpPr>
        <p:spPr/>
        <p:txBody>
          <a:bodyPr/>
          <a:lstStyle/>
          <a:p>
            <a:fld id="{C3D4929B-8F6F-4236-BD36-497C1E7C13D4}" type="slidenum">
              <a:rPr lang="en-US" smtClean="0"/>
              <a:t>5</a:t>
            </a:fld>
            <a:endParaRPr lang="en-US"/>
          </a:p>
        </p:txBody>
      </p:sp>
    </p:spTree>
    <p:extLst>
      <p:ext uri="{BB962C8B-B14F-4D97-AF65-F5344CB8AC3E}">
        <p14:creationId xmlns:p14="http://schemas.microsoft.com/office/powerpoint/2010/main" val="482259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Waseca County has no public transit service</a:t>
            </a:r>
          </a:p>
          <a:p>
            <a:pPr defTabSz="931774">
              <a:defRPr/>
            </a:pPr>
            <a:r>
              <a:rPr lang="en-US" dirty="0" smtClean="0"/>
              <a:t>Six counties have Municipal service only:  Blue Earth, </a:t>
            </a:r>
            <a:r>
              <a:rPr lang="en-US" baseline="0" dirty="0" smtClean="0"/>
              <a:t>Freeborn, Le Sueur, Nicollet, Olmstead, and Wilkin</a:t>
            </a:r>
          </a:p>
          <a:p>
            <a:endParaRPr lang="en-US" dirty="0" smtClean="0"/>
          </a:p>
          <a:p>
            <a:r>
              <a:rPr lang="en-US" dirty="0" smtClean="0"/>
              <a:t>  7 Urban Systems</a:t>
            </a:r>
          </a:p>
          <a:p>
            <a:r>
              <a:rPr lang="en-US" dirty="0" smtClean="0"/>
              <a:t>  8 Municipal Systems</a:t>
            </a:r>
          </a:p>
          <a:p>
            <a:r>
              <a:rPr lang="en-US" dirty="0" smtClean="0"/>
              <a:t>30 Rural Systems—16 multi-county,</a:t>
            </a:r>
            <a:r>
              <a:rPr lang="en-US" baseline="0" dirty="0" smtClean="0"/>
              <a:t> 14 single county</a:t>
            </a:r>
            <a:endParaRPr lang="en-US" dirty="0" smtClean="0"/>
          </a:p>
        </p:txBody>
      </p:sp>
      <p:sp>
        <p:nvSpPr>
          <p:cNvPr id="4" name="Slide Number Placeholder 3"/>
          <p:cNvSpPr>
            <a:spLocks noGrp="1"/>
          </p:cNvSpPr>
          <p:nvPr>
            <p:ph type="sldNum" sz="quarter" idx="10"/>
          </p:nvPr>
        </p:nvSpPr>
        <p:spPr/>
        <p:txBody>
          <a:bodyPr/>
          <a:lstStyle/>
          <a:p>
            <a:fld id="{C3D4929B-8F6F-4236-BD36-497C1E7C13D4}" type="slidenum">
              <a:rPr lang="en-US" smtClean="0"/>
              <a:t>6</a:t>
            </a:fld>
            <a:endParaRPr lang="en-US"/>
          </a:p>
        </p:txBody>
      </p:sp>
    </p:spTree>
    <p:extLst>
      <p:ext uri="{BB962C8B-B14F-4D97-AF65-F5344CB8AC3E}">
        <p14:creationId xmlns:p14="http://schemas.microsoft.com/office/powerpoint/2010/main" val="136469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Picture: Renville County Heartland Express</a:t>
            </a:r>
            <a:endParaRPr lang="en-US" dirty="0"/>
          </a:p>
        </p:txBody>
      </p:sp>
      <p:sp>
        <p:nvSpPr>
          <p:cNvPr id="4" name="Slide Number Placeholder 3"/>
          <p:cNvSpPr>
            <a:spLocks noGrp="1"/>
          </p:cNvSpPr>
          <p:nvPr>
            <p:ph type="sldNum" sz="quarter" idx="10"/>
          </p:nvPr>
        </p:nvSpPr>
        <p:spPr/>
        <p:txBody>
          <a:bodyPr/>
          <a:lstStyle/>
          <a:p>
            <a:fld id="{C3D4929B-8F6F-4236-BD36-497C1E7C13D4}" type="slidenum">
              <a:rPr lang="en-US" smtClean="0"/>
              <a:t>7</a:t>
            </a:fld>
            <a:endParaRPr lang="en-US"/>
          </a:p>
        </p:txBody>
      </p:sp>
    </p:spTree>
    <p:extLst>
      <p:ext uri="{BB962C8B-B14F-4D97-AF65-F5344CB8AC3E}">
        <p14:creationId xmlns:p14="http://schemas.microsoft.com/office/powerpoint/2010/main" val="3039848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Statistics</a:t>
            </a:r>
            <a:r>
              <a:rPr lang="en-US" baseline="0" dirty="0" smtClean="0"/>
              <a:t> above the line are for all Greater MN public transit</a:t>
            </a:r>
          </a:p>
          <a:p>
            <a:endParaRPr lang="en-US" baseline="0" dirty="0" smtClean="0"/>
          </a:p>
          <a:p>
            <a:r>
              <a:rPr lang="en-US" baseline="0" dirty="0" smtClean="0"/>
              <a:t>Statistics below the line are subsets</a:t>
            </a:r>
            <a:endParaRPr lang="en-US" dirty="0"/>
          </a:p>
        </p:txBody>
      </p:sp>
      <p:sp>
        <p:nvSpPr>
          <p:cNvPr id="4" name="Slide Number Placeholder 3"/>
          <p:cNvSpPr>
            <a:spLocks noGrp="1"/>
          </p:cNvSpPr>
          <p:nvPr>
            <p:ph type="sldNum" sz="quarter" idx="10"/>
          </p:nvPr>
        </p:nvSpPr>
        <p:spPr/>
        <p:txBody>
          <a:bodyPr/>
          <a:lstStyle/>
          <a:p>
            <a:fld id="{C3D4929B-8F6F-4236-BD36-497C1E7C13D4}" type="slidenum">
              <a:rPr lang="en-US" smtClean="0"/>
              <a:t>8</a:t>
            </a:fld>
            <a:endParaRPr lang="en-US"/>
          </a:p>
        </p:txBody>
      </p:sp>
    </p:spTree>
    <p:extLst>
      <p:ext uri="{BB962C8B-B14F-4D97-AF65-F5344CB8AC3E}">
        <p14:creationId xmlns:p14="http://schemas.microsoft.com/office/powerpoint/2010/main" val="402766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dropping a little from 2008 to 2009, ridership went back over 11.1 million in 2010 and has risen ever since, setting a new record with over</a:t>
            </a:r>
            <a:r>
              <a:rPr lang="en-US" baseline="0" dirty="0" smtClean="0"/>
              <a:t> 12.0</a:t>
            </a:r>
            <a:r>
              <a:rPr lang="en-US" dirty="0" smtClean="0"/>
              <a:t> million in 2013.</a:t>
            </a:r>
            <a:endParaRPr lang="en-US" dirty="0"/>
          </a:p>
        </p:txBody>
      </p:sp>
      <p:sp>
        <p:nvSpPr>
          <p:cNvPr id="4" name="Slide Number Placeholder 3"/>
          <p:cNvSpPr>
            <a:spLocks noGrp="1"/>
          </p:cNvSpPr>
          <p:nvPr>
            <p:ph type="sldNum" sz="quarter" idx="10"/>
          </p:nvPr>
        </p:nvSpPr>
        <p:spPr/>
        <p:txBody>
          <a:bodyPr/>
          <a:lstStyle/>
          <a:p>
            <a:fld id="{57DACB55-646D-4887-9B6C-A618C69E3C3E}" type="slidenum">
              <a:rPr lang="en-US" smtClean="0"/>
              <a:pPr/>
              <a:t>9</a:t>
            </a:fld>
            <a:endParaRPr lang="en-US"/>
          </a:p>
        </p:txBody>
      </p:sp>
    </p:spTree>
    <p:extLst>
      <p:ext uri="{BB962C8B-B14F-4D97-AF65-F5344CB8AC3E}">
        <p14:creationId xmlns:p14="http://schemas.microsoft.com/office/powerpoint/2010/main" val="22822292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3" y="5683250"/>
            <a:ext cx="9144001" cy="587375"/>
          </a:xfrm>
          <a:prstGeom prst="rect">
            <a:avLst/>
          </a:prstGeom>
          <a:solidFill>
            <a:srgbClr val="003F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 name="Rectangle 6"/>
          <p:cNvSpPr/>
          <p:nvPr userDrawn="1"/>
        </p:nvSpPr>
        <p:spPr>
          <a:xfrm>
            <a:off x="-2" y="6270625"/>
            <a:ext cx="9144001" cy="5873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 name="Rectangle 7"/>
          <p:cNvSpPr/>
          <p:nvPr userDrawn="1"/>
        </p:nvSpPr>
        <p:spPr>
          <a:xfrm>
            <a:off x="-2" y="0"/>
            <a:ext cx="9144001" cy="7834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ct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ct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pic>
        <p:nvPicPr>
          <p:cNvPr id="1026" name="Picture 2" descr="C:\Documents and Settings\pete1ada\Desktop\10mndotlogo-white-01[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24338" y="94488"/>
            <a:ext cx="652462" cy="65246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Z:\Graphics\branding proposals\PP templates\final artwork for pp\pp-banner-modes.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270625"/>
            <a:ext cx="9144000" cy="5842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Z:\Graphics\LOGOS\a to b\a_to_b-white.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395536" y="5727407"/>
            <a:ext cx="4310066" cy="4990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extLst/>
          </a:lstStyle>
          <a:p>
            <a:fld id="{8DC5E381-C5E4-452D-A70A-E09E215EBB79}" type="datetimeFigureOut">
              <a:rPr lang="en-US" smtClean="0"/>
              <a:pPr/>
              <a:t>3/9/2015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C082251-9C5F-45DA-A60A-ACD617B80C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dirty="0"/>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extLst/>
          </a:lstStyle>
          <a:p>
            <a:fld id="{8DC5E381-C5E4-452D-A70A-E09E215EBB79}" type="datetimeFigureOut">
              <a:rPr lang="en-US" smtClean="0"/>
              <a:pPr/>
              <a:t>3/9/2015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C082251-9C5F-45DA-A60A-ACD617B80C5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89025"/>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849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347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00513"/>
            <a:ext cx="4038600" cy="234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320675" y="6397625"/>
            <a:ext cx="2133600" cy="269875"/>
          </a:xfrm>
        </p:spPr>
        <p:txBody>
          <a:bodyPr/>
          <a:lstStyle>
            <a:lvl1pPr>
              <a:defRPr>
                <a:ea typeface="ＭＳ Ｐゴシック" pitchFamily="34" charset="-128"/>
              </a:defRPr>
            </a:lvl1pPr>
          </a:lstStyle>
          <a:p>
            <a:pPr>
              <a:defRPr/>
            </a:pPr>
            <a:fld id="{4A1AD669-1209-4CFA-86B6-723F6DF74D03}" type="slidenum">
              <a:rPr lang="en-US" altLang="en-US"/>
              <a:pPr>
                <a:defRPr/>
              </a:pPr>
              <a:t>‹#›</a:t>
            </a:fld>
            <a:endParaRPr lang="en-US" altLang="en-US"/>
          </a:p>
        </p:txBody>
      </p:sp>
    </p:spTree>
    <p:extLst>
      <p:ext uri="{BB962C8B-B14F-4D97-AF65-F5344CB8AC3E}">
        <p14:creationId xmlns:p14="http://schemas.microsoft.com/office/powerpoint/2010/main" val="2565380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extLst/>
          </a:lstStyle>
          <a:p>
            <a:fld id="{8DC5E381-C5E4-452D-A70A-E09E215EBB79}" type="datetimeFigureOut">
              <a:rPr lang="en-US" smtClean="0"/>
              <a:pPr/>
              <a:t>3/9/2015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C082251-9C5F-45DA-A60A-ACD617B80C5F}"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DC5E381-C5E4-452D-A70A-E09E215EBB79}" type="datetimeFigureOut">
              <a:rPr lang="en-US" smtClean="0"/>
              <a:pPr/>
              <a:t>3/9/2015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C082251-9C5F-45DA-A60A-ACD617B80C5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buClr>
                <a:schemeClr val="tx2"/>
              </a:buCl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buClr>
                <a:schemeClr val="tx2"/>
              </a:buCl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p:txBody>
          <a:bodyPr/>
          <a:lstStyle>
            <a:extLst/>
          </a:lstStyle>
          <a:p>
            <a:fld id="{8DC5E381-C5E4-452D-A70A-E09E215EBB79}" type="datetimeFigureOut">
              <a:rPr lang="en-US" smtClean="0"/>
              <a:pPr/>
              <a:t>3/9/2015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C082251-9C5F-45DA-A60A-ACD617B80C5F}"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5"/>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5"/>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buClr>
                <a:schemeClr val="tx2"/>
              </a:buCl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buClr>
                <a:schemeClr val="tx2"/>
              </a:buCl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Date Placeholder 6"/>
          <p:cNvSpPr>
            <a:spLocks noGrp="1"/>
          </p:cNvSpPr>
          <p:nvPr>
            <p:ph type="dt" sz="half" idx="10"/>
          </p:nvPr>
        </p:nvSpPr>
        <p:spPr/>
        <p:txBody>
          <a:bodyPr/>
          <a:lstStyle>
            <a:extLst/>
          </a:lstStyle>
          <a:p>
            <a:fld id="{8DC5E381-C5E4-452D-A70A-E09E215EBB79}" type="datetimeFigureOut">
              <a:rPr lang="en-US" smtClean="0"/>
              <a:pPr/>
              <a:t>3/9/2015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C082251-9C5F-45DA-A60A-ACD617B80C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DC5E381-C5E4-452D-A70A-E09E215EBB79}" type="datetimeFigureOut">
              <a:rPr lang="en-US" smtClean="0"/>
              <a:pPr/>
              <a:t>3/9/2015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C082251-9C5F-45DA-A60A-ACD617B80C5F}"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DC5E381-C5E4-452D-A70A-E09E215EBB79}" type="datetimeFigureOut">
              <a:rPr lang="en-US" smtClean="0"/>
              <a:pPr/>
              <a:t>3/9/2015</a:t>
            </a:fld>
            <a:endParaRPr lang="en-US" dirty="0"/>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C082251-9C5F-45DA-A60A-ACD617B80C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Rectangle 8"/>
          <p:cNvSpPr/>
          <p:nvPr userDrawn="1"/>
        </p:nvSpPr>
        <p:spPr>
          <a:xfrm>
            <a:off x="-2" y="6270625"/>
            <a:ext cx="9144001" cy="5873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5"/>
                </a:solidFill>
                <a:effectLst/>
              </a:defRPr>
            </a:lvl1pPr>
            <a:extLst/>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buClr>
                <a:schemeClr val="tx2"/>
              </a:buClr>
              <a:defRPr sz="3200"/>
            </a:lvl1pPr>
            <a:lvl2pPr>
              <a:buClr>
                <a:schemeClr val="tx2"/>
              </a:buClr>
              <a:defRPr sz="2800"/>
            </a:lvl2pPr>
            <a:lvl3pPr>
              <a:buClr>
                <a:schemeClr val="tx2"/>
              </a:buClr>
              <a:defRPr sz="2400"/>
            </a:lvl3pPr>
            <a:lvl4pPr>
              <a:buClr>
                <a:schemeClr val="tx2"/>
              </a:buClr>
              <a:defRPr sz="2000"/>
            </a:lvl4pPr>
            <a:lvl5pPr>
              <a:buClr>
                <a:schemeClr val="tx2"/>
              </a:buCl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a:xfrm>
            <a:off x="6721503" y="5904577"/>
            <a:ext cx="1920240" cy="365760"/>
          </a:xfrm>
        </p:spPr>
        <p:txBody>
          <a:bodyPr/>
          <a:lstStyle>
            <a:extLst/>
          </a:lstStyle>
          <a:p>
            <a:fld id="{8DC5E381-C5E4-452D-A70A-E09E215EBB79}" type="datetimeFigureOut">
              <a:rPr lang="en-US" smtClean="0"/>
              <a:pPr/>
              <a:t>3/9/2015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C082251-9C5F-45DA-A60A-ACD617B80C5F}" type="slidenum">
              <a:rPr lang="en-US" smtClean="0"/>
              <a:pPr/>
              <a:t>‹#›</a:t>
            </a:fld>
            <a:endParaRPr lang="en-US"/>
          </a:p>
        </p:txBody>
      </p:sp>
      <p:pic>
        <p:nvPicPr>
          <p:cNvPr id="10" name="Picture 3" descr="Z:\Graphics\branding proposals\PP templates\final artwork for pp\pp-banner-modes-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70337"/>
            <a:ext cx="9144000" cy="5841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userDrawn="1"/>
        </p:nvSpPr>
        <p:spPr>
          <a:xfrm>
            <a:off x="-2" y="6270625"/>
            <a:ext cx="9144001" cy="5873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DC5E381-C5E4-452D-A70A-E09E215EBB79}" type="datetimeFigureOut">
              <a:rPr lang="en-US" smtClean="0"/>
              <a:pPr/>
              <a:t>3/9/2015</a:t>
            </a:fld>
            <a:endParaRPr lang="en-US"/>
          </a:p>
        </p:txBody>
      </p:sp>
      <p:sp>
        <p:nvSpPr>
          <p:cNvPr id="6" name="Footer Placeholder 5"/>
          <p:cNvSpPr>
            <a:spLocks noGrp="1"/>
          </p:cNvSpPr>
          <p:nvPr>
            <p:ph type="ftr" sz="quarter" idx="11"/>
          </p:nvPr>
        </p:nvSpPr>
        <p:spPr>
          <a:xfrm>
            <a:off x="4380072" y="5905500"/>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C082251-9C5F-45DA-A60A-ACD617B80C5F}"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5"/>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dirty="0"/>
          </a:p>
        </p:txBody>
      </p:sp>
      <p:pic>
        <p:nvPicPr>
          <p:cNvPr id="10" name="Picture 3" descr="Z:\Graphics\branding proposals\PP templates\final artwork for pp\pp-banner-modes-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70337"/>
            <a:ext cx="9144000" cy="5841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2" y="6270625"/>
            <a:ext cx="9144001" cy="5873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0" name="Date Placeholder 9"/>
          <p:cNvSpPr>
            <a:spLocks noGrp="1"/>
          </p:cNvSpPr>
          <p:nvPr>
            <p:ph type="dt" sz="half" idx="2"/>
          </p:nvPr>
        </p:nvSpPr>
        <p:spPr>
          <a:xfrm>
            <a:off x="6727032" y="5904865"/>
            <a:ext cx="1920240" cy="365760"/>
          </a:xfrm>
          <a:prstGeom prst="rect">
            <a:avLst/>
          </a:prstGeom>
        </p:spPr>
        <p:txBody>
          <a:bodyPr vert="horz" anchor="b"/>
          <a:lstStyle>
            <a:lvl1pPr algn="l" eaLnBrk="1" latinLnBrk="0" hangingPunct="1">
              <a:defRPr kumimoji="0" sz="1000">
                <a:solidFill>
                  <a:schemeClr val="tx1"/>
                </a:solidFill>
              </a:defRPr>
            </a:lvl1pPr>
            <a:extLst/>
          </a:lstStyle>
          <a:p>
            <a:fld id="{8DC5E381-C5E4-452D-A70A-E09E215EBB79}" type="datetimeFigureOut">
              <a:rPr lang="en-US" smtClean="0"/>
              <a:pPr/>
              <a:t>3/9/2015</a:t>
            </a:fld>
            <a:endParaRPr lang="en-US"/>
          </a:p>
        </p:txBody>
      </p:sp>
      <p:sp>
        <p:nvSpPr>
          <p:cNvPr id="22" name="Footer Placeholder 21"/>
          <p:cNvSpPr>
            <a:spLocks noGrp="1"/>
          </p:cNvSpPr>
          <p:nvPr>
            <p:ph type="ftr" sz="quarter" idx="3"/>
          </p:nvPr>
        </p:nvSpPr>
        <p:spPr>
          <a:xfrm>
            <a:off x="4380072" y="5904865"/>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5904865"/>
            <a:ext cx="365760" cy="365125"/>
          </a:xfrm>
          <a:prstGeom prst="rect">
            <a:avLst/>
          </a:prstGeom>
        </p:spPr>
        <p:txBody>
          <a:bodyPr vert="horz" anchor="b"/>
          <a:lstStyle>
            <a:lvl1pPr algn="r" eaLnBrk="1" latinLnBrk="0" hangingPunct="1">
              <a:defRPr kumimoji="0" sz="1000" b="0">
                <a:solidFill>
                  <a:schemeClr val="tx1"/>
                </a:solidFill>
              </a:defRPr>
            </a:lvl1pPr>
            <a:extLst/>
          </a:lstStyle>
          <a:p>
            <a:fld id="{FC082251-9C5F-45DA-A60A-ACD617B80C5F}" type="slidenum">
              <a:rPr lang="en-US" smtClean="0"/>
              <a:pPr/>
              <a:t>‹#›</a:t>
            </a:fld>
            <a:endParaRPr lang="en-US"/>
          </a:p>
        </p:txBody>
      </p:sp>
      <p:pic>
        <p:nvPicPr>
          <p:cNvPr id="12" name="Picture 3" descr="Z:\Graphics\branding proposals\PP templates\final artwork for pp\pp-banner-modes-logo.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6270337"/>
            <a:ext cx="9144000" cy="584199"/>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Lst>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tx2"/>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tx2"/>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tx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tx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tx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6771" y="990600"/>
            <a:ext cx="7772400" cy="1142999"/>
          </a:xfrm>
        </p:spPr>
        <p:txBody>
          <a:bodyPr/>
          <a:lstStyle/>
          <a:p>
            <a:r>
              <a:rPr lang="en-US" dirty="0" smtClean="0"/>
              <a:t>MnDOT Office </a:t>
            </a:r>
            <a:r>
              <a:rPr lang="en-US" dirty="0"/>
              <a:t>of </a:t>
            </a:r>
            <a:r>
              <a:rPr lang="en-US" dirty="0" smtClean="0"/>
              <a:t>Transit</a:t>
            </a:r>
            <a:endParaRPr lang="en-US" dirty="0"/>
          </a:p>
        </p:txBody>
      </p:sp>
      <p:sp>
        <p:nvSpPr>
          <p:cNvPr id="3" name="Subtitle 2"/>
          <p:cNvSpPr>
            <a:spLocks noGrp="1"/>
          </p:cNvSpPr>
          <p:nvPr>
            <p:ph type="subTitle" idx="1"/>
          </p:nvPr>
        </p:nvSpPr>
        <p:spPr>
          <a:xfrm>
            <a:off x="656771" y="2057400"/>
            <a:ext cx="7772400" cy="1199704"/>
          </a:xfrm>
        </p:spPr>
        <p:txBody>
          <a:bodyPr/>
          <a:lstStyle/>
          <a:p>
            <a:r>
              <a:rPr lang="en-US" dirty="0" smtClean="0"/>
              <a:t>House Transportation Committee</a:t>
            </a:r>
            <a:endParaRPr lang="en-US" dirty="0"/>
          </a:p>
          <a:p>
            <a:r>
              <a:rPr lang="en-US" dirty="0" smtClean="0"/>
              <a:t>March 9, </a:t>
            </a:r>
            <a:r>
              <a:rPr lang="en-US" dirty="0"/>
              <a:t>2015</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2177" y="2968171"/>
            <a:ext cx="3689726" cy="266117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80" name="Rectangle 28"/>
          <p:cNvSpPr>
            <a:spLocks noGrp="1" noChangeArrowheads="1"/>
          </p:cNvSpPr>
          <p:nvPr>
            <p:ph type="title"/>
          </p:nvPr>
        </p:nvSpPr>
        <p:spPr/>
        <p:txBody>
          <a:bodyPr/>
          <a:lstStyle/>
          <a:p>
            <a:r>
              <a:rPr lang="en-US" dirty="0"/>
              <a:t>Greater MN </a:t>
            </a:r>
            <a:r>
              <a:rPr lang="en-US" dirty="0" smtClean="0"/>
              <a:t>Service Hours</a:t>
            </a:r>
            <a:endParaRPr lang="en-US" dirty="0"/>
          </a:p>
        </p:txBody>
      </p:sp>
      <p:sp>
        <p:nvSpPr>
          <p:cNvPr id="3" name="Content Placeholder 2"/>
          <p:cNvSpPr>
            <a:spLocks noGrp="1"/>
          </p:cNvSpPr>
          <p:nvPr>
            <p:ph idx="1"/>
          </p:nvPr>
        </p:nvSpPr>
        <p:spPr/>
        <p:txBody>
          <a:bodyPr/>
          <a:lstStyle/>
          <a:p>
            <a:endParaRPr lang="en-US"/>
          </a:p>
        </p:txBody>
      </p:sp>
      <p:graphicFrame>
        <p:nvGraphicFramePr>
          <p:cNvPr id="5" name="Chart 4"/>
          <p:cNvGraphicFramePr>
            <a:graphicFrameLocks/>
          </p:cNvGraphicFramePr>
          <p:nvPr>
            <p:extLst>
              <p:ext uri="{D42A27DB-BD31-4B8C-83A1-F6EECF244321}">
                <p14:modId xmlns:p14="http://schemas.microsoft.com/office/powerpoint/2010/main" val="2520391333"/>
              </p:ext>
            </p:extLst>
          </p:nvPr>
        </p:nvGraphicFramePr>
        <p:xfrm>
          <a:off x="457200" y="1447801"/>
          <a:ext cx="82296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029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Transit </a:t>
            </a:r>
            <a:r>
              <a:rPr lang="en-US" sz="2800" dirty="0" smtClean="0"/>
              <a:t>For </a:t>
            </a:r>
            <a:r>
              <a:rPr lang="en-US" sz="2800" dirty="0"/>
              <a:t>Our Future</a:t>
            </a:r>
          </a:p>
          <a:p>
            <a:pPr lvl="1"/>
            <a:r>
              <a:rPr lang="en-US" sz="2400" dirty="0"/>
              <a:t>Coordination</a:t>
            </a:r>
          </a:p>
          <a:p>
            <a:pPr lvl="1"/>
            <a:r>
              <a:rPr lang="en-US" sz="2400" dirty="0"/>
              <a:t>Cooperation</a:t>
            </a:r>
          </a:p>
          <a:p>
            <a:pPr lvl="1"/>
            <a:r>
              <a:rPr lang="en-US" sz="2400" dirty="0"/>
              <a:t>Consolidation</a:t>
            </a:r>
          </a:p>
          <a:p>
            <a:r>
              <a:rPr lang="en-US" dirty="0" smtClean="0"/>
              <a:t>Greater MN Transit Investment Plan</a:t>
            </a:r>
          </a:p>
          <a:p>
            <a:pPr lvl="1"/>
            <a:r>
              <a:rPr lang="en-US" dirty="0" smtClean="0"/>
              <a:t>Aligns with MnDOT’s 50 year vision and Statewide Multimodal Transportation Plan</a:t>
            </a:r>
          </a:p>
          <a:p>
            <a:r>
              <a:rPr lang="en-US" dirty="0" smtClean="0"/>
              <a:t>Annual Transit Report</a:t>
            </a:r>
            <a:endParaRPr lang="en-US" dirty="0"/>
          </a:p>
        </p:txBody>
      </p:sp>
      <p:sp>
        <p:nvSpPr>
          <p:cNvPr id="3" name="Title 2"/>
          <p:cNvSpPr>
            <a:spLocks noGrp="1"/>
          </p:cNvSpPr>
          <p:nvPr>
            <p:ph type="title"/>
          </p:nvPr>
        </p:nvSpPr>
        <p:spPr/>
        <p:txBody>
          <a:bodyPr/>
          <a:lstStyle/>
          <a:p>
            <a:r>
              <a:rPr lang="en-US" dirty="0" smtClean="0"/>
              <a:t>Transit	 Activity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4843577"/>
            <a:ext cx="7620000" cy="1354265"/>
          </a:xfrm>
          <a:prstGeom prst="rect">
            <a:avLst/>
          </a:prstGeom>
        </p:spPr>
      </p:pic>
    </p:spTree>
    <p:extLst>
      <p:ext uri="{BB962C8B-B14F-4D97-AF65-F5344CB8AC3E}">
        <p14:creationId xmlns:p14="http://schemas.microsoft.com/office/powerpoint/2010/main" val="1969993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829761"/>
          </a:xfrm>
        </p:spPr>
        <p:txBody>
          <a:bodyPr>
            <a:normAutofit fontScale="90000"/>
          </a:bodyPr>
          <a:lstStyle/>
          <a:p>
            <a:r>
              <a:rPr lang="en-US" sz="4000" dirty="0" smtClean="0"/>
              <a:t>MnDOT</a:t>
            </a:r>
            <a:br>
              <a:rPr lang="en-US" sz="4000" dirty="0" smtClean="0"/>
            </a:br>
            <a:r>
              <a:rPr lang="en-US" sz="4000" dirty="0" smtClean="0"/>
              <a:t>Bicycle/Pedestrian, Safe Routes to School Programs</a:t>
            </a:r>
            <a:endParaRPr lang="en-US" sz="40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41359" b="9729"/>
          <a:stretch/>
        </p:blipFill>
        <p:spPr>
          <a:xfrm>
            <a:off x="0" y="3260035"/>
            <a:ext cx="9144000" cy="2454965"/>
          </a:xfrm>
          <a:prstGeom prst="rect">
            <a:avLst/>
          </a:prstGeom>
        </p:spPr>
      </p:pic>
    </p:spTree>
    <p:extLst>
      <p:ext uri="{BB962C8B-B14F-4D97-AF65-F5344CB8AC3E}">
        <p14:creationId xmlns:p14="http://schemas.microsoft.com/office/powerpoint/2010/main" val="8863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76399"/>
            <a:ext cx="4572000" cy="4525962"/>
          </a:xfrm>
        </p:spPr>
        <p:txBody>
          <a:bodyPr/>
          <a:lstStyle/>
          <a:p>
            <a:r>
              <a:rPr lang="en-US" dirty="0" smtClean="0"/>
              <a:t>Statewide Bicycle System Plan</a:t>
            </a:r>
          </a:p>
          <a:p>
            <a:pPr lvl="1"/>
            <a:r>
              <a:rPr lang="en-US" dirty="0" smtClean="0"/>
              <a:t>Will be completed early summer</a:t>
            </a:r>
          </a:p>
          <a:p>
            <a:pPr lvl="1"/>
            <a:r>
              <a:rPr lang="en-US" dirty="0" smtClean="0"/>
              <a:t>Policy and investment guidance</a:t>
            </a:r>
          </a:p>
          <a:p>
            <a:pPr lvl="1"/>
            <a:r>
              <a:rPr lang="en-US" dirty="0" smtClean="0"/>
              <a:t>Develop performance measures</a:t>
            </a:r>
          </a:p>
          <a:p>
            <a:pPr lvl="1"/>
            <a:r>
              <a:rPr lang="en-US" dirty="0" smtClean="0"/>
              <a:t>Identify State Bicycle Route System</a:t>
            </a:r>
          </a:p>
          <a:p>
            <a:pPr lvl="1"/>
            <a:endParaRPr lang="en-US" dirty="0"/>
          </a:p>
        </p:txBody>
      </p:sp>
      <p:sp>
        <p:nvSpPr>
          <p:cNvPr id="3" name="Title 2"/>
          <p:cNvSpPr>
            <a:spLocks noGrp="1"/>
          </p:cNvSpPr>
          <p:nvPr>
            <p:ph type="title"/>
          </p:nvPr>
        </p:nvSpPr>
        <p:spPr/>
        <p:txBody>
          <a:bodyPr>
            <a:normAutofit fontScale="90000"/>
          </a:bodyPr>
          <a:lstStyle/>
          <a:p>
            <a:r>
              <a:rPr lang="en-US" dirty="0" smtClean="0"/>
              <a:t>Bicycle and Pedestrian Programs - Planning</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1088570"/>
            <a:ext cx="4025339" cy="121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N:\Transit\Bike and Pedestrian Section\Bicycle System Plan\Images\Public Workshops Spring 2014\042314-D3-StCloud\D3mapp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667000"/>
            <a:ext cx="4025339" cy="3019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583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4000"/>
            <a:ext cx="4572000" cy="4525962"/>
          </a:xfrm>
        </p:spPr>
        <p:txBody>
          <a:bodyPr>
            <a:normAutofit lnSpcReduction="10000"/>
          </a:bodyPr>
          <a:lstStyle/>
          <a:p>
            <a:r>
              <a:rPr lang="en-US" dirty="0" smtClean="0"/>
              <a:t>Statewide Pedestrian Plan</a:t>
            </a:r>
          </a:p>
          <a:p>
            <a:pPr lvl="1"/>
            <a:r>
              <a:rPr lang="en-US" dirty="0" smtClean="0"/>
              <a:t>Interagency partnership with the Department of Health</a:t>
            </a:r>
          </a:p>
          <a:p>
            <a:pPr lvl="1"/>
            <a:r>
              <a:rPr lang="en-US" dirty="0" smtClean="0"/>
              <a:t>Will be completed early summer of 2016</a:t>
            </a:r>
          </a:p>
          <a:p>
            <a:pPr lvl="1"/>
            <a:r>
              <a:rPr lang="en-US" dirty="0" smtClean="0"/>
              <a:t>Policy and investment guidance</a:t>
            </a:r>
          </a:p>
          <a:p>
            <a:pPr lvl="1"/>
            <a:r>
              <a:rPr lang="en-US" dirty="0" smtClean="0"/>
              <a:t>Develop performance measures</a:t>
            </a:r>
          </a:p>
          <a:p>
            <a:pPr lvl="1"/>
            <a:r>
              <a:rPr lang="en-US" dirty="0" smtClean="0"/>
              <a:t>First for DOT at this scale</a:t>
            </a:r>
          </a:p>
          <a:p>
            <a:pPr lvl="1"/>
            <a:endParaRPr lang="en-US" dirty="0"/>
          </a:p>
        </p:txBody>
      </p:sp>
      <p:sp>
        <p:nvSpPr>
          <p:cNvPr id="3" name="Title 2"/>
          <p:cNvSpPr>
            <a:spLocks noGrp="1"/>
          </p:cNvSpPr>
          <p:nvPr>
            <p:ph type="title"/>
          </p:nvPr>
        </p:nvSpPr>
        <p:spPr/>
        <p:txBody>
          <a:bodyPr>
            <a:normAutofit fontScale="90000"/>
          </a:bodyPr>
          <a:lstStyle/>
          <a:p>
            <a:r>
              <a:rPr lang="en-US" dirty="0" smtClean="0"/>
              <a:t>Bicycle and Pedestrian Programs - Planning</a:t>
            </a:r>
            <a:endParaRPr lang="en-US" dirty="0"/>
          </a:p>
        </p:txBody>
      </p:sp>
      <p:pic>
        <p:nvPicPr>
          <p:cNvPr id="2050" name="Picture 2" descr="N:\Transit\Bike and Pedestrian Section\Pedestrian Plan\templates &amp; logos\ped plan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8829" y="990600"/>
            <a:ext cx="4047110" cy="146435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N:\Transit\Bike and Pedestrian Section\Pedestrian Plan\photos\Visioning Meeting\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8829" y="2743200"/>
            <a:ext cx="4064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337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4000"/>
            <a:ext cx="4572000" cy="4525962"/>
          </a:xfrm>
        </p:spPr>
        <p:txBody>
          <a:bodyPr/>
          <a:lstStyle/>
          <a:p>
            <a:r>
              <a:rPr lang="en-US" dirty="0" smtClean="0"/>
              <a:t>Share the Road Programs</a:t>
            </a:r>
          </a:p>
          <a:p>
            <a:pPr lvl="1"/>
            <a:r>
              <a:rPr lang="en-US" dirty="0" smtClean="0"/>
              <a:t>Messages based on crash information and trends</a:t>
            </a:r>
          </a:p>
          <a:p>
            <a:pPr lvl="1"/>
            <a:r>
              <a:rPr lang="en-US" dirty="0" smtClean="0"/>
              <a:t>Pedestrian program created in 2012</a:t>
            </a:r>
          </a:p>
          <a:p>
            <a:pPr lvl="1"/>
            <a:r>
              <a:rPr lang="en-US" dirty="0" smtClean="0"/>
              <a:t>Bicycle program renovated in 2013</a:t>
            </a:r>
          </a:p>
          <a:p>
            <a:pPr lvl="1"/>
            <a:r>
              <a:rPr lang="en-US" dirty="0" smtClean="0"/>
              <a:t>Various implementation strategies in partnership with Public Safety</a:t>
            </a:r>
            <a:endParaRPr lang="en-US" dirty="0"/>
          </a:p>
        </p:txBody>
      </p:sp>
      <p:sp>
        <p:nvSpPr>
          <p:cNvPr id="3" name="Title 2"/>
          <p:cNvSpPr>
            <a:spLocks noGrp="1"/>
          </p:cNvSpPr>
          <p:nvPr>
            <p:ph type="title"/>
          </p:nvPr>
        </p:nvSpPr>
        <p:spPr/>
        <p:txBody>
          <a:bodyPr>
            <a:normAutofit fontScale="90000"/>
          </a:bodyPr>
          <a:lstStyle/>
          <a:p>
            <a:r>
              <a:rPr lang="en-US" dirty="0" smtClean="0"/>
              <a:t>Bicycle and Pedestrian Programs – Safety/Education</a:t>
            </a:r>
            <a:endParaRPr lang="en-US" dirty="0"/>
          </a:p>
        </p:txBody>
      </p:sp>
      <p:pic>
        <p:nvPicPr>
          <p:cNvPr id="3074" name="Picture 2" descr="N:\Transit\Bike and Pedestrian Section\Share the Road\Pedestrian STR Campaign\Campaign Graphics and Art\ShareTheRoad_Pedestrian_Logo_RGB-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1143000"/>
            <a:ext cx="79248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N:\Transit\Bike and Pedestrian Section\Share the Road\Pedestrian STR Campaign\Campaign Graphics and Art\crash-facts-stats-infographi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990600"/>
            <a:ext cx="1281953" cy="1981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Transit\Bike and Pedestrian Section\Share the Road\Pedestrian STR Campaign\Launch photos\duluth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3124200"/>
            <a:ext cx="3657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N:\Transit\Bike and Pedestrian Section\Share the Road\2013 Share the Road Renovation\Draft Creative\ShareTheRoad_Bike_Logo\CMYK\ShareTheRoad_Bike_Logo_CMY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0" y="1143000"/>
            <a:ext cx="838200" cy="157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893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76400"/>
            <a:ext cx="4572000" cy="4525962"/>
          </a:xfrm>
        </p:spPr>
        <p:txBody>
          <a:bodyPr/>
          <a:lstStyle/>
          <a:p>
            <a:r>
              <a:rPr lang="en-US" dirty="0" smtClean="0"/>
              <a:t>Mississippi River Trail</a:t>
            </a:r>
          </a:p>
          <a:p>
            <a:pPr lvl="1"/>
            <a:r>
              <a:rPr lang="en-US" dirty="0" smtClean="0"/>
              <a:t>First State Bikeway</a:t>
            </a:r>
          </a:p>
          <a:p>
            <a:pPr lvl="1"/>
            <a:r>
              <a:rPr lang="en-US" dirty="0" smtClean="0"/>
              <a:t>Total route is over 800 miles</a:t>
            </a:r>
          </a:p>
          <a:p>
            <a:pPr lvl="1"/>
            <a:r>
              <a:rPr lang="en-US" dirty="0" smtClean="0"/>
              <a:t>Uses existing roads and trails</a:t>
            </a:r>
          </a:p>
          <a:p>
            <a:pPr lvl="1"/>
            <a:r>
              <a:rPr lang="en-US" dirty="0" smtClean="0"/>
              <a:t>Signage will be completed this summer</a:t>
            </a:r>
          </a:p>
          <a:p>
            <a:pPr lvl="1"/>
            <a:r>
              <a:rPr lang="en-US" dirty="0" smtClean="0"/>
              <a:t>Also known as United States Bicycle Route 45</a:t>
            </a:r>
          </a:p>
          <a:p>
            <a:pPr lvl="1"/>
            <a:endParaRPr lang="en-US" dirty="0" smtClean="0"/>
          </a:p>
          <a:p>
            <a:pPr lvl="1"/>
            <a:endParaRPr lang="en-US" dirty="0" smtClean="0"/>
          </a:p>
          <a:p>
            <a:pPr lvl="1"/>
            <a:endParaRPr lang="en-US" dirty="0" smtClean="0"/>
          </a:p>
        </p:txBody>
      </p:sp>
      <p:sp>
        <p:nvSpPr>
          <p:cNvPr id="3" name="Title 2"/>
          <p:cNvSpPr>
            <a:spLocks noGrp="1"/>
          </p:cNvSpPr>
          <p:nvPr>
            <p:ph type="title"/>
          </p:nvPr>
        </p:nvSpPr>
        <p:spPr/>
        <p:txBody>
          <a:bodyPr>
            <a:normAutofit fontScale="90000"/>
          </a:bodyPr>
          <a:lstStyle/>
          <a:p>
            <a:r>
              <a:rPr lang="en-US" dirty="0" smtClean="0"/>
              <a:t>Bicycle and Pedestrian Programs – State Bikeways</a:t>
            </a:r>
            <a:endParaRPr lang="en-US" dirty="0"/>
          </a:p>
        </p:txBody>
      </p:sp>
      <p:pic>
        <p:nvPicPr>
          <p:cNvPr id="4098" name="Picture 2" descr="N:\Transit\Bike and Pedestrian Section\MRT\2010 Statewide implementation (AdcoPublicMississippi River Trail)\Photos\MRT 2010 Rides\2010-09-21, La Crescent Truthing Ride with MnDOT\IMG_8795-cro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286000"/>
            <a:ext cx="35052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0228" y="1066800"/>
            <a:ext cx="830743"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5879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4000"/>
            <a:ext cx="4572000" cy="4525962"/>
          </a:xfrm>
        </p:spPr>
        <p:txBody>
          <a:bodyPr/>
          <a:lstStyle/>
          <a:p>
            <a:r>
              <a:rPr lang="en-US" dirty="0" smtClean="0"/>
              <a:t>State Bicycle Map</a:t>
            </a:r>
          </a:p>
          <a:p>
            <a:r>
              <a:rPr lang="en-US" dirty="0" smtClean="0"/>
              <a:t>Bicycle and Pedestrian Counting Project</a:t>
            </a:r>
          </a:p>
          <a:p>
            <a:r>
              <a:rPr lang="en-US" dirty="0" smtClean="0"/>
              <a:t>Bicycle Facility Design Manual</a:t>
            </a:r>
          </a:p>
          <a:p>
            <a:r>
              <a:rPr lang="en-US" dirty="0" smtClean="0"/>
              <a:t>Economic Impacts of Bicycling Study</a:t>
            </a:r>
          </a:p>
          <a:p>
            <a:pPr lvl="1"/>
            <a:endParaRPr lang="en-US" dirty="0" smtClean="0"/>
          </a:p>
        </p:txBody>
      </p:sp>
      <p:sp>
        <p:nvSpPr>
          <p:cNvPr id="3" name="Title 2"/>
          <p:cNvSpPr>
            <a:spLocks noGrp="1"/>
          </p:cNvSpPr>
          <p:nvPr>
            <p:ph type="title"/>
          </p:nvPr>
        </p:nvSpPr>
        <p:spPr/>
        <p:txBody>
          <a:bodyPr>
            <a:normAutofit fontScale="90000"/>
          </a:bodyPr>
          <a:lstStyle/>
          <a:p>
            <a:r>
              <a:rPr lang="en-US" dirty="0" smtClean="0"/>
              <a:t>Bicycle and Pedestrian Programs – Other Efforts</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1831" y="990599"/>
            <a:ext cx="1828800" cy="2667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descr="C:\Users\mitc1tim\Desktop\manual 1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894357"/>
            <a:ext cx="2209800" cy="2859740"/>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3962400"/>
            <a:ext cx="2743200" cy="2057400"/>
          </a:xfrm>
          <a:prstGeom prst="rect">
            <a:avLst/>
          </a:prstGeom>
          <a:ln>
            <a:solidFill>
              <a:schemeClr val="tx1"/>
            </a:solidFill>
          </a:ln>
        </p:spPr>
      </p:pic>
    </p:spTree>
    <p:extLst>
      <p:ext uri="{BB962C8B-B14F-4D97-AF65-F5344CB8AC3E}">
        <p14:creationId xmlns:p14="http://schemas.microsoft.com/office/powerpoint/2010/main" val="4267130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SRTS - About the Program</a:t>
            </a:r>
            <a:endParaRPr lang="en-US" dirty="0"/>
          </a:p>
        </p:txBody>
      </p:sp>
      <p:sp>
        <p:nvSpPr>
          <p:cNvPr id="5" name="Text Placeholder 4"/>
          <p:cNvSpPr>
            <a:spLocks noGrp="1"/>
          </p:cNvSpPr>
          <p:nvPr>
            <p:ph type="body" idx="1"/>
          </p:nvPr>
        </p:nvSpPr>
        <p:spPr>
          <a:xfrm>
            <a:off x="457200" y="1143000"/>
            <a:ext cx="4040188" cy="762000"/>
          </a:xfrm>
        </p:spPr>
        <p:txBody>
          <a:bodyPr/>
          <a:lstStyle/>
          <a:p>
            <a:r>
              <a:rPr lang="en-US" dirty="0" smtClean="0"/>
              <a:t>History</a:t>
            </a:r>
            <a:endParaRPr lang="en-US" dirty="0"/>
          </a:p>
        </p:txBody>
      </p:sp>
      <p:sp>
        <p:nvSpPr>
          <p:cNvPr id="7" name="Text Placeholder 6"/>
          <p:cNvSpPr>
            <a:spLocks noGrp="1"/>
          </p:cNvSpPr>
          <p:nvPr>
            <p:ph type="body" sz="half" idx="3"/>
          </p:nvPr>
        </p:nvSpPr>
        <p:spPr>
          <a:xfrm>
            <a:off x="4953000" y="1143000"/>
            <a:ext cx="4041775" cy="762000"/>
          </a:xfrm>
        </p:spPr>
        <p:txBody>
          <a:bodyPr/>
          <a:lstStyle/>
          <a:p>
            <a:r>
              <a:rPr lang="en-US" dirty="0" smtClean="0"/>
              <a:t>Reach</a:t>
            </a:r>
            <a:endParaRPr lang="en-US" dirty="0"/>
          </a:p>
        </p:txBody>
      </p:sp>
      <p:sp>
        <p:nvSpPr>
          <p:cNvPr id="6" name="Content Placeholder 5"/>
          <p:cNvSpPr>
            <a:spLocks noGrp="1"/>
          </p:cNvSpPr>
          <p:nvPr>
            <p:ph sz="quarter" idx="2"/>
          </p:nvPr>
        </p:nvSpPr>
        <p:spPr>
          <a:xfrm>
            <a:off x="457200" y="2133600"/>
            <a:ext cx="4040188" cy="4166857"/>
          </a:xfrm>
        </p:spPr>
        <p:txBody>
          <a:bodyPr>
            <a:normAutofit fontScale="92500" lnSpcReduction="20000"/>
          </a:bodyPr>
          <a:lstStyle/>
          <a:p>
            <a:r>
              <a:rPr lang="en-US" sz="1800" dirty="0" smtClean="0"/>
              <a:t>Began in 2006</a:t>
            </a:r>
          </a:p>
          <a:p>
            <a:pPr marL="109537" indent="0">
              <a:buNone/>
            </a:pPr>
            <a:endParaRPr lang="en-US" sz="1800" dirty="0" smtClean="0"/>
          </a:p>
          <a:p>
            <a:r>
              <a:rPr lang="en-US" sz="1800" dirty="0" smtClean="0"/>
              <a:t>State program created in 2012, funded in 2013</a:t>
            </a:r>
          </a:p>
          <a:p>
            <a:pPr marL="109537" indent="0">
              <a:buNone/>
            </a:pPr>
            <a:endParaRPr lang="en-US" sz="1800" dirty="0" smtClean="0"/>
          </a:p>
          <a:p>
            <a:r>
              <a:rPr lang="en-US" sz="1800" dirty="0" smtClean="0"/>
              <a:t>2015 vision:</a:t>
            </a:r>
          </a:p>
          <a:p>
            <a:pPr lvl="1"/>
            <a:r>
              <a:rPr lang="en-US" sz="1800" i="1" dirty="0"/>
              <a:t>Minnesota is a state where all students can walk and bicycle on routes that are safe, comfortable, and convenient</a:t>
            </a:r>
            <a:r>
              <a:rPr lang="en-US" sz="1800" dirty="0"/>
              <a:t>. </a:t>
            </a:r>
            <a:endParaRPr lang="en-US" sz="1800" dirty="0" smtClean="0"/>
          </a:p>
          <a:p>
            <a:pPr marL="392113" lvl="1" indent="0">
              <a:buNone/>
            </a:pPr>
            <a:endParaRPr lang="en-US" sz="1800" dirty="0" smtClean="0"/>
          </a:p>
          <a:p>
            <a:r>
              <a:rPr lang="en-US" sz="1800" dirty="0"/>
              <a:t>Partnerships: </a:t>
            </a:r>
          </a:p>
          <a:p>
            <a:pPr lvl="1"/>
            <a:r>
              <a:rPr lang="en-US" sz="1800" dirty="0"/>
              <a:t>27 member steering committee</a:t>
            </a:r>
          </a:p>
          <a:p>
            <a:pPr lvl="1"/>
            <a:r>
              <a:rPr lang="en-US" sz="1800" dirty="0"/>
              <a:t>Collaboration with MDH SHIP program</a:t>
            </a:r>
          </a:p>
          <a:p>
            <a:endParaRPr lang="en-US" sz="2300" dirty="0"/>
          </a:p>
          <a:p>
            <a:pPr lvl="1"/>
            <a:endParaRPr lang="en-US" dirty="0"/>
          </a:p>
        </p:txBody>
      </p:sp>
      <p:sp>
        <p:nvSpPr>
          <p:cNvPr id="8" name="Content Placeholder 7"/>
          <p:cNvSpPr>
            <a:spLocks noGrp="1"/>
          </p:cNvSpPr>
          <p:nvPr>
            <p:ph sz="quarter" idx="4"/>
          </p:nvPr>
        </p:nvSpPr>
        <p:spPr>
          <a:xfrm>
            <a:off x="4648200" y="2057400"/>
            <a:ext cx="4041775" cy="4166857"/>
          </a:xfrm>
        </p:spPr>
        <p:txBody>
          <a:bodyPr/>
          <a:lstStyle/>
          <a:p>
            <a:r>
              <a:rPr lang="en-US" sz="1800" dirty="0" smtClean="0"/>
              <a:t>$20 million awarded in grants and programs</a:t>
            </a:r>
          </a:p>
          <a:p>
            <a:pPr lvl="1"/>
            <a:r>
              <a:rPr lang="en-US" sz="1800" dirty="0" smtClean="0"/>
              <a:t>Infrastructure-  approx. $17 million awarded ($100 million+ requested)</a:t>
            </a:r>
          </a:p>
          <a:p>
            <a:pPr lvl="1"/>
            <a:r>
              <a:rPr lang="en-US" sz="1800" dirty="0" smtClean="0"/>
              <a:t>Planning- 200 new schools reached since 2012</a:t>
            </a:r>
          </a:p>
          <a:p>
            <a:pPr lvl="1"/>
            <a:r>
              <a:rPr lang="en-US" sz="1800" dirty="0" smtClean="0"/>
              <a:t>50 schools trained in Walk! Bike! Fun! since 2013</a:t>
            </a:r>
          </a:p>
          <a:p>
            <a:pPr marL="392113" lvl="1" indent="0">
              <a:buNone/>
            </a:pPr>
            <a:endParaRPr lang="en-US" sz="1800" dirty="0" smtClean="0"/>
          </a:p>
          <a:p>
            <a:r>
              <a:rPr lang="en-US" sz="1800" dirty="0" smtClean="0"/>
              <a:t>416 schools funded </a:t>
            </a:r>
            <a:endParaRPr lang="en-US" sz="1800" dirty="0"/>
          </a:p>
          <a:p>
            <a:pPr lvl="1"/>
            <a:r>
              <a:rPr lang="en-US" sz="1800" dirty="0" smtClean="0"/>
              <a:t>student populations-- 360,000+</a:t>
            </a:r>
          </a:p>
          <a:p>
            <a:pPr marL="109537" indent="0">
              <a:buNone/>
            </a:pPr>
            <a:endParaRPr lang="en-US" dirty="0" smtClean="0"/>
          </a:p>
          <a:p>
            <a:pPr marL="392113" lvl="1" indent="0">
              <a:buNone/>
            </a:pPr>
            <a:endParaRPr lang="en-US" dirty="0" smtClean="0"/>
          </a:p>
          <a:p>
            <a:pPr lvl="1"/>
            <a:endParaRPr lang="en-US" dirty="0" smtClean="0"/>
          </a:p>
        </p:txBody>
      </p:sp>
    </p:spTree>
    <p:extLst>
      <p:ext uri="{BB962C8B-B14F-4D97-AF65-F5344CB8AC3E}">
        <p14:creationId xmlns:p14="http://schemas.microsoft.com/office/powerpoint/2010/main" val="501759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Transit\Bike and Pedestrian Section\Safe Routes to School\GIS\2015 Funded Projects List\MnMAP\NI 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4" y="0"/>
            <a:ext cx="7908492" cy="6248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4800" y="316468"/>
            <a:ext cx="5715000" cy="369332"/>
          </a:xfrm>
          <a:prstGeom prst="rect">
            <a:avLst/>
          </a:prstGeom>
          <a:noFill/>
        </p:spPr>
        <p:txBody>
          <a:bodyPr wrap="square" rtlCol="0">
            <a:spAutoFit/>
          </a:bodyPr>
          <a:lstStyle/>
          <a:p>
            <a:r>
              <a:rPr lang="en-US" b="1" dirty="0" smtClean="0"/>
              <a:t>2006-2015 Funded Non-infrastructure Projects</a:t>
            </a:r>
            <a:endParaRPr lang="en-US" b="1" dirty="0"/>
          </a:p>
        </p:txBody>
      </p:sp>
      <p:pic>
        <p:nvPicPr>
          <p:cNvPr id="1027" name="Picture 3" descr="N:\Transit\Bike and Pedestrian Section\Safe Routes to School\GIS\2015 Funded Projects List\MnMAP\Ni Lege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166257"/>
            <a:ext cx="2400300" cy="313372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726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r>
              <a:rPr lang="en-US" dirty="0" smtClean="0"/>
              <a:t>Management Services Section</a:t>
            </a:r>
          </a:p>
          <a:p>
            <a:pPr lvl="1"/>
            <a:r>
              <a:rPr lang="en-US" dirty="0" smtClean="0"/>
              <a:t>Direct planning and research</a:t>
            </a:r>
          </a:p>
          <a:p>
            <a:pPr lvl="1"/>
            <a:r>
              <a:rPr lang="en-US" dirty="0" smtClean="0"/>
              <a:t>Manage federal grants</a:t>
            </a:r>
          </a:p>
          <a:p>
            <a:pPr lvl="2"/>
            <a:r>
              <a:rPr lang="en-US" dirty="0" smtClean="0"/>
              <a:t>Grant writing, payments, closeouts, reporting</a:t>
            </a:r>
          </a:p>
          <a:p>
            <a:pPr lvl="1"/>
            <a:r>
              <a:rPr lang="en-US" dirty="0" smtClean="0"/>
              <a:t>Financial administration</a:t>
            </a:r>
          </a:p>
          <a:p>
            <a:pPr lvl="2"/>
            <a:r>
              <a:rPr lang="en-US" dirty="0" smtClean="0"/>
              <a:t>Biennial budget, encumbrances, payments</a:t>
            </a:r>
          </a:p>
          <a:p>
            <a:pPr lvl="1"/>
            <a:r>
              <a:rPr lang="en-US" dirty="0" smtClean="0"/>
              <a:t>Technical assistance</a:t>
            </a:r>
          </a:p>
          <a:p>
            <a:pPr lvl="2"/>
            <a:r>
              <a:rPr lang="en-US" dirty="0" smtClean="0"/>
              <a:t>Cooperative vehicle procurement, drug &amp; alcohol monitoring and testing</a:t>
            </a:r>
            <a:endParaRPr lang="en-US" dirty="0"/>
          </a:p>
        </p:txBody>
      </p:sp>
      <p:sp>
        <p:nvSpPr>
          <p:cNvPr id="3" name="Title 2"/>
          <p:cNvSpPr>
            <a:spLocks noGrp="1"/>
          </p:cNvSpPr>
          <p:nvPr>
            <p:ph type="title"/>
          </p:nvPr>
        </p:nvSpPr>
        <p:spPr/>
        <p:txBody>
          <a:bodyPr/>
          <a:lstStyle/>
          <a:p>
            <a:r>
              <a:rPr lang="en-US" dirty="0" smtClean="0"/>
              <a:t>Office of Transit </a:t>
            </a:r>
            <a:r>
              <a:rPr lang="en-US" dirty="0"/>
              <a:t>Overview</a:t>
            </a:r>
          </a:p>
        </p:txBody>
      </p:sp>
      <p:sp>
        <p:nvSpPr>
          <p:cNvPr id="5" name="Content Placeholder 1"/>
          <p:cNvSpPr txBox="1">
            <a:spLocks/>
          </p:cNvSpPr>
          <p:nvPr/>
        </p:nvSpPr>
        <p:spPr>
          <a:xfrm>
            <a:off x="228600" y="1447800"/>
            <a:ext cx="2819400" cy="4525963"/>
          </a:xfrm>
          <a:prstGeom prst="rect">
            <a:avLst/>
          </a:prstGeom>
        </p:spPr>
        <p:txBody>
          <a:bodyPr vert="horz">
            <a:normAutofit/>
          </a:bodyPr>
          <a:lstStyle>
            <a:lvl1pPr marL="365760" indent="-256032" algn="l" rtl="0" eaLnBrk="1" latinLnBrk="0" hangingPunct="1">
              <a:spcBef>
                <a:spcPts val="400"/>
              </a:spcBef>
              <a:spcAft>
                <a:spcPts val="0"/>
              </a:spcAft>
              <a:buClr>
                <a:schemeClr val="tx2"/>
              </a:buClr>
              <a:buSzPct val="68000"/>
              <a:buFont typeface="Wingdings 3"/>
              <a:buChar char=""/>
              <a:defRPr kumimoji="0" sz="2800" kern="1200">
                <a:solidFill>
                  <a:schemeClr val="tx1"/>
                </a:solidFill>
                <a:latin typeface="+mn-lt"/>
                <a:ea typeface="+mn-ea"/>
                <a:cs typeface="+mn-cs"/>
              </a:defRPr>
            </a:lvl1pPr>
            <a:lvl2pPr marL="621792" indent="-228600" algn="l" rtl="0" eaLnBrk="1" latinLnBrk="0" hangingPunct="1">
              <a:spcBef>
                <a:spcPts val="324"/>
              </a:spcBef>
              <a:buClr>
                <a:schemeClr val="tx2"/>
              </a:buClr>
              <a:buFont typeface="Verdana"/>
              <a:buChar char="◦"/>
              <a:defRPr kumimoji="0" sz="2400" kern="1200">
                <a:solidFill>
                  <a:schemeClr val="tx1"/>
                </a:solidFill>
                <a:latin typeface="+mn-lt"/>
                <a:ea typeface="+mn-ea"/>
                <a:cs typeface="+mn-cs"/>
              </a:defRPr>
            </a:lvl2pPr>
            <a:lvl3pPr marL="859536" indent="-228600" algn="l" rtl="0" eaLnBrk="1" latinLnBrk="0" hangingPunct="1">
              <a:spcBef>
                <a:spcPts val="350"/>
              </a:spcBef>
              <a:buClr>
                <a:schemeClr val="tx2"/>
              </a:buClr>
              <a:buSzPct val="100000"/>
              <a:buFont typeface="Wingdings 2"/>
              <a:buChar char=""/>
              <a:defRPr kumimoji="0" sz="2000" kern="1200">
                <a:solidFill>
                  <a:schemeClr val="tx1"/>
                </a:solidFill>
                <a:latin typeface="+mn-lt"/>
                <a:ea typeface="+mn-ea"/>
                <a:cs typeface="+mn-cs"/>
              </a:defRPr>
            </a:lvl3pPr>
            <a:lvl4pPr marL="1143000" indent="-228600" algn="l" rtl="0" eaLnBrk="1" latinLnBrk="0" hangingPunct="1">
              <a:spcBef>
                <a:spcPts val="350"/>
              </a:spcBef>
              <a:buClr>
                <a:schemeClr val="tx2"/>
              </a:buClr>
              <a:buFont typeface="Wingdings 2"/>
              <a:buChar char=""/>
              <a:defRPr kumimoji="0" sz="1800" kern="1200">
                <a:solidFill>
                  <a:schemeClr val="tx1"/>
                </a:solidFill>
                <a:latin typeface="+mn-lt"/>
                <a:ea typeface="+mn-ea"/>
                <a:cs typeface="+mn-cs"/>
              </a:defRPr>
            </a:lvl4pPr>
            <a:lvl5pPr marL="1371600" indent="-228600" algn="l" rtl="0" eaLnBrk="1" latinLnBrk="0" hangingPunct="1">
              <a:spcBef>
                <a:spcPts val="350"/>
              </a:spcBef>
              <a:buClr>
                <a:schemeClr val="tx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US" dirty="0"/>
          </a:p>
        </p:txBody>
      </p:sp>
    </p:spTree>
    <p:extLst>
      <p:ext uri="{BB962C8B-B14F-4D97-AF65-F5344CB8AC3E}">
        <p14:creationId xmlns:p14="http://schemas.microsoft.com/office/powerpoint/2010/main" val="2021332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N:\Transit\Bike and Pedestrian Section\Safe Routes to School\GIS\2015 Funded Projects List\MnMAP\Lege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219200"/>
            <a:ext cx="1019175" cy="484822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8" name="Picture 4" descr="N:\Transit\Bike and Pedestrian Section\Safe Routes to School\GIS\2015 Funded Projects List\MnMAP\Ma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57" y="0"/>
            <a:ext cx="7815943" cy="61813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236675"/>
            <a:ext cx="5715000" cy="369332"/>
          </a:xfrm>
          <a:prstGeom prst="rect">
            <a:avLst/>
          </a:prstGeom>
          <a:noFill/>
        </p:spPr>
        <p:txBody>
          <a:bodyPr wrap="square" rtlCol="0">
            <a:spAutoFit/>
          </a:bodyPr>
          <a:lstStyle/>
          <a:p>
            <a:r>
              <a:rPr lang="en-US" b="1" dirty="0" smtClean="0"/>
              <a:t>2006-2014 Funded Infrastructure Projects</a:t>
            </a:r>
            <a:endParaRPr lang="en-US" b="1" dirty="0"/>
          </a:p>
        </p:txBody>
      </p:sp>
    </p:spTree>
    <p:extLst>
      <p:ext uri="{BB962C8B-B14F-4D97-AF65-F5344CB8AC3E}">
        <p14:creationId xmlns:p14="http://schemas.microsoft.com/office/powerpoint/2010/main" val="7317128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normAutofit fontScale="90000"/>
          </a:bodyPr>
          <a:lstStyle/>
          <a:p>
            <a:r>
              <a:rPr lang="en-US" dirty="0" smtClean="0"/>
              <a:t>Statewide Programs &amp; Solicitations</a:t>
            </a:r>
            <a:endParaRPr lang="en-US" dirty="0"/>
          </a:p>
        </p:txBody>
      </p:sp>
      <p:sp>
        <p:nvSpPr>
          <p:cNvPr id="3" name="Content Placeholder 2"/>
          <p:cNvSpPr>
            <a:spLocks noGrp="1"/>
          </p:cNvSpPr>
          <p:nvPr>
            <p:ph sz="half" idx="1"/>
          </p:nvPr>
        </p:nvSpPr>
        <p:spPr>
          <a:xfrm>
            <a:off x="152400" y="1143000"/>
            <a:ext cx="4038600" cy="4953000"/>
          </a:xfrm>
        </p:spPr>
        <p:txBody>
          <a:bodyPr>
            <a:normAutofit lnSpcReduction="10000"/>
          </a:bodyPr>
          <a:lstStyle/>
          <a:p>
            <a:r>
              <a:rPr lang="en-US" sz="2400" dirty="0" smtClean="0"/>
              <a:t>Walk! Bike! Fun! Pedestrian and Bicycle Safety Curriculum</a:t>
            </a:r>
          </a:p>
          <a:p>
            <a:r>
              <a:rPr lang="en-US" sz="2400" dirty="0" smtClean="0"/>
              <a:t>Solicitations</a:t>
            </a:r>
          </a:p>
          <a:p>
            <a:pPr lvl="1"/>
            <a:r>
              <a:rPr lang="en-US" sz="2000" dirty="0" smtClean="0"/>
              <a:t>Infrastructure</a:t>
            </a:r>
          </a:p>
          <a:p>
            <a:pPr lvl="1"/>
            <a:r>
              <a:rPr lang="en-US" sz="2000" dirty="0" smtClean="0"/>
              <a:t>Mini-grants</a:t>
            </a:r>
          </a:p>
          <a:p>
            <a:pPr lvl="1"/>
            <a:r>
              <a:rPr lang="en-US" sz="2000" dirty="0" smtClean="0"/>
              <a:t>Bicycle fleets</a:t>
            </a:r>
          </a:p>
          <a:p>
            <a:pPr lvl="1"/>
            <a:r>
              <a:rPr lang="en-US" sz="2000" dirty="0" smtClean="0"/>
              <a:t>Planning assistance</a:t>
            </a:r>
          </a:p>
          <a:p>
            <a:r>
              <a:rPr lang="en-US" sz="2400" dirty="0" smtClean="0"/>
              <a:t>5 year Strategic Plan </a:t>
            </a:r>
          </a:p>
          <a:p>
            <a:r>
              <a:rPr lang="en-US" sz="2400" dirty="0" smtClean="0"/>
              <a:t>Brand &amp; Awareness Campaign</a:t>
            </a:r>
          </a:p>
          <a:p>
            <a:r>
              <a:rPr lang="en-US" sz="2400" dirty="0" smtClean="0"/>
              <a:t>Statewide Resource Center</a:t>
            </a:r>
          </a:p>
          <a:p>
            <a:endParaRPr lang="en-US" sz="2000" dirty="0" smtClean="0"/>
          </a:p>
          <a:p>
            <a:endParaRPr lang="en-US" dirty="0"/>
          </a:p>
        </p:txBody>
      </p:sp>
      <p:pic>
        <p:nvPicPr>
          <p:cNvPr id="1026" name="Picture 2" descr="N:\Transit\Bike and Pedestrian Section\Safe Routes to School\Communications- Photos\October 2013 Intl Walk Day Photos\Peirz\IMG_20131009_075926_221.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094684" y="3889874"/>
            <a:ext cx="3962400" cy="222884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94885" y="2362200"/>
            <a:ext cx="2302949" cy="1477328"/>
          </a:xfrm>
          <a:prstGeom prst="rect">
            <a:avLst/>
          </a:prstGeom>
          <a:solidFill>
            <a:schemeClr val="bg1"/>
          </a:solidFill>
        </p:spPr>
        <p:txBody>
          <a:bodyPr wrap="square" rtlCol="0">
            <a:spAutoFit/>
          </a:bodyPr>
          <a:lstStyle/>
          <a:p>
            <a:r>
              <a:rPr lang="en-US" dirty="0" smtClean="0"/>
              <a:t>Pierz- Walk to School Day event using new infrastructure project (2013)</a:t>
            </a:r>
            <a:endParaRPr lang="en-US" dirty="0"/>
          </a:p>
        </p:txBody>
      </p:sp>
      <p:pic>
        <p:nvPicPr>
          <p:cNvPr id="1027" name="Picture 3" descr="N:\Transit\Bike and Pedestrian Section\Safe Routes to School\Communications-  Presentations and Fact Sheets\2014 Conference\CoverShot for Websi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2653" y="1017404"/>
            <a:ext cx="2612231" cy="334365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7293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58851"/>
            <a:ext cx="7772400" cy="1142999"/>
          </a:xfrm>
        </p:spPr>
        <p:txBody>
          <a:bodyPr>
            <a:noAutofit/>
          </a:bodyPr>
          <a:lstStyle/>
          <a:p>
            <a:pPr eaLnBrk="1" fontAlgn="auto" hangingPunct="1">
              <a:spcAft>
                <a:spcPts val="0"/>
              </a:spcAft>
              <a:defRPr/>
            </a:pPr>
            <a:r>
              <a:rPr lang="en-US" sz="4000" dirty="0" smtClean="0"/>
              <a:t>Passenger Rail Office</a:t>
            </a:r>
            <a:br>
              <a:rPr lang="en-US" sz="4000" dirty="0" smtClean="0"/>
            </a:br>
            <a:r>
              <a:rPr lang="en-US" sz="4000" dirty="0" smtClean="0"/>
              <a:t> Overview</a:t>
            </a:r>
            <a:endParaRPr lang="en-US" sz="4000" dirty="0"/>
          </a:p>
        </p:txBody>
      </p:sp>
      <p:sp>
        <p:nvSpPr>
          <p:cNvPr id="15363" name="Subtitle 2"/>
          <p:cNvSpPr>
            <a:spLocks noGrp="1"/>
          </p:cNvSpPr>
          <p:nvPr>
            <p:ph type="subTitle" idx="1"/>
          </p:nvPr>
        </p:nvSpPr>
        <p:spPr>
          <a:xfrm>
            <a:off x="1695450" y="5334000"/>
            <a:ext cx="5486400" cy="533400"/>
          </a:xfrm>
        </p:spPr>
        <p:txBody>
          <a:bodyPr/>
          <a:lstStyle/>
          <a:p>
            <a:pPr marR="0" eaLnBrk="1" hangingPunct="1"/>
            <a:r>
              <a:rPr lang="en-US" altLang="en-US" sz="2400" smtClean="0"/>
              <a:t>March 9, 2015</a:t>
            </a:r>
          </a:p>
        </p:txBody>
      </p:sp>
      <p:pic>
        <p:nvPicPr>
          <p:cNvPr id="1536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057400"/>
            <a:ext cx="34671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TextBox 2"/>
          <p:cNvSpPr txBox="1">
            <a:spLocks noChangeArrowheads="1"/>
          </p:cNvSpPr>
          <p:nvPr/>
        </p:nvSpPr>
        <p:spPr bwMode="auto">
          <a:xfrm>
            <a:off x="1811338" y="4876800"/>
            <a:ext cx="5370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tx2"/>
              </a:buClr>
              <a:buSzPct val="68000"/>
              <a:buFont typeface="Wingdings 3" pitchFamily="18" charset="2"/>
              <a:buChar char=""/>
              <a:defRPr sz="2700">
                <a:solidFill>
                  <a:schemeClr val="tx1"/>
                </a:solidFill>
                <a:latin typeface="Lucida Sans Unicode" pitchFamily="34" charset="0"/>
              </a:defRPr>
            </a:lvl1pPr>
            <a:lvl2pPr marL="742950" indent="-285750">
              <a:spcBef>
                <a:spcPts val="325"/>
              </a:spcBef>
              <a:buClr>
                <a:schemeClr val="tx2"/>
              </a:buClr>
              <a:buFont typeface="Verdana" pitchFamily="34" charset="0"/>
              <a:buChar char="◦"/>
              <a:defRPr sz="2300">
                <a:solidFill>
                  <a:schemeClr val="tx1"/>
                </a:solidFill>
                <a:latin typeface="Lucida Sans Unicode" pitchFamily="34" charset="0"/>
              </a:defRPr>
            </a:lvl2pPr>
            <a:lvl3pPr marL="1143000" indent="-228600">
              <a:spcBef>
                <a:spcPts val="350"/>
              </a:spcBef>
              <a:buClr>
                <a:schemeClr val="tx2"/>
              </a:buClr>
              <a:buSzPct val="100000"/>
              <a:buFont typeface="Wingdings 2" pitchFamily="18" charset="2"/>
              <a:buChar char=""/>
              <a:defRPr sz="2100">
                <a:solidFill>
                  <a:schemeClr val="tx1"/>
                </a:solidFill>
                <a:latin typeface="Lucida Sans Unicode" pitchFamily="34" charset="0"/>
              </a:defRPr>
            </a:lvl3pPr>
            <a:lvl4pPr marL="1600200" indent="-228600">
              <a:spcBef>
                <a:spcPts val="350"/>
              </a:spcBef>
              <a:buClr>
                <a:schemeClr val="tx2"/>
              </a:buClr>
              <a:buFont typeface="Wingdings 2" pitchFamily="18" charset="2"/>
              <a:buChar char=""/>
              <a:defRPr sz="1900">
                <a:solidFill>
                  <a:schemeClr val="tx1"/>
                </a:solidFill>
                <a:latin typeface="Lucida Sans Unicode" pitchFamily="34" charset="0"/>
              </a:defRPr>
            </a:lvl4pPr>
            <a:lvl5pPr marL="2057400" indent="-228600">
              <a:spcBef>
                <a:spcPts val="350"/>
              </a:spcBef>
              <a:buClr>
                <a:schemeClr val="tx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tx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tx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tx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tx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400"/>
              <a:t>House Transportation Committee</a:t>
            </a:r>
          </a:p>
        </p:txBody>
      </p:sp>
    </p:spTree>
    <p:extLst>
      <p:ext uri="{BB962C8B-B14F-4D97-AF65-F5344CB8AC3E}">
        <p14:creationId xmlns:p14="http://schemas.microsoft.com/office/powerpoint/2010/main" val="18654524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304800" y="381000"/>
            <a:ext cx="8229600" cy="985838"/>
          </a:xfrm>
          <a:ln>
            <a:miter lim="800000"/>
            <a:headEnd/>
            <a:tailEnd/>
          </a:ln>
        </p:spPr>
        <p:txBody>
          <a:bodyPr wrap="square" lIns="91440" tIns="45720" rIns="91440" bIns="45720" numCol="1" anchor="t" anchorCtr="0" compatLnSpc="1">
            <a:prstTxWarp prst="textNoShape">
              <a:avLst/>
            </a:prstTxWarp>
          </a:bodyPr>
          <a:lstStyle/>
          <a:p>
            <a:pPr>
              <a:defRPr/>
            </a:pPr>
            <a:r>
              <a:rPr lang="en-US" sz="4000" dirty="0" smtClean="0">
                <a:solidFill>
                  <a:schemeClr val="bg1"/>
                </a:solidFill>
                <a:latin typeface="+mn-lt"/>
              </a:rPr>
              <a:t> </a:t>
            </a:r>
            <a:r>
              <a:rPr lang="en-US" sz="4000" dirty="0" smtClean="0">
                <a:solidFill>
                  <a:schemeClr val="tx1"/>
                </a:solidFill>
                <a:latin typeface="+mn-lt"/>
              </a:rPr>
              <a:t>Intercity Passenger Rail is:</a:t>
            </a:r>
          </a:p>
        </p:txBody>
      </p:sp>
      <p:sp>
        <p:nvSpPr>
          <p:cNvPr id="16387" name="Rectangle 3"/>
          <p:cNvSpPr>
            <a:spLocks noGrp="1" noChangeArrowheads="1"/>
          </p:cNvSpPr>
          <p:nvPr>
            <p:ph type="body" sz="half" idx="1"/>
          </p:nvPr>
        </p:nvSpPr>
        <p:spPr>
          <a:xfrm>
            <a:off x="457200" y="1752600"/>
            <a:ext cx="5735638" cy="4191000"/>
          </a:xfrm>
        </p:spPr>
        <p:txBody>
          <a:bodyPr>
            <a:normAutofit lnSpcReduction="10000"/>
          </a:bodyPr>
          <a:lstStyle/>
          <a:p>
            <a:r>
              <a:rPr lang="en-US" altLang="en-US" sz="2800" smtClean="0"/>
              <a:t>Conventional Rail</a:t>
            </a:r>
          </a:p>
          <a:p>
            <a:pPr lvl="1"/>
            <a:r>
              <a:rPr lang="en-US" altLang="en-US" sz="2400" smtClean="0"/>
              <a:t>Less than 80 mph</a:t>
            </a:r>
          </a:p>
          <a:p>
            <a:r>
              <a:rPr lang="en-US" altLang="en-US" sz="2800" smtClean="0"/>
              <a:t>Incremental Improvement</a:t>
            </a:r>
          </a:p>
          <a:p>
            <a:pPr lvl="1"/>
            <a:r>
              <a:rPr lang="en-US" altLang="en-US" sz="2400" smtClean="0"/>
              <a:t>80 mph to 110 mph</a:t>
            </a:r>
          </a:p>
          <a:p>
            <a:r>
              <a:rPr lang="en-US" altLang="en-US" sz="2800" smtClean="0"/>
              <a:t>High Speed Rail</a:t>
            </a:r>
          </a:p>
          <a:p>
            <a:pPr lvl="1"/>
            <a:r>
              <a:rPr lang="en-US" altLang="en-US" sz="2400" smtClean="0"/>
              <a:t>110 mph and higher (150-220 mph)</a:t>
            </a:r>
          </a:p>
          <a:p>
            <a:pPr lvl="1"/>
            <a:r>
              <a:rPr lang="en-US" altLang="en-US" sz="2400" smtClean="0"/>
              <a:t>Grade separation required above 124 mph</a:t>
            </a:r>
          </a:p>
          <a:p>
            <a:pPr lvl="1"/>
            <a:r>
              <a:rPr lang="en-US" altLang="en-US" sz="2400" smtClean="0"/>
              <a:t>Electrified corridor</a:t>
            </a:r>
          </a:p>
        </p:txBody>
      </p:sp>
      <p:pic>
        <p:nvPicPr>
          <p:cNvPr id="10246" name="Picture 6"/>
          <p:cNvPicPr>
            <a:picLocks noChangeAspect="1" noChangeArrowheads="1"/>
          </p:cNvPicPr>
          <p:nvPr/>
        </p:nvPicPr>
        <p:blipFill>
          <a:blip r:embed="rId3"/>
          <a:srcRect/>
          <a:stretch>
            <a:fillRect/>
          </a:stretch>
        </p:blipFill>
        <p:spPr bwMode="auto">
          <a:xfrm>
            <a:off x="6172200" y="4191000"/>
            <a:ext cx="2667000" cy="17526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8" name="Picture 6"/>
          <p:cNvPicPr>
            <a:picLocks noChangeAspect="1" noChangeArrowheads="1"/>
          </p:cNvPicPr>
          <p:nvPr/>
        </p:nvPicPr>
        <p:blipFill>
          <a:blip r:embed="rId4"/>
          <a:srcRect/>
          <a:stretch>
            <a:fillRect/>
          </a:stretch>
        </p:blipFill>
        <p:spPr bwMode="auto">
          <a:xfrm>
            <a:off x="5759450" y="1828800"/>
            <a:ext cx="3079750" cy="1905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07085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457200" y="1447800"/>
            <a:ext cx="8229600" cy="4525963"/>
          </a:xfrm>
        </p:spPr>
        <p:txBody>
          <a:bodyPr/>
          <a:lstStyle/>
          <a:p>
            <a:r>
              <a:rPr lang="en-US" altLang="en-US" sz="2400" smtClean="0"/>
              <a:t>2009</a:t>
            </a:r>
          </a:p>
          <a:p>
            <a:pPr lvl="1"/>
            <a:r>
              <a:rPr lang="en-US" altLang="en-US" sz="2000" smtClean="0"/>
              <a:t>Minnesota Legislature Appropriates a biennial operating budget from general funds @ $500K/year</a:t>
            </a:r>
          </a:p>
          <a:p>
            <a:pPr lvl="1"/>
            <a:endParaRPr lang="en-US" altLang="en-US" sz="2000" smtClean="0"/>
          </a:p>
          <a:p>
            <a:pPr lvl="1"/>
            <a:r>
              <a:rPr lang="en-US" altLang="en-US" sz="2000" smtClean="0"/>
              <a:t>MnDOT Passenger Rail Office Established to institute the Commissioner Duties per Mn Statute 174.632</a:t>
            </a:r>
          </a:p>
          <a:p>
            <a:pPr lvl="1"/>
            <a:endParaRPr lang="en-US" altLang="en-US" sz="2000" smtClean="0"/>
          </a:p>
          <a:p>
            <a:pPr lvl="1"/>
            <a:r>
              <a:rPr lang="en-US" altLang="en-US" sz="2000" smtClean="0"/>
              <a:t>Minnesota Legislature appropriates $26M G.O. Bond funds (Sec. 62. Laws 2009, chapter 93, article 1, section 11, subdivision 5)</a:t>
            </a:r>
          </a:p>
          <a:p>
            <a:pPr lvl="1"/>
            <a:endParaRPr lang="en-US" altLang="en-US" sz="2000" smtClean="0"/>
          </a:p>
          <a:p>
            <a:pPr lvl="1"/>
            <a:r>
              <a:rPr lang="en-US" altLang="en-US" sz="2000" smtClean="0"/>
              <a:t>Intercity Passenger Rail Forum Established</a:t>
            </a:r>
          </a:p>
        </p:txBody>
      </p:sp>
      <p:sp>
        <p:nvSpPr>
          <p:cNvPr id="3" name="Title 2"/>
          <p:cNvSpPr>
            <a:spLocks noGrp="1"/>
          </p:cNvSpPr>
          <p:nvPr>
            <p:ph type="title"/>
          </p:nvPr>
        </p:nvSpPr>
        <p:spPr/>
        <p:txBody>
          <a:bodyPr/>
          <a:lstStyle/>
          <a:p>
            <a:pPr>
              <a:defRPr/>
            </a:pPr>
            <a:r>
              <a:rPr lang="en-US" dirty="0" smtClean="0"/>
              <a:t>Passenger Rail Program</a:t>
            </a:r>
            <a:endParaRPr lang="en-US" dirty="0"/>
          </a:p>
        </p:txBody>
      </p:sp>
    </p:spTree>
    <p:extLst>
      <p:ext uri="{BB962C8B-B14F-4D97-AF65-F5344CB8AC3E}">
        <p14:creationId xmlns:p14="http://schemas.microsoft.com/office/powerpoint/2010/main" val="11767183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a:xfrm>
            <a:off x="457200" y="1447800"/>
            <a:ext cx="8382000" cy="4525963"/>
          </a:xfrm>
        </p:spPr>
        <p:txBody>
          <a:bodyPr/>
          <a:lstStyle/>
          <a:p>
            <a:r>
              <a:rPr lang="en-US" altLang="en-US" sz="2400" smtClean="0"/>
              <a:t>2010</a:t>
            </a:r>
          </a:p>
          <a:p>
            <a:pPr lvl="1"/>
            <a:r>
              <a:rPr lang="en-US" altLang="en-US" sz="2000" smtClean="0"/>
              <a:t>Minnesota Comprehensive Statewide Freight and Passenger Rail Plan (“State Rail Plan”) adopted</a:t>
            </a:r>
          </a:p>
          <a:p>
            <a:pPr lvl="2"/>
            <a:r>
              <a:rPr lang="en-US" altLang="en-US" sz="2000" smtClean="0"/>
              <a:t>Develop robust passenger rail system; enhanced connections and facility improvements in Twin Cities</a:t>
            </a:r>
          </a:p>
          <a:p>
            <a:pPr lvl="2"/>
            <a:r>
              <a:rPr lang="en-US" altLang="en-US" sz="2000" smtClean="0"/>
              <a:t>High speed service between Twin Cities–Milwaukee-Chicago; Twin Cities and Duluth; Twin Cities and Rochester</a:t>
            </a:r>
          </a:p>
          <a:p>
            <a:pPr lvl="2"/>
            <a:r>
              <a:rPr lang="en-US" altLang="en-US" sz="2000" smtClean="0"/>
              <a:t>Enhanced conventional passenger rail service (up to 90mph) from Twin Cities to St. Cloud, Moorhead, Mankato, Eau Claire, and between Minneapolis and St. Paul</a:t>
            </a:r>
          </a:p>
          <a:p>
            <a:pPr lvl="2"/>
            <a:r>
              <a:rPr lang="en-US" altLang="en-US" sz="2000" smtClean="0"/>
              <a:t>Advance projects incrementally and simultaneously as demand warrants and funding is identified</a:t>
            </a:r>
          </a:p>
        </p:txBody>
      </p:sp>
      <p:sp>
        <p:nvSpPr>
          <p:cNvPr id="3" name="Title 2"/>
          <p:cNvSpPr>
            <a:spLocks noGrp="1"/>
          </p:cNvSpPr>
          <p:nvPr>
            <p:ph type="title"/>
          </p:nvPr>
        </p:nvSpPr>
        <p:spPr/>
        <p:txBody>
          <a:bodyPr/>
          <a:lstStyle/>
          <a:p>
            <a:pPr>
              <a:defRPr/>
            </a:pPr>
            <a:r>
              <a:rPr lang="en-US" dirty="0" smtClean="0"/>
              <a:t>State Rail Plan</a:t>
            </a:r>
            <a:endParaRPr lang="en-US" dirty="0"/>
          </a:p>
        </p:txBody>
      </p:sp>
    </p:spTree>
    <p:extLst>
      <p:ext uri="{BB962C8B-B14F-4D97-AF65-F5344CB8AC3E}">
        <p14:creationId xmlns:p14="http://schemas.microsoft.com/office/powerpoint/2010/main" val="2978566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a:xfrm>
            <a:off x="457200" y="1447800"/>
            <a:ext cx="8229600" cy="4525963"/>
          </a:xfrm>
        </p:spPr>
        <p:txBody>
          <a:bodyPr/>
          <a:lstStyle/>
          <a:p>
            <a:pPr lvl="1"/>
            <a:r>
              <a:rPr lang="en-US" altLang="en-US" sz="2200" smtClean="0"/>
              <a:t>$26 M G.O. Bonds invested in $66 M of infrastructure development and construction</a:t>
            </a:r>
          </a:p>
          <a:p>
            <a:pPr lvl="3"/>
            <a:r>
              <a:rPr lang="en-US" altLang="en-US" sz="2200" smtClean="0"/>
              <a:t>Leveraged over $40M in federal aid</a:t>
            </a:r>
          </a:p>
          <a:p>
            <a:pPr lvl="3"/>
            <a:r>
              <a:rPr lang="en-US" altLang="en-US" sz="2200" smtClean="0"/>
              <a:t>Invested in construction of two Twin Cities Rail Hubs (St. Paul Union Depot &amp; Target Field) &amp; project development for 4 corridors</a:t>
            </a:r>
          </a:p>
          <a:p>
            <a:pPr lvl="2"/>
            <a:endParaRPr lang="en-US" altLang="en-US" sz="1800" smtClean="0"/>
          </a:p>
          <a:p>
            <a:pPr lvl="1"/>
            <a:endParaRPr lang="en-US" altLang="en-US" sz="2000" smtClean="0"/>
          </a:p>
        </p:txBody>
      </p:sp>
      <p:sp>
        <p:nvSpPr>
          <p:cNvPr id="3" name="Title 2"/>
          <p:cNvSpPr>
            <a:spLocks noGrp="1"/>
          </p:cNvSpPr>
          <p:nvPr>
            <p:ph type="title"/>
          </p:nvPr>
        </p:nvSpPr>
        <p:spPr/>
        <p:txBody>
          <a:bodyPr/>
          <a:lstStyle/>
          <a:p>
            <a:pPr>
              <a:defRPr/>
            </a:pPr>
            <a:r>
              <a:rPr lang="en-US" dirty="0" smtClean="0"/>
              <a:t>Passenger Rail Funding</a:t>
            </a:r>
            <a:endParaRPr lang="en-US" dirty="0"/>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048125"/>
            <a:ext cx="3346450" cy="226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8738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US" dirty="0" smtClean="0"/>
              <a:t>Intercity Passenger Rail Funding Summary</a:t>
            </a:r>
            <a:endParaRPr lang="en-US" dirty="0"/>
          </a:p>
        </p:txBody>
      </p:sp>
      <p:graphicFrame>
        <p:nvGraphicFramePr>
          <p:cNvPr id="5" name="Content Placeholder 4"/>
          <p:cNvGraphicFramePr>
            <a:graphicFrameLocks noGrp="1"/>
          </p:cNvGraphicFramePr>
          <p:nvPr>
            <p:ph idx="1"/>
          </p:nvPr>
        </p:nvGraphicFramePr>
        <p:xfrm>
          <a:off x="838200" y="1985963"/>
          <a:ext cx="7543800" cy="3881436"/>
        </p:xfrm>
        <a:graphic>
          <a:graphicData uri="http://schemas.openxmlformats.org/drawingml/2006/table">
            <a:tbl>
              <a:tblPr firstRow="1" firstCol="1" bandRow="1">
                <a:tableStyleId>{793D81CF-94F2-401A-BA57-92F5A7B2D0C5}</a:tableStyleId>
              </a:tblPr>
              <a:tblGrid>
                <a:gridCol w="4681926"/>
                <a:gridCol w="2861874"/>
              </a:tblGrid>
              <a:tr h="506722">
                <a:tc>
                  <a:txBody>
                    <a:bodyPr/>
                    <a:lstStyle/>
                    <a:p>
                      <a:pPr marL="0" marR="0">
                        <a:lnSpc>
                          <a:spcPct val="115000"/>
                        </a:lnSpc>
                        <a:spcBef>
                          <a:spcPts val="0"/>
                        </a:spcBef>
                        <a:spcAft>
                          <a:spcPts val="0"/>
                        </a:spcAft>
                      </a:pPr>
                      <a:r>
                        <a:rPr lang="en-US" sz="1600" dirty="0">
                          <a:effectLst/>
                        </a:rPr>
                        <a:t>Project</a:t>
                      </a:r>
                      <a:endParaRPr lang="en-US" sz="1600" dirty="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Total by Corridor</a:t>
                      </a:r>
                      <a:endParaRPr lang="en-US" sz="1600" dirty="0">
                        <a:effectLst/>
                        <a:latin typeface="Times New Roman"/>
                        <a:ea typeface="Times New Roman"/>
                      </a:endParaRPr>
                    </a:p>
                  </a:txBody>
                  <a:tcPr marL="68580" marR="68580" marT="0" marB="0" anchor="b"/>
                </a:tc>
              </a:tr>
              <a:tr h="345112">
                <a:tc>
                  <a:txBody>
                    <a:bodyPr/>
                    <a:lstStyle/>
                    <a:p>
                      <a:pPr marL="0" marR="0">
                        <a:lnSpc>
                          <a:spcPct val="115000"/>
                        </a:lnSpc>
                        <a:spcBef>
                          <a:spcPts val="0"/>
                        </a:spcBef>
                        <a:spcAft>
                          <a:spcPts val="0"/>
                        </a:spcAft>
                      </a:pPr>
                      <a:r>
                        <a:rPr lang="en-US" sz="1200" dirty="0">
                          <a:effectLst/>
                        </a:rPr>
                        <a:t>Saint Paul Union Depot </a:t>
                      </a:r>
                      <a:endParaRPr lang="en-US" sz="1200" dirty="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1200" dirty="0">
                          <a:effectLst/>
                        </a:rPr>
                        <a:t> $               9,767,500 </a:t>
                      </a:r>
                      <a:endParaRPr lang="en-US" sz="1200" dirty="0">
                        <a:effectLst/>
                        <a:latin typeface="Times New Roman"/>
                        <a:ea typeface="Times New Roman"/>
                      </a:endParaRPr>
                    </a:p>
                  </a:txBody>
                  <a:tcPr marL="68580" marR="68580" marT="0" marB="0" anchor="b"/>
                </a:tc>
              </a:tr>
              <a:tr h="345112">
                <a:tc>
                  <a:txBody>
                    <a:bodyPr/>
                    <a:lstStyle/>
                    <a:p>
                      <a:pPr marL="0" marR="0">
                        <a:lnSpc>
                          <a:spcPct val="115000"/>
                        </a:lnSpc>
                        <a:spcBef>
                          <a:spcPts val="0"/>
                        </a:spcBef>
                        <a:spcAft>
                          <a:spcPts val="0"/>
                        </a:spcAft>
                      </a:pPr>
                      <a:r>
                        <a:rPr lang="en-US" sz="1200" dirty="0">
                          <a:effectLst/>
                        </a:rPr>
                        <a:t>Target Field Station</a:t>
                      </a:r>
                      <a:endParaRPr lang="en-US" sz="1200" dirty="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1200" dirty="0">
                          <a:effectLst/>
                        </a:rPr>
                        <a:t> $               5,054,500 </a:t>
                      </a:r>
                      <a:endParaRPr lang="en-US" sz="1200" dirty="0">
                        <a:effectLst/>
                        <a:latin typeface="Times New Roman"/>
                        <a:ea typeface="Times New Roman"/>
                      </a:endParaRPr>
                    </a:p>
                  </a:txBody>
                  <a:tcPr marL="68580" marR="68580" marT="0" marB="0" anchor="b"/>
                </a:tc>
              </a:tr>
              <a:tr h="345112">
                <a:tc>
                  <a:txBody>
                    <a:bodyPr/>
                    <a:lstStyle/>
                    <a:p>
                      <a:pPr marL="0" marR="0">
                        <a:lnSpc>
                          <a:spcPct val="115000"/>
                        </a:lnSpc>
                        <a:spcBef>
                          <a:spcPts val="0"/>
                        </a:spcBef>
                        <a:spcAft>
                          <a:spcPts val="0"/>
                        </a:spcAft>
                      </a:pPr>
                      <a:r>
                        <a:rPr lang="en-US" sz="1200" dirty="0">
                          <a:effectLst/>
                        </a:rPr>
                        <a:t>Midwest- Twin Cities to Milwaukee HSR</a:t>
                      </a:r>
                      <a:endParaRPr lang="en-US" sz="1200" dirty="0">
                        <a:effectLst/>
                        <a:latin typeface="Times New Roman"/>
                        <a:ea typeface="Times New Roman"/>
                      </a:endParaRPr>
                    </a:p>
                  </a:txBody>
                  <a:tcPr marL="68580" marR="68580" marT="0" marB="0" anchor="b"/>
                </a:tc>
                <a:tc>
                  <a:txBody>
                    <a:bodyPr/>
                    <a:lstStyle/>
                    <a:p>
                      <a:pPr marL="0" marR="0">
                        <a:lnSpc>
                          <a:spcPct val="115000"/>
                        </a:lnSpc>
                        <a:spcBef>
                          <a:spcPts val="0"/>
                        </a:spcBef>
                        <a:spcAft>
                          <a:spcPts val="0"/>
                        </a:spcAft>
                      </a:pPr>
                      <a:r>
                        <a:rPr lang="en-US" sz="1200" dirty="0">
                          <a:effectLst/>
                        </a:rPr>
                        <a:t>           </a:t>
                      </a:r>
                      <a:r>
                        <a:rPr lang="en-US" sz="1200" dirty="0" smtClean="0">
                          <a:effectLst/>
                        </a:rPr>
                        <a:t>  </a:t>
                      </a:r>
                      <a:r>
                        <a:rPr lang="en-US" sz="1200" dirty="0">
                          <a:effectLst/>
                        </a:rPr>
                        <a:t>$          </a:t>
                      </a:r>
                      <a:r>
                        <a:rPr lang="en-US" sz="1200" dirty="0" smtClean="0">
                          <a:effectLst/>
                        </a:rPr>
                        <a:t>     1,617,984</a:t>
                      </a:r>
                      <a:endParaRPr lang="en-US" sz="1200" dirty="0">
                        <a:effectLst/>
                        <a:latin typeface="Times New Roman"/>
                        <a:ea typeface="Times New Roman"/>
                      </a:endParaRPr>
                    </a:p>
                  </a:txBody>
                  <a:tcPr marL="68580" marR="68580" marT="0" marB="0" anchor="b"/>
                </a:tc>
              </a:tr>
              <a:tr h="345112">
                <a:tc>
                  <a:txBody>
                    <a:bodyPr/>
                    <a:lstStyle/>
                    <a:p>
                      <a:pPr marL="0" marR="0">
                        <a:lnSpc>
                          <a:spcPct val="115000"/>
                        </a:lnSpc>
                        <a:spcBef>
                          <a:spcPts val="0"/>
                        </a:spcBef>
                        <a:spcAft>
                          <a:spcPts val="0"/>
                        </a:spcAft>
                      </a:pPr>
                      <a:r>
                        <a:rPr lang="en-US" sz="1200" dirty="0">
                          <a:effectLst/>
                        </a:rPr>
                        <a:t>ZIP Rail- Rochester to Twin Cities </a:t>
                      </a:r>
                      <a:endParaRPr lang="en-US" sz="1200" dirty="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1200" dirty="0">
                          <a:effectLst/>
                        </a:rPr>
                        <a:t> $               2,170,000 </a:t>
                      </a:r>
                      <a:endParaRPr lang="en-US" sz="1200" dirty="0">
                        <a:effectLst/>
                        <a:latin typeface="Times New Roman"/>
                        <a:ea typeface="Times New Roman"/>
                      </a:endParaRPr>
                    </a:p>
                  </a:txBody>
                  <a:tcPr marL="68580" marR="68580" marT="0" marB="0" anchor="b"/>
                </a:tc>
              </a:tr>
              <a:tr h="345112">
                <a:tc>
                  <a:txBody>
                    <a:bodyPr/>
                    <a:lstStyle/>
                    <a:p>
                      <a:pPr marL="0" marR="0">
                        <a:lnSpc>
                          <a:spcPct val="115000"/>
                        </a:lnSpc>
                        <a:spcBef>
                          <a:spcPts val="0"/>
                        </a:spcBef>
                        <a:spcAft>
                          <a:spcPts val="0"/>
                        </a:spcAft>
                      </a:pPr>
                      <a:r>
                        <a:rPr lang="en-US" sz="1200" dirty="0">
                          <a:effectLst/>
                        </a:rPr>
                        <a:t>NLX -   Duluth to Twin Cities</a:t>
                      </a:r>
                      <a:endParaRPr lang="en-US" sz="1200" dirty="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1200" dirty="0">
                          <a:effectLst/>
                        </a:rPr>
                        <a:t> $               4,683,811 </a:t>
                      </a:r>
                      <a:endParaRPr lang="en-US" sz="1200" dirty="0">
                        <a:effectLst/>
                        <a:latin typeface="Times New Roman"/>
                        <a:ea typeface="Times New Roman"/>
                      </a:endParaRPr>
                    </a:p>
                  </a:txBody>
                  <a:tcPr marL="68580" marR="68580" marT="0" marB="0" anchor="b"/>
                </a:tc>
              </a:tr>
              <a:tr h="345112">
                <a:tc>
                  <a:txBody>
                    <a:bodyPr/>
                    <a:lstStyle/>
                    <a:p>
                      <a:pPr marL="0" marR="0">
                        <a:lnSpc>
                          <a:spcPct val="115000"/>
                        </a:lnSpc>
                        <a:spcBef>
                          <a:spcPts val="0"/>
                        </a:spcBef>
                        <a:spcAft>
                          <a:spcPts val="0"/>
                        </a:spcAft>
                      </a:pPr>
                      <a:r>
                        <a:rPr lang="en-US" sz="1200" dirty="0">
                          <a:effectLst/>
                        </a:rPr>
                        <a:t>East Metro Capacity Study </a:t>
                      </a:r>
                      <a:endParaRPr lang="en-US" sz="1200" dirty="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1200" dirty="0" smtClean="0">
                          <a:effectLst/>
                        </a:rPr>
                        <a:t> $               </a:t>
                      </a:r>
                      <a:r>
                        <a:rPr lang="en-US" sz="1200" dirty="0">
                          <a:effectLst/>
                        </a:rPr>
                        <a:t>1,000,000</a:t>
                      </a:r>
                      <a:endParaRPr lang="en-US" sz="1200" dirty="0">
                        <a:effectLst/>
                        <a:latin typeface="Times New Roman"/>
                        <a:ea typeface="Times New Roman"/>
                      </a:endParaRPr>
                    </a:p>
                  </a:txBody>
                  <a:tcPr marL="68580" marR="68580" marT="0" marB="0" anchor="b"/>
                </a:tc>
              </a:tr>
              <a:tr h="345112">
                <a:tc>
                  <a:txBody>
                    <a:bodyPr/>
                    <a:lstStyle/>
                    <a:p>
                      <a:pPr marL="0" marR="0">
                        <a:lnSpc>
                          <a:spcPct val="115000"/>
                        </a:lnSpc>
                        <a:spcBef>
                          <a:spcPts val="0"/>
                        </a:spcBef>
                        <a:spcAft>
                          <a:spcPts val="0"/>
                        </a:spcAft>
                      </a:pPr>
                      <a:r>
                        <a:rPr lang="en-US" sz="1200" dirty="0">
                          <a:effectLst/>
                        </a:rPr>
                        <a:t>Second daily train to Chicago</a:t>
                      </a:r>
                      <a:endParaRPr lang="en-US" sz="1200" dirty="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1200" dirty="0">
                          <a:effectLst/>
                        </a:rPr>
                        <a:t>            </a:t>
                      </a:r>
                      <a:r>
                        <a:rPr lang="en-US" sz="1200" dirty="0" smtClean="0">
                          <a:effectLst/>
                        </a:rPr>
                        <a:t>       -</a:t>
                      </a:r>
                      <a:r>
                        <a:rPr lang="en-US" sz="1200" dirty="0">
                          <a:effectLst/>
                        </a:rPr>
                        <a:t>0-</a:t>
                      </a:r>
                      <a:endParaRPr lang="en-US" sz="1200" dirty="0">
                        <a:effectLst/>
                        <a:latin typeface="Times New Roman"/>
                        <a:ea typeface="Times New Roman"/>
                      </a:endParaRPr>
                    </a:p>
                  </a:txBody>
                  <a:tcPr marL="68580" marR="68580" marT="0" marB="0" anchor="b"/>
                </a:tc>
              </a:tr>
              <a:tr h="345112">
                <a:tc>
                  <a:txBody>
                    <a:bodyPr/>
                    <a:lstStyle/>
                    <a:p>
                      <a:pPr marL="0" marR="0">
                        <a:lnSpc>
                          <a:spcPct val="115000"/>
                        </a:lnSpc>
                        <a:spcBef>
                          <a:spcPts val="0"/>
                        </a:spcBef>
                        <a:spcAft>
                          <a:spcPts val="0"/>
                        </a:spcAft>
                      </a:pPr>
                      <a:r>
                        <a:rPr lang="en-US" sz="1200" dirty="0">
                          <a:effectLst/>
                        </a:rPr>
                        <a:t>Project Delivery - 2011-2015</a:t>
                      </a:r>
                      <a:endParaRPr lang="en-US" sz="1200" dirty="0">
                        <a:effectLst/>
                        <a:latin typeface="Times New Roman"/>
                        <a:ea typeface="Times New Roman"/>
                      </a:endParaRPr>
                    </a:p>
                  </a:txBody>
                  <a:tcPr marL="68580" marR="68580" marT="0" marB="0" anchor="b">
                    <a:lnB w="28575"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rPr>
                        <a:t> </a:t>
                      </a:r>
                      <a:r>
                        <a:rPr lang="en-US" sz="1200" dirty="0" smtClean="0">
                          <a:effectLst/>
                        </a:rPr>
                        <a:t>  $                </a:t>
                      </a:r>
                      <a:r>
                        <a:rPr lang="en-US" sz="1200" dirty="0">
                          <a:effectLst/>
                        </a:rPr>
                        <a:t>1,444,236</a:t>
                      </a:r>
                      <a:endParaRPr lang="en-US" sz="1200" dirty="0">
                        <a:effectLst/>
                        <a:latin typeface="Times New Roman"/>
                        <a:ea typeface="Times New Roman"/>
                      </a:endParaRPr>
                    </a:p>
                  </a:txBody>
                  <a:tcPr marL="68580" marR="68580" marT="0" marB="0" anchor="b">
                    <a:lnB w="28575" cap="flat" cmpd="sng" algn="ctr">
                      <a:solidFill>
                        <a:schemeClr val="tx1"/>
                      </a:solidFill>
                      <a:prstDash val="solid"/>
                      <a:round/>
                      <a:headEnd type="none" w="med" len="med"/>
                      <a:tailEnd type="none" w="med" len="med"/>
                    </a:lnB>
                  </a:tcPr>
                </a:tc>
              </a:tr>
              <a:tr h="345112">
                <a:tc>
                  <a:txBody>
                    <a:bodyPr/>
                    <a:lstStyle/>
                    <a:p>
                      <a:pPr marL="0" marR="0">
                        <a:lnSpc>
                          <a:spcPct val="115000"/>
                        </a:lnSpc>
                        <a:spcBef>
                          <a:spcPts val="0"/>
                        </a:spcBef>
                        <a:spcAft>
                          <a:spcPts val="0"/>
                        </a:spcAft>
                      </a:pPr>
                      <a:r>
                        <a:rPr lang="en-US" sz="1200" dirty="0">
                          <a:effectLst/>
                        </a:rPr>
                        <a:t>Total committed</a:t>
                      </a:r>
                      <a:endParaRPr lang="en-US" sz="1200" dirty="0">
                        <a:effectLst/>
                        <a:latin typeface="Times New Roman"/>
                        <a:ea typeface="Times New Roman"/>
                      </a:endParaRPr>
                    </a:p>
                  </a:txBody>
                  <a:tcPr marL="68580" marR="68580" marT="0" marB="0"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rPr>
                        <a:t>             </a:t>
                      </a:r>
                      <a:r>
                        <a:rPr lang="en-US" sz="1200" dirty="0" smtClean="0">
                          <a:effectLst/>
                        </a:rPr>
                        <a:t>$               25,738,031</a:t>
                      </a:r>
                      <a:endParaRPr lang="en-US" sz="1200" dirty="0">
                        <a:effectLst/>
                        <a:latin typeface="Times New Roman"/>
                        <a:ea typeface="Times New Roman"/>
                      </a:endParaRPr>
                    </a:p>
                  </a:txBody>
                  <a:tcPr marL="68580" marR="68580" marT="0" marB="0"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68706">
                <a:tc>
                  <a:txBody>
                    <a:bodyPr/>
                    <a:lstStyle/>
                    <a:p>
                      <a:pPr marL="0" marR="0">
                        <a:lnSpc>
                          <a:spcPct val="115000"/>
                        </a:lnSpc>
                        <a:spcBef>
                          <a:spcPts val="0"/>
                        </a:spcBef>
                        <a:spcAft>
                          <a:spcPts val="0"/>
                        </a:spcAft>
                      </a:pPr>
                      <a:r>
                        <a:rPr lang="en-US" sz="1200" dirty="0">
                          <a:effectLst/>
                        </a:rPr>
                        <a:t> </a:t>
                      </a:r>
                      <a:r>
                        <a:rPr lang="en-US" sz="1200" dirty="0" smtClean="0">
                          <a:effectLst/>
                        </a:rPr>
                        <a:t>Unspent</a:t>
                      </a:r>
                      <a:endParaRPr lang="en-US" sz="1200" dirty="0">
                        <a:effectLst/>
                        <a:latin typeface="Times New Roman"/>
                        <a:ea typeface="Times New Roman"/>
                      </a:endParaRPr>
                    </a:p>
                  </a:txBody>
                  <a:tcPr marL="68580" marR="68580" marT="0" marB="0" anchor="b">
                    <a:lnT w="28575"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200" dirty="0">
                          <a:effectLst/>
                        </a:rPr>
                        <a:t> </a:t>
                      </a:r>
                      <a:r>
                        <a:rPr lang="en-US" sz="1200" dirty="0" smtClean="0">
                          <a:effectLst/>
                        </a:rPr>
                        <a:t>            $                    261,969</a:t>
                      </a:r>
                      <a:endParaRPr lang="en-US" sz="1200" dirty="0">
                        <a:effectLst/>
                        <a:latin typeface="Times New Roman"/>
                        <a:ea typeface="Times New Roman"/>
                      </a:endParaRPr>
                    </a:p>
                  </a:txBody>
                  <a:tcPr marL="68580" marR="68580" marT="0" marB="0" anchor="b">
                    <a:lnT w="28575" cap="flat" cmpd="sng" algn="ctr">
                      <a:solidFill>
                        <a:schemeClr val="tx1"/>
                      </a:solidFill>
                      <a:prstDash val="solid"/>
                      <a:round/>
                      <a:headEnd type="none" w="med" len="med"/>
                      <a:tailEnd type="none" w="med" len="med"/>
                    </a:lnT>
                  </a:tcPr>
                </a:tc>
              </a:tr>
            </a:tbl>
          </a:graphicData>
        </a:graphic>
      </p:graphicFrame>
      <p:sp>
        <p:nvSpPr>
          <p:cNvPr id="6" name="Rectangle 3"/>
          <p:cNvSpPr>
            <a:spLocks noChangeArrowheads="1"/>
          </p:cNvSpPr>
          <p:nvPr/>
        </p:nvSpPr>
        <p:spPr bwMode="auto">
          <a:xfrm>
            <a:off x="566738" y="1524000"/>
            <a:ext cx="7239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en-US" altLang="en-US" sz="2000" b="1" dirty="0">
                <a:solidFill>
                  <a:schemeClr val="tx1">
                    <a:lumMod val="75000"/>
                    <a:lumOff val="25000"/>
                  </a:schemeClr>
                </a:solidFill>
                <a:latin typeface="+mj-lt"/>
                <a:ea typeface="Times New Roman" pitchFamily="18" charset="0"/>
                <a:cs typeface="Arial" panose="020B0604020202020204" pitchFamily="34" charset="0"/>
              </a:rPr>
              <a:t>2009 - $26 million G.O. Bond Status   </a:t>
            </a:r>
            <a:r>
              <a:rPr lang="en-US" altLang="en-US" sz="1200" b="1" dirty="0">
                <a:solidFill>
                  <a:schemeClr val="tx1">
                    <a:lumMod val="75000"/>
                    <a:lumOff val="25000"/>
                  </a:schemeClr>
                </a:solidFill>
                <a:latin typeface="+mj-lt"/>
                <a:ea typeface="Times New Roman" pitchFamily="18" charset="0"/>
                <a:cs typeface="Arial" panose="020B0604020202020204" pitchFamily="34" charset="0"/>
              </a:rPr>
              <a:t>as of 1/28/15</a:t>
            </a:r>
            <a:endParaRPr lang="en-US" altLang="en-US" dirty="0">
              <a:solidFill>
                <a:schemeClr val="tx1">
                  <a:lumMod val="75000"/>
                  <a:lumOff val="25000"/>
                </a:schemeClr>
              </a:solidFill>
              <a:cs typeface="Arial" panose="020B0604020202020204" pitchFamily="34" charset="0"/>
            </a:endParaRPr>
          </a:p>
        </p:txBody>
      </p:sp>
    </p:spTree>
    <p:extLst>
      <p:ext uri="{BB962C8B-B14F-4D97-AF65-F5344CB8AC3E}">
        <p14:creationId xmlns:p14="http://schemas.microsoft.com/office/powerpoint/2010/main" val="33216263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Immediate Passenger Rail Priorities</a:t>
            </a:r>
            <a:endParaRPr lang="en-US" dirty="0"/>
          </a:p>
        </p:txBody>
      </p:sp>
      <p:sp>
        <p:nvSpPr>
          <p:cNvPr id="21507" name="Content Placeholder 1"/>
          <p:cNvSpPr>
            <a:spLocks noGrp="1"/>
          </p:cNvSpPr>
          <p:nvPr>
            <p:ph idx="1"/>
          </p:nvPr>
        </p:nvSpPr>
        <p:spPr>
          <a:xfrm>
            <a:off x="457200" y="1600200"/>
            <a:ext cx="8229600" cy="4525963"/>
          </a:xfrm>
        </p:spPr>
        <p:txBody>
          <a:bodyPr/>
          <a:lstStyle/>
          <a:p>
            <a:pPr eaLnBrk="1" hangingPunct="1"/>
            <a:r>
              <a:rPr lang="en-US" altLang="en-US" smtClean="0"/>
              <a:t>Twin Cities to Chicago HSR Tier-1 EIS</a:t>
            </a:r>
          </a:p>
          <a:p>
            <a:pPr eaLnBrk="1" hangingPunct="1"/>
            <a:r>
              <a:rPr lang="en-US" altLang="en-US" smtClean="0"/>
              <a:t>2</a:t>
            </a:r>
            <a:r>
              <a:rPr lang="en-US" altLang="en-US" baseline="30000" smtClean="0"/>
              <a:t>nd</a:t>
            </a:r>
            <a:r>
              <a:rPr lang="en-US" altLang="en-US" smtClean="0"/>
              <a:t> daily Twin Cities to Chicago train</a:t>
            </a:r>
          </a:p>
          <a:p>
            <a:pPr eaLnBrk="1" hangingPunct="1"/>
            <a:r>
              <a:rPr lang="en-US" altLang="en-US" smtClean="0"/>
              <a:t>Northern Lights Express PE and NEPA</a:t>
            </a:r>
          </a:p>
          <a:p>
            <a:pPr eaLnBrk="1" hangingPunct="1"/>
            <a:r>
              <a:rPr lang="en-US" altLang="en-US" smtClean="0"/>
              <a:t>ZIP Rail Tier 1 EIS</a:t>
            </a:r>
          </a:p>
          <a:p>
            <a:pPr eaLnBrk="1" hangingPunct="1"/>
            <a:r>
              <a:rPr lang="en-US" altLang="en-US" smtClean="0"/>
              <a:t>Target Field Station – planning for future passenger rail platforms</a:t>
            </a:r>
          </a:p>
          <a:p>
            <a:pPr eaLnBrk="1" hangingPunct="1"/>
            <a:r>
              <a:rPr lang="en-US" altLang="en-US" smtClean="0"/>
              <a:t>Panning for Phase 1&amp;2 corridors identified in the updated State Rail Plan</a:t>
            </a:r>
          </a:p>
          <a:p>
            <a:pPr eaLnBrk="1" hangingPunct="1"/>
            <a:r>
              <a:rPr lang="en-US" altLang="en-US" smtClean="0"/>
              <a:t>State Rail Plan Update</a:t>
            </a:r>
          </a:p>
          <a:p>
            <a:pPr eaLnBrk="1" hangingPunct="1"/>
            <a:endParaRPr lang="en-US" altLang="en-US" smtClean="0"/>
          </a:p>
          <a:p>
            <a:pPr eaLnBrk="1" hangingPunct="1"/>
            <a:endParaRPr lang="en-US" altLang="en-US" smtClean="0"/>
          </a:p>
        </p:txBody>
      </p:sp>
    </p:spTree>
    <p:extLst>
      <p:ext uri="{BB962C8B-B14F-4D97-AF65-F5344CB8AC3E}">
        <p14:creationId xmlns:p14="http://schemas.microsoft.com/office/powerpoint/2010/main" val="4202076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28600"/>
            <a:ext cx="8229600" cy="655638"/>
          </a:xfrm>
        </p:spPr>
        <p:txBody>
          <a:bodyPr anchor="t">
            <a:normAutofit fontScale="90000"/>
          </a:bodyPr>
          <a:lstStyle/>
          <a:p>
            <a:pPr eaLnBrk="1" fontAlgn="auto" hangingPunct="1">
              <a:spcAft>
                <a:spcPts val="0"/>
              </a:spcAft>
              <a:defRPr/>
            </a:pPr>
            <a:r>
              <a:rPr lang="en-US" altLang="en-US" dirty="0" smtClean="0"/>
              <a:t>2015 State Rail Plan Update</a:t>
            </a:r>
          </a:p>
        </p:txBody>
      </p:sp>
      <p:sp>
        <p:nvSpPr>
          <p:cNvPr id="22531" name="Content Placeholder 2"/>
          <p:cNvSpPr>
            <a:spLocks noGrp="1"/>
          </p:cNvSpPr>
          <p:nvPr>
            <p:ph idx="1"/>
          </p:nvPr>
        </p:nvSpPr>
        <p:spPr>
          <a:xfrm>
            <a:off x="457200" y="1143000"/>
            <a:ext cx="8382000" cy="4419600"/>
          </a:xfrm>
        </p:spPr>
        <p:txBody>
          <a:bodyPr/>
          <a:lstStyle/>
          <a:p>
            <a:pPr eaLnBrk="1" hangingPunct="1"/>
            <a:r>
              <a:rPr lang="en-US" altLang="en-US" sz="2800" smtClean="0"/>
              <a:t>First FRA compliant State Rail Plan in 2010</a:t>
            </a:r>
          </a:p>
          <a:p>
            <a:pPr eaLnBrk="1" hangingPunct="1"/>
            <a:r>
              <a:rPr lang="en-US" altLang="en-US" sz="2800" smtClean="0"/>
              <a:t>Federal update cycle is every 5 years</a:t>
            </a:r>
          </a:p>
          <a:p>
            <a:pPr eaLnBrk="1" hangingPunct="1"/>
            <a:r>
              <a:rPr lang="en-US" altLang="en-US" sz="2800" smtClean="0"/>
              <a:t>New federal plan guidance issued in 2013</a:t>
            </a:r>
          </a:p>
          <a:p>
            <a:pPr eaLnBrk="1" hangingPunct="1"/>
            <a:r>
              <a:rPr lang="en-US" altLang="en-US" sz="2800" smtClean="0"/>
              <a:t>Update freight flows, add comprehensive projects list</a:t>
            </a:r>
          </a:p>
          <a:p>
            <a:pPr eaLnBrk="1" hangingPunct="1"/>
            <a:r>
              <a:rPr lang="en-US" altLang="en-US" sz="2800" smtClean="0"/>
              <a:t>Integrate 2010-2015 planning activities Integrate passenger terminals, commuter rail</a:t>
            </a:r>
          </a:p>
          <a:p>
            <a:pPr eaLnBrk="1" hangingPunct="1"/>
            <a:r>
              <a:rPr lang="en-US" altLang="en-US" sz="2800" smtClean="0"/>
              <a:t>Investigate new public/private business models</a:t>
            </a:r>
          </a:p>
          <a:p>
            <a:pPr eaLnBrk="1" hangingPunct="1"/>
            <a:endParaRPr lang="en-US" altLang="en-US" smtClean="0"/>
          </a:p>
        </p:txBody>
      </p:sp>
    </p:spTree>
    <p:extLst>
      <p:ext uri="{BB962C8B-B14F-4D97-AF65-F5344CB8AC3E}">
        <p14:creationId xmlns:p14="http://schemas.microsoft.com/office/powerpoint/2010/main" val="2989726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r>
              <a:rPr lang="en-US" dirty="0" smtClean="0"/>
              <a:t>Transit Program Section</a:t>
            </a:r>
          </a:p>
          <a:p>
            <a:pPr lvl="1"/>
            <a:r>
              <a:rPr lang="en-US" dirty="0" smtClean="0"/>
              <a:t>Manage Greater MN public transit and other operating and capital assistance programs</a:t>
            </a:r>
          </a:p>
          <a:p>
            <a:pPr lvl="1"/>
            <a:r>
              <a:rPr lang="en-US" dirty="0" smtClean="0"/>
              <a:t>Contract management</a:t>
            </a:r>
          </a:p>
          <a:p>
            <a:pPr lvl="2"/>
            <a:r>
              <a:rPr lang="en-US" dirty="0" smtClean="0"/>
              <a:t>Applications, negotiations, amendments, reports, oversight, audits, closeouts</a:t>
            </a:r>
          </a:p>
          <a:p>
            <a:pPr lvl="1"/>
            <a:r>
              <a:rPr lang="en-US" dirty="0" smtClean="0"/>
              <a:t>Data management</a:t>
            </a:r>
          </a:p>
          <a:p>
            <a:pPr lvl="2"/>
            <a:r>
              <a:rPr lang="en-US" dirty="0" smtClean="0"/>
              <a:t>Operations, facilities and vehicle data</a:t>
            </a:r>
          </a:p>
          <a:p>
            <a:pPr lvl="1"/>
            <a:r>
              <a:rPr lang="en-US" dirty="0" smtClean="0"/>
              <a:t>Technical assistance</a:t>
            </a:r>
          </a:p>
          <a:p>
            <a:pPr lvl="2"/>
            <a:r>
              <a:rPr lang="en-US" dirty="0" smtClean="0"/>
              <a:t>Performance monitoring, rideshare, technology, training/workshops</a:t>
            </a:r>
            <a:endParaRPr lang="en-US" dirty="0"/>
          </a:p>
        </p:txBody>
      </p:sp>
      <p:sp>
        <p:nvSpPr>
          <p:cNvPr id="3" name="Title 2"/>
          <p:cNvSpPr>
            <a:spLocks noGrp="1"/>
          </p:cNvSpPr>
          <p:nvPr>
            <p:ph type="title"/>
          </p:nvPr>
        </p:nvSpPr>
        <p:spPr/>
        <p:txBody>
          <a:bodyPr>
            <a:normAutofit/>
          </a:bodyPr>
          <a:lstStyle/>
          <a:p>
            <a:r>
              <a:rPr lang="en-US" dirty="0" smtClean="0"/>
              <a:t>Office of Transit Overview</a:t>
            </a:r>
            <a:endParaRPr lang="en-US" dirty="0"/>
          </a:p>
        </p:txBody>
      </p:sp>
      <p:sp>
        <p:nvSpPr>
          <p:cNvPr id="5" name="Content Placeholder 1"/>
          <p:cNvSpPr txBox="1">
            <a:spLocks/>
          </p:cNvSpPr>
          <p:nvPr/>
        </p:nvSpPr>
        <p:spPr>
          <a:xfrm>
            <a:off x="228600" y="1447800"/>
            <a:ext cx="2819400" cy="4525963"/>
          </a:xfrm>
          <a:prstGeom prst="rect">
            <a:avLst/>
          </a:prstGeom>
        </p:spPr>
        <p:txBody>
          <a:bodyPr vert="horz">
            <a:normAutofit/>
          </a:bodyPr>
          <a:lstStyle>
            <a:lvl1pPr marL="365760" indent="-256032" algn="l" rtl="0" eaLnBrk="1" latinLnBrk="0" hangingPunct="1">
              <a:spcBef>
                <a:spcPts val="400"/>
              </a:spcBef>
              <a:spcAft>
                <a:spcPts val="0"/>
              </a:spcAft>
              <a:buClr>
                <a:schemeClr val="tx2"/>
              </a:buClr>
              <a:buSzPct val="68000"/>
              <a:buFont typeface="Wingdings 3"/>
              <a:buChar char=""/>
              <a:defRPr kumimoji="0" sz="2800" kern="1200">
                <a:solidFill>
                  <a:schemeClr val="tx1"/>
                </a:solidFill>
                <a:latin typeface="+mn-lt"/>
                <a:ea typeface="+mn-ea"/>
                <a:cs typeface="+mn-cs"/>
              </a:defRPr>
            </a:lvl1pPr>
            <a:lvl2pPr marL="621792" indent="-228600" algn="l" rtl="0" eaLnBrk="1" latinLnBrk="0" hangingPunct="1">
              <a:spcBef>
                <a:spcPts val="324"/>
              </a:spcBef>
              <a:buClr>
                <a:schemeClr val="tx2"/>
              </a:buClr>
              <a:buFont typeface="Verdana"/>
              <a:buChar char="◦"/>
              <a:defRPr kumimoji="0" sz="2400" kern="1200">
                <a:solidFill>
                  <a:schemeClr val="tx1"/>
                </a:solidFill>
                <a:latin typeface="+mn-lt"/>
                <a:ea typeface="+mn-ea"/>
                <a:cs typeface="+mn-cs"/>
              </a:defRPr>
            </a:lvl2pPr>
            <a:lvl3pPr marL="859536" indent="-228600" algn="l" rtl="0" eaLnBrk="1" latinLnBrk="0" hangingPunct="1">
              <a:spcBef>
                <a:spcPts val="350"/>
              </a:spcBef>
              <a:buClr>
                <a:schemeClr val="tx2"/>
              </a:buClr>
              <a:buSzPct val="100000"/>
              <a:buFont typeface="Wingdings 2"/>
              <a:buChar char=""/>
              <a:defRPr kumimoji="0" sz="2000" kern="1200">
                <a:solidFill>
                  <a:schemeClr val="tx1"/>
                </a:solidFill>
                <a:latin typeface="+mn-lt"/>
                <a:ea typeface="+mn-ea"/>
                <a:cs typeface="+mn-cs"/>
              </a:defRPr>
            </a:lvl3pPr>
            <a:lvl4pPr marL="1143000" indent="-228600" algn="l" rtl="0" eaLnBrk="1" latinLnBrk="0" hangingPunct="1">
              <a:spcBef>
                <a:spcPts val="350"/>
              </a:spcBef>
              <a:buClr>
                <a:schemeClr val="tx2"/>
              </a:buClr>
              <a:buFont typeface="Wingdings 2"/>
              <a:buChar char=""/>
              <a:defRPr kumimoji="0" sz="1800" kern="1200">
                <a:solidFill>
                  <a:schemeClr val="tx1"/>
                </a:solidFill>
                <a:latin typeface="+mn-lt"/>
                <a:ea typeface="+mn-ea"/>
                <a:cs typeface="+mn-cs"/>
              </a:defRPr>
            </a:lvl4pPr>
            <a:lvl5pPr marL="1371600" indent="-228600" algn="l" rtl="0" eaLnBrk="1" latinLnBrk="0" hangingPunct="1">
              <a:spcBef>
                <a:spcPts val="350"/>
              </a:spcBef>
              <a:buClr>
                <a:schemeClr val="tx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US" dirty="0"/>
          </a:p>
        </p:txBody>
      </p:sp>
    </p:spTree>
    <p:extLst>
      <p:ext uri="{BB962C8B-B14F-4D97-AF65-F5344CB8AC3E}">
        <p14:creationId xmlns:p14="http://schemas.microsoft.com/office/powerpoint/2010/main" val="2718738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a:stCxn id="13" idx="1"/>
          </p:cNvCxnSpPr>
          <p:nvPr/>
        </p:nvCxnSpPr>
        <p:spPr>
          <a:xfrm flipH="1" flipV="1">
            <a:off x="5715000" y="3276600"/>
            <a:ext cx="747713" cy="806450"/>
          </a:xfrm>
          <a:prstGeom prst="line">
            <a:avLst/>
          </a:prstGeom>
          <a:ln w="19050">
            <a:solidFill>
              <a:srgbClr val="9FA1A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0" idx="2"/>
            <a:endCxn id="6147" idx="3"/>
          </p:cNvCxnSpPr>
          <p:nvPr/>
        </p:nvCxnSpPr>
        <p:spPr>
          <a:xfrm flipH="1" flipV="1">
            <a:off x="6500813" y="2514600"/>
            <a:ext cx="509587" cy="39688"/>
          </a:xfrm>
          <a:prstGeom prst="line">
            <a:avLst/>
          </a:prstGeom>
          <a:ln w="19050">
            <a:solidFill>
              <a:srgbClr val="9FA1A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p:cNvCxnSpPr>
          <p:nvPr/>
        </p:nvCxnSpPr>
        <p:spPr>
          <a:xfrm flipV="1">
            <a:off x="2352675" y="3276600"/>
            <a:ext cx="466725" cy="520700"/>
          </a:xfrm>
          <a:prstGeom prst="line">
            <a:avLst/>
          </a:prstGeom>
          <a:ln w="19050">
            <a:solidFill>
              <a:srgbClr val="9FA1A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1"/>
          </p:cNvCxnSpPr>
          <p:nvPr/>
        </p:nvCxnSpPr>
        <p:spPr>
          <a:xfrm flipH="1" flipV="1">
            <a:off x="3124200" y="3276600"/>
            <a:ext cx="366713" cy="806450"/>
          </a:xfrm>
          <a:prstGeom prst="line">
            <a:avLst/>
          </a:prstGeom>
          <a:ln w="19050">
            <a:solidFill>
              <a:srgbClr val="9FA1A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7" idx="6"/>
          </p:cNvCxnSpPr>
          <p:nvPr/>
        </p:nvCxnSpPr>
        <p:spPr>
          <a:xfrm>
            <a:off x="2133600" y="2286000"/>
            <a:ext cx="685800" cy="0"/>
          </a:xfrm>
          <a:prstGeom prst="line">
            <a:avLst/>
          </a:prstGeom>
          <a:ln w="19050">
            <a:solidFill>
              <a:srgbClr val="9FA1A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pPr>
              <a:defRPr/>
            </a:pPr>
            <a:r>
              <a:rPr lang="en-US" dirty="0" smtClean="0"/>
              <a:t>What’s New</a:t>
            </a:r>
            <a:endParaRPr lang="en-US" dirty="0"/>
          </a:p>
        </p:txBody>
      </p:sp>
      <p:sp>
        <p:nvSpPr>
          <p:cNvPr id="23560" name="Content Placeholder 2"/>
          <p:cNvSpPr txBox="1">
            <a:spLocks/>
          </p:cNvSpPr>
          <p:nvPr/>
        </p:nvSpPr>
        <p:spPr bwMode="auto">
          <a:xfrm>
            <a:off x="0" y="10668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tx2"/>
              </a:buClr>
              <a:buSzPct val="68000"/>
              <a:buFont typeface="Wingdings 3" pitchFamily="18" charset="2"/>
              <a:buChar char=""/>
              <a:defRPr sz="2700">
                <a:solidFill>
                  <a:schemeClr val="tx1"/>
                </a:solidFill>
                <a:latin typeface="Lucida Sans Unicode" pitchFamily="34" charset="0"/>
              </a:defRPr>
            </a:lvl1pPr>
            <a:lvl2pPr marL="742950" indent="-285750">
              <a:spcBef>
                <a:spcPts val="325"/>
              </a:spcBef>
              <a:buClr>
                <a:schemeClr val="tx2"/>
              </a:buClr>
              <a:buFont typeface="Verdana" pitchFamily="34" charset="0"/>
              <a:buChar char="◦"/>
              <a:defRPr sz="2300">
                <a:solidFill>
                  <a:schemeClr val="tx1"/>
                </a:solidFill>
                <a:latin typeface="Lucida Sans Unicode" pitchFamily="34" charset="0"/>
              </a:defRPr>
            </a:lvl2pPr>
            <a:lvl3pPr marL="1143000" indent="-228600">
              <a:spcBef>
                <a:spcPts val="350"/>
              </a:spcBef>
              <a:buClr>
                <a:schemeClr val="tx2"/>
              </a:buClr>
              <a:buSzPct val="100000"/>
              <a:buFont typeface="Wingdings 2" pitchFamily="18" charset="2"/>
              <a:buChar char=""/>
              <a:defRPr sz="2100">
                <a:solidFill>
                  <a:schemeClr val="tx1"/>
                </a:solidFill>
                <a:latin typeface="Lucida Sans Unicode" pitchFamily="34" charset="0"/>
              </a:defRPr>
            </a:lvl3pPr>
            <a:lvl4pPr marL="1600200" indent="-228600">
              <a:spcBef>
                <a:spcPts val="350"/>
              </a:spcBef>
              <a:buClr>
                <a:schemeClr val="tx2"/>
              </a:buClr>
              <a:buFont typeface="Wingdings 2" pitchFamily="18" charset="2"/>
              <a:buChar char=""/>
              <a:defRPr sz="1900">
                <a:solidFill>
                  <a:schemeClr val="tx1"/>
                </a:solidFill>
                <a:latin typeface="Lucida Sans Unicode" pitchFamily="34" charset="0"/>
              </a:defRPr>
            </a:lvl4pPr>
            <a:lvl5pPr marL="2057400" indent="-228600">
              <a:spcBef>
                <a:spcPts val="350"/>
              </a:spcBef>
              <a:buClr>
                <a:schemeClr val="tx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tx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tx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tx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tx2"/>
              </a:buClr>
              <a:buFont typeface="Wingdings 2" pitchFamily="18" charset="2"/>
              <a:buChar char=""/>
              <a:defRPr>
                <a:solidFill>
                  <a:schemeClr val="tx1"/>
                </a:solidFill>
                <a:latin typeface="Lucida Sans Unicode" pitchFamily="34" charset="0"/>
              </a:defRPr>
            </a:lvl9pPr>
          </a:lstStyle>
          <a:p>
            <a:pPr algn="ctr" eaLnBrk="1" hangingPunct="1">
              <a:spcBef>
                <a:spcPct val="20000"/>
              </a:spcBef>
              <a:buClrTx/>
              <a:buSzTx/>
              <a:buFont typeface="Arial" charset="0"/>
              <a:buNone/>
            </a:pPr>
            <a:r>
              <a:rPr lang="en-US" altLang="en-US" sz="3200" b="1">
                <a:solidFill>
                  <a:srgbClr val="EA9B21"/>
                </a:solidFill>
                <a:latin typeface="Arial Narrow" pitchFamily="34" charset="0"/>
              </a:rPr>
              <a:t>2015 Plan Update</a:t>
            </a:r>
          </a:p>
        </p:txBody>
      </p:sp>
      <p:pic>
        <p:nvPicPr>
          <p:cNvPr id="6147" name="Picture 3" descr="K:\TWC_Transit\MNDOT\STATEWIDE RAIL PLAN (2015)\DOCS\TEMPLATE\FROM PHILIP\MnGORail-ALT.jpg"/>
          <p:cNvPicPr>
            <a:picLocks noChangeAspect="1" noChangeArrowheads="1"/>
          </p:cNvPicPr>
          <p:nvPr/>
        </p:nvPicPr>
        <p:blipFill rotWithShape="1">
          <a:blip r:embed="rId3"/>
          <a:srcRect r="15625"/>
          <a:stretch/>
        </p:blipFill>
        <p:spPr bwMode="auto">
          <a:xfrm>
            <a:off x="2643188" y="1752600"/>
            <a:ext cx="3857625" cy="1524000"/>
          </a:xfrm>
          <a:prstGeom prst="rect">
            <a:avLst/>
          </a:prstGeom>
          <a:noFill/>
          <a:ln>
            <a:solidFill>
              <a:schemeClr val="tx1">
                <a:lumMod val="75000"/>
                <a:lumOff val="25000"/>
              </a:schemeClr>
            </a:solidFill>
          </a:ln>
          <a:extLst>
            <a:ext uri="{909E8E84-426E-40DD-AFC4-6F175D3DCCD1}">
              <a14:hiddenFill xmlns:a14="http://schemas.microsoft.com/office/drawing/2010/main">
                <a:solidFill>
                  <a:srgbClr val="FFFFFF"/>
                </a:solidFill>
              </a14:hiddenFill>
            </a:ext>
          </a:extLst>
        </p:spPr>
      </p:pic>
      <p:sp>
        <p:nvSpPr>
          <p:cNvPr id="7" name="Oval 6"/>
          <p:cNvSpPr/>
          <p:nvPr/>
        </p:nvSpPr>
        <p:spPr>
          <a:xfrm>
            <a:off x="152400" y="1295400"/>
            <a:ext cx="1981200" cy="1981200"/>
          </a:xfrm>
          <a:prstGeom prst="ellipse">
            <a:avLst/>
          </a:prstGeom>
          <a:solidFill>
            <a:schemeClr val="bg1"/>
          </a:solidFill>
          <a:ln>
            <a:solidFill>
              <a:srgbClr val="008CD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Oval 9"/>
          <p:cNvSpPr/>
          <p:nvPr/>
        </p:nvSpPr>
        <p:spPr>
          <a:xfrm>
            <a:off x="7010400" y="1563688"/>
            <a:ext cx="1981200" cy="1981200"/>
          </a:xfrm>
          <a:prstGeom prst="ellipse">
            <a:avLst/>
          </a:prstGeom>
          <a:solidFill>
            <a:schemeClr val="bg1"/>
          </a:solidFill>
          <a:ln>
            <a:solidFill>
              <a:srgbClr val="008CD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 name="Oval 10"/>
          <p:cNvSpPr/>
          <p:nvPr/>
        </p:nvSpPr>
        <p:spPr>
          <a:xfrm>
            <a:off x="3200400" y="3792538"/>
            <a:ext cx="1981200" cy="1981200"/>
          </a:xfrm>
          <a:prstGeom prst="ellipse">
            <a:avLst/>
          </a:prstGeom>
          <a:solidFill>
            <a:schemeClr val="bg1"/>
          </a:solidFill>
          <a:ln>
            <a:solidFill>
              <a:srgbClr val="008CD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 name="Oval 11"/>
          <p:cNvSpPr/>
          <p:nvPr/>
        </p:nvSpPr>
        <p:spPr>
          <a:xfrm>
            <a:off x="661988" y="3506788"/>
            <a:ext cx="1981200" cy="1981200"/>
          </a:xfrm>
          <a:prstGeom prst="ellipse">
            <a:avLst/>
          </a:prstGeom>
          <a:solidFill>
            <a:schemeClr val="bg1"/>
          </a:solidFill>
          <a:ln>
            <a:solidFill>
              <a:srgbClr val="008CD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 name="Oval 12"/>
          <p:cNvSpPr/>
          <p:nvPr/>
        </p:nvSpPr>
        <p:spPr>
          <a:xfrm>
            <a:off x="6172200" y="3792538"/>
            <a:ext cx="1981200" cy="1981200"/>
          </a:xfrm>
          <a:prstGeom prst="ellipse">
            <a:avLst/>
          </a:prstGeom>
          <a:solidFill>
            <a:schemeClr val="bg1"/>
          </a:solidFill>
          <a:ln>
            <a:solidFill>
              <a:srgbClr val="008CD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567" name="TextBox 7"/>
          <p:cNvSpPr txBox="1">
            <a:spLocks noChangeArrowheads="1"/>
          </p:cNvSpPr>
          <p:nvPr/>
        </p:nvSpPr>
        <p:spPr bwMode="auto">
          <a:xfrm>
            <a:off x="3429000" y="3287713"/>
            <a:ext cx="23860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tx2"/>
              </a:buClr>
              <a:buSzPct val="68000"/>
              <a:buFont typeface="Wingdings 3" pitchFamily="18" charset="2"/>
              <a:buChar char=""/>
              <a:defRPr sz="2700">
                <a:solidFill>
                  <a:schemeClr val="tx1"/>
                </a:solidFill>
                <a:latin typeface="Lucida Sans Unicode" pitchFamily="34" charset="0"/>
              </a:defRPr>
            </a:lvl1pPr>
            <a:lvl2pPr marL="742950" indent="-285750">
              <a:spcBef>
                <a:spcPts val="325"/>
              </a:spcBef>
              <a:buClr>
                <a:schemeClr val="tx2"/>
              </a:buClr>
              <a:buFont typeface="Verdana" pitchFamily="34" charset="0"/>
              <a:buChar char="◦"/>
              <a:defRPr sz="2300">
                <a:solidFill>
                  <a:schemeClr val="tx1"/>
                </a:solidFill>
                <a:latin typeface="Lucida Sans Unicode" pitchFamily="34" charset="0"/>
              </a:defRPr>
            </a:lvl2pPr>
            <a:lvl3pPr marL="1143000" indent="-228600">
              <a:spcBef>
                <a:spcPts val="350"/>
              </a:spcBef>
              <a:buClr>
                <a:schemeClr val="tx2"/>
              </a:buClr>
              <a:buSzPct val="100000"/>
              <a:buFont typeface="Wingdings 2" pitchFamily="18" charset="2"/>
              <a:buChar char=""/>
              <a:defRPr sz="2100">
                <a:solidFill>
                  <a:schemeClr val="tx1"/>
                </a:solidFill>
                <a:latin typeface="Lucida Sans Unicode" pitchFamily="34" charset="0"/>
              </a:defRPr>
            </a:lvl3pPr>
            <a:lvl4pPr marL="1600200" indent="-228600">
              <a:spcBef>
                <a:spcPts val="350"/>
              </a:spcBef>
              <a:buClr>
                <a:schemeClr val="tx2"/>
              </a:buClr>
              <a:buFont typeface="Wingdings 2" pitchFamily="18" charset="2"/>
              <a:buChar char=""/>
              <a:defRPr sz="1900">
                <a:solidFill>
                  <a:schemeClr val="tx1"/>
                </a:solidFill>
                <a:latin typeface="Lucida Sans Unicode" pitchFamily="34" charset="0"/>
              </a:defRPr>
            </a:lvl4pPr>
            <a:lvl5pPr marL="2057400" indent="-228600">
              <a:spcBef>
                <a:spcPts val="350"/>
              </a:spcBef>
              <a:buClr>
                <a:schemeClr val="tx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tx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tx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tx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tx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solidFill>
                  <a:srgbClr val="EA9B21"/>
                </a:solidFill>
                <a:latin typeface="Arial Narrow" pitchFamily="34" charset="0"/>
              </a:rPr>
              <a:t>Complete February 2015</a:t>
            </a:r>
          </a:p>
        </p:txBody>
      </p:sp>
      <p:sp>
        <p:nvSpPr>
          <p:cNvPr id="23568" name="TextBox 25"/>
          <p:cNvSpPr txBox="1">
            <a:spLocks noChangeArrowheads="1"/>
          </p:cNvSpPr>
          <p:nvPr/>
        </p:nvSpPr>
        <p:spPr bwMode="auto">
          <a:xfrm>
            <a:off x="152400" y="1752600"/>
            <a:ext cx="19002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tx2"/>
              </a:buClr>
              <a:buSzPct val="68000"/>
              <a:buFont typeface="Wingdings 3" pitchFamily="18" charset="2"/>
              <a:buChar char=""/>
              <a:defRPr sz="2700">
                <a:solidFill>
                  <a:schemeClr val="tx1"/>
                </a:solidFill>
                <a:latin typeface="Lucida Sans Unicode" pitchFamily="34" charset="0"/>
              </a:defRPr>
            </a:lvl1pPr>
            <a:lvl2pPr marL="742950" indent="-285750">
              <a:spcBef>
                <a:spcPts val="325"/>
              </a:spcBef>
              <a:buClr>
                <a:schemeClr val="tx2"/>
              </a:buClr>
              <a:buFont typeface="Verdana" pitchFamily="34" charset="0"/>
              <a:buChar char="◦"/>
              <a:defRPr sz="2300">
                <a:solidFill>
                  <a:schemeClr val="tx1"/>
                </a:solidFill>
                <a:latin typeface="Lucida Sans Unicode" pitchFamily="34" charset="0"/>
              </a:defRPr>
            </a:lvl2pPr>
            <a:lvl3pPr marL="1143000" indent="-228600">
              <a:spcBef>
                <a:spcPts val="350"/>
              </a:spcBef>
              <a:buClr>
                <a:schemeClr val="tx2"/>
              </a:buClr>
              <a:buSzPct val="100000"/>
              <a:buFont typeface="Wingdings 2" pitchFamily="18" charset="2"/>
              <a:buChar char=""/>
              <a:defRPr sz="2100">
                <a:solidFill>
                  <a:schemeClr val="tx1"/>
                </a:solidFill>
                <a:latin typeface="Lucida Sans Unicode" pitchFamily="34" charset="0"/>
              </a:defRPr>
            </a:lvl3pPr>
            <a:lvl4pPr marL="1600200" indent="-228600">
              <a:spcBef>
                <a:spcPts val="350"/>
              </a:spcBef>
              <a:buClr>
                <a:schemeClr val="tx2"/>
              </a:buClr>
              <a:buFont typeface="Wingdings 2" pitchFamily="18" charset="2"/>
              <a:buChar char=""/>
              <a:defRPr sz="1900">
                <a:solidFill>
                  <a:schemeClr val="tx1"/>
                </a:solidFill>
                <a:latin typeface="Lucida Sans Unicode" pitchFamily="34" charset="0"/>
              </a:defRPr>
            </a:lvl4pPr>
            <a:lvl5pPr marL="2057400" indent="-228600">
              <a:spcBef>
                <a:spcPts val="350"/>
              </a:spcBef>
              <a:buClr>
                <a:schemeClr val="tx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tx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tx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tx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tx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2000" b="1">
                <a:solidFill>
                  <a:srgbClr val="023F5E"/>
                </a:solidFill>
                <a:latin typeface="Arial Narrow" pitchFamily="34" charset="0"/>
              </a:rPr>
              <a:t>Comply with Federal Guidance</a:t>
            </a:r>
            <a:endParaRPr lang="en-US" altLang="en-US" sz="1400" b="1">
              <a:solidFill>
                <a:srgbClr val="023F5E"/>
              </a:solidFill>
              <a:latin typeface="Arial Narrow" pitchFamily="34" charset="0"/>
            </a:endParaRPr>
          </a:p>
        </p:txBody>
      </p:sp>
      <p:sp>
        <p:nvSpPr>
          <p:cNvPr id="23569" name="TextBox 26"/>
          <p:cNvSpPr txBox="1">
            <a:spLocks noChangeArrowheads="1"/>
          </p:cNvSpPr>
          <p:nvPr/>
        </p:nvSpPr>
        <p:spPr bwMode="auto">
          <a:xfrm>
            <a:off x="701675" y="4143375"/>
            <a:ext cx="1901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tx2"/>
              </a:buClr>
              <a:buSzPct val="68000"/>
              <a:buFont typeface="Wingdings 3" pitchFamily="18" charset="2"/>
              <a:buChar char=""/>
              <a:defRPr sz="2700">
                <a:solidFill>
                  <a:schemeClr val="tx1"/>
                </a:solidFill>
                <a:latin typeface="Lucida Sans Unicode" pitchFamily="34" charset="0"/>
              </a:defRPr>
            </a:lvl1pPr>
            <a:lvl2pPr marL="742950" indent="-285750">
              <a:spcBef>
                <a:spcPts val="325"/>
              </a:spcBef>
              <a:buClr>
                <a:schemeClr val="tx2"/>
              </a:buClr>
              <a:buFont typeface="Verdana" pitchFamily="34" charset="0"/>
              <a:buChar char="◦"/>
              <a:defRPr sz="2300">
                <a:solidFill>
                  <a:schemeClr val="tx1"/>
                </a:solidFill>
                <a:latin typeface="Lucida Sans Unicode" pitchFamily="34" charset="0"/>
              </a:defRPr>
            </a:lvl2pPr>
            <a:lvl3pPr marL="1143000" indent="-228600">
              <a:spcBef>
                <a:spcPts val="350"/>
              </a:spcBef>
              <a:buClr>
                <a:schemeClr val="tx2"/>
              </a:buClr>
              <a:buSzPct val="100000"/>
              <a:buFont typeface="Wingdings 2" pitchFamily="18" charset="2"/>
              <a:buChar char=""/>
              <a:defRPr sz="2100">
                <a:solidFill>
                  <a:schemeClr val="tx1"/>
                </a:solidFill>
                <a:latin typeface="Lucida Sans Unicode" pitchFamily="34" charset="0"/>
              </a:defRPr>
            </a:lvl3pPr>
            <a:lvl4pPr marL="1600200" indent="-228600">
              <a:spcBef>
                <a:spcPts val="350"/>
              </a:spcBef>
              <a:buClr>
                <a:schemeClr val="tx2"/>
              </a:buClr>
              <a:buFont typeface="Wingdings 2" pitchFamily="18" charset="2"/>
              <a:buChar char=""/>
              <a:defRPr sz="1900">
                <a:solidFill>
                  <a:schemeClr val="tx1"/>
                </a:solidFill>
                <a:latin typeface="Lucida Sans Unicode" pitchFamily="34" charset="0"/>
              </a:defRPr>
            </a:lvl4pPr>
            <a:lvl5pPr marL="2057400" indent="-228600">
              <a:spcBef>
                <a:spcPts val="350"/>
              </a:spcBef>
              <a:buClr>
                <a:schemeClr val="tx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tx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tx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tx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tx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2000" b="1">
                <a:solidFill>
                  <a:srgbClr val="023F5E"/>
                </a:solidFill>
                <a:latin typeface="Arial Narrow" pitchFamily="34" charset="0"/>
              </a:rPr>
              <a:t>Address new trends</a:t>
            </a:r>
            <a:endParaRPr lang="en-US" altLang="en-US" sz="1400" b="1">
              <a:solidFill>
                <a:srgbClr val="023F5E"/>
              </a:solidFill>
              <a:latin typeface="Arial Narrow" pitchFamily="34" charset="0"/>
            </a:endParaRPr>
          </a:p>
        </p:txBody>
      </p:sp>
      <p:sp>
        <p:nvSpPr>
          <p:cNvPr id="23570" name="TextBox 27"/>
          <p:cNvSpPr txBox="1">
            <a:spLocks noChangeArrowheads="1"/>
          </p:cNvSpPr>
          <p:nvPr/>
        </p:nvSpPr>
        <p:spPr bwMode="auto">
          <a:xfrm>
            <a:off x="3240088" y="4429125"/>
            <a:ext cx="1901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tx2"/>
              </a:buClr>
              <a:buSzPct val="68000"/>
              <a:buFont typeface="Wingdings 3" pitchFamily="18" charset="2"/>
              <a:buChar char=""/>
              <a:defRPr sz="2700">
                <a:solidFill>
                  <a:schemeClr val="tx1"/>
                </a:solidFill>
                <a:latin typeface="Lucida Sans Unicode" pitchFamily="34" charset="0"/>
              </a:defRPr>
            </a:lvl1pPr>
            <a:lvl2pPr marL="742950" indent="-285750">
              <a:spcBef>
                <a:spcPts val="325"/>
              </a:spcBef>
              <a:buClr>
                <a:schemeClr val="tx2"/>
              </a:buClr>
              <a:buFont typeface="Verdana" pitchFamily="34" charset="0"/>
              <a:buChar char="◦"/>
              <a:defRPr sz="2300">
                <a:solidFill>
                  <a:schemeClr val="tx1"/>
                </a:solidFill>
                <a:latin typeface="Lucida Sans Unicode" pitchFamily="34" charset="0"/>
              </a:defRPr>
            </a:lvl2pPr>
            <a:lvl3pPr marL="1143000" indent="-228600">
              <a:spcBef>
                <a:spcPts val="350"/>
              </a:spcBef>
              <a:buClr>
                <a:schemeClr val="tx2"/>
              </a:buClr>
              <a:buSzPct val="100000"/>
              <a:buFont typeface="Wingdings 2" pitchFamily="18" charset="2"/>
              <a:buChar char=""/>
              <a:defRPr sz="2100">
                <a:solidFill>
                  <a:schemeClr val="tx1"/>
                </a:solidFill>
                <a:latin typeface="Lucida Sans Unicode" pitchFamily="34" charset="0"/>
              </a:defRPr>
            </a:lvl3pPr>
            <a:lvl4pPr marL="1600200" indent="-228600">
              <a:spcBef>
                <a:spcPts val="350"/>
              </a:spcBef>
              <a:buClr>
                <a:schemeClr val="tx2"/>
              </a:buClr>
              <a:buFont typeface="Wingdings 2" pitchFamily="18" charset="2"/>
              <a:buChar char=""/>
              <a:defRPr sz="1900">
                <a:solidFill>
                  <a:schemeClr val="tx1"/>
                </a:solidFill>
                <a:latin typeface="Lucida Sans Unicode" pitchFamily="34" charset="0"/>
              </a:defRPr>
            </a:lvl4pPr>
            <a:lvl5pPr marL="2057400" indent="-228600">
              <a:spcBef>
                <a:spcPts val="350"/>
              </a:spcBef>
              <a:buClr>
                <a:schemeClr val="tx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tx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tx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tx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tx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2000" b="1">
                <a:solidFill>
                  <a:srgbClr val="023F5E"/>
                </a:solidFill>
                <a:latin typeface="Arial Narrow" pitchFamily="34" charset="0"/>
              </a:rPr>
              <a:t>Continue to promote safety</a:t>
            </a:r>
            <a:endParaRPr lang="en-US" altLang="en-US" sz="1400" b="1">
              <a:solidFill>
                <a:srgbClr val="023F5E"/>
              </a:solidFill>
              <a:latin typeface="Arial Narrow" pitchFamily="34" charset="0"/>
            </a:endParaRPr>
          </a:p>
        </p:txBody>
      </p:sp>
      <p:sp>
        <p:nvSpPr>
          <p:cNvPr id="23571" name="TextBox 28"/>
          <p:cNvSpPr txBox="1">
            <a:spLocks noChangeArrowheads="1"/>
          </p:cNvSpPr>
          <p:nvPr/>
        </p:nvSpPr>
        <p:spPr bwMode="auto">
          <a:xfrm>
            <a:off x="6211888" y="4429125"/>
            <a:ext cx="1901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tx2"/>
              </a:buClr>
              <a:buSzPct val="68000"/>
              <a:buFont typeface="Wingdings 3" pitchFamily="18" charset="2"/>
              <a:buChar char=""/>
              <a:defRPr sz="2700">
                <a:solidFill>
                  <a:schemeClr val="tx1"/>
                </a:solidFill>
                <a:latin typeface="Lucida Sans Unicode" pitchFamily="34" charset="0"/>
              </a:defRPr>
            </a:lvl1pPr>
            <a:lvl2pPr marL="742950" indent="-285750">
              <a:spcBef>
                <a:spcPts val="325"/>
              </a:spcBef>
              <a:buClr>
                <a:schemeClr val="tx2"/>
              </a:buClr>
              <a:buFont typeface="Verdana" pitchFamily="34" charset="0"/>
              <a:buChar char="◦"/>
              <a:defRPr sz="2300">
                <a:solidFill>
                  <a:schemeClr val="tx1"/>
                </a:solidFill>
                <a:latin typeface="Lucida Sans Unicode" pitchFamily="34" charset="0"/>
              </a:defRPr>
            </a:lvl2pPr>
            <a:lvl3pPr marL="1143000" indent="-228600">
              <a:spcBef>
                <a:spcPts val="350"/>
              </a:spcBef>
              <a:buClr>
                <a:schemeClr val="tx2"/>
              </a:buClr>
              <a:buSzPct val="100000"/>
              <a:buFont typeface="Wingdings 2" pitchFamily="18" charset="2"/>
              <a:buChar char=""/>
              <a:defRPr sz="2100">
                <a:solidFill>
                  <a:schemeClr val="tx1"/>
                </a:solidFill>
                <a:latin typeface="Lucida Sans Unicode" pitchFamily="34" charset="0"/>
              </a:defRPr>
            </a:lvl3pPr>
            <a:lvl4pPr marL="1600200" indent="-228600">
              <a:spcBef>
                <a:spcPts val="350"/>
              </a:spcBef>
              <a:buClr>
                <a:schemeClr val="tx2"/>
              </a:buClr>
              <a:buFont typeface="Wingdings 2" pitchFamily="18" charset="2"/>
              <a:buChar char=""/>
              <a:defRPr sz="1900">
                <a:solidFill>
                  <a:schemeClr val="tx1"/>
                </a:solidFill>
                <a:latin typeface="Lucida Sans Unicode" pitchFamily="34" charset="0"/>
              </a:defRPr>
            </a:lvl4pPr>
            <a:lvl5pPr marL="2057400" indent="-228600">
              <a:spcBef>
                <a:spcPts val="350"/>
              </a:spcBef>
              <a:buClr>
                <a:schemeClr val="tx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tx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tx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tx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tx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2000" b="1">
                <a:solidFill>
                  <a:srgbClr val="023F5E"/>
                </a:solidFill>
                <a:latin typeface="Arial Narrow" pitchFamily="34" charset="0"/>
              </a:rPr>
              <a:t>Update priorities &amp; project list</a:t>
            </a:r>
            <a:endParaRPr lang="en-US" altLang="en-US" sz="1400" b="1">
              <a:solidFill>
                <a:srgbClr val="023F5E"/>
              </a:solidFill>
              <a:latin typeface="Arial Narrow" pitchFamily="34" charset="0"/>
            </a:endParaRPr>
          </a:p>
        </p:txBody>
      </p:sp>
      <p:sp>
        <p:nvSpPr>
          <p:cNvPr id="23572" name="TextBox 29"/>
          <p:cNvSpPr txBox="1">
            <a:spLocks noChangeArrowheads="1"/>
          </p:cNvSpPr>
          <p:nvPr/>
        </p:nvSpPr>
        <p:spPr bwMode="auto">
          <a:xfrm>
            <a:off x="7050088" y="2181225"/>
            <a:ext cx="190182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tx2"/>
              </a:buClr>
              <a:buSzPct val="68000"/>
              <a:buFont typeface="Wingdings 3" pitchFamily="18" charset="2"/>
              <a:buChar char=""/>
              <a:defRPr sz="2700">
                <a:solidFill>
                  <a:schemeClr val="tx1"/>
                </a:solidFill>
                <a:latin typeface="Lucida Sans Unicode" pitchFamily="34" charset="0"/>
              </a:defRPr>
            </a:lvl1pPr>
            <a:lvl2pPr marL="742950" indent="-285750">
              <a:spcBef>
                <a:spcPts val="325"/>
              </a:spcBef>
              <a:buClr>
                <a:schemeClr val="tx2"/>
              </a:buClr>
              <a:buFont typeface="Verdana" pitchFamily="34" charset="0"/>
              <a:buChar char="◦"/>
              <a:defRPr sz="2300">
                <a:solidFill>
                  <a:schemeClr val="tx1"/>
                </a:solidFill>
                <a:latin typeface="Lucida Sans Unicode" pitchFamily="34" charset="0"/>
              </a:defRPr>
            </a:lvl2pPr>
            <a:lvl3pPr marL="1143000" indent="-228600">
              <a:spcBef>
                <a:spcPts val="350"/>
              </a:spcBef>
              <a:buClr>
                <a:schemeClr val="tx2"/>
              </a:buClr>
              <a:buSzPct val="100000"/>
              <a:buFont typeface="Wingdings 2" pitchFamily="18" charset="2"/>
              <a:buChar char=""/>
              <a:defRPr sz="2100">
                <a:solidFill>
                  <a:schemeClr val="tx1"/>
                </a:solidFill>
                <a:latin typeface="Lucida Sans Unicode" pitchFamily="34" charset="0"/>
              </a:defRPr>
            </a:lvl3pPr>
            <a:lvl4pPr marL="1600200" indent="-228600">
              <a:spcBef>
                <a:spcPts val="350"/>
              </a:spcBef>
              <a:buClr>
                <a:schemeClr val="tx2"/>
              </a:buClr>
              <a:buFont typeface="Wingdings 2" pitchFamily="18" charset="2"/>
              <a:buChar char=""/>
              <a:defRPr sz="1900">
                <a:solidFill>
                  <a:schemeClr val="tx1"/>
                </a:solidFill>
                <a:latin typeface="Lucida Sans Unicode" pitchFamily="34" charset="0"/>
              </a:defRPr>
            </a:lvl4pPr>
            <a:lvl5pPr marL="2057400" indent="-228600">
              <a:spcBef>
                <a:spcPts val="350"/>
              </a:spcBef>
              <a:buClr>
                <a:schemeClr val="tx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tx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tx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tx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tx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2000" b="1">
                <a:solidFill>
                  <a:srgbClr val="023F5E"/>
                </a:solidFill>
                <a:latin typeface="Arial Narrow" pitchFamily="34" charset="0"/>
              </a:rPr>
              <a:t>Investigate funding methods</a:t>
            </a:r>
            <a:endParaRPr lang="en-US" altLang="en-US" sz="1400" b="1">
              <a:solidFill>
                <a:srgbClr val="023F5E"/>
              </a:solidFill>
              <a:latin typeface="Arial Narrow" pitchFamily="34" charset="0"/>
            </a:endParaRPr>
          </a:p>
        </p:txBody>
      </p:sp>
    </p:spTree>
    <p:extLst>
      <p:ext uri="{BB962C8B-B14F-4D97-AF65-F5344CB8AC3E}">
        <p14:creationId xmlns:p14="http://schemas.microsoft.com/office/powerpoint/2010/main" val="568341700"/>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What’s New</a:t>
            </a:r>
            <a:endParaRPr lang="en-US" dirty="0"/>
          </a:p>
        </p:txBody>
      </p:sp>
      <p:sp>
        <p:nvSpPr>
          <p:cNvPr id="24579" name="Content Placeholder 2"/>
          <p:cNvSpPr>
            <a:spLocks noGrp="1"/>
          </p:cNvSpPr>
          <p:nvPr>
            <p:ph idx="1"/>
          </p:nvPr>
        </p:nvSpPr>
        <p:spPr>
          <a:xfrm>
            <a:off x="0" y="1219200"/>
            <a:ext cx="9144000" cy="685800"/>
          </a:xfrm>
        </p:spPr>
        <p:txBody>
          <a:bodyPr/>
          <a:lstStyle/>
          <a:p>
            <a:pPr marL="0" indent="0" algn="ctr">
              <a:buFont typeface="Wingdings 3" pitchFamily="18" charset="2"/>
              <a:buNone/>
            </a:pPr>
            <a:r>
              <a:rPr lang="en-US" altLang="en-US" sz="3200" b="1" smtClean="0">
                <a:solidFill>
                  <a:srgbClr val="EA9B21"/>
                </a:solidFill>
              </a:rPr>
              <a:t>Federal Guidance</a:t>
            </a:r>
          </a:p>
        </p:txBody>
      </p:sp>
      <p:sp>
        <p:nvSpPr>
          <p:cNvPr id="7" name="Content Placeholder 2"/>
          <p:cNvSpPr txBox="1">
            <a:spLocks/>
          </p:cNvSpPr>
          <p:nvPr/>
        </p:nvSpPr>
        <p:spPr bwMode="auto">
          <a:xfrm>
            <a:off x="457200" y="1828800"/>
            <a:ext cx="8610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1" fontAlgn="base" hangingPunct="1">
              <a:spcBef>
                <a:spcPct val="20000"/>
              </a:spcBef>
              <a:spcAft>
                <a:spcPct val="0"/>
              </a:spcAft>
              <a:buFont typeface="Arial" charset="0"/>
              <a:buChar char="•"/>
              <a:defRPr sz="3600" kern="1200">
                <a:solidFill>
                  <a:schemeClr val="bg1"/>
                </a:solidFill>
                <a:latin typeface="Arial Narrow" pitchFamily="34" charset="0"/>
                <a:ea typeface="+mn-ea"/>
                <a:cs typeface="+mn-cs"/>
              </a:defRPr>
            </a:lvl1pPr>
            <a:lvl2pPr marL="742950" indent="-285750" algn="l" rtl="0" eaLnBrk="1" fontAlgn="base" hangingPunct="1">
              <a:spcBef>
                <a:spcPct val="20000"/>
              </a:spcBef>
              <a:spcAft>
                <a:spcPct val="0"/>
              </a:spcAft>
              <a:buFont typeface="Arial" charset="0"/>
              <a:buChar char="–"/>
              <a:defRPr sz="3200" kern="1200">
                <a:solidFill>
                  <a:schemeClr val="bg1"/>
                </a:solidFill>
                <a:latin typeface="Arial Narrow" pitchFamily="34" charset="0"/>
                <a:ea typeface="+mn-ea"/>
                <a:cs typeface="+mn-cs"/>
              </a:defRPr>
            </a:lvl2pPr>
            <a:lvl3pPr marL="1143000" indent="-228600" algn="l" rtl="0" eaLnBrk="1" fontAlgn="base" hangingPunct="1">
              <a:spcBef>
                <a:spcPct val="20000"/>
              </a:spcBef>
              <a:spcAft>
                <a:spcPct val="0"/>
              </a:spcAft>
              <a:buFont typeface="Arial" charset="0"/>
              <a:buChar char="•"/>
              <a:defRPr sz="2800" kern="1200">
                <a:solidFill>
                  <a:schemeClr val="bg1"/>
                </a:solidFill>
                <a:latin typeface="Arial Narrow" pitchFamily="34" charset="0"/>
                <a:ea typeface="+mn-ea"/>
                <a:cs typeface="+mn-cs"/>
              </a:defRPr>
            </a:lvl3pPr>
            <a:lvl4pPr marL="1600200" indent="-228600" algn="l" rtl="0" eaLnBrk="1" fontAlgn="base" hangingPunct="1">
              <a:spcBef>
                <a:spcPct val="20000"/>
              </a:spcBef>
              <a:spcAft>
                <a:spcPct val="0"/>
              </a:spcAft>
              <a:buFont typeface="Arial" charset="0"/>
              <a:buChar char="–"/>
              <a:defRPr sz="2400" kern="1200">
                <a:solidFill>
                  <a:schemeClr val="bg1"/>
                </a:solidFill>
                <a:latin typeface="Arial Narrow" pitchFamily="34" charset="0"/>
                <a:ea typeface="+mn-ea"/>
                <a:cs typeface="+mn-cs"/>
              </a:defRPr>
            </a:lvl4pPr>
            <a:lvl5pPr marL="2057400" indent="-228600" algn="l" rtl="0" eaLnBrk="1" fontAlgn="base" hangingPunct="1">
              <a:spcBef>
                <a:spcPct val="20000"/>
              </a:spcBef>
              <a:spcAft>
                <a:spcPct val="0"/>
              </a:spcAft>
              <a:buFont typeface="Arial" charset="0"/>
              <a:buChar char="»"/>
              <a:defRPr sz="2400" kern="1200">
                <a:solidFill>
                  <a:schemeClr val="bg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sz="2800" dirty="0" smtClean="0">
                <a:solidFill>
                  <a:schemeClr val="tx1"/>
                </a:solidFill>
              </a:rPr>
              <a:t>Plan Contents:</a:t>
            </a:r>
          </a:p>
          <a:p>
            <a:pPr>
              <a:defRPr/>
            </a:pPr>
            <a:r>
              <a:rPr lang="en-US" sz="2400" dirty="0" smtClean="0">
                <a:solidFill>
                  <a:schemeClr val="tx1"/>
                </a:solidFill>
              </a:rPr>
              <a:t>Chapter 1: Role of Rail in Statewide Transportation</a:t>
            </a:r>
          </a:p>
          <a:p>
            <a:pPr>
              <a:defRPr/>
            </a:pPr>
            <a:r>
              <a:rPr lang="en-US" sz="2400" dirty="0" smtClean="0">
                <a:solidFill>
                  <a:schemeClr val="tx1"/>
                </a:solidFill>
              </a:rPr>
              <a:t>Chapter 2: The State’s Existing (2015) Rail System and Issues</a:t>
            </a:r>
          </a:p>
          <a:p>
            <a:pPr>
              <a:defRPr/>
            </a:pPr>
            <a:r>
              <a:rPr lang="en-US" sz="2400" dirty="0" smtClean="0">
                <a:solidFill>
                  <a:schemeClr val="tx1"/>
                </a:solidFill>
              </a:rPr>
              <a:t>Chapter 3: Proposed Passenger Rail Improvements and Investments</a:t>
            </a:r>
          </a:p>
          <a:p>
            <a:pPr>
              <a:defRPr/>
            </a:pPr>
            <a:r>
              <a:rPr lang="en-US" sz="2400" dirty="0" smtClean="0">
                <a:solidFill>
                  <a:schemeClr val="tx1"/>
                </a:solidFill>
              </a:rPr>
              <a:t>Chapter 4</a:t>
            </a:r>
            <a:r>
              <a:rPr lang="en-US" sz="2400" dirty="0">
                <a:solidFill>
                  <a:schemeClr val="tx1"/>
                </a:solidFill>
              </a:rPr>
              <a:t>: Proposed </a:t>
            </a:r>
            <a:r>
              <a:rPr lang="en-US" sz="2400" dirty="0" smtClean="0">
                <a:solidFill>
                  <a:schemeClr val="tx1"/>
                </a:solidFill>
              </a:rPr>
              <a:t>Freight </a:t>
            </a:r>
            <a:r>
              <a:rPr lang="en-US" sz="2400" dirty="0">
                <a:solidFill>
                  <a:schemeClr val="tx1"/>
                </a:solidFill>
              </a:rPr>
              <a:t>Rail Improvements and </a:t>
            </a:r>
            <a:r>
              <a:rPr lang="en-US" sz="2400" dirty="0" smtClean="0">
                <a:solidFill>
                  <a:schemeClr val="tx1"/>
                </a:solidFill>
              </a:rPr>
              <a:t>Investments</a:t>
            </a:r>
          </a:p>
          <a:p>
            <a:pPr>
              <a:defRPr/>
            </a:pPr>
            <a:r>
              <a:rPr lang="en-US" sz="2400" dirty="0" smtClean="0">
                <a:solidFill>
                  <a:schemeClr val="tx1"/>
                </a:solidFill>
              </a:rPr>
              <a:t>Chapter </a:t>
            </a:r>
            <a:r>
              <a:rPr lang="en-US" sz="2400" dirty="0">
                <a:solidFill>
                  <a:schemeClr val="tx1"/>
                </a:solidFill>
              </a:rPr>
              <a:t>5: The State’s Rail Service and Investment Program</a:t>
            </a:r>
            <a:endParaRPr lang="en-US" sz="2400" dirty="0" smtClean="0">
              <a:solidFill>
                <a:schemeClr val="tx1"/>
              </a:solidFill>
            </a:endParaRPr>
          </a:p>
          <a:p>
            <a:pPr>
              <a:defRPr/>
            </a:pPr>
            <a:r>
              <a:rPr lang="en-US" sz="2400" dirty="0" smtClean="0">
                <a:solidFill>
                  <a:schemeClr val="tx1"/>
                </a:solidFill>
              </a:rPr>
              <a:t>Chapter 6: Outreach, Coordination and Review</a:t>
            </a:r>
          </a:p>
        </p:txBody>
      </p:sp>
    </p:spTree>
    <p:extLst>
      <p:ext uri="{BB962C8B-B14F-4D97-AF65-F5344CB8AC3E}">
        <p14:creationId xmlns:p14="http://schemas.microsoft.com/office/powerpoint/2010/main" val="3447294214"/>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chri2dav\AppData\Local\Microsoft\Windows\Temporary Internet Files\Content.Outlook\XNBRO32F\Passenger Rail Map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450" y="152400"/>
            <a:ext cx="7854950" cy="606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2577813"/>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8229600" cy="1143000"/>
          </a:xfrm>
        </p:spPr>
        <p:txBody>
          <a:bodyPr/>
          <a:lstStyle/>
          <a:p>
            <a:pPr>
              <a:defRPr/>
            </a:pPr>
            <a:r>
              <a:rPr lang="en-US" dirty="0" smtClean="0"/>
              <a:t>Project Summaries</a:t>
            </a:r>
            <a:endParaRPr lang="en-US" dirty="0"/>
          </a:p>
        </p:txBody>
      </p:sp>
      <p:pic>
        <p:nvPicPr>
          <p:cNvPr id="2662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19400" y="2590800"/>
            <a:ext cx="3463925" cy="27447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8" name="Rectangle 1"/>
          <p:cNvSpPr>
            <a:spLocks noChangeArrowheads="1"/>
          </p:cNvSpPr>
          <p:nvPr/>
        </p:nvSpPr>
        <p:spPr bwMode="auto">
          <a:xfrm>
            <a:off x="990600" y="1600200"/>
            <a:ext cx="800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cs typeface="Arial" charset="0"/>
              </a:defRPr>
            </a:lvl1pPr>
            <a:lvl2pPr marL="742950" indent="-285750">
              <a:defRPr>
                <a:solidFill>
                  <a:schemeClr val="tx1"/>
                </a:solidFill>
                <a:latin typeface="Lucida Sans Unicode" pitchFamily="34" charset="0"/>
                <a:cs typeface="Arial" charset="0"/>
              </a:defRPr>
            </a:lvl2pPr>
            <a:lvl3pPr marL="1143000" indent="-228600">
              <a:defRPr>
                <a:solidFill>
                  <a:schemeClr val="tx1"/>
                </a:solidFill>
                <a:latin typeface="Lucida Sans Unicode" pitchFamily="34" charset="0"/>
                <a:cs typeface="Arial" charset="0"/>
              </a:defRPr>
            </a:lvl3pPr>
            <a:lvl4pPr marL="1600200" indent="-228600">
              <a:defRPr>
                <a:solidFill>
                  <a:schemeClr val="tx1"/>
                </a:solidFill>
                <a:latin typeface="Lucida Sans Unicode" pitchFamily="34" charset="0"/>
                <a:cs typeface="Arial" charset="0"/>
              </a:defRPr>
            </a:lvl4pPr>
            <a:lvl5pPr marL="2057400" indent="-22860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r>
              <a:rPr lang="en-US" altLang="en-US" sz="2800"/>
              <a:t>http://www.dot.state.mn.us/passengerrail/</a:t>
            </a:r>
          </a:p>
        </p:txBody>
      </p:sp>
    </p:spTree>
    <p:extLst>
      <p:ext uri="{BB962C8B-B14F-4D97-AF65-F5344CB8AC3E}">
        <p14:creationId xmlns:p14="http://schemas.microsoft.com/office/powerpoint/2010/main" val="2265959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r>
              <a:rPr lang="en-US" dirty="0" smtClean="0"/>
              <a:t>Bicycle Pedestrian Section</a:t>
            </a:r>
          </a:p>
          <a:p>
            <a:pPr lvl="1"/>
            <a:r>
              <a:rPr lang="en-US" dirty="0" smtClean="0"/>
              <a:t>Direct planning and research activities</a:t>
            </a:r>
          </a:p>
          <a:p>
            <a:pPr lvl="1"/>
            <a:r>
              <a:rPr lang="en-US" dirty="0" smtClean="0"/>
              <a:t>Coordinate statewide bicycle and pedestrian facility design training</a:t>
            </a:r>
          </a:p>
          <a:p>
            <a:pPr lvl="1"/>
            <a:r>
              <a:rPr lang="en-US" dirty="0" smtClean="0"/>
              <a:t>Technical Assistance</a:t>
            </a:r>
          </a:p>
          <a:p>
            <a:pPr lvl="2"/>
            <a:r>
              <a:rPr lang="en-US" dirty="0" smtClean="0"/>
              <a:t>Project plan reviews, design guidance</a:t>
            </a:r>
          </a:p>
          <a:p>
            <a:pPr lvl="1"/>
            <a:r>
              <a:rPr lang="en-US" dirty="0" smtClean="0"/>
              <a:t>Develop Minnesota bikeways/U.S. bicycle routes</a:t>
            </a:r>
          </a:p>
          <a:p>
            <a:pPr lvl="1"/>
            <a:r>
              <a:rPr lang="en-US" dirty="0" smtClean="0"/>
              <a:t>Safe Routes to School program management</a:t>
            </a:r>
          </a:p>
          <a:p>
            <a:pPr lvl="2"/>
            <a:r>
              <a:rPr lang="en-US" dirty="0" smtClean="0"/>
              <a:t>Non-infrastructure grant management</a:t>
            </a:r>
          </a:p>
          <a:p>
            <a:pPr lvl="1"/>
            <a:r>
              <a:rPr lang="en-US" dirty="0" smtClean="0"/>
              <a:t>ABC Parking Ramps management</a:t>
            </a:r>
            <a:endParaRPr lang="en-US" dirty="0"/>
          </a:p>
        </p:txBody>
      </p:sp>
      <p:sp>
        <p:nvSpPr>
          <p:cNvPr id="3" name="Title 2"/>
          <p:cNvSpPr>
            <a:spLocks noGrp="1"/>
          </p:cNvSpPr>
          <p:nvPr>
            <p:ph type="title"/>
          </p:nvPr>
        </p:nvSpPr>
        <p:spPr/>
        <p:txBody>
          <a:bodyPr/>
          <a:lstStyle/>
          <a:p>
            <a:r>
              <a:rPr lang="en-US" dirty="0" smtClean="0"/>
              <a:t>Office of Transit </a:t>
            </a:r>
            <a:r>
              <a:rPr lang="en-US" dirty="0"/>
              <a:t>Overview</a:t>
            </a:r>
          </a:p>
        </p:txBody>
      </p:sp>
      <p:sp>
        <p:nvSpPr>
          <p:cNvPr id="5" name="Content Placeholder 1"/>
          <p:cNvSpPr txBox="1">
            <a:spLocks/>
          </p:cNvSpPr>
          <p:nvPr/>
        </p:nvSpPr>
        <p:spPr>
          <a:xfrm>
            <a:off x="228600" y="1447800"/>
            <a:ext cx="2819400" cy="4525963"/>
          </a:xfrm>
          <a:prstGeom prst="rect">
            <a:avLst/>
          </a:prstGeom>
        </p:spPr>
        <p:txBody>
          <a:bodyPr vert="horz">
            <a:normAutofit/>
          </a:bodyPr>
          <a:lstStyle>
            <a:lvl1pPr marL="365760" indent="-256032" algn="l" rtl="0" eaLnBrk="1" latinLnBrk="0" hangingPunct="1">
              <a:spcBef>
                <a:spcPts val="400"/>
              </a:spcBef>
              <a:spcAft>
                <a:spcPts val="0"/>
              </a:spcAft>
              <a:buClr>
                <a:schemeClr val="tx2"/>
              </a:buClr>
              <a:buSzPct val="68000"/>
              <a:buFont typeface="Wingdings 3"/>
              <a:buChar char=""/>
              <a:defRPr kumimoji="0" sz="2800" kern="1200">
                <a:solidFill>
                  <a:schemeClr val="tx1"/>
                </a:solidFill>
                <a:latin typeface="+mn-lt"/>
                <a:ea typeface="+mn-ea"/>
                <a:cs typeface="+mn-cs"/>
              </a:defRPr>
            </a:lvl1pPr>
            <a:lvl2pPr marL="621792" indent="-228600" algn="l" rtl="0" eaLnBrk="1" latinLnBrk="0" hangingPunct="1">
              <a:spcBef>
                <a:spcPts val="324"/>
              </a:spcBef>
              <a:buClr>
                <a:schemeClr val="tx2"/>
              </a:buClr>
              <a:buFont typeface="Verdana"/>
              <a:buChar char="◦"/>
              <a:defRPr kumimoji="0" sz="2400" kern="1200">
                <a:solidFill>
                  <a:schemeClr val="tx1"/>
                </a:solidFill>
                <a:latin typeface="+mn-lt"/>
                <a:ea typeface="+mn-ea"/>
                <a:cs typeface="+mn-cs"/>
              </a:defRPr>
            </a:lvl2pPr>
            <a:lvl3pPr marL="859536" indent="-228600" algn="l" rtl="0" eaLnBrk="1" latinLnBrk="0" hangingPunct="1">
              <a:spcBef>
                <a:spcPts val="350"/>
              </a:spcBef>
              <a:buClr>
                <a:schemeClr val="tx2"/>
              </a:buClr>
              <a:buSzPct val="100000"/>
              <a:buFont typeface="Wingdings 2"/>
              <a:buChar char=""/>
              <a:defRPr kumimoji="0" sz="2000" kern="1200">
                <a:solidFill>
                  <a:schemeClr val="tx1"/>
                </a:solidFill>
                <a:latin typeface="+mn-lt"/>
                <a:ea typeface="+mn-ea"/>
                <a:cs typeface="+mn-cs"/>
              </a:defRPr>
            </a:lvl3pPr>
            <a:lvl4pPr marL="1143000" indent="-228600" algn="l" rtl="0" eaLnBrk="1" latinLnBrk="0" hangingPunct="1">
              <a:spcBef>
                <a:spcPts val="350"/>
              </a:spcBef>
              <a:buClr>
                <a:schemeClr val="tx2"/>
              </a:buClr>
              <a:buFont typeface="Wingdings 2"/>
              <a:buChar char=""/>
              <a:defRPr kumimoji="0" sz="1800" kern="1200">
                <a:solidFill>
                  <a:schemeClr val="tx1"/>
                </a:solidFill>
                <a:latin typeface="+mn-lt"/>
                <a:ea typeface="+mn-ea"/>
                <a:cs typeface="+mn-cs"/>
              </a:defRPr>
            </a:lvl4pPr>
            <a:lvl5pPr marL="1371600" indent="-228600" algn="l" rtl="0" eaLnBrk="1" latinLnBrk="0" hangingPunct="1">
              <a:spcBef>
                <a:spcPts val="350"/>
              </a:spcBef>
              <a:buClr>
                <a:schemeClr val="tx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US" dirty="0"/>
          </a:p>
        </p:txBody>
      </p:sp>
    </p:spTree>
    <p:extLst>
      <p:ext uri="{BB962C8B-B14F-4D97-AF65-F5344CB8AC3E}">
        <p14:creationId xmlns:p14="http://schemas.microsoft.com/office/powerpoint/2010/main" val="2575005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Public Transit Participation Program</a:t>
            </a:r>
            <a:endParaRPr lang="en-US" sz="2400" dirty="0" smtClean="0"/>
          </a:p>
          <a:p>
            <a:pPr lvl="1"/>
            <a:r>
              <a:rPr lang="en-US" dirty="0" smtClean="0"/>
              <a:t>Federal</a:t>
            </a:r>
          </a:p>
          <a:p>
            <a:pPr lvl="2"/>
            <a:r>
              <a:rPr lang="en-US" dirty="0" smtClean="0"/>
              <a:t>Small Urban, Rural Transit, Bus </a:t>
            </a:r>
            <a:r>
              <a:rPr lang="en-US" dirty="0"/>
              <a:t>&amp; Facilities </a:t>
            </a:r>
            <a:r>
              <a:rPr lang="en-US" dirty="0" smtClean="0"/>
              <a:t>Formula Funds</a:t>
            </a:r>
          </a:p>
          <a:p>
            <a:pPr lvl="2"/>
            <a:r>
              <a:rPr lang="en-US" dirty="0" smtClean="0"/>
              <a:t>Public Transportation on Indian Reservations</a:t>
            </a:r>
          </a:p>
          <a:p>
            <a:pPr lvl="2"/>
            <a:r>
              <a:rPr lang="en-US" dirty="0" smtClean="0"/>
              <a:t>Enhanced </a:t>
            </a:r>
            <a:r>
              <a:rPr lang="en-US" dirty="0"/>
              <a:t>Mobility for Seniors and Individuals with </a:t>
            </a:r>
            <a:r>
              <a:rPr lang="en-US" dirty="0" smtClean="0"/>
              <a:t>Disabilities</a:t>
            </a:r>
          </a:p>
          <a:p>
            <a:pPr lvl="2"/>
            <a:r>
              <a:rPr lang="en-US" dirty="0" smtClean="0"/>
              <a:t>Metropolitan </a:t>
            </a:r>
            <a:r>
              <a:rPr lang="en-US" dirty="0"/>
              <a:t>Planning </a:t>
            </a:r>
            <a:r>
              <a:rPr lang="en-US" dirty="0" smtClean="0"/>
              <a:t>Grants</a:t>
            </a:r>
          </a:p>
          <a:p>
            <a:pPr lvl="2"/>
            <a:r>
              <a:rPr lang="en-US" dirty="0" smtClean="0"/>
              <a:t>State </a:t>
            </a:r>
            <a:r>
              <a:rPr lang="en-US" dirty="0"/>
              <a:t>Planning and Research</a:t>
            </a:r>
          </a:p>
          <a:p>
            <a:pPr lvl="2"/>
            <a:endParaRPr lang="en-US" dirty="0" smtClean="0"/>
          </a:p>
          <a:p>
            <a:pPr lvl="1"/>
            <a:r>
              <a:rPr lang="en-US" dirty="0" smtClean="0"/>
              <a:t>State</a:t>
            </a:r>
          </a:p>
          <a:p>
            <a:pPr lvl="2"/>
            <a:r>
              <a:rPr lang="en-US" dirty="0" smtClean="0"/>
              <a:t>General Fund</a:t>
            </a:r>
          </a:p>
          <a:p>
            <a:pPr lvl="2"/>
            <a:r>
              <a:rPr lang="en-US" dirty="0" smtClean="0"/>
              <a:t>Bonding for Facilities</a:t>
            </a:r>
          </a:p>
          <a:p>
            <a:pPr lvl="2"/>
            <a:r>
              <a:rPr lang="en-US" dirty="0" smtClean="0"/>
              <a:t>Greater MN Transit Account</a:t>
            </a:r>
          </a:p>
          <a:p>
            <a:pPr lvl="3"/>
            <a:r>
              <a:rPr lang="en-US" dirty="0" smtClean="0"/>
              <a:t>Motor Vehicle Sales Tax</a:t>
            </a:r>
          </a:p>
          <a:p>
            <a:pPr lvl="3"/>
            <a:r>
              <a:rPr lang="en-US" dirty="0" smtClean="0"/>
              <a:t>Motor Vehicle Lease Sales Tax</a:t>
            </a:r>
            <a:endParaRPr lang="en-US" dirty="0"/>
          </a:p>
        </p:txBody>
      </p:sp>
      <p:sp>
        <p:nvSpPr>
          <p:cNvPr id="3" name="Title 2"/>
          <p:cNvSpPr>
            <a:spLocks noGrp="1"/>
          </p:cNvSpPr>
          <p:nvPr>
            <p:ph type="title"/>
          </p:nvPr>
        </p:nvSpPr>
        <p:spPr/>
        <p:txBody>
          <a:bodyPr/>
          <a:lstStyle/>
          <a:p>
            <a:r>
              <a:rPr lang="en-US" dirty="0" smtClean="0"/>
              <a:t>Public Transit Grant Programs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338865"/>
            <a:ext cx="3657600" cy="2936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6405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56"/>
          <p:cNvSpPr>
            <a:spLocks noChangeArrowheads="1"/>
          </p:cNvSpPr>
          <p:nvPr/>
        </p:nvSpPr>
        <p:spPr bwMode="auto">
          <a:xfrm>
            <a:off x="1033463" y="5781675"/>
            <a:ext cx="403225" cy="328613"/>
          </a:xfrm>
          <a:prstGeom prst="rect">
            <a:avLst/>
          </a:prstGeom>
          <a:solidFill>
            <a:srgbClr val="00B050"/>
          </a:solidFill>
          <a:ln w="0">
            <a:solidFill>
              <a:srgbClr val="000000"/>
            </a:solidFill>
            <a:miter lim="800000"/>
            <a:headEnd/>
            <a:tailEnd/>
          </a:ln>
        </p:spPr>
        <p:txBody>
          <a:bodyPr/>
          <a:lstStyle/>
          <a:p>
            <a:endParaRPr lang="en-US">
              <a:solidFill>
                <a:prstClr val="black"/>
              </a:solidFill>
            </a:endParaRPr>
          </a:p>
        </p:txBody>
      </p:sp>
      <p:sp>
        <p:nvSpPr>
          <p:cNvPr id="4" name="Freeform 457"/>
          <p:cNvSpPr>
            <a:spLocks/>
          </p:cNvSpPr>
          <p:nvPr/>
        </p:nvSpPr>
        <p:spPr bwMode="auto">
          <a:xfrm>
            <a:off x="1966913" y="5475288"/>
            <a:ext cx="631825" cy="279400"/>
          </a:xfrm>
          <a:custGeom>
            <a:avLst/>
            <a:gdLst>
              <a:gd name="T0" fmla="*/ 0 w 290"/>
              <a:gd name="T1" fmla="*/ 3 h 128"/>
              <a:gd name="T2" fmla="*/ 45 w 290"/>
              <a:gd name="T3" fmla="*/ 23 h 128"/>
              <a:gd name="T4" fmla="*/ 75 w 290"/>
              <a:gd name="T5" fmla="*/ 48 h 128"/>
              <a:gd name="T6" fmla="*/ 100 w 290"/>
              <a:gd name="T7" fmla="*/ 67 h 128"/>
              <a:gd name="T8" fmla="*/ 123 w 290"/>
              <a:gd name="T9" fmla="*/ 95 h 128"/>
              <a:gd name="T10" fmla="*/ 162 w 290"/>
              <a:gd name="T11" fmla="*/ 98 h 128"/>
              <a:gd name="T12" fmla="*/ 186 w 290"/>
              <a:gd name="T13" fmla="*/ 112 h 128"/>
              <a:gd name="T14" fmla="*/ 208 w 290"/>
              <a:gd name="T15" fmla="*/ 116 h 128"/>
              <a:gd name="T16" fmla="*/ 235 w 290"/>
              <a:gd name="T17" fmla="*/ 126 h 128"/>
              <a:gd name="T18" fmla="*/ 261 w 290"/>
              <a:gd name="T19" fmla="*/ 125 h 128"/>
              <a:gd name="T20" fmla="*/ 273 w 290"/>
              <a:gd name="T21" fmla="*/ 68 h 128"/>
              <a:gd name="T22" fmla="*/ 283 w 290"/>
              <a:gd name="T23" fmla="*/ 40 h 128"/>
              <a:gd name="T24" fmla="*/ 279 w 290"/>
              <a:gd name="T25" fmla="*/ 3 h 128"/>
              <a:gd name="T26" fmla="*/ 250 w 290"/>
              <a:gd name="T27" fmla="*/ 3 h 128"/>
              <a:gd name="T28" fmla="*/ 138 w 290"/>
              <a:gd name="T29" fmla="*/ 0 h 128"/>
              <a:gd name="T30" fmla="*/ 63 w 290"/>
              <a:gd name="T31" fmla="*/ 8 h 128"/>
              <a:gd name="T32" fmla="*/ 0 w 290"/>
              <a:gd name="T33"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128">
                <a:moveTo>
                  <a:pt x="0" y="3"/>
                </a:moveTo>
                <a:cubicBezTo>
                  <a:pt x="12" y="8"/>
                  <a:pt x="31" y="20"/>
                  <a:pt x="45" y="23"/>
                </a:cubicBezTo>
                <a:cubicBezTo>
                  <a:pt x="55" y="31"/>
                  <a:pt x="64" y="41"/>
                  <a:pt x="75" y="48"/>
                </a:cubicBezTo>
                <a:cubicBezTo>
                  <a:pt x="81" y="58"/>
                  <a:pt x="92" y="61"/>
                  <a:pt x="100" y="67"/>
                </a:cubicBezTo>
                <a:cubicBezTo>
                  <a:pt x="105" y="78"/>
                  <a:pt x="113" y="89"/>
                  <a:pt x="123" y="95"/>
                </a:cubicBezTo>
                <a:cubicBezTo>
                  <a:pt x="133" y="90"/>
                  <a:pt x="151" y="95"/>
                  <a:pt x="162" y="98"/>
                </a:cubicBezTo>
                <a:cubicBezTo>
                  <a:pt x="165" y="123"/>
                  <a:pt x="190" y="91"/>
                  <a:pt x="186" y="112"/>
                </a:cubicBezTo>
                <a:cubicBezTo>
                  <a:pt x="198" y="122"/>
                  <a:pt x="178" y="107"/>
                  <a:pt x="208" y="116"/>
                </a:cubicBezTo>
                <a:cubicBezTo>
                  <a:pt x="219" y="120"/>
                  <a:pt x="193" y="124"/>
                  <a:pt x="235" y="126"/>
                </a:cubicBezTo>
                <a:cubicBezTo>
                  <a:pt x="249" y="128"/>
                  <a:pt x="250" y="127"/>
                  <a:pt x="261" y="125"/>
                </a:cubicBezTo>
                <a:cubicBezTo>
                  <a:pt x="265" y="102"/>
                  <a:pt x="248" y="81"/>
                  <a:pt x="273" y="68"/>
                </a:cubicBezTo>
                <a:cubicBezTo>
                  <a:pt x="279" y="59"/>
                  <a:pt x="274" y="47"/>
                  <a:pt x="283" y="40"/>
                </a:cubicBezTo>
                <a:cubicBezTo>
                  <a:pt x="285" y="27"/>
                  <a:pt x="290" y="12"/>
                  <a:pt x="279" y="3"/>
                </a:cubicBezTo>
                <a:cubicBezTo>
                  <a:pt x="268" y="5"/>
                  <a:pt x="262" y="4"/>
                  <a:pt x="250" y="3"/>
                </a:cubicBezTo>
                <a:cubicBezTo>
                  <a:pt x="213" y="4"/>
                  <a:pt x="175" y="6"/>
                  <a:pt x="138" y="0"/>
                </a:cubicBezTo>
                <a:cubicBezTo>
                  <a:pt x="107" y="1"/>
                  <a:pt x="86" y="7"/>
                  <a:pt x="63" y="8"/>
                </a:cubicBezTo>
                <a:cubicBezTo>
                  <a:pt x="40" y="9"/>
                  <a:pt x="13" y="4"/>
                  <a:pt x="0" y="3"/>
                </a:cubicBezTo>
                <a:close/>
              </a:path>
            </a:pathLst>
          </a:custGeom>
          <a:solidFill>
            <a:schemeClr val="bg1"/>
          </a:solidFill>
          <a:ln w="0" cap="flat" cmpd="sng">
            <a:solidFill>
              <a:srgbClr val="000000"/>
            </a:solidFill>
            <a:prstDash val="solid"/>
            <a:round/>
            <a:headEnd type="none" w="med" len="med"/>
            <a:tailEnd type="none" w="med" len="med"/>
          </a:ln>
          <a:effectLst/>
        </p:spPr>
        <p:txBody>
          <a:bodyPr wrap="none" anchor="ctr"/>
          <a:lstStyle/>
          <a:p>
            <a:endParaRPr lang="en-US">
              <a:solidFill>
                <a:prstClr val="black"/>
              </a:solidFill>
            </a:endParaRPr>
          </a:p>
        </p:txBody>
      </p:sp>
      <p:sp>
        <p:nvSpPr>
          <p:cNvPr id="5" name="Freeform 458"/>
          <p:cNvSpPr>
            <a:spLocks/>
          </p:cNvSpPr>
          <p:nvPr/>
        </p:nvSpPr>
        <p:spPr bwMode="auto">
          <a:xfrm>
            <a:off x="1989138" y="4551363"/>
            <a:ext cx="450850" cy="430213"/>
          </a:xfrm>
          <a:custGeom>
            <a:avLst/>
            <a:gdLst>
              <a:gd name="T0" fmla="*/ 20 w 20"/>
              <a:gd name="T1" fmla="*/ 1 h 21"/>
              <a:gd name="T2" fmla="*/ 20 w 20"/>
              <a:gd name="T3" fmla="*/ 15 h 21"/>
              <a:gd name="T4" fmla="*/ 10 w 20"/>
              <a:gd name="T5" fmla="*/ 15 h 21"/>
              <a:gd name="T6" fmla="*/ 10 w 20"/>
              <a:gd name="T7" fmla="*/ 21 h 21"/>
              <a:gd name="T8" fmla="*/ 0 w 20"/>
              <a:gd name="T9" fmla="*/ 21 h 21"/>
              <a:gd name="T10" fmla="*/ 0 w 20"/>
              <a:gd name="T11" fmla="*/ 0 h 21"/>
              <a:gd name="T12" fmla="*/ 15 w 20"/>
              <a:gd name="T13" fmla="*/ 0 h 21"/>
              <a:gd name="T14" fmla="*/ 15 w 20"/>
              <a:gd name="T15" fmla="*/ 1 h 21"/>
              <a:gd name="T16" fmla="*/ 20 w 20"/>
              <a:gd name="T17"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1">
                <a:moveTo>
                  <a:pt x="20" y="1"/>
                </a:moveTo>
                <a:lnTo>
                  <a:pt x="20" y="15"/>
                </a:lnTo>
                <a:lnTo>
                  <a:pt x="10" y="15"/>
                </a:lnTo>
                <a:lnTo>
                  <a:pt x="10" y="21"/>
                </a:lnTo>
                <a:lnTo>
                  <a:pt x="0" y="21"/>
                </a:lnTo>
                <a:lnTo>
                  <a:pt x="0" y="0"/>
                </a:lnTo>
                <a:lnTo>
                  <a:pt x="15" y="0"/>
                </a:lnTo>
                <a:lnTo>
                  <a:pt x="15" y="1"/>
                </a:lnTo>
                <a:lnTo>
                  <a:pt x="20" y="1"/>
                </a:lnTo>
              </a:path>
            </a:pathLst>
          </a:custGeom>
          <a:solidFill>
            <a:srgbClr val="FFFF00"/>
          </a:solidFill>
          <a:ln w="0">
            <a:solidFill>
              <a:srgbClr val="000000"/>
            </a:solidFill>
            <a:prstDash val="solid"/>
            <a:round/>
            <a:headEnd/>
            <a:tailEnd/>
          </a:ln>
        </p:spPr>
        <p:txBody>
          <a:bodyPr/>
          <a:lstStyle/>
          <a:p>
            <a:endParaRPr lang="en-US">
              <a:solidFill>
                <a:prstClr val="black"/>
              </a:solidFill>
            </a:endParaRPr>
          </a:p>
        </p:txBody>
      </p:sp>
      <p:sp>
        <p:nvSpPr>
          <p:cNvPr id="6" name="Freeform 459"/>
          <p:cNvSpPr>
            <a:spLocks/>
          </p:cNvSpPr>
          <p:nvPr/>
        </p:nvSpPr>
        <p:spPr bwMode="auto">
          <a:xfrm>
            <a:off x="1752600" y="3405188"/>
            <a:ext cx="366713" cy="620713"/>
          </a:xfrm>
          <a:custGeom>
            <a:avLst/>
            <a:gdLst>
              <a:gd name="T0" fmla="*/ 159 w 160"/>
              <a:gd name="T1" fmla="*/ 12 h 267"/>
              <a:gd name="T2" fmla="*/ 136 w 160"/>
              <a:gd name="T3" fmla="*/ 0 h 267"/>
              <a:gd name="T4" fmla="*/ 121 w 160"/>
              <a:gd name="T5" fmla="*/ 11 h 267"/>
              <a:gd name="T6" fmla="*/ 70 w 160"/>
              <a:gd name="T7" fmla="*/ 11 h 267"/>
              <a:gd name="T8" fmla="*/ 0 w 160"/>
              <a:gd name="T9" fmla="*/ 27 h 267"/>
              <a:gd name="T10" fmla="*/ 9 w 160"/>
              <a:gd name="T11" fmla="*/ 54 h 267"/>
              <a:gd name="T12" fmla="*/ 13 w 160"/>
              <a:gd name="T13" fmla="*/ 113 h 267"/>
              <a:gd name="T14" fmla="*/ 7 w 160"/>
              <a:gd name="T15" fmla="*/ 180 h 267"/>
              <a:gd name="T16" fmla="*/ 12 w 160"/>
              <a:gd name="T17" fmla="*/ 237 h 267"/>
              <a:gd name="T18" fmla="*/ 24 w 160"/>
              <a:gd name="T19" fmla="*/ 261 h 267"/>
              <a:gd name="T20" fmla="*/ 91 w 160"/>
              <a:gd name="T21" fmla="*/ 266 h 267"/>
              <a:gd name="T22" fmla="*/ 156 w 160"/>
              <a:gd name="T23" fmla="*/ 260 h 267"/>
              <a:gd name="T24" fmla="*/ 159 w 160"/>
              <a:gd name="T25" fmla="*/ 243 h 267"/>
              <a:gd name="T26" fmla="*/ 157 w 160"/>
              <a:gd name="T27" fmla="*/ 195 h 267"/>
              <a:gd name="T28" fmla="*/ 157 w 160"/>
              <a:gd name="T29" fmla="*/ 125 h 267"/>
              <a:gd name="T30" fmla="*/ 159 w 160"/>
              <a:gd name="T31" fmla="*/ 32 h 267"/>
              <a:gd name="T32" fmla="*/ 159 w 160"/>
              <a:gd name="T33" fmla="*/ 1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267">
                <a:moveTo>
                  <a:pt x="159" y="12"/>
                </a:moveTo>
                <a:cubicBezTo>
                  <a:pt x="146" y="2"/>
                  <a:pt x="157" y="4"/>
                  <a:pt x="136" y="0"/>
                </a:cubicBezTo>
                <a:cubicBezTo>
                  <a:pt x="135" y="22"/>
                  <a:pt x="135" y="14"/>
                  <a:pt x="121" y="11"/>
                </a:cubicBezTo>
                <a:cubicBezTo>
                  <a:pt x="103" y="14"/>
                  <a:pt x="89" y="13"/>
                  <a:pt x="70" y="11"/>
                </a:cubicBezTo>
                <a:cubicBezTo>
                  <a:pt x="50" y="11"/>
                  <a:pt x="2" y="1"/>
                  <a:pt x="0" y="27"/>
                </a:cubicBezTo>
                <a:cubicBezTo>
                  <a:pt x="1" y="40"/>
                  <a:pt x="6" y="42"/>
                  <a:pt x="9" y="54"/>
                </a:cubicBezTo>
                <a:cubicBezTo>
                  <a:pt x="10" y="74"/>
                  <a:pt x="12" y="93"/>
                  <a:pt x="13" y="113"/>
                </a:cubicBezTo>
                <a:cubicBezTo>
                  <a:pt x="13" y="127"/>
                  <a:pt x="15" y="164"/>
                  <a:pt x="7" y="180"/>
                </a:cubicBezTo>
                <a:cubicBezTo>
                  <a:pt x="8" y="199"/>
                  <a:pt x="9" y="218"/>
                  <a:pt x="12" y="237"/>
                </a:cubicBezTo>
                <a:cubicBezTo>
                  <a:pt x="13" y="254"/>
                  <a:pt x="7" y="267"/>
                  <a:pt x="24" y="261"/>
                </a:cubicBezTo>
                <a:cubicBezTo>
                  <a:pt x="46" y="263"/>
                  <a:pt x="68" y="265"/>
                  <a:pt x="91" y="266"/>
                </a:cubicBezTo>
                <a:cubicBezTo>
                  <a:pt x="113" y="262"/>
                  <a:pt x="134" y="261"/>
                  <a:pt x="156" y="260"/>
                </a:cubicBezTo>
                <a:cubicBezTo>
                  <a:pt x="160" y="253"/>
                  <a:pt x="157" y="251"/>
                  <a:pt x="159" y="243"/>
                </a:cubicBezTo>
                <a:cubicBezTo>
                  <a:pt x="160" y="227"/>
                  <a:pt x="160" y="211"/>
                  <a:pt x="157" y="195"/>
                </a:cubicBezTo>
                <a:cubicBezTo>
                  <a:pt x="160" y="171"/>
                  <a:pt x="160" y="149"/>
                  <a:pt x="157" y="125"/>
                </a:cubicBezTo>
                <a:cubicBezTo>
                  <a:pt x="158" y="94"/>
                  <a:pt x="159" y="63"/>
                  <a:pt x="159" y="32"/>
                </a:cubicBezTo>
                <a:cubicBezTo>
                  <a:pt x="159" y="11"/>
                  <a:pt x="150" y="12"/>
                  <a:pt x="159" y="12"/>
                </a:cubicBezTo>
                <a:close/>
              </a:path>
            </a:pathLst>
          </a:custGeom>
          <a:solidFill>
            <a:srgbClr val="FF7C80"/>
          </a:solidFill>
          <a:ln w="3175" cap="flat" cmpd="sng">
            <a:solidFill>
              <a:schemeClr val="tx1"/>
            </a:solidFill>
            <a:prstDash val="solid"/>
            <a:round/>
            <a:headEnd/>
            <a:tailEnd/>
          </a:ln>
          <a:effectLst/>
        </p:spPr>
        <p:txBody>
          <a:bodyPr wrap="none" anchor="ctr"/>
          <a:lstStyle/>
          <a:p>
            <a:endParaRPr lang="en-US">
              <a:solidFill>
                <a:prstClr val="black"/>
              </a:solidFill>
            </a:endParaRPr>
          </a:p>
        </p:txBody>
      </p:sp>
      <p:sp>
        <p:nvSpPr>
          <p:cNvPr id="7" name="Freeform 460"/>
          <p:cNvSpPr>
            <a:spLocks/>
          </p:cNvSpPr>
          <p:nvPr/>
        </p:nvSpPr>
        <p:spPr bwMode="auto">
          <a:xfrm>
            <a:off x="1136650" y="4448175"/>
            <a:ext cx="509588" cy="330200"/>
          </a:xfrm>
          <a:custGeom>
            <a:avLst/>
            <a:gdLst>
              <a:gd name="T0" fmla="*/ 25 w 25"/>
              <a:gd name="T1" fmla="*/ 0 h 16"/>
              <a:gd name="T2" fmla="*/ 0 w 25"/>
              <a:gd name="T3" fmla="*/ 0 h 16"/>
              <a:gd name="T4" fmla="*/ 0 w 25"/>
              <a:gd name="T5" fmla="*/ 13 h 16"/>
              <a:gd name="T6" fmla="*/ 1 w 25"/>
              <a:gd name="T7" fmla="*/ 13 h 16"/>
              <a:gd name="T8" fmla="*/ 1 w 25"/>
              <a:gd name="T9" fmla="*/ 16 h 16"/>
              <a:gd name="T10" fmla="*/ 25 w 25"/>
              <a:gd name="T11" fmla="*/ 16 h 16"/>
              <a:gd name="T12" fmla="*/ 25 w 25"/>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25" h="16">
                <a:moveTo>
                  <a:pt x="25" y="0"/>
                </a:moveTo>
                <a:lnTo>
                  <a:pt x="0" y="0"/>
                </a:lnTo>
                <a:lnTo>
                  <a:pt x="0" y="13"/>
                </a:lnTo>
                <a:lnTo>
                  <a:pt x="1" y="13"/>
                </a:lnTo>
                <a:lnTo>
                  <a:pt x="1" y="16"/>
                </a:lnTo>
                <a:lnTo>
                  <a:pt x="25" y="16"/>
                </a:lnTo>
                <a:lnTo>
                  <a:pt x="25" y="0"/>
                </a:lnTo>
              </a:path>
            </a:pathLst>
          </a:custGeom>
          <a:solidFill>
            <a:srgbClr val="FFFF99"/>
          </a:solidFill>
          <a:ln w="0">
            <a:solidFill>
              <a:srgbClr val="000000"/>
            </a:solidFill>
            <a:prstDash val="solid"/>
            <a:round/>
            <a:headEnd/>
            <a:tailEnd/>
          </a:ln>
        </p:spPr>
        <p:txBody>
          <a:bodyPr/>
          <a:lstStyle/>
          <a:p>
            <a:endParaRPr lang="en-US">
              <a:solidFill>
                <a:prstClr val="black"/>
              </a:solidFill>
            </a:endParaRPr>
          </a:p>
        </p:txBody>
      </p:sp>
      <p:sp>
        <p:nvSpPr>
          <p:cNvPr id="8" name="Freeform 461"/>
          <p:cNvSpPr>
            <a:spLocks/>
          </p:cNvSpPr>
          <p:nvPr/>
        </p:nvSpPr>
        <p:spPr bwMode="auto">
          <a:xfrm>
            <a:off x="1360488" y="5241925"/>
            <a:ext cx="519113" cy="555625"/>
          </a:xfrm>
          <a:custGeom>
            <a:avLst/>
            <a:gdLst>
              <a:gd name="T0" fmla="*/ 0 w 234"/>
              <a:gd name="T1" fmla="*/ 83 h 253"/>
              <a:gd name="T2" fmla="*/ 89 w 234"/>
              <a:gd name="T3" fmla="*/ 85 h 253"/>
              <a:gd name="T4" fmla="*/ 86 w 234"/>
              <a:gd name="T5" fmla="*/ 0 h 253"/>
              <a:gd name="T6" fmla="*/ 121 w 234"/>
              <a:gd name="T7" fmla="*/ 20 h 253"/>
              <a:gd name="T8" fmla="*/ 149 w 234"/>
              <a:gd name="T9" fmla="*/ 29 h 253"/>
              <a:gd name="T10" fmla="*/ 168 w 234"/>
              <a:gd name="T11" fmla="*/ 48 h 253"/>
              <a:gd name="T12" fmla="*/ 197 w 234"/>
              <a:gd name="T13" fmla="*/ 66 h 253"/>
              <a:gd name="T14" fmla="*/ 215 w 234"/>
              <a:gd name="T15" fmla="*/ 85 h 253"/>
              <a:gd name="T16" fmla="*/ 234 w 234"/>
              <a:gd name="T17" fmla="*/ 94 h 253"/>
              <a:gd name="T18" fmla="*/ 234 w 234"/>
              <a:gd name="T19" fmla="*/ 197 h 253"/>
              <a:gd name="T20" fmla="*/ 168 w 234"/>
              <a:gd name="T21" fmla="*/ 197 h 253"/>
              <a:gd name="T22" fmla="*/ 168 w 234"/>
              <a:gd name="T23" fmla="*/ 253 h 253"/>
              <a:gd name="T24" fmla="*/ 6 w 234"/>
              <a:gd name="T25" fmla="*/ 248 h 253"/>
              <a:gd name="T26" fmla="*/ 0 w 234"/>
              <a:gd name="T27" fmla="*/ 8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4" h="253">
                <a:moveTo>
                  <a:pt x="0" y="83"/>
                </a:moveTo>
                <a:lnTo>
                  <a:pt x="89" y="85"/>
                </a:lnTo>
                <a:lnTo>
                  <a:pt x="86" y="0"/>
                </a:lnTo>
                <a:lnTo>
                  <a:pt x="121" y="20"/>
                </a:lnTo>
                <a:lnTo>
                  <a:pt x="149" y="29"/>
                </a:lnTo>
                <a:lnTo>
                  <a:pt x="168" y="48"/>
                </a:lnTo>
                <a:lnTo>
                  <a:pt x="197" y="66"/>
                </a:lnTo>
                <a:lnTo>
                  <a:pt x="215" y="85"/>
                </a:lnTo>
                <a:lnTo>
                  <a:pt x="234" y="94"/>
                </a:lnTo>
                <a:lnTo>
                  <a:pt x="234" y="197"/>
                </a:lnTo>
                <a:lnTo>
                  <a:pt x="168" y="197"/>
                </a:lnTo>
                <a:lnTo>
                  <a:pt x="168" y="253"/>
                </a:lnTo>
                <a:lnTo>
                  <a:pt x="6" y="248"/>
                </a:lnTo>
                <a:lnTo>
                  <a:pt x="0" y="80"/>
                </a:lnTo>
              </a:path>
            </a:pathLst>
          </a:custGeom>
          <a:solidFill>
            <a:srgbClr val="7F64CA"/>
          </a:solidFill>
          <a:ln w="0">
            <a:solidFill>
              <a:srgbClr val="000000"/>
            </a:solidFill>
            <a:prstDash val="solid"/>
            <a:round/>
            <a:headEnd/>
            <a:tailEnd/>
          </a:ln>
        </p:spPr>
        <p:txBody>
          <a:bodyPr/>
          <a:lstStyle/>
          <a:p>
            <a:endParaRPr lang="en-US">
              <a:solidFill>
                <a:prstClr val="black"/>
              </a:solidFill>
            </a:endParaRPr>
          </a:p>
        </p:txBody>
      </p:sp>
      <p:sp>
        <p:nvSpPr>
          <p:cNvPr id="9" name="Rectangle 462"/>
          <p:cNvSpPr>
            <a:spLocks noChangeArrowheads="1"/>
          </p:cNvSpPr>
          <p:nvPr/>
        </p:nvSpPr>
        <p:spPr bwMode="auto">
          <a:xfrm>
            <a:off x="1627188" y="4448175"/>
            <a:ext cx="390525" cy="533400"/>
          </a:xfrm>
          <a:prstGeom prst="rect">
            <a:avLst/>
          </a:prstGeom>
          <a:solidFill>
            <a:srgbClr val="CC9900"/>
          </a:solidFill>
          <a:ln w="0">
            <a:solidFill>
              <a:srgbClr val="000000"/>
            </a:solidFill>
            <a:miter lim="800000"/>
            <a:headEnd/>
            <a:tailEnd/>
          </a:ln>
        </p:spPr>
        <p:txBody>
          <a:bodyPr/>
          <a:lstStyle/>
          <a:p>
            <a:endParaRPr lang="en-US">
              <a:solidFill>
                <a:prstClr val="black"/>
              </a:solidFill>
            </a:endParaRPr>
          </a:p>
        </p:txBody>
      </p:sp>
      <p:sp>
        <p:nvSpPr>
          <p:cNvPr id="10" name="Freeform 463"/>
          <p:cNvSpPr>
            <a:spLocks/>
          </p:cNvSpPr>
          <p:nvPr/>
        </p:nvSpPr>
        <p:spPr bwMode="auto">
          <a:xfrm>
            <a:off x="2211388" y="4859338"/>
            <a:ext cx="314325" cy="388938"/>
          </a:xfrm>
          <a:custGeom>
            <a:avLst/>
            <a:gdLst>
              <a:gd name="T0" fmla="*/ 0 w 15"/>
              <a:gd name="T1" fmla="*/ 19 h 19"/>
              <a:gd name="T2" fmla="*/ 9 w 15"/>
              <a:gd name="T3" fmla="*/ 19 h 19"/>
              <a:gd name="T4" fmla="*/ 9 w 15"/>
              <a:gd name="T5" fmla="*/ 15 h 19"/>
              <a:gd name="T6" fmla="*/ 15 w 15"/>
              <a:gd name="T7" fmla="*/ 15 h 19"/>
              <a:gd name="T8" fmla="*/ 15 w 15"/>
              <a:gd name="T9" fmla="*/ 0 h 19"/>
              <a:gd name="T10" fmla="*/ 0 w 15"/>
              <a:gd name="T11" fmla="*/ 0 h 19"/>
              <a:gd name="T12" fmla="*/ 0 w 15"/>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 h="19">
                <a:moveTo>
                  <a:pt x="0" y="19"/>
                </a:moveTo>
                <a:lnTo>
                  <a:pt x="9" y="19"/>
                </a:lnTo>
                <a:lnTo>
                  <a:pt x="9" y="15"/>
                </a:lnTo>
                <a:lnTo>
                  <a:pt x="15" y="15"/>
                </a:lnTo>
                <a:lnTo>
                  <a:pt x="15" y="0"/>
                </a:lnTo>
                <a:lnTo>
                  <a:pt x="0" y="0"/>
                </a:lnTo>
                <a:lnTo>
                  <a:pt x="0" y="19"/>
                </a:lnTo>
              </a:path>
            </a:pathLst>
          </a:custGeom>
          <a:solidFill>
            <a:schemeClr val="accent2">
              <a:lumMod val="75000"/>
            </a:schemeClr>
          </a:solidFill>
          <a:ln w="0">
            <a:solidFill>
              <a:srgbClr val="000000"/>
            </a:solidFill>
            <a:prstDash val="solid"/>
            <a:round/>
            <a:headEnd/>
            <a:tailEnd/>
          </a:ln>
        </p:spPr>
        <p:txBody>
          <a:bodyPr/>
          <a:lstStyle/>
          <a:p>
            <a:endParaRPr lang="en-US">
              <a:solidFill>
                <a:prstClr val="black"/>
              </a:solidFill>
            </a:endParaRPr>
          </a:p>
        </p:txBody>
      </p:sp>
      <p:sp>
        <p:nvSpPr>
          <p:cNvPr id="11" name="Freeform 464"/>
          <p:cNvSpPr>
            <a:spLocks/>
          </p:cNvSpPr>
          <p:nvPr/>
        </p:nvSpPr>
        <p:spPr bwMode="auto">
          <a:xfrm>
            <a:off x="2640013" y="3463925"/>
            <a:ext cx="273050" cy="758825"/>
          </a:xfrm>
          <a:custGeom>
            <a:avLst/>
            <a:gdLst>
              <a:gd name="T0" fmla="*/ 0 w 13"/>
              <a:gd name="T1" fmla="*/ 0 h 37"/>
              <a:gd name="T2" fmla="*/ 13 w 13"/>
              <a:gd name="T3" fmla="*/ 0 h 37"/>
              <a:gd name="T4" fmla="*/ 13 w 13"/>
              <a:gd name="T5" fmla="*/ 13 h 37"/>
              <a:gd name="T6" fmla="*/ 11 w 13"/>
              <a:gd name="T7" fmla="*/ 13 h 37"/>
              <a:gd name="T8" fmla="*/ 11 w 13"/>
              <a:gd name="T9" fmla="*/ 37 h 37"/>
              <a:gd name="T10" fmla="*/ 1 w 13"/>
              <a:gd name="T11" fmla="*/ 37 h 37"/>
              <a:gd name="T12" fmla="*/ 1 w 13"/>
              <a:gd name="T13" fmla="*/ 13 h 37"/>
              <a:gd name="T14" fmla="*/ 0 w 13"/>
              <a:gd name="T15" fmla="*/ 13 h 37"/>
              <a:gd name="T16" fmla="*/ 0 w 13"/>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37">
                <a:moveTo>
                  <a:pt x="0" y="0"/>
                </a:moveTo>
                <a:lnTo>
                  <a:pt x="13" y="0"/>
                </a:lnTo>
                <a:lnTo>
                  <a:pt x="13" y="13"/>
                </a:lnTo>
                <a:lnTo>
                  <a:pt x="11" y="13"/>
                </a:lnTo>
                <a:lnTo>
                  <a:pt x="11" y="37"/>
                </a:lnTo>
                <a:lnTo>
                  <a:pt x="1" y="37"/>
                </a:lnTo>
                <a:lnTo>
                  <a:pt x="1" y="13"/>
                </a:lnTo>
                <a:lnTo>
                  <a:pt x="0" y="13"/>
                </a:lnTo>
                <a:lnTo>
                  <a:pt x="0" y="0"/>
                </a:lnTo>
              </a:path>
            </a:pathLst>
          </a:custGeom>
          <a:solidFill>
            <a:srgbClr val="33CCCC"/>
          </a:solidFill>
          <a:ln w="0">
            <a:solidFill>
              <a:srgbClr val="000000"/>
            </a:solidFill>
            <a:prstDash val="solid"/>
            <a:round/>
            <a:headEnd/>
            <a:tailEnd/>
          </a:ln>
        </p:spPr>
        <p:txBody>
          <a:bodyPr/>
          <a:lstStyle/>
          <a:p>
            <a:endParaRPr lang="en-US">
              <a:solidFill>
                <a:prstClr val="black"/>
              </a:solidFill>
            </a:endParaRPr>
          </a:p>
        </p:txBody>
      </p:sp>
      <p:sp>
        <p:nvSpPr>
          <p:cNvPr id="12" name="Freeform 465"/>
          <p:cNvSpPr>
            <a:spLocks/>
          </p:cNvSpPr>
          <p:nvPr/>
        </p:nvSpPr>
        <p:spPr bwMode="auto">
          <a:xfrm>
            <a:off x="1484313" y="1127125"/>
            <a:ext cx="776288" cy="1189038"/>
          </a:xfrm>
          <a:custGeom>
            <a:avLst/>
            <a:gdLst>
              <a:gd name="T0" fmla="*/ 0 w 38"/>
              <a:gd name="T1" fmla="*/ 0 h 58"/>
              <a:gd name="T2" fmla="*/ 0 w 38"/>
              <a:gd name="T3" fmla="*/ 25 h 58"/>
              <a:gd name="T4" fmla="*/ 11 w 38"/>
              <a:gd name="T5" fmla="*/ 25 h 58"/>
              <a:gd name="T6" fmla="*/ 12 w 38"/>
              <a:gd name="T7" fmla="*/ 33 h 58"/>
              <a:gd name="T8" fmla="*/ 12 w 38"/>
              <a:gd name="T9" fmla="*/ 42 h 58"/>
              <a:gd name="T10" fmla="*/ 13 w 38"/>
              <a:gd name="T11" fmla="*/ 42 h 58"/>
              <a:gd name="T12" fmla="*/ 13 w 38"/>
              <a:gd name="T13" fmla="*/ 58 h 58"/>
              <a:gd name="T14" fmla="*/ 38 w 38"/>
              <a:gd name="T15" fmla="*/ 58 h 58"/>
              <a:gd name="T16" fmla="*/ 38 w 38"/>
              <a:gd name="T17" fmla="*/ 9 h 58"/>
              <a:gd name="T18" fmla="*/ 12 w 38"/>
              <a:gd name="T19" fmla="*/ 9 h 58"/>
              <a:gd name="T20" fmla="*/ 11 w 38"/>
              <a:gd name="T21" fmla="*/ 0 h 58"/>
              <a:gd name="T22" fmla="*/ 0 w 38"/>
              <a:gd name="T2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58">
                <a:moveTo>
                  <a:pt x="0" y="0"/>
                </a:moveTo>
                <a:lnTo>
                  <a:pt x="0" y="25"/>
                </a:lnTo>
                <a:lnTo>
                  <a:pt x="11" y="25"/>
                </a:lnTo>
                <a:cubicBezTo>
                  <a:pt x="11" y="25"/>
                  <a:pt x="6" y="30"/>
                  <a:pt x="12" y="33"/>
                </a:cubicBezTo>
                <a:lnTo>
                  <a:pt x="12" y="42"/>
                </a:lnTo>
                <a:lnTo>
                  <a:pt x="13" y="42"/>
                </a:lnTo>
                <a:lnTo>
                  <a:pt x="13" y="58"/>
                </a:lnTo>
                <a:lnTo>
                  <a:pt x="38" y="58"/>
                </a:lnTo>
                <a:lnTo>
                  <a:pt x="38" y="9"/>
                </a:lnTo>
                <a:lnTo>
                  <a:pt x="12" y="9"/>
                </a:lnTo>
                <a:lnTo>
                  <a:pt x="11" y="0"/>
                </a:lnTo>
                <a:lnTo>
                  <a:pt x="0" y="0"/>
                </a:lnTo>
              </a:path>
            </a:pathLst>
          </a:custGeom>
          <a:solidFill>
            <a:srgbClr val="FF7C80"/>
          </a:solidFill>
          <a:ln w="0">
            <a:solidFill>
              <a:srgbClr val="000000"/>
            </a:solidFill>
            <a:prstDash val="solid"/>
            <a:round/>
            <a:headEnd/>
            <a:tailEnd/>
          </a:ln>
        </p:spPr>
        <p:txBody>
          <a:bodyPr/>
          <a:lstStyle/>
          <a:p>
            <a:endParaRPr lang="en-US">
              <a:solidFill>
                <a:prstClr val="black"/>
              </a:solidFill>
            </a:endParaRPr>
          </a:p>
        </p:txBody>
      </p:sp>
      <p:sp>
        <p:nvSpPr>
          <p:cNvPr id="13" name="Freeform 466"/>
          <p:cNvSpPr>
            <a:spLocks/>
          </p:cNvSpPr>
          <p:nvPr/>
        </p:nvSpPr>
        <p:spPr bwMode="auto">
          <a:xfrm>
            <a:off x="933450" y="635000"/>
            <a:ext cx="876300" cy="492125"/>
          </a:xfrm>
          <a:custGeom>
            <a:avLst/>
            <a:gdLst>
              <a:gd name="T0" fmla="*/ 0 w 43"/>
              <a:gd name="T1" fmla="*/ 0 h 24"/>
              <a:gd name="T2" fmla="*/ 36 w 43"/>
              <a:gd name="T3" fmla="*/ 0 h 24"/>
              <a:gd name="T4" fmla="*/ 36 w 43"/>
              <a:gd name="T5" fmla="*/ 3 h 24"/>
              <a:gd name="T6" fmla="*/ 36 w 43"/>
              <a:gd name="T7" fmla="*/ 4 h 24"/>
              <a:gd name="T8" fmla="*/ 36 w 43"/>
              <a:gd name="T9" fmla="*/ 4 h 24"/>
              <a:gd name="T10" fmla="*/ 37 w 43"/>
              <a:gd name="T11" fmla="*/ 7 h 24"/>
              <a:gd name="T12" fmla="*/ 37 w 43"/>
              <a:gd name="T13" fmla="*/ 7 h 24"/>
              <a:gd name="T14" fmla="*/ 40 w 43"/>
              <a:gd name="T15" fmla="*/ 7 h 24"/>
              <a:gd name="T16" fmla="*/ 41 w 43"/>
              <a:gd name="T17" fmla="*/ 6 h 24"/>
              <a:gd name="T18" fmla="*/ 43 w 43"/>
              <a:gd name="T19" fmla="*/ 4 h 24"/>
              <a:gd name="T20" fmla="*/ 43 w 43"/>
              <a:gd name="T21" fmla="*/ 15 h 24"/>
              <a:gd name="T22" fmla="*/ 34 w 43"/>
              <a:gd name="T23" fmla="*/ 15 h 24"/>
              <a:gd name="T24" fmla="*/ 34 w 43"/>
              <a:gd name="T25" fmla="*/ 24 h 24"/>
              <a:gd name="T26" fmla="*/ 0 w 43"/>
              <a:gd name="T27" fmla="*/ 24 h 24"/>
              <a:gd name="T28" fmla="*/ 0 w 43"/>
              <a:gd name="T29" fmla="*/ 15 h 24"/>
              <a:gd name="T30" fmla="*/ 0 w 43"/>
              <a:gd name="T31" fmla="*/ 15 h 24"/>
              <a:gd name="T32" fmla="*/ 0 w 43"/>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24">
                <a:moveTo>
                  <a:pt x="0" y="0"/>
                </a:moveTo>
                <a:lnTo>
                  <a:pt x="36" y="0"/>
                </a:lnTo>
                <a:lnTo>
                  <a:pt x="36" y="3"/>
                </a:lnTo>
                <a:cubicBezTo>
                  <a:pt x="36" y="4"/>
                  <a:pt x="36" y="4"/>
                  <a:pt x="36" y="4"/>
                </a:cubicBezTo>
                <a:cubicBezTo>
                  <a:pt x="36" y="4"/>
                  <a:pt x="36" y="4"/>
                  <a:pt x="36" y="4"/>
                </a:cubicBezTo>
                <a:cubicBezTo>
                  <a:pt x="37" y="5"/>
                  <a:pt x="37" y="6"/>
                  <a:pt x="37" y="7"/>
                </a:cubicBezTo>
                <a:cubicBezTo>
                  <a:pt x="37" y="7"/>
                  <a:pt x="37" y="7"/>
                  <a:pt x="37" y="7"/>
                </a:cubicBezTo>
                <a:lnTo>
                  <a:pt x="40" y="7"/>
                </a:lnTo>
                <a:cubicBezTo>
                  <a:pt x="41" y="6"/>
                  <a:pt x="41" y="6"/>
                  <a:pt x="41" y="6"/>
                </a:cubicBezTo>
                <a:cubicBezTo>
                  <a:pt x="42" y="6"/>
                  <a:pt x="42" y="6"/>
                  <a:pt x="43" y="4"/>
                </a:cubicBezTo>
                <a:lnTo>
                  <a:pt x="43" y="15"/>
                </a:lnTo>
                <a:lnTo>
                  <a:pt x="34" y="15"/>
                </a:lnTo>
                <a:lnTo>
                  <a:pt x="34" y="24"/>
                </a:lnTo>
                <a:lnTo>
                  <a:pt x="0" y="24"/>
                </a:lnTo>
                <a:lnTo>
                  <a:pt x="0" y="15"/>
                </a:lnTo>
                <a:lnTo>
                  <a:pt x="0" y="15"/>
                </a:lnTo>
                <a:lnTo>
                  <a:pt x="0" y="0"/>
                </a:lnTo>
              </a:path>
            </a:pathLst>
          </a:custGeom>
          <a:solidFill>
            <a:srgbClr val="FF7C80"/>
          </a:solidFill>
          <a:ln w="0">
            <a:solidFill>
              <a:srgbClr val="000000"/>
            </a:solidFill>
            <a:prstDash val="solid"/>
            <a:round/>
            <a:headEnd/>
            <a:tailEnd/>
          </a:ln>
        </p:spPr>
        <p:txBody>
          <a:bodyPr/>
          <a:lstStyle/>
          <a:p>
            <a:endParaRPr lang="en-US">
              <a:solidFill>
                <a:prstClr val="black"/>
              </a:solidFill>
            </a:endParaRPr>
          </a:p>
        </p:txBody>
      </p:sp>
      <p:sp>
        <p:nvSpPr>
          <p:cNvPr id="14" name="Freeform 467"/>
          <p:cNvSpPr>
            <a:spLocks/>
          </p:cNvSpPr>
          <p:nvPr/>
        </p:nvSpPr>
        <p:spPr bwMode="auto">
          <a:xfrm>
            <a:off x="1706563" y="5453063"/>
            <a:ext cx="533400" cy="409575"/>
          </a:xfrm>
          <a:custGeom>
            <a:avLst/>
            <a:gdLst>
              <a:gd name="T0" fmla="*/ 8 w 26"/>
              <a:gd name="T1" fmla="*/ 0 h 20"/>
              <a:gd name="T2" fmla="*/ 18 w 26"/>
              <a:gd name="T3" fmla="*/ 4 h 20"/>
              <a:gd name="T4" fmla="*/ 23 w 26"/>
              <a:gd name="T5" fmla="*/ 7 h 20"/>
              <a:gd name="T6" fmla="*/ 26 w 26"/>
              <a:gd name="T7" fmla="*/ 11 h 20"/>
              <a:gd name="T8" fmla="*/ 26 w 26"/>
              <a:gd name="T9" fmla="*/ 20 h 20"/>
              <a:gd name="T10" fmla="*/ 0 w 26"/>
              <a:gd name="T11" fmla="*/ 20 h 20"/>
              <a:gd name="T12" fmla="*/ 1 w 26"/>
              <a:gd name="T13" fmla="*/ 11 h 20"/>
              <a:gd name="T14" fmla="*/ 8 w 26"/>
              <a:gd name="T15" fmla="*/ 11 h 20"/>
              <a:gd name="T16" fmla="*/ 8 w 26"/>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0">
                <a:moveTo>
                  <a:pt x="8" y="0"/>
                </a:moveTo>
                <a:lnTo>
                  <a:pt x="18" y="4"/>
                </a:lnTo>
                <a:lnTo>
                  <a:pt x="23" y="7"/>
                </a:lnTo>
                <a:lnTo>
                  <a:pt x="26" y="11"/>
                </a:lnTo>
                <a:lnTo>
                  <a:pt x="26" y="20"/>
                </a:lnTo>
                <a:lnTo>
                  <a:pt x="0" y="20"/>
                </a:lnTo>
                <a:lnTo>
                  <a:pt x="1" y="11"/>
                </a:lnTo>
                <a:lnTo>
                  <a:pt x="8" y="11"/>
                </a:lnTo>
                <a:lnTo>
                  <a:pt x="8" y="0"/>
                </a:lnTo>
              </a:path>
            </a:pathLst>
          </a:custGeom>
          <a:solidFill>
            <a:schemeClr val="bg2">
              <a:lumMod val="50000"/>
            </a:schemeClr>
          </a:solidFill>
          <a:ln w="0">
            <a:solidFill>
              <a:srgbClr val="000000"/>
            </a:solidFill>
            <a:prstDash val="solid"/>
            <a:round/>
            <a:headEnd/>
            <a:tailEnd/>
          </a:ln>
        </p:spPr>
        <p:txBody>
          <a:bodyPr/>
          <a:lstStyle/>
          <a:p>
            <a:endParaRPr lang="en-US">
              <a:solidFill>
                <a:prstClr val="black"/>
              </a:solidFill>
            </a:endParaRPr>
          </a:p>
        </p:txBody>
      </p:sp>
      <p:sp>
        <p:nvSpPr>
          <p:cNvPr id="15" name="Freeform 468"/>
          <p:cNvSpPr>
            <a:spLocks/>
          </p:cNvSpPr>
          <p:nvPr/>
        </p:nvSpPr>
        <p:spPr bwMode="auto">
          <a:xfrm>
            <a:off x="995363" y="5329238"/>
            <a:ext cx="384175" cy="452438"/>
          </a:xfrm>
          <a:custGeom>
            <a:avLst/>
            <a:gdLst>
              <a:gd name="T0" fmla="*/ 0 w 19"/>
              <a:gd name="T1" fmla="*/ 0 h 22"/>
              <a:gd name="T2" fmla="*/ 0 w 19"/>
              <a:gd name="T3" fmla="*/ 3 h 22"/>
              <a:gd name="T4" fmla="*/ 2 w 19"/>
              <a:gd name="T5" fmla="*/ 3 h 22"/>
              <a:gd name="T6" fmla="*/ 2 w 19"/>
              <a:gd name="T7" fmla="*/ 22 h 22"/>
              <a:gd name="T8" fmla="*/ 19 w 19"/>
              <a:gd name="T9" fmla="*/ 22 h 22"/>
              <a:gd name="T10" fmla="*/ 19 w 19"/>
              <a:gd name="T11" fmla="*/ 0 h 22"/>
              <a:gd name="T12" fmla="*/ 0 w 1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9" h="22">
                <a:moveTo>
                  <a:pt x="0" y="0"/>
                </a:moveTo>
                <a:lnTo>
                  <a:pt x="0" y="3"/>
                </a:lnTo>
                <a:lnTo>
                  <a:pt x="2" y="3"/>
                </a:lnTo>
                <a:lnTo>
                  <a:pt x="2" y="22"/>
                </a:lnTo>
                <a:lnTo>
                  <a:pt x="19" y="22"/>
                </a:lnTo>
                <a:lnTo>
                  <a:pt x="19" y="0"/>
                </a:lnTo>
                <a:lnTo>
                  <a:pt x="0" y="0"/>
                </a:lnTo>
              </a:path>
            </a:pathLst>
          </a:custGeom>
          <a:solidFill>
            <a:srgbClr val="7F64CA"/>
          </a:solidFill>
          <a:ln w="0">
            <a:solidFill>
              <a:srgbClr val="000000"/>
            </a:solidFill>
            <a:prstDash val="solid"/>
            <a:round/>
            <a:headEnd/>
            <a:tailEnd/>
          </a:ln>
        </p:spPr>
        <p:txBody>
          <a:bodyPr/>
          <a:lstStyle/>
          <a:p>
            <a:endParaRPr lang="en-US">
              <a:solidFill>
                <a:prstClr val="black"/>
              </a:solidFill>
            </a:endParaRPr>
          </a:p>
        </p:txBody>
      </p:sp>
      <p:sp>
        <p:nvSpPr>
          <p:cNvPr id="16" name="Freeform 469"/>
          <p:cNvSpPr>
            <a:spLocks/>
          </p:cNvSpPr>
          <p:nvPr/>
        </p:nvSpPr>
        <p:spPr bwMode="auto">
          <a:xfrm>
            <a:off x="749300" y="5329238"/>
            <a:ext cx="285750" cy="452438"/>
          </a:xfrm>
          <a:custGeom>
            <a:avLst/>
            <a:gdLst>
              <a:gd name="T0" fmla="*/ 0 w 14"/>
              <a:gd name="T1" fmla="*/ 0 h 22"/>
              <a:gd name="T2" fmla="*/ 12 w 14"/>
              <a:gd name="T3" fmla="*/ 0 h 22"/>
              <a:gd name="T4" fmla="*/ 12 w 14"/>
              <a:gd name="T5" fmla="*/ 3 h 22"/>
              <a:gd name="T6" fmla="*/ 14 w 14"/>
              <a:gd name="T7" fmla="*/ 3 h 22"/>
              <a:gd name="T8" fmla="*/ 14 w 14"/>
              <a:gd name="T9" fmla="*/ 22 h 22"/>
              <a:gd name="T10" fmla="*/ 0 w 14"/>
              <a:gd name="T11" fmla="*/ 22 h 22"/>
              <a:gd name="T12" fmla="*/ 0 w 14"/>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4" h="22">
                <a:moveTo>
                  <a:pt x="0" y="0"/>
                </a:moveTo>
                <a:lnTo>
                  <a:pt x="12" y="0"/>
                </a:lnTo>
                <a:lnTo>
                  <a:pt x="12" y="3"/>
                </a:lnTo>
                <a:lnTo>
                  <a:pt x="14" y="3"/>
                </a:lnTo>
                <a:lnTo>
                  <a:pt x="14" y="22"/>
                </a:lnTo>
                <a:lnTo>
                  <a:pt x="0" y="22"/>
                </a:lnTo>
                <a:lnTo>
                  <a:pt x="0" y="0"/>
                </a:lnTo>
              </a:path>
            </a:pathLst>
          </a:custGeom>
          <a:solidFill>
            <a:schemeClr val="accent6">
              <a:lumMod val="75000"/>
            </a:schemeClr>
          </a:solidFill>
          <a:ln w="0">
            <a:solidFill>
              <a:srgbClr val="000000"/>
            </a:solidFill>
            <a:prstDash val="solid"/>
            <a:round/>
            <a:headEnd/>
            <a:tailEnd/>
          </a:ln>
        </p:spPr>
        <p:txBody>
          <a:bodyPr/>
          <a:lstStyle/>
          <a:p>
            <a:endParaRPr lang="en-US">
              <a:solidFill>
                <a:srgbClr val="F79646">
                  <a:lumMod val="75000"/>
                </a:srgbClr>
              </a:solidFill>
            </a:endParaRPr>
          </a:p>
        </p:txBody>
      </p:sp>
      <p:sp>
        <p:nvSpPr>
          <p:cNvPr id="17" name="Rectangle 470"/>
          <p:cNvSpPr>
            <a:spLocks noChangeArrowheads="1"/>
          </p:cNvSpPr>
          <p:nvPr/>
        </p:nvSpPr>
        <p:spPr bwMode="auto">
          <a:xfrm>
            <a:off x="1035050" y="6110288"/>
            <a:ext cx="392113" cy="285750"/>
          </a:xfrm>
          <a:prstGeom prst="rect">
            <a:avLst/>
          </a:prstGeom>
          <a:solidFill>
            <a:srgbClr val="CC6600"/>
          </a:solidFill>
          <a:ln w="0">
            <a:solidFill>
              <a:srgbClr val="000000"/>
            </a:solidFill>
            <a:miter lim="800000"/>
            <a:headEnd/>
            <a:tailEnd/>
          </a:ln>
        </p:spPr>
        <p:txBody>
          <a:bodyPr/>
          <a:lstStyle/>
          <a:p>
            <a:endParaRPr lang="en-US">
              <a:solidFill>
                <a:prstClr val="black"/>
              </a:solidFill>
            </a:endParaRPr>
          </a:p>
        </p:txBody>
      </p:sp>
      <p:sp>
        <p:nvSpPr>
          <p:cNvPr id="18" name="Rectangle 471"/>
          <p:cNvSpPr>
            <a:spLocks noChangeArrowheads="1"/>
          </p:cNvSpPr>
          <p:nvPr/>
        </p:nvSpPr>
        <p:spPr bwMode="auto">
          <a:xfrm>
            <a:off x="749300" y="6110288"/>
            <a:ext cx="285750" cy="285750"/>
          </a:xfrm>
          <a:prstGeom prst="rect">
            <a:avLst/>
          </a:prstGeom>
          <a:solidFill>
            <a:srgbClr val="33CCCC"/>
          </a:solidFill>
          <a:ln w="0">
            <a:solidFill>
              <a:srgbClr val="000000"/>
            </a:solidFill>
            <a:miter lim="800000"/>
            <a:headEnd/>
            <a:tailEnd/>
          </a:ln>
        </p:spPr>
        <p:txBody>
          <a:bodyPr/>
          <a:lstStyle/>
          <a:p>
            <a:endParaRPr lang="en-US">
              <a:solidFill>
                <a:prstClr val="black"/>
              </a:solidFill>
            </a:endParaRPr>
          </a:p>
        </p:txBody>
      </p:sp>
      <p:sp>
        <p:nvSpPr>
          <p:cNvPr id="19" name="Rectangle 472"/>
          <p:cNvSpPr>
            <a:spLocks noChangeArrowheads="1"/>
          </p:cNvSpPr>
          <p:nvPr/>
        </p:nvSpPr>
        <p:spPr bwMode="auto">
          <a:xfrm>
            <a:off x="1427163" y="6110288"/>
            <a:ext cx="444500" cy="285750"/>
          </a:xfrm>
          <a:prstGeom prst="rect">
            <a:avLst/>
          </a:prstGeom>
          <a:solidFill>
            <a:srgbClr val="7F64CA"/>
          </a:solidFill>
          <a:ln w="0">
            <a:solidFill>
              <a:srgbClr val="000000"/>
            </a:solidFill>
            <a:miter lim="800000"/>
            <a:headEnd/>
            <a:tailEnd/>
          </a:ln>
        </p:spPr>
        <p:txBody>
          <a:bodyPr/>
          <a:lstStyle/>
          <a:p>
            <a:endParaRPr lang="en-US">
              <a:solidFill>
                <a:prstClr val="black"/>
              </a:solidFill>
            </a:endParaRPr>
          </a:p>
        </p:txBody>
      </p:sp>
      <p:sp>
        <p:nvSpPr>
          <p:cNvPr id="20" name="Freeform 473"/>
          <p:cNvSpPr>
            <a:spLocks/>
          </p:cNvSpPr>
          <p:nvPr/>
        </p:nvSpPr>
        <p:spPr bwMode="auto">
          <a:xfrm>
            <a:off x="1427163" y="5780088"/>
            <a:ext cx="457200" cy="331788"/>
          </a:xfrm>
          <a:custGeom>
            <a:avLst/>
            <a:gdLst>
              <a:gd name="T0" fmla="*/ 0 w 22"/>
              <a:gd name="T1" fmla="*/ 0 h 16"/>
              <a:gd name="T2" fmla="*/ 15 w 22"/>
              <a:gd name="T3" fmla="*/ 0 h 16"/>
              <a:gd name="T4" fmla="*/ 15 w 22"/>
              <a:gd name="T5" fmla="*/ 4 h 16"/>
              <a:gd name="T6" fmla="*/ 22 w 22"/>
              <a:gd name="T7" fmla="*/ 4 h 16"/>
              <a:gd name="T8" fmla="*/ 22 w 22"/>
              <a:gd name="T9" fmla="*/ 16 h 16"/>
              <a:gd name="T10" fmla="*/ 0 w 22"/>
              <a:gd name="T11" fmla="*/ 16 h 16"/>
              <a:gd name="T12" fmla="*/ 0 w 22"/>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22" h="16">
                <a:moveTo>
                  <a:pt x="0" y="0"/>
                </a:moveTo>
                <a:lnTo>
                  <a:pt x="15" y="0"/>
                </a:lnTo>
                <a:lnTo>
                  <a:pt x="15" y="4"/>
                </a:lnTo>
                <a:lnTo>
                  <a:pt x="22" y="4"/>
                </a:lnTo>
                <a:lnTo>
                  <a:pt x="22" y="16"/>
                </a:lnTo>
                <a:lnTo>
                  <a:pt x="0" y="16"/>
                </a:lnTo>
                <a:lnTo>
                  <a:pt x="0" y="0"/>
                </a:lnTo>
              </a:path>
            </a:pathLst>
          </a:custGeom>
          <a:solidFill>
            <a:srgbClr val="7F64CA"/>
          </a:solidFill>
          <a:ln w="0">
            <a:solidFill>
              <a:srgbClr val="000000"/>
            </a:solidFill>
            <a:prstDash val="solid"/>
            <a:round/>
            <a:headEnd/>
            <a:tailEnd/>
          </a:ln>
        </p:spPr>
        <p:txBody>
          <a:bodyPr/>
          <a:lstStyle/>
          <a:p>
            <a:endParaRPr lang="en-US">
              <a:solidFill>
                <a:prstClr val="black"/>
              </a:solidFill>
            </a:endParaRPr>
          </a:p>
        </p:txBody>
      </p:sp>
      <p:sp>
        <p:nvSpPr>
          <p:cNvPr id="21" name="Freeform 474"/>
          <p:cNvSpPr>
            <a:spLocks/>
          </p:cNvSpPr>
          <p:nvPr/>
        </p:nvSpPr>
        <p:spPr bwMode="auto">
          <a:xfrm>
            <a:off x="436563" y="1127125"/>
            <a:ext cx="1060450" cy="420688"/>
          </a:xfrm>
          <a:custGeom>
            <a:avLst/>
            <a:gdLst>
              <a:gd name="T0" fmla="*/ 0 w 52"/>
              <a:gd name="T1" fmla="*/ 0 h 18"/>
              <a:gd name="T2" fmla="*/ 52 w 52"/>
              <a:gd name="T3" fmla="*/ 0 h 18"/>
              <a:gd name="T4" fmla="*/ 52 w 52"/>
              <a:gd name="T5" fmla="*/ 18 h 18"/>
              <a:gd name="T6" fmla="*/ 0 w 52"/>
              <a:gd name="T7" fmla="*/ 18 h 18"/>
              <a:gd name="T8" fmla="*/ 0 w 52"/>
              <a:gd name="T9" fmla="*/ 10 h 18"/>
              <a:gd name="T10" fmla="*/ 0 w 52"/>
              <a:gd name="T11" fmla="*/ 9 h 18"/>
              <a:gd name="T12" fmla="*/ 0 w 52"/>
              <a:gd name="T13" fmla="*/ 7 h 18"/>
              <a:gd name="T14" fmla="*/ 0 w 52"/>
              <a:gd name="T15" fmla="*/ 7 h 18"/>
              <a:gd name="T16" fmla="*/ 0 w 52"/>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8">
                <a:moveTo>
                  <a:pt x="0" y="0"/>
                </a:moveTo>
                <a:lnTo>
                  <a:pt x="52" y="0"/>
                </a:lnTo>
                <a:lnTo>
                  <a:pt x="52" y="18"/>
                </a:lnTo>
                <a:lnTo>
                  <a:pt x="0" y="18"/>
                </a:lnTo>
                <a:cubicBezTo>
                  <a:pt x="0" y="18"/>
                  <a:pt x="0" y="11"/>
                  <a:pt x="0" y="10"/>
                </a:cubicBezTo>
                <a:lnTo>
                  <a:pt x="0" y="9"/>
                </a:lnTo>
                <a:lnTo>
                  <a:pt x="0" y="7"/>
                </a:lnTo>
                <a:lnTo>
                  <a:pt x="0" y="7"/>
                </a:lnTo>
                <a:lnTo>
                  <a:pt x="0" y="0"/>
                </a:lnTo>
              </a:path>
            </a:pathLst>
          </a:custGeom>
          <a:solidFill>
            <a:srgbClr val="FFFF00"/>
          </a:solidFill>
          <a:ln w="0">
            <a:solidFill>
              <a:srgbClr val="000000"/>
            </a:solidFill>
            <a:prstDash val="solid"/>
            <a:round/>
            <a:headEnd/>
            <a:tailEnd/>
          </a:ln>
        </p:spPr>
        <p:txBody>
          <a:bodyPr/>
          <a:lstStyle/>
          <a:p>
            <a:endParaRPr lang="en-US">
              <a:solidFill>
                <a:prstClr val="black"/>
              </a:solidFill>
            </a:endParaRPr>
          </a:p>
        </p:txBody>
      </p:sp>
      <p:sp>
        <p:nvSpPr>
          <p:cNvPr id="22" name="Freeform 475"/>
          <p:cNvSpPr>
            <a:spLocks/>
          </p:cNvSpPr>
          <p:nvPr/>
        </p:nvSpPr>
        <p:spPr bwMode="auto">
          <a:xfrm>
            <a:off x="2260600" y="941388"/>
            <a:ext cx="938213" cy="862013"/>
          </a:xfrm>
          <a:custGeom>
            <a:avLst/>
            <a:gdLst>
              <a:gd name="T0" fmla="*/ 0 w 46"/>
              <a:gd name="T1" fmla="*/ 0 h 42"/>
              <a:gd name="T2" fmla="*/ 0 w 46"/>
              <a:gd name="T3" fmla="*/ 42 h 42"/>
              <a:gd name="T4" fmla="*/ 24 w 46"/>
              <a:gd name="T5" fmla="*/ 42 h 42"/>
              <a:gd name="T6" fmla="*/ 22 w 46"/>
              <a:gd name="T7" fmla="*/ 40 h 42"/>
              <a:gd name="T8" fmla="*/ 46 w 46"/>
              <a:gd name="T9" fmla="*/ 40 h 42"/>
              <a:gd name="T10" fmla="*/ 46 w 46"/>
              <a:gd name="T11" fmla="*/ 35 h 42"/>
              <a:gd name="T12" fmla="*/ 46 w 46"/>
              <a:gd name="T13" fmla="*/ 35 h 42"/>
              <a:gd name="T14" fmla="*/ 46 w 46"/>
              <a:gd name="T15" fmla="*/ 3 h 42"/>
              <a:gd name="T16" fmla="*/ 34 w 46"/>
              <a:gd name="T17" fmla="*/ 4 h 42"/>
              <a:gd name="T18" fmla="*/ 33 w 46"/>
              <a:gd name="T19" fmla="*/ 7 h 42"/>
              <a:gd name="T20" fmla="*/ 24 w 46"/>
              <a:gd name="T21" fmla="*/ 9 h 42"/>
              <a:gd name="T22" fmla="*/ 21 w 46"/>
              <a:gd name="T23" fmla="*/ 4 h 42"/>
              <a:gd name="T24" fmla="*/ 18 w 46"/>
              <a:gd name="T25" fmla="*/ 4 h 42"/>
              <a:gd name="T26" fmla="*/ 15 w 46"/>
              <a:gd name="T27" fmla="*/ 4 h 42"/>
              <a:gd name="T28" fmla="*/ 12 w 46"/>
              <a:gd name="T29" fmla="*/ 3 h 42"/>
              <a:gd name="T30" fmla="*/ 10 w 46"/>
              <a:gd name="T31" fmla="*/ 3 h 42"/>
              <a:gd name="T32" fmla="*/ 6 w 46"/>
              <a:gd name="T33" fmla="*/ 2 h 42"/>
              <a:gd name="T34" fmla="*/ 4 w 46"/>
              <a:gd name="T35" fmla="*/ 0 h 42"/>
              <a:gd name="T36" fmla="*/ 0 w 46"/>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42">
                <a:moveTo>
                  <a:pt x="0" y="0"/>
                </a:moveTo>
                <a:lnTo>
                  <a:pt x="0" y="42"/>
                </a:lnTo>
                <a:cubicBezTo>
                  <a:pt x="8" y="42"/>
                  <a:pt x="16" y="42"/>
                  <a:pt x="24" y="42"/>
                </a:cubicBezTo>
                <a:lnTo>
                  <a:pt x="22" y="40"/>
                </a:lnTo>
                <a:lnTo>
                  <a:pt x="46" y="40"/>
                </a:lnTo>
                <a:lnTo>
                  <a:pt x="46" y="35"/>
                </a:lnTo>
                <a:lnTo>
                  <a:pt x="46" y="35"/>
                </a:lnTo>
                <a:lnTo>
                  <a:pt x="46" y="3"/>
                </a:lnTo>
                <a:cubicBezTo>
                  <a:pt x="46" y="3"/>
                  <a:pt x="39" y="2"/>
                  <a:pt x="34" y="4"/>
                </a:cubicBezTo>
                <a:cubicBezTo>
                  <a:pt x="34" y="4"/>
                  <a:pt x="32" y="6"/>
                  <a:pt x="33" y="7"/>
                </a:cubicBezTo>
                <a:cubicBezTo>
                  <a:pt x="33" y="7"/>
                  <a:pt x="30" y="8"/>
                  <a:pt x="24" y="9"/>
                </a:cubicBezTo>
                <a:cubicBezTo>
                  <a:pt x="24" y="9"/>
                  <a:pt x="21" y="8"/>
                  <a:pt x="21" y="4"/>
                </a:cubicBezTo>
                <a:cubicBezTo>
                  <a:pt x="21" y="4"/>
                  <a:pt x="21" y="3"/>
                  <a:pt x="18" y="4"/>
                </a:cubicBezTo>
                <a:cubicBezTo>
                  <a:pt x="16" y="4"/>
                  <a:pt x="16" y="4"/>
                  <a:pt x="15" y="4"/>
                </a:cubicBezTo>
                <a:cubicBezTo>
                  <a:pt x="13" y="3"/>
                  <a:pt x="13" y="2"/>
                  <a:pt x="12" y="3"/>
                </a:cubicBezTo>
                <a:cubicBezTo>
                  <a:pt x="11" y="4"/>
                  <a:pt x="11" y="3"/>
                  <a:pt x="10" y="3"/>
                </a:cubicBezTo>
                <a:cubicBezTo>
                  <a:pt x="10" y="4"/>
                  <a:pt x="7" y="4"/>
                  <a:pt x="6" y="2"/>
                </a:cubicBezTo>
                <a:cubicBezTo>
                  <a:pt x="6" y="2"/>
                  <a:pt x="6" y="0"/>
                  <a:pt x="4" y="0"/>
                </a:cubicBezTo>
                <a:cubicBezTo>
                  <a:pt x="2" y="0"/>
                  <a:pt x="0" y="0"/>
                  <a:pt x="0" y="0"/>
                </a:cubicBezTo>
              </a:path>
            </a:pathLst>
          </a:custGeom>
          <a:solidFill>
            <a:srgbClr val="FFC000"/>
          </a:solidFill>
          <a:ln w="0">
            <a:solidFill>
              <a:srgbClr val="000000"/>
            </a:solidFill>
            <a:prstDash val="solid"/>
            <a:round/>
            <a:headEnd/>
            <a:tailEnd/>
          </a:ln>
        </p:spPr>
        <p:txBody>
          <a:bodyPr/>
          <a:lstStyle/>
          <a:p>
            <a:endParaRPr lang="en-US">
              <a:solidFill>
                <a:prstClr val="black"/>
              </a:solidFill>
            </a:endParaRPr>
          </a:p>
        </p:txBody>
      </p:sp>
      <p:sp>
        <p:nvSpPr>
          <p:cNvPr id="23" name="Freeform 476"/>
          <p:cNvSpPr>
            <a:spLocks/>
          </p:cNvSpPr>
          <p:nvPr/>
        </p:nvSpPr>
        <p:spPr bwMode="auto">
          <a:xfrm>
            <a:off x="3192463" y="1022350"/>
            <a:ext cx="877888" cy="2009775"/>
          </a:xfrm>
          <a:custGeom>
            <a:avLst/>
            <a:gdLst>
              <a:gd name="T0" fmla="*/ 0 w 43"/>
              <a:gd name="T1" fmla="*/ 0 h 98"/>
              <a:gd name="T2" fmla="*/ 0 w 43"/>
              <a:gd name="T3" fmla="*/ 32 h 98"/>
              <a:gd name="T4" fmla="*/ 0 w 43"/>
              <a:gd name="T5" fmla="*/ 32 h 98"/>
              <a:gd name="T6" fmla="*/ 0 w 43"/>
              <a:gd name="T7" fmla="*/ 46 h 98"/>
              <a:gd name="T8" fmla="*/ 1 w 43"/>
              <a:gd name="T9" fmla="*/ 46 h 98"/>
              <a:gd name="T10" fmla="*/ 1 w 43"/>
              <a:gd name="T11" fmla="*/ 94 h 98"/>
              <a:gd name="T12" fmla="*/ 26 w 43"/>
              <a:gd name="T13" fmla="*/ 94 h 98"/>
              <a:gd name="T14" fmla="*/ 26 w 43"/>
              <a:gd name="T15" fmla="*/ 97 h 98"/>
              <a:gd name="T16" fmla="*/ 29 w 43"/>
              <a:gd name="T17" fmla="*/ 95 h 98"/>
              <a:gd name="T18" fmla="*/ 31 w 43"/>
              <a:gd name="T19" fmla="*/ 90 h 98"/>
              <a:gd name="T20" fmla="*/ 34 w 43"/>
              <a:gd name="T21" fmla="*/ 88 h 98"/>
              <a:gd name="T22" fmla="*/ 35 w 43"/>
              <a:gd name="T23" fmla="*/ 87 h 98"/>
              <a:gd name="T24" fmla="*/ 36 w 43"/>
              <a:gd name="T25" fmla="*/ 87 h 98"/>
              <a:gd name="T26" fmla="*/ 37 w 43"/>
              <a:gd name="T27" fmla="*/ 86 h 98"/>
              <a:gd name="T28" fmla="*/ 41 w 43"/>
              <a:gd name="T29" fmla="*/ 84 h 98"/>
              <a:gd name="T30" fmla="*/ 43 w 43"/>
              <a:gd name="T31" fmla="*/ 82 h 98"/>
              <a:gd name="T32" fmla="*/ 43 w 43"/>
              <a:gd name="T33" fmla="*/ 20 h 98"/>
              <a:gd name="T34" fmla="*/ 42 w 43"/>
              <a:gd name="T35" fmla="*/ 19 h 98"/>
              <a:gd name="T36" fmla="*/ 40 w 43"/>
              <a:gd name="T37" fmla="*/ 18 h 98"/>
              <a:gd name="T38" fmla="*/ 36 w 43"/>
              <a:gd name="T39" fmla="*/ 17 h 98"/>
              <a:gd name="T40" fmla="*/ 33 w 43"/>
              <a:gd name="T41" fmla="*/ 12 h 98"/>
              <a:gd name="T42" fmla="*/ 32 w 43"/>
              <a:gd name="T43" fmla="*/ 13 h 98"/>
              <a:gd name="T44" fmla="*/ 30 w 43"/>
              <a:gd name="T45" fmla="*/ 12 h 98"/>
              <a:gd name="T46" fmla="*/ 27 w 43"/>
              <a:gd name="T47" fmla="*/ 15 h 98"/>
              <a:gd name="T48" fmla="*/ 27 w 43"/>
              <a:gd name="T49" fmla="*/ 17 h 98"/>
              <a:gd name="T50" fmla="*/ 27 w 43"/>
              <a:gd name="T51" fmla="*/ 18 h 98"/>
              <a:gd name="T52" fmla="*/ 26 w 43"/>
              <a:gd name="T53" fmla="*/ 19 h 98"/>
              <a:gd name="T54" fmla="*/ 23 w 43"/>
              <a:gd name="T55" fmla="*/ 19 h 98"/>
              <a:gd name="T56" fmla="*/ 23 w 43"/>
              <a:gd name="T57" fmla="*/ 17 h 98"/>
              <a:gd name="T58" fmla="*/ 20 w 43"/>
              <a:gd name="T59" fmla="*/ 14 h 98"/>
              <a:gd name="T60" fmla="*/ 21 w 43"/>
              <a:gd name="T61" fmla="*/ 12 h 98"/>
              <a:gd name="T62" fmla="*/ 21 w 43"/>
              <a:gd name="T63" fmla="*/ 11 h 98"/>
              <a:gd name="T64" fmla="*/ 21 w 43"/>
              <a:gd name="T65" fmla="*/ 10 h 98"/>
              <a:gd name="T66" fmla="*/ 13 w 43"/>
              <a:gd name="T67" fmla="*/ 8 h 98"/>
              <a:gd name="T68" fmla="*/ 13 w 43"/>
              <a:gd name="T69" fmla="*/ 7 h 98"/>
              <a:gd name="T70" fmla="*/ 13 w 43"/>
              <a:gd name="T71" fmla="*/ 5 h 98"/>
              <a:gd name="T72" fmla="*/ 15 w 43"/>
              <a:gd name="T73" fmla="*/ 5 h 98"/>
              <a:gd name="T74" fmla="*/ 15 w 43"/>
              <a:gd name="T75" fmla="*/ 3 h 98"/>
              <a:gd name="T76" fmla="*/ 10 w 43"/>
              <a:gd name="T77" fmla="*/ 2 h 98"/>
              <a:gd name="T78" fmla="*/ 5 w 43"/>
              <a:gd name="T79" fmla="*/ 1 h 98"/>
              <a:gd name="T80" fmla="*/ 0 w 43"/>
              <a:gd name="T8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98">
                <a:moveTo>
                  <a:pt x="0" y="0"/>
                </a:moveTo>
                <a:lnTo>
                  <a:pt x="0" y="32"/>
                </a:lnTo>
                <a:lnTo>
                  <a:pt x="0" y="32"/>
                </a:lnTo>
                <a:lnTo>
                  <a:pt x="0" y="46"/>
                </a:lnTo>
                <a:lnTo>
                  <a:pt x="1" y="46"/>
                </a:lnTo>
                <a:lnTo>
                  <a:pt x="1" y="94"/>
                </a:lnTo>
                <a:lnTo>
                  <a:pt x="26" y="94"/>
                </a:lnTo>
                <a:lnTo>
                  <a:pt x="26" y="97"/>
                </a:lnTo>
                <a:cubicBezTo>
                  <a:pt x="26" y="97"/>
                  <a:pt x="29" y="98"/>
                  <a:pt x="29" y="95"/>
                </a:cubicBezTo>
                <a:cubicBezTo>
                  <a:pt x="29" y="95"/>
                  <a:pt x="29" y="92"/>
                  <a:pt x="31" y="90"/>
                </a:cubicBezTo>
                <a:cubicBezTo>
                  <a:pt x="31" y="90"/>
                  <a:pt x="34" y="88"/>
                  <a:pt x="34" y="88"/>
                </a:cubicBezTo>
                <a:cubicBezTo>
                  <a:pt x="34" y="87"/>
                  <a:pt x="35" y="87"/>
                  <a:pt x="35" y="87"/>
                </a:cubicBezTo>
                <a:lnTo>
                  <a:pt x="36" y="87"/>
                </a:lnTo>
                <a:cubicBezTo>
                  <a:pt x="36" y="87"/>
                  <a:pt x="36" y="86"/>
                  <a:pt x="37" y="86"/>
                </a:cubicBezTo>
                <a:cubicBezTo>
                  <a:pt x="37" y="86"/>
                  <a:pt x="40" y="86"/>
                  <a:pt x="41" y="84"/>
                </a:cubicBezTo>
                <a:cubicBezTo>
                  <a:pt x="43" y="83"/>
                  <a:pt x="43" y="82"/>
                  <a:pt x="43" y="82"/>
                </a:cubicBezTo>
                <a:lnTo>
                  <a:pt x="43" y="20"/>
                </a:lnTo>
                <a:cubicBezTo>
                  <a:pt x="43" y="20"/>
                  <a:pt x="42" y="19"/>
                  <a:pt x="42" y="19"/>
                </a:cubicBezTo>
                <a:cubicBezTo>
                  <a:pt x="41" y="19"/>
                  <a:pt x="40" y="19"/>
                  <a:pt x="40" y="18"/>
                </a:cubicBezTo>
                <a:cubicBezTo>
                  <a:pt x="39" y="18"/>
                  <a:pt x="37" y="17"/>
                  <a:pt x="36" y="17"/>
                </a:cubicBezTo>
                <a:cubicBezTo>
                  <a:pt x="36" y="16"/>
                  <a:pt x="35" y="12"/>
                  <a:pt x="33" y="12"/>
                </a:cubicBezTo>
                <a:cubicBezTo>
                  <a:pt x="33" y="12"/>
                  <a:pt x="33" y="12"/>
                  <a:pt x="32" y="13"/>
                </a:cubicBezTo>
                <a:cubicBezTo>
                  <a:pt x="32" y="13"/>
                  <a:pt x="30" y="13"/>
                  <a:pt x="30" y="12"/>
                </a:cubicBezTo>
                <a:cubicBezTo>
                  <a:pt x="30" y="12"/>
                  <a:pt x="28" y="12"/>
                  <a:pt x="27" y="15"/>
                </a:cubicBezTo>
                <a:cubicBezTo>
                  <a:pt x="27" y="15"/>
                  <a:pt x="26" y="15"/>
                  <a:pt x="27" y="17"/>
                </a:cubicBezTo>
                <a:cubicBezTo>
                  <a:pt x="27" y="17"/>
                  <a:pt x="27" y="18"/>
                  <a:pt x="27" y="18"/>
                </a:cubicBezTo>
                <a:cubicBezTo>
                  <a:pt x="27" y="18"/>
                  <a:pt x="27" y="19"/>
                  <a:pt x="26" y="19"/>
                </a:cubicBezTo>
                <a:cubicBezTo>
                  <a:pt x="26" y="19"/>
                  <a:pt x="24" y="20"/>
                  <a:pt x="23" y="19"/>
                </a:cubicBezTo>
                <a:cubicBezTo>
                  <a:pt x="23" y="19"/>
                  <a:pt x="24" y="18"/>
                  <a:pt x="23" y="17"/>
                </a:cubicBezTo>
                <a:cubicBezTo>
                  <a:pt x="23" y="17"/>
                  <a:pt x="20" y="15"/>
                  <a:pt x="20" y="14"/>
                </a:cubicBezTo>
                <a:cubicBezTo>
                  <a:pt x="20" y="14"/>
                  <a:pt x="21" y="12"/>
                  <a:pt x="21" y="12"/>
                </a:cubicBezTo>
                <a:cubicBezTo>
                  <a:pt x="21" y="12"/>
                  <a:pt x="21" y="11"/>
                  <a:pt x="21" y="11"/>
                </a:cubicBezTo>
                <a:lnTo>
                  <a:pt x="21" y="10"/>
                </a:lnTo>
                <a:cubicBezTo>
                  <a:pt x="21" y="10"/>
                  <a:pt x="20" y="9"/>
                  <a:pt x="13" y="8"/>
                </a:cubicBezTo>
                <a:cubicBezTo>
                  <a:pt x="13" y="8"/>
                  <a:pt x="13" y="8"/>
                  <a:pt x="13" y="7"/>
                </a:cubicBezTo>
                <a:cubicBezTo>
                  <a:pt x="13" y="5"/>
                  <a:pt x="13" y="5"/>
                  <a:pt x="13" y="5"/>
                </a:cubicBezTo>
                <a:cubicBezTo>
                  <a:pt x="13" y="5"/>
                  <a:pt x="14" y="5"/>
                  <a:pt x="15" y="5"/>
                </a:cubicBezTo>
                <a:cubicBezTo>
                  <a:pt x="15" y="5"/>
                  <a:pt x="16" y="4"/>
                  <a:pt x="15" y="3"/>
                </a:cubicBezTo>
                <a:cubicBezTo>
                  <a:pt x="15" y="3"/>
                  <a:pt x="12" y="3"/>
                  <a:pt x="10" y="2"/>
                </a:cubicBezTo>
                <a:cubicBezTo>
                  <a:pt x="10" y="2"/>
                  <a:pt x="10" y="2"/>
                  <a:pt x="5" y="1"/>
                </a:cubicBezTo>
                <a:cubicBezTo>
                  <a:pt x="4" y="0"/>
                  <a:pt x="0" y="0"/>
                  <a:pt x="0" y="0"/>
                </a:cubicBezTo>
              </a:path>
            </a:pathLst>
          </a:custGeom>
          <a:solidFill>
            <a:srgbClr val="FFC000"/>
          </a:solidFill>
          <a:ln w="0">
            <a:solidFill>
              <a:srgbClr val="000000"/>
            </a:solidFill>
            <a:prstDash val="solid"/>
            <a:round/>
            <a:headEnd/>
            <a:tailEnd/>
          </a:ln>
        </p:spPr>
        <p:txBody>
          <a:bodyPr/>
          <a:lstStyle/>
          <a:p>
            <a:endParaRPr lang="en-US">
              <a:solidFill>
                <a:prstClr val="black"/>
              </a:solidFill>
            </a:endParaRPr>
          </a:p>
        </p:txBody>
      </p:sp>
      <p:sp>
        <p:nvSpPr>
          <p:cNvPr id="24" name="Freeform 477"/>
          <p:cNvSpPr>
            <a:spLocks/>
          </p:cNvSpPr>
          <p:nvPr/>
        </p:nvSpPr>
        <p:spPr bwMode="auto">
          <a:xfrm>
            <a:off x="4062413" y="1373188"/>
            <a:ext cx="565150" cy="1311275"/>
          </a:xfrm>
          <a:custGeom>
            <a:avLst/>
            <a:gdLst>
              <a:gd name="T0" fmla="*/ 0 w 27"/>
              <a:gd name="T1" fmla="*/ 2 h 64"/>
              <a:gd name="T2" fmla="*/ 0 w 27"/>
              <a:gd name="T3" fmla="*/ 64 h 64"/>
              <a:gd name="T4" fmla="*/ 7 w 27"/>
              <a:gd name="T5" fmla="*/ 58 h 64"/>
              <a:gd name="T6" fmla="*/ 14 w 27"/>
              <a:gd name="T7" fmla="*/ 52 h 64"/>
              <a:gd name="T8" fmla="*/ 18 w 27"/>
              <a:gd name="T9" fmla="*/ 47 h 64"/>
              <a:gd name="T10" fmla="*/ 19 w 27"/>
              <a:gd name="T11" fmla="*/ 45 h 64"/>
              <a:gd name="T12" fmla="*/ 20 w 27"/>
              <a:gd name="T13" fmla="*/ 45 h 64"/>
              <a:gd name="T14" fmla="*/ 22 w 27"/>
              <a:gd name="T15" fmla="*/ 41 h 64"/>
              <a:gd name="T16" fmla="*/ 27 w 27"/>
              <a:gd name="T17" fmla="*/ 36 h 64"/>
              <a:gd name="T18" fmla="*/ 27 w 27"/>
              <a:gd name="T19" fmla="*/ 0 h 64"/>
              <a:gd name="T20" fmla="*/ 25 w 27"/>
              <a:gd name="T21" fmla="*/ 2 h 64"/>
              <a:gd name="T22" fmla="*/ 23 w 27"/>
              <a:gd name="T23" fmla="*/ 4 h 64"/>
              <a:gd name="T24" fmla="*/ 21 w 27"/>
              <a:gd name="T25" fmla="*/ 6 h 64"/>
              <a:gd name="T26" fmla="*/ 20 w 27"/>
              <a:gd name="T27" fmla="*/ 7 h 64"/>
              <a:gd name="T28" fmla="*/ 18 w 27"/>
              <a:gd name="T29" fmla="*/ 8 h 64"/>
              <a:gd name="T30" fmla="*/ 16 w 27"/>
              <a:gd name="T31" fmla="*/ 7 h 64"/>
              <a:gd name="T32" fmla="*/ 12 w 27"/>
              <a:gd name="T33" fmla="*/ 9 h 64"/>
              <a:gd name="T34" fmla="*/ 9 w 27"/>
              <a:gd name="T35" fmla="*/ 8 h 64"/>
              <a:gd name="T36" fmla="*/ 8 w 27"/>
              <a:gd name="T37" fmla="*/ 9 h 64"/>
              <a:gd name="T38" fmla="*/ 7 w 27"/>
              <a:gd name="T39" fmla="*/ 7 h 64"/>
              <a:gd name="T40" fmla="*/ 4 w 27"/>
              <a:gd name="T41" fmla="*/ 5 h 64"/>
              <a:gd name="T42" fmla="*/ 0 w 27"/>
              <a:gd name="T43"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 h="64">
                <a:moveTo>
                  <a:pt x="0" y="2"/>
                </a:moveTo>
                <a:lnTo>
                  <a:pt x="0" y="64"/>
                </a:lnTo>
                <a:cubicBezTo>
                  <a:pt x="0" y="64"/>
                  <a:pt x="6" y="59"/>
                  <a:pt x="7" y="58"/>
                </a:cubicBezTo>
                <a:cubicBezTo>
                  <a:pt x="8" y="57"/>
                  <a:pt x="14" y="52"/>
                  <a:pt x="14" y="52"/>
                </a:cubicBezTo>
                <a:cubicBezTo>
                  <a:pt x="15" y="51"/>
                  <a:pt x="16" y="51"/>
                  <a:pt x="18" y="47"/>
                </a:cubicBezTo>
                <a:cubicBezTo>
                  <a:pt x="18" y="47"/>
                  <a:pt x="19" y="45"/>
                  <a:pt x="19" y="45"/>
                </a:cubicBezTo>
                <a:lnTo>
                  <a:pt x="20" y="45"/>
                </a:lnTo>
                <a:cubicBezTo>
                  <a:pt x="20" y="45"/>
                  <a:pt x="22" y="42"/>
                  <a:pt x="22" y="41"/>
                </a:cubicBezTo>
                <a:cubicBezTo>
                  <a:pt x="22" y="42"/>
                  <a:pt x="27" y="37"/>
                  <a:pt x="27" y="36"/>
                </a:cubicBezTo>
                <a:lnTo>
                  <a:pt x="27" y="0"/>
                </a:lnTo>
                <a:cubicBezTo>
                  <a:pt x="27" y="0"/>
                  <a:pt x="26" y="1"/>
                  <a:pt x="25" y="2"/>
                </a:cubicBezTo>
                <a:cubicBezTo>
                  <a:pt x="25" y="2"/>
                  <a:pt x="24" y="2"/>
                  <a:pt x="23" y="4"/>
                </a:cubicBezTo>
                <a:cubicBezTo>
                  <a:pt x="22" y="5"/>
                  <a:pt x="22" y="6"/>
                  <a:pt x="21" y="6"/>
                </a:cubicBezTo>
                <a:cubicBezTo>
                  <a:pt x="21" y="6"/>
                  <a:pt x="21" y="7"/>
                  <a:pt x="20" y="7"/>
                </a:cubicBezTo>
                <a:cubicBezTo>
                  <a:pt x="19" y="7"/>
                  <a:pt x="18" y="7"/>
                  <a:pt x="18" y="8"/>
                </a:cubicBezTo>
                <a:cubicBezTo>
                  <a:pt x="18" y="8"/>
                  <a:pt x="17" y="7"/>
                  <a:pt x="16" y="7"/>
                </a:cubicBezTo>
                <a:cubicBezTo>
                  <a:pt x="16" y="7"/>
                  <a:pt x="13" y="9"/>
                  <a:pt x="12" y="9"/>
                </a:cubicBezTo>
                <a:cubicBezTo>
                  <a:pt x="11" y="9"/>
                  <a:pt x="10" y="8"/>
                  <a:pt x="9" y="8"/>
                </a:cubicBezTo>
                <a:cubicBezTo>
                  <a:pt x="9" y="9"/>
                  <a:pt x="8" y="9"/>
                  <a:pt x="8" y="9"/>
                </a:cubicBezTo>
                <a:cubicBezTo>
                  <a:pt x="8" y="9"/>
                  <a:pt x="9" y="7"/>
                  <a:pt x="7" y="7"/>
                </a:cubicBezTo>
                <a:cubicBezTo>
                  <a:pt x="7" y="7"/>
                  <a:pt x="4" y="7"/>
                  <a:pt x="4" y="5"/>
                </a:cubicBezTo>
                <a:cubicBezTo>
                  <a:pt x="3" y="3"/>
                  <a:pt x="3" y="2"/>
                  <a:pt x="0" y="2"/>
                </a:cubicBezTo>
              </a:path>
            </a:pathLst>
          </a:custGeom>
          <a:solidFill>
            <a:srgbClr val="FFC000"/>
          </a:solidFill>
          <a:ln w="0">
            <a:solidFill>
              <a:srgbClr val="000000"/>
            </a:solidFill>
            <a:prstDash val="solid"/>
            <a:round/>
            <a:headEnd/>
            <a:tailEnd/>
          </a:ln>
        </p:spPr>
        <p:txBody>
          <a:bodyPr/>
          <a:lstStyle/>
          <a:p>
            <a:endParaRPr lang="en-US">
              <a:solidFill>
                <a:prstClr val="black"/>
              </a:solidFill>
            </a:endParaRPr>
          </a:p>
        </p:txBody>
      </p:sp>
      <p:sp>
        <p:nvSpPr>
          <p:cNvPr id="25" name="Freeform 478"/>
          <p:cNvSpPr>
            <a:spLocks/>
          </p:cNvSpPr>
          <p:nvPr/>
        </p:nvSpPr>
        <p:spPr bwMode="auto">
          <a:xfrm>
            <a:off x="4627563" y="1331913"/>
            <a:ext cx="998538" cy="779463"/>
          </a:xfrm>
          <a:custGeom>
            <a:avLst/>
            <a:gdLst>
              <a:gd name="T0" fmla="*/ 0 w 49"/>
              <a:gd name="T1" fmla="*/ 2 h 38"/>
              <a:gd name="T2" fmla="*/ 0 w 49"/>
              <a:gd name="T3" fmla="*/ 38 h 38"/>
              <a:gd name="T4" fmla="*/ 5 w 49"/>
              <a:gd name="T5" fmla="*/ 34 h 38"/>
              <a:gd name="T6" fmla="*/ 9 w 49"/>
              <a:gd name="T7" fmla="*/ 31 h 38"/>
              <a:gd name="T8" fmla="*/ 14 w 49"/>
              <a:gd name="T9" fmla="*/ 29 h 38"/>
              <a:gd name="T10" fmla="*/ 16 w 49"/>
              <a:gd name="T11" fmla="*/ 27 h 38"/>
              <a:gd name="T12" fmla="*/ 19 w 49"/>
              <a:gd name="T13" fmla="*/ 27 h 38"/>
              <a:gd name="T14" fmla="*/ 23 w 49"/>
              <a:gd name="T15" fmla="*/ 26 h 38"/>
              <a:gd name="T16" fmla="*/ 27 w 49"/>
              <a:gd name="T17" fmla="*/ 24 h 38"/>
              <a:gd name="T18" fmla="*/ 29 w 49"/>
              <a:gd name="T19" fmla="*/ 23 h 38"/>
              <a:gd name="T20" fmla="*/ 37 w 49"/>
              <a:gd name="T21" fmla="*/ 20 h 38"/>
              <a:gd name="T22" fmla="*/ 41 w 49"/>
              <a:gd name="T23" fmla="*/ 17 h 38"/>
              <a:gd name="T24" fmla="*/ 42 w 49"/>
              <a:gd name="T25" fmla="*/ 17 h 38"/>
              <a:gd name="T26" fmla="*/ 45 w 49"/>
              <a:gd name="T27" fmla="*/ 14 h 38"/>
              <a:gd name="T28" fmla="*/ 45 w 49"/>
              <a:gd name="T29" fmla="*/ 14 h 38"/>
              <a:gd name="T30" fmla="*/ 46 w 49"/>
              <a:gd name="T31" fmla="*/ 13 h 38"/>
              <a:gd name="T32" fmla="*/ 49 w 49"/>
              <a:gd name="T33" fmla="*/ 12 h 38"/>
              <a:gd name="T34" fmla="*/ 47 w 49"/>
              <a:gd name="T35" fmla="*/ 12 h 38"/>
              <a:gd name="T36" fmla="*/ 44 w 49"/>
              <a:gd name="T37" fmla="*/ 12 h 38"/>
              <a:gd name="T38" fmla="*/ 39 w 49"/>
              <a:gd name="T39" fmla="*/ 12 h 38"/>
              <a:gd name="T40" fmla="*/ 34 w 49"/>
              <a:gd name="T41" fmla="*/ 12 h 38"/>
              <a:gd name="T42" fmla="*/ 32 w 49"/>
              <a:gd name="T43" fmla="*/ 10 h 38"/>
              <a:gd name="T44" fmla="*/ 32 w 49"/>
              <a:gd name="T45" fmla="*/ 10 h 38"/>
              <a:gd name="T46" fmla="*/ 30 w 49"/>
              <a:gd name="T47" fmla="*/ 7 h 38"/>
              <a:gd name="T48" fmla="*/ 26 w 49"/>
              <a:gd name="T49" fmla="*/ 7 h 38"/>
              <a:gd name="T50" fmla="*/ 25 w 49"/>
              <a:gd name="T51" fmla="*/ 7 h 38"/>
              <a:gd name="T52" fmla="*/ 18 w 49"/>
              <a:gd name="T53" fmla="*/ 8 h 38"/>
              <a:gd name="T54" fmla="*/ 17 w 49"/>
              <a:gd name="T55" fmla="*/ 8 h 38"/>
              <a:gd name="T56" fmla="*/ 16 w 49"/>
              <a:gd name="T57" fmla="*/ 7 h 38"/>
              <a:gd name="T58" fmla="*/ 14 w 49"/>
              <a:gd name="T59" fmla="*/ 8 h 38"/>
              <a:gd name="T60" fmla="*/ 13 w 49"/>
              <a:gd name="T61" fmla="*/ 7 h 38"/>
              <a:gd name="T62" fmla="*/ 8 w 49"/>
              <a:gd name="T63" fmla="*/ 8 h 38"/>
              <a:gd name="T64" fmla="*/ 6 w 49"/>
              <a:gd name="T65" fmla="*/ 6 h 38"/>
              <a:gd name="T66" fmla="*/ 6 w 49"/>
              <a:gd name="T67" fmla="*/ 4 h 38"/>
              <a:gd name="T68" fmla="*/ 5 w 49"/>
              <a:gd name="T69" fmla="*/ 4 h 38"/>
              <a:gd name="T70" fmla="*/ 4 w 49"/>
              <a:gd name="T71" fmla="*/ 2 h 38"/>
              <a:gd name="T72" fmla="*/ 3 w 49"/>
              <a:gd name="T73" fmla="*/ 0 h 38"/>
              <a:gd name="T74" fmla="*/ 1 w 49"/>
              <a:gd name="T75" fmla="*/ 1 h 38"/>
              <a:gd name="T76" fmla="*/ 0 w 49"/>
              <a:gd name="T7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38">
                <a:moveTo>
                  <a:pt x="0" y="2"/>
                </a:moveTo>
                <a:lnTo>
                  <a:pt x="0" y="38"/>
                </a:lnTo>
                <a:cubicBezTo>
                  <a:pt x="0" y="38"/>
                  <a:pt x="3" y="35"/>
                  <a:pt x="5" y="34"/>
                </a:cubicBezTo>
                <a:cubicBezTo>
                  <a:pt x="7" y="32"/>
                  <a:pt x="9" y="32"/>
                  <a:pt x="9" y="31"/>
                </a:cubicBezTo>
                <a:cubicBezTo>
                  <a:pt x="9" y="31"/>
                  <a:pt x="11" y="31"/>
                  <a:pt x="14" y="29"/>
                </a:cubicBezTo>
                <a:cubicBezTo>
                  <a:pt x="16" y="27"/>
                  <a:pt x="16" y="27"/>
                  <a:pt x="16" y="27"/>
                </a:cubicBezTo>
                <a:cubicBezTo>
                  <a:pt x="16" y="27"/>
                  <a:pt x="18" y="27"/>
                  <a:pt x="19" y="27"/>
                </a:cubicBezTo>
                <a:cubicBezTo>
                  <a:pt x="20" y="27"/>
                  <a:pt x="21" y="26"/>
                  <a:pt x="23" y="26"/>
                </a:cubicBezTo>
                <a:cubicBezTo>
                  <a:pt x="24" y="26"/>
                  <a:pt x="26" y="25"/>
                  <a:pt x="27" y="24"/>
                </a:cubicBezTo>
                <a:cubicBezTo>
                  <a:pt x="27" y="24"/>
                  <a:pt x="28" y="24"/>
                  <a:pt x="29" y="23"/>
                </a:cubicBezTo>
                <a:cubicBezTo>
                  <a:pt x="29" y="23"/>
                  <a:pt x="36" y="20"/>
                  <a:pt x="37" y="20"/>
                </a:cubicBezTo>
                <a:cubicBezTo>
                  <a:pt x="37" y="19"/>
                  <a:pt x="39" y="19"/>
                  <a:pt x="41" y="17"/>
                </a:cubicBezTo>
                <a:cubicBezTo>
                  <a:pt x="41" y="17"/>
                  <a:pt x="42" y="17"/>
                  <a:pt x="42" y="17"/>
                </a:cubicBezTo>
                <a:cubicBezTo>
                  <a:pt x="43" y="17"/>
                  <a:pt x="43" y="15"/>
                  <a:pt x="45" y="14"/>
                </a:cubicBezTo>
                <a:lnTo>
                  <a:pt x="45" y="14"/>
                </a:lnTo>
                <a:cubicBezTo>
                  <a:pt x="45" y="14"/>
                  <a:pt x="46" y="13"/>
                  <a:pt x="46" y="13"/>
                </a:cubicBezTo>
                <a:cubicBezTo>
                  <a:pt x="47" y="13"/>
                  <a:pt x="49" y="12"/>
                  <a:pt x="49" y="12"/>
                </a:cubicBezTo>
                <a:cubicBezTo>
                  <a:pt x="49" y="12"/>
                  <a:pt x="47" y="12"/>
                  <a:pt x="47" y="12"/>
                </a:cubicBezTo>
                <a:cubicBezTo>
                  <a:pt x="47" y="12"/>
                  <a:pt x="46" y="11"/>
                  <a:pt x="44" y="12"/>
                </a:cubicBezTo>
                <a:cubicBezTo>
                  <a:pt x="44" y="12"/>
                  <a:pt x="40" y="12"/>
                  <a:pt x="39" y="12"/>
                </a:cubicBezTo>
                <a:cubicBezTo>
                  <a:pt x="38" y="12"/>
                  <a:pt x="34" y="12"/>
                  <a:pt x="34" y="12"/>
                </a:cubicBezTo>
                <a:cubicBezTo>
                  <a:pt x="33" y="11"/>
                  <a:pt x="32" y="11"/>
                  <a:pt x="32" y="10"/>
                </a:cubicBezTo>
                <a:cubicBezTo>
                  <a:pt x="32" y="10"/>
                  <a:pt x="32" y="10"/>
                  <a:pt x="32" y="10"/>
                </a:cubicBezTo>
                <a:lnTo>
                  <a:pt x="30" y="7"/>
                </a:lnTo>
                <a:cubicBezTo>
                  <a:pt x="30" y="7"/>
                  <a:pt x="27" y="6"/>
                  <a:pt x="26" y="7"/>
                </a:cubicBezTo>
                <a:cubicBezTo>
                  <a:pt x="25" y="7"/>
                  <a:pt x="25" y="7"/>
                  <a:pt x="25" y="7"/>
                </a:cubicBezTo>
                <a:cubicBezTo>
                  <a:pt x="25" y="7"/>
                  <a:pt x="22" y="7"/>
                  <a:pt x="18" y="8"/>
                </a:cubicBezTo>
                <a:cubicBezTo>
                  <a:pt x="18" y="8"/>
                  <a:pt x="18" y="8"/>
                  <a:pt x="17" y="8"/>
                </a:cubicBezTo>
                <a:cubicBezTo>
                  <a:pt x="17" y="8"/>
                  <a:pt x="17" y="7"/>
                  <a:pt x="16" y="7"/>
                </a:cubicBezTo>
                <a:cubicBezTo>
                  <a:pt x="15" y="8"/>
                  <a:pt x="15" y="8"/>
                  <a:pt x="14" y="8"/>
                </a:cubicBezTo>
                <a:cubicBezTo>
                  <a:pt x="14" y="8"/>
                  <a:pt x="14" y="6"/>
                  <a:pt x="13" y="7"/>
                </a:cubicBezTo>
                <a:cubicBezTo>
                  <a:pt x="12" y="7"/>
                  <a:pt x="9" y="9"/>
                  <a:pt x="8" y="8"/>
                </a:cubicBezTo>
                <a:cubicBezTo>
                  <a:pt x="7" y="7"/>
                  <a:pt x="6" y="6"/>
                  <a:pt x="6" y="6"/>
                </a:cubicBezTo>
                <a:cubicBezTo>
                  <a:pt x="6" y="6"/>
                  <a:pt x="8" y="5"/>
                  <a:pt x="6" y="4"/>
                </a:cubicBezTo>
                <a:cubicBezTo>
                  <a:pt x="6" y="4"/>
                  <a:pt x="6" y="4"/>
                  <a:pt x="5" y="4"/>
                </a:cubicBezTo>
                <a:cubicBezTo>
                  <a:pt x="4" y="4"/>
                  <a:pt x="4" y="3"/>
                  <a:pt x="4" y="2"/>
                </a:cubicBezTo>
                <a:cubicBezTo>
                  <a:pt x="4" y="2"/>
                  <a:pt x="5" y="0"/>
                  <a:pt x="3" y="0"/>
                </a:cubicBezTo>
                <a:cubicBezTo>
                  <a:pt x="3" y="0"/>
                  <a:pt x="2" y="0"/>
                  <a:pt x="1" y="1"/>
                </a:cubicBezTo>
                <a:lnTo>
                  <a:pt x="0" y="2"/>
                </a:lnTo>
              </a:path>
            </a:pathLst>
          </a:custGeom>
          <a:solidFill>
            <a:srgbClr val="FFC000"/>
          </a:solidFill>
          <a:ln w="0">
            <a:solidFill>
              <a:srgbClr val="000000"/>
            </a:solidFill>
            <a:prstDash val="solid"/>
            <a:round/>
            <a:headEnd/>
            <a:tailEnd/>
          </a:ln>
        </p:spPr>
        <p:txBody>
          <a:bodyPr/>
          <a:lstStyle/>
          <a:p>
            <a:endParaRPr lang="en-US">
              <a:solidFill>
                <a:prstClr val="black"/>
              </a:solidFill>
            </a:endParaRPr>
          </a:p>
        </p:txBody>
      </p:sp>
      <p:sp>
        <p:nvSpPr>
          <p:cNvPr id="26" name="Freeform 479"/>
          <p:cNvSpPr>
            <a:spLocks/>
          </p:cNvSpPr>
          <p:nvPr/>
        </p:nvSpPr>
        <p:spPr bwMode="auto">
          <a:xfrm>
            <a:off x="1484313" y="1636713"/>
            <a:ext cx="268288" cy="946150"/>
          </a:xfrm>
          <a:custGeom>
            <a:avLst/>
            <a:gdLst>
              <a:gd name="T0" fmla="*/ 0 w 13"/>
              <a:gd name="T1" fmla="*/ 0 h 46"/>
              <a:gd name="T2" fmla="*/ 11 w 13"/>
              <a:gd name="T3" fmla="*/ 0 h 46"/>
              <a:gd name="T4" fmla="*/ 12 w 13"/>
              <a:gd name="T5" fmla="*/ 8 h 46"/>
              <a:gd name="T6" fmla="*/ 12 w 13"/>
              <a:gd name="T7" fmla="*/ 17 h 46"/>
              <a:gd name="T8" fmla="*/ 13 w 13"/>
              <a:gd name="T9" fmla="*/ 17 h 46"/>
              <a:gd name="T10" fmla="*/ 13 w 13"/>
              <a:gd name="T11" fmla="*/ 37 h 46"/>
              <a:gd name="T12" fmla="*/ 13 w 13"/>
              <a:gd name="T13" fmla="*/ 37 h 46"/>
              <a:gd name="T14" fmla="*/ 13 w 13"/>
              <a:gd name="T15" fmla="*/ 46 h 46"/>
              <a:gd name="T16" fmla="*/ 1 w 13"/>
              <a:gd name="T17" fmla="*/ 46 h 46"/>
              <a:gd name="T18" fmla="*/ 1 w 13"/>
              <a:gd name="T19" fmla="*/ 18 h 46"/>
              <a:gd name="T20" fmla="*/ 0 w 13"/>
              <a:gd name="T21" fmla="*/ 18 h 46"/>
              <a:gd name="T22" fmla="*/ 0 w 13"/>
              <a:gd name="T2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46">
                <a:moveTo>
                  <a:pt x="0" y="0"/>
                </a:moveTo>
                <a:lnTo>
                  <a:pt x="11" y="0"/>
                </a:lnTo>
                <a:cubicBezTo>
                  <a:pt x="11" y="0"/>
                  <a:pt x="6" y="5"/>
                  <a:pt x="12" y="8"/>
                </a:cubicBezTo>
                <a:lnTo>
                  <a:pt x="12" y="17"/>
                </a:lnTo>
                <a:lnTo>
                  <a:pt x="13" y="17"/>
                </a:lnTo>
                <a:lnTo>
                  <a:pt x="13" y="37"/>
                </a:lnTo>
                <a:lnTo>
                  <a:pt x="13" y="37"/>
                </a:lnTo>
                <a:lnTo>
                  <a:pt x="13" y="46"/>
                </a:lnTo>
                <a:lnTo>
                  <a:pt x="1" y="46"/>
                </a:lnTo>
                <a:lnTo>
                  <a:pt x="1" y="18"/>
                </a:lnTo>
                <a:lnTo>
                  <a:pt x="0" y="18"/>
                </a:lnTo>
                <a:lnTo>
                  <a:pt x="0" y="0"/>
                </a:lnTo>
              </a:path>
            </a:pathLst>
          </a:custGeom>
          <a:gradFill>
            <a:gsLst>
              <a:gs pos="0">
                <a:srgbClr val="FFFF00"/>
              </a:gs>
              <a:gs pos="50000">
                <a:srgbClr val="FFFFCC"/>
              </a:gs>
              <a:gs pos="100000">
                <a:schemeClr val="bg1"/>
              </a:gs>
            </a:gsLst>
            <a:lin ang="2700000" scaled="0"/>
          </a:gradFill>
          <a:ln w="0">
            <a:solidFill>
              <a:srgbClr val="000000"/>
            </a:solidFill>
            <a:prstDash val="solid"/>
            <a:round/>
            <a:headEnd/>
            <a:tailEnd/>
          </a:ln>
        </p:spPr>
        <p:txBody>
          <a:bodyPr/>
          <a:lstStyle/>
          <a:p>
            <a:endParaRPr lang="en-US">
              <a:solidFill>
                <a:prstClr val="black"/>
              </a:solidFill>
            </a:endParaRPr>
          </a:p>
        </p:txBody>
      </p:sp>
      <p:sp>
        <p:nvSpPr>
          <p:cNvPr id="27" name="Freeform 480"/>
          <p:cNvSpPr>
            <a:spLocks/>
          </p:cNvSpPr>
          <p:nvPr/>
        </p:nvSpPr>
        <p:spPr bwMode="auto">
          <a:xfrm>
            <a:off x="850900" y="1516063"/>
            <a:ext cx="633413" cy="225425"/>
          </a:xfrm>
          <a:custGeom>
            <a:avLst/>
            <a:gdLst>
              <a:gd name="T0" fmla="*/ 0 w 31"/>
              <a:gd name="T1" fmla="*/ 0 h 11"/>
              <a:gd name="T2" fmla="*/ 0 w 31"/>
              <a:gd name="T3" fmla="*/ 6 h 11"/>
              <a:gd name="T4" fmla="*/ 1 w 31"/>
              <a:gd name="T5" fmla="*/ 6 h 11"/>
              <a:gd name="T6" fmla="*/ 1 w 31"/>
              <a:gd name="T7" fmla="*/ 9 h 11"/>
              <a:gd name="T8" fmla="*/ 25 w 31"/>
              <a:gd name="T9" fmla="*/ 9 h 11"/>
              <a:gd name="T10" fmla="*/ 25 w 31"/>
              <a:gd name="T11" fmla="*/ 11 h 11"/>
              <a:gd name="T12" fmla="*/ 31 w 31"/>
              <a:gd name="T13" fmla="*/ 11 h 11"/>
              <a:gd name="T14" fmla="*/ 31 w 31"/>
              <a:gd name="T15" fmla="*/ 0 h 11"/>
              <a:gd name="T16" fmla="*/ 0 w 31"/>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1">
                <a:moveTo>
                  <a:pt x="0" y="0"/>
                </a:moveTo>
                <a:lnTo>
                  <a:pt x="0" y="6"/>
                </a:lnTo>
                <a:lnTo>
                  <a:pt x="1" y="6"/>
                </a:lnTo>
                <a:lnTo>
                  <a:pt x="1" y="9"/>
                </a:lnTo>
                <a:lnTo>
                  <a:pt x="25" y="9"/>
                </a:lnTo>
                <a:lnTo>
                  <a:pt x="25" y="11"/>
                </a:lnTo>
                <a:lnTo>
                  <a:pt x="31" y="11"/>
                </a:lnTo>
                <a:lnTo>
                  <a:pt x="31" y="0"/>
                </a:lnTo>
                <a:lnTo>
                  <a:pt x="0" y="0"/>
                </a:lnTo>
              </a:path>
            </a:pathLst>
          </a:custGeom>
          <a:solidFill>
            <a:srgbClr val="FFFF00"/>
          </a:solidFill>
          <a:ln w="0">
            <a:solidFill>
              <a:srgbClr val="000000"/>
            </a:solidFill>
            <a:prstDash val="solid"/>
            <a:round/>
            <a:headEnd/>
            <a:tailEnd/>
          </a:ln>
        </p:spPr>
        <p:txBody>
          <a:bodyPr/>
          <a:lstStyle/>
          <a:p>
            <a:endParaRPr lang="en-US">
              <a:solidFill>
                <a:prstClr val="black"/>
              </a:solidFill>
            </a:endParaRPr>
          </a:p>
        </p:txBody>
      </p:sp>
      <p:sp>
        <p:nvSpPr>
          <p:cNvPr id="28" name="Freeform 481"/>
          <p:cNvSpPr>
            <a:spLocks/>
          </p:cNvSpPr>
          <p:nvPr/>
        </p:nvSpPr>
        <p:spPr bwMode="auto">
          <a:xfrm>
            <a:off x="874713" y="1700213"/>
            <a:ext cx="488950" cy="204788"/>
          </a:xfrm>
          <a:custGeom>
            <a:avLst/>
            <a:gdLst>
              <a:gd name="T0" fmla="*/ 0 w 24"/>
              <a:gd name="T1" fmla="*/ 0 h 10"/>
              <a:gd name="T2" fmla="*/ 0 w 24"/>
              <a:gd name="T3" fmla="*/ 5 h 10"/>
              <a:gd name="T4" fmla="*/ 3 w 24"/>
              <a:gd name="T5" fmla="*/ 5 h 10"/>
              <a:gd name="T6" fmla="*/ 3 w 24"/>
              <a:gd name="T7" fmla="*/ 10 h 10"/>
              <a:gd name="T8" fmla="*/ 19 w 24"/>
              <a:gd name="T9" fmla="*/ 10 h 10"/>
              <a:gd name="T10" fmla="*/ 19 w 24"/>
              <a:gd name="T11" fmla="*/ 6 h 10"/>
              <a:gd name="T12" fmla="*/ 24 w 24"/>
              <a:gd name="T13" fmla="*/ 6 h 10"/>
              <a:gd name="T14" fmla="*/ 24 w 24"/>
              <a:gd name="T15" fmla="*/ 0 h 10"/>
              <a:gd name="T16" fmla="*/ 0 w 24"/>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0">
                <a:moveTo>
                  <a:pt x="0" y="0"/>
                </a:moveTo>
                <a:lnTo>
                  <a:pt x="0" y="5"/>
                </a:lnTo>
                <a:lnTo>
                  <a:pt x="3" y="5"/>
                </a:lnTo>
                <a:lnTo>
                  <a:pt x="3" y="10"/>
                </a:lnTo>
                <a:lnTo>
                  <a:pt x="19" y="10"/>
                </a:lnTo>
                <a:lnTo>
                  <a:pt x="19" y="6"/>
                </a:lnTo>
                <a:lnTo>
                  <a:pt x="24" y="6"/>
                </a:lnTo>
                <a:lnTo>
                  <a:pt x="24" y="0"/>
                </a:lnTo>
                <a:lnTo>
                  <a:pt x="0" y="0"/>
                </a:lnTo>
              </a:path>
            </a:pathLst>
          </a:custGeom>
          <a:solidFill>
            <a:srgbClr val="FFFF00"/>
          </a:solidFill>
          <a:ln w="0">
            <a:solidFill>
              <a:srgbClr val="000000"/>
            </a:solidFill>
            <a:prstDash val="solid"/>
            <a:round/>
            <a:headEnd/>
            <a:tailEnd/>
          </a:ln>
        </p:spPr>
        <p:txBody>
          <a:bodyPr/>
          <a:lstStyle/>
          <a:p>
            <a:endParaRPr lang="en-US">
              <a:solidFill>
                <a:prstClr val="black"/>
              </a:solidFill>
            </a:endParaRPr>
          </a:p>
        </p:txBody>
      </p:sp>
      <p:sp>
        <p:nvSpPr>
          <p:cNvPr id="29" name="Freeform 482"/>
          <p:cNvSpPr>
            <a:spLocks/>
          </p:cNvSpPr>
          <p:nvPr/>
        </p:nvSpPr>
        <p:spPr bwMode="auto">
          <a:xfrm>
            <a:off x="423863" y="1516063"/>
            <a:ext cx="1081088" cy="676275"/>
          </a:xfrm>
          <a:custGeom>
            <a:avLst/>
            <a:gdLst>
              <a:gd name="T0" fmla="*/ 21 w 53"/>
              <a:gd name="T1" fmla="*/ 0 h 33"/>
              <a:gd name="T2" fmla="*/ 21 w 53"/>
              <a:gd name="T3" fmla="*/ 6 h 33"/>
              <a:gd name="T4" fmla="*/ 22 w 53"/>
              <a:gd name="T5" fmla="*/ 7 h 33"/>
              <a:gd name="T6" fmla="*/ 22 w 53"/>
              <a:gd name="T7" fmla="*/ 14 h 33"/>
              <a:gd name="T8" fmla="*/ 25 w 53"/>
              <a:gd name="T9" fmla="*/ 14 h 33"/>
              <a:gd name="T10" fmla="*/ 25 w 53"/>
              <a:gd name="T11" fmla="*/ 19 h 33"/>
              <a:gd name="T12" fmla="*/ 41 w 53"/>
              <a:gd name="T13" fmla="*/ 19 h 33"/>
              <a:gd name="T14" fmla="*/ 41 w 53"/>
              <a:gd name="T15" fmla="*/ 15 h 33"/>
              <a:gd name="T16" fmla="*/ 46 w 53"/>
              <a:gd name="T17" fmla="*/ 15 h 33"/>
              <a:gd name="T18" fmla="*/ 46 w 53"/>
              <a:gd name="T19" fmla="*/ 11 h 33"/>
              <a:gd name="T20" fmla="*/ 52 w 53"/>
              <a:gd name="T21" fmla="*/ 11 h 33"/>
              <a:gd name="T22" fmla="*/ 52 w 53"/>
              <a:gd name="T23" fmla="*/ 24 h 33"/>
              <a:gd name="T24" fmla="*/ 53 w 53"/>
              <a:gd name="T25" fmla="*/ 24 h 33"/>
              <a:gd name="T26" fmla="*/ 53 w 53"/>
              <a:gd name="T27" fmla="*/ 33 h 33"/>
              <a:gd name="T28" fmla="*/ 9 w 53"/>
              <a:gd name="T29" fmla="*/ 33 h 33"/>
              <a:gd name="T30" fmla="*/ 9 w 53"/>
              <a:gd name="T31" fmla="*/ 26 h 33"/>
              <a:gd name="T32" fmla="*/ 8 w 53"/>
              <a:gd name="T33" fmla="*/ 25 h 33"/>
              <a:gd name="T34" fmla="*/ 8 w 53"/>
              <a:gd name="T35" fmla="*/ 24 h 33"/>
              <a:gd name="T36" fmla="*/ 6 w 53"/>
              <a:gd name="T37" fmla="*/ 17 h 33"/>
              <a:gd name="T38" fmla="*/ 5 w 53"/>
              <a:gd name="T39" fmla="*/ 16 h 33"/>
              <a:gd name="T40" fmla="*/ 5 w 53"/>
              <a:gd name="T41" fmla="*/ 15 h 33"/>
              <a:gd name="T42" fmla="*/ 3 w 53"/>
              <a:gd name="T43" fmla="*/ 13 h 33"/>
              <a:gd name="T44" fmla="*/ 3 w 53"/>
              <a:gd name="T45" fmla="*/ 10 h 33"/>
              <a:gd name="T46" fmla="*/ 0 w 53"/>
              <a:gd name="T47" fmla="*/ 1 h 33"/>
              <a:gd name="T48" fmla="*/ 0 w 53"/>
              <a:gd name="T49" fmla="*/ 0 h 33"/>
              <a:gd name="T50" fmla="*/ 21 w 53"/>
              <a:gd name="T5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3">
                <a:moveTo>
                  <a:pt x="21" y="0"/>
                </a:moveTo>
                <a:lnTo>
                  <a:pt x="21" y="6"/>
                </a:lnTo>
                <a:lnTo>
                  <a:pt x="22" y="7"/>
                </a:lnTo>
                <a:lnTo>
                  <a:pt x="22" y="14"/>
                </a:lnTo>
                <a:lnTo>
                  <a:pt x="25" y="14"/>
                </a:lnTo>
                <a:lnTo>
                  <a:pt x="25" y="19"/>
                </a:lnTo>
                <a:lnTo>
                  <a:pt x="41" y="19"/>
                </a:lnTo>
                <a:lnTo>
                  <a:pt x="41" y="15"/>
                </a:lnTo>
                <a:lnTo>
                  <a:pt x="46" y="15"/>
                </a:lnTo>
                <a:lnTo>
                  <a:pt x="46" y="11"/>
                </a:lnTo>
                <a:lnTo>
                  <a:pt x="52" y="11"/>
                </a:lnTo>
                <a:lnTo>
                  <a:pt x="52" y="24"/>
                </a:lnTo>
                <a:lnTo>
                  <a:pt x="53" y="24"/>
                </a:lnTo>
                <a:lnTo>
                  <a:pt x="53" y="33"/>
                </a:lnTo>
                <a:lnTo>
                  <a:pt x="9" y="33"/>
                </a:lnTo>
                <a:cubicBezTo>
                  <a:pt x="9" y="33"/>
                  <a:pt x="9" y="28"/>
                  <a:pt x="9" y="26"/>
                </a:cubicBezTo>
                <a:cubicBezTo>
                  <a:pt x="9" y="25"/>
                  <a:pt x="8" y="25"/>
                  <a:pt x="8" y="25"/>
                </a:cubicBezTo>
                <a:cubicBezTo>
                  <a:pt x="8" y="24"/>
                  <a:pt x="8" y="24"/>
                  <a:pt x="8" y="24"/>
                </a:cubicBezTo>
                <a:cubicBezTo>
                  <a:pt x="8" y="24"/>
                  <a:pt x="6" y="22"/>
                  <a:pt x="6" y="17"/>
                </a:cubicBezTo>
                <a:cubicBezTo>
                  <a:pt x="6" y="17"/>
                  <a:pt x="5" y="16"/>
                  <a:pt x="5" y="16"/>
                </a:cubicBezTo>
                <a:lnTo>
                  <a:pt x="5" y="15"/>
                </a:lnTo>
                <a:lnTo>
                  <a:pt x="3" y="13"/>
                </a:lnTo>
                <a:lnTo>
                  <a:pt x="3" y="10"/>
                </a:lnTo>
                <a:cubicBezTo>
                  <a:pt x="3" y="10"/>
                  <a:pt x="0" y="3"/>
                  <a:pt x="0" y="1"/>
                </a:cubicBezTo>
                <a:cubicBezTo>
                  <a:pt x="0" y="0"/>
                  <a:pt x="0" y="0"/>
                  <a:pt x="0" y="0"/>
                </a:cubicBezTo>
                <a:lnTo>
                  <a:pt x="21" y="0"/>
                </a:lnTo>
              </a:path>
            </a:pathLst>
          </a:custGeom>
          <a:solidFill>
            <a:srgbClr val="FFFF00"/>
          </a:solidFill>
          <a:ln w="0">
            <a:solidFill>
              <a:srgbClr val="000000"/>
            </a:solidFill>
            <a:prstDash val="solid"/>
            <a:round/>
            <a:headEnd/>
            <a:tailEnd/>
          </a:ln>
        </p:spPr>
        <p:txBody>
          <a:bodyPr/>
          <a:lstStyle/>
          <a:p>
            <a:endParaRPr lang="en-US">
              <a:solidFill>
                <a:prstClr val="black"/>
              </a:solidFill>
            </a:endParaRPr>
          </a:p>
        </p:txBody>
      </p:sp>
      <p:sp>
        <p:nvSpPr>
          <p:cNvPr id="30" name="Rectangle 483"/>
          <p:cNvSpPr>
            <a:spLocks noChangeArrowheads="1"/>
          </p:cNvSpPr>
          <p:nvPr/>
        </p:nvSpPr>
        <p:spPr bwMode="auto">
          <a:xfrm>
            <a:off x="1096963" y="2179638"/>
            <a:ext cx="407988" cy="420688"/>
          </a:xfrm>
          <a:prstGeom prst="rect">
            <a:avLst/>
          </a:prstGeom>
          <a:solidFill>
            <a:srgbClr val="FFFF00"/>
          </a:solidFill>
          <a:ln w="0">
            <a:solidFill>
              <a:srgbClr val="000000"/>
            </a:solidFill>
            <a:miter lim="800000"/>
            <a:headEnd/>
            <a:tailEnd/>
          </a:ln>
        </p:spPr>
        <p:txBody>
          <a:bodyPr/>
          <a:lstStyle/>
          <a:p>
            <a:pPr algn="ctr"/>
            <a:endParaRPr lang="en-US" altLang="en-US" sz="400" b="1">
              <a:solidFill>
                <a:prstClr val="black"/>
              </a:solidFill>
            </a:endParaRPr>
          </a:p>
        </p:txBody>
      </p:sp>
      <p:sp>
        <p:nvSpPr>
          <p:cNvPr id="31" name="Freeform 484"/>
          <p:cNvSpPr>
            <a:spLocks/>
          </p:cNvSpPr>
          <p:nvPr/>
        </p:nvSpPr>
        <p:spPr bwMode="auto">
          <a:xfrm>
            <a:off x="608013" y="2192338"/>
            <a:ext cx="488950" cy="390525"/>
          </a:xfrm>
          <a:custGeom>
            <a:avLst/>
            <a:gdLst>
              <a:gd name="T0" fmla="*/ 24 w 24"/>
              <a:gd name="T1" fmla="*/ 0 h 19"/>
              <a:gd name="T2" fmla="*/ 24 w 24"/>
              <a:gd name="T3" fmla="*/ 19 h 19"/>
              <a:gd name="T4" fmla="*/ 1 w 24"/>
              <a:gd name="T5" fmla="*/ 19 h 19"/>
              <a:gd name="T6" fmla="*/ 0 w 24"/>
              <a:gd name="T7" fmla="*/ 0 h 19"/>
              <a:gd name="T8" fmla="*/ 24 w 24"/>
              <a:gd name="T9" fmla="*/ 0 h 19"/>
            </a:gdLst>
            <a:ahLst/>
            <a:cxnLst>
              <a:cxn ang="0">
                <a:pos x="T0" y="T1"/>
              </a:cxn>
              <a:cxn ang="0">
                <a:pos x="T2" y="T3"/>
              </a:cxn>
              <a:cxn ang="0">
                <a:pos x="T4" y="T5"/>
              </a:cxn>
              <a:cxn ang="0">
                <a:pos x="T6" y="T7"/>
              </a:cxn>
              <a:cxn ang="0">
                <a:pos x="T8" y="T9"/>
              </a:cxn>
            </a:cxnLst>
            <a:rect l="0" t="0" r="r" b="b"/>
            <a:pathLst>
              <a:path w="24" h="19">
                <a:moveTo>
                  <a:pt x="24" y="0"/>
                </a:moveTo>
                <a:lnTo>
                  <a:pt x="24" y="19"/>
                </a:lnTo>
                <a:lnTo>
                  <a:pt x="1" y="19"/>
                </a:lnTo>
                <a:cubicBezTo>
                  <a:pt x="1" y="19"/>
                  <a:pt x="0" y="1"/>
                  <a:pt x="0" y="0"/>
                </a:cubicBezTo>
                <a:lnTo>
                  <a:pt x="24" y="0"/>
                </a:lnTo>
              </a:path>
            </a:pathLst>
          </a:custGeom>
          <a:solidFill>
            <a:srgbClr val="FFFF00"/>
          </a:solidFill>
          <a:ln w="0">
            <a:solidFill>
              <a:srgbClr val="000000"/>
            </a:solidFill>
            <a:prstDash val="solid"/>
            <a:round/>
            <a:headEnd/>
            <a:tailEnd/>
          </a:ln>
        </p:spPr>
        <p:txBody>
          <a:bodyPr/>
          <a:lstStyle/>
          <a:p>
            <a:endParaRPr lang="en-US">
              <a:solidFill>
                <a:prstClr val="black"/>
              </a:solidFill>
            </a:endParaRPr>
          </a:p>
        </p:txBody>
      </p:sp>
      <p:sp>
        <p:nvSpPr>
          <p:cNvPr id="32" name="Freeform 485"/>
          <p:cNvSpPr>
            <a:spLocks/>
          </p:cNvSpPr>
          <p:nvPr/>
        </p:nvSpPr>
        <p:spPr bwMode="auto">
          <a:xfrm>
            <a:off x="588963" y="2560638"/>
            <a:ext cx="488950" cy="596900"/>
          </a:xfrm>
          <a:custGeom>
            <a:avLst/>
            <a:gdLst>
              <a:gd name="T0" fmla="*/ 2 w 24"/>
              <a:gd name="T1" fmla="*/ 0 h 29"/>
              <a:gd name="T2" fmla="*/ 22 w 24"/>
              <a:gd name="T3" fmla="*/ 1 h 29"/>
              <a:gd name="T4" fmla="*/ 22 w 24"/>
              <a:gd name="T5" fmla="*/ 11 h 29"/>
              <a:gd name="T6" fmla="*/ 24 w 24"/>
              <a:gd name="T7" fmla="*/ 11 h 29"/>
              <a:gd name="T8" fmla="*/ 24 w 24"/>
              <a:gd name="T9" fmla="*/ 29 h 29"/>
              <a:gd name="T10" fmla="*/ 3 w 24"/>
              <a:gd name="T11" fmla="*/ 29 h 29"/>
              <a:gd name="T12" fmla="*/ 3 w 24"/>
              <a:gd name="T13" fmla="*/ 24 h 29"/>
              <a:gd name="T14" fmla="*/ 3 w 24"/>
              <a:gd name="T15" fmla="*/ 15 h 29"/>
              <a:gd name="T16" fmla="*/ 2 w 24"/>
              <a:gd name="T17" fmla="*/ 11 h 29"/>
              <a:gd name="T18" fmla="*/ 2 w 24"/>
              <a:gd name="T19" fmla="*/ 11 h 29"/>
              <a:gd name="T20" fmla="*/ 2 w 24"/>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9">
                <a:moveTo>
                  <a:pt x="2" y="0"/>
                </a:moveTo>
                <a:lnTo>
                  <a:pt x="22" y="1"/>
                </a:lnTo>
                <a:lnTo>
                  <a:pt x="22" y="11"/>
                </a:lnTo>
                <a:lnTo>
                  <a:pt x="24" y="11"/>
                </a:lnTo>
                <a:lnTo>
                  <a:pt x="24" y="29"/>
                </a:lnTo>
                <a:lnTo>
                  <a:pt x="3" y="29"/>
                </a:lnTo>
                <a:cubicBezTo>
                  <a:pt x="3" y="29"/>
                  <a:pt x="3" y="26"/>
                  <a:pt x="3" y="24"/>
                </a:cubicBezTo>
                <a:cubicBezTo>
                  <a:pt x="3" y="21"/>
                  <a:pt x="3" y="15"/>
                  <a:pt x="3" y="15"/>
                </a:cubicBezTo>
                <a:cubicBezTo>
                  <a:pt x="3" y="15"/>
                  <a:pt x="0" y="12"/>
                  <a:pt x="2" y="11"/>
                </a:cubicBezTo>
                <a:cubicBezTo>
                  <a:pt x="2" y="11"/>
                  <a:pt x="2" y="11"/>
                  <a:pt x="2" y="11"/>
                </a:cubicBezTo>
                <a:lnTo>
                  <a:pt x="2" y="0"/>
                </a:lnTo>
              </a:path>
            </a:pathLst>
          </a:custGeom>
          <a:solidFill>
            <a:srgbClr val="9933FF"/>
          </a:solidFill>
          <a:ln w="0">
            <a:solidFill>
              <a:srgbClr val="000000"/>
            </a:solidFill>
            <a:prstDash val="solid"/>
            <a:round/>
            <a:headEnd/>
            <a:tailEnd/>
          </a:ln>
        </p:spPr>
        <p:txBody>
          <a:bodyPr/>
          <a:lstStyle/>
          <a:p>
            <a:endParaRPr lang="en-US">
              <a:solidFill>
                <a:prstClr val="black"/>
              </a:solidFill>
            </a:endParaRPr>
          </a:p>
        </p:txBody>
      </p:sp>
      <p:sp>
        <p:nvSpPr>
          <p:cNvPr id="33" name="Freeform 486"/>
          <p:cNvSpPr>
            <a:spLocks/>
          </p:cNvSpPr>
          <p:nvPr/>
        </p:nvSpPr>
        <p:spPr bwMode="auto">
          <a:xfrm>
            <a:off x="2011363" y="2298700"/>
            <a:ext cx="660400" cy="1187450"/>
          </a:xfrm>
          <a:custGeom>
            <a:avLst/>
            <a:gdLst>
              <a:gd name="T0" fmla="*/ 32 w 32"/>
              <a:gd name="T1" fmla="*/ 11 h 58"/>
              <a:gd name="T2" fmla="*/ 32 w 32"/>
              <a:gd name="T3" fmla="*/ 11 h 58"/>
              <a:gd name="T4" fmla="*/ 31 w 32"/>
              <a:gd name="T5" fmla="*/ 10 h 58"/>
              <a:gd name="T6" fmla="*/ 31 w 32"/>
              <a:gd name="T7" fmla="*/ 10 h 58"/>
              <a:gd name="T8" fmla="*/ 31 w 32"/>
              <a:gd name="T9" fmla="*/ 9 h 58"/>
              <a:gd name="T10" fmla="*/ 32 w 32"/>
              <a:gd name="T11" fmla="*/ 9 h 58"/>
              <a:gd name="T12" fmla="*/ 31 w 32"/>
              <a:gd name="T13" fmla="*/ 7 h 58"/>
              <a:gd name="T14" fmla="*/ 30 w 32"/>
              <a:gd name="T15" fmla="*/ 6 h 58"/>
              <a:gd name="T16" fmla="*/ 29 w 32"/>
              <a:gd name="T17" fmla="*/ 6 h 58"/>
              <a:gd name="T18" fmla="*/ 29 w 32"/>
              <a:gd name="T19" fmla="*/ 6 h 58"/>
              <a:gd name="T20" fmla="*/ 28 w 32"/>
              <a:gd name="T21" fmla="*/ 7 h 58"/>
              <a:gd name="T22" fmla="*/ 25 w 32"/>
              <a:gd name="T23" fmla="*/ 6 h 58"/>
              <a:gd name="T24" fmla="*/ 25 w 32"/>
              <a:gd name="T25" fmla="*/ 5 h 58"/>
              <a:gd name="T26" fmla="*/ 24 w 32"/>
              <a:gd name="T27" fmla="*/ 4 h 58"/>
              <a:gd name="T28" fmla="*/ 23 w 32"/>
              <a:gd name="T29" fmla="*/ 1 h 58"/>
              <a:gd name="T30" fmla="*/ 22 w 32"/>
              <a:gd name="T31" fmla="*/ 1 h 58"/>
              <a:gd name="T32" fmla="*/ 22 w 32"/>
              <a:gd name="T33" fmla="*/ 0 h 58"/>
              <a:gd name="T34" fmla="*/ 21 w 32"/>
              <a:gd name="T35" fmla="*/ 0 h 58"/>
              <a:gd name="T36" fmla="*/ 18 w 32"/>
              <a:gd name="T37" fmla="*/ 0 h 58"/>
              <a:gd name="T38" fmla="*/ 17 w 32"/>
              <a:gd name="T39" fmla="*/ 0 h 58"/>
              <a:gd name="T40" fmla="*/ 14 w 32"/>
              <a:gd name="T41" fmla="*/ 1 h 58"/>
              <a:gd name="T42" fmla="*/ 12 w 32"/>
              <a:gd name="T43" fmla="*/ 0 h 58"/>
              <a:gd name="T44" fmla="*/ 3 w 32"/>
              <a:gd name="T45" fmla="*/ 1 h 58"/>
              <a:gd name="T46" fmla="*/ 0 w 32"/>
              <a:gd name="T47" fmla="*/ 32 h 58"/>
              <a:gd name="T48" fmla="*/ 1 w 32"/>
              <a:gd name="T49" fmla="*/ 54 h 58"/>
              <a:gd name="T50" fmla="*/ 3 w 32"/>
              <a:gd name="T51" fmla="*/ 55 h 58"/>
              <a:gd name="T52" fmla="*/ 5 w 32"/>
              <a:gd name="T53" fmla="*/ 56 h 58"/>
              <a:gd name="T54" fmla="*/ 8 w 32"/>
              <a:gd name="T55" fmla="*/ 57 h 58"/>
              <a:gd name="T56" fmla="*/ 8 w 32"/>
              <a:gd name="T57" fmla="*/ 58 h 58"/>
              <a:gd name="T58" fmla="*/ 11 w 32"/>
              <a:gd name="T59" fmla="*/ 58 h 58"/>
              <a:gd name="T60" fmla="*/ 11 w 32"/>
              <a:gd name="T61" fmla="*/ 57 h 58"/>
              <a:gd name="T62" fmla="*/ 12 w 32"/>
              <a:gd name="T63" fmla="*/ 56 h 58"/>
              <a:gd name="T64" fmla="*/ 14 w 32"/>
              <a:gd name="T65" fmla="*/ 57 h 58"/>
              <a:gd name="T66" fmla="*/ 14 w 32"/>
              <a:gd name="T67" fmla="*/ 41 h 58"/>
              <a:gd name="T68" fmla="*/ 32 w 32"/>
              <a:gd name="T69" fmla="*/ 32 h 58"/>
              <a:gd name="T70" fmla="*/ 32 w 32"/>
              <a:gd name="T71" fmla="*/ 1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 h="58">
                <a:moveTo>
                  <a:pt x="32" y="11"/>
                </a:moveTo>
                <a:cubicBezTo>
                  <a:pt x="32" y="11"/>
                  <a:pt x="32" y="11"/>
                  <a:pt x="32" y="11"/>
                </a:cubicBezTo>
                <a:cubicBezTo>
                  <a:pt x="32" y="11"/>
                  <a:pt x="32" y="11"/>
                  <a:pt x="32" y="11"/>
                </a:cubicBezTo>
                <a:cubicBezTo>
                  <a:pt x="32" y="11"/>
                  <a:pt x="32" y="11"/>
                  <a:pt x="32" y="11"/>
                </a:cubicBezTo>
                <a:cubicBezTo>
                  <a:pt x="32" y="11"/>
                  <a:pt x="31" y="11"/>
                  <a:pt x="31" y="11"/>
                </a:cubicBezTo>
                <a:cubicBezTo>
                  <a:pt x="31" y="11"/>
                  <a:pt x="31" y="10"/>
                  <a:pt x="31" y="10"/>
                </a:cubicBezTo>
                <a:cubicBezTo>
                  <a:pt x="31" y="10"/>
                  <a:pt x="31" y="10"/>
                  <a:pt x="31" y="10"/>
                </a:cubicBezTo>
                <a:cubicBezTo>
                  <a:pt x="31" y="10"/>
                  <a:pt x="31" y="10"/>
                  <a:pt x="31" y="10"/>
                </a:cubicBezTo>
                <a:cubicBezTo>
                  <a:pt x="31" y="10"/>
                  <a:pt x="31" y="9"/>
                  <a:pt x="31" y="9"/>
                </a:cubicBezTo>
                <a:cubicBezTo>
                  <a:pt x="31" y="9"/>
                  <a:pt x="31" y="9"/>
                  <a:pt x="31" y="9"/>
                </a:cubicBezTo>
                <a:cubicBezTo>
                  <a:pt x="32" y="9"/>
                  <a:pt x="32" y="9"/>
                  <a:pt x="32" y="9"/>
                </a:cubicBezTo>
                <a:cubicBezTo>
                  <a:pt x="32" y="9"/>
                  <a:pt x="32" y="9"/>
                  <a:pt x="32" y="9"/>
                </a:cubicBezTo>
                <a:cubicBezTo>
                  <a:pt x="32" y="8"/>
                  <a:pt x="32" y="8"/>
                  <a:pt x="32" y="8"/>
                </a:cubicBezTo>
                <a:cubicBezTo>
                  <a:pt x="32" y="8"/>
                  <a:pt x="32" y="7"/>
                  <a:pt x="31" y="7"/>
                </a:cubicBezTo>
                <a:cubicBezTo>
                  <a:pt x="31" y="7"/>
                  <a:pt x="31" y="7"/>
                  <a:pt x="31" y="7"/>
                </a:cubicBezTo>
                <a:cubicBezTo>
                  <a:pt x="31" y="7"/>
                  <a:pt x="30" y="6"/>
                  <a:pt x="30" y="6"/>
                </a:cubicBezTo>
                <a:cubicBezTo>
                  <a:pt x="30" y="6"/>
                  <a:pt x="30" y="6"/>
                  <a:pt x="30" y="6"/>
                </a:cubicBezTo>
                <a:cubicBezTo>
                  <a:pt x="30" y="6"/>
                  <a:pt x="29" y="6"/>
                  <a:pt x="29" y="6"/>
                </a:cubicBezTo>
                <a:cubicBezTo>
                  <a:pt x="29" y="6"/>
                  <a:pt x="29" y="6"/>
                  <a:pt x="29" y="6"/>
                </a:cubicBezTo>
                <a:cubicBezTo>
                  <a:pt x="29" y="6"/>
                  <a:pt x="29" y="6"/>
                  <a:pt x="29" y="6"/>
                </a:cubicBezTo>
                <a:cubicBezTo>
                  <a:pt x="28" y="6"/>
                  <a:pt x="28" y="7"/>
                  <a:pt x="28" y="7"/>
                </a:cubicBezTo>
                <a:cubicBezTo>
                  <a:pt x="28" y="7"/>
                  <a:pt x="28" y="7"/>
                  <a:pt x="28" y="7"/>
                </a:cubicBezTo>
                <a:cubicBezTo>
                  <a:pt x="27" y="7"/>
                  <a:pt x="27" y="6"/>
                  <a:pt x="27" y="6"/>
                </a:cubicBezTo>
                <a:cubicBezTo>
                  <a:pt x="26" y="6"/>
                  <a:pt x="26" y="6"/>
                  <a:pt x="25" y="6"/>
                </a:cubicBezTo>
                <a:cubicBezTo>
                  <a:pt x="25" y="6"/>
                  <a:pt x="25" y="5"/>
                  <a:pt x="25" y="5"/>
                </a:cubicBezTo>
                <a:cubicBezTo>
                  <a:pt x="25" y="5"/>
                  <a:pt x="25" y="5"/>
                  <a:pt x="25" y="5"/>
                </a:cubicBezTo>
                <a:cubicBezTo>
                  <a:pt x="25" y="5"/>
                  <a:pt x="24" y="5"/>
                  <a:pt x="24" y="5"/>
                </a:cubicBezTo>
                <a:cubicBezTo>
                  <a:pt x="24" y="5"/>
                  <a:pt x="24" y="4"/>
                  <a:pt x="24" y="4"/>
                </a:cubicBezTo>
                <a:cubicBezTo>
                  <a:pt x="23" y="4"/>
                  <a:pt x="23" y="3"/>
                  <a:pt x="23" y="2"/>
                </a:cubicBezTo>
                <a:cubicBezTo>
                  <a:pt x="23" y="2"/>
                  <a:pt x="23" y="1"/>
                  <a:pt x="23" y="1"/>
                </a:cubicBezTo>
                <a:cubicBezTo>
                  <a:pt x="23" y="1"/>
                  <a:pt x="22" y="1"/>
                  <a:pt x="22" y="1"/>
                </a:cubicBezTo>
                <a:cubicBezTo>
                  <a:pt x="22" y="1"/>
                  <a:pt x="22" y="1"/>
                  <a:pt x="22" y="1"/>
                </a:cubicBezTo>
                <a:cubicBezTo>
                  <a:pt x="22" y="1"/>
                  <a:pt x="22" y="1"/>
                  <a:pt x="22" y="1"/>
                </a:cubicBezTo>
                <a:cubicBezTo>
                  <a:pt x="22" y="0"/>
                  <a:pt x="22" y="1"/>
                  <a:pt x="22" y="0"/>
                </a:cubicBezTo>
                <a:cubicBezTo>
                  <a:pt x="22" y="0"/>
                  <a:pt x="22" y="0"/>
                  <a:pt x="22" y="0"/>
                </a:cubicBezTo>
                <a:cubicBezTo>
                  <a:pt x="22" y="0"/>
                  <a:pt x="21" y="0"/>
                  <a:pt x="21" y="0"/>
                </a:cubicBezTo>
                <a:cubicBezTo>
                  <a:pt x="21" y="0"/>
                  <a:pt x="20" y="0"/>
                  <a:pt x="20" y="0"/>
                </a:cubicBezTo>
                <a:lnTo>
                  <a:pt x="18" y="0"/>
                </a:lnTo>
                <a:lnTo>
                  <a:pt x="18" y="0"/>
                </a:lnTo>
                <a:lnTo>
                  <a:pt x="17" y="0"/>
                </a:lnTo>
                <a:lnTo>
                  <a:pt x="17" y="1"/>
                </a:lnTo>
                <a:lnTo>
                  <a:pt x="14" y="1"/>
                </a:lnTo>
                <a:lnTo>
                  <a:pt x="13" y="0"/>
                </a:lnTo>
                <a:lnTo>
                  <a:pt x="12" y="0"/>
                </a:lnTo>
                <a:lnTo>
                  <a:pt x="12" y="1"/>
                </a:lnTo>
                <a:lnTo>
                  <a:pt x="3" y="1"/>
                </a:lnTo>
                <a:lnTo>
                  <a:pt x="3" y="32"/>
                </a:lnTo>
                <a:lnTo>
                  <a:pt x="0" y="32"/>
                </a:lnTo>
                <a:lnTo>
                  <a:pt x="0" y="54"/>
                </a:lnTo>
                <a:lnTo>
                  <a:pt x="1" y="54"/>
                </a:lnTo>
                <a:cubicBezTo>
                  <a:pt x="1" y="54"/>
                  <a:pt x="2" y="54"/>
                  <a:pt x="2" y="54"/>
                </a:cubicBezTo>
                <a:cubicBezTo>
                  <a:pt x="2" y="55"/>
                  <a:pt x="2" y="55"/>
                  <a:pt x="3" y="55"/>
                </a:cubicBezTo>
                <a:cubicBezTo>
                  <a:pt x="3" y="56"/>
                  <a:pt x="4" y="55"/>
                  <a:pt x="4" y="55"/>
                </a:cubicBezTo>
                <a:cubicBezTo>
                  <a:pt x="5" y="56"/>
                  <a:pt x="5" y="56"/>
                  <a:pt x="5" y="56"/>
                </a:cubicBezTo>
                <a:cubicBezTo>
                  <a:pt x="5" y="56"/>
                  <a:pt x="6" y="56"/>
                  <a:pt x="6" y="57"/>
                </a:cubicBezTo>
                <a:cubicBezTo>
                  <a:pt x="6" y="57"/>
                  <a:pt x="7" y="57"/>
                  <a:pt x="8" y="57"/>
                </a:cubicBezTo>
                <a:cubicBezTo>
                  <a:pt x="8" y="57"/>
                  <a:pt x="8" y="57"/>
                  <a:pt x="8" y="57"/>
                </a:cubicBezTo>
                <a:cubicBezTo>
                  <a:pt x="8" y="57"/>
                  <a:pt x="8" y="58"/>
                  <a:pt x="8" y="58"/>
                </a:cubicBezTo>
                <a:cubicBezTo>
                  <a:pt x="9" y="58"/>
                  <a:pt x="10" y="58"/>
                  <a:pt x="10" y="58"/>
                </a:cubicBezTo>
                <a:cubicBezTo>
                  <a:pt x="10" y="58"/>
                  <a:pt x="10" y="58"/>
                  <a:pt x="11" y="58"/>
                </a:cubicBezTo>
                <a:cubicBezTo>
                  <a:pt x="11" y="57"/>
                  <a:pt x="11" y="57"/>
                  <a:pt x="11" y="57"/>
                </a:cubicBezTo>
                <a:cubicBezTo>
                  <a:pt x="11" y="57"/>
                  <a:pt x="11" y="57"/>
                  <a:pt x="11" y="57"/>
                </a:cubicBezTo>
                <a:cubicBezTo>
                  <a:pt x="11" y="57"/>
                  <a:pt x="12" y="57"/>
                  <a:pt x="12" y="57"/>
                </a:cubicBezTo>
                <a:cubicBezTo>
                  <a:pt x="12" y="56"/>
                  <a:pt x="12" y="56"/>
                  <a:pt x="12" y="56"/>
                </a:cubicBezTo>
                <a:cubicBezTo>
                  <a:pt x="13" y="56"/>
                  <a:pt x="13" y="56"/>
                  <a:pt x="14" y="57"/>
                </a:cubicBezTo>
                <a:cubicBezTo>
                  <a:pt x="14" y="57"/>
                  <a:pt x="14" y="56"/>
                  <a:pt x="14" y="57"/>
                </a:cubicBezTo>
                <a:lnTo>
                  <a:pt x="14" y="41"/>
                </a:lnTo>
                <a:lnTo>
                  <a:pt x="14" y="41"/>
                </a:lnTo>
                <a:lnTo>
                  <a:pt x="14" y="32"/>
                </a:lnTo>
                <a:lnTo>
                  <a:pt x="32" y="32"/>
                </a:lnTo>
                <a:lnTo>
                  <a:pt x="32" y="12"/>
                </a:lnTo>
                <a:lnTo>
                  <a:pt x="32" y="11"/>
                </a:lnTo>
              </a:path>
            </a:pathLst>
          </a:custGeom>
          <a:gradFill flip="none" rotWithShape="1">
            <a:gsLst>
              <a:gs pos="0">
                <a:schemeClr val="bg1"/>
              </a:gs>
              <a:gs pos="50000">
                <a:srgbClr val="0070C0">
                  <a:shade val="67500"/>
                  <a:satMod val="115000"/>
                </a:srgbClr>
              </a:gs>
              <a:gs pos="100000">
                <a:schemeClr val="bg1"/>
              </a:gs>
            </a:gsLst>
            <a:path path="rect">
              <a:fillToRect l="100000" t="100000"/>
            </a:path>
            <a:tileRect r="-100000" b="-100000"/>
          </a:gradFill>
          <a:ln w="0">
            <a:solidFill>
              <a:srgbClr val="000000"/>
            </a:solidFill>
            <a:prstDash val="solid"/>
            <a:round/>
            <a:headEnd/>
            <a:tailEnd/>
          </a:ln>
        </p:spPr>
        <p:txBody>
          <a:bodyPr/>
          <a:lstStyle/>
          <a:p>
            <a:endParaRPr lang="en-US">
              <a:solidFill>
                <a:prstClr val="black"/>
              </a:solidFill>
            </a:endParaRPr>
          </a:p>
        </p:txBody>
      </p:sp>
      <p:sp>
        <p:nvSpPr>
          <p:cNvPr id="34" name="Rectangle 487"/>
          <p:cNvSpPr>
            <a:spLocks noChangeArrowheads="1"/>
          </p:cNvSpPr>
          <p:nvPr/>
        </p:nvSpPr>
        <p:spPr bwMode="auto">
          <a:xfrm>
            <a:off x="3219450" y="2909888"/>
            <a:ext cx="508000" cy="349250"/>
          </a:xfrm>
          <a:prstGeom prst="rect">
            <a:avLst/>
          </a:prstGeom>
          <a:solidFill>
            <a:srgbClr val="FFC000"/>
          </a:solidFill>
          <a:ln w="0">
            <a:solidFill>
              <a:srgbClr val="000000"/>
            </a:solidFill>
            <a:miter lim="800000"/>
            <a:headEnd/>
            <a:tailEnd/>
          </a:ln>
        </p:spPr>
        <p:txBody>
          <a:bodyPr/>
          <a:lstStyle/>
          <a:p>
            <a:endParaRPr lang="en-US">
              <a:solidFill>
                <a:prstClr val="black"/>
              </a:solidFill>
            </a:endParaRPr>
          </a:p>
        </p:txBody>
      </p:sp>
      <p:sp>
        <p:nvSpPr>
          <p:cNvPr id="35" name="Freeform 488"/>
          <p:cNvSpPr>
            <a:spLocks/>
          </p:cNvSpPr>
          <p:nvPr/>
        </p:nvSpPr>
        <p:spPr bwMode="auto">
          <a:xfrm>
            <a:off x="3135313" y="3259138"/>
            <a:ext cx="592138" cy="779463"/>
          </a:xfrm>
          <a:custGeom>
            <a:avLst/>
            <a:gdLst>
              <a:gd name="T0" fmla="*/ 4 w 29"/>
              <a:gd name="T1" fmla="*/ 0 h 38"/>
              <a:gd name="T2" fmla="*/ 4 w 29"/>
              <a:gd name="T3" fmla="*/ 14 h 38"/>
              <a:gd name="T4" fmla="*/ 3 w 29"/>
              <a:gd name="T5" fmla="*/ 14 h 38"/>
              <a:gd name="T6" fmla="*/ 3 w 29"/>
              <a:gd name="T7" fmla="*/ 23 h 38"/>
              <a:gd name="T8" fmla="*/ 0 w 29"/>
              <a:gd name="T9" fmla="*/ 23 h 38"/>
              <a:gd name="T10" fmla="*/ 0 w 29"/>
              <a:gd name="T11" fmla="*/ 38 h 38"/>
              <a:gd name="T12" fmla="*/ 7 w 29"/>
              <a:gd name="T13" fmla="*/ 38 h 38"/>
              <a:gd name="T14" fmla="*/ 11 w 29"/>
              <a:gd name="T15" fmla="*/ 33 h 38"/>
              <a:gd name="T16" fmla="*/ 13 w 29"/>
              <a:gd name="T17" fmla="*/ 28 h 38"/>
              <a:gd name="T18" fmla="*/ 15 w 29"/>
              <a:gd name="T19" fmla="*/ 26 h 38"/>
              <a:gd name="T20" fmla="*/ 16 w 29"/>
              <a:gd name="T21" fmla="*/ 26 h 38"/>
              <a:gd name="T22" fmla="*/ 17 w 29"/>
              <a:gd name="T23" fmla="*/ 25 h 38"/>
              <a:gd name="T24" fmla="*/ 18 w 29"/>
              <a:gd name="T25" fmla="*/ 25 h 38"/>
              <a:gd name="T26" fmla="*/ 22 w 29"/>
              <a:gd name="T27" fmla="*/ 23 h 38"/>
              <a:gd name="T28" fmla="*/ 23 w 29"/>
              <a:gd name="T29" fmla="*/ 20 h 38"/>
              <a:gd name="T30" fmla="*/ 25 w 29"/>
              <a:gd name="T31" fmla="*/ 20 h 38"/>
              <a:gd name="T32" fmla="*/ 25 w 29"/>
              <a:gd name="T33" fmla="*/ 20 h 38"/>
              <a:gd name="T34" fmla="*/ 29 w 29"/>
              <a:gd name="T35" fmla="*/ 17 h 38"/>
              <a:gd name="T36" fmla="*/ 29 w 29"/>
              <a:gd name="T37" fmla="*/ 0 h 38"/>
              <a:gd name="T38" fmla="*/ 4 w 29"/>
              <a:gd name="T3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8">
                <a:moveTo>
                  <a:pt x="4" y="0"/>
                </a:moveTo>
                <a:lnTo>
                  <a:pt x="4" y="14"/>
                </a:lnTo>
                <a:lnTo>
                  <a:pt x="3" y="14"/>
                </a:lnTo>
                <a:lnTo>
                  <a:pt x="3" y="23"/>
                </a:lnTo>
                <a:lnTo>
                  <a:pt x="0" y="23"/>
                </a:lnTo>
                <a:lnTo>
                  <a:pt x="0" y="38"/>
                </a:lnTo>
                <a:lnTo>
                  <a:pt x="7" y="38"/>
                </a:lnTo>
                <a:cubicBezTo>
                  <a:pt x="7" y="38"/>
                  <a:pt x="7" y="37"/>
                  <a:pt x="11" y="33"/>
                </a:cubicBezTo>
                <a:cubicBezTo>
                  <a:pt x="11" y="33"/>
                  <a:pt x="11" y="29"/>
                  <a:pt x="13" y="28"/>
                </a:cubicBezTo>
                <a:cubicBezTo>
                  <a:pt x="14" y="27"/>
                  <a:pt x="14" y="27"/>
                  <a:pt x="15" y="26"/>
                </a:cubicBezTo>
                <a:cubicBezTo>
                  <a:pt x="15" y="26"/>
                  <a:pt x="15" y="27"/>
                  <a:pt x="16" y="26"/>
                </a:cubicBezTo>
                <a:cubicBezTo>
                  <a:pt x="17" y="25"/>
                  <a:pt x="17" y="25"/>
                  <a:pt x="17" y="25"/>
                </a:cubicBezTo>
                <a:lnTo>
                  <a:pt x="18" y="25"/>
                </a:lnTo>
                <a:cubicBezTo>
                  <a:pt x="18" y="25"/>
                  <a:pt x="18" y="22"/>
                  <a:pt x="22" y="23"/>
                </a:cubicBezTo>
                <a:cubicBezTo>
                  <a:pt x="22" y="23"/>
                  <a:pt x="23" y="20"/>
                  <a:pt x="23" y="20"/>
                </a:cubicBezTo>
                <a:cubicBezTo>
                  <a:pt x="25" y="20"/>
                  <a:pt x="25" y="20"/>
                  <a:pt x="25" y="20"/>
                </a:cubicBezTo>
                <a:lnTo>
                  <a:pt x="25" y="20"/>
                </a:lnTo>
                <a:cubicBezTo>
                  <a:pt x="25" y="20"/>
                  <a:pt x="27" y="17"/>
                  <a:pt x="29" y="17"/>
                </a:cubicBezTo>
                <a:lnTo>
                  <a:pt x="29" y="0"/>
                </a:lnTo>
                <a:lnTo>
                  <a:pt x="4" y="0"/>
                </a:lnTo>
              </a:path>
            </a:pathLst>
          </a:custGeom>
          <a:solidFill>
            <a:srgbClr val="FFC000"/>
          </a:solidFill>
          <a:ln w="0">
            <a:solidFill>
              <a:srgbClr val="000000"/>
            </a:solidFill>
            <a:prstDash val="solid"/>
            <a:round/>
            <a:headEnd/>
            <a:tailEnd/>
          </a:ln>
        </p:spPr>
        <p:txBody>
          <a:bodyPr/>
          <a:lstStyle/>
          <a:p>
            <a:endParaRPr lang="en-US">
              <a:solidFill>
                <a:prstClr val="black"/>
              </a:solidFill>
            </a:endParaRPr>
          </a:p>
        </p:txBody>
      </p:sp>
      <p:sp>
        <p:nvSpPr>
          <p:cNvPr id="36" name="Freeform 489"/>
          <p:cNvSpPr>
            <a:spLocks/>
          </p:cNvSpPr>
          <p:nvPr/>
        </p:nvSpPr>
        <p:spPr bwMode="auto">
          <a:xfrm>
            <a:off x="3135313" y="4013200"/>
            <a:ext cx="406400" cy="450850"/>
          </a:xfrm>
          <a:custGeom>
            <a:avLst/>
            <a:gdLst>
              <a:gd name="T0" fmla="*/ 0 w 20"/>
              <a:gd name="T1" fmla="*/ 1 h 22"/>
              <a:gd name="T2" fmla="*/ 0 w 20"/>
              <a:gd name="T3" fmla="*/ 10 h 22"/>
              <a:gd name="T4" fmla="*/ 4 w 20"/>
              <a:gd name="T5" fmla="*/ 10 h 22"/>
              <a:gd name="T6" fmla="*/ 4 w 20"/>
              <a:gd name="T7" fmla="*/ 22 h 22"/>
              <a:gd name="T8" fmla="*/ 12 w 20"/>
              <a:gd name="T9" fmla="*/ 22 h 22"/>
              <a:gd name="T10" fmla="*/ 14 w 20"/>
              <a:gd name="T11" fmla="*/ 12 h 22"/>
              <a:gd name="T12" fmla="*/ 13 w 20"/>
              <a:gd name="T13" fmla="*/ 11 h 22"/>
              <a:gd name="T14" fmla="*/ 10 w 20"/>
              <a:gd name="T15" fmla="*/ 8 h 22"/>
              <a:gd name="T16" fmla="*/ 7 w 20"/>
              <a:gd name="T17" fmla="*/ 4 h 22"/>
              <a:gd name="T18" fmla="*/ 7 w 20"/>
              <a:gd name="T19" fmla="*/ 1 h 22"/>
              <a:gd name="T20" fmla="*/ 0 w 20"/>
              <a:gd name="T21"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2">
                <a:moveTo>
                  <a:pt x="0" y="1"/>
                </a:moveTo>
                <a:lnTo>
                  <a:pt x="0" y="10"/>
                </a:lnTo>
                <a:lnTo>
                  <a:pt x="4" y="10"/>
                </a:lnTo>
                <a:lnTo>
                  <a:pt x="4" y="22"/>
                </a:lnTo>
                <a:lnTo>
                  <a:pt x="12" y="22"/>
                </a:lnTo>
                <a:cubicBezTo>
                  <a:pt x="12" y="22"/>
                  <a:pt x="20" y="15"/>
                  <a:pt x="14" y="12"/>
                </a:cubicBezTo>
                <a:cubicBezTo>
                  <a:pt x="14" y="12"/>
                  <a:pt x="13" y="11"/>
                  <a:pt x="13" y="11"/>
                </a:cubicBezTo>
                <a:cubicBezTo>
                  <a:pt x="12" y="11"/>
                  <a:pt x="12" y="8"/>
                  <a:pt x="10" y="8"/>
                </a:cubicBezTo>
                <a:cubicBezTo>
                  <a:pt x="10" y="8"/>
                  <a:pt x="8" y="9"/>
                  <a:pt x="7" y="4"/>
                </a:cubicBezTo>
                <a:cubicBezTo>
                  <a:pt x="7" y="0"/>
                  <a:pt x="7" y="1"/>
                  <a:pt x="7" y="1"/>
                </a:cubicBezTo>
                <a:lnTo>
                  <a:pt x="0" y="1"/>
                </a:lnTo>
              </a:path>
            </a:pathLst>
          </a:custGeom>
          <a:solidFill>
            <a:srgbClr val="FFFF00"/>
          </a:solidFill>
          <a:ln w="0">
            <a:solidFill>
              <a:srgbClr val="000000"/>
            </a:solidFill>
            <a:prstDash val="solid"/>
            <a:round/>
            <a:headEnd/>
            <a:tailEnd/>
          </a:ln>
        </p:spPr>
        <p:txBody>
          <a:bodyPr/>
          <a:lstStyle/>
          <a:p>
            <a:endParaRPr lang="en-US">
              <a:solidFill>
                <a:prstClr val="black"/>
              </a:solidFill>
            </a:endParaRPr>
          </a:p>
        </p:txBody>
      </p:sp>
      <p:sp>
        <p:nvSpPr>
          <p:cNvPr id="37" name="Freeform 490"/>
          <p:cNvSpPr>
            <a:spLocks/>
          </p:cNvSpPr>
          <p:nvPr/>
        </p:nvSpPr>
        <p:spPr bwMode="auto">
          <a:xfrm>
            <a:off x="2856878" y="3544888"/>
            <a:ext cx="336207" cy="493713"/>
          </a:xfrm>
          <a:custGeom>
            <a:avLst/>
            <a:gdLst>
              <a:gd name="T0" fmla="*/ 2 w 16"/>
              <a:gd name="T1" fmla="*/ 0 h 24"/>
              <a:gd name="T2" fmla="*/ 16 w 16"/>
              <a:gd name="T3" fmla="*/ 0 h 24"/>
              <a:gd name="T4" fmla="*/ 16 w 16"/>
              <a:gd name="T5" fmla="*/ 9 h 24"/>
              <a:gd name="T6" fmla="*/ 13 w 16"/>
              <a:gd name="T7" fmla="*/ 9 h 24"/>
              <a:gd name="T8" fmla="*/ 13 w 16"/>
              <a:gd name="T9" fmla="*/ 24 h 24"/>
              <a:gd name="T10" fmla="*/ 0 w 16"/>
              <a:gd name="T11" fmla="*/ 24 h 24"/>
              <a:gd name="T12" fmla="*/ 0 w 16"/>
              <a:gd name="T13" fmla="*/ 9 h 24"/>
              <a:gd name="T14" fmla="*/ 2 w 16"/>
              <a:gd name="T15" fmla="*/ 9 h 24"/>
              <a:gd name="T16" fmla="*/ 2 w 16"/>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2" y="0"/>
                </a:moveTo>
                <a:lnTo>
                  <a:pt x="16" y="0"/>
                </a:lnTo>
                <a:lnTo>
                  <a:pt x="16" y="9"/>
                </a:lnTo>
                <a:lnTo>
                  <a:pt x="13" y="9"/>
                </a:lnTo>
                <a:lnTo>
                  <a:pt x="13" y="24"/>
                </a:lnTo>
                <a:lnTo>
                  <a:pt x="0" y="24"/>
                </a:lnTo>
                <a:lnTo>
                  <a:pt x="0" y="9"/>
                </a:lnTo>
                <a:lnTo>
                  <a:pt x="2" y="9"/>
                </a:lnTo>
                <a:lnTo>
                  <a:pt x="2" y="0"/>
                </a:lnTo>
              </a:path>
            </a:pathLst>
          </a:custGeom>
          <a:solidFill>
            <a:srgbClr val="33CCCC"/>
          </a:solidFill>
          <a:ln w="0">
            <a:solidFill>
              <a:srgbClr val="000000"/>
            </a:solidFill>
            <a:prstDash val="solid"/>
            <a:round/>
            <a:headEnd/>
            <a:tailEnd/>
          </a:ln>
        </p:spPr>
        <p:txBody>
          <a:bodyPr/>
          <a:lstStyle/>
          <a:p>
            <a:endParaRPr lang="en-US">
              <a:solidFill>
                <a:prstClr val="black"/>
              </a:solidFill>
            </a:endParaRPr>
          </a:p>
        </p:txBody>
      </p:sp>
      <p:sp>
        <p:nvSpPr>
          <p:cNvPr id="38" name="Freeform 491"/>
          <p:cNvSpPr>
            <a:spLocks/>
          </p:cNvSpPr>
          <p:nvPr/>
        </p:nvSpPr>
        <p:spPr bwMode="auto">
          <a:xfrm>
            <a:off x="2279650" y="2951163"/>
            <a:ext cx="392113" cy="696913"/>
          </a:xfrm>
          <a:custGeom>
            <a:avLst/>
            <a:gdLst>
              <a:gd name="T0" fmla="*/ 1 w 19"/>
              <a:gd name="T1" fmla="*/ 0 h 34"/>
              <a:gd name="T2" fmla="*/ 1 w 19"/>
              <a:gd name="T3" fmla="*/ 9 h 34"/>
              <a:gd name="T4" fmla="*/ 1 w 19"/>
              <a:gd name="T5" fmla="*/ 9 h 34"/>
              <a:gd name="T6" fmla="*/ 1 w 19"/>
              <a:gd name="T7" fmla="*/ 26 h 34"/>
              <a:gd name="T8" fmla="*/ 1 w 19"/>
              <a:gd name="T9" fmla="*/ 26 h 34"/>
              <a:gd name="T10" fmla="*/ 1 w 19"/>
              <a:gd name="T11" fmla="*/ 26 h 34"/>
              <a:gd name="T12" fmla="*/ 0 w 19"/>
              <a:gd name="T13" fmla="*/ 27 h 34"/>
              <a:gd name="T14" fmla="*/ 0 w 19"/>
              <a:gd name="T15" fmla="*/ 29 h 34"/>
              <a:gd name="T16" fmla="*/ 0 w 19"/>
              <a:gd name="T17" fmla="*/ 29 h 34"/>
              <a:gd name="T18" fmla="*/ 0 w 19"/>
              <a:gd name="T19" fmla="*/ 31 h 34"/>
              <a:gd name="T20" fmla="*/ 0 w 19"/>
              <a:gd name="T21" fmla="*/ 31 h 34"/>
              <a:gd name="T22" fmla="*/ 0 w 19"/>
              <a:gd name="T23" fmla="*/ 31 h 34"/>
              <a:gd name="T24" fmla="*/ 0 w 19"/>
              <a:gd name="T25" fmla="*/ 31 h 34"/>
              <a:gd name="T26" fmla="*/ 0 w 19"/>
              <a:gd name="T27" fmla="*/ 32 h 34"/>
              <a:gd name="T28" fmla="*/ 1 w 19"/>
              <a:gd name="T29" fmla="*/ 32 h 34"/>
              <a:gd name="T30" fmla="*/ 1 w 19"/>
              <a:gd name="T31" fmla="*/ 32 h 34"/>
              <a:gd name="T32" fmla="*/ 1 w 19"/>
              <a:gd name="T33" fmla="*/ 33 h 34"/>
              <a:gd name="T34" fmla="*/ 2 w 19"/>
              <a:gd name="T35" fmla="*/ 33 h 34"/>
              <a:gd name="T36" fmla="*/ 3 w 19"/>
              <a:gd name="T37" fmla="*/ 33 h 34"/>
              <a:gd name="T38" fmla="*/ 3 w 19"/>
              <a:gd name="T39" fmla="*/ 34 h 34"/>
              <a:gd name="T40" fmla="*/ 18 w 19"/>
              <a:gd name="T41" fmla="*/ 34 h 34"/>
              <a:gd name="T42" fmla="*/ 18 w 19"/>
              <a:gd name="T43" fmla="*/ 12 h 34"/>
              <a:gd name="T44" fmla="*/ 19 w 19"/>
              <a:gd name="T45" fmla="*/ 12 h 34"/>
              <a:gd name="T46" fmla="*/ 19 w 19"/>
              <a:gd name="T47" fmla="*/ 0 h 34"/>
              <a:gd name="T48" fmla="*/ 1 w 19"/>
              <a:gd name="T49" fmla="*/ 0 h 34"/>
              <a:gd name="T50" fmla="*/ 1 w 19"/>
              <a:gd name="T5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34">
                <a:moveTo>
                  <a:pt x="1" y="0"/>
                </a:moveTo>
                <a:lnTo>
                  <a:pt x="1" y="9"/>
                </a:lnTo>
                <a:lnTo>
                  <a:pt x="1" y="9"/>
                </a:lnTo>
                <a:lnTo>
                  <a:pt x="1" y="26"/>
                </a:lnTo>
                <a:lnTo>
                  <a:pt x="1" y="26"/>
                </a:lnTo>
                <a:cubicBezTo>
                  <a:pt x="1" y="26"/>
                  <a:pt x="1" y="26"/>
                  <a:pt x="1" y="26"/>
                </a:cubicBezTo>
                <a:cubicBezTo>
                  <a:pt x="0" y="27"/>
                  <a:pt x="0" y="27"/>
                  <a:pt x="0" y="27"/>
                </a:cubicBezTo>
                <a:cubicBezTo>
                  <a:pt x="0" y="28"/>
                  <a:pt x="1" y="29"/>
                  <a:pt x="0" y="29"/>
                </a:cubicBezTo>
                <a:cubicBezTo>
                  <a:pt x="0" y="29"/>
                  <a:pt x="0" y="29"/>
                  <a:pt x="0" y="29"/>
                </a:cubicBezTo>
                <a:cubicBezTo>
                  <a:pt x="0" y="30"/>
                  <a:pt x="0" y="31"/>
                  <a:pt x="0" y="31"/>
                </a:cubicBezTo>
                <a:cubicBezTo>
                  <a:pt x="0" y="31"/>
                  <a:pt x="0" y="31"/>
                  <a:pt x="0" y="31"/>
                </a:cubicBezTo>
                <a:cubicBezTo>
                  <a:pt x="0" y="31"/>
                  <a:pt x="0" y="31"/>
                  <a:pt x="0" y="31"/>
                </a:cubicBezTo>
                <a:cubicBezTo>
                  <a:pt x="0" y="31"/>
                  <a:pt x="0" y="31"/>
                  <a:pt x="0" y="31"/>
                </a:cubicBezTo>
                <a:cubicBezTo>
                  <a:pt x="0" y="31"/>
                  <a:pt x="0" y="32"/>
                  <a:pt x="0" y="32"/>
                </a:cubicBezTo>
                <a:cubicBezTo>
                  <a:pt x="1" y="32"/>
                  <a:pt x="1" y="32"/>
                  <a:pt x="1" y="32"/>
                </a:cubicBezTo>
                <a:cubicBezTo>
                  <a:pt x="1" y="32"/>
                  <a:pt x="1" y="32"/>
                  <a:pt x="1" y="32"/>
                </a:cubicBezTo>
                <a:cubicBezTo>
                  <a:pt x="1" y="32"/>
                  <a:pt x="1" y="32"/>
                  <a:pt x="1" y="33"/>
                </a:cubicBezTo>
                <a:cubicBezTo>
                  <a:pt x="2" y="33"/>
                  <a:pt x="2" y="33"/>
                  <a:pt x="2" y="33"/>
                </a:cubicBezTo>
                <a:cubicBezTo>
                  <a:pt x="3" y="33"/>
                  <a:pt x="3" y="33"/>
                  <a:pt x="3" y="33"/>
                </a:cubicBezTo>
                <a:cubicBezTo>
                  <a:pt x="3" y="34"/>
                  <a:pt x="3" y="34"/>
                  <a:pt x="3" y="34"/>
                </a:cubicBezTo>
                <a:lnTo>
                  <a:pt x="18" y="34"/>
                </a:lnTo>
                <a:lnTo>
                  <a:pt x="18" y="12"/>
                </a:lnTo>
                <a:lnTo>
                  <a:pt x="19" y="12"/>
                </a:lnTo>
                <a:lnTo>
                  <a:pt x="19" y="0"/>
                </a:lnTo>
                <a:lnTo>
                  <a:pt x="1" y="0"/>
                </a:lnTo>
                <a:lnTo>
                  <a:pt x="1" y="0"/>
                </a:lnTo>
              </a:path>
            </a:pathLst>
          </a:custGeom>
          <a:solidFill>
            <a:srgbClr val="0070C0"/>
          </a:solidFill>
          <a:ln w="0">
            <a:solidFill>
              <a:srgbClr val="000000"/>
            </a:solidFill>
            <a:prstDash val="solid"/>
            <a:round/>
            <a:headEnd/>
            <a:tailEnd/>
          </a:ln>
        </p:spPr>
        <p:txBody>
          <a:bodyPr/>
          <a:lstStyle/>
          <a:p>
            <a:endParaRPr lang="en-US">
              <a:solidFill>
                <a:prstClr val="black"/>
              </a:solidFill>
            </a:endParaRPr>
          </a:p>
        </p:txBody>
      </p:sp>
      <p:sp>
        <p:nvSpPr>
          <p:cNvPr id="39" name="Freeform 492"/>
          <p:cNvSpPr>
            <a:spLocks/>
          </p:cNvSpPr>
          <p:nvPr/>
        </p:nvSpPr>
        <p:spPr bwMode="auto">
          <a:xfrm>
            <a:off x="1035050" y="2582863"/>
            <a:ext cx="715963" cy="523875"/>
          </a:xfrm>
          <a:custGeom>
            <a:avLst/>
            <a:gdLst>
              <a:gd name="T0" fmla="*/ 0 w 35"/>
              <a:gd name="T1" fmla="*/ 0 h 25"/>
              <a:gd name="T2" fmla="*/ 35 w 35"/>
              <a:gd name="T3" fmla="*/ 0 h 25"/>
              <a:gd name="T4" fmla="*/ 35 w 35"/>
              <a:gd name="T5" fmla="*/ 25 h 25"/>
              <a:gd name="T6" fmla="*/ 2 w 35"/>
              <a:gd name="T7" fmla="*/ 25 h 25"/>
              <a:gd name="T8" fmla="*/ 2 w 35"/>
              <a:gd name="T9" fmla="*/ 10 h 25"/>
              <a:gd name="T10" fmla="*/ 0 w 35"/>
              <a:gd name="T11" fmla="*/ 10 h 25"/>
              <a:gd name="T12" fmla="*/ 0 w 35"/>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35" h="25">
                <a:moveTo>
                  <a:pt x="0" y="0"/>
                </a:moveTo>
                <a:lnTo>
                  <a:pt x="35" y="0"/>
                </a:lnTo>
                <a:lnTo>
                  <a:pt x="35" y="25"/>
                </a:lnTo>
                <a:lnTo>
                  <a:pt x="2" y="25"/>
                </a:lnTo>
                <a:lnTo>
                  <a:pt x="2" y="10"/>
                </a:lnTo>
                <a:lnTo>
                  <a:pt x="0" y="10"/>
                </a:lnTo>
                <a:lnTo>
                  <a:pt x="0" y="0"/>
                </a:lnTo>
              </a:path>
            </a:pathLst>
          </a:custGeom>
          <a:solidFill>
            <a:schemeClr val="accent3">
              <a:lumMod val="60000"/>
              <a:lumOff val="40000"/>
            </a:schemeClr>
          </a:solidFill>
          <a:ln w="0">
            <a:solidFill>
              <a:srgbClr val="000000"/>
            </a:solidFill>
            <a:prstDash val="solid"/>
            <a:round/>
            <a:headEnd/>
            <a:tailEnd/>
          </a:ln>
        </p:spPr>
        <p:txBody>
          <a:bodyPr/>
          <a:lstStyle/>
          <a:p>
            <a:endParaRPr lang="en-US">
              <a:solidFill>
                <a:prstClr val="black"/>
              </a:solidFill>
            </a:endParaRPr>
          </a:p>
        </p:txBody>
      </p:sp>
      <p:sp>
        <p:nvSpPr>
          <p:cNvPr id="40" name="Freeform 493"/>
          <p:cNvSpPr>
            <a:spLocks/>
          </p:cNvSpPr>
          <p:nvPr/>
        </p:nvSpPr>
        <p:spPr bwMode="auto">
          <a:xfrm>
            <a:off x="1744663" y="2955925"/>
            <a:ext cx="327025" cy="493713"/>
          </a:xfrm>
          <a:custGeom>
            <a:avLst/>
            <a:gdLst>
              <a:gd name="T0" fmla="*/ 0 w 16"/>
              <a:gd name="T1" fmla="*/ 0 h 24"/>
              <a:gd name="T2" fmla="*/ 13 w 16"/>
              <a:gd name="T3" fmla="*/ 0 h 24"/>
              <a:gd name="T4" fmla="*/ 13 w 16"/>
              <a:gd name="T5" fmla="*/ 22 h 24"/>
              <a:gd name="T6" fmla="*/ 14 w 16"/>
              <a:gd name="T7" fmla="*/ 22 h 24"/>
              <a:gd name="T8" fmla="*/ 16 w 16"/>
              <a:gd name="T9" fmla="*/ 24 h 24"/>
              <a:gd name="T10" fmla="*/ 1 w 16"/>
              <a:gd name="T11" fmla="*/ 24 h 24"/>
              <a:gd name="T12" fmla="*/ 1 w 16"/>
              <a:gd name="T13" fmla="*/ 10 h 24"/>
              <a:gd name="T14" fmla="*/ 0 w 16"/>
              <a:gd name="T15" fmla="*/ 10 h 24"/>
              <a:gd name="T16" fmla="*/ 0 w 16"/>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0" y="0"/>
                </a:moveTo>
                <a:lnTo>
                  <a:pt x="13" y="0"/>
                </a:lnTo>
                <a:lnTo>
                  <a:pt x="13" y="22"/>
                </a:lnTo>
                <a:lnTo>
                  <a:pt x="14" y="22"/>
                </a:lnTo>
                <a:cubicBezTo>
                  <a:pt x="14" y="22"/>
                  <a:pt x="15" y="23"/>
                  <a:pt x="16" y="24"/>
                </a:cubicBezTo>
                <a:lnTo>
                  <a:pt x="1" y="24"/>
                </a:lnTo>
                <a:lnTo>
                  <a:pt x="1" y="10"/>
                </a:lnTo>
                <a:lnTo>
                  <a:pt x="0" y="10"/>
                </a:lnTo>
                <a:lnTo>
                  <a:pt x="0" y="0"/>
                </a:lnTo>
              </a:path>
            </a:pathLst>
          </a:custGeom>
          <a:solidFill>
            <a:srgbClr val="FFFF66"/>
          </a:solidFill>
          <a:ln w="0">
            <a:solidFill>
              <a:srgbClr val="000000"/>
            </a:solidFill>
            <a:prstDash val="solid"/>
            <a:round/>
            <a:headEnd/>
            <a:tailEnd/>
          </a:ln>
        </p:spPr>
        <p:txBody>
          <a:bodyPr/>
          <a:lstStyle/>
          <a:p>
            <a:endParaRPr lang="en-US">
              <a:solidFill>
                <a:prstClr val="black"/>
              </a:solidFill>
            </a:endParaRPr>
          </a:p>
        </p:txBody>
      </p:sp>
      <p:sp>
        <p:nvSpPr>
          <p:cNvPr id="41" name="Freeform 494"/>
          <p:cNvSpPr>
            <a:spLocks/>
          </p:cNvSpPr>
          <p:nvPr/>
        </p:nvSpPr>
        <p:spPr bwMode="auto">
          <a:xfrm>
            <a:off x="979488" y="3095625"/>
            <a:ext cx="804863" cy="615950"/>
          </a:xfrm>
          <a:custGeom>
            <a:avLst/>
            <a:gdLst>
              <a:gd name="T0" fmla="*/ 38 w 40"/>
              <a:gd name="T1" fmla="*/ 0 h 30"/>
              <a:gd name="T2" fmla="*/ 38 w 40"/>
              <a:gd name="T3" fmla="*/ 2 h 30"/>
              <a:gd name="T4" fmla="*/ 39 w 40"/>
              <a:gd name="T5" fmla="*/ 2 h 30"/>
              <a:gd name="T6" fmla="*/ 39 w 40"/>
              <a:gd name="T7" fmla="*/ 20 h 30"/>
              <a:gd name="T8" fmla="*/ 40 w 40"/>
              <a:gd name="T9" fmla="*/ 20 h 30"/>
              <a:gd name="T10" fmla="*/ 40 w 40"/>
              <a:gd name="T11" fmla="*/ 30 h 30"/>
              <a:gd name="T12" fmla="*/ 1 w 40"/>
              <a:gd name="T13" fmla="*/ 30 h 30"/>
              <a:gd name="T14" fmla="*/ 1 w 40"/>
              <a:gd name="T15" fmla="*/ 22 h 30"/>
              <a:gd name="T16" fmla="*/ 0 w 40"/>
              <a:gd name="T17" fmla="*/ 22 h 30"/>
              <a:gd name="T18" fmla="*/ 0 w 40"/>
              <a:gd name="T19" fmla="*/ 3 h 30"/>
              <a:gd name="T20" fmla="*/ 5 w 40"/>
              <a:gd name="T21" fmla="*/ 3 h 30"/>
              <a:gd name="T22" fmla="*/ 5 w 40"/>
              <a:gd name="T23" fmla="*/ 0 h 30"/>
              <a:gd name="T24" fmla="*/ 38 w 40"/>
              <a:gd name="T2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30">
                <a:moveTo>
                  <a:pt x="38" y="0"/>
                </a:moveTo>
                <a:lnTo>
                  <a:pt x="38" y="2"/>
                </a:lnTo>
                <a:lnTo>
                  <a:pt x="39" y="2"/>
                </a:lnTo>
                <a:lnTo>
                  <a:pt x="39" y="20"/>
                </a:lnTo>
                <a:lnTo>
                  <a:pt x="40" y="20"/>
                </a:lnTo>
                <a:lnTo>
                  <a:pt x="40" y="30"/>
                </a:lnTo>
                <a:lnTo>
                  <a:pt x="1" y="30"/>
                </a:lnTo>
                <a:lnTo>
                  <a:pt x="1" y="22"/>
                </a:lnTo>
                <a:lnTo>
                  <a:pt x="0" y="22"/>
                </a:lnTo>
                <a:lnTo>
                  <a:pt x="0" y="3"/>
                </a:lnTo>
                <a:lnTo>
                  <a:pt x="5" y="3"/>
                </a:lnTo>
                <a:lnTo>
                  <a:pt x="5" y="0"/>
                </a:lnTo>
                <a:lnTo>
                  <a:pt x="38" y="0"/>
                </a:lnTo>
              </a:path>
            </a:pathLst>
          </a:custGeom>
          <a:solidFill>
            <a:srgbClr val="9933FF"/>
          </a:solidFill>
          <a:ln w="0">
            <a:solidFill>
              <a:srgbClr val="000000"/>
            </a:solidFill>
            <a:prstDash val="solid"/>
            <a:round/>
            <a:headEnd/>
            <a:tailEnd/>
          </a:ln>
        </p:spPr>
        <p:txBody>
          <a:bodyPr/>
          <a:lstStyle/>
          <a:p>
            <a:endParaRPr lang="en-US">
              <a:solidFill>
                <a:prstClr val="black"/>
              </a:solidFill>
            </a:endParaRPr>
          </a:p>
        </p:txBody>
      </p:sp>
      <p:sp>
        <p:nvSpPr>
          <p:cNvPr id="42" name="Freeform 495"/>
          <p:cNvSpPr>
            <a:spLocks/>
          </p:cNvSpPr>
          <p:nvPr/>
        </p:nvSpPr>
        <p:spPr bwMode="auto">
          <a:xfrm>
            <a:off x="642938" y="3155950"/>
            <a:ext cx="403225" cy="696913"/>
          </a:xfrm>
          <a:custGeom>
            <a:avLst/>
            <a:gdLst>
              <a:gd name="T0" fmla="*/ 15 w 17"/>
              <a:gd name="T1" fmla="*/ 0 h 35"/>
              <a:gd name="T2" fmla="*/ 15 w 17"/>
              <a:gd name="T3" fmla="*/ 19 h 35"/>
              <a:gd name="T4" fmla="*/ 17 w 17"/>
              <a:gd name="T5" fmla="*/ 19 h 35"/>
              <a:gd name="T6" fmla="*/ 17 w 17"/>
              <a:gd name="T7" fmla="*/ 35 h 35"/>
              <a:gd name="T8" fmla="*/ 7 w 17"/>
              <a:gd name="T9" fmla="*/ 35 h 35"/>
              <a:gd name="T10" fmla="*/ 6 w 17"/>
              <a:gd name="T11" fmla="*/ 20 h 35"/>
              <a:gd name="T12" fmla="*/ 6 w 17"/>
              <a:gd name="T13" fmla="*/ 17 h 35"/>
              <a:gd name="T14" fmla="*/ 5 w 17"/>
              <a:gd name="T15" fmla="*/ 16 h 35"/>
              <a:gd name="T16" fmla="*/ 5 w 17"/>
              <a:gd name="T17" fmla="*/ 15 h 35"/>
              <a:gd name="T18" fmla="*/ 4 w 17"/>
              <a:gd name="T19" fmla="*/ 14 h 35"/>
              <a:gd name="T20" fmla="*/ 2 w 17"/>
              <a:gd name="T21" fmla="*/ 9 h 35"/>
              <a:gd name="T22" fmla="*/ 1 w 17"/>
              <a:gd name="T23" fmla="*/ 8 h 35"/>
              <a:gd name="T24" fmla="*/ 1 w 17"/>
              <a:gd name="T25" fmla="*/ 5 h 35"/>
              <a:gd name="T26" fmla="*/ 0 w 17"/>
              <a:gd name="T27" fmla="*/ 1 h 35"/>
              <a:gd name="T28" fmla="*/ 0 w 17"/>
              <a:gd name="T29" fmla="*/ 0 h 35"/>
              <a:gd name="T30" fmla="*/ 15 w 17"/>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35">
                <a:moveTo>
                  <a:pt x="15" y="0"/>
                </a:moveTo>
                <a:lnTo>
                  <a:pt x="15" y="19"/>
                </a:lnTo>
                <a:lnTo>
                  <a:pt x="17" y="19"/>
                </a:lnTo>
                <a:lnTo>
                  <a:pt x="17" y="35"/>
                </a:lnTo>
                <a:lnTo>
                  <a:pt x="7" y="35"/>
                </a:lnTo>
                <a:cubicBezTo>
                  <a:pt x="7" y="35"/>
                  <a:pt x="8" y="25"/>
                  <a:pt x="6" y="20"/>
                </a:cubicBezTo>
                <a:cubicBezTo>
                  <a:pt x="6" y="20"/>
                  <a:pt x="6" y="17"/>
                  <a:pt x="6" y="17"/>
                </a:cubicBezTo>
                <a:cubicBezTo>
                  <a:pt x="6" y="17"/>
                  <a:pt x="6" y="16"/>
                  <a:pt x="5" y="16"/>
                </a:cubicBezTo>
                <a:cubicBezTo>
                  <a:pt x="5" y="15"/>
                  <a:pt x="5" y="15"/>
                  <a:pt x="5" y="15"/>
                </a:cubicBezTo>
                <a:lnTo>
                  <a:pt x="4" y="14"/>
                </a:lnTo>
                <a:cubicBezTo>
                  <a:pt x="4" y="14"/>
                  <a:pt x="3" y="14"/>
                  <a:pt x="2" y="9"/>
                </a:cubicBezTo>
                <a:cubicBezTo>
                  <a:pt x="2" y="9"/>
                  <a:pt x="1" y="8"/>
                  <a:pt x="1" y="8"/>
                </a:cubicBezTo>
                <a:cubicBezTo>
                  <a:pt x="2" y="7"/>
                  <a:pt x="1" y="5"/>
                  <a:pt x="1" y="5"/>
                </a:cubicBezTo>
                <a:cubicBezTo>
                  <a:pt x="1" y="5"/>
                  <a:pt x="0" y="2"/>
                  <a:pt x="0" y="1"/>
                </a:cubicBezTo>
                <a:cubicBezTo>
                  <a:pt x="0" y="1"/>
                  <a:pt x="0" y="0"/>
                  <a:pt x="0" y="0"/>
                </a:cubicBezTo>
                <a:lnTo>
                  <a:pt x="15" y="0"/>
                </a:lnTo>
              </a:path>
            </a:pathLst>
          </a:custGeom>
          <a:gradFill flip="none" rotWithShape="1">
            <a:gsLst>
              <a:gs pos="0">
                <a:srgbClr val="9933FF">
                  <a:shade val="30000"/>
                  <a:satMod val="115000"/>
                </a:srgbClr>
              </a:gs>
              <a:gs pos="50000">
                <a:schemeClr val="accent4">
                  <a:lumMod val="20000"/>
                  <a:lumOff val="80000"/>
                </a:schemeClr>
              </a:gs>
              <a:gs pos="100000">
                <a:schemeClr val="bg1"/>
              </a:gs>
            </a:gsLst>
            <a:lin ang="2700000" scaled="1"/>
            <a:tileRect/>
          </a:gradFill>
          <a:ln w="0">
            <a:solidFill>
              <a:srgbClr val="000000"/>
            </a:solidFill>
            <a:prstDash val="solid"/>
            <a:round/>
            <a:headEnd/>
            <a:tailEnd/>
          </a:ln>
        </p:spPr>
        <p:txBody>
          <a:bodyPr/>
          <a:lstStyle/>
          <a:p>
            <a:endParaRPr lang="en-US">
              <a:solidFill>
                <a:prstClr val="black"/>
              </a:solidFill>
            </a:endParaRPr>
          </a:p>
        </p:txBody>
      </p:sp>
      <p:sp>
        <p:nvSpPr>
          <p:cNvPr id="43" name="Freeform 496"/>
          <p:cNvSpPr>
            <a:spLocks/>
          </p:cNvSpPr>
          <p:nvPr/>
        </p:nvSpPr>
        <p:spPr bwMode="auto">
          <a:xfrm>
            <a:off x="528638" y="3854450"/>
            <a:ext cx="488950" cy="449263"/>
          </a:xfrm>
          <a:custGeom>
            <a:avLst/>
            <a:gdLst>
              <a:gd name="T0" fmla="*/ 13 w 24"/>
              <a:gd name="T1" fmla="*/ 0 h 22"/>
              <a:gd name="T2" fmla="*/ 23 w 24"/>
              <a:gd name="T3" fmla="*/ 0 h 22"/>
              <a:gd name="T4" fmla="*/ 23 w 24"/>
              <a:gd name="T5" fmla="*/ 4 h 22"/>
              <a:gd name="T6" fmla="*/ 24 w 24"/>
              <a:gd name="T7" fmla="*/ 4 h 22"/>
              <a:gd name="T8" fmla="*/ 24 w 24"/>
              <a:gd name="T9" fmla="*/ 22 h 22"/>
              <a:gd name="T10" fmla="*/ 0 w 24"/>
              <a:gd name="T11" fmla="*/ 22 h 22"/>
              <a:gd name="T12" fmla="*/ 0 w 24"/>
              <a:gd name="T13" fmla="*/ 22 h 22"/>
              <a:gd name="T14" fmla="*/ 0 w 24"/>
              <a:gd name="T15" fmla="*/ 21 h 22"/>
              <a:gd name="T16" fmla="*/ 0 w 24"/>
              <a:gd name="T17" fmla="*/ 21 h 22"/>
              <a:gd name="T18" fmla="*/ 1 w 24"/>
              <a:gd name="T19" fmla="*/ 20 h 22"/>
              <a:gd name="T20" fmla="*/ 1 w 24"/>
              <a:gd name="T21" fmla="*/ 19 h 22"/>
              <a:gd name="T22" fmla="*/ 1 w 24"/>
              <a:gd name="T23" fmla="*/ 19 h 22"/>
              <a:gd name="T24" fmla="*/ 2 w 24"/>
              <a:gd name="T25" fmla="*/ 19 h 22"/>
              <a:gd name="T26" fmla="*/ 3 w 24"/>
              <a:gd name="T27" fmla="*/ 18 h 22"/>
              <a:gd name="T28" fmla="*/ 4 w 24"/>
              <a:gd name="T29" fmla="*/ 17 h 22"/>
              <a:gd name="T30" fmla="*/ 5 w 24"/>
              <a:gd name="T31" fmla="*/ 17 h 22"/>
              <a:gd name="T32" fmla="*/ 5 w 24"/>
              <a:gd name="T33" fmla="*/ 17 h 22"/>
              <a:gd name="T34" fmla="*/ 5 w 24"/>
              <a:gd name="T35" fmla="*/ 17 h 22"/>
              <a:gd name="T36" fmla="*/ 6 w 24"/>
              <a:gd name="T37" fmla="*/ 17 h 22"/>
              <a:gd name="T38" fmla="*/ 6 w 24"/>
              <a:gd name="T39" fmla="*/ 16 h 22"/>
              <a:gd name="T40" fmla="*/ 6 w 24"/>
              <a:gd name="T41" fmla="*/ 16 h 22"/>
              <a:gd name="T42" fmla="*/ 7 w 24"/>
              <a:gd name="T43" fmla="*/ 15 h 22"/>
              <a:gd name="T44" fmla="*/ 8 w 24"/>
              <a:gd name="T45" fmla="*/ 15 h 22"/>
              <a:gd name="T46" fmla="*/ 8 w 24"/>
              <a:gd name="T47" fmla="*/ 14 h 22"/>
              <a:gd name="T48" fmla="*/ 8 w 24"/>
              <a:gd name="T49" fmla="*/ 14 h 22"/>
              <a:gd name="T50" fmla="*/ 9 w 24"/>
              <a:gd name="T51" fmla="*/ 13 h 22"/>
              <a:gd name="T52" fmla="*/ 9 w 24"/>
              <a:gd name="T53" fmla="*/ 13 h 22"/>
              <a:gd name="T54" fmla="*/ 9 w 24"/>
              <a:gd name="T55" fmla="*/ 13 h 22"/>
              <a:gd name="T56" fmla="*/ 9 w 24"/>
              <a:gd name="T57" fmla="*/ 13 h 22"/>
              <a:gd name="T58" fmla="*/ 10 w 24"/>
              <a:gd name="T59" fmla="*/ 11 h 22"/>
              <a:gd name="T60" fmla="*/ 11 w 24"/>
              <a:gd name="T61" fmla="*/ 10 h 22"/>
              <a:gd name="T62" fmla="*/ 11 w 24"/>
              <a:gd name="T63" fmla="*/ 10 h 22"/>
              <a:gd name="T64" fmla="*/ 11 w 24"/>
              <a:gd name="T65" fmla="*/ 10 h 22"/>
              <a:gd name="T66" fmla="*/ 11 w 24"/>
              <a:gd name="T67" fmla="*/ 10 h 22"/>
              <a:gd name="T68" fmla="*/ 12 w 24"/>
              <a:gd name="T69" fmla="*/ 9 h 22"/>
              <a:gd name="T70" fmla="*/ 12 w 24"/>
              <a:gd name="T71" fmla="*/ 8 h 22"/>
              <a:gd name="T72" fmla="*/ 13 w 24"/>
              <a:gd name="T73" fmla="*/ 8 h 22"/>
              <a:gd name="T74" fmla="*/ 13 w 24"/>
              <a:gd name="T75" fmla="*/ 8 h 22"/>
              <a:gd name="T76" fmla="*/ 13 w 24"/>
              <a:gd name="T77" fmla="*/ 7 h 22"/>
              <a:gd name="T78" fmla="*/ 13 w 24"/>
              <a:gd name="T79" fmla="*/ 7 h 22"/>
              <a:gd name="T80" fmla="*/ 13 w 24"/>
              <a:gd name="T8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 h="22">
                <a:moveTo>
                  <a:pt x="13" y="0"/>
                </a:moveTo>
                <a:lnTo>
                  <a:pt x="23" y="0"/>
                </a:lnTo>
                <a:lnTo>
                  <a:pt x="23" y="4"/>
                </a:lnTo>
                <a:lnTo>
                  <a:pt x="24" y="4"/>
                </a:lnTo>
                <a:lnTo>
                  <a:pt x="24" y="22"/>
                </a:lnTo>
                <a:lnTo>
                  <a:pt x="0" y="22"/>
                </a:lnTo>
                <a:cubicBezTo>
                  <a:pt x="0" y="22"/>
                  <a:pt x="0" y="22"/>
                  <a:pt x="0" y="22"/>
                </a:cubicBezTo>
                <a:cubicBezTo>
                  <a:pt x="0" y="22"/>
                  <a:pt x="0" y="22"/>
                  <a:pt x="0" y="21"/>
                </a:cubicBezTo>
                <a:cubicBezTo>
                  <a:pt x="0" y="21"/>
                  <a:pt x="0" y="21"/>
                  <a:pt x="0" y="21"/>
                </a:cubicBezTo>
                <a:cubicBezTo>
                  <a:pt x="0" y="20"/>
                  <a:pt x="0" y="20"/>
                  <a:pt x="1" y="20"/>
                </a:cubicBezTo>
                <a:cubicBezTo>
                  <a:pt x="1" y="20"/>
                  <a:pt x="1" y="20"/>
                  <a:pt x="1" y="19"/>
                </a:cubicBezTo>
                <a:cubicBezTo>
                  <a:pt x="1" y="19"/>
                  <a:pt x="1" y="19"/>
                  <a:pt x="1" y="19"/>
                </a:cubicBezTo>
                <a:cubicBezTo>
                  <a:pt x="1" y="19"/>
                  <a:pt x="2" y="19"/>
                  <a:pt x="2" y="19"/>
                </a:cubicBezTo>
                <a:cubicBezTo>
                  <a:pt x="3" y="19"/>
                  <a:pt x="3" y="19"/>
                  <a:pt x="3" y="18"/>
                </a:cubicBezTo>
                <a:cubicBezTo>
                  <a:pt x="4" y="18"/>
                  <a:pt x="4" y="18"/>
                  <a:pt x="4" y="17"/>
                </a:cubicBezTo>
                <a:cubicBezTo>
                  <a:pt x="4" y="17"/>
                  <a:pt x="5" y="17"/>
                  <a:pt x="5" y="17"/>
                </a:cubicBezTo>
                <a:cubicBezTo>
                  <a:pt x="5" y="17"/>
                  <a:pt x="5" y="17"/>
                  <a:pt x="5" y="17"/>
                </a:cubicBezTo>
                <a:cubicBezTo>
                  <a:pt x="5" y="17"/>
                  <a:pt x="5" y="17"/>
                  <a:pt x="5" y="17"/>
                </a:cubicBezTo>
                <a:cubicBezTo>
                  <a:pt x="5" y="17"/>
                  <a:pt x="5" y="17"/>
                  <a:pt x="6" y="17"/>
                </a:cubicBezTo>
                <a:cubicBezTo>
                  <a:pt x="6" y="17"/>
                  <a:pt x="6" y="16"/>
                  <a:pt x="6" y="16"/>
                </a:cubicBezTo>
                <a:cubicBezTo>
                  <a:pt x="6" y="16"/>
                  <a:pt x="6" y="16"/>
                  <a:pt x="6" y="16"/>
                </a:cubicBezTo>
                <a:cubicBezTo>
                  <a:pt x="7" y="15"/>
                  <a:pt x="7" y="15"/>
                  <a:pt x="7" y="15"/>
                </a:cubicBezTo>
                <a:cubicBezTo>
                  <a:pt x="7" y="15"/>
                  <a:pt x="7" y="15"/>
                  <a:pt x="8" y="15"/>
                </a:cubicBezTo>
                <a:cubicBezTo>
                  <a:pt x="8" y="14"/>
                  <a:pt x="8" y="14"/>
                  <a:pt x="8" y="14"/>
                </a:cubicBezTo>
                <a:cubicBezTo>
                  <a:pt x="8" y="14"/>
                  <a:pt x="8" y="14"/>
                  <a:pt x="8" y="14"/>
                </a:cubicBezTo>
                <a:cubicBezTo>
                  <a:pt x="8" y="14"/>
                  <a:pt x="9" y="13"/>
                  <a:pt x="9" y="13"/>
                </a:cubicBezTo>
                <a:cubicBezTo>
                  <a:pt x="9" y="13"/>
                  <a:pt x="9" y="13"/>
                  <a:pt x="9" y="13"/>
                </a:cubicBezTo>
                <a:cubicBezTo>
                  <a:pt x="9" y="13"/>
                  <a:pt x="9" y="13"/>
                  <a:pt x="9" y="13"/>
                </a:cubicBezTo>
                <a:cubicBezTo>
                  <a:pt x="9" y="13"/>
                  <a:pt x="9" y="13"/>
                  <a:pt x="9" y="13"/>
                </a:cubicBezTo>
                <a:cubicBezTo>
                  <a:pt x="9" y="12"/>
                  <a:pt x="10" y="12"/>
                  <a:pt x="10" y="11"/>
                </a:cubicBezTo>
                <a:cubicBezTo>
                  <a:pt x="11" y="11"/>
                  <a:pt x="11" y="11"/>
                  <a:pt x="11" y="10"/>
                </a:cubicBezTo>
                <a:cubicBezTo>
                  <a:pt x="11" y="10"/>
                  <a:pt x="11" y="10"/>
                  <a:pt x="11" y="10"/>
                </a:cubicBezTo>
                <a:cubicBezTo>
                  <a:pt x="11" y="10"/>
                  <a:pt x="11" y="10"/>
                  <a:pt x="11" y="10"/>
                </a:cubicBezTo>
                <a:cubicBezTo>
                  <a:pt x="11" y="10"/>
                  <a:pt x="11" y="10"/>
                  <a:pt x="11" y="10"/>
                </a:cubicBezTo>
                <a:cubicBezTo>
                  <a:pt x="11" y="9"/>
                  <a:pt x="12" y="9"/>
                  <a:pt x="12" y="9"/>
                </a:cubicBezTo>
                <a:cubicBezTo>
                  <a:pt x="12" y="9"/>
                  <a:pt x="12" y="9"/>
                  <a:pt x="12" y="8"/>
                </a:cubicBezTo>
                <a:cubicBezTo>
                  <a:pt x="12" y="8"/>
                  <a:pt x="13" y="8"/>
                  <a:pt x="13" y="8"/>
                </a:cubicBezTo>
                <a:cubicBezTo>
                  <a:pt x="13" y="8"/>
                  <a:pt x="13" y="8"/>
                  <a:pt x="13" y="8"/>
                </a:cubicBezTo>
                <a:cubicBezTo>
                  <a:pt x="13" y="7"/>
                  <a:pt x="13" y="7"/>
                  <a:pt x="13" y="7"/>
                </a:cubicBezTo>
                <a:cubicBezTo>
                  <a:pt x="13" y="7"/>
                  <a:pt x="13" y="7"/>
                  <a:pt x="13" y="7"/>
                </a:cubicBezTo>
                <a:lnTo>
                  <a:pt x="13" y="0"/>
                </a:lnTo>
              </a:path>
            </a:pathLst>
          </a:custGeom>
          <a:solidFill>
            <a:srgbClr val="FF7C80"/>
          </a:solidFill>
          <a:ln w="0">
            <a:solidFill>
              <a:srgbClr val="000000"/>
            </a:solidFill>
            <a:prstDash val="solid"/>
            <a:round/>
            <a:headEnd/>
            <a:tailEnd/>
          </a:ln>
        </p:spPr>
        <p:txBody>
          <a:bodyPr/>
          <a:lstStyle/>
          <a:p>
            <a:endParaRPr lang="en-US">
              <a:solidFill>
                <a:prstClr val="black"/>
              </a:solidFill>
            </a:endParaRPr>
          </a:p>
        </p:txBody>
      </p:sp>
      <p:sp>
        <p:nvSpPr>
          <p:cNvPr id="44" name="Freeform 497"/>
          <p:cNvSpPr>
            <a:spLocks/>
          </p:cNvSpPr>
          <p:nvPr/>
        </p:nvSpPr>
        <p:spPr bwMode="auto">
          <a:xfrm>
            <a:off x="995363" y="3709988"/>
            <a:ext cx="387350" cy="368300"/>
          </a:xfrm>
          <a:custGeom>
            <a:avLst/>
            <a:gdLst>
              <a:gd name="T0" fmla="*/ 0 w 19"/>
              <a:gd name="T1" fmla="*/ 0 h 18"/>
              <a:gd name="T2" fmla="*/ 18 w 19"/>
              <a:gd name="T3" fmla="*/ 0 h 18"/>
              <a:gd name="T4" fmla="*/ 18 w 19"/>
              <a:gd name="T5" fmla="*/ 11 h 18"/>
              <a:gd name="T6" fmla="*/ 19 w 19"/>
              <a:gd name="T7" fmla="*/ 11 h 18"/>
              <a:gd name="T8" fmla="*/ 19 w 19"/>
              <a:gd name="T9" fmla="*/ 18 h 18"/>
              <a:gd name="T10" fmla="*/ 1 w 19"/>
              <a:gd name="T11" fmla="*/ 18 h 18"/>
              <a:gd name="T12" fmla="*/ 1 w 19"/>
              <a:gd name="T13" fmla="*/ 11 h 18"/>
              <a:gd name="T14" fmla="*/ 0 w 19"/>
              <a:gd name="T15" fmla="*/ 11 h 18"/>
              <a:gd name="T16" fmla="*/ 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0" y="0"/>
                </a:moveTo>
                <a:lnTo>
                  <a:pt x="18" y="0"/>
                </a:lnTo>
                <a:lnTo>
                  <a:pt x="18" y="11"/>
                </a:lnTo>
                <a:lnTo>
                  <a:pt x="19" y="11"/>
                </a:lnTo>
                <a:lnTo>
                  <a:pt x="19" y="18"/>
                </a:lnTo>
                <a:lnTo>
                  <a:pt x="1" y="18"/>
                </a:lnTo>
                <a:lnTo>
                  <a:pt x="1" y="11"/>
                </a:lnTo>
                <a:lnTo>
                  <a:pt x="0" y="11"/>
                </a:lnTo>
                <a:lnTo>
                  <a:pt x="0" y="0"/>
                </a:lnTo>
              </a:path>
            </a:pathLst>
          </a:custGeom>
          <a:solidFill>
            <a:srgbClr val="FF7C80"/>
          </a:solidFill>
          <a:ln w="0">
            <a:solidFill>
              <a:srgbClr val="000000"/>
            </a:solidFill>
            <a:prstDash val="solid"/>
            <a:round/>
            <a:headEnd/>
            <a:tailEnd/>
          </a:ln>
        </p:spPr>
        <p:txBody>
          <a:bodyPr/>
          <a:lstStyle/>
          <a:p>
            <a:endParaRPr lang="en-US">
              <a:solidFill>
                <a:prstClr val="black"/>
              </a:solidFill>
            </a:endParaRPr>
          </a:p>
        </p:txBody>
      </p:sp>
      <p:sp>
        <p:nvSpPr>
          <p:cNvPr id="45" name="Freeform 498"/>
          <p:cNvSpPr>
            <a:spLocks/>
          </p:cNvSpPr>
          <p:nvPr/>
        </p:nvSpPr>
        <p:spPr bwMode="auto">
          <a:xfrm>
            <a:off x="1354138" y="3709988"/>
            <a:ext cx="436563" cy="368300"/>
          </a:xfrm>
          <a:custGeom>
            <a:avLst/>
            <a:gdLst>
              <a:gd name="T0" fmla="*/ 0 w 21"/>
              <a:gd name="T1" fmla="*/ 0 h 18"/>
              <a:gd name="T2" fmla="*/ 21 w 21"/>
              <a:gd name="T3" fmla="*/ 0 h 18"/>
              <a:gd name="T4" fmla="*/ 21 w 21"/>
              <a:gd name="T5" fmla="*/ 18 h 18"/>
              <a:gd name="T6" fmla="*/ 1 w 21"/>
              <a:gd name="T7" fmla="*/ 18 h 18"/>
              <a:gd name="T8" fmla="*/ 1 w 21"/>
              <a:gd name="T9" fmla="*/ 11 h 18"/>
              <a:gd name="T10" fmla="*/ 0 w 21"/>
              <a:gd name="T11" fmla="*/ 11 h 18"/>
              <a:gd name="T12" fmla="*/ 0 w 21"/>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1" h="18">
                <a:moveTo>
                  <a:pt x="0" y="0"/>
                </a:moveTo>
                <a:lnTo>
                  <a:pt x="21" y="0"/>
                </a:lnTo>
                <a:lnTo>
                  <a:pt x="21" y="18"/>
                </a:lnTo>
                <a:lnTo>
                  <a:pt x="1" y="18"/>
                </a:lnTo>
                <a:lnTo>
                  <a:pt x="1" y="11"/>
                </a:lnTo>
                <a:lnTo>
                  <a:pt x="0" y="11"/>
                </a:lnTo>
                <a:lnTo>
                  <a:pt x="0" y="0"/>
                </a:lnTo>
              </a:path>
            </a:pathLst>
          </a:custGeom>
          <a:solidFill>
            <a:srgbClr val="FF7C80"/>
          </a:solidFill>
          <a:ln w="0">
            <a:solidFill>
              <a:srgbClr val="000000"/>
            </a:solidFill>
            <a:prstDash val="solid"/>
            <a:round/>
            <a:headEnd/>
            <a:tailEnd/>
          </a:ln>
        </p:spPr>
        <p:txBody>
          <a:bodyPr/>
          <a:lstStyle/>
          <a:p>
            <a:endParaRPr lang="en-US">
              <a:solidFill>
                <a:prstClr val="black"/>
              </a:solidFill>
            </a:endParaRPr>
          </a:p>
        </p:txBody>
      </p:sp>
      <p:sp>
        <p:nvSpPr>
          <p:cNvPr id="46" name="Freeform 499"/>
          <p:cNvSpPr>
            <a:spLocks/>
          </p:cNvSpPr>
          <p:nvPr/>
        </p:nvSpPr>
        <p:spPr bwMode="auto">
          <a:xfrm>
            <a:off x="1014413" y="4078288"/>
            <a:ext cx="368300" cy="369888"/>
          </a:xfrm>
          <a:custGeom>
            <a:avLst/>
            <a:gdLst>
              <a:gd name="T0" fmla="*/ 0 w 18"/>
              <a:gd name="T1" fmla="*/ 0 h 18"/>
              <a:gd name="T2" fmla="*/ 18 w 18"/>
              <a:gd name="T3" fmla="*/ 0 h 18"/>
              <a:gd name="T4" fmla="*/ 18 w 18"/>
              <a:gd name="T5" fmla="*/ 18 h 18"/>
              <a:gd name="T6" fmla="*/ 0 w 18"/>
              <a:gd name="T7" fmla="*/ 18 h 18"/>
              <a:gd name="T8" fmla="*/ 0 w 18"/>
              <a:gd name="T9" fmla="*/ 11 h 18"/>
              <a:gd name="T10" fmla="*/ 0 w 18"/>
              <a:gd name="T11" fmla="*/ 11 h 18"/>
              <a:gd name="T12" fmla="*/ 0 w 18"/>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0" y="0"/>
                </a:moveTo>
                <a:lnTo>
                  <a:pt x="18" y="0"/>
                </a:lnTo>
                <a:lnTo>
                  <a:pt x="18" y="18"/>
                </a:lnTo>
                <a:lnTo>
                  <a:pt x="0" y="18"/>
                </a:lnTo>
                <a:lnTo>
                  <a:pt x="0" y="11"/>
                </a:lnTo>
                <a:lnTo>
                  <a:pt x="0" y="11"/>
                </a:lnTo>
                <a:lnTo>
                  <a:pt x="0" y="0"/>
                </a:lnTo>
              </a:path>
            </a:pathLst>
          </a:custGeom>
          <a:solidFill>
            <a:srgbClr val="FF7C80"/>
          </a:solidFill>
          <a:ln w="0">
            <a:solidFill>
              <a:srgbClr val="000000"/>
            </a:solidFill>
            <a:prstDash val="solid"/>
            <a:round/>
            <a:headEnd/>
            <a:tailEnd/>
          </a:ln>
        </p:spPr>
        <p:txBody>
          <a:bodyPr/>
          <a:lstStyle/>
          <a:p>
            <a:endParaRPr lang="en-US">
              <a:solidFill>
                <a:prstClr val="black"/>
              </a:solidFill>
            </a:endParaRPr>
          </a:p>
        </p:txBody>
      </p:sp>
      <p:sp>
        <p:nvSpPr>
          <p:cNvPr id="47" name="Rectangle 500"/>
          <p:cNvSpPr>
            <a:spLocks noChangeArrowheads="1"/>
          </p:cNvSpPr>
          <p:nvPr/>
        </p:nvSpPr>
        <p:spPr bwMode="auto">
          <a:xfrm>
            <a:off x="1373188" y="4078288"/>
            <a:ext cx="417513" cy="369888"/>
          </a:xfrm>
          <a:prstGeom prst="rect">
            <a:avLst/>
          </a:prstGeom>
          <a:solidFill>
            <a:srgbClr val="FF7C80"/>
          </a:solidFill>
          <a:ln w="0">
            <a:solidFill>
              <a:srgbClr val="000000"/>
            </a:solidFill>
            <a:miter lim="800000"/>
            <a:headEnd/>
            <a:tailEnd/>
          </a:ln>
        </p:spPr>
        <p:txBody>
          <a:bodyPr/>
          <a:lstStyle/>
          <a:p>
            <a:pPr algn="ctr"/>
            <a:endParaRPr lang="en-US" altLang="en-US" sz="400" b="1">
              <a:solidFill>
                <a:prstClr val="black"/>
              </a:solidFill>
            </a:endParaRPr>
          </a:p>
        </p:txBody>
      </p:sp>
      <p:sp>
        <p:nvSpPr>
          <p:cNvPr id="48" name="Freeform 501"/>
          <p:cNvSpPr>
            <a:spLocks/>
          </p:cNvSpPr>
          <p:nvPr/>
        </p:nvSpPr>
        <p:spPr bwMode="auto">
          <a:xfrm>
            <a:off x="2103438" y="3446463"/>
            <a:ext cx="568325" cy="557213"/>
          </a:xfrm>
          <a:custGeom>
            <a:avLst/>
            <a:gdLst>
              <a:gd name="T0" fmla="*/ 0 w 260"/>
              <a:gd name="T1" fmla="*/ 0 h 254"/>
              <a:gd name="T2" fmla="*/ 0 w 260"/>
              <a:gd name="T3" fmla="*/ 254 h 254"/>
              <a:gd name="T4" fmla="*/ 127 w 260"/>
              <a:gd name="T5" fmla="*/ 254 h 254"/>
              <a:gd name="T6" fmla="*/ 97 w 260"/>
              <a:gd name="T7" fmla="*/ 226 h 254"/>
              <a:gd name="T8" fmla="*/ 260 w 260"/>
              <a:gd name="T9" fmla="*/ 226 h 254"/>
              <a:gd name="T10" fmla="*/ 260 w 260"/>
              <a:gd name="T11" fmla="*/ 132 h 254"/>
              <a:gd name="T12" fmla="*/ 250 w 260"/>
              <a:gd name="T13" fmla="*/ 132 h 254"/>
              <a:gd name="T14" fmla="*/ 250 w 260"/>
              <a:gd name="T15" fmla="*/ 94 h 254"/>
              <a:gd name="T16" fmla="*/ 106 w 260"/>
              <a:gd name="T17" fmla="*/ 94 h 254"/>
              <a:gd name="T18" fmla="*/ 96 w 260"/>
              <a:gd name="T19" fmla="*/ 85 h 254"/>
              <a:gd name="T20" fmla="*/ 87 w 260"/>
              <a:gd name="T21" fmla="*/ 75 h 254"/>
              <a:gd name="T22" fmla="*/ 77 w 260"/>
              <a:gd name="T23" fmla="*/ 66 h 254"/>
              <a:gd name="T24" fmla="*/ 77 w 260"/>
              <a:gd name="T25" fmla="*/ 66 h 254"/>
              <a:gd name="T26" fmla="*/ 77 w 260"/>
              <a:gd name="T27" fmla="*/ 47 h 254"/>
              <a:gd name="T28" fmla="*/ 77 w 260"/>
              <a:gd name="T29" fmla="*/ 28 h 254"/>
              <a:gd name="T30" fmla="*/ 87 w 260"/>
              <a:gd name="T31" fmla="*/ 19 h 254"/>
              <a:gd name="T32" fmla="*/ 87 w 260"/>
              <a:gd name="T33" fmla="*/ 9 h 254"/>
              <a:gd name="T34" fmla="*/ 67 w 260"/>
              <a:gd name="T35" fmla="*/ 0 h 254"/>
              <a:gd name="T36" fmla="*/ 39 w 260"/>
              <a:gd name="T37" fmla="*/ 19 h 254"/>
              <a:gd name="T38" fmla="*/ 19 w 260"/>
              <a:gd name="T39" fmla="*/ 9 h 254"/>
              <a:gd name="T40" fmla="*/ 0 w 260"/>
              <a:gd name="T4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0" h="254">
                <a:moveTo>
                  <a:pt x="0" y="0"/>
                </a:moveTo>
                <a:lnTo>
                  <a:pt x="0" y="254"/>
                </a:lnTo>
                <a:lnTo>
                  <a:pt x="127" y="254"/>
                </a:lnTo>
                <a:cubicBezTo>
                  <a:pt x="127" y="254"/>
                  <a:pt x="75" y="231"/>
                  <a:pt x="97" y="226"/>
                </a:cubicBezTo>
                <a:lnTo>
                  <a:pt x="260" y="226"/>
                </a:lnTo>
                <a:lnTo>
                  <a:pt x="260" y="132"/>
                </a:lnTo>
                <a:lnTo>
                  <a:pt x="250" y="132"/>
                </a:lnTo>
                <a:lnTo>
                  <a:pt x="250" y="94"/>
                </a:lnTo>
                <a:lnTo>
                  <a:pt x="106" y="94"/>
                </a:lnTo>
                <a:cubicBezTo>
                  <a:pt x="106" y="94"/>
                  <a:pt x="106" y="85"/>
                  <a:pt x="96" y="85"/>
                </a:cubicBezTo>
                <a:cubicBezTo>
                  <a:pt x="96" y="85"/>
                  <a:pt x="87" y="85"/>
                  <a:pt x="87" y="75"/>
                </a:cubicBezTo>
                <a:cubicBezTo>
                  <a:pt x="77" y="66"/>
                  <a:pt x="77" y="66"/>
                  <a:pt x="77" y="66"/>
                </a:cubicBezTo>
                <a:cubicBezTo>
                  <a:pt x="77" y="66"/>
                  <a:pt x="77" y="66"/>
                  <a:pt x="77" y="66"/>
                </a:cubicBezTo>
                <a:cubicBezTo>
                  <a:pt x="77" y="56"/>
                  <a:pt x="77" y="56"/>
                  <a:pt x="77" y="47"/>
                </a:cubicBezTo>
                <a:cubicBezTo>
                  <a:pt x="77" y="47"/>
                  <a:pt x="77" y="38"/>
                  <a:pt x="77" y="28"/>
                </a:cubicBezTo>
                <a:cubicBezTo>
                  <a:pt x="77" y="28"/>
                  <a:pt x="87" y="28"/>
                  <a:pt x="87" y="19"/>
                </a:cubicBezTo>
                <a:lnTo>
                  <a:pt x="87" y="9"/>
                </a:lnTo>
                <a:cubicBezTo>
                  <a:pt x="87" y="9"/>
                  <a:pt x="77" y="0"/>
                  <a:pt x="67" y="0"/>
                </a:cubicBezTo>
                <a:cubicBezTo>
                  <a:pt x="67" y="0"/>
                  <a:pt x="48" y="19"/>
                  <a:pt x="39" y="19"/>
                </a:cubicBezTo>
                <a:cubicBezTo>
                  <a:pt x="29" y="19"/>
                  <a:pt x="29" y="9"/>
                  <a:pt x="19" y="9"/>
                </a:cubicBezTo>
                <a:cubicBezTo>
                  <a:pt x="19" y="9"/>
                  <a:pt x="0" y="9"/>
                  <a:pt x="0" y="0"/>
                </a:cubicBezTo>
              </a:path>
            </a:pathLst>
          </a:custGeom>
          <a:solidFill>
            <a:srgbClr val="99FF66"/>
          </a:solidFill>
          <a:ln w="0">
            <a:solidFill>
              <a:srgbClr val="000000"/>
            </a:solidFill>
            <a:prstDash val="solid"/>
            <a:round/>
            <a:headEnd/>
            <a:tailEnd/>
          </a:ln>
        </p:spPr>
        <p:txBody>
          <a:bodyPr/>
          <a:lstStyle/>
          <a:p>
            <a:endParaRPr lang="en-US">
              <a:solidFill>
                <a:prstClr val="black"/>
              </a:solidFill>
            </a:endParaRPr>
          </a:p>
        </p:txBody>
      </p:sp>
      <p:sp>
        <p:nvSpPr>
          <p:cNvPr id="49" name="Freeform 502"/>
          <p:cNvSpPr>
            <a:spLocks/>
          </p:cNvSpPr>
          <p:nvPr/>
        </p:nvSpPr>
        <p:spPr bwMode="auto">
          <a:xfrm>
            <a:off x="2279650" y="3935413"/>
            <a:ext cx="388938" cy="287338"/>
          </a:xfrm>
          <a:custGeom>
            <a:avLst/>
            <a:gdLst>
              <a:gd name="T0" fmla="*/ 0 w 19"/>
              <a:gd name="T1" fmla="*/ 0 h 14"/>
              <a:gd name="T2" fmla="*/ 19 w 19"/>
              <a:gd name="T3" fmla="*/ 0 h 14"/>
              <a:gd name="T4" fmla="*/ 19 w 19"/>
              <a:gd name="T5" fmla="*/ 14 h 14"/>
              <a:gd name="T6" fmla="*/ 7 w 19"/>
              <a:gd name="T7" fmla="*/ 14 h 14"/>
              <a:gd name="T8" fmla="*/ 7 w 19"/>
              <a:gd name="T9" fmla="*/ 13 h 14"/>
              <a:gd name="T10" fmla="*/ 6 w 19"/>
              <a:gd name="T11" fmla="*/ 13 h 14"/>
              <a:gd name="T12" fmla="*/ 6 w 19"/>
              <a:gd name="T13" fmla="*/ 9 h 14"/>
              <a:gd name="T14" fmla="*/ 5 w 19"/>
              <a:gd name="T15" fmla="*/ 6 h 14"/>
              <a:gd name="T16" fmla="*/ 5 w 19"/>
              <a:gd name="T17" fmla="*/ 4 h 14"/>
              <a:gd name="T18" fmla="*/ 4 w 19"/>
              <a:gd name="T19" fmla="*/ 3 h 14"/>
              <a:gd name="T20" fmla="*/ 4 w 19"/>
              <a:gd name="T21" fmla="*/ 3 h 14"/>
              <a:gd name="T22" fmla="*/ 0 w 19"/>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4">
                <a:moveTo>
                  <a:pt x="0" y="0"/>
                </a:moveTo>
                <a:lnTo>
                  <a:pt x="19" y="0"/>
                </a:lnTo>
                <a:lnTo>
                  <a:pt x="19" y="14"/>
                </a:lnTo>
                <a:lnTo>
                  <a:pt x="7" y="14"/>
                </a:lnTo>
                <a:lnTo>
                  <a:pt x="7" y="13"/>
                </a:lnTo>
                <a:lnTo>
                  <a:pt x="6" y="13"/>
                </a:lnTo>
                <a:lnTo>
                  <a:pt x="6" y="9"/>
                </a:lnTo>
                <a:cubicBezTo>
                  <a:pt x="6" y="9"/>
                  <a:pt x="5" y="7"/>
                  <a:pt x="5" y="6"/>
                </a:cubicBezTo>
                <a:cubicBezTo>
                  <a:pt x="5" y="6"/>
                  <a:pt x="5" y="5"/>
                  <a:pt x="5" y="4"/>
                </a:cubicBezTo>
                <a:cubicBezTo>
                  <a:pt x="5" y="4"/>
                  <a:pt x="5" y="3"/>
                  <a:pt x="4" y="3"/>
                </a:cubicBezTo>
                <a:cubicBezTo>
                  <a:pt x="4" y="3"/>
                  <a:pt x="5" y="3"/>
                  <a:pt x="4" y="3"/>
                </a:cubicBezTo>
                <a:cubicBezTo>
                  <a:pt x="0" y="0"/>
                  <a:pt x="0" y="0"/>
                  <a:pt x="0" y="0"/>
                </a:cubicBezTo>
              </a:path>
            </a:pathLst>
          </a:custGeom>
          <a:solidFill>
            <a:srgbClr val="99FF66"/>
          </a:solidFill>
          <a:ln w="0">
            <a:solidFill>
              <a:srgbClr val="000000"/>
            </a:solidFill>
            <a:prstDash val="solid"/>
            <a:round/>
            <a:headEnd/>
            <a:tailEnd/>
          </a:ln>
        </p:spPr>
        <p:txBody>
          <a:bodyPr/>
          <a:lstStyle/>
          <a:p>
            <a:endParaRPr lang="en-US">
              <a:solidFill>
                <a:prstClr val="black"/>
              </a:solidFill>
            </a:endParaRPr>
          </a:p>
        </p:txBody>
      </p:sp>
      <p:sp>
        <p:nvSpPr>
          <p:cNvPr id="50" name="Freeform 503"/>
          <p:cNvSpPr>
            <a:spLocks/>
          </p:cNvSpPr>
          <p:nvPr/>
        </p:nvSpPr>
        <p:spPr bwMode="auto">
          <a:xfrm>
            <a:off x="2408238" y="4222750"/>
            <a:ext cx="454025" cy="269875"/>
          </a:xfrm>
          <a:custGeom>
            <a:avLst/>
            <a:gdLst>
              <a:gd name="T0" fmla="*/ 22 w 22"/>
              <a:gd name="T1" fmla="*/ 0 h 13"/>
              <a:gd name="T2" fmla="*/ 22 w 22"/>
              <a:gd name="T3" fmla="*/ 13 h 13"/>
              <a:gd name="T4" fmla="*/ 21 w 22"/>
              <a:gd name="T5" fmla="*/ 13 h 13"/>
              <a:gd name="T6" fmla="*/ 20 w 22"/>
              <a:gd name="T7" fmla="*/ 13 h 13"/>
              <a:gd name="T8" fmla="*/ 19 w 22"/>
              <a:gd name="T9" fmla="*/ 13 h 13"/>
              <a:gd name="T10" fmla="*/ 18 w 22"/>
              <a:gd name="T11" fmla="*/ 12 h 13"/>
              <a:gd name="T12" fmla="*/ 17 w 22"/>
              <a:gd name="T13" fmla="*/ 12 h 13"/>
              <a:gd name="T14" fmla="*/ 14 w 22"/>
              <a:gd name="T15" fmla="*/ 12 h 13"/>
              <a:gd name="T16" fmla="*/ 13 w 22"/>
              <a:gd name="T17" fmla="*/ 11 h 13"/>
              <a:gd name="T18" fmla="*/ 12 w 22"/>
              <a:gd name="T19" fmla="*/ 11 h 13"/>
              <a:gd name="T20" fmla="*/ 11 w 22"/>
              <a:gd name="T21" fmla="*/ 11 h 13"/>
              <a:gd name="T22" fmla="*/ 11 w 22"/>
              <a:gd name="T23" fmla="*/ 11 h 13"/>
              <a:gd name="T24" fmla="*/ 11 w 22"/>
              <a:gd name="T25" fmla="*/ 11 h 13"/>
              <a:gd name="T26" fmla="*/ 10 w 22"/>
              <a:gd name="T27" fmla="*/ 10 h 13"/>
              <a:gd name="T28" fmla="*/ 9 w 22"/>
              <a:gd name="T29" fmla="*/ 9 h 13"/>
              <a:gd name="T30" fmla="*/ 8 w 22"/>
              <a:gd name="T31" fmla="*/ 9 h 13"/>
              <a:gd name="T32" fmla="*/ 5 w 22"/>
              <a:gd name="T33" fmla="*/ 7 h 13"/>
              <a:gd name="T34" fmla="*/ 4 w 22"/>
              <a:gd name="T35" fmla="*/ 6 h 13"/>
              <a:gd name="T36" fmla="*/ 4 w 22"/>
              <a:gd name="T37" fmla="*/ 6 h 13"/>
              <a:gd name="T38" fmla="*/ 3 w 22"/>
              <a:gd name="T39" fmla="*/ 6 h 13"/>
              <a:gd name="T40" fmla="*/ 1 w 22"/>
              <a:gd name="T41" fmla="*/ 4 h 13"/>
              <a:gd name="T42" fmla="*/ 1 w 22"/>
              <a:gd name="T43" fmla="*/ 3 h 13"/>
              <a:gd name="T44" fmla="*/ 0 w 22"/>
              <a:gd name="T45" fmla="*/ 2 h 13"/>
              <a:gd name="T46" fmla="*/ 0 w 22"/>
              <a:gd name="T47" fmla="*/ 2 h 13"/>
              <a:gd name="T48" fmla="*/ 0 w 22"/>
              <a:gd name="T49" fmla="*/ 2 h 13"/>
              <a:gd name="T50" fmla="*/ 0 w 22"/>
              <a:gd name="T51" fmla="*/ 2 h 13"/>
              <a:gd name="T52" fmla="*/ 0 w 22"/>
              <a:gd name="T53" fmla="*/ 0 h 13"/>
              <a:gd name="T54" fmla="*/ 22 w 22"/>
              <a:gd name="T5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 h="13">
                <a:moveTo>
                  <a:pt x="22" y="0"/>
                </a:moveTo>
                <a:lnTo>
                  <a:pt x="22" y="13"/>
                </a:lnTo>
                <a:lnTo>
                  <a:pt x="21" y="13"/>
                </a:lnTo>
                <a:cubicBezTo>
                  <a:pt x="20" y="13"/>
                  <a:pt x="20" y="13"/>
                  <a:pt x="20" y="13"/>
                </a:cubicBezTo>
                <a:cubicBezTo>
                  <a:pt x="20" y="13"/>
                  <a:pt x="19" y="13"/>
                  <a:pt x="19" y="13"/>
                </a:cubicBezTo>
                <a:cubicBezTo>
                  <a:pt x="19" y="13"/>
                  <a:pt x="18" y="12"/>
                  <a:pt x="18" y="12"/>
                </a:cubicBezTo>
                <a:cubicBezTo>
                  <a:pt x="18" y="12"/>
                  <a:pt x="18" y="12"/>
                  <a:pt x="17" y="12"/>
                </a:cubicBezTo>
                <a:cubicBezTo>
                  <a:pt x="16" y="11"/>
                  <a:pt x="15" y="12"/>
                  <a:pt x="14" y="12"/>
                </a:cubicBezTo>
                <a:cubicBezTo>
                  <a:pt x="13" y="11"/>
                  <a:pt x="13" y="11"/>
                  <a:pt x="13" y="11"/>
                </a:cubicBezTo>
                <a:cubicBezTo>
                  <a:pt x="13" y="11"/>
                  <a:pt x="12" y="11"/>
                  <a:pt x="12" y="11"/>
                </a:cubicBezTo>
                <a:cubicBezTo>
                  <a:pt x="11" y="11"/>
                  <a:pt x="11" y="11"/>
                  <a:pt x="11" y="11"/>
                </a:cubicBezTo>
                <a:cubicBezTo>
                  <a:pt x="11" y="11"/>
                  <a:pt x="11" y="11"/>
                  <a:pt x="11" y="11"/>
                </a:cubicBezTo>
                <a:cubicBezTo>
                  <a:pt x="11" y="11"/>
                  <a:pt x="11" y="11"/>
                  <a:pt x="11" y="11"/>
                </a:cubicBezTo>
                <a:cubicBezTo>
                  <a:pt x="10" y="10"/>
                  <a:pt x="10" y="10"/>
                  <a:pt x="10" y="10"/>
                </a:cubicBezTo>
                <a:cubicBezTo>
                  <a:pt x="10" y="10"/>
                  <a:pt x="9" y="10"/>
                  <a:pt x="9" y="9"/>
                </a:cubicBezTo>
                <a:cubicBezTo>
                  <a:pt x="9" y="9"/>
                  <a:pt x="8" y="9"/>
                  <a:pt x="8" y="9"/>
                </a:cubicBezTo>
                <a:cubicBezTo>
                  <a:pt x="6" y="8"/>
                  <a:pt x="6" y="7"/>
                  <a:pt x="5" y="7"/>
                </a:cubicBezTo>
                <a:cubicBezTo>
                  <a:pt x="4" y="7"/>
                  <a:pt x="4" y="7"/>
                  <a:pt x="4" y="6"/>
                </a:cubicBezTo>
                <a:cubicBezTo>
                  <a:pt x="4" y="6"/>
                  <a:pt x="3" y="6"/>
                  <a:pt x="4" y="6"/>
                </a:cubicBezTo>
                <a:cubicBezTo>
                  <a:pt x="3" y="6"/>
                  <a:pt x="3" y="6"/>
                  <a:pt x="3" y="6"/>
                </a:cubicBezTo>
                <a:cubicBezTo>
                  <a:pt x="2" y="5"/>
                  <a:pt x="2" y="5"/>
                  <a:pt x="1" y="4"/>
                </a:cubicBezTo>
                <a:cubicBezTo>
                  <a:pt x="1" y="4"/>
                  <a:pt x="1" y="4"/>
                  <a:pt x="1" y="3"/>
                </a:cubicBezTo>
                <a:cubicBezTo>
                  <a:pt x="1" y="3"/>
                  <a:pt x="0" y="2"/>
                  <a:pt x="0" y="2"/>
                </a:cubicBezTo>
                <a:cubicBezTo>
                  <a:pt x="0" y="2"/>
                  <a:pt x="0" y="2"/>
                  <a:pt x="0" y="2"/>
                </a:cubicBezTo>
                <a:cubicBezTo>
                  <a:pt x="0" y="2"/>
                  <a:pt x="0" y="2"/>
                  <a:pt x="0" y="2"/>
                </a:cubicBezTo>
                <a:cubicBezTo>
                  <a:pt x="0" y="2"/>
                  <a:pt x="0" y="2"/>
                  <a:pt x="0" y="2"/>
                </a:cubicBezTo>
                <a:cubicBezTo>
                  <a:pt x="0" y="2"/>
                  <a:pt x="0" y="1"/>
                  <a:pt x="0" y="0"/>
                </a:cubicBezTo>
                <a:lnTo>
                  <a:pt x="22" y="0"/>
                </a:lnTo>
              </a:path>
            </a:pathLst>
          </a:custGeom>
          <a:solidFill>
            <a:srgbClr val="99FF66"/>
          </a:solidFill>
          <a:ln w="0">
            <a:solidFill>
              <a:srgbClr val="000000"/>
            </a:solidFill>
            <a:prstDash val="solid"/>
            <a:round/>
            <a:headEnd/>
            <a:tailEnd/>
          </a:ln>
        </p:spPr>
        <p:txBody>
          <a:bodyPr/>
          <a:lstStyle/>
          <a:p>
            <a:endParaRPr lang="en-US">
              <a:solidFill>
                <a:prstClr val="black"/>
              </a:solidFill>
            </a:endParaRPr>
          </a:p>
        </p:txBody>
      </p:sp>
      <p:sp>
        <p:nvSpPr>
          <p:cNvPr id="51" name="Freeform 504"/>
          <p:cNvSpPr>
            <a:spLocks/>
          </p:cNvSpPr>
          <p:nvPr/>
        </p:nvSpPr>
        <p:spPr bwMode="auto">
          <a:xfrm>
            <a:off x="2870200" y="4038600"/>
            <a:ext cx="347663" cy="327025"/>
          </a:xfrm>
          <a:custGeom>
            <a:avLst/>
            <a:gdLst>
              <a:gd name="T0" fmla="*/ 0 w 17"/>
              <a:gd name="T1" fmla="*/ 0 h 16"/>
              <a:gd name="T2" fmla="*/ 13 w 17"/>
              <a:gd name="T3" fmla="*/ 0 h 16"/>
              <a:gd name="T4" fmla="*/ 13 w 17"/>
              <a:gd name="T5" fmla="*/ 9 h 16"/>
              <a:gd name="T6" fmla="*/ 17 w 17"/>
              <a:gd name="T7" fmla="*/ 9 h 16"/>
              <a:gd name="T8" fmla="*/ 17 w 17"/>
              <a:gd name="T9" fmla="*/ 16 h 16"/>
              <a:gd name="T10" fmla="*/ 0 w 17"/>
              <a:gd name="T11" fmla="*/ 16 h 16"/>
              <a:gd name="T12" fmla="*/ 0 w 17"/>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7" h="16">
                <a:moveTo>
                  <a:pt x="0" y="0"/>
                </a:moveTo>
                <a:lnTo>
                  <a:pt x="13" y="0"/>
                </a:lnTo>
                <a:lnTo>
                  <a:pt x="13" y="9"/>
                </a:lnTo>
                <a:lnTo>
                  <a:pt x="17" y="9"/>
                </a:lnTo>
                <a:lnTo>
                  <a:pt x="17" y="16"/>
                </a:lnTo>
                <a:lnTo>
                  <a:pt x="0" y="16"/>
                </a:lnTo>
                <a:lnTo>
                  <a:pt x="0" y="0"/>
                </a:lnTo>
              </a:path>
            </a:pathLst>
          </a:custGeom>
          <a:solidFill>
            <a:srgbClr val="FFFF00"/>
          </a:solidFill>
          <a:ln w="0">
            <a:solidFill>
              <a:srgbClr val="000000"/>
            </a:solidFill>
            <a:prstDash val="solid"/>
            <a:round/>
            <a:headEnd/>
            <a:tailEnd/>
          </a:ln>
        </p:spPr>
        <p:txBody>
          <a:bodyPr/>
          <a:lstStyle/>
          <a:p>
            <a:endParaRPr lang="en-US">
              <a:solidFill>
                <a:prstClr val="black"/>
              </a:solidFill>
            </a:endParaRPr>
          </a:p>
        </p:txBody>
      </p:sp>
      <p:sp>
        <p:nvSpPr>
          <p:cNvPr id="52" name="Freeform 505"/>
          <p:cNvSpPr>
            <a:spLocks/>
          </p:cNvSpPr>
          <p:nvPr/>
        </p:nvSpPr>
        <p:spPr bwMode="auto">
          <a:xfrm>
            <a:off x="544513" y="4297363"/>
            <a:ext cx="615950" cy="500063"/>
          </a:xfrm>
          <a:custGeom>
            <a:avLst/>
            <a:gdLst>
              <a:gd name="T0" fmla="*/ 25 w 30"/>
              <a:gd name="T1" fmla="*/ 0 h 23"/>
              <a:gd name="T2" fmla="*/ 25 w 30"/>
              <a:gd name="T3" fmla="*/ 6 h 23"/>
              <a:gd name="T4" fmla="*/ 29 w 30"/>
              <a:gd name="T5" fmla="*/ 6 h 23"/>
              <a:gd name="T6" fmla="*/ 29 w 30"/>
              <a:gd name="T7" fmla="*/ 19 h 23"/>
              <a:gd name="T8" fmla="*/ 30 w 30"/>
              <a:gd name="T9" fmla="*/ 19 h 23"/>
              <a:gd name="T10" fmla="*/ 30 w 30"/>
              <a:gd name="T11" fmla="*/ 22 h 23"/>
              <a:gd name="T12" fmla="*/ 25 w 30"/>
              <a:gd name="T13" fmla="*/ 22 h 23"/>
              <a:gd name="T14" fmla="*/ 25 w 30"/>
              <a:gd name="T15" fmla="*/ 22 h 23"/>
              <a:gd name="T16" fmla="*/ 24 w 30"/>
              <a:gd name="T17" fmla="*/ 23 h 23"/>
              <a:gd name="T18" fmla="*/ 24 w 30"/>
              <a:gd name="T19" fmla="*/ 23 h 23"/>
              <a:gd name="T20" fmla="*/ 23 w 30"/>
              <a:gd name="T21" fmla="*/ 22 h 23"/>
              <a:gd name="T22" fmla="*/ 23 w 30"/>
              <a:gd name="T23" fmla="*/ 22 h 23"/>
              <a:gd name="T24" fmla="*/ 23 w 30"/>
              <a:gd name="T25" fmla="*/ 22 h 23"/>
              <a:gd name="T26" fmla="*/ 21 w 30"/>
              <a:gd name="T27" fmla="*/ 20 h 23"/>
              <a:gd name="T28" fmla="*/ 21 w 30"/>
              <a:gd name="T29" fmla="*/ 20 h 23"/>
              <a:gd name="T30" fmla="*/ 21 w 30"/>
              <a:gd name="T31" fmla="*/ 20 h 23"/>
              <a:gd name="T32" fmla="*/ 20 w 30"/>
              <a:gd name="T33" fmla="*/ 20 h 23"/>
              <a:gd name="T34" fmla="*/ 20 w 30"/>
              <a:gd name="T35" fmla="*/ 20 h 23"/>
              <a:gd name="T36" fmla="*/ 19 w 30"/>
              <a:gd name="T37" fmla="*/ 20 h 23"/>
              <a:gd name="T38" fmla="*/ 18 w 30"/>
              <a:gd name="T39" fmla="*/ 19 h 23"/>
              <a:gd name="T40" fmla="*/ 15 w 30"/>
              <a:gd name="T41" fmla="*/ 19 h 23"/>
              <a:gd name="T42" fmla="*/ 14 w 30"/>
              <a:gd name="T43" fmla="*/ 19 h 23"/>
              <a:gd name="T44" fmla="*/ 14 w 30"/>
              <a:gd name="T45" fmla="*/ 18 h 23"/>
              <a:gd name="T46" fmla="*/ 13 w 30"/>
              <a:gd name="T47" fmla="*/ 18 h 23"/>
              <a:gd name="T48" fmla="*/ 13 w 30"/>
              <a:gd name="T49" fmla="*/ 17 h 23"/>
              <a:gd name="T50" fmla="*/ 12 w 30"/>
              <a:gd name="T51" fmla="*/ 17 h 23"/>
              <a:gd name="T52" fmla="*/ 12 w 30"/>
              <a:gd name="T53" fmla="*/ 17 h 23"/>
              <a:gd name="T54" fmla="*/ 12 w 30"/>
              <a:gd name="T55" fmla="*/ 17 h 23"/>
              <a:gd name="T56" fmla="*/ 12 w 30"/>
              <a:gd name="T57" fmla="*/ 17 h 23"/>
              <a:gd name="T58" fmla="*/ 12 w 30"/>
              <a:gd name="T59" fmla="*/ 12 h 23"/>
              <a:gd name="T60" fmla="*/ 8 w 30"/>
              <a:gd name="T61" fmla="*/ 9 h 23"/>
              <a:gd name="T62" fmla="*/ 7 w 30"/>
              <a:gd name="T63" fmla="*/ 9 h 23"/>
              <a:gd name="T64" fmla="*/ 3 w 30"/>
              <a:gd name="T65" fmla="*/ 4 h 23"/>
              <a:gd name="T66" fmla="*/ 1 w 30"/>
              <a:gd name="T67" fmla="*/ 1 h 23"/>
              <a:gd name="T68" fmla="*/ 0 w 30"/>
              <a:gd name="T69" fmla="*/ 0 h 23"/>
              <a:gd name="T70" fmla="*/ 25 w 30"/>
              <a:gd name="T7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23">
                <a:moveTo>
                  <a:pt x="25" y="0"/>
                </a:moveTo>
                <a:lnTo>
                  <a:pt x="25" y="6"/>
                </a:lnTo>
                <a:lnTo>
                  <a:pt x="29" y="6"/>
                </a:lnTo>
                <a:lnTo>
                  <a:pt x="29" y="19"/>
                </a:lnTo>
                <a:lnTo>
                  <a:pt x="30" y="19"/>
                </a:lnTo>
                <a:lnTo>
                  <a:pt x="30" y="22"/>
                </a:lnTo>
                <a:lnTo>
                  <a:pt x="25" y="22"/>
                </a:lnTo>
                <a:cubicBezTo>
                  <a:pt x="24" y="22"/>
                  <a:pt x="25" y="22"/>
                  <a:pt x="25" y="22"/>
                </a:cubicBezTo>
                <a:cubicBezTo>
                  <a:pt x="24" y="23"/>
                  <a:pt x="24" y="23"/>
                  <a:pt x="24" y="23"/>
                </a:cubicBezTo>
                <a:cubicBezTo>
                  <a:pt x="24" y="23"/>
                  <a:pt x="24" y="23"/>
                  <a:pt x="24" y="23"/>
                </a:cubicBezTo>
                <a:cubicBezTo>
                  <a:pt x="24" y="22"/>
                  <a:pt x="24" y="22"/>
                  <a:pt x="23" y="22"/>
                </a:cubicBezTo>
                <a:cubicBezTo>
                  <a:pt x="23" y="22"/>
                  <a:pt x="23" y="22"/>
                  <a:pt x="23" y="22"/>
                </a:cubicBezTo>
                <a:cubicBezTo>
                  <a:pt x="23" y="22"/>
                  <a:pt x="23" y="22"/>
                  <a:pt x="23" y="22"/>
                </a:cubicBezTo>
                <a:cubicBezTo>
                  <a:pt x="22" y="21"/>
                  <a:pt x="22" y="21"/>
                  <a:pt x="21" y="20"/>
                </a:cubicBezTo>
                <a:cubicBezTo>
                  <a:pt x="21" y="20"/>
                  <a:pt x="21" y="20"/>
                  <a:pt x="21" y="20"/>
                </a:cubicBezTo>
                <a:cubicBezTo>
                  <a:pt x="21" y="20"/>
                  <a:pt x="21" y="20"/>
                  <a:pt x="21" y="20"/>
                </a:cubicBezTo>
                <a:cubicBezTo>
                  <a:pt x="21" y="20"/>
                  <a:pt x="21" y="20"/>
                  <a:pt x="20" y="20"/>
                </a:cubicBezTo>
                <a:cubicBezTo>
                  <a:pt x="20" y="20"/>
                  <a:pt x="20" y="20"/>
                  <a:pt x="20" y="20"/>
                </a:cubicBezTo>
                <a:cubicBezTo>
                  <a:pt x="20" y="20"/>
                  <a:pt x="19" y="20"/>
                  <a:pt x="19" y="20"/>
                </a:cubicBezTo>
                <a:cubicBezTo>
                  <a:pt x="19" y="20"/>
                  <a:pt x="18" y="19"/>
                  <a:pt x="18" y="19"/>
                </a:cubicBezTo>
                <a:cubicBezTo>
                  <a:pt x="17" y="19"/>
                  <a:pt x="16" y="19"/>
                  <a:pt x="15" y="19"/>
                </a:cubicBezTo>
                <a:cubicBezTo>
                  <a:pt x="15" y="19"/>
                  <a:pt x="15" y="19"/>
                  <a:pt x="14" y="19"/>
                </a:cubicBezTo>
                <a:cubicBezTo>
                  <a:pt x="14" y="19"/>
                  <a:pt x="14" y="18"/>
                  <a:pt x="14" y="18"/>
                </a:cubicBezTo>
                <a:cubicBezTo>
                  <a:pt x="14" y="18"/>
                  <a:pt x="13" y="18"/>
                  <a:pt x="13" y="18"/>
                </a:cubicBezTo>
                <a:cubicBezTo>
                  <a:pt x="13" y="18"/>
                  <a:pt x="13" y="17"/>
                  <a:pt x="13" y="17"/>
                </a:cubicBezTo>
                <a:cubicBezTo>
                  <a:pt x="12" y="17"/>
                  <a:pt x="12" y="17"/>
                  <a:pt x="12" y="17"/>
                </a:cubicBezTo>
                <a:cubicBezTo>
                  <a:pt x="12" y="17"/>
                  <a:pt x="12" y="17"/>
                  <a:pt x="12" y="17"/>
                </a:cubicBezTo>
                <a:cubicBezTo>
                  <a:pt x="12" y="17"/>
                  <a:pt x="12" y="17"/>
                  <a:pt x="12" y="17"/>
                </a:cubicBezTo>
                <a:cubicBezTo>
                  <a:pt x="12" y="17"/>
                  <a:pt x="12" y="17"/>
                  <a:pt x="12" y="17"/>
                </a:cubicBezTo>
                <a:lnTo>
                  <a:pt x="12" y="12"/>
                </a:lnTo>
                <a:cubicBezTo>
                  <a:pt x="12" y="12"/>
                  <a:pt x="8" y="9"/>
                  <a:pt x="8" y="9"/>
                </a:cubicBezTo>
                <a:lnTo>
                  <a:pt x="7" y="9"/>
                </a:lnTo>
                <a:cubicBezTo>
                  <a:pt x="7" y="9"/>
                  <a:pt x="4" y="8"/>
                  <a:pt x="3" y="4"/>
                </a:cubicBezTo>
                <a:cubicBezTo>
                  <a:pt x="3" y="4"/>
                  <a:pt x="3" y="3"/>
                  <a:pt x="1" y="1"/>
                </a:cubicBezTo>
                <a:cubicBezTo>
                  <a:pt x="1" y="1"/>
                  <a:pt x="0" y="1"/>
                  <a:pt x="0" y="0"/>
                </a:cubicBezTo>
                <a:lnTo>
                  <a:pt x="25" y="0"/>
                </a:lnTo>
              </a:path>
            </a:pathLst>
          </a:custGeom>
          <a:solidFill>
            <a:srgbClr val="FFFF99"/>
          </a:solidFill>
          <a:ln w="0">
            <a:solidFill>
              <a:srgbClr val="000000"/>
            </a:solidFill>
            <a:prstDash val="solid"/>
            <a:round/>
            <a:headEnd/>
            <a:tailEnd/>
          </a:ln>
        </p:spPr>
        <p:txBody>
          <a:bodyPr/>
          <a:lstStyle/>
          <a:p>
            <a:endParaRPr lang="en-US">
              <a:solidFill>
                <a:prstClr val="black"/>
              </a:solidFill>
            </a:endParaRPr>
          </a:p>
        </p:txBody>
      </p:sp>
      <p:sp>
        <p:nvSpPr>
          <p:cNvPr id="53" name="Freeform 506"/>
          <p:cNvSpPr>
            <a:spLocks/>
          </p:cNvSpPr>
          <p:nvPr/>
        </p:nvSpPr>
        <p:spPr bwMode="auto">
          <a:xfrm rot="262506">
            <a:off x="762000" y="4672013"/>
            <a:ext cx="547688" cy="492125"/>
          </a:xfrm>
          <a:custGeom>
            <a:avLst/>
            <a:gdLst>
              <a:gd name="T0" fmla="*/ 0 w 25"/>
              <a:gd name="T1" fmla="*/ 0 h 23"/>
              <a:gd name="T2" fmla="*/ 1 w 25"/>
              <a:gd name="T3" fmla="*/ 0 h 23"/>
              <a:gd name="T4" fmla="*/ 1 w 25"/>
              <a:gd name="T5" fmla="*/ 0 h 23"/>
              <a:gd name="T6" fmla="*/ 2 w 25"/>
              <a:gd name="T7" fmla="*/ 1 h 23"/>
              <a:gd name="T8" fmla="*/ 2 w 25"/>
              <a:gd name="T9" fmla="*/ 1 h 23"/>
              <a:gd name="T10" fmla="*/ 3 w 25"/>
              <a:gd name="T11" fmla="*/ 2 h 23"/>
              <a:gd name="T12" fmla="*/ 4 w 25"/>
              <a:gd name="T13" fmla="*/ 2 h 23"/>
              <a:gd name="T14" fmla="*/ 7 w 25"/>
              <a:gd name="T15" fmla="*/ 2 h 23"/>
              <a:gd name="T16" fmla="*/ 8 w 25"/>
              <a:gd name="T17" fmla="*/ 3 h 23"/>
              <a:gd name="T18" fmla="*/ 8 w 25"/>
              <a:gd name="T19" fmla="*/ 3 h 23"/>
              <a:gd name="T20" fmla="*/ 9 w 25"/>
              <a:gd name="T21" fmla="*/ 3 h 23"/>
              <a:gd name="T22" fmla="*/ 9 w 25"/>
              <a:gd name="T23" fmla="*/ 3 h 23"/>
              <a:gd name="T24" fmla="*/ 10 w 25"/>
              <a:gd name="T25" fmla="*/ 4 h 23"/>
              <a:gd name="T26" fmla="*/ 11 w 25"/>
              <a:gd name="T27" fmla="*/ 4 h 23"/>
              <a:gd name="T28" fmla="*/ 11 w 25"/>
              <a:gd name="T29" fmla="*/ 4 h 23"/>
              <a:gd name="T30" fmla="*/ 12 w 25"/>
              <a:gd name="T31" fmla="*/ 4 h 23"/>
              <a:gd name="T32" fmla="*/ 12 w 25"/>
              <a:gd name="T33" fmla="*/ 5 h 23"/>
              <a:gd name="T34" fmla="*/ 12 w 25"/>
              <a:gd name="T35" fmla="*/ 5 h 23"/>
              <a:gd name="T36" fmla="*/ 12 w 25"/>
              <a:gd name="T37" fmla="*/ 5 h 23"/>
              <a:gd name="T38" fmla="*/ 13 w 25"/>
              <a:gd name="T39" fmla="*/ 5 h 23"/>
              <a:gd name="T40" fmla="*/ 13 w 25"/>
              <a:gd name="T41" fmla="*/ 6 h 23"/>
              <a:gd name="T42" fmla="*/ 13 w 25"/>
              <a:gd name="T43" fmla="*/ 6 h 23"/>
              <a:gd name="T44" fmla="*/ 14 w 25"/>
              <a:gd name="T45" fmla="*/ 6 h 23"/>
              <a:gd name="T46" fmla="*/ 14 w 25"/>
              <a:gd name="T47" fmla="*/ 6 h 23"/>
              <a:gd name="T48" fmla="*/ 14 w 25"/>
              <a:gd name="T49" fmla="*/ 6 h 23"/>
              <a:gd name="T50" fmla="*/ 14 w 25"/>
              <a:gd name="T51" fmla="*/ 7 h 23"/>
              <a:gd name="T52" fmla="*/ 15 w 25"/>
              <a:gd name="T53" fmla="*/ 7 h 23"/>
              <a:gd name="T54" fmla="*/ 15 w 25"/>
              <a:gd name="T55" fmla="*/ 7 h 23"/>
              <a:gd name="T56" fmla="*/ 16 w 25"/>
              <a:gd name="T57" fmla="*/ 8 h 23"/>
              <a:gd name="T58" fmla="*/ 16 w 25"/>
              <a:gd name="T59" fmla="*/ 8 h 23"/>
              <a:gd name="T60" fmla="*/ 16 w 25"/>
              <a:gd name="T61" fmla="*/ 8 h 23"/>
              <a:gd name="T62" fmla="*/ 17 w 25"/>
              <a:gd name="T63" fmla="*/ 8 h 23"/>
              <a:gd name="T64" fmla="*/ 18 w 25"/>
              <a:gd name="T65" fmla="*/ 10 h 23"/>
              <a:gd name="T66" fmla="*/ 18 w 25"/>
              <a:gd name="T67" fmla="*/ 10 h 23"/>
              <a:gd name="T68" fmla="*/ 19 w 25"/>
              <a:gd name="T69" fmla="*/ 10 h 23"/>
              <a:gd name="T70" fmla="*/ 19 w 25"/>
              <a:gd name="T71" fmla="*/ 10 h 23"/>
              <a:gd name="T72" fmla="*/ 19 w 25"/>
              <a:gd name="T73" fmla="*/ 11 h 23"/>
              <a:gd name="T74" fmla="*/ 20 w 25"/>
              <a:gd name="T75" fmla="*/ 11 h 23"/>
              <a:gd name="T76" fmla="*/ 20 w 25"/>
              <a:gd name="T77" fmla="*/ 11 h 23"/>
              <a:gd name="T78" fmla="*/ 20 w 25"/>
              <a:gd name="T79" fmla="*/ 11 h 23"/>
              <a:gd name="T80" fmla="*/ 21 w 25"/>
              <a:gd name="T81" fmla="*/ 12 h 23"/>
              <a:gd name="T82" fmla="*/ 21 w 25"/>
              <a:gd name="T83" fmla="*/ 12 h 23"/>
              <a:gd name="T84" fmla="*/ 21 w 25"/>
              <a:gd name="T85" fmla="*/ 12 h 23"/>
              <a:gd name="T86" fmla="*/ 21 w 25"/>
              <a:gd name="T87" fmla="*/ 13 h 23"/>
              <a:gd name="T88" fmla="*/ 21 w 25"/>
              <a:gd name="T89" fmla="*/ 14 h 23"/>
              <a:gd name="T90" fmla="*/ 22 w 25"/>
              <a:gd name="T91" fmla="*/ 14 h 23"/>
              <a:gd name="T92" fmla="*/ 22 w 25"/>
              <a:gd name="T93" fmla="*/ 14 h 23"/>
              <a:gd name="T94" fmla="*/ 23 w 25"/>
              <a:gd name="T95" fmla="*/ 15 h 23"/>
              <a:gd name="T96" fmla="*/ 24 w 25"/>
              <a:gd name="T97" fmla="*/ 15 h 23"/>
              <a:gd name="T98" fmla="*/ 25 w 25"/>
              <a:gd name="T99" fmla="*/ 16 h 23"/>
              <a:gd name="T100" fmla="*/ 25 w 25"/>
              <a:gd name="T101" fmla="*/ 16 h 23"/>
              <a:gd name="T102" fmla="*/ 25 w 25"/>
              <a:gd name="T103" fmla="*/ 20 h 23"/>
              <a:gd name="T104" fmla="*/ 20 w 25"/>
              <a:gd name="T105" fmla="*/ 20 h 23"/>
              <a:gd name="T106" fmla="*/ 20 w 25"/>
              <a:gd name="T107" fmla="*/ 23 h 23"/>
              <a:gd name="T108" fmla="*/ 1 w 25"/>
              <a:gd name="T109" fmla="*/ 23 h 23"/>
              <a:gd name="T110" fmla="*/ 0 w 25"/>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 h="23">
                <a:moveTo>
                  <a:pt x="0" y="0"/>
                </a:moveTo>
                <a:cubicBezTo>
                  <a:pt x="1" y="0"/>
                  <a:pt x="1" y="0"/>
                  <a:pt x="1" y="0"/>
                </a:cubicBezTo>
                <a:cubicBezTo>
                  <a:pt x="1" y="0"/>
                  <a:pt x="1" y="0"/>
                  <a:pt x="1" y="0"/>
                </a:cubicBezTo>
                <a:cubicBezTo>
                  <a:pt x="1" y="0"/>
                  <a:pt x="2" y="1"/>
                  <a:pt x="2" y="1"/>
                </a:cubicBezTo>
                <a:cubicBezTo>
                  <a:pt x="2" y="1"/>
                  <a:pt x="2" y="1"/>
                  <a:pt x="2" y="1"/>
                </a:cubicBezTo>
                <a:cubicBezTo>
                  <a:pt x="3" y="2"/>
                  <a:pt x="3" y="2"/>
                  <a:pt x="3" y="2"/>
                </a:cubicBezTo>
                <a:cubicBezTo>
                  <a:pt x="4" y="2"/>
                  <a:pt x="4" y="2"/>
                  <a:pt x="4" y="2"/>
                </a:cubicBezTo>
                <a:cubicBezTo>
                  <a:pt x="5" y="2"/>
                  <a:pt x="6" y="2"/>
                  <a:pt x="7" y="2"/>
                </a:cubicBezTo>
                <a:cubicBezTo>
                  <a:pt x="7" y="2"/>
                  <a:pt x="8" y="3"/>
                  <a:pt x="8" y="3"/>
                </a:cubicBezTo>
                <a:cubicBezTo>
                  <a:pt x="8" y="3"/>
                  <a:pt x="8" y="3"/>
                  <a:pt x="8" y="3"/>
                </a:cubicBezTo>
                <a:cubicBezTo>
                  <a:pt x="8" y="3"/>
                  <a:pt x="8" y="3"/>
                  <a:pt x="9" y="3"/>
                </a:cubicBezTo>
                <a:cubicBezTo>
                  <a:pt x="9" y="3"/>
                  <a:pt x="9" y="3"/>
                  <a:pt x="9" y="3"/>
                </a:cubicBezTo>
                <a:cubicBezTo>
                  <a:pt x="10" y="3"/>
                  <a:pt x="10" y="3"/>
                  <a:pt x="10" y="4"/>
                </a:cubicBezTo>
                <a:cubicBezTo>
                  <a:pt x="10" y="4"/>
                  <a:pt x="11" y="4"/>
                  <a:pt x="11" y="4"/>
                </a:cubicBezTo>
                <a:cubicBezTo>
                  <a:pt x="11" y="4"/>
                  <a:pt x="11" y="4"/>
                  <a:pt x="11" y="4"/>
                </a:cubicBezTo>
                <a:cubicBezTo>
                  <a:pt x="11" y="4"/>
                  <a:pt x="11" y="4"/>
                  <a:pt x="12" y="4"/>
                </a:cubicBezTo>
                <a:cubicBezTo>
                  <a:pt x="12" y="4"/>
                  <a:pt x="12" y="5"/>
                  <a:pt x="12" y="5"/>
                </a:cubicBezTo>
                <a:cubicBezTo>
                  <a:pt x="12" y="5"/>
                  <a:pt x="12" y="5"/>
                  <a:pt x="12" y="5"/>
                </a:cubicBezTo>
                <a:cubicBezTo>
                  <a:pt x="12" y="5"/>
                  <a:pt x="12" y="5"/>
                  <a:pt x="12" y="5"/>
                </a:cubicBezTo>
                <a:cubicBezTo>
                  <a:pt x="12" y="5"/>
                  <a:pt x="13" y="5"/>
                  <a:pt x="13" y="5"/>
                </a:cubicBezTo>
                <a:cubicBezTo>
                  <a:pt x="13" y="5"/>
                  <a:pt x="13" y="6"/>
                  <a:pt x="13" y="6"/>
                </a:cubicBezTo>
                <a:cubicBezTo>
                  <a:pt x="13" y="6"/>
                  <a:pt x="13" y="6"/>
                  <a:pt x="13" y="6"/>
                </a:cubicBezTo>
                <a:cubicBezTo>
                  <a:pt x="13" y="6"/>
                  <a:pt x="13" y="6"/>
                  <a:pt x="14" y="6"/>
                </a:cubicBezTo>
                <a:cubicBezTo>
                  <a:pt x="14" y="6"/>
                  <a:pt x="14" y="6"/>
                  <a:pt x="14" y="6"/>
                </a:cubicBezTo>
                <a:cubicBezTo>
                  <a:pt x="14" y="6"/>
                  <a:pt x="14" y="6"/>
                  <a:pt x="14" y="6"/>
                </a:cubicBezTo>
                <a:cubicBezTo>
                  <a:pt x="14" y="6"/>
                  <a:pt x="14" y="6"/>
                  <a:pt x="14" y="7"/>
                </a:cubicBezTo>
                <a:cubicBezTo>
                  <a:pt x="14" y="7"/>
                  <a:pt x="15" y="7"/>
                  <a:pt x="15" y="7"/>
                </a:cubicBezTo>
                <a:cubicBezTo>
                  <a:pt x="15" y="7"/>
                  <a:pt x="15" y="7"/>
                  <a:pt x="15" y="7"/>
                </a:cubicBezTo>
                <a:cubicBezTo>
                  <a:pt x="15" y="7"/>
                  <a:pt x="16" y="8"/>
                  <a:pt x="16" y="8"/>
                </a:cubicBezTo>
                <a:cubicBezTo>
                  <a:pt x="16" y="8"/>
                  <a:pt x="16" y="8"/>
                  <a:pt x="16" y="8"/>
                </a:cubicBezTo>
                <a:cubicBezTo>
                  <a:pt x="16" y="8"/>
                  <a:pt x="16" y="8"/>
                  <a:pt x="16" y="8"/>
                </a:cubicBezTo>
                <a:cubicBezTo>
                  <a:pt x="17" y="8"/>
                  <a:pt x="17" y="8"/>
                  <a:pt x="17" y="8"/>
                </a:cubicBezTo>
                <a:cubicBezTo>
                  <a:pt x="17" y="9"/>
                  <a:pt x="17" y="9"/>
                  <a:pt x="18" y="10"/>
                </a:cubicBezTo>
                <a:cubicBezTo>
                  <a:pt x="18" y="10"/>
                  <a:pt x="18" y="10"/>
                  <a:pt x="18" y="10"/>
                </a:cubicBezTo>
                <a:cubicBezTo>
                  <a:pt x="18" y="10"/>
                  <a:pt x="18" y="10"/>
                  <a:pt x="19" y="10"/>
                </a:cubicBezTo>
                <a:cubicBezTo>
                  <a:pt x="19" y="10"/>
                  <a:pt x="19" y="10"/>
                  <a:pt x="19" y="10"/>
                </a:cubicBezTo>
                <a:cubicBezTo>
                  <a:pt x="19" y="10"/>
                  <a:pt x="19" y="11"/>
                  <a:pt x="19" y="11"/>
                </a:cubicBezTo>
                <a:cubicBezTo>
                  <a:pt x="19" y="11"/>
                  <a:pt x="19" y="11"/>
                  <a:pt x="20" y="11"/>
                </a:cubicBezTo>
                <a:cubicBezTo>
                  <a:pt x="20" y="11"/>
                  <a:pt x="19" y="11"/>
                  <a:pt x="20" y="11"/>
                </a:cubicBezTo>
                <a:cubicBezTo>
                  <a:pt x="20" y="11"/>
                  <a:pt x="20" y="11"/>
                  <a:pt x="20" y="11"/>
                </a:cubicBezTo>
                <a:cubicBezTo>
                  <a:pt x="20" y="12"/>
                  <a:pt x="20" y="12"/>
                  <a:pt x="21" y="12"/>
                </a:cubicBezTo>
                <a:cubicBezTo>
                  <a:pt x="21" y="12"/>
                  <a:pt x="21" y="12"/>
                  <a:pt x="21" y="12"/>
                </a:cubicBezTo>
                <a:cubicBezTo>
                  <a:pt x="21" y="12"/>
                  <a:pt x="21" y="12"/>
                  <a:pt x="21" y="12"/>
                </a:cubicBezTo>
                <a:cubicBezTo>
                  <a:pt x="21" y="13"/>
                  <a:pt x="21" y="13"/>
                  <a:pt x="21" y="13"/>
                </a:cubicBezTo>
                <a:cubicBezTo>
                  <a:pt x="21" y="13"/>
                  <a:pt x="21" y="13"/>
                  <a:pt x="21" y="14"/>
                </a:cubicBezTo>
                <a:cubicBezTo>
                  <a:pt x="21" y="14"/>
                  <a:pt x="22" y="14"/>
                  <a:pt x="22" y="14"/>
                </a:cubicBezTo>
                <a:cubicBezTo>
                  <a:pt x="22" y="14"/>
                  <a:pt x="22" y="14"/>
                  <a:pt x="22" y="14"/>
                </a:cubicBezTo>
                <a:cubicBezTo>
                  <a:pt x="22" y="15"/>
                  <a:pt x="22" y="15"/>
                  <a:pt x="23" y="15"/>
                </a:cubicBezTo>
                <a:cubicBezTo>
                  <a:pt x="23" y="15"/>
                  <a:pt x="24" y="15"/>
                  <a:pt x="24" y="15"/>
                </a:cubicBezTo>
                <a:cubicBezTo>
                  <a:pt x="24" y="16"/>
                  <a:pt x="24" y="16"/>
                  <a:pt x="25" y="16"/>
                </a:cubicBezTo>
                <a:cubicBezTo>
                  <a:pt x="25" y="16"/>
                  <a:pt x="25" y="16"/>
                  <a:pt x="25" y="16"/>
                </a:cubicBezTo>
                <a:lnTo>
                  <a:pt x="25" y="20"/>
                </a:lnTo>
                <a:lnTo>
                  <a:pt x="20" y="20"/>
                </a:lnTo>
                <a:lnTo>
                  <a:pt x="20" y="23"/>
                </a:lnTo>
                <a:lnTo>
                  <a:pt x="1" y="23"/>
                </a:lnTo>
                <a:lnTo>
                  <a:pt x="0" y="0"/>
                </a:lnTo>
              </a:path>
            </a:pathLst>
          </a:custGeom>
          <a:solidFill>
            <a:srgbClr val="FFFF99"/>
          </a:solidFill>
          <a:ln w="0">
            <a:solidFill>
              <a:srgbClr val="000000"/>
            </a:solidFill>
            <a:prstDash val="solid"/>
            <a:round/>
            <a:headEnd/>
            <a:tailEnd/>
          </a:ln>
        </p:spPr>
        <p:txBody>
          <a:bodyPr/>
          <a:lstStyle/>
          <a:p>
            <a:endParaRPr lang="en-US">
              <a:solidFill>
                <a:prstClr val="black"/>
              </a:solidFill>
            </a:endParaRPr>
          </a:p>
        </p:txBody>
      </p:sp>
      <p:sp>
        <p:nvSpPr>
          <p:cNvPr id="54" name="Freeform 507"/>
          <p:cNvSpPr>
            <a:spLocks/>
          </p:cNvSpPr>
          <p:nvPr/>
        </p:nvSpPr>
        <p:spPr bwMode="auto">
          <a:xfrm>
            <a:off x="755650" y="5000625"/>
            <a:ext cx="811213" cy="431800"/>
          </a:xfrm>
          <a:custGeom>
            <a:avLst/>
            <a:gdLst>
              <a:gd name="T0" fmla="*/ 0 w 39"/>
              <a:gd name="T1" fmla="*/ 7 h 21"/>
              <a:gd name="T2" fmla="*/ 20 w 39"/>
              <a:gd name="T3" fmla="*/ 7 h 21"/>
              <a:gd name="T4" fmla="*/ 20 w 39"/>
              <a:gd name="T5" fmla="*/ 4 h 21"/>
              <a:gd name="T6" fmla="*/ 25 w 39"/>
              <a:gd name="T7" fmla="*/ 4 h 21"/>
              <a:gd name="T8" fmla="*/ 25 w 39"/>
              <a:gd name="T9" fmla="*/ 0 h 21"/>
              <a:gd name="T10" fmla="*/ 25 w 39"/>
              <a:gd name="T11" fmla="*/ 1 h 21"/>
              <a:gd name="T12" fmla="*/ 25 w 39"/>
              <a:gd name="T13" fmla="*/ 2 h 21"/>
              <a:gd name="T14" fmla="*/ 27 w 39"/>
              <a:gd name="T15" fmla="*/ 2 h 21"/>
              <a:gd name="T16" fmla="*/ 27 w 39"/>
              <a:gd name="T17" fmla="*/ 3 h 21"/>
              <a:gd name="T18" fmla="*/ 27 w 39"/>
              <a:gd name="T19" fmla="*/ 3 h 21"/>
              <a:gd name="T20" fmla="*/ 27 w 39"/>
              <a:gd name="T21" fmla="*/ 3 h 21"/>
              <a:gd name="T22" fmla="*/ 28 w 39"/>
              <a:gd name="T23" fmla="*/ 3 h 21"/>
              <a:gd name="T24" fmla="*/ 29 w 39"/>
              <a:gd name="T25" fmla="*/ 4 h 21"/>
              <a:gd name="T26" fmla="*/ 30 w 39"/>
              <a:gd name="T27" fmla="*/ 5 h 21"/>
              <a:gd name="T28" fmla="*/ 30 w 39"/>
              <a:gd name="T29" fmla="*/ 5 h 21"/>
              <a:gd name="T30" fmla="*/ 31 w 39"/>
              <a:gd name="T31" fmla="*/ 6 h 21"/>
              <a:gd name="T32" fmla="*/ 32 w 39"/>
              <a:gd name="T33" fmla="*/ 7 h 21"/>
              <a:gd name="T34" fmla="*/ 32 w 39"/>
              <a:gd name="T35" fmla="*/ 8 h 21"/>
              <a:gd name="T36" fmla="*/ 33 w 39"/>
              <a:gd name="T37" fmla="*/ 8 h 21"/>
              <a:gd name="T38" fmla="*/ 34 w 39"/>
              <a:gd name="T39" fmla="*/ 8 h 21"/>
              <a:gd name="T40" fmla="*/ 34 w 39"/>
              <a:gd name="T41" fmla="*/ 9 h 21"/>
              <a:gd name="T42" fmla="*/ 35 w 39"/>
              <a:gd name="T43" fmla="*/ 9 h 21"/>
              <a:gd name="T44" fmla="*/ 35 w 39"/>
              <a:gd name="T45" fmla="*/ 9 h 21"/>
              <a:gd name="T46" fmla="*/ 36 w 39"/>
              <a:gd name="T47" fmla="*/ 9 h 21"/>
              <a:gd name="T48" fmla="*/ 37 w 39"/>
              <a:gd name="T49" fmla="*/ 10 h 21"/>
              <a:gd name="T50" fmla="*/ 37 w 39"/>
              <a:gd name="T51" fmla="*/ 10 h 21"/>
              <a:gd name="T52" fmla="*/ 38 w 39"/>
              <a:gd name="T53" fmla="*/ 11 h 21"/>
              <a:gd name="T54" fmla="*/ 38 w 39"/>
              <a:gd name="T55" fmla="*/ 11 h 21"/>
              <a:gd name="T56" fmla="*/ 39 w 39"/>
              <a:gd name="T57" fmla="*/ 12 h 21"/>
              <a:gd name="T58" fmla="*/ 39 w 39"/>
              <a:gd name="T59" fmla="*/ 21 h 21"/>
              <a:gd name="T60" fmla="*/ 30 w 39"/>
              <a:gd name="T61" fmla="*/ 21 h 21"/>
              <a:gd name="T62" fmla="*/ 30 w 39"/>
              <a:gd name="T63" fmla="*/ 16 h 21"/>
              <a:gd name="T64" fmla="*/ 0 w 39"/>
              <a:gd name="T65" fmla="*/ 16 h 21"/>
              <a:gd name="T66" fmla="*/ 0 w 39"/>
              <a:gd name="T67"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 h="21">
                <a:moveTo>
                  <a:pt x="0" y="7"/>
                </a:moveTo>
                <a:lnTo>
                  <a:pt x="20" y="7"/>
                </a:lnTo>
                <a:lnTo>
                  <a:pt x="20" y="4"/>
                </a:lnTo>
                <a:lnTo>
                  <a:pt x="25" y="4"/>
                </a:lnTo>
                <a:lnTo>
                  <a:pt x="25" y="0"/>
                </a:lnTo>
                <a:lnTo>
                  <a:pt x="25" y="1"/>
                </a:lnTo>
                <a:lnTo>
                  <a:pt x="25" y="2"/>
                </a:lnTo>
                <a:cubicBezTo>
                  <a:pt x="26" y="2"/>
                  <a:pt x="27" y="2"/>
                  <a:pt x="27" y="2"/>
                </a:cubicBezTo>
                <a:cubicBezTo>
                  <a:pt x="27" y="2"/>
                  <a:pt x="27" y="3"/>
                  <a:pt x="27" y="3"/>
                </a:cubicBezTo>
                <a:cubicBezTo>
                  <a:pt x="27" y="3"/>
                  <a:pt x="27" y="3"/>
                  <a:pt x="27" y="3"/>
                </a:cubicBezTo>
                <a:cubicBezTo>
                  <a:pt x="27" y="3"/>
                  <a:pt x="27" y="3"/>
                  <a:pt x="27" y="3"/>
                </a:cubicBezTo>
                <a:cubicBezTo>
                  <a:pt x="28" y="3"/>
                  <a:pt x="28" y="3"/>
                  <a:pt x="28" y="3"/>
                </a:cubicBezTo>
                <a:cubicBezTo>
                  <a:pt x="28" y="4"/>
                  <a:pt x="29" y="4"/>
                  <a:pt x="29" y="4"/>
                </a:cubicBezTo>
                <a:cubicBezTo>
                  <a:pt x="29" y="4"/>
                  <a:pt x="29" y="4"/>
                  <a:pt x="30" y="5"/>
                </a:cubicBezTo>
                <a:cubicBezTo>
                  <a:pt x="30" y="5"/>
                  <a:pt x="30" y="5"/>
                  <a:pt x="30" y="5"/>
                </a:cubicBezTo>
                <a:cubicBezTo>
                  <a:pt x="31" y="5"/>
                  <a:pt x="31" y="5"/>
                  <a:pt x="31" y="6"/>
                </a:cubicBezTo>
                <a:cubicBezTo>
                  <a:pt x="31" y="6"/>
                  <a:pt x="31" y="7"/>
                  <a:pt x="32" y="7"/>
                </a:cubicBezTo>
                <a:cubicBezTo>
                  <a:pt x="32" y="7"/>
                  <a:pt x="32" y="7"/>
                  <a:pt x="32" y="8"/>
                </a:cubicBezTo>
                <a:cubicBezTo>
                  <a:pt x="33" y="8"/>
                  <a:pt x="33" y="8"/>
                  <a:pt x="33" y="8"/>
                </a:cubicBezTo>
                <a:cubicBezTo>
                  <a:pt x="33" y="8"/>
                  <a:pt x="33" y="8"/>
                  <a:pt x="34" y="8"/>
                </a:cubicBezTo>
                <a:cubicBezTo>
                  <a:pt x="34" y="8"/>
                  <a:pt x="34" y="9"/>
                  <a:pt x="34" y="9"/>
                </a:cubicBezTo>
                <a:cubicBezTo>
                  <a:pt x="34" y="9"/>
                  <a:pt x="35" y="9"/>
                  <a:pt x="35" y="9"/>
                </a:cubicBezTo>
                <a:cubicBezTo>
                  <a:pt x="35" y="9"/>
                  <a:pt x="35" y="9"/>
                  <a:pt x="35" y="9"/>
                </a:cubicBezTo>
                <a:cubicBezTo>
                  <a:pt x="36" y="9"/>
                  <a:pt x="36" y="9"/>
                  <a:pt x="36" y="9"/>
                </a:cubicBezTo>
                <a:cubicBezTo>
                  <a:pt x="37" y="10"/>
                  <a:pt x="37" y="10"/>
                  <a:pt x="37" y="10"/>
                </a:cubicBezTo>
                <a:cubicBezTo>
                  <a:pt x="37" y="10"/>
                  <a:pt x="37" y="10"/>
                  <a:pt x="37" y="10"/>
                </a:cubicBezTo>
                <a:cubicBezTo>
                  <a:pt x="38" y="10"/>
                  <a:pt x="38" y="11"/>
                  <a:pt x="38" y="11"/>
                </a:cubicBezTo>
                <a:cubicBezTo>
                  <a:pt x="38" y="11"/>
                  <a:pt x="38" y="11"/>
                  <a:pt x="38" y="11"/>
                </a:cubicBezTo>
                <a:cubicBezTo>
                  <a:pt x="39" y="11"/>
                  <a:pt x="39" y="12"/>
                  <a:pt x="39" y="12"/>
                </a:cubicBezTo>
                <a:lnTo>
                  <a:pt x="39" y="21"/>
                </a:lnTo>
                <a:lnTo>
                  <a:pt x="30" y="21"/>
                </a:lnTo>
                <a:lnTo>
                  <a:pt x="30" y="16"/>
                </a:lnTo>
                <a:lnTo>
                  <a:pt x="0" y="16"/>
                </a:lnTo>
                <a:lnTo>
                  <a:pt x="0" y="7"/>
                </a:lnTo>
              </a:path>
            </a:pathLst>
          </a:custGeom>
          <a:solidFill>
            <a:srgbClr val="FFFF99"/>
          </a:solidFill>
          <a:ln w="0">
            <a:solidFill>
              <a:srgbClr val="000000"/>
            </a:solidFill>
            <a:prstDash val="solid"/>
            <a:round/>
            <a:headEnd/>
            <a:tailEnd/>
          </a:ln>
        </p:spPr>
        <p:txBody>
          <a:bodyPr/>
          <a:lstStyle/>
          <a:p>
            <a:endParaRPr lang="en-US">
              <a:solidFill>
                <a:prstClr val="black"/>
              </a:solidFill>
            </a:endParaRPr>
          </a:p>
        </p:txBody>
      </p:sp>
      <p:sp>
        <p:nvSpPr>
          <p:cNvPr id="55" name="Freeform 508"/>
          <p:cNvSpPr>
            <a:spLocks/>
          </p:cNvSpPr>
          <p:nvPr/>
        </p:nvSpPr>
        <p:spPr bwMode="auto">
          <a:xfrm>
            <a:off x="1014413" y="4773613"/>
            <a:ext cx="625475" cy="387350"/>
          </a:xfrm>
          <a:custGeom>
            <a:avLst/>
            <a:gdLst>
              <a:gd name="T0" fmla="*/ 1 w 30"/>
              <a:gd name="T1" fmla="*/ 0 h 19"/>
              <a:gd name="T2" fmla="*/ 30 w 30"/>
              <a:gd name="T3" fmla="*/ 0 h 19"/>
              <a:gd name="T4" fmla="*/ 30 w 30"/>
              <a:gd name="T5" fmla="*/ 10 h 19"/>
              <a:gd name="T6" fmla="*/ 21 w 30"/>
              <a:gd name="T7" fmla="*/ 10 h 19"/>
              <a:gd name="T8" fmla="*/ 21 w 30"/>
              <a:gd name="T9" fmla="*/ 19 h 19"/>
              <a:gd name="T10" fmla="*/ 20 w 30"/>
              <a:gd name="T11" fmla="*/ 19 h 19"/>
              <a:gd name="T12" fmla="*/ 20 w 30"/>
              <a:gd name="T13" fmla="*/ 19 h 19"/>
              <a:gd name="T14" fmla="*/ 20 w 30"/>
              <a:gd name="T15" fmla="*/ 19 h 19"/>
              <a:gd name="T16" fmla="*/ 20 w 30"/>
              <a:gd name="T17" fmla="*/ 19 h 19"/>
              <a:gd name="T18" fmla="*/ 19 w 30"/>
              <a:gd name="T19" fmla="*/ 19 h 19"/>
              <a:gd name="T20" fmla="*/ 19 w 30"/>
              <a:gd name="T21" fmla="*/ 18 h 19"/>
              <a:gd name="T22" fmla="*/ 18 w 30"/>
              <a:gd name="T23" fmla="*/ 18 h 19"/>
              <a:gd name="T24" fmla="*/ 18 w 30"/>
              <a:gd name="T25" fmla="*/ 17 h 19"/>
              <a:gd name="T26" fmla="*/ 18 w 30"/>
              <a:gd name="T27" fmla="*/ 17 h 19"/>
              <a:gd name="T28" fmla="*/ 18 w 30"/>
              <a:gd name="T29" fmla="*/ 17 h 19"/>
              <a:gd name="T30" fmla="*/ 18 w 30"/>
              <a:gd name="T31" fmla="*/ 16 h 19"/>
              <a:gd name="T32" fmla="*/ 17 w 30"/>
              <a:gd name="T33" fmla="*/ 16 h 19"/>
              <a:gd name="T34" fmla="*/ 15 w 30"/>
              <a:gd name="T35" fmla="*/ 15 h 19"/>
              <a:gd name="T36" fmla="*/ 15 w 30"/>
              <a:gd name="T37" fmla="*/ 14 h 19"/>
              <a:gd name="T38" fmla="*/ 14 w 30"/>
              <a:gd name="T39" fmla="*/ 13 h 19"/>
              <a:gd name="T40" fmla="*/ 13 w 30"/>
              <a:gd name="T41" fmla="*/ 13 h 19"/>
              <a:gd name="T42" fmla="*/ 13 w 30"/>
              <a:gd name="T43" fmla="*/ 12 h 19"/>
              <a:gd name="T44" fmla="*/ 12 w 30"/>
              <a:gd name="T45" fmla="*/ 12 h 19"/>
              <a:gd name="T46" fmla="*/ 12 w 30"/>
              <a:gd name="T47" fmla="*/ 11 h 19"/>
              <a:gd name="T48" fmla="*/ 12 w 30"/>
              <a:gd name="T49" fmla="*/ 11 h 19"/>
              <a:gd name="T50" fmla="*/ 11 w 30"/>
              <a:gd name="T51" fmla="*/ 10 h 19"/>
              <a:gd name="T52" fmla="*/ 10 w 30"/>
              <a:gd name="T53" fmla="*/ 10 h 19"/>
              <a:gd name="T54" fmla="*/ 9 w 30"/>
              <a:gd name="T55" fmla="*/ 10 h 19"/>
              <a:gd name="T56" fmla="*/ 9 w 30"/>
              <a:gd name="T57" fmla="*/ 10 h 19"/>
              <a:gd name="T58" fmla="*/ 9 w 30"/>
              <a:gd name="T59" fmla="*/ 9 h 19"/>
              <a:gd name="T60" fmla="*/ 8 w 30"/>
              <a:gd name="T61" fmla="*/ 8 h 19"/>
              <a:gd name="T62" fmla="*/ 8 w 30"/>
              <a:gd name="T63" fmla="*/ 7 h 19"/>
              <a:gd name="T64" fmla="*/ 7 w 30"/>
              <a:gd name="T65" fmla="*/ 7 h 19"/>
              <a:gd name="T66" fmla="*/ 7 w 30"/>
              <a:gd name="T67" fmla="*/ 6 h 19"/>
              <a:gd name="T68" fmla="*/ 6 w 30"/>
              <a:gd name="T69" fmla="*/ 6 h 19"/>
              <a:gd name="T70" fmla="*/ 6 w 30"/>
              <a:gd name="T71" fmla="*/ 5 h 19"/>
              <a:gd name="T72" fmla="*/ 5 w 30"/>
              <a:gd name="T73" fmla="*/ 5 h 19"/>
              <a:gd name="T74" fmla="*/ 5 w 30"/>
              <a:gd name="T75" fmla="*/ 5 h 19"/>
              <a:gd name="T76" fmla="*/ 5 w 30"/>
              <a:gd name="T77" fmla="*/ 4 h 19"/>
              <a:gd name="T78" fmla="*/ 4 w 30"/>
              <a:gd name="T79" fmla="*/ 4 h 19"/>
              <a:gd name="T80" fmla="*/ 4 w 30"/>
              <a:gd name="T81" fmla="*/ 3 h 19"/>
              <a:gd name="T82" fmla="*/ 3 w 30"/>
              <a:gd name="T83" fmla="*/ 3 h 19"/>
              <a:gd name="T84" fmla="*/ 3 w 30"/>
              <a:gd name="T85" fmla="*/ 3 h 19"/>
              <a:gd name="T86" fmla="*/ 1 w 30"/>
              <a:gd name="T87" fmla="*/ 1 h 19"/>
              <a:gd name="T88" fmla="*/ 0 w 30"/>
              <a:gd name="T89" fmla="*/ 1 h 19"/>
              <a:gd name="T90" fmla="*/ 1 w 30"/>
              <a:gd name="T91" fmla="*/ 0 h 19"/>
              <a:gd name="T92" fmla="*/ 1 w 30"/>
              <a:gd name="T93" fmla="*/ 0 h 19"/>
              <a:gd name="T94" fmla="*/ 1 w 30"/>
              <a:gd name="T9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 h="19">
                <a:moveTo>
                  <a:pt x="1" y="0"/>
                </a:moveTo>
                <a:lnTo>
                  <a:pt x="30" y="0"/>
                </a:lnTo>
                <a:lnTo>
                  <a:pt x="30" y="10"/>
                </a:lnTo>
                <a:lnTo>
                  <a:pt x="21" y="10"/>
                </a:lnTo>
                <a:lnTo>
                  <a:pt x="21" y="19"/>
                </a:lnTo>
                <a:cubicBezTo>
                  <a:pt x="21" y="19"/>
                  <a:pt x="20" y="19"/>
                  <a:pt x="20" y="19"/>
                </a:cubicBezTo>
                <a:cubicBezTo>
                  <a:pt x="20" y="19"/>
                  <a:pt x="20" y="19"/>
                  <a:pt x="20" y="19"/>
                </a:cubicBezTo>
                <a:cubicBezTo>
                  <a:pt x="20" y="19"/>
                  <a:pt x="20" y="19"/>
                  <a:pt x="20" y="19"/>
                </a:cubicBezTo>
                <a:cubicBezTo>
                  <a:pt x="20" y="19"/>
                  <a:pt x="20" y="19"/>
                  <a:pt x="20" y="19"/>
                </a:cubicBezTo>
                <a:cubicBezTo>
                  <a:pt x="20" y="19"/>
                  <a:pt x="20" y="19"/>
                  <a:pt x="19" y="19"/>
                </a:cubicBezTo>
                <a:cubicBezTo>
                  <a:pt x="19" y="19"/>
                  <a:pt x="19" y="18"/>
                  <a:pt x="19" y="18"/>
                </a:cubicBezTo>
                <a:cubicBezTo>
                  <a:pt x="19" y="18"/>
                  <a:pt x="19" y="18"/>
                  <a:pt x="18" y="18"/>
                </a:cubicBezTo>
                <a:cubicBezTo>
                  <a:pt x="18" y="17"/>
                  <a:pt x="18" y="17"/>
                  <a:pt x="18" y="17"/>
                </a:cubicBezTo>
                <a:cubicBezTo>
                  <a:pt x="18" y="17"/>
                  <a:pt x="18" y="17"/>
                  <a:pt x="18" y="17"/>
                </a:cubicBezTo>
                <a:cubicBezTo>
                  <a:pt x="18" y="17"/>
                  <a:pt x="18" y="17"/>
                  <a:pt x="18" y="17"/>
                </a:cubicBezTo>
                <a:cubicBezTo>
                  <a:pt x="18" y="17"/>
                  <a:pt x="18" y="16"/>
                  <a:pt x="18" y="16"/>
                </a:cubicBezTo>
                <a:cubicBezTo>
                  <a:pt x="17" y="16"/>
                  <a:pt x="17" y="16"/>
                  <a:pt x="17" y="16"/>
                </a:cubicBezTo>
                <a:cubicBezTo>
                  <a:pt x="16" y="15"/>
                  <a:pt x="16" y="15"/>
                  <a:pt x="15" y="15"/>
                </a:cubicBezTo>
                <a:cubicBezTo>
                  <a:pt x="15" y="15"/>
                  <a:pt x="15" y="14"/>
                  <a:pt x="15" y="14"/>
                </a:cubicBezTo>
                <a:cubicBezTo>
                  <a:pt x="15" y="14"/>
                  <a:pt x="14" y="14"/>
                  <a:pt x="14" y="13"/>
                </a:cubicBezTo>
                <a:cubicBezTo>
                  <a:pt x="14" y="13"/>
                  <a:pt x="13" y="13"/>
                  <a:pt x="13" y="13"/>
                </a:cubicBezTo>
                <a:cubicBezTo>
                  <a:pt x="13" y="13"/>
                  <a:pt x="12" y="13"/>
                  <a:pt x="13" y="12"/>
                </a:cubicBezTo>
                <a:cubicBezTo>
                  <a:pt x="13" y="12"/>
                  <a:pt x="12" y="12"/>
                  <a:pt x="12" y="12"/>
                </a:cubicBezTo>
                <a:cubicBezTo>
                  <a:pt x="12" y="12"/>
                  <a:pt x="12" y="12"/>
                  <a:pt x="12" y="11"/>
                </a:cubicBezTo>
                <a:cubicBezTo>
                  <a:pt x="12" y="11"/>
                  <a:pt x="12" y="11"/>
                  <a:pt x="12" y="11"/>
                </a:cubicBezTo>
                <a:cubicBezTo>
                  <a:pt x="12" y="11"/>
                  <a:pt x="11" y="11"/>
                  <a:pt x="11" y="10"/>
                </a:cubicBezTo>
                <a:cubicBezTo>
                  <a:pt x="10" y="10"/>
                  <a:pt x="10" y="10"/>
                  <a:pt x="10" y="10"/>
                </a:cubicBezTo>
                <a:cubicBezTo>
                  <a:pt x="10" y="10"/>
                  <a:pt x="10" y="10"/>
                  <a:pt x="9" y="10"/>
                </a:cubicBezTo>
                <a:cubicBezTo>
                  <a:pt x="9" y="10"/>
                  <a:pt x="9" y="10"/>
                  <a:pt x="9" y="10"/>
                </a:cubicBezTo>
                <a:cubicBezTo>
                  <a:pt x="9" y="9"/>
                  <a:pt x="9" y="9"/>
                  <a:pt x="9" y="9"/>
                </a:cubicBezTo>
                <a:cubicBezTo>
                  <a:pt x="8" y="8"/>
                  <a:pt x="8" y="8"/>
                  <a:pt x="8" y="8"/>
                </a:cubicBezTo>
                <a:cubicBezTo>
                  <a:pt x="8" y="7"/>
                  <a:pt x="8" y="7"/>
                  <a:pt x="8" y="7"/>
                </a:cubicBezTo>
                <a:cubicBezTo>
                  <a:pt x="8" y="7"/>
                  <a:pt x="7" y="7"/>
                  <a:pt x="7" y="7"/>
                </a:cubicBezTo>
                <a:cubicBezTo>
                  <a:pt x="7" y="7"/>
                  <a:pt x="7" y="6"/>
                  <a:pt x="7" y="6"/>
                </a:cubicBezTo>
                <a:cubicBezTo>
                  <a:pt x="6" y="6"/>
                  <a:pt x="6" y="6"/>
                  <a:pt x="6" y="6"/>
                </a:cubicBezTo>
                <a:cubicBezTo>
                  <a:pt x="6" y="5"/>
                  <a:pt x="6" y="5"/>
                  <a:pt x="6" y="5"/>
                </a:cubicBezTo>
                <a:cubicBezTo>
                  <a:pt x="5" y="5"/>
                  <a:pt x="5" y="5"/>
                  <a:pt x="5" y="5"/>
                </a:cubicBezTo>
                <a:cubicBezTo>
                  <a:pt x="5" y="5"/>
                  <a:pt x="5" y="5"/>
                  <a:pt x="5" y="5"/>
                </a:cubicBezTo>
                <a:cubicBezTo>
                  <a:pt x="5" y="4"/>
                  <a:pt x="5" y="4"/>
                  <a:pt x="5" y="4"/>
                </a:cubicBezTo>
                <a:cubicBezTo>
                  <a:pt x="4" y="4"/>
                  <a:pt x="4" y="4"/>
                  <a:pt x="4" y="4"/>
                </a:cubicBezTo>
                <a:cubicBezTo>
                  <a:pt x="4" y="4"/>
                  <a:pt x="4" y="3"/>
                  <a:pt x="4" y="3"/>
                </a:cubicBezTo>
                <a:cubicBezTo>
                  <a:pt x="4" y="3"/>
                  <a:pt x="3" y="3"/>
                  <a:pt x="3" y="3"/>
                </a:cubicBezTo>
                <a:cubicBezTo>
                  <a:pt x="3" y="3"/>
                  <a:pt x="3" y="3"/>
                  <a:pt x="3" y="3"/>
                </a:cubicBezTo>
                <a:cubicBezTo>
                  <a:pt x="2" y="2"/>
                  <a:pt x="1" y="1"/>
                  <a:pt x="1" y="1"/>
                </a:cubicBezTo>
                <a:cubicBezTo>
                  <a:pt x="1" y="1"/>
                  <a:pt x="0" y="1"/>
                  <a:pt x="0" y="1"/>
                </a:cubicBezTo>
                <a:cubicBezTo>
                  <a:pt x="0" y="1"/>
                  <a:pt x="1" y="0"/>
                  <a:pt x="1" y="0"/>
                </a:cubicBezTo>
                <a:cubicBezTo>
                  <a:pt x="0" y="0"/>
                  <a:pt x="0" y="0"/>
                  <a:pt x="1" y="0"/>
                </a:cubicBezTo>
                <a:cubicBezTo>
                  <a:pt x="1" y="0"/>
                  <a:pt x="1" y="0"/>
                  <a:pt x="1" y="0"/>
                </a:cubicBezTo>
              </a:path>
            </a:pathLst>
          </a:custGeom>
          <a:solidFill>
            <a:srgbClr val="FFFF99"/>
          </a:solidFill>
          <a:ln w="0">
            <a:solidFill>
              <a:srgbClr val="000000"/>
            </a:solidFill>
            <a:prstDash val="solid"/>
            <a:round/>
            <a:headEnd/>
            <a:tailEnd/>
          </a:ln>
        </p:spPr>
        <p:txBody>
          <a:bodyPr/>
          <a:lstStyle/>
          <a:p>
            <a:endParaRPr lang="en-US">
              <a:solidFill>
                <a:prstClr val="black"/>
              </a:solidFill>
            </a:endParaRPr>
          </a:p>
        </p:txBody>
      </p:sp>
      <p:sp>
        <p:nvSpPr>
          <p:cNvPr id="56" name="Freeform 509"/>
          <p:cNvSpPr>
            <a:spLocks/>
          </p:cNvSpPr>
          <p:nvPr/>
        </p:nvSpPr>
        <p:spPr bwMode="auto">
          <a:xfrm>
            <a:off x="1435100" y="4976813"/>
            <a:ext cx="785813" cy="517525"/>
          </a:xfrm>
          <a:custGeom>
            <a:avLst/>
            <a:gdLst>
              <a:gd name="T0" fmla="*/ 0 w 38"/>
              <a:gd name="T1" fmla="*/ 9 h 25"/>
              <a:gd name="T2" fmla="*/ 0 w 38"/>
              <a:gd name="T3" fmla="*/ 10 h 25"/>
              <a:gd name="T4" fmla="*/ 1 w 38"/>
              <a:gd name="T5" fmla="*/ 10 h 25"/>
              <a:gd name="T6" fmla="*/ 2 w 38"/>
              <a:gd name="T7" fmla="*/ 10 h 25"/>
              <a:gd name="T8" fmla="*/ 2 w 38"/>
              <a:gd name="T9" fmla="*/ 10 h 25"/>
              <a:gd name="T10" fmla="*/ 3 w 38"/>
              <a:gd name="T11" fmla="*/ 11 h 25"/>
              <a:gd name="T12" fmla="*/ 4 w 38"/>
              <a:gd name="T13" fmla="*/ 12 h 25"/>
              <a:gd name="T14" fmla="*/ 4 w 38"/>
              <a:gd name="T15" fmla="*/ 12 h 25"/>
              <a:gd name="T16" fmla="*/ 5 w 38"/>
              <a:gd name="T17" fmla="*/ 12 h 25"/>
              <a:gd name="T18" fmla="*/ 5 w 38"/>
              <a:gd name="T19" fmla="*/ 13 h 25"/>
              <a:gd name="T20" fmla="*/ 6 w 38"/>
              <a:gd name="T21" fmla="*/ 13 h 25"/>
              <a:gd name="T22" fmla="*/ 7 w 38"/>
              <a:gd name="T23" fmla="*/ 14 h 25"/>
              <a:gd name="T24" fmla="*/ 7 w 38"/>
              <a:gd name="T25" fmla="*/ 14 h 25"/>
              <a:gd name="T26" fmla="*/ 7 w 38"/>
              <a:gd name="T27" fmla="*/ 14 h 25"/>
              <a:gd name="T28" fmla="*/ 9 w 38"/>
              <a:gd name="T29" fmla="*/ 15 h 25"/>
              <a:gd name="T30" fmla="*/ 9 w 38"/>
              <a:gd name="T31" fmla="*/ 15 h 25"/>
              <a:gd name="T32" fmla="*/ 11 w 38"/>
              <a:gd name="T33" fmla="*/ 16 h 25"/>
              <a:gd name="T34" fmla="*/ 11 w 38"/>
              <a:gd name="T35" fmla="*/ 16 h 25"/>
              <a:gd name="T36" fmla="*/ 11 w 38"/>
              <a:gd name="T37" fmla="*/ 16 h 25"/>
              <a:gd name="T38" fmla="*/ 12 w 38"/>
              <a:gd name="T39" fmla="*/ 17 h 25"/>
              <a:gd name="T40" fmla="*/ 12 w 38"/>
              <a:gd name="T41" fmla="*/ 17 h 25"/>
              <a:gd name="T42" fmla="*/ 13 w 38"/>
              <a:gd name="T43" fmla="*/ 17 h 25"/>
              <a:gd name="T44" fmla="*/ 14 w 38"/>
              <a:gd name="T45" fmla="*/ 17 h 25"/>
              <a:gd name="T46" fmla="*/ 15 w 38"/>
              <a:gd name="T47" fmla="*/ 19 h 25"/>
              <a:gd name="T48" fmla="*/ 15 w 38"/>
              <a:gd name="T49" fmla="*/ 19 h 25"/>
              <a:gd name="T50" fmla="*/ 16 w 38"/>
              <a:gd name="T51" fmla="*/ 20 h 25"/>
              <a:gd name="T52" fmla="*/ 16 w 38"/>
              <a:gd name="T53" fmla="*/ 20 h 25"/>
              <a:gd name="T54" fmla="*/ 17 w 38"/>
              <a:gd name="T55" fmla="*/ 20 h 25"/>
              <a:gd name="T56" fmla="*/ 17 w 38"/>
              <a:gd name="T57" fmla="*/ 20 h 25"/>
              <a:gd name="T58" fmla="*/ 18 w 38"/>
              <a:gd name="T59" fmla="*/ 21 h 25"/>
              <a:gd name="T60" fmla="*/ 18 w 38"/>
              <a:gd name="T61" fmla="*/ 21 h 25"/>
              <a:gd name="T62" fmla="*/ 18 w 38"/>
              <a:gd name="T63" fmla="*/ 22 h 25"/>
              <a:gd name="T64" fmla="*/ 18 w 38"/>
              <a:gd name="T65" fmla="*/ 22 h 25"/>
              <a:gd name="T66" fmla="*/ 19 w 38"/>
              <a:gd name="T67" fmla="*/ 22 h 25"/>
              <a:gd name="T68" fmla="*/ 19 w 38"/>
              <a:gd name="T69" fmla="*/ 22 h 25"/>
              <a:gd name="T70" fmla="*/ 20 w 38"/>
              <a:gd name="T71" fmla="*/ 22 h 25"/>
              <a:gd name="T72" fmla="*/ 21 w 38"/>
              <a:gd name="T73" fmla="*/ 23 h 25"/>
              <a:gd name="T74" fmla="*/ 21 w 38"/>
              <a:gd name="T75" fmla="*/ 23 h 25"/>
              <a:gd name="T76" fmla="*/ 21 w 38"/>
              <a:gd name="T77" fmla="*/ 23 h 25"/>
              <a:gd name="T78" fmla="*/ 22 w 38"/>
              <a:gd name="T79" fmla="*/ 23 h 25"/>
              <a:gd name="T80" fmla="*/ 22 w 38"/>
              <a:gd name="T81" fmla="*/ 23 h 25"/>
              <a:gd name="T82" fmla="*/ 23 w 38"/>
              <a:gd name="T83" fmla="*/ 24 h 25"/>
              <a:gd name="T84" fmla="*/ 24 w 38"/>
              <a:gd name="T85" fmla="*/ 25 h 25"/>
              <a:gd name="T86" fmla="*/ 25 w 38"/>
              <a:gd name="T87" fmla="*/ 25 h 25"/>
              <a:gd name="T88" fmla="*/ 25 w 38"/>
              <a:gd name="T89" fmla="*/ 25 h 25"/>
              <a:gd name="T90" fmla="*/ 32 w 38"/>
              <a:gd name="T91" fmla="*/ 25 h 25"/>
              <a:gd name="T92" fmla="*/ 32 w 38"/>
              <a:gd name="T93" fmla="*/ 10 h 25"/>
              <a:gd name="T94" fmla="*/ 38 w 38"/>
              <a:gd name="T95" fmla="*/ 10 h 25"/>
              <a:gd name="T96" fmla="*/ 38 w 38"/>
              <a:gd name="T97" fmla="*/ 0 h 25"/>
              <a:gd name="T98" fmla="*/ 0 w 38"/>
              <a:gd name="T99" fmla="*/ 0 h 25"/>
              <a:gd name="T100" fmla="*/ 0 w 38"/>
              <a:gd name="T101"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 h="25">
                <a:moveTo>
                  <a:pt x="0" y="9"/>
                </a:moveTo>
                <a:cubicBezTo>
                  <a:pt x="0" y="9"/>
                  <a:pt x="0" y="10"/>
                  <a:pt x="0" y="10"/>
                </a:cubicBezTo>
                <a:cubicBezTo>
                  <a:pt x="1" y="10"/>
                  <a:pt x="1" y="10"/>
                  <a:pt x="1" y="10"/>
                </a:cubicBezTo>
                <a:cubicBezTo>
                  <a:pt x="1" y="10"/>
                  <a:pt x="2" y="10"/>
                  <a:pt x="2" y="10"/>
                </a:cubicBezTo>
                <a:cubicBezTo>
                  <a:pt x="2" y="10"/>
                  <a:pt x="2" y="10"/>
                  <a:pt x="2" y="10"/>
                </a:cubicBezTo>
                <a:cubicBezTo>
                  <a:pt x="3" y="11"/>
                  <a:pt x="3" y="11"/>
                  <a:pt x="3" y="11"/>
                </a:cubicBezTo>
                <a:cubicBezTo>
                  <a:pt x="4" y="11"/>
                  <a:pt x="4" y="12"/>
                  <a:pt x="4" y="12"/>
                </a:cubicBezTo>
                <a:cubicBezTo>
                  <a:pt x="4" y="12"/>
                  <a:pt x="4" y="12"/>
                  <a:pt x="4" y="12"/>
                </a:cubicBezTo>
                <a:cubicBezTo>
                  <a:pt x="4" y="12"/>
                  <a:pt x="4" y="12"/>
                  <a:pt x="5" y="12"/>
                </a:cubicBezTo>
                <a:cubicBezTo>
                  <a:pt x="5" y="12"/>
                  <a:pt x="5" y="13"/>
                  <a:pt x="5" y="13"/>
                </a:cubicBezTo>
                <a:cubicBezTo>
                  <a:pt x="5" y="13"/>
                  <a:pt x="5" y="13"/>
                  <a:pt x="6" y="13"/>
                </a:cubicBezTo>
                <a:cubicBezTo>
                  <a:pt x="6" y="13"/>
                  <a:pt x="7" y="13"/>
                  <a:pt x="7" y="14"/>
                </a:cubicBezTo>
                <a:cubicBezTo>
                  <a:pt x="7" y="14"/>
                  <a:pt x="7" y="14"/>
                  <a:pt x="7" y="14"/>
                </a:cubicBezTo>
                <a:cubicBezTo>
                  <a:pt x="7" y="14"/>
                  <a:pt x="7" y="14"/>
                  <a:pt x="7" y="14"/>
                </a:cubicBezTo>
                <a:cubicBezTo>
                  <a:pt x="8" y="15"/>
                  <a:pt x="8" y="14"/>
                  <a:pt x="9" y="15"/>
                </a:cubicBezTo>
                <a:cubicBezTo>
                  <a:pt x="9" y="15"/>
                  <a:pt x="9" y="15"/>
                  <a:pt x="9" y="15"/>
                </a:cubicBezTo>
                <a:cubicBezTo>
                  <a:pt x="10" y="16"/>
                  <a:pt x="10" y="16"/>
                  <a:pt x="11" y="16"/>
                </a:cubicBezTo>
                <a:cubicBezTo>
                  <a:pt x="11" y="16"/>
                  <a:pt x="11" y="16"/>
                  <a:pt x="11" y="16"/>
                </a:cubicBezTo>
                <a:cubicBezTo>
                  <a:pt x="11" y="16"/>
                  <a:pt x="11" y="16"/>
                  <a:pt x="11" y="16"/>
                </a:cubicBezTo>
                <a:cubicBezTo>
                  <a:pt x="12" y="16"/>
                  <a:pt x="12" y="17"/>
                  <a:pt x="12" y="17"/>
                </a:cubicBezTo>
                <a:cubicBezTo>
                  <a:pt x="12" y="17"/>
                  <a:pt x="12" y="17"/>
                  <a:pt x="12" y="17"/>
                </a:cubicBezTo>
                <a:cubicBezTo>
                  <a:pt x="13" y="17"/>
                  <a:pt x="13" y="17"/>
                  <a:pt x="13" y="17"/>
                </a:cubicBezTo>
                <a:cubicBezTo>
                  <a:pt x="13" y="17"/>
                  <a:pt x="14" y="17"/>
                  <a:pt x="14" y="17"/>
                </a:cubicBezTo>
                <a:cubicBezTo>
                  <a:pt x="14" y="18"/>
                  <a:pt x="15" y="18"/>
                  <a:pt x="15" y="19"/>
                </a:cubicBezTo>
                <a:cubicBezTo>
                  <a:pt x="15" y="19"/>
                  <a:pt x="15" y="19"/>
                  <a:pt x="15" y="19"/>
                </a:cubicBezTo>
                <a:cubicBezTo>
                  <a:pt x="15" y="20"/>
                  <a:pt x="16" y="20"/>
                  <a:pt x="16" y="20"/>
                </a:cubicBezTo>
                <a:cubicBezTo>
                  <a:pt x="16" y="20"/>
                  <a:pt x="16" y="20"/>
                  <a:pt x="16" y="20"/>
                </a:cubicBezTo>
                <a:cubicBezTo>
                  <a:pt x="16" y="20"/>
                  <a:pt x="17" y="20"/>
                  <a:pt x="17" y="20"/>
                </a:cubicBezTo>
                <a:cubicBezTo>
                  <a:pt x="17" y="20"/>
                  <a:pt x="17" y="20"/>
                  <a:pt x="17" y="20"/>
                </a:cubicBezTo>
                <a:cubicBezTo>
                  <a:pt x="17" y="21"/>
                  <a:pt x="18" y="21"/>
                  <a:pt x="18" y="21"/>
                </a:cubicBezTo>
                <a:cubicBezTo>
                  <a:pt x="18" y="21"/>
                  <a:pt x="18" y="21"/>
                  <a:pt x="18" y="21"/>
                </a:cubicBezTo>
                <a:cubicBezTo>
                  <a:pt x="18" y="21"/>
                  <a:pt x="18" y="21"/>
                  <a:pt x="18" y="22"/>
                </a:cubicBezTo>
                <a:cubicBezTo>
                  <a:pt x="18" y="22"/>
                  <a:pt x="18" y="22"/>
                  <a:pt x="18" y="22"/>
                </a:cubicBezTo>
                <a:cubicBezTo>
                  <a:pt x="19" y="22"/>
                  <a:pt x="19" y="22"/>
                  <a:pt x="19" y="22"/>
                </a:cubicBezTo>
                <a:cubicBezTo>
                  <a:pt x="19" y="22"/>
                  <a:pt x="19" y="22"/>
                  <a:pt x="19" y="22"/>
                </a:cubicBezTo>
                <a:cubicBezTo>
                  <a:pt x="19" y="22"/>
                  <a:pt x="20" y="22"/>
                  <a:pt x="20" y="22"/>
                </a:cubicBezTo>
                <a:cubicBezTo>
                  <a:pt x="20" y="23"/>
                  <a:pt x="21" y="23"/>
                  <a:pt x="21" y="23"/>
                </a:cubicBezTo>
                <a:cubicBezTo>
                  <a:pt x="21" y="23"/>
                  <a:pt x="21" y="23"/>
                  <a:pt x="21" y="23"/>
                </a:cubicBezTo>
                <a:cubicBezTo>
                  <a:pt x="21" y="23"/>
                  <a:pt x="21" y="23"/>
                  <a:pt x="21" y="23"/>
                </a:cubicBezTo>
                <a:cubicBezTo>
                  <a:pt x="22" y="23"/>
                  <a:pt x="22" y="23"/>
                  <a:pt x="22" y="23"/>
                </a:cubicBezTo>
                <a:cubicBezTo>
                  <a:pt x="22" y="23"/>
                  <a:pt x="22" y="23"/>
                  <a:pt x="22" y="23"/>
                </a:cubicBezTo>
                <a:cubicBezTo>
                  <a:pt x="23" y="24"/>
                  <a:pt x="23" y="24"/>
                  <a:pt x="23" y="24"/>
                </a:cubicBezTo>
                <a:cubicBezTo>
                  <a:pt x="23" y="24"/>
                  <a:pt x="24" y="24"/>
                  <a:pt x="24" y="25"/>
                </a:cubicBezTo>
                <a:cubicBezTo>
                  <a:pt x="24" y="25"/>
                  <a:pt x="24" y="25"/>
                  <a:pt x="25" y="25"/>
                </a:cubicBezTo>
                <a:cubicBezTo>
                  <a:pt x="25" y="25"/>
                  <a:pt x="25" y="25"/>
                  <a:pt x="25" y="25"/>
                </a:cubicBezTo>
                <a:lnTo>
                  <a:pt x="32" y="25"/>
                </a:lnTo>
                <a:lnTo>
                  <a:pt x="32" y="10"/>
                </a:lnTo>
                <a:lnTo>
                  <a:pt x="38" y="10"/>
                </a:lnTo>
                <a:lnTo>
                  <a:pt x="38" y="0"/>
                </a:lnTo>
                <a:lnTo>
                  <a:pt x="0" y="0"/>
                </a:lnTo>
                <a:lnTo>
                  <a:pt x="0" y="9"/>
                </a:lnTo>
              </a:path>
            </a:pathLst>
          </a:custGeom>
          <a:solidFill>
            <a:srgbClr val="CC9900"/>
          </a:solidFill>
          <a:ln w="0">
            <a:solidFill>
              <a:srgbClr val="000000"/>
            </a:solidFill>
            <a:prstDash val="solid"/>
            <a:round/>
            <a:headEnd/>
            <a:tailEnd/>
          </a:ln>
        </p:spPr>
        <p:txBody>
          <a:bodyPr/>
          <a:lstStyle/>
          <a:p>
            <a:endParaRPr lang="en-US">
              <a:solidFill>
                <a:prstClr val="black"/>
              </a:solidFill>
            </a:endParaRPr>
          </a:p>
        </p:txBody>
      </p:sp>
      <p:sp>
        <p:nvSpPr>
          <p:cNvPr id="57" name="Freeform 510"/>
          <p:cNvSpPr>
            <a:spLocks/>
          </p:cNvSpPr>
          <p:nvPr/>
        </p:nvSpPr>
        <p:spPr bwMode="auto">
          <a:xfrm>
            <a:off x="3605213" y="5492750"/>
            <a:ext cx="573088" cy="352425"/>
          </a:xfrm>
          <a:custGeom>
            <a:avLst/>
            <a:gdLst>
              <a:gd name="T0" fmla="*/ 19 w 28"/>
              <a:gd name="T1" fmla="*/ 0 h 17"/>
              <a:gd name="T2" fmla="*/ 19 w 28"/>
              <a:gd name="T3" fmla="*/ 4 h 17"/>
              <a:gd name="T4" fmla="*/ 23 w 28"/>
              <a:gd name="T5" fmla="*/ 8 h 17"/>
              <a:gd name="T6" fmla="*/ 26 w 28"/>
              <a:gd name="T7" fmla="*/ 11 h 17"/>
              <a:gd name="T8" fmla="*/ 28 w 28"/>
              <a:gd name="T9" fmla="*/ 12 h 17"/>
              <a:gd name="T10" fmla="*/ 20 w 28"/>
              <a:gd name="T11" fmla="*/ 12 h 17"/>
              <a:gd name="T12" fmla="*/ 20 w 28"/>
              <a:gd name="T13" fmla="*/ 17 h 17"/>
              <a:gd name="T14" fmla="*/ 10 w 28"/>
              <a:gd name="T15" fmla="*/ 17 h 17"/>
              <a:gd name="T16" fmla="*/ 10 w 28"/>
              <a:gd name="T17" fmla="*/ 12 h 17"/>
              <a:gd name="T18" fmla="*/ 0 w 28"/>
              <a:gd name="T19" fmla="*/ 12 h 17"/>
              <a:gd name="T20" fmla="*/ 0 w 28"/>
              <a:gd name="T21" fmla="*/ 5 h 17"/>
              <a:gd name="T22" fmla="*/ 5 w 28"/>
              <a:gd name="T23" fmla="*/ 5 h 17"/>
              <a:gd name="T24" fmla="*/ 5 w 28"/>
              <a:gd name="T25" fmla="*/ 0 h 17"/>
              <a:gd name="T26" fmla="*/ 18 w 28"/>
              <a:gd name="T27" fmla="*/ 0 h 17"/>
              <a:gd name="T28" fmla="*/ 19 w 28"/>
              <a:gd name="T2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7">
                <a:moveTo>
                  <a:pt x="19" y="0"/>
                </a:moveTo>
                <a:cubicBezTo>
                  <a:pt x="19" y="1"/>
                  <a:pt x="18" y="3"/>
                  <a:pt x="19" y="4"/>
                </a:cubicBezTo>
                <a:cubicBezTo>
                  <a:pt x="20" y="5"/>
                  <a:pt x="22" y="5"/>
                  <a:pt x="23" y="8"/>
                </a:cubicBezTo>
                <a:cubicBezTo>
                  <a:pt x="23" y="8"/>
                  <a:pt x="25" y="11"/>
                  <a:pt x="26" y="11"/>
                </a:cubicBezTo>
                <a:cubicBezTo>
                  <a:pt x="27" y="11"/>
                  <a:pt x="28" y="12"/>
                  <a:pt x="28" y="12"/>
                </a:cubicBezTo>
                <a:lnTo>
                  <a:pt x="20" y="12"/>
                </a:lnTo>
                <a:lnTo>
                  <a:pt x="20" y="17"/>
                </a:lnTo>
                <a:lnTo>
                  <a:pt x="10" y="17"/>
                </a:lnTo>
                <a:lnTo>
                  <a:pt x="10" y="12"/>
                </a:lnTo>
                <a:lnTo>
                  <a:pt x="0" y="12"/>
                </a:lnTo>
                <a:lnTo>
                  <a:pt x="0" y="5"/>
                </a:lnTo>
                <a:lnTo>
                  <a:pt x="5" y="5"/>
                </a:lnTo>
                <a:lnTo>
                  <a:pt x="5" y="0"/>
                </a:lnTo>
                <a:lnTo>
                  <a:pt x="18" y="0"/>
                </a:lnTo>
                <a:lnTo>
                  <a:pt x="19" y="0"/>
                </a:lnTo>
              </a:path>
            </a:pathLst>
          </a:custGeom>
          <a:solidFill>
            <a:srgbClr val="33CCCC"/>
          </a:solidFill>
          <a:ln w="0">
            <a:solidFill>
              <a:srgbClr val="000000"/>
            </a:solidFill>
            <a:prstDash val="solid"/>
            <a:round/>
            <a:headEnd/>
            <a:tailEnd/>
          </a:ln>
        </p:spPr>
        <p:txBody>
          <a:bodyPr/>
          <a:lstStyle/>
          <a:p>
            <a:endParaRPr lang="en-US">
              <a:solidFill>
                <a:prstClr val="black"/>
              </a:solidFill>
            </a:endParaRPr>
          </a:p>
        </p:txBody>
      </p:sp>
      <p:sp>
        <p:nvSpPr>
          <p:cNvPr id="58" name="Freeform 511"/>
          <p:cNvSpPr>
            <a:spLocks/>
          </p:cNvSpPr>
          <p:nvPr/>
        </p:nvSpPr>
        <p:spPr bwMode="auto">
          <a:xfrm>
            <a:off x="3281363" y="5187950"/>
            <a:ext cx="712788" cy="552450"/>
          </a:xfrm>
          <a:custGeom>
            <a:avLst/>
            <a:gdLst>
              <a:gd name="T0" fmla="*/ 35 w 35"/>
              <a:gd name="T1" fmla="*/ 15 h 27"/>
              <a:gd name="T2" fmla="*/ 34 w 35"/>
              <a:gd name="T3" fmla="*/ 14 h 27"/>
              <a:gd name="T4" fmla="*/ 30 w 35"/>
              <a:gd name="T5" fmla="*/ 10 h 27"/>
              <a:gd name="T6" fmla="*/ 25 w 35"/>
              <a:gd name="T7" fmla="*/ 8 h 27"/>
              <a:gd name="T8" fmla="*/ 21 w 35"/>
              <a:gd name="T9" fmla="*/ 6 h 27"/>
              <a:gd name="T10" fmla="*/ 19 w 35"/>
              <a:gd name="T11" fmla="*/ 2 h 27"/>
              <a:gd name="T12" fmla="*/ 14 w 35"/>
              <a:gd name="T13" fmla="*/ 0 h 27"/>
              <a:gd name="T14" fmla="*/ 14 w 35"/>
              <a:gd name="T15" fmla="*/ 4 h 27"/>
              <a:gd name="T16" fmla="*/ 11 w 35"/>
              <a:gd name="T17" fmla="*/ 4 h 27"/>
              <a:gd name="T18" fmla="*/ 11 w 35"/>
              <a:gd name="T19" fmla="*/ 9 h 27"/>
              <a:gd name="T20" fmla="*/ 7 w 35"/>
              <a:gd name="T21" fmla="*/ 9 h 27"/>
              <a:gd name="T22" fmla="*/ 7 w 35"/>
              <a:gd name="T23" fmla="*/ 11 h 27"/>
              <a:gd name="T24" fmla="*/ 0 w 35"/>
              <a:gd name="T25" fmla="*/ 11 h 27"/>
              <a:gd name="T26" fmla="*/ 0 w 35"/>
              <a:gd name="T27" fmla="*/ 27 h 27"/>
              <a:gd name="T28" fmla="*/ 16 w 35"/>
              <a:gd name="T29" fmla="*/ 27 h 27"/>
              <a:gd name="T30" fmla="*/ 16 w 35"/>
              <a:gd name="T31" fmla="*/ 20 h 27"/>
              <a:gd name="T32" fmla="*/ 21 w 35"/>
              <a:gd name="T33" fmla="*/ 20 h 27"/>
              <a:gd name="T34" fmla="*/ 21 w 35"/>
              <a:gd name="T35" fmla="*/ 15 h 27"/>
              <a:gd name="T36" fmla="*/ 35 w 35"/>
              <a:gd name="T37"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27">
                <a:moveTo>
                  <a:pt x="35" y="15"/>
                </a:moveTo>
                <a:cubicBezTo>
                  <a:pt x="35" y="15"/>
                  <a:pt x="34" y="14"/>
                  <a:pt x="34" y="14"/>
                </a:cubicBezTo>
                <a:cubicBezTo>
                  <a:pt x="34" y="13"/>
                  <a:pt x="32" y="12"/>
                  <a:pt x="30" y="10"/>
                </a:cubicBezTo>
                <a:cubicBezTo>
                  <a:pt x="28" y="8"/>
                  <a:pt x="27" y="9"/>
                  <a:pt x="25" y="8"/>
                </a:cubicBezTo>
                <a:cubicBezTo>
                  <a:pt x="23" y="8"/>
                  <a:pt x="21" y="6"/>
                  <a:pt x="21" y="6"/>
                </a:cubicBezTo>
                <a:cubicBezTo>
                  <a:pt x="19" y="3"/>
                  <a:pt x="19" y="2"/>
                  <a:pt x="19" y="2"/>
                </a:cubicBezTo>
                <a:cubicBezTo>
                  <a:pt x="18" y="2"/>
                  <a:pt x="14" y="0"/>
                  <a:pt x="14" y="0"/>
                </a:cubicBezTo>
                <a:lnTo>
                  <a:pt x="14" y="4"/>
                </a:lnTo>
                <a:lnTo>
                  <a:pt x="11" y="4"/>
                </a:lnTo>
                <a:lnTo>
                  <a:pt x="11" y="9"/>
                </a:lnTo>
                <a:lnTo>
                  <a:pt x="7" y="9"/>
                </a:lnTo>
                <a:lnTo>
                  <a:pt x="7" y="11"/>
                </a:lnTo>
                <a:lnTo>
                  <a:pt x="0" y="11"/>
                </a:lnTo>
                <a:lnTo>
                  <a:pt x="0" y="27"/>
                </a:lnTo>
                <a:lnTo>
                  <a:pt x="16" y="27"/>
                </a:lnTo>
                <a:lnTo>
                  <a:pt x="16" y="20"/>
                </a:lnTo>
                <a:lnTo>
                  <a:pt x="21" y="20"/>
                </a:lnTo>
                <a:lnTo>
                  <a:pt x="21" y="15"/>
                </a:lnTo>
                <a:lnTo>
                  <a:pt x="35" y="15"/>
                </a:lnTo>
              </a:path>
            </a:pathLst>
          </a:custGeom>
          <a:solidFill>
            <a:srgbClr val="33CCCC"/>
          </a:solidFill>
          <a:ln w="0">
            <a:solidFill>
              <a:srgbClr val="000000"/>
            </a:solidFill>
            <a:prstDash val="solid"/>
            <a:round/>
            <a:headEnd/>
            <a:tailEnd/>
          </a:ln>
        </p:spPr>
        <p:txBody>
          <a:bodyPr/>
          <a:lstStyle/>
          <a:p>
            <a:endParaRPr lang="en-US">
              <a:solidFill>
                <a:prstClr val="black"/>
              </a:solidFill>
            </a:endParaRPr>
          </a:p>
        </p:txBody>
      </p:sp>
      <p:sp>
        <p:nvSpPr>
          <p:cNvPr id="59" name="Freeform 512"/>
          <p:cNvSpPr>
            <a:spLocks/>
          </p:cNvSpPr>
          <p:nvPr/>
        </p:nvSpPr>
        <p:spPr bwMode="auto">
          <a:xfrm>
            <a:off x="4014788" y="5734050"/>
            <a:ext cx="493713" cy="381000"/>
          </a:xfrm>
          <a:custGeom>
            <a:avLst/>
            <a:gdLst>
              <a:gd name="T0" fmla="*/ 8 w 24"/>
              <a:gd name="T1" fmla="*/ 0 h 18"/>
              <a:gd name="T2" fmla="*/ 10 w 24"/>
              <a:gd name="T3" fmla="*/ 2 h 18"/>
              <a:gd name="T4" fmla="*/ 16 w 24"/>
              <a:gd name="T5" fmla="*/ 5 h 18"/>
              <a:gd name="T6" fmla="*/ 21 w 24"/>
              <a:gd name="T7" fmla="*/ 12 h 18"/>
              <a:gd name="T8" fmla="*/ 22 w 24"/>
              <a:gd name="T9" fmla="*/ 14 h 18"/>
              <a:gd name="T10" fmla="*/ 24 w 24"/>
              <a:gd name="T11" fmla="*/ 18 h 18"/>
              <a:gd name="T12" fmla="*/ 0 w 24"/>
              <a:gd name="T13" fmla="*/ 18 h 18"/>
              <a:gd name="T14" fmla="*/ 0 w 24"/>
              <a:gd name="T15" fmla="*/ 0 h 18"/>
              <a:gd name="T16" fmla="*/ 8 w 24"/>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8">
                <a:moveTo>
                  <a:pt x="8" y="0"/>
                </a:moveTo>
                <a:cubicBezTo>
                  <a:pt x="8" y="0"/>
                  <a:pt x="9" y="2"/>
                  <a:pt x="10" y="2"/>
                </a:cubicBezTo>
                <a:cubicBezTo>
                  <a:pt x="10" y="2"/>
                  <a:pt x="13" y="2"/>
                  <a:pt x="16" y="5"/>
                </a:cubicBezTo>
                <a:cubicBezTo>
                  <a:pt x="16" y="5"/>
                  <a:pt x="20" y="8"/>
                  <a:pt x="21" y="12"/>
                </a:cubicBezTo>
                <a:cubicBezTo>
                  <a:pt x="21" y="12"/>
                  <a:pt x="21" y="13"/>
                  <a:pt x="22" y="14"/>
                </a:cubicBezTo>
                <a:cubicBezTo>
                  <a:pt x="23" y="14"/>
                  <a:pt x="24" y="15"/>
                  <a:pt x="24" y="18"/>
                </a:cubicBezTo>
                <a:lnTo>
                  <a:pt x="0" y="18"/>
                </a:lnTo>
                <a:lnTo>
                  <a:pt x="0" y="0"/>
                </a:lnTo>
                <a:lnTo>
                  <a:pt x="8" y="0"/>
                </a:lnTo>
              </a:path>
            </a:pathLst>
          </a:custGeom>
          <a:solidFill>
            <a:schemeClr val="accent6">
              <a:lumMod val="60000"/>
              <a:lumOff val="40000"/>
            </a:schemeClr>
          </a:solidFill>
          <a:ln w="0">
            <a:solidFill>
              <a:srgbClr val="000000"/>
            </a:solidFill>
            <a:prstDash val="solid"/>
            <a:round/>
            <a:headEnd/>
            <a:tailEnd/>
          </a:ln>
        </p:spPr>
        <p:txBody>
          <a:bodyPr/>
          <a:lstStyle/>
          <a:p>
            <a:endParaRPr lang="en-US">
              <a:solidFill>
                <a:prstClr val="black"/>
              </a:solidFill>
            </a:endParaRPr>
          </a:p>
        </p:txBody>
      </p:sp>
      <p:sp>
        <p:nvSpPr>
          <p:cNvPr id="60" name="Freeform 513"/>
          <p:cNvSpPr>
            <a:spLocks/>
          </p:cNvSpPr>
          <p:nvPr/>
        </p:nvSpPr>
        <p:spPr bwMode="auto">
          <a:xfrm>
            <a:off x="4217988" y="6110288"/>
            <a:ext cx="346075" cy="285750"/>
          </a:xfrm>
          <a:custGeom>
            <a:avLst/>
            <a:gdLst>
              <a:gd name="T0" fmla="*/ 14 w 17"/>
              <a:gd name="T1" fmla="*/ 0 h 14"/>
              <a:gd name="T2" fmla="*/ 14 w 17"/>
              <a:gd name="T3" fmla="*/ 8 h 14"/>
              <a:gd name="T4" fmla="*/ 17 w 17"/>
              <a:gd name="T5" fmla="*/ 14 h 14"/>
              <a:gd name="T6" fmla="*/ 0 w 17"/>
              <a:gd name="T7" fmla="*/ 14 h 14"/>
              <a:gd name="T8" fmla="*/ 0 w 17"/>
              <a:gd name="T9" fmla="*/ 0 h 14"/>
              <a:gd name="T10" fmla="*/ 14 w 17"/>
              <a:gd name="T11" fmla="*/ 0 h 14"/>
              <a:gd name="T12" fmla="*/ 14 w 17"/>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7" h="14">
                <a:moveTo>
                  <a:pt x="14" y="0"/>
                </a:moveTo>
                <a:cubicBezTo>
                  <a:pt x="14" y="0"/>
                  <a:pt x="14" y="4"/>
                  <a:pt x="14" y="8"/>
                </a:cubicBezTo>
                <a:cubicBezTo>
                  <a:pt x="14" y="8"/>
                  <a:pt x="17" y="9"/>
                  <a:pt x="17" y="14"/>
                </a:cubicBezTo>
                <a:lnTo>
                  <a:pt x="0" y="14"/>
                </a:lnTo>
                <a:lnTo>
                  <a:pt x="0" y="0"/>
                </a:lnTo>
                <a:lnTo>
                  <a:pt x="14" y="0"/>
                </a:lnTo>
                <a:lnTo>
                  <a:pt x="14" y="0"/>
                </a:lnTo>
              </a:path>
            </a:pathLst>
          </a:custGeom>
          <a:solidFill>
            <a:schemeClr val="accent6">
              <a:lumMod val="60000"/>
              <a:lumOff val="40000"/>
            </a:schemeClr>
          </a:solidFill>
          <a:ln w="0">
            <a:solidFill>
              <a:srgbClr val="000000"/>
            </a:solidFill>
            <a:prstDash val="solid"/>
            <a:round/>
            <a:headEnd/>
            <a:tailEnd/>
          </a:ln>
        </p:spPr>
        <p:txBody>
          <a:bodyPr/>
          <a:lstStyle/>
          <a:p>
            <a:endParaRPr lang="en-US">
              <a:solidFill>
                <a:prstClr val="black"/>
              </a:solidFill>
            </a:endParaRPr>
          </a:p>
        </p:txBody>
      </p:sp>
      <p:sp>
        <p:nvSpPr>
          <p:cNvPr id="61" name="Freeform 514"/>
          <p:cNvSpPr>
            <a:spLocks/>
          </p:cNvSpPr>
          <p:nvPr/>
        </p:nvSpPr>
        <p:spPr bwMode="auto">
          <a:xfrm>
            <a:off x="3541713" y="5741988"/>
            <a:ext cx="476250" cy="390525"/>
          </a:xfrm>
          <a:custGeom>
            <a:avLst/>
            <a:gdLst>
              <a:gd name="T0" fmla="*/ 23 w 23"/>
              <a:gd name="T1" fmla="*/ 5 h 19"/>
              <a:gd name="T2" fmla="*/ 23 w 23"/>
              <a:gd name="T3" fmla="*/ 18 h 19"/>
              <a:gd name="T4" fmla="*/ 8 w 23"/>
              <a:gd name="T5" fmla="*/ 18 h 19"/>
              <a:gd name="T6" fmla="*/ 8 w 23"/>
              <a:gd name="T7" fmla="*/ 19 h 19"/>
              <a:gd name="T8" fmla="*/ 0 w 23"/>
              <a:gd name="T9" fmla="*/ 19 h 19"/>
              <a:gd name="T10" fmla="*/ 0 w 23"/>
              <a:gd name="T11" fmla="*/ 0 h 19"/>
              <a:gd name="T12" fmla="*/ 13 w 23"/>
              <a:gd name="T13" fmla="*/ 0 h 19"/>
              <a:gd name="T14" fmla="*/ 13 w 23"/>
              <a:gd name="T15" fmla="*/ 5 h 19"/>
              <a:gd name="T16" fmla="*/ 23 w 23"/>
              <a:gd name="T17"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9">
                <a:moveTo>
                  <a:pt x="23" y="5"/>
                </a:moveTo>
                <a:lnTo>
                  <a:pt x="23" y="18"/>
                </a:lnTo>
                <a:lnTo>
                  <a:pt x="8" y="18"/>
                </a:lnTo>
                <a:lnTo>
                  <a:pt x="8" y="19"/>
                </a:lnTo>
                <a:lnTo>
                  <a:pt x="0" y="19"/>
                </a:lnTo>
                <a:lnTo>
                  <a:pt x="0" y="0"/>
                </a:lnTo>
                <a:lnTo>
                  <a:pt x="13" y="0"/>
                </a:lnTo>
                <a:lnTo>
                  <a:pt x="13" y="5"/>
                </a:lnTo>
                <a:lnTo>
                  <a:pt x="23" y="5"/>
                </a:lnTo>
              </a:path>
            </a:pathLst>
          </a:custGeom>
          <a:solidFill>
            <a:schemeClr val="bg1"/>
          </a:solidFill>
          <a:ln w="0">
            <a:solidFill>
              <a:srgbClr val="000000"/>
            </a:solidFill>
            <a:prstDash val="solid"/>
            <a:round/>
            <a:headEnd/>
            <a:tailEnd/>
          </a:ln>
        </p:spPr>
        <p:txBody>
          <a:bodyPr/>
          <a:lstStyle/>
          <a:p>
            <a:endParaRPr lang="en-US">
              <a:solidFill>
                <a:prstClr val="black"/>
              </a:solidFill>
            </a:endParaRPr>
          </a:p>
        </p:txBody>
      </p:sp>
      <p:sp>
        <p:nvSpPr>
          <p:cNvPr id="62" name="Rectangle 515"/>
          <p:cNvSpPr>
            <a:spLocks noChangeArrowheads="1"/>
          </p:cNvSpPr>
          <p:nvPr/>
        </p:nvSpPr>
        <p:spPr bwMode="auto">
          <a:xfrm>
            <a:off x="3708400" y="6110288"/>
            <a:ext cx="538163" cy="287338"/>
          </a:xfrm>
          <a:prstGeom prst="rect">
            <a:avLst/>
          </a:prstGeom>
          <a:solidFill>
            <a:schemeClr val="accent6">
              <a:lumMod val="60000"/>
              <a:lumOff val="40000"/>
            </a:schemeClr>
          </a:solidFill>
          <a:ln w="0">
            <a:solidFill>
              <a:srgbClr val="000000"/>
            </a:solidFill>
            <a:miter lim="800000"/>
            <a:headEnd/>
            <a:tailEnd/>
          </a:ln>
        </p:spPr>
        <p:txBody>
          <a:bodyPr/>
          <a:lstStyle/>
          <a:p>
            <a:pPr algn="ctr"/>
            <a:endParaRPr lang="en-US" altLang="en-US" sz="400" b="1">
              <a:solidFill>
                <a:prstClr val="black"/>
              </a:solidFill>
            </a:endParaRPr>
          </a:p>
        </p:txBody>
      </p:sp>
      <p:sp>
        <p:nvSpPr>
          <p:cNvPr id="63" name="Freeform 516"/>
          <p:cNvSpPr>
            <a:spLocks/>
          </p:cNvSpPr>
          <p:nvPr/>
        </p:nvSpPr>
        <p:spPr bwMode="auto">
          <a:xfrm>
            <a:off x="3281363" y="6108700"/>
            <a:ext cx="427038" cy="287338"/>
          </a:xfrm>
          <a:custGeom>
            <a:avLst/>
            <a:gdLst>
              <a:gd name="T0" fmla="*/ 13 w 21"/>
              <a:gd name="T1" fmla="*/ 1 h 14"/>
              <a:gd name="T2" fmla="*/ 21 w 21"/>
              <a:gd name="T3" fmla="*/ 1 h 14"/>
              <a:gd name="T4" fmla="*/ 21 w 21"/>
              <a:gd name="T5" fmla="*/ 14 h 14"/>
              <a:gd name="T6" fmla="*/ 0 w 21"/>
              <a:gd name="T7" fmla="*/ 14 h 14"/>
              <a:gd name="T8" fmla="*/ 0 w 21"/>
              <a:gd name="T9" fmla="*/ 0 h 14"/>
              <a:gd name="T10" fmla="*/ 13 w 21"/>
              <a:gd name="T11" fmla="*/ 0 h 14"/>
              <a:gd name="T12" fmla="*/ 13 w 21"/>
              <a:gd name="T13" fmla="*/ 1 h 14"/>
            </a:gdLst>
            <a:ahLst/>
            <a:cxnLst>
              <a:cxn ang="0">
                <a:pos x="T0" y="T1"/>
              </a:cxn>
              <a:cxn ang="0">
                <a:pos x="T2" y="T3"/>
              </a:cxn>
              <a:cxn ang="0">
                <a:pos x="T4" y="T5"/>
              </a:cxn>
              <a:cxn ang="0">
                <a:pos x="T6" y="T7"/>
              </a:cxn>
              <a:cxn ang="0">
                <a:pos x="T8" y="T9"/>
              </a:cxn>
              <a:cxn ang="0">
                <a:pos x="T10" y="T11"/>
              </a:cxn>
              <a:cxn ang="0">
                <a:pos x="T12" y="T13"/>
              </a:cxn>
            </a:cxnLst>
            <a:rect l="0" t="0" r="r" b="b"/>
            <a:pathLst>
              <a:path w="21" h="14">
                <a:moveTo>
                  <a:pt x="13" y="1"/>
                </a:moveTo>
                <a:lnTo>
                  <a:pt x="21" y="1"/>
                </a:lnTo>
                <a:lnTo>
                  <a:pt x="21" y="14"/>
                </a:lnTo>
                <a:lnTo>
                  <a:pt x="0" y="14"/>
                </a:lnTo>
                <a:lnTo>
                  <a:pt x="0" y="0"/>
                </a:lnTo>
                <a:lnTo>
                  <a:pt x="13" y="0"/>
                </a:lnTo>
                <a:lnTo>
                  <a:pt x="13" y="1"/>
                </a:lnTo>
              </a:path>
            </a:pathLst>
          </a:custGeom>
          <a:solidFill>
            <a:srgbClr val="FF7C80"/>
          </a:solidFill>
          <a:ln w="0">
            <a:solidFill>
              <a:srgbClr val="000000"/>
            </a:solidFill>
            <a:prstDash val="solid"/>
            <a:round/>
            <a:headEnd/>
            <a:tailEnd/>
          </a:ln>
        </p:spPr>
        <p:txBody>
          <a:bodyPr/>
          <a:lstStyle/>
          <a:p>
            <a:endParaRPr lang="en-US">
              <a:solidFill>
                <a:prstClr val="black"/>
              </a:solidFill>
            </a:endParaRPr>
          </a:p>
        </p:txBody>
      </p:sp>
      <p:sp>
        <p:nvSpPr>
          <p:cNvPr id="64" name="Rectangle 517"/>
          <p:cNvSpPr>
            <a:spLocks noChangeArrowheads="1"/>
          </p:cNvSpPr>
          <p:nvPr/>
        </p:nvSpPr>
        <p:spPr bwMode="auto">
          <a:xfrm>
            <a:off x="3281363" y="5740400"/>
            <a:ext cx="263525" cy="369888"/>
          </a:xfrm>
          <a:prstGeom prst="rect">
            <a:avLst/>
          </a:prstGeom>
          <a:solidFill>
            <a:schemeClr val="accent6">
              <a:lumMod val="60000"/>
              <a:lumOff val="40000"/>
            </a:schemeClr>
          </a:solidFill>
          <a:ln w="0">
            <a:solidFill>
              <a:srgbClr val="000000"/>
            </a:solidFill>
            <a:miter lim="800000"/>
            <a:headEnd/>
            <a:tailEnd/>
          </a:ln>
        </p:spPr>
        <p:txBody>
          <a:bodyPr/>
          <a:lstStyle/>
          <a:p>
            <a:endParaRPr lang="en-US">
              <a:solidFill>
                <a:prstClr val="black"/>
              </a:solidFill>
            </a:endParaRPr>
          </a:p>
        </p:txBody>
      </p:sp>
      <p:sp>
        <p:nvSpPr>
          <p:cNvPr id="65" name="Freeform 518"/>
          <p:cNvSpPr>
            <a:spLocks/>
          </p:cNvSpPr>
          <p:nvPr/>
        </p:nvSpPr>
        <p:spPr bwMode="auto">
          <a:xfrm>
            <a:off x="2913063" y="5411788"/>
            <a:ext cx="365125" cy="334963"/>
          </a:xfrm>
          <a:custGeom>
            <a:avLst/>
            <a:gdLst>
              <a:gd name="T0" fmla="*/ 0 w 18"/>
              <a:gd name="T1" fmla="*/ 0 h 16"/>
              <a:gd name="T2" fmla="*/ 8 w 18"/>
              <a:gd name="T3" fmla="*/ 0 h 16"/>
              <a:gd name="T4" fmla="*/ 8 w 18"/>
              <a:gd name="T5" fmla="*/ 4 h 16"/>
              <a:gd name="T6" fmla="*/ 18 w 18"/>
              <a:gd name="T7" fmla="*/ 4 h 16"/>
              <a:gd name="T8" fmla="*/ 18 w 18"/>
              <a:gd name="T9" fmla="*/ 16 h 16"/>
              <a:gd name="T10" fmla="*/ 0 w 18"/>
              <a:gd name="T11" fmla="*/ 16 h 16"/>
              <a:gd name="T12" fmla="*/ 0 w 18"/>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8" h="16">
                <a:moveTo>
                  <a:pt x="0" y="0"/>
                </a:moveTo>
                <a:lnTo>
                  <a:pt x="8" y="0"/>
                </a:lnTo>
                <a:lnTo>
                  <a:pt x="8" y="4"/>
                </a:lnTo>
                <a:lnTo>
                  <a:pt x="18" y="4"/>
                </a:lnTo>
                <a:lnTo>
                  <a:pt x="18" y="16"/>
                </a:lnTo>
                <a:lnTo>
                  <a:pt x="0" y="16"/>
                </a:lnTo>
                <a:lnTo>
                  <a:pt x="0" y="0"/>
                </a:lnTo>
              </a:path>
            </a:pathLst>
          </a:custGeom>
          <a:solidFill>
            <a:srgbClr val="33CCCC"/>
          </a:solidFill>
          <a:ln w="0">
            <a:solidFill>
              <a:srgbClr val="000000"/>
            </a:solidFill>
            <a:prstDash val="solid"/>
            <a:round/>
            <a:headEnd/>
            <a:tailEnd/>
          </a:ln>
        </p:spPr>
        <p:txBody>
          <a:bodyPr/>
          <a:lstStyle/>
          <a:p>
            <a:endParaRPr lang="en-US">
              <a:solidFill>
                <a:prstClr val="black"/>
              </a:solidFill>
            </a:endParaRPr>
          </a:p>
        </p:txBody>
      </p:sp>
      <p:sp>
        <p:nvSpPr>
          <p:cNvPr id="66" name="Rectangle 519"/>
          <p:cNvSpPr>
            <a:spLocks noChangeArrowheads="1"/>
          </p:cNvSpPr>
          <p:nvPr/>
        </p:nvSpPr>
        <p:spPr bwMode="auto">
          <a:xfrm>
            <a:off x="3014663" y="5740400"/>
            <a:ext cx="266700" cy="369888"/>
          </a:xfrm>
          <a:prstGeom prst="rect">
            <a:avLst/>
          </a:prstGeom>
          <a:solidFill>
            <a:srgbClr val="FF7C80"/>
          </a:solidFill>
          <a:ln w="0">
            <a:solidFill>
              <a:srgbClr val="000000"/>
            </a:solidFill>
            <a:miter lim="800000"/>
            <a:headEnd/>
            <a:tailEnd/>
          </a:ln>
        </p:spPr>
        <p:txBody>
          <a:bodyPr/>
          <a:lstStyle/>
          <a:p>
            <a:endParaRPr lang="en-US">
              <a:solidFill>
                <a:prstClr val="black"/>
              </a:solidFill>
            </a:endParaRPr>
          </a:p>
        </p:txBody>
      </p:sp>
      <p:sp>
        <p:nvSpPr>
          <p:cNvPr id="67" name="Freeform 520"/>
          <p:cNvSpPr>
            <a:spLocks/>
          </p:cNvSpPr>
          <p:nvPr/>
        </p:nvSpPr>
        <p:spPr bwMode="auto">
          <a:xfrm>
            <a:off x="2811463" y="6110288"/>
            <a:ext cx="469900" cy="285750"/>
          </a:xfrm>
          <a:custGeom>
            <a:avLst/>
            <a:gdLst>
              <a:gd name="T0" fmla="*/ 10 w 23"/>
              <a:gd name="T1" fmla="*/ 0 h 14"/>
              <a:gd name="T2" fmla="*/ 23 w 23"/>
              <a:gd name="T3" fmla="*/ 0 h 14"/>
              <a:gd name="T4" fmla="*/ 23 w 23"/>
              <a:gd name="T5" fmla="*/ 14 h 14"/>
              <a:gd name="T6" fmla="*/ 0 w 23"/>
              <a:gd name="T7" fmla="*/ 14 h 14"/>
              <a:gd name="T8" fmla="*/ 0 w 23"/>
              <a:gd name="T9" fmla="*/ 0 h 14"/>
              <a:gd name="T10" fmla="*/ 10 w 23"/>
              <a:gd name="T11" fmla="*/ 0 h 14"/>
            </a:gdLst>
            <a:ahLst/>
            <a:cxnLst>
              <a:cxn ang="0">
                <a:pos x="T0" y="T1"/>
              </a:cxn>
              <a:cxn ang="0">
                <a:pos x="T2" y="T3"/>
              </a:cxn>
              <a:cxn ang="0">
                <a:pos x="T4" y="T5"/>
              </a:cxn>
              <a:cxn ang="0">
                <a:pos x="T6" y="T7"/>
              </a:cxn>
              <a:cxn ang="0">
                <a:pos x="T8" y="T9"/>
              </a:cxn>
              <a:cxn ang="0">
                <a:pos x="T10" y="T11"/>
              </a:cxn>
            </a:cxnLst>
            <a:rect l="0" t="0" r="r" b="b"/>
            <a:pathLst>
              <a:path w="23" h="14">
                <a:moveTo>
                  <a:pt x="10" y="0"/>
                </a:moveTo>
                <a:lnTo>
                  <a:pt x="23" y="0"/>
                </a:lnTo>
                <a:lnTo>
                  <a:pt x="23" y="14"/>
                </a:lnTo>
                <a:lnTo>
                  <a:pt x="0" y="14"/>
                </a:lnTo>
                <a:lnTo>
                  <a:pt x="0" y="0"/>
                </a:lnTo>
                <a:lnTo>
                  <a:pt x="10" y="0"/>
                </a:lnTo>
              </a:path>
            </a:pathLst>
          </a:custGeom>
          <a:solidFill>
            <a:srgbClr val="FF7C80"/>
          </a:solidFill>
          <a:ln w="0">
            <a:solidFill>
              <a:srgbClr val="000000"/>
            </a:solidFill>
            <a:prstDash val="solid"/>
            <a:round/>
            <a:headEnd/>
            <a:tailEnd/>
          </a:ln>
        </p:spPr>
        <p:txBody>
          <a:bodyPr/>
          <a:lstStyle/>
          <a:p>
            <a:endParaRPr lang="en-US">
              <a:solidFill>
                <a:srgbClr val="FF7C80"/>
              </a:solidFill>
            </a:endParaRPr>
          </a:p>
        </p:txBody>
      </p:sp>
      <p:sp>
        <p:nvSpPr>
          <p:cNvPr id="68" name="Freeform 521"/>
          <p:cNvSpPr>
            <a:spLocks/>
          </p:cNvSpPr>
          <p:nvPr/>
        </p:nvSpPr>
        <p:spPr bwMode="auto">
          <a:xfrm>
            <a:off x="2525713" y="5411788"/>
            <a:ext cx="387350" cy="328613"/>
          </a:xfrm>
          <a:custGeom>
            <a:avLst/>
            <a:gdLst>
              <a:gd name="T0" fmla="*/ 2 w 19"/>
              <a:gd name="T1" fmla="*/ 0 h 16"/>
              <a:gd name="T2" fmla="*/ 19 w 19"/>
              <a:gd name="T3" fmla="*/ 0 h 16"/>
              <a:gd name="T4" fmla="*/ 19 w 19"/>
              <a:gd name="T5" fmla="*/ 16 h 16"/>
              <a:gd name="T6" fmla="*/ 10 w 19"/>
              <a:gd name="T7" fmla="*/ 16 h 16"/>
              <a:gd name="T8" fmla="*/ 10 w 19"/>
              <a:gd name="T9" fmla="*/ 14 h 16"/>
              <a:gd name="T10" fmla="*/ 0 w 19"/>
              <a:gd name="T11" fmla="*/ 14 h 16"/>
              <a:gd name="T12" fmla="*/ 0 w 19"/>
              <a:gd name="T13" fmla="*/ 11 h 16"/>
              <a:gd name="T14" fmla="*/ 3 w 19"/>
              <a:gd name="T15" fmla="*/ 6 h 16"/>
              <a:gd name="T16" fmla="*/ 3 w 19"/>
              <a:gd name="T17" fmla="*/ 1 h 16"/>
              <a:gd name="T18" fmla="*/ 2 w 19"/>
              <a:gd name="T19" fmla="*/ 1 h 16"/>
              <a:gd name="T20" fmla="*/ 2 w 19"/>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2" y="0"/>
                </a:moveTo>
                <a:lnTo>
                  <a:pt x="19" y="0"/>
                </a:lnTo>
                <a:lnTo>
                  <a:pt x="19" y="16"/>
                </a:lnTo>
                <a:lnTo>
                  <a:pt x="10" y="16"/>
                </a:lnTo>
                <a:lnTo>
                  <a:pt x="10" y="14"/>
                </a:lnTo>
                <a:lnTo>
                  <a:pt x="0" y="14"/>
                </a:lnTo>
                <a:lnTo>
                  <a:pt x="0" y="11"/>
                </a:lnTo>
                <a:cubicBezTo>
                  <a:pt x="0" y="11"/>
                  <a:pt x="4" y="8"/>
                  <a:pt x="3" y="6"/>
                </a:cubicBezTo>
                <a:lnTo>
                  <a:pt x="3" y="1"/>
                </a:lnTo>
                <a:lnTo>
                  <a:pt x="2" y="1"/>
                </a:lnTo>
                <a:lnTo>
                  <a:pt x="2" y="0"/>
                </a:lnTo>
              </a:path>
            </a:pathLst>
          </a:custGeom>
          <a:solidFill>
            <a:schemeClr val="bg1"/>
          </a:solidFill>
          <a:ln w="0">
            <a:solidFill>
              <a:srgbClr val="000000"/>
            </a:solidFill>
            <a:prstDash val="solid"/>
            <a:round/>
            <a:headEnd/>
            <a:tailEnd/>
          </a:ln>
        </p:spPr>
        <p:txBody>
          <a:bodyPr/>
          <a:lstStyle/>
          <a:p>
            <a:endParaRPr lang="en-US">
              <a:solidFill>
                <a:prstClr val="black"/>
              </a:solidFill>
            </a:endParaRPr>
          </a:p>
        </p:txBody>
      </p:sp>
      <p:sp>
        <p:nvSpPr>
          <p:cNvPr id="69" name="Freeform 522"/>
          <p:cNvSpPr>
            <a:spLocks/>
          </p:cNvSpPr>
          <p:nvPr/>
        </p:nvSpPr>
        <p:spPr bwMode="auto">
          <a:xfrm>
            <a:off x="2239963" y="5678488"/>
            <a:ext cx="490538" cy="431800"/>
          </a:xfrm>
          <a:custGeom>
            <a:avLst/>
            <a:gdLst>
              <a:gd name="T0" fmla="*/ 14 w 24"/>
              <a:gd name="T1" fmla="*/ 1 h 21"/>
              <a:gd name="T2" fmla="*/ 24 w 24"/>
              <a:gd name="T3" fmla="*/ 1 h 21"/>
              <a:gd name="T4" fmla="*/ 24 w 24"/>
              <a:gd name="T5" fmla="*/ 21 h 21"/>
              <a:gd name="T6" fmla="*/ 0 w 24"/>
              <a:gd name="T7" fmla="*/ 21 h 21"/>
              <a:gd name="T8" fmla="*/ 0 w 24"/>
              <a:gd name="T9" fmla="*/ 0 h 21"/>
              <a:gd name="T10" fmla="*/ 3 w 24"/>
              <a:gd name="T11" fmla="*/ 0 h 21"/>
              <a:gd name="T12" fmla="*/ 3 w 24"/>
              <a:gd name="T13" fmla="*/ 0 h 21"/>
              <a:gd name="T14" fmla="*/ 3 w 24"/>
              <a:gd name="T15" fmla="*/ 0 h 21"/>
              <a:gd name="T16" fmla="*/ 3 w 24"/>
              <a:gd name="T17" fmla="*/ 0 h 21"/>
              <a:gd name="T18" fmla="*/ 4 w 24"/>
              <a:gd name="T19" fmla="*/ 0 h 21"/>
              <a:gd name="T20" fmla="*/ 4 w 24"/>
              <a:gd name="T21" fmla="*/ 1 h 21"/>
              <a:gd name="T22" fmla="*/ 4 w 24"/>
              <a:gd name="T23" fmla="*/ 1 h 21"/>
              <a:gd name="T24" fmla="*/ 4 w 24"/>
              <a:gd name="T25" fmla="*/ 1 h 21"/>
              <a:gd name="T26" fmla="*/ 7 w 24"/>
              <a:gd name="T27" fmla="*/ 1 h 21"/>
              <a:gd name="T28" fmla="*/ 7 w 24"/>
              <a:gd name="T29" fmla="*/ 2 h 21"/>
              <a:gd name="T30" fmla="*/ 7 w 24"/>
              <a:gd name="T31" fmla="*/ 2 h 21"/>
              <a:gd name="T32" fmla="*/ 8 w 24"/>
              <a:gd name="T33" fmla="*/ 2 h 21"/>
              <a:gd name="T34" fmla="*/ 8 w 24"/>
              <a:gd name="T35" fmla="*/ 2 h 21"/>
              <a:gd name="T36" fmla="*/ 8 w 24"/>
              <a:gd name="T37" fmla="*/ 2 h 21"/>
              <a:gd name="T38" fmla="*/ 8 w 24"/>
              <a:gd name="T39" fmla="*/ 2 h 21"/>
              <a:gd name="T40" fmla="*/ 8 w 24"/>
              <a:gd name="T41" fmla="*/ 2 h 21"/>
              <a:gd name="T42" fmla="*/ 9 w 24"/>
              <a:gd name="T43" fmla="*/ 2 h 21"/>
              <a:gd name="T44" fmla="*/ 10 w 24"/>
              <a:gd name="T45" fmla="*/ 3 h 21"/>
              <a:gd name="T46" fmla="*/ 10 w 24"/>
              <a:gd name="T47" fmla="*/ 3 h 21"/>
              <a:gd name="T48" fmla="*/ 10 w 24"/>
              <a:gd name="T49" fmla="*/ 3 h 21"/>
              <a:gd name="T50" fmla="*/ 10 w 24"/>
              <a:gd name="T51" fmla="*/ 3 h 21"/>
              <a:gd name="T52" fmla="*/ 11 w 24"/>
              <a:gd name="T53" fmla="*/ 3 h 21"/>
              <a:gd name="T54" fmla="*/ 12 w 24"/>
              <a:gd name="T55" fmla="*/ 3 h 21"/>
              <a:gd name="T56" fmla="*/ 12 w 24"/>
              <a:gd name="T57" fmla="*/ 3 h 21"/>
              <a:gd name="T58" fmla="*/ 12 w 24"/>
              <a:gd name="T59" fmla="*/ 3 h 21"/>
              <a:gd name="T60" fmla="*/ 13 w 24"/>
              <a:gd name="T61" fmla="*/ 3 h 21"/>
              <a:gd name="T62" fmla="*/ 13 w 24"/>
              <a:gd name="T63" fmla="*/ 3 h 21"/>
              <a:gd name="T64" fmla="*/ 13 w 24"/>
              <a:gd name="T65" fmla="*/ 3 h 21"/>
              <a:gd name="T66" fmla="*/ 14 w 24"/>
              <a:gd name="T67" fmla="*/ 3 h 21"/>
              <a:gd name="T68" fmla="*/ 14 w 24"/>
              <a:gd name="T69" fmla="*/ 3 h 21"/>
              <a:gd name="T70" fmla="*/ 14 w 24"/>
              <a:gd name="T71" fmla="*/ 3 h 21"/>
              <a:gd name="T72" fmla="*/ 14 w 24"/>
              <a:gd name="T73" fmla="*/ 3 h 21"/>
              <a:gd name="T74" fmla="*/ 14 w 24"/>
              <a:gd name="T75" fmla="*/ 2 h 21"/>
              <a:gd name="T76" fmla="*/ 14 w 24"/>
              <a:gd name="T77" fmla="*/ 2 h 21"/>
              <a:gd name="T78" fmla="*/ 14 w 24"/>
              <a:gd name="T79"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 h="21">
                <a:moveTo>
                  <a:pt x="14" y="1"/>
                </a:moveTo>
                <a:lnTo>
                  <a:pt x="24" y="1"/>
                </a:lnTo>
                <a:lnTo>
                  <a:pt x="24" y="21"/>
                </a:lnTo>
                <a:lnTo>
                  <a:pt x="0" y="21"/>
                </a:lnTo>
                <a:lnTo>
                  <a:pt x="0" y="0"/>
                </a:lnTo>
                <a:lnTo>
                  <a:pt x="3" y="0"/>
                </a:lnTo>
                <a:cubicBezTo>
                  <a:pt x="3" y="0"/>
                  <a:pt x="3" y="0"/>
                  <a:pt x="3" y="0"/>
                </a:cubicBezTo>
                <a:cubicBezTo>
                  <a:pt x="3" y="0"/>
                  <a:pt x="3" y="0"/>
                  <a:pt x="3" y="0"/>
                </a:cubicBezTo>
                <a:cubicBezTo>
                  <a:pt x="3" y="0"/>
                  <a:pt x="3" y="0"/>
                  <a:pt x="3" y="0"/>
                </a:cubicBezTo>
                <a:cubicBezTo>
                  <a:pt x="3" y="0"/>
                  <a:pt x="3" y="0"/>
                  <a:pt x="4" y="0"/>
                </a:cubicBezTo>
                <a:cubicBezTo>
                  <a:pt x="4" y="0"/>
                  <a:pt x="4" y="0"/>
                  <a:pt x="4" y="1"/>
                </a:cubicBezTo>
                <a:cubicBezTo>
                  <a:pt x="4" y="1"/>
                  <a:pt x="4" y="1"/>
                  <a:pt x="4" y="1"/>
                </a:cubicBezTo>
                <a:cubicBezTo>
                  <a:pt x="4" y="1"/>
                  <a:pt x="4" y="1"/>
                  <a:pt x="4" y="1"/>
                </a:cubicBezTo>
                <a:cubicBezTo>
                  <a:pt x="5" y="1"/>
                  <a:pt x="6" y="1"/>
                  <a:pt x="7" y="1"/>
                </a:cubicBezTo>
                <a:cubicBezTo>
                  <a:pt x="7" y="1"/>
                  <a:pt x="7" y="1"/>
                  <a:pt x="7" y="2"/>
                </a:cubicBezTo>
                <a:cubicBezTo>
                  <a:pt x="7" y="2"/>
                  <a:pt x="7" y="2"/>
                  <a:pt x="7" y="2"/>
                </a:cubicBezTo>
                <a:cubicBezTo>
                  <a:pt x="7" y="2"/>
                  <a:pt x="8" y="2"/>
                  <a:pt x="8" y="2"/>
                </a:cubicBezTo>
                <a:cubicBezTo>
                  <a:pt x="8" y="2"/>
                  <a:pt x="8" y="2"/>
                  <a:pt x="8" y="2"/>
                </a:cubicBezTo>
                <a:cubicBezTo>
                  <a:pt x="8" y="2"/>
                  <a:pt x="8" y="2"/>
                  <a:pt x="8" y="2"/>
                </a:cubicBezTo>
                <a:cubicBezTo>
                  <a:pt x="8" y="2"/>
                  <a:pt x="8" y="2"/>
                  <a:pt x="8" y="2"/>
                </a:cubicBezTo>
                <a:cubicBezTo>
                  <a:pt x="8" y="2"/>
                  <a:pt x="8" y="2"/>
                  <a:pt x="8" y="2"/>
                </a:cubicBezTo>
                <a:cubicBezTo>
                  <a:pt x="9" y="2"/>
                  <a:pt x="9" y="2"/>
                  <a:pt x="9" y="2"/>
                </a:cubicBezTo>
                <a:cubicBezTo>
                  <a:pt x="9" y="2"/>
                  <a:pt x="9" y="3"/>
                  <a:pt x="10" y="3"/>
                </a:cubicBezTo>
                <a:cubicBezTo>
                  <a:pt x="10" y="3"/>
                  <a:pt x="10" y="3"/>
                  <a:pt x="10" y="3"/>
                </a:cubicBezTo>
                <a:cubicBezTo>
                  <a:pt x="10" y="3"/>
                  <a:pt x="10" y="3"/>
                  <a:pt x="10" y="3"/>
                </a:cubicBezTo>
                <a:cubicBezTo>
                  <a:pt x="10" y="3"/>
                  <a:pt x="10" y="3"/>
                  <a:pt x="10" y="3"/>
                </a:cubicBezTo>
                <a:cubicBezTo>
                  <a:pt x="11" y="3"/>
                  <a:pt x="11" y="3"/>
                  <a:pt x="11" y="3"/>
                </a:cubicBezTo>
                <a:cubicBezTo>
                  <a:pt x="11" y="3"/>
                  <a:pt x="11" y="3"/>
                  <a:pt x="12" y="3"/>
                </a:cubicBezTo>
                <a:cubicBezTo>
                  <a:pt x="12" y="3"/>
                  <a:pt x="12" y="3"/>
                  <a:pt x="12" y="3"/>
                </a:cubicBezTo>
                <a:cubicBezTo>
                  <a:pt x="12" y="3"/>
                  <a:pt x="12" y="3"/>
                  <a:pt x="12" y="3"/>
                </a:cubicBezTo>
                <a:cubicBezTo>
                  <a:pt x="12" y="3"/>
                  <a:pt x="13" y="3"/>
                  <a:pt x="13" y="3"/>
                </a:cubicBezTo>
                <a:cubicBezTo>
                  <a:pt x="13" y="3"/>
                  <a:pt x="13" y="3"/>
                  <a:pt x="13" y="3"/>
                </a:cubicBezTo>
                <a:cubicBezTo>
                  <a:pt x="13" y="3"/>
                  <a:pt x="13" y="3"/>
                  <a:pt x="13" y="3"/>
                </a:cubicBezTo>
                <a:cubicBezTo>
                  <a:pt x="13" y="3"/>
                  <a:pt x="13" y="3"/>
                  <a:pt x="14" y="3"/>
                </a:cubicBezTo>
                <a:cubicBezTo>
                  <a:pt x="14" y="3"/>
                  <a:pt x="14" y="3"/>
                  <a:pt x="14" y="3"/>
                </a:cubicBezTo>
                <a:cubicBezTo>
                  <a:pt x="14" y="3"/>
                  <a:pt x="14" y="3"/>
                  <a:pt x="14" y="3"/>
                </a:cubicBezTo>
                <a:cubicBezTo>
                  <a:pt x="14" y="3"/>
                  <a:pt x="14" y="3"/>
                  <a:pt x="14" y="3"/>
                </a:cubicBezTo>
                <a:cubicBezTo>
                  <a:pt x="14" y="3"/>
                  <a:pt x="14" y="2"/>
                  <a:pt x="14" y="2"/>
                </a:cubicBezTo>
                <a:cubicBezTo>
                  <a:pt x="14" y="2"/>
                  <a:pt x="14" y="2"/>
                  <a:pt x="14" y="2"/>
                </a:cubicBezTo>
                <a:lnTo>
                  <a:pt x="14" y="1"/>
                </a:lnTo>
              </a:path>
            </a:pathLst>
          </a:custGeom>
          <a:solidFill>
            <a:schemeClr val="bg1"/>
          </a:solidFill>
          <a:ln w="0">
            <a:solidFill>
              <a:srgbClr val="000000"/>
            </a:solidFill>
            <a:prstDash val="solid"/>
            <a:round/>
            <a:headEnd/>
            <a:tailEnd/>
          </a:ln>
        </p:spPr>
        <p:txBody>
          <a:bodyPr/>
          <a:lstStyle/>
          <a:p>
            <a:endParaRPr lang="en-US">
              <a:solidFill>
                <a:prstClr val="black"/>
              </a:solidFill>
            </a:endParaRPr>
          </a:p>
        </p:txBody>
      </p:sp>
      <p:sp>
        <p:nvSpPr>
          <p:cNvPr id="70" name="Freeform 523"/>
          <p:cNvSpPr>
            <a:spLocks/>
          </p:cNvSpPr>
          <p:nvPr/>
        </p:nvSpPr>
        <p:spPr bwMode="auto">
          <a:xfrm>
            <a:off x="2095500" y="5165725"/>
            <a:ext cx="592138" cy="328613"/>
          </a:xfrm>
          <a:custGeom>
            <a:avLst/>
            <a:gdLst>
              <a:gd name="T0" fmla="*/ 0 w 29"/>
              <a:gd name="T1" fmla="*/ 1 h 16"/>
              <a:gd name="T2" fmla="*/ 6 w 29"/>
              <a:gd name="T3" fmla="*/ 1 h 16"/>
              <a:gd name="T4" fmla="*/ 6 w 29"/>
              <a:gd name="T5" fmla="*/ 4 h 16"/>
              <a:gd name="T6" fmla="*/ 15 w 29"/>
              <a:gd name="T7" fmla="*/ 4 h 16"/>
              <a:gd name="T8" fmla="*/ 15 w 29"/>
              <a:gd name="T9" fmla="*/ 0 h 16"/>
              <a:gd name="T10" fmla="*/ 25 w 29"/>
              <a:gd name="T11" fmla="*/ 0 h 16"/>
              <a:gd name="T12" fmla="*/ 25 w 29"/>
              <a:gd name="T13" fmla="*/ 2 h 16"/>
              <a:gd name="T14" fmla="*/ 29 w 29"/>
              <a:gd name="T15" fmla="*/ 2 h 16"/>
              <a:gd name="T16" fmla="*/ 29 w 29"/>
              <a:gd name="T17" fmla="*/ 4 h 16"/>
              <a:gd name="T18" fmla="*/ 28 w 29"/>
              <a:gd name="T19" fmla="*/ 5 h 16"/>
              <a:gd name="T20" fmla="*/ 29 w 29"/>
              <a:gd name="T21" fmla="*/ 5 h 16"/>
              <a:gd name="T22" fmla="*/ 28 w 29"/>
              <a:gd name="T23" fmla="*/ 5 h 16"/>
              <a:gd name="T24" fmla="*/ 28 w 29"/>
              <a:gd name="T25" fmla="*/ 5 h 16"/>
              <a:gd name="T26" fmla="*/ 26 w 29"/>
              <a:gd name="T27" fmla="*/ 6 h 16"/>
              <a:gd name="T28" fmla="*/ 25 w 29"/>
              <a:gd name="T29" fmla="*/ 6 h 16"/>
              <a:gd name="T30" fmla="*/ 24 w 29"/>
              <a:gd name="T31" fmla="*/ 6 h 16"/>
              <a:gd name="T32" fmla="*/ 24 w 29"/>
              <a:gd name="T33" fmla="*/ 6 h 16"/>
              <a:gd name="T34" fmla="*/ 23 w 29"/>
              <a:gd name="T35" fmla="*/ 7 h 16"/>
              <a:gd name="T36" fmla="*/ 23 w 29"/>
              <a:gd name="T37" fmla="*/ 7 h 16"/>
              <a:gd name="T38" fmla="*/ 23 w 29"/>
              <a:gd name="T39" fmla="*/ 7 h 16"/>
              <a:gd name="T40" fmla="*/ 23 w 29"/>
              <a:gd name="T41" fmla="*/ 7 h 16"/>
              <a:gd name="T42" fmla="*/ 23 w 29"/>
              <a:gd name="T43" fmla="*/ 13 h 16"/>
              <a:gd name="T44" fmla="*/ 24 w 29"/>
              <a:gd name="T45" fmla="*/ 13 h 16"/>
              <a:gd name="T46" fmla="*/ 24 w 29"/>
              <a:gd name="T47" fmla="*/ 16 h 16"/>
              <a:gd name="T48" fmla="*/ 0 w 29"/>
              <a:gd name="T49" fmla="*/ 16 h 16"/>
              <a:gd name="T50" fmla="*/ 0 w 29"/>
              <a:gd name="T51"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16">
                <a:moveTo>
                  <a:pt x="0" y="1"/>
                </a:moveTo>
                <a:lnTo>
                  <a:pt x="6" y="1"/>
                </a:lnTo>
                <a:lnTo>
                  <a:pt x="6" y="4"/>
                </a:lnTo>
                <a:lnTo>
                  <a:pt x="15" y="4"/>
                </a:lnTo>
                <a:lnTo>
                  <a:pt x="15" y="0"/>
                </a:lnTo>
                <a:lnTo>
                  <a:pt x="25" y="0"/>
                </a:lnTo>
                <a:lnTo>
                  <a:pt x="25" y="2"/>
                </a:lnTo>
                <a:lnTo>
                  <a:pt x="29" y="2"/>
                </a:lnTo>
                <a:lnTo>
                  <a:pt x="29" y="4"/>
                </a:lnTo>
                <a:cubicBezTo>
                  <a:pt x="29" y="4"/>
                  <a:pt x="29" y="4"/>
                  <a:pt x="28" y="5"/>
                </a:cubicBezTo>
                <a:cubicBezTo>
                  <a:pt x="28" y="5"/>
                  <a:pt x="29" y="5"/>
                  <a:pt x="29" y="5"/>
                </a:cubicBezTo>
                <a:cubicBezTo>
                  <a:pt x="29" y="5"/>
                  <a:pt x="28" y="5"/>
                  <a:pt x="28" y="5"/>
                </a:cubicBezTo>
                <a:cubicBezTo>
                  <a:pt x="28" y="5"/>
                  <a:pt x="28" y="5"/>
                  <a:pt x="28" y="5"/>
                </a:cubicBezTo>
                <a:cubicBezTo>
                  <a:pt x="28" y="5"/>
                  <a:pt x="26" y="5"/>
                  <a:pt x="26" y="6"/>
                </a:cubicBezTo>
                <a:cubicBezTo>
                  <a:pt x="25" y="6"/>
                  <a:pt x="25" y="6"/>
                  <a:pt x="25" y="6"/>
                </a:cubicBezTo>
                <a:cubicBezTo>
                  <a:pt x="25" y="6"/>
                  <a:pt x="24" y="6"/>
                  <a:pt x="24" y="6"/>
                </a:cubicBezTo>
                <a:cubicBezTo>
                  <a:pt x="24" y="6"/>
                  <a:pt x="24" y="6"/>
                  <a:pt x="24" y="6"/>
                </a:cubicBezTo>
                <a:cubicBezTo>
                  <a:pt x="24" y="6"/>
                  <a:pt x="23" y="6"/>
                  <a:pt x="23" y="7"/>
                </a:cubicBezTo>
                <a:cubicBezTo>
                  <a:pt x="23" y="7"/>
                  <a:pt x="23" y="7"/>
                  <a:pt x="23" y="7"/>
                </a:cubicBezTo>
                <a:cubicBezTo>
                  <a:pt x="23" y="7"/>
                  <a:pt x="23" y="7"/>
                  <a:pt x="23" y="7"/>
                </a:cubicBezTo>
                <a:cubicBezTo>
                  <a:pt x="23" y="7"/>
                  <a:pt x="23" y="7"/>
                  <a:pt x="23" y="7"/>
                </a:cubicBezTo>
                <a:lnTo>
                  <a:pt x="23" y="13"/>
                </a:lnTo>
                <a:lnTo>
                  <a:pt x="24" y="13"/>
                </a:lnTo>
                <a:lnTo>
                  <a:pt x="24" y="16"/>
                </a:lnTo>
                <a:lnTo>
                  <a:pt x="0" y="16"/>
                </a:lnTo>
                <a:lnTo>
                  <a:pt x="0" y="1"/>
                </a:lnTo>
              </a:path>
            </a:pathLst>
          </a:custGeom>
          <a:solidFill>
            <a:schemeClr val="accent2">
              <a:lumMod val="75000"/>
            </a:schemeClr>
          </a:solidFill>
          <a:ln w="0">
            <a:solidFill>
              <a:srgbClr val="000000"/>
            </a:solidFill>
            <a:prstDash val="solid"/>
            <a:round/>
            <a:headEnd/>
            <a:tailEnd/>
          </a:ln>
        </p:spPr>
        <p:txBody>
          <a:bodyPr/>
          <a:lstStyle/>
          <a:p>
            <a:endParaRPr lang="en-US">
              <a:solidFill>
                <a:prstClr val="black"/>
              </a:solidFill>
            </a:endParaRPr>
          </a:p>
        </p:txBody>
      </p:sp>
      <p:sp>
        <p:nvSpPr>
          <p:cNvPr id="71" name="Rectangle 524"/>
          <p:cNvSpPr>
            <a:spLocks noChangeArrowheads="1"/>
          </p:cNvSpPr>
          <p:nvPr/>
        </p:nvSpPr>
        <p:spPr bwMode="auto">
          <a:xfrm>
            <a:off x="2322513" y="6105525"/>
            <a:ext cx="488950" cy="290513"/>
          </a:xfrm>
          <a:prstGeom prst="rect">
            <a:avLst/>
          </a:prstGeom>
          <a:solidFill>
            <a:srgbClr val="9933FF"/>
          </a:solidFill>
          <a:ln w="0">
            <a:solidFill>
              <a:srgbClr val="000000"/>
            </a:solidFill>
            <a:miter lim="800000"/>
            <a:headEnd/>
            <a:tailEnd/>
          </a:ln>
        </p:spPr>
        <p:txBody>
          <a:bodyPr/>
          <a:lstStyle/>
          <a:p>
            <a:endParaRPr lang="en-US">
              <a:solidFill>
                <a:prstClr val="black"/>
              </a:solidFill>
            </a:endParaRPr>
          </a:p>
        </p:txBody>
      </p:sp>
      <p:sp>
        <p:nvSpPr>
          <p:cNvPr id="72" name="Rectangle 525"/>
          <p:cNvSpPr>
            <a:spLocks noChangeArrowheads="1"/>
          </p:cNvSpPr>
          <p:nvPr/>
        </p:nvSpPr>
        <p:spPr bwMode="auto">
          <a:xfrm>
            <a:off x="1871663" y="6110288"/>
            <a:ext cx="450850" cy="285750"/>
          </a:xfrm>
          <a:prstGeom prst="rect">
            <a:avLst/>
          </a:prstGeom>
          <a:solidFill>
            <a:srgbClr val="FFFF00"/>
          </a:solidFill>
          <a:ln w="0">
            <a:solidFill>
              <a:srgbClr val="000000"/>
            </a:solidFill>
            <a:miter lim="800000"/>
            <a:headEnd/>
            <a:tailEnd/>
          </a:ln>
        </p:spPr>
        <p:txBody>
          <a:bodyPr/>
          <a:lstStyle/>
          <a:p>
            <a:endParaRPr lang="en-US">
              <a:solidFill>
                <a:prstClr val="black"/>
              </a:solidFill>
            </a:endParaRPr>
          </a:p>
        </p:txBody>
      </p:sp>
      <p:sp>
        <p:nvSpPr>
          <p:cNvPr id="73" name="Rectangle 526"/>
          <p:cNvSpPr>
            <a:spLocks noChangeArrowheads="1"/>
          </p:cNvSpPr>
          <p:nvPr/>
        </p:nvSpPr>
        <p:spPr bwMode="auto">
          <a:xfrm>
            <a:off x="1871663" y="5862638"/>
            <a:ext cx="368300" cy="247650"/>
          </a:xfrm>
          <a:prstGeom prst="rect">
            <a:avLst/>
          </a:prstGeom>
          <a:solidFill>
            <a:schemeClr val="accent6">
              <a:lumMod val="60000"/>
              <a:lumOff val="40000"/>
            </a:schemeClr>
          </a:solidFill>
          <a:ln w="0">
            <a:solidFill>
              <a:srgbClr val="000000"/>
            </a:solidFill>
            <a:miter lim="800000"/>
            <a:headEnd/>
            <a:tailEnd/>
          </a:ln>
        </p:spPr>
        <p:txBody>
          <a:bodyPr/>
          <a:lstStyle/>
          <a:p>
            <a:endParaRPr lang="en-US">
              <a:solidFill>
                <a:prstClr val="black"/>
              </a:solidFill>
            </a:endParaRPr>
          </a:p>
        </p:txBody>
      </p:sp>
      <p:sp>
        <p:nvSpPr>
          <p:cNvPr id="74" name="Rectangle 527"/>
          <p:cNvSpPr>
            <a:spLocks noChangeArrowheads="1"/>
          </p:cNvSpPr>
          <p:nvPr/>
        </p:nvSpPr>
        <p:spPr bwMode="auto">
          <a:xfrm>
            <a:off x="744538" y="5780088"/>
            <a:ext cx="296863" cy="328613"/>
          </a:xfrm>
          <a:prstGeom prst="rect">
            <a:avLst/>
          </a:prstGeom>
          <a:solidFill>
            <a:srgbClr val="FF1D8E"/>
          </a:solidFill>
          <a:ln w="0">
            <a:solidFill>
              <a:srgbClr val="000000"/>
            </a:solidFill>
            <a:miter lim="800000"/>
            <a:headEnd/>
            <a:tailEnd/>
          </a:ln>
        </p:spPr>
        <p:txBody>
          <a:bodyPr/>
          <a:lstStyle/>
          <a:p>
            <a:endParaRPr lang="en-US">
              <a:solidFill>
                <a:prstClr val="black"/>
              </a:solidFill>
            </a:endParaRPr>
          </a:p>
        </p:txBody>
      </p:sp>
      <p:sp>
        <p:nvSpPr>
          <p:cNvPr id="75" name="Freeform 528"/>
          <p:cNvSpPr>
            <a:spLocks/>
          </p:cNvSpPr>
          <p:nvPr/>
        </p:nvSpPr>
        <p:spPr bwMode="auto">
          <a:xfrm>
            <a:off x="1627188" y="285750"/>
            <a:ext cx="633413" cy="1025525"/>
          </a:xfrm>
          <a:custGeom>
            <a:avLst/>
            <a:gdLst>
              <a:gd name="T0" fmla="*/ 7 w 31"/>
              <a:gd name="T1" fmla="*/ 0 h 50"/>
              <a:gd name="T2" fmla="*/ 7 w 31"/>
              <a:gd name="T3" fmla="*/ 18 h 50"/>
              <a:gd name="T4" fmla="*/ 1 w 31"/>
              <a:gd name="T5" fmla="*/ 18 h 50"/>
              <a:gd name="T6" fmla="*/ 2 w 31"/>
              <a:gd name="T7" fmla="*/ 19 h 50"/>
              <a:gd name="T8" fmla="*/ 2 w 31"/>
              <a:gd name="T9" fmla="*/ 21 h 50"/>
              <a:gd name="T10" fmla="*/ 2 w 31"/>
              <a:gd name="T11" fmla="*/ 22 h 50"/>
              <a:gd name="T12" fmla="*/ 2 w 31"/>
              <a:gd name="T13" fmla="*/ 24 h 50"/>
              <a:gd name="T14" fmla="*/ 4 w 31"/>
              <a:gd name="T15" fmla="*/ 24 h 50"/>
              <a:gd name="T16" fmla="*/ 6 w 31"/>
              <a:gd name="T17" fmla="*/ 24 h 50"/>
              <a:gd name="T18" fmla="*/ 7 w 31"/>
              <a:gd name="T19" fmla="*/ 23 h 50"/>
              <a:gd name="T20" fmla="*/ 9 w 31"/>
              <a:gd name="T21" fmla="*/ 22 h 50"/>
              <a:gd name="T22" fmla="*/ 9 w 31"/>
              <a:gd name="T23" fmla="*/ 32 h 50"/>
              <a:gd name="T24" fmla="*/ 0 w 31"/>
              <a:gd name="T25" fmla="*/ 32 h 50"/>
              <a:gd name="T26" fmla="*/ 0 w 31"/>
              <a:gd name="T27" fmla="*/ 41 h 50"/>
              <a:gd name="T28" fmla="*/ 4 w 31"/>
              <a:gd name="T29" fmla="*/ 42 h 50"/>
              <a:gd name="T30" fmla="*/ 5 w 31"/>
              <a:gd name="T31" fmla="*/ 50 h 50"/>
              <a:gd name="T32" fmla="*/ 31 w 31"/>
              <a:gd name="T33" fmla="*/ 50 h 50"/>
              <a:gd name="T34" fmla="*/ 31 w 31"/>
              <a:gd name="T35" fmla="*/ 32 h 50"/>
              <a:gd name="T36" fmla="*/ 25 w 31"/>
              <a:gd name="T37" fmla="*/ 31 h 50"/>
              <a:gd name="T38" fmla="*/ 21 w 31"/>
              <a:gd name="T39" fmla="*/ 24 h 50"/>
              <a:gd name="T40" fmla="*/ 21 w 31"/>
              <a:gd name="T41" fmla="*/ 20 h 50"/>
              <a:gd name="T42" fmla="*/ 20 w 31"/>
              <a:gd name="T43" fmla="*/ 16 h 50"/>
              <a:gd name="T44" fmla="*/ 18 w 31"/>
              <a:gd name="T45" fmla="*/ 11 h 50"/>
              <a:gd name="T46" fmla="*/ 18 w 31"/>
              <a:gd name="T47" fmla="*/ 10 h 50"/>
              <a:gd name="T48" fmla="*/ 18 w 31"/>
              <a:gd name="T49" fmla="*/ 9 h 50"/>
              <a:gd name="T50" fmla="*/ 18 w 31"/>
              <a:gd name="T51" fmla="*/ 8 h 50"/>
              <a:gd name="T52" fmla="*/ 17 w 31"/>
              <a:gd name="T53" fmla="*/ 6 h 50"/>
              <a:gd name="T54" fmla="*/ 18 w 31"/>
              <a:gd name="T55" fmla="*/ 2 h 50"/>
              <a:gd name="T56" fmla="*/ 17 w 31"/>
              <a:gd name="T57" fmla="*/ 1 h 50"/>
              <a:gd name="T58" fmla="*/ 16 w 31"/>
              <a:gd name="T59" fmla="*/ 2 h 50"/>
              <a:gd name="T60" fmla="*/ 14 w 31"/>
              <a:gd name="T61" fmla="*/ 1 h 50"/>
              <a:gd name="T62" fmla="*/ 13 w 31"/>
              <a:gd name="T63" fmla="*/ 1 h 50"/>
              <a:gd name="T64" fmla="*/ 12 w 31"/>
              <a:gd name="T65" fmla="*/ 0 h 50"/>
              <a:gd name="T66" fmla="*/ 10 w 31"/>
              <a:gd name="T67" fmla="*/ 0 h 50"/>
              <a:gd name="T68" fmla="*/ 9 w 31"/>
              <a:gd name="T69" fmla="*/ 0 h 50"/>
              <a:gd name="T70" fmla="*/ 7 w 31"/>
              <a:gd name="T7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 h="50">
                <a:moveTo>
                  <a:pt x="7" y="0"/>
                </a:moveTo>
                <a:lnTo>
                  <a:pt x="7" y="18"/>
                </a:lnTo>
                <a:lnTo>
                  <a:pt x="1" y="18"/>
                </a:lnTo>
                <a:lnTo>
                  <a:pt x="2" y="19"/>
                </a:lnTo>
                <a:lnTo>
                  <a:pt x="2" y="21"/>
                </a:lnTo>
                <a:lnTo>
                  <a:pt x="2" y="22"/>
                </a:lnTo>
                <a:lnTo>
                  <a:pt x="2" y="24"/>
                </a:lnTo>
                <a:lnTo>
                  <a:pt x="4" y="24"/>
                </a:lnTo>
                <a:lnTo>
                  <a:pt x="6" y="24"/>
                </a:lnTo>
                <a:lnTo>
                  <a:pt x="7" y="23"/>
                </a:lnTo>
                <a:cubicBezTo>
                  <a:pt x="8" y="23"/>
                  <a:pt x="9" y="22"/>
                  <a:pt x="9" y="22"/>
                </a:cubicBezTo>
                <a:lnTo>
                  <a:pt x="9" y="32"/>
                </a:lnTo>
                <a:lnTo>
                  <a:pt x="0" y="32"/>
                </a:lnTo>
                <a:lnTo>
                  <a:pt x="0" y="41"/>
                </a:lnTo>
                <a:lnTo>
                  <a:pt x="4" y="42"/>
                </a:lnTo>
                <a:lnTo>
                  <a:pt x="5" y="50"/>
                </a:lnTo>
                <a:lnTo>
                  <a:pt x="31" y="50"/>
                </a:lnTo>
                <a:lnTo>
                  <a:pt x="31" y="32"/>
                </a:lnTo>
                <a:cubicBezTo>
                  <a:pt x="29" y="33"/>
                  <a:pt x="26" y="32"/>
                  <a:pt x="25" y="31"/>
                </a:cubicBezTo>
                <a:cubicBezTo>
                  <a:pt x="22" y="30"/>
                  <a:pt x="22" y="27"/>
                  <a:pt x="21" y="24"/>
                </a:cubicBezTo>
                <a:lnTo>
                  <a:pt x="21" y="20"/>
                </a:lnTo>
                <a:lnTo>
                  <a:pt x="20" y="16"/>
                </a:lnTo>
                <a:cubicBezTo>
                  <a:pt x="19" y="14"/>
                  <a:pt x="19" y="13"/>
                  <a:pt x="18" y="11"/>
                </a:cubicBezTo>
                <a:lnTo>
                  <a:pt x="18" y="10"/>
                </a:lnTo>
                <a:lnTo>
                  <a:pt x="18" y="9"/>
                </a:lnTo>
                <a:lnTo>
                  <a:pt x="18" y="8"/>
                </a:lnTo>
                <a:lnTo>
                  <a:pt x="17" y="6"/>
                </a:lnTo>
                <a:lnTo>
                  <a:pt x="18" y="2"/>
                </a:lnTo>
                <a:lnTo>
                  <a:pt x="17" y="1"/>
                </a:lnTo>
                <a:lnTo>
                  <a:pt x="16" y="2"/>
                </a:lnTo>
                <a:lnTo>
                  <a:pt x="14" y="1"/>
                </a:lnTo>
                <a:lnTo>
                  <a:pt x="13" y="1"/>
                </a:lnTo>
                <a:lnTo>
                  <a:pt x="12" y="0"/>
                </a:lnTo>
                <a:lnTo>
                  <a:pt x="10" y="0"/>
                </a:lnTo>
                <a:lnTo>
                  <a:pt x="9" y="0"/>
                </a:lnTo>
                <a:lnTo>
                  <a:pt x="7" y="0"/>
                </a:lnTo>
              </a:path>
            </a:pathLst>
          </a:custGeom>
          <a:solidFill>
            <a:srgbClr val="FF7C80"/>
          </a:solidFill>
          <a:ln w="0">
            <a:solidFill>
              <a:srgbClr val="000000"/>
            </a:solidFill>
            <a:prstDash val="solid"/>
            <a:round/>
            <a:headEnd/>
            <a:tailEnd/>
          </a:ln>
        </p:spPr>
        <p:txBody>
          <a:bodyPr/>
          <a:lstStyle/>
          <a:p>
            <a:endParaRPr lang="en-US">
              <a:solidFill>
                <a:prstClr val="black"/>
              </a:solidFill>
            </a:endParaRPr>
          </a:p>
        </p:txBody>
      </p:sp>
      <p:sp>
        <p:nvSpPr>
          <p:cNvPr id="76" name="Freeform 529"/>
          <p:cNvSpPr>
            <a:spLocks/>
          </p:cNvSpPr>
          <p:nvPr/>
        </p:nvSpPr>
        <p:spPr bwMode="auto">
          <a:xfrm>
            <a:off x="1785938" y="4002088"/>
            <a:ext cx="825500" cy="577850"/>
          </a:xfrm>
          <a:custGeom>
            <a:avLst/>
            <a:gdLst>
              <a:gd name="T0" fmla="*/ 0 w 40"/>
              <a:gd name="T1" fmla="*/ 0 h 28"/>
              <a:gd name="T2" fmla="*/ 28 w 40"/>
              <a:gd name="T3" fmla="*/ 0 h 28"/>
              <a:gd name="T4" fmla="*/ 28 w 40"/>
              <a:gd name="T5" fmla="*/ 0 h 28"/>
              <a:gd name="T6" fmla="*/ 29 w 40"/>
              <a:gd name="T7" fmla="*/ 2 h 28"/>
              <a:gd name="T8" fmla="*/ 29 w 40"/>
              <a:gd name="T9" fmla="*/ 3 h 28"/>
              <a:gd name="T10" fmla="*/ 29 w 40"/>
              <a:gd name="T11" fmla="*/ 4 h 28"/>
              <a:gd name="T12" fmla="*/ 30 w 40"/>
              <a:gd name="T13" fmla="*/ 5 h 28"/>
              <a:gd name="T14" fmla="*/ 30 w 40"/>
              <a:gd name="T15" fmla="*/ 10 h 28"/>
              <a:gd name="T16" fmla="*/ 31 w 40"/>
              <a:gd name="T17" fmla="*/ 11 h 28"/>
              <a:gd name="T18" fmla="*/ 31 w 40"/>
              <a:gd name="T19" fmla="*/ 13 h 28"/>
              <a:gd name="T20" fmla="*/ 34 w 40"/>
              <a:gd name="T21" fmla="*/ 17 h 28"/>
              <a:gd name="T22" fmla="*/ 37 w 40"/>
              <a:gd name="T23" fmla="*/ 19 h 28"/>
              <a:gd name="T24" fmla="*/ 40 w 40"/>
              <a:gd name="T25" fmla="*/ 20 h 28"/>
              <a:gd name="T26" fmla="*/ 39 w 40"/>
              <a:gd name="T27" fmla="*/ 21 h 28"/>
              <a:gd name="T28" fmla="*/ 38 w 40"/>
              <a:gd name="T29" fmla="*/ 22 h 28"/>
              <a:gd name="T30" fmla="*/ 37 w 40"/>
              <a:gd name="T31" fmla="*/ 22 h 28"/>
              <a:gd name="T32" fmla="*/ 37 w 40"/>
              <a:gd name="T33" fmla="*/ 23 h 28"/>
              <a:gd name="T34" fmla="*/ 37 w 40"/>
              <a:gd name="T35" fmla="*/ 24 h 28"/>
              <a:gd name="T36" fmla="*/ 36 w 40"/>
              <a:gd name="T37" fmla="*/ 25 h 28"/>
              <a:gd name="T38" fmla="*/ 35 w 40"/>
              <a:gd name="T39" fmla="*/ 26 h 28"/>
              <a:gd name="T40" fmla="*/ 31 w 40"/>
              <a:gd name="T41" fmla="*/ 26 h 28"/>
              <a:gd name="T42" fmla="*/ 31 w 40"/>
              <a:gd name="T43" fmla="*/ 27 h 28"/>
              <a:gd name="T44" fmla="*/ 30 w 40"/>
              <a:gd name="T45" fmla="*/ 27 h 28"/>
              <a:gd name="T46" fmla="*/ 30 w 40"/>
              <a:gd name="T47" fmla="*/ 28 h 28"/>
              <a:gd name="T48" fmla="*/ 26 w 40"/>
              <a:gd name="T49" fmla="*/ 28 h 28"/>
              <a:gd name="T50" fmla="*/ 26 w 40"/>
              <a:gd name="T51" fmla="*/ 27 h 28"/>
              <a:gd name="T52" fmla="*/ 11 w 40"/>
              <a:gd name="T53" fmla="*/ 27 h 28"/>
              <a:gd name="T54" fmla="*/ 11 w 40"/>
              <a:gd name="T55" fmla="*/ 22 h 28"/>
              <a:gd name="T56" fmla="*/ 0 w 40"/>
              <a:gd name="T57" fmla="*/ 22 h 28"/>
              <a:gd name="T58" fmla="*/ 0 w 40"/>
              <a:gd name="T5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28">
                <a:moveTo>
                  <a:pt x="0" y="0"/>
                </a:moveTo>
                <a:lnTo>
                  <a:pt x="28" y="0"/>
                </a:lnTo>
                <a:cubicBezTo>
                  <a:pt x="28" y="0"/>
                  <a:pt x="28" y="0"/>
                  <a:pt x="28" y="0"/>
                </a:cubicBezTo>
                <a:cubicBezTo>
                  <a:pt x="29" y="1"/>
                  <a:pt x="29" y="2"/>
                  <a:pt x="29" y="2"/>
                </a:cubicBezTo>
                <a:lnTo>
                  <a:pt x="29" y="3"/>
                </a:lnTo>
                <a:lnTo>
                  <a:pt x="29" y="4"/>
                </a:lnTo>
                <a:lnTo>
                  <a:pt x="30" y="5"/>
                </a:lnTo>
                <a:lnTo>
                  <a:pt x="30" y="10"/>
                </a:lnTo>
                <a:lnTo>
                  <a:pt x="31" y="11"/>
                </a:lnTo>
                <a:cubicBezTo>
                  <a:pt x="31" y="11"/>
                  <a:pt x="31" y="12"/>
                  <a:pt x="31" y="13"/>
                </a:cubicBezTo>
                <a:cubicBezTo>
                  <a:pt x="32" y="13"/>
                  <a:pt x="33" y="16"/>
                  <a:pt x="34" y="17"/>
                </a:cubicBezTo>
                <a:lnTo>
                  <a:pt x="37" y="19"/>
                </a:lnTo>
                <a:cubicBezTo>
                  <a:pt x="38" y="19"/>
                  <a:pt x="39" y="20"/>
                  <a:pt x="40" y="20"/>
                </a:cubicBezTo>
                <a:lnTo>
                  <a:pt x="39" y="21"/>
                </a:lnTo>
                <a:lnTo>
                  <a:pt x="38" y="22"/>
                </a:lnTo>
                <a:lnTo>
                  <a:pt x="37" y="22"/>
                </a:lnTo>
                <a:lnTo>
                  <a:pt x="37" y="23"/>
                </a:lnTo>
                <a:lnTo>
                  <a:pt x="37" y="24"/>
                </a:lnTo>
                <a:lnTo>
                  <a:pt x="36" y="25"/>
                </a:lnTo>
                <a:cubicBezTo>
                  <a:pt x="36" y="26"/>
                  <a:pt x="36" y="26"/>
                  <a:pt x="35" y="26"/>
                </a:cubicBezTo>
                <a:lnTo>
                  <a:pt x="31" y="26"/>
                </a:lnTo>
                <a:lnTo>
                  <a:pt x="31" y="27"/>
                </a:lnTo>
                <a:lnTo>
                  <a:pt x="30" y="27"/>
                </a:lnTo>
                <a:lnTo>
                  <a:pt x="30" y="28"/>
                </a:lnTo>
                <a:lnTo>
                  <a:pt x="26" y="28"/>
                </a:lnTo>
                <a:lnTo>
                  <a:pt x="26" y="27"/>
                </a:lnTo>
                <a:lnTo>
                  <a:pt x="11" y="27"/>
                </a:lnTo>
                <a:lnTo>
                  <a:pt x="11" y="22"/>
                </a:lnTo>
                <a:lnTo>
                  <a:pt x="0" y="22"/>
                </a:lnTo>
                <a:lnTo>
                  <a:pt x="0" y="0"/>
                </a:lnTo>
              </a:path>
            </a:pathLst>
          </a:custGeom>
          <a:solidFill>
            <a:srgbClr val="99FF66"/>
          </a:solidFill>
          <a:ln w="0">
            <a:solidFill>
              <a:srgbClr val="000000"/>
            </a:solidFill>
            <a:prstDash val="solid"/>
            <a:round/>
            <a:headEnd/>
            <a:tailEnd/>
          </a:ln>
        </p:spPr>
        <p:txBody>
          <a:bodyPr/>
          <a:lstStyle/>
          <a:p>
            <a:endParaRPr lang="en-US">
              <a:solidFill>
                <a:prstClr val="black"/>
              </a:solidFill>
            </a:endParaRPr>
          </a:p>
        </p:txBody>
      </p:sp>
      <p:sp>
        <p:nvSpPr>
          <p:cNvPr id="77" name="Freeform 530"/>
          <p:cNvSpPr>
            <a:spLocks/>
          </p:cNvSpPr>
          <p:nvPr/>
        </p:nvSpPr>
        <p:spPr bwMode="auto">
          <a:xfrm>
            <a:off x="2413000" y="4405313"/>
            <a:ext cx="461963" cy="450850"/>
          </a:xfrm>
          <a:custGeom>
            <a:avLst/>
            <a:gdLst>
              <a:gd name="T0" fmla="*/ 13 w 22"/>
              <a:gd name="T1" fmla="*/ 22 h 22"/>
              <a:gd name="T2" fmla="*/ 0 w 22"/>
              <a:gd name="T3" fmla="*/ 22 h 22"/>
              <a:gd name="T4" fmla="*/ 0 w 22"/>
              <a:gd name="T5" fmla="*/ 7 h 22"/>
              <a:gd name="T6" fmla="*/ 0 w 22"/>
              <a:gd name="T7" fmla="*/ 7 h 22"/>
              <a:gd name="T8" fmla="*/ 1 w 22"/>
              <a:gd name="T9" fmla="*/ 6 h 22"/>
              <a:gd name="T10" fmla="*/ 5 w 22"/>
              <a:gd name="T11" fmla="*/ 6 h 22"/>
              <a:gd name="T12" fmla="*/ 6 w 22"/>
              <a:gd name="T13" fmla="*/ 5 h 22"/>
              <a:gd name="T14" fmla="*/ 6 w 22"/>
              <a:gd name="T15" fmla="*/ 3 h 22"/>
              <a:gd name="T16" fmla="*/ 8 w 22"/>
              <a:gd name="T17" fmla="*/ 2 h 22"/>
              <a:gd name="T18" fmla="*/ 9 w 22"/>
              <a:gd name="T19" fmla="*/ 0 h 22"/>
              <a:gd name="T20" fmla="*/ 10 w 22"/>
              <a:gd name="T21" fmla="*/ 1 h 22"/>
              <a:gd name="T22" fmla="*/ 11 w 22"/>
              <a:gd name="T23" fmla="*/ 2 h 22"/>
              <a:gd name="T24" fmla="*/ 13 w 22"/>
              <a:gd name="T25" fmla="*/ 2 h 22"/>
              <a:gd name="T26" fmla="*/ 15 w 22"/>
              <a:gd name="T27" fmla="*/ 3 h 22"/>
              <a:gd name="T28" fmla="*/ 17 w 22"/>
              <a:gd name="T29" fmla="*/ 3 h 22"/>
              <a:gd name="T30" fmla="*/ 18 w 22"/>
              <a:gd name="T31" fmla="*/ 3 h 22"/>
              <a:gd name="T32" fmla="*/ 20 w 22"/>
              <a:gd name="T33" fmla="*/ 4 h 22"/>
              <a:gd name="T34" fmla="*/ 22 w 22"/>
              <a:gd name="T35" fmla="*/ 4 h 22"/>
              <a:gd name="T36" fmla="*/ 21 w 22"/>
              <a:gd name="T37" fmla="*/ 5 h 22"/>
              <a:gd name="T38" fmla="*/ 21 w 22"/>
              <a:gd name="T39" fmla="*/ 6 h 22"/>
              <a:gd name="T40" fmla="*/ 21 w 22"/>
              <a:gd name="T41" fmla="*/ 7 h 22"/>
              <a:gd name="T42" fmla="*/ 19 w 22"/>
              <a:gd name="T43" fmla="*/ 9 h 22"/>
              <a:gd name="T44" fmla="*/ 16 w 22"/>
              <a:gd name="T45" fmla="*/ 9 h 22"/>
              <a:gd name="T46" fmla="*/ 16 w 22"/>
              <a:gd name="T47" fmla="*/ 11 h 22"/>
              <a:gd name="T48" fmla="*/ 15 w 22"/>
              <a:gd name="T49" fmla="*/ 12 h 22"/>
              <a:gd name="T50" fmla="*/ 13 w 22"/>
              <a:gd name="T51" fmla="*/ 14 h 22"/>
              <a:gd name="T52" fmla="*/ 13 w 22"/>
              <a:gd name="T53" fmla="*/ 15 h 22"/>
              <a:gd name="T54" fmla="*/ 13 w 22"/>
              <a:gd name="T5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 h="22">
                <a:moveTo>
                  <a:pt x="13" y="22"/>
                </a:moveTo>
                <a:lnTo>
                  <a:pt x="0" y="22"/>
                </a:lnTo>
                <a:lnTo>
                  <a:pt x="0" y="7"/>
                </a:lnTo>
                <a:lnTo>
                  <a:pt x="0" y="7"/>
                </a:lnTo>
                <a:cubicBezTo>
                  <a:pt x="0" y="7"/>
                  <a:pt x="0" y="7"/>
                  <a:pt x="1" y="6"/>
                </a:cubicBezTo>
                <a:lnTo>
                  <a:pt x="5" y="6"/>
                </a:lnTo>
                <a:cubicBezTo>
                  <a:pt x="5" y="6"/>
                  <a:pt x="5" y="5"/>
                  <a:pt x="6" y="5"/>
                </a:cubicBezTo>
                <a:cubicBezTo>
                  <a:pt x="6" y="4"/>
                  <a:pt x="5" y="3"/>
                  <a:pt x="6" y="3"/>
                </a:cubicBezTo>
                <a:cubicBezTo>
                  <a:pt x="7" y="2"/>
                  <a:pt x="7" y="2"/>
                  <a:pt x="8" y="2"/>
                </a:cubicBezTo>
                <a:lnTo>
                  <a:pt x="9" y="0"/>
                </a:lnTo>
                <a:lnTo>
                  <a:pt x="10" y="1"/>
                </a:lnTo>
                <a:cubicBezTo>
                  <a:pt x="11" y="1"/>
                  <a:pt x="11" y="2"/>
                  <a:pt x="11" y="2"/>
                </a:cubicBezTo>
                <a:lnTo>
                  <a:pt x="13" y="2"/>
                </a:lnTo>
                <a:cubicBezTo>
                  <a:pt x="14" y="3"/>
                  <a:pt x="15" y="3"/>
                  <a:pt x="15" y="3"/>
                </a:cubicBezTo>
                <a:lnTo>
                  <a:pt x="17" y="3"/>
                </a:lnTo>
                <a:lnTo>
                  <a:pt x="18" y="3"/>
                </a:lnTo>
                <a:cubicBezTo>
                  <a:pt x="19" y="4"/>
                  <a:pt x="19" y="4"/>
                  <a:pt x="20" y="4"/>
                </a:cubicBezTo>
                <a:cubicBezTo>
                  <a:pt x="20" y="4"/>
                  <a:pt x="21" y="4"/>
                  <a:pt x="22" y="4"/>
                </a:cubicBezTo>
                <a:lnTo>
                  <a:pt x="21" y="5"/>
                </a:lnTo>
                <a:lnTo>
                  <a:pt x="21" y="6"/>
                </a:lnTo>
                <a:cubicBezTo>
                  <a:pt x="21" y="6"/>
                  <a:pt x="21" y="7"/>
                  <a:pt x="21" y="7"/>
                </a:cubicBezTo>
                <a:cubicBezTo>
                  <a:pt x="21" y="8"/>
                  <a:pt x="19" y="8"/>
                  <a:pt x="19" y="9"/>
                </a:cubicBezTo>
                <a:cubicBezTo>
                  <a:pt x="19" y="9"/>
                  <a:pt x="17" y="9"/>
                  <a:pt x="16" y="9"/>
                </a:cubicBezTo>
                <a:lnTo>
                  <a:pt x="16" y="11"/>
                </a:lnTo>
                <a:lnTo>
                  <a:pt x="15" y="12"/>
                </a:lnTo>
                <a:cubicBezTo>
                  <a:pt x="14" y="12"/>
                  <a:pt x="13" y="13"/>
                  <a:pt x="13" y="14"/>
                </a:cubicBezTo>
                <a:lnTo>
                  <a:pt x="13" y="15"/>
                </a:lnTo>
                <a:lnTo>
                  <a:pt x="13" y="22"/>
                </a:lnTo>
              </a:path>
            </a:pathLst>
          </a:custGeom>
          <a:solidFill>
            <a:schemeClr val="accent2">
              <a:lumMod val="75000"/>
            </a:schemeClr>
          </a:solidFill>
          <a:ln w="0">
            <a:solidFill>
              <a:srgbClr val="000000"/>
            </a:solidFill>
            <a:prstDash val="solid"/>
            <a:round/>
            <a:headEnd/>
            <a:tailEnd/>
          </a:ln>
        </p:spPr>
        <p:txBody>
          <a:bodyPr/>
          <a:lstStyle/>
          <a:p>
            <a:endParaRPr lang="en-US">
              <a:solidFill>
                <a:prstClr val="black"/>
              </a:solidFill>
            </a:endParaRPr>
          </a:p>
        </p:txBody>
      </p:sp>
      <p:sp>
        <p:nvSpPr>
          <p:cNvPr id="78" name="Freeform 531"/>
          <p:cNvSpPr>
            <a:spLocks/>
          </p:cNvSpPr>
          <p:nvPr/>
        </p:nvSpPr>
        <p:spPr bwMode="auto">
          <a:xfrm>
            <a:off x="1735138" y="2295525"/>
            <a:ext cx="360363" cy="665163"/>
          </a:xfrm>
          <a:custGeom>
            <a:avLst/>
            <a:gdLst>
              <a:gd name="T0" fmla="*/ 0 w 17"/>
              <a:gd name="T1" fmla="*/ 1 h 32"/>
              <a:gd name="T2" fmla="*/ 17 w 17"/>
              <a:gd name="T3" fmla="*/ 0 h 32"/>
              <a:gd name="T4" fmla="*/ 17 w 17"/>
              <a:gd name="T5" fmla="*/ 32 h 32"/>
              <a:gd name="T6" fmla="*/ 0 w 17"/>
              <a:gd name="T7" fmla="*/ 32 h 32"/>
              <a:gd name="T8" fmla="*/ 0 w 17"/>
              <a:gd name="T9" fmla="*/ 5 h 32"/>
              <a:gd name="T10" fmla="*/ 0 w 17"/>
              <a:gd name="T11" fmla="*/ 5 h 32"/>
              <a:gd name="T12" fmla="*/ 0 w 17"/>
              <a:gd name="T13" fmla="*/ 1 h 32"/>
            </a:gdLst>
            <a:ahLst/>
            <a:cxnLst>
              <a:cxn ang="0">
                <a:pos x="T0" y="T1"/>
              </a:cxn>
              <a:cxn ang="0">
                <a:pos x="T2" y="T3"/>
              </a:cxn>
              <a:cxn ang="0">
                <a:pos x="T4" y="T5"/>
              </a:cxn>
              <a:cxn ang="0">
                <a:pos x="T6" y="T7"/>
              </a:cxn>
              <a:cxn ang="0">
                <a:pos x="T8" y="T9"/>
              </a:cxn>
              <a:cxn ang="0">
                <a:pos x="T10" y="T11"/>
              </a:cxn>
              <a:cxn ang="0">
                <a:pos x="T12" y="T13"/>
              </a:cxn>
            </a:cxnLst>
            <a:rect l="0" t="0" r="r" b="b"/>
            <a:pathLst>
              <a:path w="17" h="32">
                <a:moveTo>
                  <a:pt x="0" y="1"/>
                </a:moveTo>
                <a:lnTo>
                  <a:pt x="17" y="0"/>
                </a:lnTo>
                <a:lnTo>
                  <a:pt x="17" y="32"/>
                </a:lnTo>
                <a:lnTo>
                  <a:pt x="0" y="32"/>
                </a:lnTo>
                <a:lnTo>
                  <a:pt x="0" y="5"/>
                </a:lnTo>
                <a:lnTo>
                  <a:pt x="0" y="5"/>
                </a:lnTo>
                <a:lnTo>
                  <a:pt x="0" y="1"/>
                </a:lnTo>
              </a:path>
            </a:pathLst>
          </a:custGeom>
          <a:solidFill>
            <a:srgbClr val="CC9900"/>
          </a:solidFill>
          <a:ln w="0">
            <a:solidFill>
              <a:srgbClr val="000000"/>
            </a:solidFill>
            <a:prstDash val="solid"/>
            <a:round/>
            <a:headEnd/>
            <a:tailEnd/>
          </a:ln>
        </p:spPr>
        <p:txBody>
          <a:bodyPr/>
          <a:lstStyle/>
          <a:p>
            <a:endParaRPr lang="en-US">
              <a:solidFill>
                <a:prstClr val="black"/>
              </a:solidFill>
            </a:endParaRPr>
          </a:p>
        </p:txBody>
      </p:sp>
      <p:sp>
        <p:nvSpPr>
          <p:cNvPr id="79" name="Freeform 532"/>
          <p:cNvSpPr>
            <a:spLocks/>
          </p:cNvSpPr>
          <p:nvPr/>
        </p:nvSpPr>
        <p:spPr bwMode="auto">
          <a:xfrm>
            <a:off x="361950" y="635000"/>
            <a:ext cx="592138" cy="492125"/>
          </a:xfrm>
          <a:custGeom>
            <a:avLst/>
            <a:gdLst>
              <a:gd name="T0" fmla="*/ 29 w 29"/>
              <a:gd name="T1" fmla="*/ 0 h 24"/>
              <a:gd name="T2" fmla="*/ 29 w 29"/>
              <a:gd name="T3" fmla="*/ 15 h 24"/>
              <a:gd name="T4" fmla="*/ 29 w 29"/>
              <a:gd name="T5" fmla="*/ 15 h 24"/>
              <a:gd name="T6" fmla="*/ 29 w 29"/>
              <a:gd name="T7" fmla="*/ 24 h 24"/>
              <a:gd name="T8" fmla="*/ 3 w 29"/>
              <a:gd name="T9" fmla="*/ 24 h 24"/>
              <a:gd name="T10" fmla="*/ 3 w 29"/>
              <a:gd name="T11" fmla="*/ 20 h 24"/>
              <a:gd name="T12" fmla="*/ 3 w 29"/>
              <a:gd name="T13" fmla="*/ 20 h 24"/>
              <a:gd name="T14" fmla="*/ 3 w 29"/>
              <a:gd name="T15" fmla="*/ 19 h 24"/>
              <a:gd name="T16" fmla="*/ 3 w 29"/>
              <a:gd name="T17" fmla="*/ 19 h 24"/>
              <a:gd name="T18" fmla="*/ 4 w 29"/>
              <a:gd name="T19" fmla="*/ 19 h 24"/>
              <a:gd name="T20" fmla="*/ 4 w 29"/>
              <a:gd name="T21" fmla="*/ 19 h 24"/>
              <a:gd name="T22" fmla="*/ 4 w 29"/>
              <a:gd name="T23" fmla="*/ 18 h 24"/>
              <a:gd name="T24" fmla="*/ 4 w 29"/>
              <a:gd name="T25" fmla="*/ 16 h 24"/>
              <a:gd name="T26" fmla="*/ 4 w 29"/>
              <a:gd name="T27" fmla="*/ 16 h 24"/>
              <a:gd name="T28" fmla="*/ 4 w 29"/>
              <a:gd name="T29" fmla="*/ 16 h 24"/>
              <a:gd name="T30" fmla="*/ 3 w 29"/>
              <a:gd name="T31" fmla="*/ 14 h 24"/>
              <a:gd name="T32" fmla="*/ 3 w 29"/>
              <a:gd name="T33" fmla="*/ 13 h 24"/>
              <a:gd name="T34" fmla="*/ 3 w 29"/>
              <a:gd name="T35" fmla="*/ 13 h 24"/>
              <a:gd name="T36" fmla="*/ 3 w 29"/>
              <a:gd name="T37" fmla="*/ 12 h 24"/>
              <a:gd name="T38" fmla="*/ 2 w 29"/>
              <a:gd name="T39" fmla="*/ 12 h 24"/>
              <a:gd name="T40" fmla="*/ 2 w 29"/>
              <a:gd name="T41" fmla="*/ 11 h 24"/>
              <a:gd name="T42" fmla="*/ 2 w 29"/>
              <a:gd name="T43" fmla="*/ 9 h 24"/>
              <a:gd name="T44" fmla="*/ 1 w 29"/>
              <a:gd name="T45" fmla="*/ 8 h 24"/>
              <a:gd name="T46" fmla="*/ 1 w 29"/>
              <a:gd name="T47" fmla="*/ 7 h 24"/>
              <a:gd name="T48" fmla="*/ 1 w 29"/>
              <a:gd name="T49" fmla="*/ 7 h 24"/>
              <a:gd name="T50" fmla="*/ 1 w 29"/>
              <a:gd name="T51" fmla="*/ 7 h 24"/>
              <a:gd name="T52" fmla="*/ 1 w 29"/>
              <a:gd name="T53" fmla="*/ 5 h 24"/>
              <a:gd name="T54" fmla="*/ 1 w 29"/>
              <a:gd name="T55" fmla="*/ 5 h 24"/>
              <a:gd name="T56" fmla="*/ 0 w 29"/>
              <a:gd name="T57" fmla="*/ 3 h 24"/>
              <a:gd name="T58" fmla="*/ 1 w 29"/>
              <a:gd name="T59" fmla="*/ 3 h 24"/>
              <a:gd name="T60" fmla="*/ 1 w 29"/>
              <a:gd name="T61" fmla="*/ 2 h 24"/>
              <a:gd name="T62" fmla="*/ 1 w 29"/>
              <a:gd name="T63" fmla="*/ 0 h 24"/>
              <a:gd name="T64" fmla="*/ 29 w 29"/>
              <a:gd name="T6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 h="24">
                <a:moveTo>
                  <a:pt x="29" y="0"/>
                </a:moveTo>
                <a:lnTo>
                  <a:pt x="29" y="15"/>
                </a:lnTo>
                <a:lnTo>
                  <a:pt x="29" y="15"/>
                </a:lnTo>
                <a:lnTo>
                  <a:pt x="29" y="24"/>
                </a:lnTo>
                <a:lnTo>
                  <a:pt x="3" y="24"/>
                </a:lnTo>
                <a:lnTo>
                  <a:pt x="3" y="20"/>
                </a:lnTo>
                <a:cubicBezTo>
                  <a:pt x="3" y="20"/>
                  <a:pt x="3" y="20"/>
                  <a:pt x="3" y="20"/>
                </a:cubicBezTo>
                <a:cubicBezTo>
                  <a:pt x="3" y="20"/>
                  <a:pt x="3" y="19"/>
                  <a:pt x="3" y="19"/>
                </a:cubicBezTo>
                <a:cubicBezTo>
                  <a:pt x="3" y="19"/>
                  <a:pt x="3" y="19"/>
                  <a:pt x="3" y="19"/>
                </a:cubicBezTo>
                <a:cubicBezTo>
                  <a:pt x="3" y="19"/>
                  <a:pt x="4" y="19"/>
                  <a:pt x="4" y="19"/>
                </a:cubicBezTo>
                <a:cubicBezTo>
                  <a:pt x="4" y="19"/>
                  <a:pt x="4" y="19"/>
                  <a:pt x="4" y="19"/>
                </a:cubicBezTo>
                <a:cubicBezTo>
                  <a:pt x="4" y="19"/>
                  <a:pt x="4" y="18"/>
                  <a:pt x="4" y="18"/>
                </a:cubicBezTo>
                <a:cubicBezTo>
                  <a:pt x="4" y="18"/>
                  <a:pt x="5" y="17"/>
                  <a:pt x="4" y="16"/>
                </a:cubicBezTo>
                <a:cubicBezTo>
                  <a:pt x="4" y="16"/>
                  <a:pt x="4" y="16"/>
                  <a:pt x="4" y="16"/>
                </a:cubicBezTo>
                <a:cubicBezTo>
                  <a:pt x="4" y="16"/>
                  <a:pt x="4" y="16"/>
                  <a:pt x="4" y="16"/>
                </a:cubicBezTo>
                <a:cubicBezTo>
                  <a:pt x="4" y="15"/>
                  <a:pt x="3" y="15"/>
                  <a:pt x="3" y="14"/>
                </a:cubicBezTo>
                <a:cubicBezTo>
                  <a:pt x="3" y="14"/>
                  <a:pt x="3" y="14"/>
                  <a:pt x="3" y="13"/>
                </a:cubicBezTo>
                <a:cubicBezTo>
                  <a:pt x="3" y="13"/>
                  <a:pt x="3" y="13"/>
                  <a:pt x="3" y="13"/>
                </a:cubicBezTo>
                <a:cubicBezTo>
                  <a:pt x="3" y="13"/>
                  <a:pt x="3" y="13"/>
                  <a:pt x="3" y="12"/>
                </a:cubicBezTo>
                <a:cubicBezTo>
                  <a:pt x="2" y="12"/>
                  <a:pt x="2" y="12"/>
                  <a:pt x="2" y="12"/>
                </a:cubicBezTo>
                <a:cubicBezTo>
                  <a:pt x="2" y="12"/>
                  <a:pt x="2" y="11"/>
                  <a:pt x="2" y="11"/>
                </a:cubicBezTo>
                <a:cubicBezTo>
                  <a:pt x="2" y="10"/>
                  <a:pt x="2" y="9"/>
                  <a:pt x="2" y="9"/>
                </a:cubicBezTo>
                <a:cubicBezTo>
                  <a:pt x="2" y="8"/>
                  <a:pt x="2" y="8"/>
                  <a:pt x="1" y="8"/>
                </a:cubicBezTo>
                <a:cubicBezTo>
                  <a:pt x="1" y="8"/>
                  <a:pt x="1" y="7"/>
                  <a:pt x="1" y="7"/>
                </a:cubicBezTo>
                <a:cubicBezTo>
                  <a:pt x="1" y="7"/>
                  <a:pt x="1" y="7"/>
                  <a:pt x="1" y="7"/>
                </a:cubicBezTo>
                <a:cubicBezTo>
                  <a:pt x="1" y="7"/>
                  <a:pt x="1" y="7"/>
                  <a:pt x="1" y="7"/>
                </a:cubicBezTo>
                <a:cubicBezTo>
                  <a:pt x="1" y="6"/>
                  <a:pt x="1" y="6"/>
                  <a:pt x="1" y="5"/>
                </a:cubicBezTo>
                <a:cubicBezTo>
                  <a:pt x="1" y="5"/>
                  <a:pt x="1" y="5"/>
                  <a:pt x="1" y="5"/>
                </a:cubicBezTo>
                <a:cubicBezTo>
                  <a:pt x="0" y="4"/>
                  <a:pt x="1" y="4"/>
                  <a:pt x="0" y="3"/>
                </a:cubicBezTo>
                <a:cubicBezTo>
                  <a:pt x="0" y="3"/>
                  <a:pt x="0" y="3"/>
                  <a:pt x="1" y="3"/>
                </a:cubicBezTo>
                <a:cubicBezTo>
                  <a:pt x="1" y="3"/>
                  <a:pt x="0" y="2"/>
                  <a:pt x="1" y="2"/>
                </a:cubicBezTo>
                <a:cubicBezTo>
                  <a:pt x="1" y="1"/>
                  <a:pt x="1" y="1"/>
                  <a:pt x="1" y="0"/>
                </a:cubicBezTo>
                <a:lnTo>
                  <a:pt x="29" y="0"/>
                </a:lnTo>
              </a:path>
            </a:pathLst>
          </a:custGeom>
          <a:solidFill>
            <a:srgbClr val="FFFF00"/>
          </a:solidFill>
          <a:ln w="0">
            <a:solidFill>
              <a:srgbClr val="000000"/>
            </a:solidFill>
            <a:prstDash val="solid"/>
            <a:round/>
            <a:headEnd/>
            <a:tailEnd/>
          </a:ln>
        </p:spPr>
        <p:txBody>
          <a:bodyPr/>
          <a:lstStyle/>
          <a:p>
            <a:endParaRPr lang="en-US">
              <a:solidFill>
                <a:prstClr val="black"/>
              </a:solidFill>
            </a:endParaRPr>
          </a:p>
        </p:txBody>
      </p:sp>
      <p:sp>
        <p:nvSpPr>
          <p:cNvPr id="80" name="Freeform 533"/>
          <p:cNvSpPr>
            <a:spLocks/>
          </p:cNvSpPr>
          <p:nvPr/>
        </p:nvSpPr>
        <p:spPr bwMode="auto">
          <a:xfrm>
            <a:off x="2652713" y="2706688"/>
            <a:ext cx="573088" cy="838200"/>
          </a:xfrm>
          <a:custGeom>
            <a:avLst/>
            <a:gdLst>
              <a:gd name="T0" fmla="*/ 1 w 28"/>
              <a:gd name="T1" fmla="*/ 0 h 41"/>
              <a:gd name="T2" fmla="*/ 1 w 28"/>
              <a:gd name="T3" fmla="*/ 24 h 41"/>
              <a:gd name="T4" fmla="*/ 0 w 28"/>
              <a:gd name="T5" fmla="*/ 24 h 41"/>
              <a:gd name="T6" fmla="*/ 0 w 28"/>
              <a:gd name="T7" fmla="*/ 37 h 41"/>
              <a:gd name="T8" fmla="*/ 13 w 28"/>
              <a:gd name="T9" fmla="*/ 37 h 41"/>
              <a:gd name="T10" fmla="*/ 13 w 28"/>
              <a:gd name="T11" fmla="*/ 41 h 41"/>
              <a:gd name="T12" fmla="*/ 28 w 28"/>
              <a:gd name="T13" fmla="*/ 41 h 41"/>
              <a:gd name="T14" fmla="*/ 28 w 28"/>
              <a:gd name="T15" fmla="*/ 0 h 41"/>
              <a:gd name="T16" fmla="*/ 1 w 2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1">
                <a:moveTo>
                  <a:pt x="1" y="0"/>
                </a:moveTo>
                <a:lnTo>
                  <a:pt x="1" y="24"/>
                </a:lnTo>
                <a:lnTo>
                  <a:pt x="0" y="24"/>
                </a:lnTo>
                <a:lnTo>
                  <a:pt x="0" y="37"/>
                </a:lnTo>
                <a:lnTo>
                  <a:pt x="13" y="37"/>
                </a:lnTo>
                <a:lnTo>
                  <a:pt x="13" y="41"/>
                </a:lnTo>
                <a:lnTo>
                  <a:pt x="28" y="41"/>
                </a:lnTo>
                <a:lnTo>
                  <a:pt x="28" y="0"/>
                </a:lnTo>
                <a:lnTo>
                  <a:pt x="1" y="0"/>
                </a:lnTo>
              </a:path>
            </a:pathLst>
          </a:custGeom>
          <a:solidFill>
            <a:srgbClr val="FFC000"/>
          </a:solidFill>
          <a:ln w="0">
            <a:solidFill>
              <a:srgbClr val="000000"/>
            </a:solidFill>
            <a:prstDash val="solid"/>
            <a:round/>
            <a:headEnd/>
            <a:tailEnd/>
          </a:ln>
        </p:spPr>
        <p:txBody>
          <a:bodyPr/>
          <a:lstStyle/>
          <a:p>
            <a:endParaRPr lang="en-US">
              <a:solidFill>
                <a:prstClr val="black"/>
              </a:solidFill>
            </a:endParaRPr>
          </a:p>
        </p:txBody>
      </p:sp>
      <p:sp>
        <p:nvSpPr>
          <p:cNvPr id="81" name="Freeform 534"/>
          <p:cNvSpPr>
            <a:spLocks/>
          </p:cNvSpPr>
          <p:nvPr/>
        </p:nvSpPr>
        <p:spPr bwMode="auto">
          <a:xfrm>
            <a:off x="2260600" y="1760538"/>
            <a:ext cx="958850" cy="946150"/>
          </a:xfrm>
          <a:custGeom>
            <a:avLst/>
            <a:gdLst>
              <a:gd name="T0" fmla="*/ 20 w 47"/>
              <a:gd name="T1" fmla="*/ 38 h 46"/>
              <a:gd name="T2" fmla="*/ 20 w 47"/>
              <a:gd name="T3" fmla="*/ 46 h 46"/>
              <a:gd name="T4" fmla="*/ 47 w 47"/>
              <a:gd name="T5" fmla="*/ 46 h 46"/>
              <a:gd name="T6" fmla="*/ 47 w 47"/>
              <a:gd name="T7" fmla="*/ 9 h 46"/>
              <a:gd name="T8" fmla="*/ 46 w 47"/>
              <a:gd name="T9" fmla="*/ 9 h 46"/>
              <a:gd name="T10" fmla="*/ 46 w 47"/>
              <a:gd name="T11" fmla="*/ 0 h 46"/>
              <a:gd name="T12" fmla="*/ 22 w 47"/>
              <a:gd name="T13" fmla="*/ 0 h 46"/>
              <a:gd name="T14" fmla="*/ 24 w 47"/>
              <a:gd name="T15" fmla="*/ 2 h 46"/>
              <a:gd name="T16" fmla="*/ 0 w 47"/>
              <a:gd name="T17" fmla="*/ 2 h 46"/>
              <a:gd name="T18" fmla="*/ 0 w 47"/>
              <a:gd name="T19" fmla="*/ 26 h 46"/>
              <a:gd name="T20" fmla="*/ 1 w 47"/>
              <a:gd name="T21" fmla="*/ 26 h 46"/>
              <a:gd name="T22" fmla="*/ 2 w 47"/>
              <a:gd name="T23" fmla="*/ 27 h 46"/>
              <a:gd name="T24" fmla="*/ 5 w 47"/>
              <a:gd name="T25" fmla="*/ 27 h 46"/>
              <a:gd name="T26" fmla="*/ 5 w 47"/>
              <a:gd name="T27" fmla="*/ 26 h 46"/>
              <a:gd name="T28" fmla="*/ 6 w 47"/>
              <a:gd name="T29" fmla="*/ 26 h 46"/>
              <a:gd name="T30" fmla="*/ 6 w 47"/>
              <a:gd name="T31" fmla="*/ 26 h 46"/>
              <a:gd name="T32" fmla="*/ 10 w 47"/>
              <a:gd name="T33" fmla="*/ 26 h 46"/>
              <a:gd name="T34" fmla="*/ 10 w 47"/>
              <a:gd name="T35" fmla="*/ 26 h 46"/>
              <a:gd name="T36" fmla="*/ 10 w 47"/>
              <a:gd name="T37" fmla="*/ 26 h 46"/>
              <a:gd name="T38" fmla="*/ 10 w 47"/>
              <a:gd name="T39" fmla="*/ 26 h 46"/>
              <a:gd name="T40" fmla="*/ 10 w 47"/>
              <a:gd name="T41" fmla="*/ 27 h 46"/>
              <a:gd name="T42" fmla="*/ 11 w 47"/>
              <a:gd name="T43" fmla="*/ 27 h 46"/>
              <a:gd name="T44" fmla="*/ 11 w 47"/>
              <a:gd name="T45" fmla="*/ 27 h 46"/>
              <a:gd name="T46" fmla="*/ 11 w 47"/>
              <a:gd name="T47" fmla="*/ 27 h 46"/>
              <a:gd name="T48" fmla="*/ 12 w 47"/>
              <a:gd name="T49" fmla="*/ 30 h 46"/>
              <a:gd name="T50" fmla="*/ 13 w 47"/>
              <a:gd name="T51" fmla="*/ 31 h 46"/>
              <a:gd name="T52" fmla="*/ 13 w 47"/>
              <a:gd name="T53" fmla="*/ 31 h 46"/>
              <a:gd name="T54" fmla="*/ 13 w 47"/>
              <a:gd name="T55" fmla="*/ 32 h 46"/>
              <a:gd name="T56" fmla="*/ 15 w 47"/>
              <a:gd name="T57" fmla="*/ 32 h 46"/>
              <a:gd name="T58" fmla="*/ 15 w 47"/>
              <a:gd name="T59" fmla="*/ 32 h 46"/>
              <a:gd name="T60" fmla="*/ 15 w 47"/>
              <a:gd name="T61" fmla="*/ 32 h 46"/>
              <a:gd name="T62" fmla="*/ 16 w 47"/>
              <a:gd name="T63" fmla="*/ 33 h 46"/>
              <a:gd name="T64" fmla="*/ 16 w 47"/>
              <a:gd name="T65" fmla="*/ 33 h 46"/>
              <a:gd name="T66" fmla="*/ 17 w 47"/>
              <a:gd name="T67" fmla="*/ 32 h 46"/>
              <a:gd name="T68" fmla="*/ 17 w 47"/>
              <a:gd name="T69" fmla="*/ 32 h 46"/>
              <a:gd name="T70" fmla="*/ 18 w 47"/>
              <a:gd name="T71" fmla="*/ 32 h 46"/>
              <a:gd name="T72" fmla="*/ 18 w 47"/>
              <a:gd name="T73" fmla="*/ 32 h 46"/>
              <a:gd name="T74" fmla="*/ 18 w 47"/>
              <a:gd name="T75" fmla="*/ 32 h 46"/>
              <a:gd name="T76" fmla="*/ 19 w 47"/>
              <a:gd name="T77" fmla="*/ 33 h 46"/>
              <a:gd name="T78" fmla="*/ 20 w 47"/>
              <a:gd name="T79" fmla="*/ 33 h 46"/>
              <a:gd name="T80" fmla="*/ 20 w 47"/>
              <a:gd name="T81" fmla="*/ 35 h 46"/>
              <a:gd name="T82" fmla="*/ 20 w 47"/>
              <a:gd name="T83" fmla="*/ 35 h 46"/>
              <a:gd name="T84" fmla="*/ 19 w 47"/>
              <a:gd name="T85" fmla="*/ 36 h 46"/>
              <a:gd name="T86" fmla="*/ 19 w 47"/>
              <a:gd name="T87" fmla="*/ 37 h 46"/>
              <a:gd name="T88" fmla="*/ 20 w 47"/>
              <a:gd name="T89" fmla="*/ 37 h 46"/>
              <a:gd name="T90" fmla="*/ 20 w 47"/>
              <a:gd name="T91" fmla="*/ 37 h 46"/>
              <a:gd name="T92" fmla="*/ 20 w 47"/>
              <a:gd name="T93"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 h="46">
                <a:moveTo>
                  <a:pt x="20" y="38"/>
                </a:moveTo>
                <a:lnTo>
                  <a:pt x="20" y="46"/>
                </a:lnTo>
                <a:lnTo>
                  <a:pt x="47" y="46"/>
                </a:lnTo>
                <a:lnTo>
                  <a:pt x="47" y="9"/>
                </a:lnTo>
                <a:lnTo>
                  <a:pt x="46" y="9"/>
                </a:lnTo>
                <a:lnTo>
                  <a:pt x="46" y="0"/>
                </a:lnTo>
                <a:lnTo>
                  <a:pt x="22" y="0"/>
                </a:lnTo>
                <a:lnTo>
                  <a:pt x="24" y="2"/>
                </a:lnTo>
                <a:lnTo>
                  <a:pt x="0" y="2"/>
                </a:lnTo>
                <a:lnTo>
                  <a:pt x="0" y="26"/>
                </a:lnTo>
                <a:lnTo>
                  <a:pt x="1" y="26"/>
                </a:lnTo>
                <a:lnTo>
                  <a:pt x="2" y="27"/>
                </a:lnTo>
                <a:lnTo>
                  <a:pt x="5" y="27"/>
                </a:lnTo>
                <a:lnTo>
                  <a:pt x="5" y="26"/>
                </a:lnTo>
                <a:lnTo>
                  <a:pt x="6" y="26"/>
                </a:lnTo>
                <a:lnTo>
                  <a:pt x="6" y="26"/>
                </a:lnTo>
                <a:lnTo>
                  <a:pt x="10" y="26"/>
                </a:lnTo>
                <a:cubicBezTo>
                  <a:pt x="10" y="26"/>
                  <a:pt x="10" y="26"/>
                  <a:pt x="10" y="26"/>
                </a:cubicBezTo>
                <a:cubicBezTo>
                  <a:pt x="10" y="26"/>
                  <a:pt x="10" y="26"/>
                  <a:pt x="10" y="26"/>
                </a:cubicBezTo>
                <a:cubicBezTo>
                  <a:pt x="10" y="26"/>
                  <a:pt x="10" y="26"/>
                  <a:pt x="10" y="26"/>
                </a:cubicBezTo>
                <a:cubicBezTo>
                  <a:pt x="10" y="27"/>
                  <a:pt x="10" y="27"/>
                  <a:pt x="10" y="27"/>
                </a:cubicBezTo>
                <a:cubicBezTo>
                  <a:pt x="10" y="27"/>
                  <a:pt x="10" y="27"/>
                  <a:pt x="11" y="27"/>
                </a:cubicBezTo>
                <a:cubicBezTo>
                  <a:pt x="11" y="27"/>
                  <a:pt x="11" y="27"/>
                  <a:pt x="11" y="27"/>
                </a:cubicBezTo>
                <a:cubicBezTo>
                  <a:pt x="11" y="27"/>
                  <a:pt x="11" y="27"/>
                  <a:pt x="11" y="27"/>
                </a:cubicBezTo>
                <a:cubicBezTo>
                  <a:pt x="11" y="28"/>
                  <a:pt x="11" y="30"/>
                  <a:pt x="12" y="30"/>
                </a:cubicBezTo>
                <a:cubicBezTo>
                  <a:pt x="12" y="31"/>
                  <a:pt x="13" y="31"/>
                  <a:pt x="13" y="31"/>
                </a:cubicBezTo>
                <a:cubicBezTo>
                  <a:pt x="13" y="31"/>
                  <a:pt x="13" y="31"/>
                  <a:pt x="13" y="31"/>
                </a:cubicBezTo>
                <a:cubicBezTo>
                  <a:pt x="13" y="31"/>
                  <a:pt x="13" y="31"/>
                  <a:pt x="13" y="32"/>
                </a:cubicBezTo>
                <a:cubicBezTo>
                  <a:pt x="14" y="32"/>
                  <a:pt x="14" y="32"/>
                  <a:pt x="15" y="32"/>
                </a:cubicBezTo>
                <a:cubicBezTo>
                  <a:pt x="15" y="32"/>
                  <a:pt x="15" y="32"/>
                  <a:pt x="15" y="32"/>
                </a:cubicBezTo>
                <a:cubicBezTo>
                  <a:pt x="15" y="32"/>
                  <a:pt x="15" y="32"/>
                  <a:pt x="15" y="32"/>
                </a:cubicBezTo>
                <a:cubicBezTo>
                  <a:pt x="15" y="33"/>
                  <a:pt x="16" y="33"/>
                  <a:pt x="16" y="33"/>
                </a:cubicBezTo>
                <a:cubicBezTo>
                  <a:pt x="16" y="33"/>
                  <a:pt x="16" y="33"/>
                  <a:pt x="16" y="33"/>
                </a:cubicBezTo>
                <a:cubicBezTo>
                  <a:pt x="16" y="33"/>
                  <a:pt x="17" y="32"/>
                  <a:pt x="17" y="32"/>
                </a:cubicBezTo>
                <a:cubicBezTo>
                  <a:pt x="17" y="32"/>
                  <a:pt x="17" y="32"/>
                  <a:pt x="17" y="32"/>
                </a:cubicBezTo>
                <a:cubicBezTo>
                  <a:pt x="17" y="32"/>
                  <a:pt x="17" y="32"/>
                  <a:pt x="18" y="32"/>
                </a:cubicBezTo>
                <a:cubicBezTo>
                  <a:pt x="18" y="32"/>
                  <a:pt x="18" y="32"/>
                  <a:pt x="18" y="32"/>
                </a:cubicBezTo>
                <a:cubicBezTo>
                  <a:pt x="18" y="32"/>
                  <a:pt x="18" y="32"/>
                  <a:pt x="18" y="32"/>
                </a:cubicBezTo>
                <a:cubicBezTo>
                  <a:pt x="19" y="33"/>
                  <a:pt x="19" y="33"/>
                  <a:pt x="19" y="33"/>
                </a:cubicBezTo>
                <a:cubicBezTo>
                  <a:pt x="20" y="33"/>
                  <a:pt x="20" y="33"/>
                  <a:pt x="20" y="33"/>
                </a:cubicBezTo>
                <a:cubicBezTo>
                  <a:pt x="20" y="34"/>
                  <a:pt x="20" y="34"/>
                  <a:pt x="20" y="35"/>
                </a:cubicBezTo>
                <a:cubicBezTo>
                  <a:pt x="20" y="35"/>
                  <a:pt x="20" y="35"/>
                  <a:pt x="20" y="35"/>
                </a:cubicBezTo>
                <a:cubicBezTo>
                  <a:pt x="19" y="35"/>
                  <a:pt x="19" y="36"/>
                  <a:pt x="19" y="36"/>
                </a:cubicBezTo>
                <a:cubicBezTo>
                  <a:pt x="19" y="36"/>
                  <a:pt x="19" y="36"/>
                  <a:pt x="19" y="37"/>
                </a:cubicBezTo>
                <a:cubicBezTo>
                  <a:pt x="19" y="37"/>
                  <a:pt x="20" y="37"/>
                  <a:pt x="20" y="37"/>
                </a:cubicBezTo>
                <a:cubicBezTo>
                  <a:pt x="20" y="37"/>
                  <a:pt x="20" y="37"/>
                  <a:pt x="20" y="37"/>
                </a:cubicBezTo>
                <a:lnTo>
                  <a:pt x="20" y="38"/>
                </a:lnTo>
              </a:path>
            </a:pathLst>
          </a:custGeom>
          <a:solidFill>
            <a:srgbClr val="FFC000"/>
          </a:solidFill>
          <a:ln w="0">
            <a:solidFill>
              <a:srgbClr val="000000"/>
            </a:solidFill>
            <a:prstDash val="solid"/>
            <a:round/>
            <a:headEnd/>
            <a:tailEnd/>
          </a:ln>
        </p:spPr>
        <p:txBody>
          <a:bodyPr/>
          <a:lstStyle/>
          <a:p>
            <a:endParaRPr lang="en-US">
              <a:solidFill>
                <a:prstClr val="black"/>
              </a:solidFill>
            </a:endParaRPr>
          </a:p>
        </p:txBody>
      </p:sp>
      <p:sp>
        <p:nvSpPr>
          <p:cNvPr id="82" name="Text Box 535"/>
          <p:cNvSpPr txBox="1">
            <a:spLocks noChangeArrowheads="1"/>
          </p:cNvSpPr>
          <p:nvPr/>
        </p:nvSpPr>
        <p:spPr bwMode="auto">
          <a:xfrm>
            <a:off x="4679950" y="1546225"/>
            <a:ext cx="868363"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00" b="1">
                <a:solidFill>
                  <a:prstClr val="black"/>
                </a:solidFill>
              </a:rPr>
              <a:t>Cook</a:t>
            </a:r>
            <a:endParaRPr lang="en-US" altLang="en-US" sz="800">
              <a:solidFill>
                <a:prstClr val="black"/>
              </a:solidFill>
            </a:endParaRPr>
          </a:p>
        </p:txBody>
      </p:sp>
      <p:sp>
        <p:nvSpPr>
          <p:cNvPr id="83" name="Text Box 536"/>
          <p:cNvSpPr txBox="1">
            <a:spLocks noChangeArrowheads="1"/>
          </p:cNvSpPr>
          <p:nvPr/>
        </p:nvSpPr>
        <p:spPr bwMode="auto">
          <a:xfrm>
            <a:off x="4133850" y="1654175"/>
            <a:ext cx="423863"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400">
                <a:solidFill>
                  <a:prstClr val="black"/>
                </a:solidFill>
              </a:rPr>
              <a:t>    </a:t>
            </a:r>
            <a:r>
              <a:rPr lang="en-US" altLang="en-US" sz="400" b="1">
                <a:solidFill>
                  <a:prstClr val="black"/>
                </a:solidFill>
              </a:rPr>
              <a:t>Lake</a:t>
            </a:r>
            <a:endParaRPr lang="en-US" altLang="en-US" sz="800">
              <a:solidFill>
                <a:prstClr val="black"/>
              </a:solidFill>
            </a:endParaRPr>
          </a:p>
        </p:txBody>
      </p:sp>
      <p:sp>
        <p:nvSpPr>
          <p:cNvPr id="84" name="Text Box 537"/>
          <p:cNvSpPr txBox="1">
            <a:spLocks noChangeArrowheads="1"/>
          </p:cNvSpPr>
          <p:nvPr/>
        </p:nvSpPr>
        <p:spPr bwMode="auto">
          <a:xfrm>
            <a:off x="3341688" y="1584325"/>
            <a:ext cx="376238"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 b="1">
                <a:solidFill>
                  <a:prstClr val="black"/>
                </a:solidFill>
              </a:rPr>
              <a:t>St. Louis</a:t>
            </a:r>
            <a:endParaRPr lang="en-US" altLang="en-US" sz="400">
              <a:solidFill>
                <a:prstClr val="black"/>
              </a:solidFill>
            </a:endParaRPr>
          </a:p>
        </p:txBody>
      </p:sp>
      <p:sp>
        <p:nvSpPr>
          <p:cNvPr id="85" name="Text Box 541"/>
          <p:cNvSpPr txBox="1">
            <a:spLocks noChangeArrowheads="1"/>
          </p:cNvSpPr>
          <p:nvPr/>
        </p:nvSpPr>
        <p:spPr bwMode="auto">
          <a:xfrm>
            <a:off x="2252663" y="1262063"/>
            <a:ext cx="835025" cy="152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400" b="1" dirty="0">
                <a:solidFill>
                  <a:prstClr val="black"/>
                </a:solidFill>
              </a:rPr>
              <a:t>Koochiching</a:t>
            </a:r>
          </a:p>
        </p:txBody>
      </p:sp>
      <p:sp>
        <p:nvSpPr>
          <p:cNvPr id="86" name="Text Box 542"/>
          <p:cNvSpPr txBox="1">
            <a:spLocks noChangeArrowheads="1"/>
          </p:cNvSpPr>
          <p:nvPr/>
        </p:nvSpPr>
        <p:spPr bwMode="auto">
          <a:xfrm>
            <a:off x="1725613" y="958850"/>
            <a:ext cx="514350" cy="2127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400" b="1">
                <a:solidFill>
                  <a:prstClr val="black"/>
                </a:solidFill>
              </a:rPr>
              <a:t>Lake of the Woods</a:t>
            </a:r>
          </a:p>
        </p:txBody>
      </p:sp>
      <p:sp>
        <p:nvSpPr>
          <p:cNvPr id="87" name="Text Box 543"/>
          <p:cNvSpPr txBox="1">
            <a:spLocks noChangeArrowheads="1"/>
          </p:cNvSpPr>
          <p:nvPr/>
        </p:nvSpPr>
        <p:spPr bwMode="auto">
          <a:xfrm>
            <a:off x="1160463" y="739775"/>
            <a:ext cx="341313" cy="152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400" b="1">
                <a:solidFill>
                  <a:prstClr val="black"/>
                </a:solidFill>
              </a:rPr>
              <a:t>Roseau</a:t>
            </a:r>
          </a:p>
        </p:txBody>
      </p:sp>
      <p:sp>
        <p:nvSpPr>
          <p:cNvPr id="88" name="Text Box 544"/>
          <p:cNvSpPr txBox="1">
            <a:spLocks noChangeArrowheads="1"/>
          </p:cNvSpPr>
          <p:nvPr/>
        </p:nvSpPr>
        <p:spPr bwMode="auto">
          <a:xfrm>
            <a:off x="2459038" y="1997075"/>
            <a:ext cx="523875" cy="152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400" b="1">
                <a:solidFill>
                  <a:prstClr val="black"/>
                </a:solidFill>
              </a:rPr>
              <a:t>Itasca</a:t>
            </a:r>
          </a:p>
        </p:txBody>
      </p:sp>
      <p:sp>
        <p:nvSpPr>
          <p:cNvPr id="89" name="Text Box 545"/>
          <p:cNvSpPr txBox="1">
            <a:spLocks noChangeArrowheads="1"/>
          </p:cNvSpPr>
          <p:nvPr/>
        </p:nvSpPr>
        <p:spPr bwMode="auto">
          <a:xfrm>
            <a:off x="1725613" y="1684338"/>
            <a:ext cx="523875" cy="152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400" b="1" dirty="0">
                <a:solidFill>
                  <a:prstClr val="black"/>
                </a:solidFill>
              </a:rPr>
              <a:t>Beltrami</a:t>
            </a:r>
          </a:p>
        </p:txBody>
      </p:sp>
      <p:sp>
        <p:nvSpPr>
          <p:cNvPr id="90" name="Text Box 547"/>
          <p:cNvSpPr txBox="1">
            <a:spLocks noChangeArrowheads="1"/>
          </p:cNvSpPr>
          <p:nvPr/>
        </p:nvSpPr>
        <p:spPr bwMode="auto">
          <a:xfrm rot="16200000">
            <a:off x="1230313" y="2036763"/>
            <a:ext cx="739775" cy="152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400" b="1">
                <a:solidFill>
                  <a:prstClr val="black"/>
                </a:solidFill>
              </a:rPr>
              <a:t>Clearwater</a:t>
            </a:r>
          </a:p>
        </p:txBody>
      </p:sp>
      <p:sp>
        <p:nvSpPr>
          <p:cNvPr id="91" name="Text Box 548"/>
          <p:cNvSpPr txBox="1">
            <a:spLocks noChangeArrowheads="1"/>
          </p:cNvSpPr>
          <p:nvPr/>
        </p:nvSpPr>
        <p:spPr bwMode="auto">
          <a:xfrm>
            <a:off x="571500" y="1262063"/>
            <a:ext cx="735013" cy="152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400" b="1">
                <a:solidFill>
                  <a:prstClr val="black"/>
                </a:solidFill>
              </a:rPr>
              <a:t>Marshall</a:t>
            </a:r>
          </a:p>
        </p:txBody>
      </p:sp>
      <p:sp>
        <p:nvSpPr>
          <p:cNvPr id="92" name="Text Box 549"/>
          <p:cNvSpPr txBox="1">
            <a:spLocks noChangeArrowheads="1"/>
          </p:cNvSpPr>
          <p:nvPr/>
        </p:nvSpPr>
        <p:spPr bwMode="auto">
          <a:xfrm>
            <a:off x="804228" y="1552575"/>
            <a:ext cx="735013" cy="152400"/>
          </a:xfrm>
          <a:prstGeom prst="rect">
            <a:avLst/>
          </a:prstGeom>
          <a:noFill/>
          <a:ln>
            <a:noFill/>
          </a:ln>
          <a:effectLst/>
        </p:spPr>
        <p:txBody>
          <a:bodyPr anchor="ctr">
            <a:spAutoFit/>
          </a:bodyPr>
          <a:lstStyle/>
          <a:p>
            <a:pPr algn="ctr"/>
            <a:r>
              <a:rPr lang="en-US" altLang="en-US" sz="400" b="1" dirty="0">
                <a:solidFill>
                  <a:prstClr val="black"/>
                </a:solidFill>
              </a:rPr>
              <a:t>Pennington</a:t>
            </a:r>
          </a:p>
        </p:txBody>
      </p:sp>
      <p:sp>
        <p:nvSpPr>
          <p:cNvPr id="93" name="Text Box 550"/>
          <p:cNvSpPr txBox="1">
            <a:spLocks noChangeArrowheads="1"/>
          </p:cNvSpPr>
          <p:nvPr/>
        </p:nvSpPr>
        <p:spPr bwMode="auto">
          <a:xfrm>
            <a:off x="831056" y="1727201"/>
            <a:ext cx="735013" cy="152400"/>
          </a:xfrm>
          <a:prstGeom prst="rect">
            <a:avLst/>
          </a:prstGeom>
          <a:noFill/>
          <a:ln>
            <a:noFill/>
          </a:ln>
          <a:effectLst/>
        </p:spPr>
        <p:txBody>
          <a:bodyPr anchor="ctr">
            <a:spAutoFit/>
          </a:bodyPr>
          <a:lstStyle/>
          <a:p>
            <a:pPr algn="ctr"/>
            <a:r>
              <a:rPr lang="en-US" altLang="en-US" sz="400" b="1" dirty="0">
                <a:solidFill>
                  <a:prstClr val="black"/>
                </a:solidFill>
              </a:rPr>
              <a:t>Red Lake</a:t>
            </a:r>
          </a:p>
        </p:txBody>
      </p:sp>
      <p:sp>
        <p:nvSpPr>
          <p:cNvPr id="94" name="Text Box 551"/>
          <p:cNvSpPr txBox="1">
            <a:spLocks noChangeArrowheads="1"/>
          </p:cNvSpPr>
          <p:nvPr/>
        </p:nvSpPr>
        <p:spPr bwMode="auto">
          <a:xfrm>
            <a:off x="588963" y="1944688"/>
            <a:ext cx="508000" cy="152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400" b="1">
                <a:solidFill>
                  <a:prstClr val="black"/>
                </a:solidFill>
              </a:rPr>
              <a:t>Polk</a:t>
            </a:r>
          </a:p>
        </p:txBody>
      </p:sp>
      <p:sp>
        <p:nvSpPr>
          <p:cNvPr id="95" name="Text Box 554"/>
          <p:cNvSpPr txBox="1">
            <a:spLocks noChangeArrowheads="1"/>
          </p:cNvSpPr>
          <p:nvPr/>
        </p:nvSpPr>
        <p:spPr bwMode="auto">
          <a:xfrm>
            <a:off x="571500" y="2312988"/>
            <a:ext cx="525463" cy="152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400" b="1">
                <a:solidFill>
                  <a:prstClr val="black"/>
                </a:solidFill>
              </a:rPr>
              <a:t>Norman</a:t>
            </a:r>
          </a:p>
        </p:txBody>
      </p:sp>
      <p:sp>
        <p:nvSpPr>
          <p:cNvPr id="96" name="Text Box 555"/>
          <p:cNvSpPr txBox="1">
            <a:spLocks noChangeArrowheads="1"/>
          </p:cNvSpPr>
          <p:nvPr/>
        </p:nvSpPr>
        <p:spPr bwMode="auto">
          <a:xfrm>
            <a:off x="990600" y="2312988"/>
            <a:ext cx="630238" cy="152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400" b="1">
                <a:solidFill>
                  <a:prstClr val="black"/>
                </a:solidFill>
              </a:rPr>
              <a:t>Mahnomen</a:t>
            </a:r>
          </a:p>
        </p:txBody>
      </p:sp>
      <p:sp>
        <p:nvSpPr>
          <p:cNvPr id="97" name="Text Box 556"/>
          <p:cNvSpPr txBox="1">
            <a:spLocks noChangeArrowheads="1"/>
          </p:cNvSpPr>
          <p:nvPr/>
        </p:nvSpPr>
        <p:spPr bwMode="auto">
          <a:xfrm>
            <a:off x="641350" y="2733675"/>
            <a:ext cx="285750" cy="152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400" b="1">
                <a:solidFill>
                  <a:prstClr val="black"/>
                </a:solidFill>
              </a:rPr>
              <a:t>Clay</a:t>
            </a:r>
          </a:p>
        </p:txBody>
      </p:sp>
      <p:sp>
        <p:nvSpPr>
          <p:cNvPr id="98" name="Text Box 558"/>
          <p:cNvSpPr txBox="1">
            <a:spLocks noChangeArrowheads="1"/>
          </p:cNvSpPr>
          <p:nvPr/>
        </p:nvSpPr>
        <p:spPr bwMode="auto">
          <a:xfrm>
            <a:off x="1096963" y="2733675"/>
            <a:ext cx="523875" cy="152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400" b="1">
                <a:solidFill>
                  <a:prstClr val="black"/>
                </a:solidFill>
              </a:rPr>
              <a:t>Becker</a:t>
            </a:r>
          </a:p>
        </p:txBody>
      </p:sp>
      <p:sp>
        <p:nvSpPr>
          <p:cNvPr id="99" name="Text Box 559"/>
          <p:cNvSpPr txBox="1">
            <a:spLocks noChangeArrowheads="1"/>
          </p:cNvSpPr>
          <p:nvPr/>
        </p:nvSpPr>
        <p:spPr bwMode="auto">
          <a:xfrm>
            <a:off x="1620838" y="2419350"/>
            <a:ext cx="628650" cy="152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400" b="1">
                <a:solidFill>
                  <a:prstClr val="black"/>
                </a:solidFill>
              </a:rPr>
              <a:t>Hubbard</a:t>
            </a:r>
          </a:p>
        </p:txBody>
      </p:sp>
      <p:sp>
        <p:nvSpPr>
          <p:cNvPr id="100" name="Text Box 560"/>
          <p:cNvSpPr txBox="1">
            <a:spLocks noChangeArrowheads="1"/>
          </p:cNvSpPr>
          <p:nvPr/>
        </p:nvSpPr>
        <p:spPr bwMode="auto">
          <a:xfrm>
            <a:off x="2668588" y="2944813"/>
            <a:ext cx="523875" cy="152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400" b="1">
                <a:solidFill>
                  <a:prstClr val="black"/>
                </a:solidFill>
              </a:rPr>
              <a:t>Aitkin</a:t>
            </a:r>
          </a:p>
        </p:txBody>
      </p:sp>
      <p:sp>
        <p:nvSpPr>
          <p:cNvPr id="101" name="Text Box 561"/>
          <p:cNvSpPr txBox="1">
            <a:spLocks noChangeArrowheads="1"/>
          </p:cNvSpPr>
          <p:nvPr/>
        </p:nvSpPr>
        <p:spPr bwMode="auto">
          <a:xfrm>
            <a:off x="3192463" y="2944813"/>
            <a:ext cx="517525" cy="152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400" b="1">
                <a:solidFill>
                  <a:prstClr val="black"/>
                </a:solidFill>
              </a:rPr>
              <a:t>Carleton</a:t>
            </a:r>
          </a:p>
        </p:txBody>
      </p:sp>
      <p:sp>
        <p:nvSpPr>
          <p:cNvPr id="102" name="Text Box 563"/>
          <p:cNvSpPr txBox="1">
            <a:spLocks noChangeArrowheads="1"/>
          </p:cNvSpPr>
          <p:nvPr/>
        </p:nvSpPr>
        <p:spPr bwMode="auto">
          <a:xfrm>
            <a:off x="2563813" y="3544888"/>
            <a:ext cx="419100" cy="2127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400" b="1">
                <a:solidFill>
                  <a:prstClr val="black"/>
                </a:solidFill>
              </a:rPr>
              <a:t>Mille</a:t>
            </a:r>
          </a:p>
          <a:p>
            <a:pPr algn="ctr"/>
            <a:r>
              <a:rPr lang="en-US" altLang="en-US" sz="400" b="1">
                <a:solidFill>
                  <a:prstClr val="black"/>
                </a:solidFill>
              </a:rPr>
              <a:t>Lacs</a:t>
            </a:r>
          </a:p>
        </p:txBody>
      </p:sp>
      <p:sp>
        <p:nvSpPr>
          <p:cNvPr id="103" name="Text Box 564"/>
          <p:cNvSpPr txBox="1">
            <a:spLocks noChangeArrowheads="1"/>
          </p:cNvSpPr>
          <p:nvPr/>
        </p:nvSpPr>
        <p:spPr bwMode="auto">
          <a:xfrm>
            <a:off x="2039938" y="3756025"/>
            <a:ext cx="628650" cy="152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400" b="1">
                <a:solidFill>
                  <a:prstClr val="black"/>
                </a:solidFill>
              </a:rPr>
              <a:t>Morrison</a:t>
            </a:r>
          </a:p>
        </p:txBody>
      </p:sp>
      <p:sp>
        <p:nvSpPr>
          <p:cNvPr id="104" name="Text Box 565"/>
          <p:cNvSpPr txBox="1">
            <a:spLocks noChangeArrowheads="1"/>
          </p:cNvSpPr>
          <p:nvPr/>
        </p:nvSpPr>
        <p:spPr bwMode="auto">
          <a:xfrm>
            <a:off x="1725613" y="3629025"/>
            <a:ext cx="419100" cy="152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lang="en-US" altLang="en-US" sz="400" b="1">
                <a:solidFill>
                  <a:prstClr val="black"/>
                </a:solidFill>
              </a:rPr>
              <a:t>Todd</a:t>
            </a:r>
          </a:p>
        </p:txBody>
      </p:sp>
      <p:sp>
        <p:nvSpPr>
          <p:cNvPr id="105" name="Text Box 566"/>
          <p:cNvSpPr txBox="1">
            <a:spLocks noChangeArrowheads="1"/>
          </p:cNvSpPr>
          <p:nvPr/>
        </p:nvSpPr>
        <p:spPr bwMode="auto">
          <a:xfrm>
            <a:off x="531813" y="739775"/>
            <a:ext cx="346075" cy="152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400" b="1">
                <a:solidFill>
                  <a:prstClr val="black"/>
                </a:solidFill>
              </a:rPr>
              <a:t>Kittson</a:t>
            </a:r>
          </a:p>
        </p:txBody>
      </p:sp>
      <p:sp>
        <p:nvSpPr>
          <p:cNvPr id="106" name="Text Box 567"/>
          <p:cNvSpPr txBox="1">
            <a:spLocks noChangeArrowheads="1"/>
          </p:cNvSpPr>
          <p:nvPr/>
        </p:nvSpPr>
        <p:spPr bwMode="auto">
          <a:xfrm>
            <a:off x="2039938" y="2522538"/>
            <a:ext cx="628650" cy="152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400" b="1">
                <a:solidFill>
                  <a:prstClr val="black"/>
                </a:solidFill>
              </a:rPr>
              <a:t>Cass</a:t>
            </a:r>
          </a:p>
        </p:txBody>
      </p:sp>
      <p:sp>
        <p:nvSpPr>
          <p:cNvPr id="107" name="Text Box 569"/>
          <p:cNvSpPr txBox="1">
            <a:spLocks noChangeArrowheads="1"/>
          </p:cNvSpPr>
          <p:nvPr/>
        </p:nvSpPr>
        <p:spPr bwMode="auto">
          <a:xfrm>
            <a:off x="2249488" y="3019425"/>
            <a:ext cx="419100" cy="2127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400" b="1" dirty="0">
                <a:solidFill>
                  <a:prstClr val="black"/>
                </a:solidFill>
              </a:rPr>
              <a:t>Crow </a:t>
            </a:r>
          </a:p>
          <a:p>
            <a:pPr algn="ctr"/>
            <a:r>
              <a:rPr lang="en-US" altLang="en-US" sz="400" b="1" dirty="0">
                <a:solidFill>
                  <a:prstClr val="black"/>
                </a:solidFill>
              </a:rPr>
              <a:t>Wing</a:t>
            </a:r>
          </a:p>
        </p:txBody>
      </p:sp>
      <p:sp>
        <p:nvSpPr>
          <p:cNvPr id="108" name="Text Box 570"/>
          <p:cNvSpPr txBox="1">
            <a:spLocks noChangeArrowheads="1"/>
          </p:cNvSpPr>
          <p:nvPr/>
        </p:nvSpPr>
        <p:spPr bwMode="auto">
          <a:xfrm rot="16200000">
            <a:off x="1668463" y="3097213"/>
            <a:ext cx="525463" cy="152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400" b="1">
                <a:solidFill>
                  <a:prstClr val="black"/>
                </a:solidFill>
              </a:rPr>
              <a:t>Wadena</a:t>
            </a:r>
          </a:p>
        </p:txBody>
      </p:sp>
      <p:sp>
        <p:nvSpPr>
          <p:cNvPr id="109" name="AutoShape 572"/>
          <p:cNvSpPr>
            <a:spLocks noChangeArrowheads="1"/>
          </p:cNvSpPr>
          <p:nvPr/>
        </p:nvSpPr>
        <p:spPr bwMode="auto">
          <a:xfrm>
            <a:off x="1096963" y="3214688"/>
            <a:ext cx="50800" cy="50800"/>
          </a:xfrm>
          <a:prstGeom prst="star4">
            <a:avLst>
              <a:gd name="adj" fmla="val 125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10" name="Text Box 573"/>
          <p:cNvSpPr txBox="1">
            <a:spLocks noChangeArrowheads="1"/>
          </p:cNvSpPr>
          <p:nvPr/>
        </p:nvSpPr>
        <p:spPr bwMode="auto">
          <a:xfrm>
            <a:off x="1173163" y="3262313"/>
            <a:ext cx="403225" cy="152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400" b="1">
                <a:solidFill>
                  <a:prstClr val="black"/>
                </a:solidFill>
              </a:rPr>
              <a:t>Otter Tail</a:t>
            </a:r>
          </a:p>
        </p:txBody>
      </p:sp>
      <p:sp>
        <p:nvSpPr>
          <p:cNvPr id="111" name="Text Box 574"/>
          <p:cNvSpPr txBox="1">
            <a:spLocks noChangeArrowheads="1"/>
          </p:cNvSpPr>
          <p:nvPr/>
        </p:nvSpPr>
        <p:spPr bwMode="auto">
          <a:xfrm>
            <a:off x="571500" y="3262313"/>
            <a:ext cx="525463" cy="152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400" b="1">
                <a:solidFill>
                  <a:prstClr val="black"/>
                </a:solidFill>
              </a:rPr>
              <a:t>Wilkin</a:t>
            </a:r>
          </a:p>
        </p:txBody>
      </p:sp>
      <p:sp>
        <p:nvSpPr>
          <p:cNvPr id="112" name="Text Box 575"/>
          <p:cNvSpPr txBox="1">
            <a:spLocks noChangeArrowheads="1"/>
          </p:cNvSpPr>
          <p:nvPr/>
        </p:nvSpPr>
        <p:spPr bwMode="auto">
          <a:xfrm>
            <a:off x="679450" y="4094163"/>
            <a:ext cx="376238" cy="152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400" b="1">
                <a:solidFill>
                  <a:prstClr val="black"/>
                </a:solidFill>
              </a:rPr>
              <a:t>Traverse</a:t>
            </a:r>
          </a:p>
        </p:txBody>
      </p:sp>
      <p:sp>
        <p:nvSpPr>
          <p:cNvPr id="113" name="Text Box 576"/>
          <p:cNvSpPr txBox="1">
            <a:spLocks noChangeArrowheads="1"/>
          </p:cNvSpPr>
          <p:nvPr/>
        </p:nvSpPr>
        <p:spPr bwMode="auto">
          <a:xfrm>
            <a:off x="1035050" y="3819525"/>
            <a:ext cx="317500" cy="152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400" b="1">
                <a:solidFill>
                  <a:prstClr val="black"/>
                </a:solidFill>
              </a:rPr>
              <a:t>Grant</a:t>
            </a:r>
          </a:p>
        </p:txBody>
      </p:sp>
      <p:sp>
        <p:nvSpPr>
          <p:cNvPr id="114" name="Text Box 577"/>
          <p:cNvSpPr txBox="1">
            <a:spLocks noChangeArrowheads="1"/>
          </p:cNvSpPr>
          <p:nvPr/>
        </p:nvSpPr>
        <p:spPr bwMode="auto">
          <a:xfrm>
            <a:off x="1397000" y="3838575"/>
            <a:ext cx="358775" cy="152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400" b="1">
                <a:solidFill>
                  <a:prstClr val="black"/>
                </a:solidFill>
              </a:rPr>
              <a:t>Douglas</a:t>
            </a:r>
          </a:p>
        </p:txBody>
      </p:sp>
      <p:sp>
        <p:nvSpPr>
          <p:cNvPr id="115" name="Text Box 578"/>
          <p:cNvSpPr txBox="1">
            <a:spLocks noChangeArrowheads="1"/>
          </p:cNvSpPr>
          <p:nvPr/>
        </p:nvSpPr>
        <p:spPr bwMode="auto">
          <a:xfrm>
            <a:off x="1014413" y="4135438"/>
            <a:ext cx="347663" cy="152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400" b="1">
                <a:solidFill>
                  <a:prstClr val="black"/>
                </a:solidFill>
              </a:rPr>
              <a:t>Stevens</a:t>
            </a:r>
          </a:p>
        </p:txBody>
      </p:sp>
      <p:sp>
        <p:nvSpPr>
          <p:cNvPr id="116" name="Text Box 580"/>
          <p:cNvSpPr txBox="1">
            <a:spLocks noChangeArrowheads="1"/>
          </p:cNvSpPr>
          <p:nvPr/>
        </p:nvSpPr>
        <p:spPr bwMode="auto">
          <a:xfrm>
            <a:off x="1373188" y="4130675"/>
            <a:ext cx="422275" cy="152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lang="en-US" altLang="en-US" sz="400" b="1">
                <a:solidFill>
                  <a:prstClr val="black"/>
                </a:solidFill>
              </a:rPr>
              <a:t>Pope</a:t>
            </a:r>
          </a:p>
        </p:txBody>
      </p:sp>
      <p:sp>
        <p:nvSpPr>
          <p:cNvPr id="117" name="Text Box 582"/>
          <p:cNvSpPr txBox="1">
            <a:spLocks noChangeArrowheads="1"/>
          </p:cNvSpPr>
          <p:nvPr/>
        </p:nvSpPr>
        <p:spPr bwMode="auto">
          <a:xfrm>
            <a:off x="1935163" y="4189413"/>
            <a:ext cx="347663" cy="152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400" b="1">
                <a:solidFill>
                  <a:prstClr val="black"/>
                </a:solidFill>
              </a:rPr>
              <a:t>Stearns</a:t>
            </a:r>
          </a:p>
        </p:txBody>
      </p:sp>
      <p:sp>
        <p:nvSpPr>
          <p:cNvPr id="118" name="Text Box 583"/>
          <p:cNvSpPr txBox="1">
            <a:spLocks noChangeArrowheads="1"/>
          </p:cNvSpPr>
          <p:nvPr/>
        </p:nvSpPr>
        <p:spPr bwMode="auto">
          <a:xfrm>
            <a:off x="2354263" y="3997325"/>
            <a:ext cx="339725" cy="152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400" b="1">
                <a:solidFill>
                  <a:prstClr val="black"/>
                </a:solidFill>
              </a:rPr>
              <a:t>Benton</a:t>
            </a:r>
          </a:p>
        </p:txBody>
      </p:sp>
      <p:sp>
        <p:nvSpPr>
          <p:cNvPr id="119" name="Text Box 584"/>
          <p:cNvSpPr txBox="1">
            <a:spLocks noChangeArrowheads="1"/>
          </p:cNvSpPr>
          <p:nvPr/>
        </p:nvSpPr>
        <p:spPr bwMode="auto">
          <a:xfrm>
            <a:off x="3313113" y="3443288"/>
            <a:ext cx="280988" cy="152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400" b="1">
                <a:solidFill>
                  <a:prstClr val="black"/>
                </a:solidFill>
              </a:rPr>
              <a:t>Pine</a:t>
            </a:r>
          </a:p>
        </p:txBody>
      </p:sp>
      <p:sp>
        <p:nvSpPr>
          <p:cNvPr id="120" name="Text Box 585"/>
          <p:cNvSpPr txBox="1">
            <a:spLocks noChangeArrowheads="1"/>
          </p:cNvSpPr>
          <p:nvPr/>
        </p:nvSpPr>
        <p:spPr bwMode="auto">
          <a:xfrm rot="16200000">
            <a:off x="2832100" y="3725863"/>
            <a:ext cx="376238" cy="152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400" b="1">
                <a:solidFill>
                  <a:prstClr val="black"/>
                </a:solidFill>
              </a:rPr>
              <a:t>Kanabec</a:t>
            </a:r>
          </a:p>
        </p:txBody>
      </p:sp>
      <p:sp>
        <p:nvSpPr>
          <p:cNvPr id="121" name="Text Box 586"/>
          <p:cNvSpPr txBox="1">
            <a:spLocks noChangeArrowheads="1"/>
          </p:cNvSpPr>
          <p:nvPr/>
        </p:nvSpPr>
        <p:spPr bwMode="auto">
          <a:xfrm rot="16200000">
            <a:off x="3084513" y="4208463"/>
            <a:ext cx="358775" cy="152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400" b="1">
                <a:solidFill>
                  <a:prstClr val="black"/>
                </a:solidFill>
              </a:rPr>
              <a:t>Chisago</a:t>
            </a:r>
          </a:p>
        </p:txBody>
      </p:sp>
      <p:sp>
        <p:nvSpPr>
          <p:cNvPr id="122" name="Text Box 587"/>
          <p:cNvSpPr txBox="1">
            <a:spLocks noChangeArrowheads="1"/>
          </p:cNvSpPr>
          <p:nvPr/>
        </p:nvSpPr>
        <p:spPr bwMode="auto">
          <a:xfrm>
            <a:off x="2862263" y="4198938"/>
            <a:ext cx="307975" cy="152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400" b="1">
                <a:solidFill>
                  <a:prstClr val="black"/>
                </a:solidFill>
              </a:rPr>
              <a:t>Isanti</a:t>
            </a:r>
          </a:p>
        </p:txBody>
      </p:sp>
      <p:sp>
        <p:nvSpPr>
          <p:cNvPr id="123" name="Text Box 588"/>
          <p:cNvSpPr txBox="1">
            <a:spLocks noChangeArrowheads="1"/>
          </p:cNvSpPr>
          <p:nvPr/>
        </p:nvSpPr>
        <p:spPr bwMode="auto">
          <a:xfrm>
            <a:off x="2395538" y="4235450"/>
            <a:ext cx="571500" cy="152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400" b="1">
                <a:solidFill>
                  <a:prstClr val="black"/>
                </a:solidFill>
              </a:rPr>
              <a:t>Sherburne</a:t>
            </a:r>
          </a:p>
        </p:txBody>
      </p:sp>
      <p:sp>
        <p:nvSpPr>
          <p:cNvPr id="124" name="Text Box 589"/>
          <p:cNvSpPr txBox="1">
            <a:spLocks noChangeArrowheads="1"/>
          </p:cNvSpPr>
          <p:nvPr/>
        </p:nvSpPr>
        <p:spPr bwMode="auto">
          <a:xfrm>
            <a:off x="2424113" y="4502150"/>
            <a:ext cx="342900" cy="152400"/>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400" b="1">
                <a:solidFill>
                  <a:prstClr val="black"/>
                </a:solidFill>
              </a:rPr>
              <a:t>Wright</a:t>
            </a:r>
          </a:p>
        </p:txBody>
      </p:sp>
      <p:sp>
        <p:nvSpPr>
          <p:cNvPr id="125" name="Text Box 592"/>
          <p:cNvSpPr txBox="1">
            <a:spLocks noChangeArrowheads="1"/>
          </p:cNvSpPr>
          <p:nvPr/>
        </p:nvSpPr>
        <p:spPr bwMode="auto">
          <a:xfrm>
            <a:off x="2046288" y="4624388"/>
            <a:ext cx="349250" cy="152400"/>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400" b="1" dirty="0">
                <a:solidFill>
                  <a:prstClr val="black"/>
                </a:solidFill>
              </a:rPr>
              <a:t>Meeker</a:t>
            </a:r>
          </a:p>
        </p:txBody>
      </p:sp>
      <p:sp>
        <p:nvSpPr>
          <p:cNvPr id="126" name="Text Box 593"/>
          <p:cNvSpPr txBox="1">
            <a:spLocks noChangeArrowheads="1"/>
          </p:cNvSpPr>
          <p:nvPr/>
        </p:nvSpPr>
        <p:spPr bwMode="auto">
          <a:xfrm>
            <a:off x="2201863" y="4919663"/>
            <a:ext cx="363538" cy="152400"/>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400" b="1">
                <a:solidFill>
                  <a:prstClr val="black"/>
                </a:solidFill>
              </a:rPr>
              <a:t>McLeod</a:t>
            </a:r>
          </a:p>
        </p:txBody>
      </p:sp>
      <p:sp>
        <p:nvSpPr>
          <p:cNvPr id="127" name="Text Box 595"/>
          <p:cNvSpPr txBox="1">
            <a:spLocks noChangeArrowheads="1"/>
          </p:cNvSpPr>
          <p:nvPr/>
        </p:nvSpPr>
        <p:spPr bwMode="auto">
          <a:xfrm>
            <a:off x="1606550" y="4629150"/>
            <a:ext cx="414338" cy="152400"/>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400" b="1">
                <a:solidFill>
                  <a:prstClr val="black"/>
                </a:solidFill>
              </a:rPr>
              <a:t>Kandiyohi</a:t>
            </a:r>
          </a:p>
        </p:txBody>
      </p:sp>
      <p:sp>
        <p:nvSpPr>
          <p:cNvPr id="128" name="Text Box 596"/>
          <p:cNvSpPr txBox="1">
            <a:spLocks noChangeArrowheads="1"/>
          </p:cNvSpPr>
          <p:nvPr/>
        </p:nvSpPr>
        <p:spPr bwMode="auto">
          <a:xfrm>
            <a:off x="1244600" y="4481513"/>
            <a:ext cx="298450" cy="152400"/>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400" b="1">
                <a:solidFill>
                  <a:prstClr val="black"/>
                </a:solidFill>
              </a:rPr>
              <a:t>Swift</a:t>
            </a:r>
          </a:p>
        </p:txBody>
      </p:sp>
      <p:sp>
        <p:nvSpPr>
          <p:cNvPr id="129" name="Text Box 598"/>
          <p:cNvSpPr txBox="1">
            <a:spLocks noChangeArrowheads="1"/>
          </p:cNvSpPr>
          <p:nvPr/>
        </p:nvSpPr>
        <p:spPr bwMode="auto">
          <a:xfrm>
            <a:off x="798513" y="4332288"/>
            <a:ext cx="306388" cy="212725"/>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400" b="1">
                <a:solidFill>
                  <a:prstClr val="black"/>
                </a:solidFill>
              </a:rPr>
              <a:t>Big</a:t>
            </a:r>
          </a:p>
          <a:p>
            <a:pPr algn="ctr"/>
            <a:r>
              <a:rPr lang="en-US" altLang="en-US" sz="400" b="1">
                <a:solidFill>
                  <a:prstClr val="black"/>
                </a:solidFill>
              </a:rPr>
              <a:t>Stone</a:t>
            </a:r>
          </a:p>
        </p:txBody>
      </p:sp>
      <p:sp>
        <p:nvSpPr>
          <p:cNvPr id="130" name="Text Box 599"/>
          <p:cNvSpPr txBox="1">
            <a:spLocks noChangeArrowheads="1"/>
          </p:cNvSpPr>
          <p:nvPr/>
        </p:nvSpPr>
        <p:spPr bwMode="auto">
          <a:xfrm>
            <a:off x="735013" y="4787900"/>
            <a:ext cx="300038" cy="273050"/>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400" b="1">
                <a:solidFill>
                  <a:prstClr val="black"/>
                </a:solidFill>
              </a:rPr>
              <a:t>Lac</a:t>
            </a:r>
          </a:p>
          <a:p>
            <a:r>
              <a:rPr lang="en-US" altLang="en-US" sz="400" b="1">
                <a:solidFill>
                  <a:prstClr val="black"/>
                </a:solidFill>
              </a:rPr>
              <a:t>Qui</a:t>
            </a:r>
          </a:p>
          <a:p>
            <a:r>
              <a:rPr lang="en-US" altLang="en-US" sz="400" b="1">
                <a:solidFill>
                  <a:prstClr val="black"/>
                </a:solidFill>
              </a:rPr>
              <a:t>Parle</a:t>
            </a:r>
          </a:p>
        </p:txBody>
      </p:sp>
      <p:sp>
        <p:nvSpPr>
          <p:cNvPr id="131" name="Text Box 601"/>
          <p:cNvSpPr txBox="1">
            <a:spLocks noChangeArrowheads="1"/>
          </p:cNvSpPr>
          <p:nvPr/>
        </p:nvSpPr>
        <p:spPr bwMode="auto">
          <a:xfrm>
            <a:off x="1150938" y="4770438"/>
            <a:ext cx="404813" cy="152400"/>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400" b="1">
                <a:solidFill>
                  <a:prstClr val="black"/>
                </a:solidFill>
              </a:rPr>
              <a:t>Chippewa</a:t>
            </a:r>
          </a:p>
        </p:txBody>
      </p:sp>
      <p:sp>
        <p:nvSpPr>
          <p:cNvPr id="132" name="Text Box 603"/>
          <p:cNvSpPr txBox="1">
            <a:spLocks noChangeArrowheads="1"/>
          </p:cNvSpPr>
          <p:nvPr/>
        </p:nvSpPr>
        <p:spPr bwMode="auto">
          <a:xfrm>
            <a:off x="1630363" y="5026025"/>
            <a:ext cx="361950" cy="152400"/>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400" b="1">
                <a:solidFill>
                  <a:prstClr val="black"/>
                </a:solidFill>
              </a:rPr>
              <a:t>Renville</a:t>
            </a:r>
          </a:p>
        </p:txBody>
      </p:sp>
      <p:sp>
        <p:nvSpPr>
          <p:cNvPr id="133" name="Text Box 604"/>
          <p:cNvSpPr txBox="1">
            <a:spLocks noChangeArrowheads="1"/>
          </p:cNvSpPr>
          <p:nvPr/>
        </p:nvSpPr>
        <p:spPr bwMode="auto">
          <a:xfrm>
            <a:off x="2176463" y="5237163"/>
            <a:ext cx="317500" cy="152400"/>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400" b="1">
                <a:solidFill>
                  <a:prstClr val="black"/>
                </a:solidFill>
              </a:rPr>
              <a:t>Sibley</a:t>
            </a:r>
          </a:p>
        </p:txBody>
      </p:sp>
      <p:sp>
        <p:nvSpPr>
          <p:cNvPr id="134" name="Rectangle 606"/>
          <p:cNvSpPr>
            <a:spLocks noChangeArrowheads="1"/>
          </p:cNvSpPr>
          <p:nvPr/>
        </p:nvSpPr>
        <p:spPr bwMode="auto">
          <a:xfrm>
            <a:off x="3977481" y="3824727"/>
            <a:ext cx="165364" cy="183942"/>
          </a:xfrm>
          <a:prstGeom prst="rect">
            <a:avLst/>
          </a:prstGeom>
          <a:solidFill>
            <a:schemeClr val="bg1"/>
          </a:solidFill>
          <a:ln w="0">
            <a:solidFill>
              <a:srgbClr val="000000"/>
            </a:solidFill>
            <a:miter lim="800000"/>
            <a:headEnd/>
            <a:tailEnd/>
          </a:ln>
        </p:spPr>
        <p:txBody>
          <a:bodyPr/>
          <a:lstStyle/>
          <a:p>
            <a:endParaRPr lang="en-US">
              <a:solidFill>
                <a:prstClr val="black"/>
              </a:solidFill>
            </a:endParaRPr>
          </a:p>
        </p:txBody>
      </p:sp>
      <p:sp>
        <p:nvSpPr>
          <p:cNvPr id="135" name="Rectangle 609"/>
          <p:cNvSpPr>
            <a:spLocks noChangeArrowheads="1"/>
          </p:cNvSpPr>
          <p:nvPr/>
        </p:nvSpPr>
        <p:spPr bwMode="auto">
          <a:xfrm>
            <a:off x="3970337" y="3598412"/>
            <a:ext cx="165957" cy="203650"/>
          </a:xfrm>
          <a:prstGeom prst="rect">
            <a:avLst/>
          </a:prstGeom>
          <a:solidFill>
            <a:srgbClr val="FF66FF"/>
          </a:solidFill>
          <a:ln w="0">
            <a:solidFill>
              <a:srgbClr val="000000"/>
            </a:solidFill>
            <a:miter lim="800000"/>
            <a:headEnd/>
            <a:tailEnd/>
          </a:ln>
        </p:spPr>
        <p:txBody>
          <a:bodyPr/>
          <a:lstStyle/>
          <a:p>
            <a:endParaRPr lang="en-US">
              <a:solidFill>
                <a:prstClr val="black"/>
              </a:solidFill>
            </a:endParaRPr>
          </a:p>
        </p:txBody>
      </p:sp>
      <p:sp>
        <p:nvSpPr>
          <p:cNvPr id="136" name="Rectangle 610"/>
          <p:cNvSpPr>
            <a:spLocks noChangeArrowheads="1"/>
          </p:cNvSpPr>
          <p:nvPr/>
        </p:nvSpPr>
        <p:spPr bwMode="auto">
          <a:xfrm>
            <a:off x="4213505" y="3867919"/>
            <a:ext cx="1027525"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b="1" dirty="0">
                <a:solidFill>
                  <a:prstClr val="black"/>
                </a:solidFill>
                <a:latin typeface="AvantGarde Bk BT" pitchFamily="34" charset="0"/>
              </a:rPr>
              <a:t>No </a:t>
            </a:r>
            <a:r>
              <a:rPr lang="en-US" altLang="en-US" sz="700" b="1" dirty="0" smtClean="0">
                <a:solidFill>
                  <a:prstClr val="black"/>
                </a:solidFill>
                <a:latin typeface="AvantGarde Bk BT" pitchFamily="34" charset="0"/>
              </a:rPr>
              <a:t>County-wide </a:t>
            </a:r>
            <a:r>
              <a:rPr lang="en-US" altLang="en-US" sz="700" b="1" dirty="0">
                <a:solidFill>
                  <a:prstClr val="black"/>
                </a:solidFill>
                <a:latin typeface="AvantGarde Bk BT" pitchFamily="34" charset="0"/>
              </a:rPr>
              <a:t>Service</a:t>
            </a:r>
            <a:endParaRPr lang="en-US" altLang="en-US" dirty="0">
              <a:solidFill>
                <a:prstClr val="black"/>
              </a:solidFill>
            </a:endParaRPr>
          </a:p>
        </p:txBody>
      </p:sp>
      <p:sp>
        <p:nvSpPr>
          <p:cNvPr id="137" name="Rectangle 613"/>
          <p:cNvSpPr>
            <a:spLocks noChangeArrowheads="1"/>
          </p:cNvSpPr>
          <p:nvPr/>
        </p:nvSpPr>
        <p:spPr bwMode="auto">
          <a:xfrm>
            <a:off x="4217850" y="3675689"/>
            <a:ext cx="659401" cy="107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b="1" dirty="0">
                <a:solidFill>
                  <a:prstClr val="black"/>
                </a:solidFill>
                <a:latin typeface="AvantGarde Bk BT" pitchFamily="34" charset="0"/>
              </a:rPr>
              <a:t>T.C. Metro Area</a:t>
            </a:r>
            <a:endParaRPr lang="en-US" altLang="en-US" dirty="0">
              <a:solidFill>
                <a:prstClr val="black"/>
              </a:solidFill>
            </a:endParaRPr>
          </a:p>
        </p:txBody>
      </p:sp>
      <p:sp>
        <p:nvSpPr>
          <p:cNvPr id="138" name="Text Box 615"/>
          <p:cNvSpPr txBox="1">
            <a:spLocks noChangeArrowheads="1"/>
          </p:cNvSpPr>
          <p:nvPr/>
        </p:nvSpPr>
        <p:spPr bwMode="auto">
          <a:xfrm>
            <a:off x="2208213" y="5453063"/>
            <a:ext cx="350838" cy="152400"/>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400" b="1">
                <a:solidFill>
                  <a:prstClr val="black"/>
                </a:solidFill>
              </a:rPr>
              <a:t>Nicollet</a:t>
            </a:r>
          </a:p>
        </p:txBody>
      </p:sp>
      <p:sp>
        <p:nvSpPr>
          <p:cNvPr id="139" name="Text Box 617"/>
          <p:cNvSpPr txBox="1">
            <a:spLocks noChangeArrowheads="1"/>
          </p:cNvSpPr>
          <p:nvPr/>
        </p:nvSpPr>
        <p:spPr bwMode="auto">
          <a:xfrm>
            <a:off x="2281238" y="5821363"/>
            <a:ext cx="422275" cy="152400"/>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400" b="1">
                <a:solidFill>
                  <a:prstClr val="black"/>
                </a:solidFill>
              </a:rPr>
              <a:t>Blue Earth</a:t>
            </a:r>
          </a:p>
        </p:txBody>
      </p:sp>
      <p:sp>
        <p:nvSpPr>
          <p:cNvPr id="140" name="Text Box 619"/>
          <p:cNvSpPr txBox="1">
            <a:spLocks noChangeArrowheads="1"/>
          </p:cNvSpPr>
          <p:nvPr/>
        </p:nvSpPr>
        <p:spPr bwMode="auto">
          <a:xfrm>
            <a:off x="1852613" y="5610225"/>
            <a:ext cx="330200" cy="152400"/>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400" b="1">
                <a:solidFill>
                  <a:prstClr val="black"/>
                </a:solidFill>
              </a:rPr>
              <a:t>Brown</a:t>
            </a:r>
          </a:p>
        </p:txBody>
      </p:sp>
      <p:sp>
        <p:nvSpPr>
          <p:cNvPr id="141" name="Text Box 620"/>
          <p:cNvSpPr txBox="1">
            <a:spLocks noChangeArrowheads="1"/>
          </p:cNvSpPr>
          <p:nvPr/>
        </p:nvSpPr>
        <p:spPr bwMode="auto">
          <a:xfrm>
            <a:off x="1846263" y="5884863"/>
            <a:ext cx="422275" cy="152400"/>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400" b="1">
                <a:solidFill>
                  <a:prstClr val="black"/>
                </a:solidFill>
              </a:rPr>
              <a:t>Watonwan</a:t>
            </a:r>
          </a:p>
        </p:txBody>
      </p:sp>
      <p:sp>
        <p:nvSpPr>
          <p:cNvPr id="142" name="Text Box 621"/>
          <p:cNvSpPr txBox="1">
            <a:spLocks noChangeArrowheads="1"/>
          </p:cNvSpPr>
          <p:nvPr/>
        </p:nvSpPr>
        <p:spPr bwMode="auto">
          <a:xfrm>
            <a:off x="1441450" y="5426075"/>
            <a:ext cx="387350" cy="152400"/>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400" b="1">
                <a:solidFill>
                  <a:prstClr val="black"/>
                </a:solidFill>
              </a:rPr>
              <a:t>Redwood</a:t>
            </a:r>
          </a:p>
        </p:txBody>
      </p:sp>
      <p:sp>
        <p:nvSpPr>
          <p:cNvPr id="143" name="Text Box 622"/>
          <p:cNvSpPr txBox="1">
            <a:spLocks noChangeArrowheads="1"/>
          </p:cNvSpPr>
          <p:nvPr/>
        </p:nvSpPr>
        <p:spPr bwMode="auto">
          <a:xfrm>
            <a:off x="844550" y="5149850"/>
            <a:ext cx="546100" cy="152400"/>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400" b="1">
                <a:solidFill>
                  <a:prstClr val="black"/>
                </a:solidFill>
              </a:rPr>
              <a:t>Yellow Medicine</a:t>
            </a:r>
          </a:p>
        </p:txBody>
      </p:sp>
      <p:sp>
        <p:nvSpPr>
          <p:cNvPr id="144" name="Rectangle 623"/>
          <p:cNvSpPr>
            <a:spLocks noChangeArrowheads="1"/>
          </p:cNvSpPr>
          <p:nvPr/>
        </p:nvSpPr>
        <p:spPr bwMode="auto">
          <a:xfrm>
            <a:off x="2728913" y="5741988"/>
            <a:ext cx="285750" cy="368300"/>
          </a:xfrm>
          <a:prstGeom prst="rect">
            <a:avLst/>
          </a:prstGeom>
          <a:solidFill>
            <a:schemeClr val="bg1"/>
          </a:solidFill>
          <a:ln w="0">
            <a:solidFill>
              <a:srgbClr val="000000"/>
            </a:solidFill>
            <a:miter lim="800000"/>
            <a:headEnd/>
            <a:tailEnd/>
          </a:ln>
          <a:effectLst/>
        </p:spPr>
        <p:txBody>
          <a:bodyPr wrap="none" anchor="ctr"/>
          <a:lstStyle/>
          <a:p>
            <a:endParaRPr lang="en-US">
              <a:solidFill>
                <a:prstClr val="black"/>
              </a:solidFill>
            </a:endParaRPr>
          </a:p>
        </p:txBody>
      </p:sp>
      <p:sp>
        <p:nvSpPr>
          <p:cNvPr id="145" name="Text Box 624"/>
          <p:cNvSpPr txBox="1">
            <a:spLocks noChangeArrowheads="1"/>
          </p:cNvSpPr>
          <p:nvPr/>
        </p:nvSpPr>
        <p:spPr bwMode="auto">
          <a:xfrm>
            <a:off x="706438" y="5441950"/>
            <a:ext cx="350838" cy="152400"/>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400" b="1">
                <a:solidFill>
                  <a:prstClr val="black"/>
                </a:solidFill>
              </a:rPr>
              <a:t>Lincoln</a:t>
            </a:r>
          </a:p>
        </p:txBody>
      </p:sp>
      <p:sp>
        <p:nvSpPr>
          <p:cNvPr id="146" name="Text Box 625"/>
          <p:cNvSpPr txBox="1">
            <a:spLocks noChangeArrowheads="1"/>
          </p:cNvSpPr>
          <p:nvPr/>
        </p:nvSpPr>
        <p:spPr bwMode="auto">
          <a:xfrm>
            <a:off x="1042988" y="5446713"/>
            <a:ext cx="296863" cy="152400"/>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400" b="1">
                <a:solidFill>
                  <a:prstClr val="black"/>
                </a:solidFill>
              </a:rPr>
              <a:t>Lyon</a:t>
            </a:r>
          </a:p>
        </p:txBody>
      </p:sp>
      <p:sp>
        <p:nvSpPr>
          <p:cNvPr id="147" name="Text Box 626"/>
          <p:cNvSpPr txBox="1">
            <a:spLocks noChangeArrowheads="1"/>
          </p:cNvSpPr>
          <p:nvPr/>
        </p:nvSpPr>
        <p:spPr bwMode="auto">
          <a:xfrm>
            <a:off x="1435100" y="5846763"/>
            <a:ext cx="450850" cy="152400"/>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400" b="1">
                <a:solidFill>
                  <a:prstClr val="black"/>
                </a:solidFill>
              </a:rPr>
              <a:t>Cottonwood</a:t>
            </a:r>
          </a:p>
        </p:txBody>
      </p:sp>
      <p:sp>
        <p:nvSpPr>
          <p:cNvPr id="148" name="Text Box 627"/>
          <p:cNvSpPr txBox="1">
            <a:spLocks noChangeArrowheads="1"/>
          </p:cNvSpPr>
          <p:nvPr/>
        </p:nvSpPr>
        <p:spPr bwMode="auto">
          <a:xfrm>
            <a:off x="1033463" y="5838825"/>
            <a:ext cx="355600" cy="152400"/>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400" b="1">
                <a:solidFill>
                  <a:prstClr val="black"/>
                </a:solidFill>
              </a:rPr>
              <a:t>Murray</a:t>
            </a:r>
          </a:p>
        </p:txBody>
      </p:sp>
      <p:sp>
        <p:nvSpPr>
          <p:cNvPr id="149" name="Text Box 628"/>
          <p:cNvSpPr txBox="1">
            <a:spLocks noChangeArrowheads="1"/>
          </p:cNvSpPr>
          <p:nvPr/>
        </p:nvSpPr>
        <p:spPr bwMode="auto">
          <a:xfrm rot="16200000">
            <a:off x="700088" y="5857875"/>
            <a:ext cx="393700" cy="152400"/>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400" b="1">
                <a:solidFill>
                  <a:prstClr val="black"/>
                </a:solidFill>
              </a:rPr>
              <a:t>Pipestone</a:t>
            </a:r>
          </a:p>
        </p:txBody>
      </p:sp>
      <p:sp>
        <p:nvSpPr>
          <p:cNvPr id="150" name="Text Box 630"/>
          <p:cNvSpPr txBox="1">
            <a:spLocks noChangeArrowheads="1"/>
          </p:cNvSpPr>
          <p:nvPr/>
        </p:nvSpPr>
        <p:spPr bwMode="auto">
          <a:xfrm>
            <a:off x="735013" y="6156325"/>
            <a:ext cx="296863" cy="152400"/>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400" b="1">
                <a:solidFill>
                  <a:prstClr val="black"/>
                </a:solidFill>
              </a:rPr>
              <a:t>Rock</a:t>
            </a:r>
          </a:p>
        </p:txBody>
      </p:sp>
      <p:sp>
        <p:nvSpPr>
          <p:cNvPr id="151" name="Text Box 631"/>
          <p:cNvSpPr txBox="1">
            <a:spLocks noChangeArrowheads="1"/>
          </p:cNvSpPr>
          <p:nvPr/>
        </p:nvSpPr>
        <p:spPr bwMode="auto">
          <a:xfrm>
            <a:off x="1058863" y="6145213"/>
            <a:ext cx="330200" cy="152400"/>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400" b="1">
                <a:solidFill>
                  <a:prstClr val="black"/>
                </a:solidFill>
              </a:rPr>
              <a:t>Nobles</a:t>
            </a:r>
          </a:p>
        </p:txBody>
      </p:sp>
      <p:sp>
        <p:nvSpPr>
          <p:cNvPr id="152" name="Text Box 632"/>
          <p:cNvSpPr txBox="1">
            <a:spLocks noChangeArrowheads="1"/>
          </p:cNvSpPr>
          <p:nvPr/>
        </p:nvSpPr>
        <p:spPr bwMode="auto">
          <a:xfrm>
            <a:off x="1458913" y="6148388"/>
            <a:ext cx="358775" cy="152400"/>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400" b="1">
                <a:solidFill>
                  <a:prstClr val="black"/>
                </a:solidFill>
              </a:rPr>
              <a:t>Jackson</a:t>
            </a:r>
          </a:p>
        </p:txBody>
      </p:sp>
      <p:sp>
        <p:nvSpPr>
          <p:cNvPr id="153" name="Text Box 633"/>
          <p:cNvSpPr txBox="1">
            <a:spLocks noChangeArrowheads="1"/>
          </p:cNvSpPr>
          <p:nvPr/>
        </p:nvSpPr>
        <p:spPr bwMode="auto">
          <a:xfrm>
            <a:off x="1930400" y="6149975"/>
            <a:ext cx="339725" cy="152400"/>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400" b="1">
                <a:solidFill>
                  <a:prstClr val="black"/>
                </a:solidFill>
              </a:rPr>
              <a:t>Martin</a:t>
            </a:r>
          </a:p>
        </p:txBody>
      </p:sp>
      <p:sp>
        <p:nvSpPr>
          <p:cNvPr id="154" name="Text Box 634"/>
          <p:cNvSpPr txBox="1">
            <a:spLocks noChangeArrowheads="1"/>
          </p:cNvSpPr>
          <p:nvPr/>
        </p:nvSpPr>
        <p:spPr bwMode="auto">
          <a:xfrm>
            <a:off x="2360613" y="6143625"/>
            <a:ext cx="392113" cy="152400"/>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400" b="1">
                <a:solidFill>
                  <a:prstClr val="black"/>
                </a:solidFill>
              </a:rPr>
              <a:t>Faribault</a:t>
            </a:r>
          </a:p>
        </p:txBody>
      </p:sp>
      <p:sp>
        <p:nvSpPr>
          <p:cNvPr id="155" name="Text Box 635"/>
          <p:cNvSpPr txBox="1">
            <a:spLocks noChangeArrowheads="1"/>
          </p:cNvSpPr>
          <p:nvPr/>
        </p:nvSpPr>
        <p:spPr bwMode="auto">
          <a:xfrm>
            <a:off x="2849563" y="6140450"/>
            <a:ext cx="387350" cy="152400"/>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400" b="1">
                <a:solidFill>
                  <a:prstClr val="black"/>
                </a:solidFill>
              </a:rPr>
              <a:t>Freeborn</a:t>
            </a:r>
          </a:p>
        </p:txBody>
      </p:sp>
      <p:sp>
        <p:nvSpPr>
          <p:cNvPr id="156" name="Text Box 636"/>
          <p:cNvSpPr txBox="1">
            <a:spLocks noChangeArrowheads="1"/>
          </p:cNvSpPr>
          <p:nvPr/>
        </p:nvSpPr>
        <p:spPr bwMode="auto">
          <a:xfrm>
            <a:off x="2697163" y="5816600"/>
            <a:ext cx="349250" cy="152400"/>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400" b="1">
                <a:solidFill>
                  <a:prstClr val="black"/>
                </a:solidFill>
              </a:rPr>
              <a:t>Waseca</a:t>
            </a:r>
          </a:p>
        </p:txBody>
      </p:sp>
      <p:sp>
        <p:nvSpPr>
          <p:cNvPr id="157" name="Text Box 638"/>
          <p:cNvSpPr txBox="1">
            <a:spLocks noChangeArrowheads="1"/>
          </p:cNvSpPr>
          <p:nvPr/>
        </p:nvSpPr>
        <p:spPr bwMode="auto">
          <a:xfrm>
            <a:off x="2582863" y="5449888"/>
            <a:ext cx="369888" cy="152400"/>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400" b="1">
                <a:solidFill>
                  <a:prstClr val="black"/>
                </a:solidFill>
              </a:rPr>
              <a:t>LeSueur</a:t>
            </a:r>
          </a:p>
        </p:txBody>
      </p:sp>
      <p:sp>
        <p:nvSpPr>
          <p:cNvPr id="158" name="Text Box 640"/>
          <p:cNvSpPr txBox="1">
            <a:spLocks noChangeArrowheads="1"/>
          </p:cNvSpPr>
          <p:nvPr/>
        </p:nvSpPr>
        <p:spPr bwMode="auto">
          <a:xfrm>
            <a:off x="2944813" y="5459413"/>
            <a:ext cx="279400" cy="152400"/>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400" b="1">
                <a:solidFill>
                  <a:prstClr val="black"/>
                </a:solidFill>
              </a:rPr>
              <a:t>Rice</a:t>
            </a:r>
          </a:p>
        </p:txBody>
      </p:sp>
      <p:sp>
        <p:nvSpPr>
          <p:cNvPr id="159" name="Text Box 643"/>
          <p:cNvSpPr txBox="1">
            <a:spLocks noChangeArrowheads="1"/>
          </p:cNvSpPr>
          <p:nvPr/>
        </p:nvSpPr>
        <p:spPr bwMode="auto">
          <a:xfrm>
            <a:off x="2984500" y="5821363"/>
            <a:ext cx="311150" cy="152400"/>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400" b="1">
                <a:solidFill>
                  <a:prstClr val="black"/>
                </a:solidFill>
              </a:rPr>
              <a:t>Steele</a:t>
            </a:r>
          </a:p>
        </p:txBody>
      </p:sp>
      <p:sp>
        <p:nvSpPr>
          <p:cNvPr id="160" name="Text Box 644"/>
          <p:cNvSpPr txBox="1">
            <a:spLocks noChangeArrowheads="1"/>
          </p:cNvSpPr>
          <p:nvPr/>
        </p:nvSpPr>
        <p:spPr bwMode="auto">
          <a:xfrm>
            <a:off x="3251200" y="5822950"/>
            <a:ext cx="322263" cy="152400"/>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400" b="1">
                <a:solidFill>
                  <a:prstClr val="black"/>
                </a:solidFill>
              </a:rPr>
              <a:t>Dodge</a:t>
            </a:r>
          </a:p>
        </p:txBody>
      </p:sp>
      <p:sp>
        <p:nvSpPr>
          <p:cNvPr id="161" name="Text Box 645"/>
          <p:cNvSpPr txBox="1">
            <a:spLocks noChangeArrowheads="1"/>
          </p:cNvSpPr>
          <p:nvPr/>
        </p:nvSpPr>
        <p:spPr bwMode="auto">
          <a:xfrm>
            <a:off x="3319463" y="6145213"/>
            <a:ext cx="338138" cy="152400"/>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400" b="1">
                <a:solidFill>
                  <a:prstClr val="black"/>
                </a:solidFill>
              </a:rPr>
              <a:t>Mower</a:t>
            </a:r>
          </a:p>
        </p:txBody>
      </p:sp>
      <p:sp>
        <p:nvSpPr>
          <p:cNvPr id="162" name="Text Box 646"/>
          <p:cNvSpPr txBox="1">
            <a:spLocks noChangeArrowheads="1"/>
          </p:cNvSpPr>
          <p:nvPr/>
        </p:nvSpPr>
        <p:spPr bwMode="auto">
          <a:xfrm>
            <a:off x="3784600" y="6149975"/>
            <a:ext cx="371475" cy="152400"/>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400" b="1">
                <a:solidFill>
                  <a:prstClr val="black"/>
                </a:solidFill>
              </a:rPr>
              <a:t>Fillmore</a:t>
            </a:r>
          </a:p>
        </p:txBody>
      </p:sp>
      <p:sp>
        <p:nvSpPr>
          <p:cNvPr id="163" name="Text Box 647"/>
          <p:cNvSpPr txBox="1">
            <a:spLocks noChangeArrowheads="1"/>
          </p:cNvSpPr>
          <p:nvPr/>
        </p:nvSpPr>
        <p:spPr bwMode="auto">
          <a:xfrm>
            <a:off x="4221163" y="6213475"/>
            <a:ext cx="368300" cy="152400"/>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400" b="1">
                <a:solidFill>
                  <a:prstClr val="black"/>
                </a:solidFill>
              </a:rPr>
              <a:t>Houston</a:t>
            </a:r>
          </a:p>
        </p:txBody>
      </p:sp>
      <p:sp>
        <p:nvSpPr>
          <p:cNvPr id="164" name="Text Box 648"/>
          <p:cNvSpPr txBox="1">
            <a:spLocks noChangeArrowheads="1"/>
          </p:cNvSpPr>
          <p:nvPr/>
        </p:nvSpPr>
        <p:spPr bwMode="auto">
          <a:xfrm>
            <a:off x="4051300" y="5892800"/>
            <a:ext cx="357188" cy="152400"/>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400" b="1">
                <a:solidFill>
                  <a:prstClr val="black"/>
                </a:solidFill>
              </a:rPr>
              <a:t>Winona</a:t>
            </a:r>
          </a:p>
        </p:txBody>
      </p:sp>
      <p:sp>
        <p:nvSpPr>
          <p:cNvPr id="166" name="Text Box 650"/>
          <p:cNvSpPr txBox="1">
            <a:spLocks noChangeArrowheads="1"/>
          </p:cNvSpPr>
          <p:nvPr/>
        </p:nvSpPr>
        <p:spPr bwMode="auto">
          <a:xfrm>
            <a:off x="3663950" y="5878513"/>
            <a:ext cx="393700" cy="152400"/>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400" b="1">
                <a:solidFill>
                  <a:prstClr val="black"/>
                </a:solidFill>
              </a:rPr>
              <a:t>Olmstead</a:t>
            </a:r>
          </a:p>
        </p:txBody>
      </p:sp>
      <p:sp>
        <p:nvSpPr>
          <p:cNvPr id="167" name="Text Box 653"/>
          <p:cNvSpPr txBox="1">
            <a:spLocks noChangeArrowheads="1"/>
          </p:cNvSpPr>
          <p:nvPr/>
        </p:nvSpPr>
        <p:spPr bwMode="auto">
          <a:xfrm>
            <a:off x="3689350" y="5556250"/>
            <a:ext cx="387350" cy="152400"/>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400" b="1">
                <a:solidFill>
                  <a:prstClr val="black"/>
                </a:solidFill>
              </a:rPr>
              <a:t>Wabasha</a:t>
            </a:r>
          </a:p>
        </p:txBody>
      </p:sp>
      <p:sp>
        <p:nvSpPr>
          <p:cNvPr id="168" name="Text Box 654"/>
          <p:cNvSpPr txBox="1">
            <a:spLocks noChangeArrowheads="1"/>
          </p:cNvSpPr>
          <p:nvPr/>
        </p:nvSpPr>
        <p:spPr bwMode="auto">
          <a:xfrm>
            <a:off x="3319463" y="5403850"/>
            <a:ext cx="382588" cy="152400"/>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400" b="1">
                <a:solidFill>
                  <a:prstClr val="black"/>
                </a:solidFill>
              </a:rPr>
              <a:t>Goodhue</a:t>
            </a:r>
          </a:p>
        </p:txBody>
      </p:sp>
      <p:sp>
        <p:nvSpPr>
          <p:cNvPr id="169" name="AutoShape 655"/>
          <p:cNvSpPr>
            <a:spLocks noChangeArrowheads="1"/>
          </p:cNvSpPr>
          <p:nvPr/>
        </p:nvSpPr>
        <p:spPr bwMode="auto">
          <a:xfrm>
            <a:off x="3632200" y="5211763"/>
            <a:ext cx="49213" cy="50800"/>
          </a:xfrm>
          <a:prstGeom prst="star4">
            <a:avLst>
              <a:gd name="adj" fmla="val 125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grpSp>
        <p:nvGrpSpPr>
          <p:cNvPr id="170" name="Group 656"/>
          <p:cNvGrpSpPr>
            <a:grpSpLocks/>
          </p:cNvGrpSpPr>
          <p:nvPr/>
        </p:nvGrpSpPr>
        <p:grpSpPr bwMode="auto">
          <a:xfrm>
            <a:off x="2506663" y="4344988"/>
            <a:ext cx="1060450" cy="1154113"/>
            <a:chOff x="3561" y="2608"/>
            <a:chExt cx="486" cy="524"/>
          </a:xfrm>
        </p:grpSpPr>
        <p:sp>
          <p:nvSpPr>
            <p:cNvPr id="190" name="Freeform 657"/>
            <p:cNvSpPr>
              <a:spLocks/>
            </p:cNvSpPr>
            <p:nvPr/>
          </p:nvSpPr>
          <p:spPr bwMode="auto">
            <a:xfrm>
              <a:off x="3725" y="2617"/>
              <a:ext cx="159" cy="169"/>
            </a:xfrm>
            <a:custGeom>
              <a:avLst/>
              <a:gdLst>
                <a:gd name="T0" fmla="*/ 0 w 17"/>
                <a:gd name="T1" fmla="*/ 6 h 18"/>
                <a:gd name="T2" fmla="*/ 0 w 17"/>
                <a:gd name="T3" fmla="*/ 0 h 18"/>
                <a:gd name="T4" fmla="*/ 17 w 17"/>
                <a:gd name="T5" fmla="*/ 0 h 18"/>
                <a:gd name="T6" fmla="*/ 17 w 17"/>
                <a:gd name="T7" fmla="*/ 12 h 18"/>
                <a:gd name="T8" fmla="*/ 10 w 17"/>
                <a:gd name="T9" fmla="*/ 12 h 18"/>
                <a:gd name="T10" fmla="*/ 10 w 17"/>
                <a:gd name="T11" fmla="*/ 18 h 18"/>
                <a:gd name="T12" fmla="*/ 8 w 17"/>
                <a:gd name="T13" fmla="*/ 18 h 18"/>
                <a:gd name="T14" fmla="*/ 8 w 17"/>
                <a:gd name="T15" fmla="*/ 14 h 18"/>
                <a:gd name="T16" fmla="*/ 7 w 17"/>
                <a:gd name="T17" fmla="*/ 14 h 18"/>
                <a:gd name="T18" fmla="*/ 6 w 17"/>
                <a:gd name="T19" fmla="*/ 13 h 18"/>
                <a:gd name="T20" fmla="*/ 6 w 17"/>
                <a:gd name="T21" fmla="*/ 13 h 18"/>
                <a:gd name="T22" fmla="*/ 6 w 17"/>
                <a:gd name="T23" fmla="*/ 12 h 18"/>
                <a:gd name="T24" fmla="*/ 5 w 17"/>
                <a:gd name="T25" fmla="*/ 12 h 18"/>
                <a:gd name="T26" fmla="*/ 5 w 17"/>
                <a:gd name="T27" fmla="*/ 12 h 18"/>
                <a:gd name="T28" fmla="*/ 4 w 17"/>
                <a:gd name="T29" fmla="*/ 11 h 18"/>
                <a:gd name="T30" fmla="*/ 4 w 17"/>
                <a:gd name="T31" fmla="*/ 10 h 18"/>
                <a:gd name="T32" fmla="*/ 4 w 17"/>
                <a:gd name="T33" fmla="*/ 10 h 18"/>
                <a:gd name="T34" fmla="*/ 3 w 17"/>
                <a:gd name="T35" fmla="*/ 8 h 18"/>
                <a:gd name="T36" fmla="*/ 1 w 17"/>
                <a:gd name="T37" fmla="*/ 7 h 18"/>
                <a:gd name="T38" fmla="*/ 0 w 17"/>
                <a:gd name="T39" fmla="*/ 7 h 18"/>
                <a:gd name="T40" fmla="*/ 0 w 17"/>
                <a:gd name="T41" fmla="*/ 7 h 18"/>
                <a:gd name="T42" fmla="*/ 0 w 17"/>
                <a:gd name="T43" fmla="*/ 6 h 18"/>
                <a:gd name="T44" fmla="*/ 0 w 17"/>
                <a:gd name="T45"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8">
                  <a:moveTo>
                    <a:pt x="0" y="6"/>
                  </a:moveTo>
                  <a:lnTo>
                    <a:pt x="0" y="0"/>
                  </a:lnTo>
                  <a:lnTo>
                    <a:pt x="17" y="0"/>
                  </a:lnTo>
                  <a:lnTo>
                    <a:pt x="17" y="12"/>
                  </a:lnTo>
                  <a:lnTo>
                    <a:pt x="10" y="12"/>
                  </a:lnTo>
                  <a:lnTo>
                    <a:pt x="10" y="18"/>
                  </a:lnTo>
                  <a:lnTo>
                    <a:pt x="8" y="18"/>
                  </a:lnTo>
                  <a:lnTo>
                    <a:pt x="8" y="14"/>
                  </a:lnTo>
                  <a:cubicBezTo>
                    <a:pt x="8" y="14"/>
                    <a:pt x="8" y="14"/>
                    <a:pt x="7" y="14"/>
                  </a:cubicBezTo>
                  <a:cubicBezTo>
                    <a:pt x="7" y="13"/>
                    <a:pt x="7" y="13"/>
                    <a:pt x="6" y="13"/>
                  </a:cubicBezTo>
                  <a:cubicBezTo>
                    <a:pt x="6" y="13"/>
                    <a:pt x="6" y="13"/>
                    <a:pt x="6" y="13"/>
                  </a:cubicBezTo>
                  <a:cubicBezTo>
                    <a:pt x="6" y="13"/>
                    <a:pt x="6" y="12"/>
                    <a:pt x="6" y="12"/>
                  </a:cubicBezTo>
                  <a:cubicBezTo>
                    <a:pt x="5" y="12"/>
                    <a:pt x="5" y="12"/>
                    <a:pt x="5" y="12"/>
                  </a:cubicBezTo>
                  <a:cubicBezTo>
                    <a:pt x="5" y="12"/>
                    <a:pt x="5" y="12"/>
                    <a:pt x="5" y="12"/>
                  </a:cubicBezTo>
                  <a:cubicBezTo>
                    <a:pt x="5" y="11"/>
                    <a:pt x="5" y="11"/>
                    <a:pt x="4" y="11"/>
                  </a:cubicBezTo>
                  <a:cubicBezTo>
                    <a:pt x="4" y="11"/>
                    <a:pt x="4" y="10"/>
                    <a:pt x="4" y="10"/>
                  </a:cubicBezTo>
                  <a:cubicBezTo>
                    <a:pt x="4" y="10"/>
                    <a:pt x="4" y="10"/>
                    <a:pt x="4" y="10"/>
                  </a:cubicBezTo>
                  <a:cubicBezTo>
                    <a:pt x="3" y="9"/>
                    <a:pt x="3" y="9"/>
                    <a:pt x="3" y="8"/>
                  </a:cubicBezTo>
                  <a:cubicBezTo>
                    <a:pt x="2" y="8"/>
                    <a:pt x="2" y="8"/>
                    <a:pt x="1" y="7"/>
                  </a:cubicBezTo>
                  <a:cubicBezTo>
                    <a:pt x="1" y="7"/>
                    <a:pt x="1" y="7"/>
                    <a:pt x="0" y="7"/>
                  </a:cubicBezTo>
                  <a:cubicBezTo>
                    <a:pt x="0" y="7"/>
                    <a:pt x="0" y="7"/>
                    <a:pt x="0" y="7"/>
                  </a:cubicBezTo>
                  <a:cubicBezTo>
                    <a:pt x="0" y="7"/>
                    <a:pt x="0" y="6"/>
                    <a:pt x="0" y="6"/>
                  </a:cubicBezTo>
                  <a:lnTo>
                    <a:pt x="0" y="6"/>
                  </a:lnTo>
                </a:path>
              </a:pathLst>
            </a:custGeom>
            <a:solidFill>
              <a:srgbClr val="FF66FF"/>
            </a:solidFill>
            <a:ln w="0">
              <a:solidFill>
                <a:srgbClr val="000000"/>
              </a:solidFill>
              <a:prstDash val="solid"/>
              <a:round/>
              <a:headEnd/>
              <a:tailEnd/>
            </a:ln>
          </p:spPr>
          <p:txBody>
            <a:bodyPr/>
            <a:lstStyle/>
            <a:p>
              <a:endParaRPr lang="en-US">
                <a:solidFill>
                  <a:prstClr val="black"/>
                </a:solidFill>
              </a:endParaRPr>
            </a:p>
          </p:txBody>
        </p:sp>
        <p:sp>
          <p:nvSpPr>
            <p:cNvPr id="191" name="Freeform 658"/>
            <p:cNvSpPr>
              <a:spLocks/>
            </p:cNvSpPr>
            <p:nvPr/>
          </p:nvSpPr>
          <p:spPr bwMode="auto">
            <a:xfrm>
              <a:off x="3884" y="2664"/>
              <a:ext cx="84" cy="262"/>
            </a:xfrm>
            <a:custGeom>
              <a:avLst/>
              <a:gdLst>
                <a:gd name="T0" fmla="*/ 0 w 9"/>
                <a:gd name="T1" fmla="*/ 0 h 28"/>
                <a:gd name="T2" fmla="*/ 8 w 9"/>
                <a:gd name="T3" fmla="*/ 0 h 28"/>
                <a:gd name="T4" fmla="*/ 9 w 9"/>
                <a:gd name="T5" fmla="*/ 6 h 28"/>
                <a:gd name="T6" fmla="*/ 8 w 9"/>
                <a:gd name="T7" fmla="*/ 9 h 28"/>
                <a:gd name="T8" fmla="*/ 8 w 9"/>
                <a:gd name="T9" fmla="*/ 14 h 28"/>
                <a:gd name="T10" fmla="*/ 8 w 9"/>
                <a:gd name="T11" fmla="*/ 25 h 28"/>
                <a:gd name="T12" fmla="*/ 7 w 9"/>
                <a:gd name="T13" fmla="*/ 27 h 28"/>
                <a:gd name="T14" fmla="*/ 4 w 9"/>
                <a:gd name="T15" fmla="*/ 27 h 28"/>
                <a:gd name="T16" fmla="*/ 1 w 9"/>
                <a:gd name="T17" fmla="*/ 27 h 28"/>
                <a:gd name="T18" fmla="*/ 1 w 9"/>
                <a:gd name="T19" fmla="*/ 27 h 28"/>
                <a:gd name="T20" fmla="*/ 1 w 9"/>
                <a:gd name="T21" fmla="*/ 24 h 28"/>
                <a:gd name="T22" fmla="*/ 0 w 9"/>
                <a:gd name="T23" fmla="*/ 24 h 28"/>
                <a:gd name="T24" fmla="*/ 0 w 9"/>
                <a:gd name="T25" fmla="*/ 21 h 28"/>
                <a:gd name="T26" fmla="*/ 1 w 9"/>
                <a:gd name="T27" fmla="*/ 21 h 28"/>
                <a:gd name="T28" fmla="*/ 2 w 9"/>
                <a:gd name="T29" fmla="*/ 20 h 28"/>
                <a:gd name="T30" fmla="*/ 2 w 9"/>
                <a:gd name="T31" fmla="*/ 7 h 28"/>
                <a:gd name="T32" fmla="*/ 0 w 9"/>
                <a:gd name="T33" fmla="*/ 7 h 28"/>
                <a:gd name="T34" fmla="*/ 0 w 9"/>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28">
                  <a:moveTo>
                    <a:pt x="0" y="0"/>
                  </a:moveTo>
                  <a:lnTo>
                    <a:pt x="8" y="0"/>
                  </a:lnTo>
                  <a:cubicBezTo>
                    <a:pt x="8" y="0"/>
                    <a:pt x="8" y="4"/>
                    <a:pt x="9" y="6"/>
                  </a:cubicBezTo>
                  <a:cubicBezTo>
                    <a:pt x="9" y="6"/>
                    <a:pt x="9" y="7"/>
                    <a:pt x="8" y="9"/>
                  </a:cubicBezTo>
                  <a:cubicBezTo>
                    <a:pt x="8" y="10"/>
                    <a:pt x="7" y="12"/>
                    <a:pt x="8" y="14"/>
                  </a:cubicBezTo>
                  <a:cubicBezTo>
                    <a:pt x="8" y="14"/>
                    <a:pt x="9" y="23"/>
                    <a:pt x="8" y="25"/>
                  </a:cubicBezTo>
                  <a:cubicBezTo>
                    <a:pt x="8" y="25"/>
                    <a:pt x="7" y="26"/>
                    <a:pt x="7" y="27"/>
                  </a:cubicBezTo>
                  <a:lnTo>
                    <a:pt x="4" y="27"/>
                  </a:lnTo>
                  <a:cubicBezTo>
                    <a:pt x="4" y="27"/>
                    <a:pt x="2" y="28"/>
                    <a:pt x="1" y="27"/>
                  </a:cubicBezTo>
                  <a:lnTo>
                    <a:pt x="1" y="27"/>
                  </a:lnTo>
                  <a:lnTo>
                    <a:pt x="1" y="24"/>
                  </a:lnTo>
                  <a:lnTo>
                    <a:pt x="0" y="24"/>
                  </a:lnTo>
                  <a:lnTo>
                    <a:pt x="0" y="21"/>
                  </a:lnTo>
                  <a:lnTo>
                    <a:pt x="1" y="21"/>
                  </a:lnTo>
                  <a:lnTo>
                    <a:pt x="2" y="20"/>
                  </a:lnTo>
                  <a:lnTo>
                    <a:pt x="2" y="7"/>
                  </a:lnTo>
                  <a:lnTo>
                    <a:pt x="0" y="7"/>
                  </a:lnTo>
                  <a:lnTo>
                    <a:pt x="0" y="0"/>
                  </a:lnTo>
                </a:path>
              </a:pathLst>
            </a:custGeom>
            <a:solidFill>
              <a:srgbClr val="FF66FF"/>
            </a:solidFill>
            <a:ln w="0">
              <a:solidFill>
                <a:srgbClr val="000000"/>
              </a:solidFill>
              <a:prstDash val="solid"/>
              <a:round/>
              <a:headEnd/>
              <a:tailEnd/>
            </a:ln>
          </p:spPr>
          <p:txBody>
            <a:bodyPr/>
            <a:lstStyle/>
            <a:p>
              <a:endParaRPr lang="en-US">
                <a:solidFill>
                  <a:prstClr val="black"/>
                </a:solidFill>
              </a:endParaRPr>
            </a:p>
          </p:txBody>
        </p:sp>
        <p:sp>
          <p:nvSpPr>
            <p:cNvPr id="192" name="Freeform 659"/>
            <p:cNvSpPr>
              <a:spLocks/>
            </p:cNvSpPr>
            <p:nvPr/>
          </p:nvSpPr>
          <p:spPr bwMode="auto">
            <a:xfrm>
              <a:off x="3818" y="2730"/>
              <a:ext cx="84" cy="131"/>
            </a:xfrm>
            <a:custGeom>
              <a:avLst/>
              <a:gdLst>
                <a:gd name="T0" fmla="*/ 0 w 9"/>
                <a:gd name="T1" fmla="*/ 0 h 14"/>
                <a:gd name="T2" fmla="*/ 9 w 9"/>
                <a:gd name="T3" fmla="*/ 0 h 14"/>
                <a:gd name="T4" fmla="*/ 9 w 9"/>
                <a:gd name="T5" fmla="*/ 13 h 14"/>
                <a:gd name="T6" fmla="*/ 8 w 9"/>
                <a:gd name="T7" fmla="*/ 14 h 14"/>
                <a:gd name="T8" fmla="*/ 7 w 9"/>
                <a:gd name="T9" fmla="*/ 14 h 14"/>
                <a:gd name="T10" fmla="*/ 7 w 9"/>
                <a:gd name="T11" fmla="*/ 13 h 14"/>
                <a:gd name="T12" fmla="*/ 2 w 9"/>
                <a:gd name="T13" fmla="*/ 13 h 14"/>
                <a:gd name="T14" fmla="*/ 1 w 9"/>
                <a:gd name="T15" fmla="*/ 13 h 14"/>
                <a:gd name="T16" fmla="*/ 1 w 9"/>
                <a:gd name="T17" fmla="*/ 13 h 14"/>
                <a:gd name="T18" fmla="*/ 1 w 9"/>
                <a:gd name="T19" fmla="*/ 11 h 14"/>
                <a:gd name="T20" fmla="*/ 0 w 9"/>
                <a:gd name="T21" fmla="*/ 11 h 14"/>
                <a:gd name="T22" fmla="*/ 0 w 9"/>
                <a:gd name="T23" fmla="*/ 10 h 14"/>
                <a:gd name="T24" fmla="*/ 0 w 9"/>
                <a:gd name="T25" fmla="*/ 10 h 14"/>
                <a:gd name="T26" fmla="*/ 0 w 9"/>
                <a:gd name="T2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4">
                  <a:moveTo>
                    <a:pt x="0" y="0"/>
                  </a:moveTo>
                  <a:lnTo>
                    <a:pt x="9" y="0"/>
                  </a:lnTo>
                  <a:lnTo>
                    <a:pt x="9" y="13"/>
                  </a:lnTo>
                  <a:lnTo>
                    <a:pt x="8" y="14"/>
                  </a:lnTo>
                  <a:lnTo>
                    <a:pt x="7" y="14"/>
                  </a:lnTo>
                  <a:lnTo>
                    <a:pt x="7" y="13"/>
                  </a:lnTo>
                  <a:lnTo>
                    <a:pt x="2" y="13"/>
                  </a:lnTo>
                  <a:cubicBezTo>
                    <a:pt x="2" y="13"/>
                    <a:pt x="2" y="14"/>
                    <a:pt x="1" y="13"/>
                  </a:cubicBezTo>
                  <a:lnTo>
                    <a:pt x="1" y="13"/>
                  </a:lnTo>
                  <a:lnTo>
                    <a:pt x="1" y="11"/>
                  </a:lnTo>
                  <a:lnTo>
                    <a:pt x="0" y="11"/>
                  </a:lnTo>
                  <a:lnTo>
                    <a:pt x="0" y="10"/>
                  </a:lnTo>
                  <a:lnTo>
                    <a:pt x="0" y="10"/>
                  </a:lnTo>
                  <a:lnTo>
                    <a:pt x="0" y="0"/>
                  </a:lnTo>
                </a:path>
              </a:pathLst>
            </a:custGeom>
            <a:solidFill>
              <a:srgbClr val="FF66FF"/>
            </a:solidFill>
            <a:ln w="0">
              <a:solidFill>
                <a:srgbClr val="000000"/>
              </a:solidFill>
              <a:prstDash val="solid"/>
              <a:round/>
              <a:headEnd/>
              <a:tailEnd/>
            </a:ln>
          </p:spPr>
          <p:txBody>
            <a:bodyPr/>
            <a:lstStyle/>
            <a:p>
              <a:endParaRPr lang="en-US">
                <a:solidFill>
                  <a:prstClr val="black"/>
                </a:solidFill>
              </a:endParaRPr>
            </a:p>
          </p:txBody>
        </p:sp>
        <p:sp>
          <p:nvSpPr>
            <p:cNvPr id="193" name="Freeform 660"/>
            <p:cNvSpPr>
              <a:spLocks/>
            </p:cNvSpPr>
            <p:nvPr/>
          </p:nvSpPr>
          <p:spPr bwMode="auto">
            <a:xfrm>
              <a:off x="3564" y="2842"/>
              <a:ext cx="169" cy="178"/>
            </a:xfrm>
            <a:custGeom>
              <a:avLst/>
              <a:gdLst>
                <a:gd name="T0" fmla="*/ 0 w 16"/>
                <a:gd name="T1" fmla="*/ 0 h 19"/>
                <a:gd name="T2" fmla="*/ 7 w 16"/>
                <a:gd name="T3" fmla="*/ 0 h 19"/>
                <a:gd name="T4" fmla="*/ 7 w 16"/>
                <a:gd name="T5" fmla="*/ 7 h 19"/>
                <a:gd name="T6" fmla="*/ 16 w 16"/>
                <a:gd name="T7" fmla="*/ 7 h 19"/>
                <a:gd name="T8" fmla="*/ 16 w 16"/>
                <a:gd name="T9" fmla="*/ 11 h 19"/>
                <a:gd name="T10" fmla="*/ 13 w 16"/>
                <a:gd name="T11" fmla="*/ 11 h 19"/>
                <a:gd name="T12" fmla="*/ 13 w 16"/>
                <a:gd name="T13" fmla="*/ 11 h 19"/>
                <a:gd name="T14" fmla="*/ 13 w 16"/>
                <a:gd name="T15" fmla="*/ 12 h 19"/>
                <a:gd name="T16" fmla="*/ 13 w 16"/>
                <a:gd name="T17" fmla="*/ 12 h 19"/>
                <a:gd name="T18" fmla="*/ 12 w 16"/>
                <a:gd name="T19" fmla="*/ 13 h 19"/>
                <a:gd name="T20" fmla="*/ 11 w 16"/>
                <a:gd name="T21" fmla="*/ 14 h 19"/>
                <a:gd name="T22" fmla="*/ 11 w 16"/>
                <a:gd name="T23" fmla="*/ 15 h 19"/>
                <a:gd name="T24" fmla="*/ 10 w 16"/>
                <a:gd name="T25" fmla="*/ 16 h 19"/>
                <a:gd name="T26" fmla="*/ 10 w 16"/>
                <a:gd name="T27" fmla="*/ 16 h 19"/>
                <a:gd name="T28" fmla="*/ 10 w 16"/>
                <a:gd name="T29" fmla="*/ 16 h 19"/>
                <a:gd name="T30" fmla="*/ 10 w 16"/>
                <a:gd name="T31" fmla="*/ 17 h 19"/>
                <a:gd name="T32" fmla="*/ 8 w 16"/>
                <a:gd name="T33" fmla="*/ 17 h 19"/>
                <a:gd name="T34" fmla="*/ 8 w 16"/>
                <a:gd name="T35" fmla="*/ 18 h 19"/>
                <a:gd name="T36" fmla="*/ 7 w 16"/>
                <a:gd name="T37" fmla="*/ 19 h 19"/>
                <a:gd name="T38" fmla="*/ 7 w 16"/>
                <a:gd name="T39" fmla="*/ 19 h 19"/>
                <a:gd name="T40" fmla="*/ 7 w 16"/>
                <a:gd name="T41" fmla="*/ 17 h 19"/>
                <a:gd name="T42" fmla="*/ 3 w 16"/>
                <a:gd name="T43" fmla="*/ 17 h 19"/>
                <a:gd name="T44" fmla="*/ 3 w 16"/>
                <a:gd name="T45" fmla="*/ 15 h 19"/>
                <a:gd name="T46" fmla="*/ 0 w 16"/>
                <a:gd name="T47" fmla="*/ 15 h 19"/>
                <a:gd name="T48" fmla="*/ 0 w 16"/>
                <a:gd name="T4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19">
                  <a:moveTo>
                    <a:pt x="0" y="0"/>
                  </a:moveTo>
                  <a:lnTo>
                    <a:pt x="7" y="0"/>
                  </a:lnTo>
                  <a:lnTo>
                    <a:pt x="7" y="7"/>
                  </a:lnTo>
                  <a:lnTo>
                    <a:pt x="16" y="7"/>
                  </a:lnTo>
                  <a:lnTo>
                    <a:pt x="16" y="11"/>
                  </a:lnTo>
                  <a:lnTo>
                    <a:pt x="13" y="11"/>
                  </a:lnTo>
                  <a:cubicBezTo>
                    <a:pt x="13" y="11"/>
                    <a:pt x="13" y="11"/>
                    <a:pt x="13" y="11"/>
                  </a:cubicBezTo>
                  <a:cubicBezTo>
                    <a:pt x="13" y="11"/>
                    <a:pt x="13" y="12"/>
                    <a:pt x="13" y="12"/>
                  </a:cubicBezTo>
                  <a:cubicBezTo>
                    <a:pt x="13" y="12"/>
                    <a:pt x="13" y="12"/>
                    <a:pt x="13" y="12"/>
                  </a:cubicBezTo>
                  <a:cubicBezTo>
                    <a:pt x="12" y="12"/>
                    <a:pt x="12" y="12"/>
                    <a:pt x="12" y="13"/>
                  </a:cubicBezTo>
                  <a:cubicBezTo>
                    <a:pt x="11" y="13"/>
                    <a:pt x="11" y="13"/>
                    <a:pt x="11" y="14"/>
                  </a:cubicBezTo>
                  <a:cubicBezTo>
                    <a:pt x="11" y="14"/>
                    <a:pt x="11" y="15"/>
                    <a:pt x="11" y="15"/>
                  </a:cubicBezTo>
                  <a:cubicBezTo>
                    <a:pt x="10" y="15"/>
                    <a:pt x="11" y="16"/>
                    <a:pt x="10" y="16"/>
                  </a:cubicBezTo>
                  <a:cubicBezTo>
                    <a:pt x="10" y="16"/>
                    <a:pt x="10" y="16"/>
                    <a:pt x="10" y="16"/>
                  </a:cubicBezTo>
                  <a:cubicBezTo>
                    <a:pt x="10" y="16"/>
                    <a:pt x="10" y="16"/>
                    <a:pt x="10" y="16"/>
                  </a:cubicBezTo>
                  <a:cubicBezTo>
                    <a:pt x="10" y="17"/>
                    <a:pt x="10" y="17"/>
                    <a:pt x="10" y="17"/>
                  </a:cubicBezTo>
                  <a:cubicBezTo>
                    <a:pt x="10" y="17"/>
                    <a:pt x="9" y="17"/>
                    <a:pt x="8" y="17"/>
                  </a:cubicBezTo>
                  <a:cubicBezTo>
                    <a:pt x="8" y="17"/>
                    <a:pt x="8" y="18"/>
                    <a:pt x="8" y="18"/>
                  </a:cubicBezTo>
                  <a:cubicBezTo>
                    <a:pt x="8" y="18"/>
                    <a:pt x="7" y="19"/>
                    <a:pt x="7" y="19"/>
                  </a:cubicBezTo>
                  <a:cubicBezTo>
                    <a:pt x="7" y="19"/>
                    <a:pt x="7" y="19"/>
                    <a:pt x="7" y="19"/>
                  </a:cubicBezTo>
                  <a:lnTo>
                    <a:pt x="7" y="17"/>
                  </a:lnTo>
                  <a:lnTo>
                    <a:pt x="3" y="17"/>
                  </a:lnTo>
                  <a:lnTo>
                    <a:pt x="3" y="15"/>
                  </a:lnTo>
                  <a:lnTo>
                    <a:pt x="0" y="15"/>
                  </a:lnTo>
                  <a:lnTo>
                    <a:pt x="0" y="0"/>
                  </a:lnTo>
                </a:path>
              </a:pathLst>
            </a:custGeom>
            <a:solidFill>
              <a:srgbClr val="FF66FF"/>
            </a:solidFill>
            <a:ln w="0">
              <a:solidFill>
                <a:srgbClr val="000000"/>
              </a:solidFill>
              <a:prstDash val="solid"/>
              <a:round/>
              <a:headEnd/>
              <a:tailEnd/>
            </a:ln>
          </p:spPr>
          <p:txBody>
            <a:bodyPr/>
            <a:lstStyle/>
            <a:p>
              <a:endParaRPr lang="en-US">
                <a:solidFill>
                  <a:prstClr val="black"/>
                </a:solidFill>
              </a:endParaRPr>
            </a:p>
          </p:txBody>
        </p:sp>
        <p:sp>
          <p:nvSpPr>
            <p:cNvPr id="194" name="Freeform 661"/>
            <p:cNvSpPr>
              <a:spLocks/>
            </p:cNvSpPr>
            <p:nvPr/>
          </p:nvSpPr>
          <p:spPr bwMode="auto">
            <a:xfrm>
              <a:off x="3637" y="2671"/>
              <a:ext cx="194" cy="274"/>
            </a:xfrm>
            <a:custGeom>
              <a:avLst/>
              <a:gdLst>
                <a:gd name="T0" fmla="*/ 0 w 194"/>
                <a:gd name="T1" fmla="*/ 234 h 271"/>
                <a:gd name="T2" fmla="*/ 86 w 194"/>
                <a:gd name="T3" fmla="*/ 234 h 271"/>
                <a:gd name="T4" fmla="*/ 86 w 194"/>
                <a:gd name="T5" fmla="*/ 271 h 271"/>
                <a:gd name="T6" fmla="*/ 144 w 194"/>
                <a:gd name="T7" fmla="*/ 271 h 271"/>
                <a:gd name="T8" fmla="*/ 144 w 194"/>
                <a:gd name="T9" fmla="*/ 262 h 271"/>
                <a:gd name="T10" fmla="*/ 154 w 194"/>
                <a:gd name="T11" fmla="*/ 252 h 271"/>
                <a:gd name="T12" fmla="*/ 173 w 194"/>
                <a:gd name="T13" fmla="*/ 243 h 271"/>
                <a:gd name="T14" fmla="*/ 173 w 194"/>
                <a:gd name="T15" fmla="*/ 224 h 271"/>
                <a:gd name="T16" fmla="*/ 173 w 194"/>
                <a:gd name="T17" fmla="*/ 224 h 271"/>
                <a:gd name="T18" fmla="*/ 173 w 194"/>
                <a:gd name="T19" fmla="*/ 224 h 271"/>
                <a:gd name="T20" fmla="*/ 192 w 194"/>
                <a:gd name="T21" fmla="*/ 196 h 271"/>
                <a:gd name="T22" fmla="*/ 192 w 194"/>
                <a:gd name="T23" fmla="*/ 178 h 271"/>
                <a:gd name="T24" fmla="*/ 192 w 194"/>
                <a:gd name="T25" fmla="*/ 178 h 271"/>
                <a:gd name="T26" fmla="*/ 192 w 194"/>
                <a:gd name="T27" fmla="*/ 168 h 271"/>
                <a:gd name="T28" fmla="*/ 194 w 194"/>
                <a:gd name="T29" fmla="*/ 161 h 271"/>
                <a:gd name="T30" fmla="*/ 182 w 194"/>
                <a:gd name="T31" fmla="*/ 159 h 271"/>
                <a:gd name="T32" fmla="*/ 192 w 194"/>
                <a:gd name="T33" fmla="*/ 150 h 271"/>
                <a:gd name="T34" fmla="*/ 182 w 194"/>
                <a:gd name="T35" fmla="*/ 150 h 271"/>
                <a:gd name="T36" fmla="*/ 182 w 194"/>
                <a:gd name="T37" fmla="*/ 112 h 271"/>
                <a:gd name="T38" fmla="*/ 163 w 194"/>
                <a:gd name="T39" fmla="*/ 112 h 271"/>
                <a:gd name="T40" fmla="*/ 163 w 194"/>
                <a:gd name="T41" fmla="*/ 93 h 271"/>
                <a:gd name="T42" fmla="*/ 163 w 194"/>
                <a:gd name="T43" fmla="*/ 84 h 271"/>
                <a:gd name="T44" fmla="*/ 167 w 194"/>
                <a:gd name="T45" fmla="*/ 73 h 271"/>
                <a:gd name="T46" fmla="*/ 145 w 194"/>
                <a:gd name="T47" fmla="*/ 50 h 271"/>
                <a:gd name="T48" fmla="*/ 133 w 194"/>
                <a:gd name="T49" fmla="*/ 37 h 271"/>
                <a:gd name="T50" fmla="*/ 96 w 194"/>
                <a:gd name="T51" fmla="*/ 9 h 271"/>
                <a:gd name="T52" fmla="*/ 86 w 194"/>
                <a:gd name="T53" fmla="*/ 9 h 271"/>
                <a:gd name="T54" fmla="*/ 86 w 194"/>
                <a:gd name="T55" fmla="*/ 0 h 271"/>
                <a:gd name="T56" fmla="*/ 77 w 194"/>
                <a:gd name="T57" fmla="*/ 9 h 271"/>
                <a:gd name="T58" fmla="*/ 77 w 194"/>
                <a:gd name="T59" fmla="*/ 19 h 271"/>
                <a:gd name="T60" fmla="*/ 67 w 194"/>
                <a:gd name="T61" fmla="*/ 37 h 271"/>
                <a:gd name="T62" fmla="*/ 58 w 194"/>
                <a:gd name="T63" fmla="*/ 47 h 271"/>
                <a:gd name="T64" fmla="*/ 48 w 194"/>
                <a:gd name="T65" fmla="*/ 47 h 271"/>
                <a:gd name="T66" fmla="*/ 29 w 194"/>
                <a:gd name="T67" fmla="*/ 47 h 271"/>
                <a:gd name="T68" fmla="*/ 29 w 194"/>
                <a:gd name="T69" fmla="*/ 65 h 271"/>
                <a:gd name="T70" fmla="*/ 19 w 194"/>
                <a:gd name="T71" fmla="*/ 75 h 271"/>
                <a:gd name="T72" fmla="*/ 10 w 194"/>
                <a:gd name="T73" fmla="*/ 84 h 271"/>
                <a:gd name="T74" fmla="*/ 0 w 194"/>
                <a:gd name="T75" fmla="*/ 103 h 271"/>
                <a:gd name="T76" fmla="*/ 0 w 194"/>
                <a:gd name="T77" fmla="*/ 234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4" h="271">
                  <a:moveTo>
                    <a:pt x="0" y="234"/>
                  </a:moveTo>
                  <a:lnTo>
                    <a:pt x="86" y="234"/>
                  </a:lnTo>
                  <a:lnTo>
                    <a:pt x="86" y="271"/>
                  </a:lnTo>
                  <a:lnTo>
                    <a:pt x="144" y="271"/>
                  </a:lnTo>
                  <a:lnTo>
                    <a:pt x="144" y="262"/>
                  </a:lnTo>
                  <a:cubicBezTo>
                    <a:pt x="154" y="262"/>
                    <a:pt x="154" y="252"/>
                    <a:pt x="154" y="252"/>
                  </a:cubicBezTo>
                  <a:lnTo>
                    <a:pt x="173" y="243"/>
                  </a:lnTo>
                  <a:lnTo>
                    <a:pt x="173" y="224"/>
                  </a:lnTo>
                  <a:lnTo>
                    <a:pt x="173" y="224"/>
                  </a:lnTo>
                  <a:lnTo>
                    <a:pt x="173" y="224"/>
                  </a:lnTo>
                  <a:cubicBezTo>
                    <a:pt x="182" y="206"/>
                    <a:pt x="182" y="196"/>
                    <a:pt x="192" y="196"/>
                  </a:cubicBezTo>
                  <a:lnTo>
                    <a:pt x="192" y="178"/>
                  </a:lnTo>
                  <a:lnTo>
                    <a:pt x="192" y="178"/>
                  </a:lnTo>
                  <a:lnTo>
                    <a:pt x="192" y="168"/>
                  </a:lnTo>
                  <a:lnTo>
                    <a:pt x="194" y="161"/>
                  </a:lnTo>
                  <a:lnTo>
                    <a:pt x="182" y="159"/>
                  </a:lnTo>
                  <a:lnTo>
                    <a:pt x="192" y="150"/>
                  </a:lnTo>
                  <a:lnTo>
                    <a:pt x="182" y="150"/>
                  </a:lnTo>
                  <a:lnTo>
                    <a:pt x="182" y="112"/>
                  </a:lnTo>
                  <a:lnTo>
                    <a:pt x="163" y="112"/>
                  </a:lnTo>
                  <a:lnTo>
                    <a:pt x="163" y="93"/>
                  </a:lnTo>
                  <a:lnTo>
                    <a:pt x="163" y="84"/>
                  </a:lnTo>
                  <a:lnTo>
                    <a:pt x="167" y="73"/>
                  </a:lnTo>
                  <a:cubicBezTo>
                    <a:pt x="152" y="56"/>
                    <a:pt x="152" y="54"/>
                    <a:pt x="145" y="50"/>
                  </a:cubicBezTo>
                  <a:lnTo>
                    <a:pt x="133" y="37"/>
                  </a:lnTo>
                  <a:cubicBezTo>
                    <a:pt x="122" y="25"/>
                    <a:pt x="106" y="19"/>
                    <a:pt x="96" y="9"/>
                  </a:cubicBezTo>
                  <a:lnTo>
                    <a:pt x="86" y="9"/>
                  </a:lnTo>
                  <a:lnTo>
                    <a:pt x="86" y="0"/>
                  </a:lnTo>
                  <a:lnTo>
                    <a:pt x="77" y="9"/>
                  </a:lnTo>
                  <a:lnTo>
                    <a:pt x="77" y="19"/>
                  </a:lnTo>
                  <a:cubicBezTo>
                    <a:pt x="77" y="28"/>
                    <a:pt x="77" y="28"/>
                    <a:pt x="67" y="37"/>
                  </a:cubicBezTo>
                  <a:lnTo>
                    <a:pt x="58" y="47"/>
                  </a:lnTo>
                  <a:lnTo>
                    <a:pt x="48" y="47"/>
                  </a:lnTo>
                  <a:lnTo>
                    <a:pt x="29" y="47"/>
                  </a:lnTo>
                  <a:lnTo>
                    <a:pt x="29" y="65"/>
                  </a:lnTo>
                  <a:cubicBezTo>
                    <a:pt x="29" y="75"/>
                    <a:pt x="19" y="65"/>
                    <a:pt x="19" y="75"/>
                  </a:cubicBezTo>
                  <a:lnTo>
                    <a:pt x="10" y="84"/>
                  </a:lnTo>
                  <a:lnTo>
                    <a:pt x="0" y="103"/>
                  </a:lnTo>
                  <a:lnTo>
                    <a:pt x="0" y="234"/>
                  </a:lnTo>
                </a:path>
              </a:pathLst>
            </a:custGeom>
            <a:solidFill>
              <a:srgbClr val="FF66FF"/>
            </a:solidFill>
            <a:ln w="0">
              <a:solidFill>
                <a:srgbClr val="000000"/>
              </a:solidFill>
              <a:prstDash val="solid"/>
              <a:round/>
              <a:headEnd/>
              <a:tailEnd/>
            </a:ln>
          </p:spPr>
          <p:txBody>
            <a:bodyPr/>
            <a:lstStyle/>
            <a:p>
              <a:endParaRPr lang="en-US">
                <a:solidFill>
                  <a:prstClr val="black"/>
                </a:solidFill>
              </a:endParaRPr>
            </a:p>
          </p:txBody>
        </p:sp>
        <p:sp>
          <p:nvSpPr>
            <p:cNvPr id="195" name="Freeform 662"/>
            <p:cNvSpPr>
              <a:spLocks/>
            </p:cNvSpPr>
            <p:nvPr/>
          </p:nvSpPr>
          <p:spPr bwMode="auto">
            <a:xfrm>
              <a:off x="3912" y="3094"/>
              <a:ext cx="65" cy="29"/>
            </a:xfrm>
            <a:custGeom>
              <a:avLst/>
              <a:gdLst>
                <a:gd name="T0" fmla="*/ 7 w 7"/>
                <a:gd name="T1" fmla="*/ 0 h 3"/>
                <a:gd name="T2" fmla="*/ 0 w 7"/>
                <a:gd name="T3" fmla="*/ 0 h 3"/>
                <a:gd name="T4" fmla="*/ 0 w 7"/>
                <a:gd name="T5" fmla="*/ 3 h 3"/>
              </a:gdLst>
              <a:ahLst/>
              <a:cxnLst>
                <a:cxn ang="0">
                  <a:pos x="T0" y="T1"/>
                </a:cxn>
                <a:cxn ang="0">
                  <a:pos x="T2" y="T3"/>
                </a:cxn>
                <a:cxn ang="0">
                  <a:pos x="T4" y="T5"/>
                </a:cxn>
              </a:cxnLst>
              <a:rect l="0" t="0" r="r" b="b"/>
              <a:pathLst>
                <a:path w="7" h="3">
                  <a:moveTo>
                    <a:pt x="7" y="0"/>
                  </a:moveTo>
                  <a:lnTo>
                    <a:pt x="0" y="0"/>
                  </a:lnTo>
                  <a:lnTo>
                    <a:pt x="0"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196" name="Freeform 663"/>
            <p:cNvSpPr>
              <a:spLocks/>
            </p:cNvSpPr>
            <p:nvPr/>
          </p:nvSpPr>
          <p:spPr bwMode="auto">
            <a:xfrm>
              <a:off x="3781" y="2847"/>
              <a:ext cx="266" cy="285"/>
            </a:xfrm>
            <a:custGeom>
              <a:avLst/>
              <a:gdLst>
                <a:gd name="T0" fmla="*/ 47 w 262"/>
                <a:gd name="T1" fmla="*/ 0 h 281"/>
                <a:gd name="T2" fmla="*/ 56 w 262"/>
                <a:gd name="T3" fmla="*/ 0 h 281"/>
                <a:gd name="T4" fmla="*/ 75 w 262"/>
                <a:gd name="T5" fmla="*/ 0 h 281"/>
                <a:gd name="T6" fmla="*/ 94 w 262"/>
                <a:gd name="T7" fmla="*/ 0 h 281"/>
                <a:gd name="T8" fmla="*/ 103 w 262"/>
                <a:gd name="T9" fmla="*/ 0 h 281"/>
                <a:gd name="T10" fmla="*/ 103 w 262"/>
                <a:gd name="T11" fmla="*/ 37 h 281"/>
                <a:gd name="T12" fmla="*/ 112 w 262"/>
                <a:gd name="T13" fmla="*/ 37 h 281"/>
                <a:gd name="T14" fmla="*/ 112 w 262"/>
                <a:gd name="T15" fmla="*/ 66 h 281"/>
                <a:gd name="T16" fmla="*/ 122 w 262"/>
                <a:gd name="T17" fmla="*/ 66 h 281"/>
                <a:gd name="T18" fmla="*/ 140 w 262"/>
                <a:gd name="T19" fmla="*/ 66 h 281"/>
                <a:gd name="T20" fmla="*/ 150 w 262"/>
                <a:gd name="T21" fmla="*/ 66 h 281"/>
                <a:gd name="T22" fmla="*/ 168 w 262"/>
                <a:gd name="T23" fmla="*/ 66 h 281"/>
                <a:gd name="T24" fmla="*/ 168 w 262"/>
                <a:gd name="T25" fmla="*/ 75 h 281"/>
                <a:gd name="T26" fmla="*/ 187 w 262"/>
                <a:gd name="T27" fmla="*/ 94 h 281"/>
                <a:gd name="T28" fmla="*/ 206 w 262"/>
                <a:gd name="T29" fmla="*/ 103 h 281"/>
                <a:gd name="T30" fmla="*/ 215 w 262"/>
                <a:gd name="T31" fmla="*/ 112 h 281"/>
                <a:gd name="T32" fmla="*/ 225 w 262"/>
                <a:gd name="T33" fmla="*/ 122 h 281"/>
                <a:gd name="T34" fmla="*/ 234 w 262"/>
                <a:gd name="T35" fmla="*/ 141 h 281"/>
                <a:gd name="T36" fmla="*/ 262 w 262"/>
                <a:gd name="T37" fmla="*/ 141 h 281"/>
                <a:gd name="T38" fmla="*/ 262 w 262"/>
                <a:gd name="T39" fmla="*/ 178 h 281"/>
                <a:gd name="T40" fmla="*/ 234 w 262"/>
                <a:gd name="T41" fmla="*/ 178 h 281"/>
                <a:gd name="T42" fmla="*/ 234 w 262"/>
                <a:gd name="T43" fmla="*/ 225 h 281"/>
                <a:gd name="T44" fmla="*/ 198 w 262"/>
                <a:gd name="T45" fmla="*/ 224 h 281"/>
                <a:gd name="T46" fmla="*/ 197 w 262"/>
                <a:gd name="T47" fmla="*/ 244 h 281"/>
                <a:gd name="T48" fmla="*/ 131 w 262"/>
                <a:gd name="T49" fmla="*/ 244 h 281"/>
                <a:gd name="T50" fmla="*/ 131 w 262"/>
                <a:gd name="T51" fmla="*/ 281 h 281"/>
                <a:gd name="T52" fmla="*/ 37 w 262"/>
                <a:gd name="T53" fmla="*/ 281 h 281"/>
                <a:gd name="T54" fmla="*/ 37 w 262"/>
                <a:gd name="T55" fmla="*/ 169 h 281"/>
                <a:gd name="T56" fmla="*/ 9 w 262"/>
                <a:gd name="T57" fmla="*/ 169 h 281"/>
                <a:gd name="T58" fmla="*/ 9 w 262"/>
                <a:gd name="T59" fmla="*/ 131 h 281"/>
                <a:gd name="T60" fmla="*/ 0 w 262"/>
                <a:gd name="T61" fmla="*/ 131 h 281"/>
                <a:gd name="T62" fmla="*/ 0 w 262"/>
                <a:gd name="T63" fmla="*/ 112 h 281"/>
                <a:gd name="T64" fmla="*/ 0 w 262"/>
                <a:gd name="T65" fmla="*/ 84 h 281"/>
                <a:gd name="T66" fmla="*/ 9 w 262"/>
                <a:gd name="T67" fmla="*/ 75 h 281"/>
                <a:gd name="T68" fmla="*/ 19 w 262"/>
                <a:gd name="T69" fmla="*/ 66 h 281"/>
                <a:gd name="T70" fmla="*/ 28 w 262"/>
                <a:gd name="T71" fmla="*/ 56 h 281"/>
                <a:gd name="T72" fmla="*/ 28 w 262"/>
                <a:gd name="T73" fmla="*/ 47 h 281"/>
                <a:gd name="T74" fmla="*/ 28 w 262"/>
                <a:gd name="T75" fmla="*/ 37 h 281"/>
                <a:gd name="T76" fmla="*/ 37 w 262"/>
                <a:gd name="T77" fmla="*/ 28 h 281"/>
                <a:gd name="T78" fmla="*/ 47 w 262"/>
                <a:gd name="T79" fmla="*/ 19 h 281"/>
                <a:gd name="T80" fmla="*/ 47 w 262"/>
                <a:gd name="T81"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2" h="281">
                  <a:moveTo>
                    <a:pt x="47" y="0"/>
                  </a:moveTo>
                  <a:lnTo>
                    <a:pt x="56" y="0"/>
                  </a:lnTo>
                  <a:lnTo>
                    <a:pt x="75" y="0"/>
                  </a:lnTo>
                  <a:lnTo>
                    <a:pt x="94" y="0"/>
                  </a:lnTo>
                  <a:lnTo>
                    <a:pt x="103" y="0"/>
                  </a:lnTo>
                  <a:lnTo>
                    <a:pt x="103" y="37"/>
                  </a:lnTo>
                  <a:lnTo>
                    <a:pt x="112" y="37"/>
                  </a:lnTo>
                  <a:lnTo>
                    <a:pt x="112" y="66"/>
                  </a:lnTo>
                  <a:cubicBezTo>
                    <a:pt x="112" y="66"/>
                    <a:pt x="122" y="66"/>
                    <a:pt x="122" y="66"/>
                  </a:cubicBezTo>
                  <a:cubicBezTo>
                    <a:pt x="131" y="66"/>
                    <a:pt x="131" y="66"/>
                    <a:pt x="140" y="66"/>
                  </a:cubicBezTo>
                  <a:cubicBezTo>
                    <a:pt x="140" y="66"/>
                    <a:pt x="150" y="66"/>
                    <a:pt x="150" y="66"/>
                  </a:cubicBezTo>
                  <a:cubicBezTo>
                    <a:pt x="159" y="66"/>
                    <a:pt x="159" y="66"/>
                    <a:pt x="168" y="66"/>
                  </a:cubicBezTo>
                  <a:cubicBezTo>
                    <a:pt x="168" y="66"/>
                    <a:pt x="168" y="75"/>
                    <a:pt x="168" y="75"/>
                  </a:cubicBezTo>
                  <a:lnTo>
                    <a:pt x="187" y="94"/>
                  </a:lnTo>
                  <a:lnTo>
                    <a:pt x="206" y="103"/>
                  </a:lnTo>
                  <a:lnTo>
                    <a:pt x="215" y="112"/>
                  </a:lnTo>
                  <a:lnTo>
                    <a:pt x="225" y="122"/>
                  </a:lnTo>
                  <a:cubicBezTo>
                    <a:pt x="225" y="122"/>
                    <a:pt x="225" y="141"/>
                    <a:pt x="234" y="141"/>
                  </a:cubicBezTo>
                  <a:cubicBezTo>
                    <a:pt x="243" y="131"/>
                    <a:pt x="253" y="141"/>
                    <a:pt x="262" y="141"/>
                  </a:cubicBezTo>
                  <a:lnTo>
                    <a:pt x="262" y="178"/>
                  </a:lnTo>
                  <a:lnTo>
                    <a:pt x="234" y="178"/>
                  </a:lnTo>
                  <a:lnTo>
                    <a:pt x="234" y="225"/>
                  </a:lnTo>
                  <a:lnTo>
                    <a:pt x="198" y="224"/>
                  </a:lnTo>
                  <a:lnTo>
                    <a:pt x="197" y="244"/>
                  </a:lnTo>
                  <a:lnTo>
                    <a:pt x="131" y="244"/>
                  </a:lnTo>
                  <a:lnTo>
                    <a:pt x="131" y="281"/>
                  </a:lnTo>
                  <a:lnTo>
                    <a:pt x="37" y="281"/>
                  </a:lnTo>
                  <a:lnTo>
                    <a:pt x="37" y="169"/>
                  </a:lnTo>
                  <a:lnTo>
                    <a:pt x="9" y="169"/>
                  </a:lnTo>
                  <a:lnTo>
                    <a:pt x="9" y="131"/>
                  </a:lnTo>
                  <a:lnTo>
                    <a:pt x="0" y="131"/>
                  </a:lnTo>
                  <a:lnTo>
                    <a:pt x="0" y="112"/>
                  </a:lnTo>
                  <a:lnTo>
                    <a:pt x="0" y="84"/>
                  </a:lnTo>
                  <a:lnTo>
                    <a:pt x="9" y="75"/>
                  </a:lnTo>
                  <a:cubicBezTo>
                    <a:pt x="9" y="75"/>
                    <a:pt x="19" y="66"/>
                    <a:pt x="19" y="66"/>
                  </a:cubicBezTo>
                  <a:lnTo>
                    <a:pt x="28" y="56"/>
                  </a:lnTo>
                  <a:lnTo>
                    <a:pt x="28" y="47"/>
                  </a:lnTo>
                  <a:lnTo>
                    <a:pt x="28" y="37"/>
                  </a:lnTo>
                  <a:lnTo>
                    <a:pt x="37" y="28"/>
                  </a:lnTo>
                  <a:lnTo>
                    <a:pt x="47" y="19"/>
                  </a:lnTo>
                  <a:lnTo>
                    <a:pt x="47" y="0"/>
                  </a:lnTo>
                </a:path>
              </a:pathLst>
            </a:custGeom>
            <a:solidFill>
              <a:srgbClr val="FF66FF"/>
            </a:solidFill>
            <a:ln w="0">
              <a:solidFill>
                <a:srgbClr val="000000"/>
              </a:solidFill>
              <a:prstDash val="solid"/>
              <a:round/>
              <a:headEnd/>
              <a:tailEnd/>
            </a:ln>
          </p:spPr>
          <p:txBody>
            <a:bodyPr/>
            <a:lstStyle/>
            <a:p>
              <a:endParaRPr lang="en-US">
                <a:solidFill>
                  <a:prstClr val="black"/>
                </a:solidFill>
              </a:endParaRPr>
            </a:p>
          </p:txBody>
        </p:sp>
        <p:sp>
          <p:nvSpPr>
            <p:cNvPr id="197" name="Freeform 664"/>
            <p:cNvSpPr>
              <a:spLocks/>
            </p:cNvSpPr>
            <p:nvPr/>
          </p:nvSpPr>
          <p:spPr bwMode="auto">
            <a:xfrm>
              <a:off x="3585" y="2935"/>
              <a:ext cx="233" cy="159"/>
            </a:xfrm>
            <a:custGeom>
              <a:avLst/>
              <a:gdLst>
                <a:gd name="T0" fmla="*/ 0 w 25"/>
                <a:gd name="T1" fmla="*/ 17 h 17"/>
                <a:gd name="T2" fmla="*/ 25 w 25"/>
                <a:gd name="T3" fmla="*/ 17 h 17"/>
                <a:gd name="T4" fmla="*/ 25 w 25"/>
                <a:gd name="T5" fmla="*/ 9 h 17"/>
                <a:gd name="T6" fmla="*/ 22 w 25"/>
                <a:gd name="T7" fmla="*/ 9 h 17"/>
                <a:gd name="T8" fmla="*/ 22 w 25"/>
                <a:gd name="T9" fmla="*/ 5 h 17"/>
                <a:gd name="T10" fmla="*/ 21 w 25"/>
                <a:gd name="T11" fmla="*/ 5 h 17"/>
                <a:gd name="T12" fmla="*/ 21 w 25"/>
                <a:gd name="T13" fmla="*/ 0 h 17"/>
                <a:gd name="T14" fmla="*/ 21 w 25"/>
                <a:gd name="T15" fmla="*/ 1 h 17"/>
                <a:gd name="T16" fmla="*/ 12 w 25"/>
                <a:gd name="T17" fmla="*/ 1 h 17"/>
                <a:gd name="T18" fmla="*/ 12 w 25"/>
                <a:gd name="T19" fmla="*/ 2 h 17"/>
                <a:gd name="T20" fmla="*/ 11 w 25"/>
                <a:gd name="T21" fmla="*/ 3 h 17"/>
                <a:gd name="T22" fmla="*/ 10 w 25"/>
                <a:gd name="T23" fmla="*/ 3 h 17"/>
                <a:gd name="T24" fmla="*/ 10 w 25"/>
                <a:gd name="T25" fmla="*/ 4 h 17"/>
                <a:gd name="T26" fmla="*/ 10 w 25"/>
                <a:gd name="T27" fmla="*/ 4 h 17"/>
                <a:gd name="T28" fmla="*/ 9 w 25"/>
                <a:gd name="T29" fmla="*/ 5 h 17"/>
                <a:gd name="T30" fmla="*/ 9 w 25"/>
                <a:gd name="T31" fmla="*/ 6 h 17"/>
                <a:gd name="T32" fmla="*/ 9 w 25"/>
                <a:gd name="T33" fmla="*/ 7 h 17"/>
                <a:gd name="T34" fmla="*/ 8 w 25"/>
                <a:gd name="T35" fmla="*/ 7 h 17"/>
                <a:gd name="T36" fmla="*/ 8 w 25"/>
                <a:gd name="T37" fmla="*/ 7 h 17"/>
                <a:gd name="T38" fmla="*/ 7 w 25"/>
                <a:gd name="T39" fmla="*/ 7 h 17"/>
                <a:gd name="T40" fmla="*/ 7 w 25"/>
                <a:gd name="T41" fmla="*/ 8 h 17"/>
                <a:gd name="T42" fmla="*/ 5 w 25"/>
                <a:gd name="T43" fmla="*/ 9 h 17"/>
                <a:gd name="T44" fmla="*/ 5 w 25"/>
                <a:gd name="T45" fmla="*/ 10 h 17"/>
                <a:gd name="T46" fmla="*/ 2 w 25"/>
                <a:gd name="T47" fmla="*/ 11 h 17"/>
                <a:gd name="T48" fmla="*/ 2 w 25"/>
                <a:gd name="T49" fmla="*/ 11 h 17"/>
                <a:gd name="T50" fmla="*/ 2 w 25"/>
                <a:gd name="T51" fmla="*/ 11 h 17"/>
                <a:gd name="T52" fmla="*/ 1 w 25"/>
                <a:gd name="T53" fmla="*/ 11 h 17"/>
                <a:gd name="T54" fmla="*/ 1 w 25"/>
                <a:gd name="T55" fmla="*/ 11 h 17"/>
                <a:gd name="T56" fmla="*/ 0 w 25"/>
                <a:gd name="T57" fmla="*/ 12 h 17"/>
                <a:gd name="T58" fmla="*/ 0 w 25"/>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 h="17">
                  <a:moveTo>
                    <a:pt x="0" y="17"/>
                  </a:moveTo>
                  <a:lnTo>
                    <a:pt x="25" y="17"/>
                  </a:lnTo>
                  <a:lnTo>
                    <a:pt x="25" y="9"/>
                  </a:lnTo>
                  <a:lnTo>
                    <a:pt x="22" y="9"/>
                  </a:lnTo>
                  <a:lnTo>
                    <a:pt x="22" y="5"/>
                  </a:lnTo>
                  <a:lnTo>
                    <a:pt x="21" y="5"/>
                  </a:lnTo>
                  <a:lnTo>
                    <a:pt x="21" y="0"/>
                  </a:lnTo>
                  <a:lnTo>
                    <a:pt x="21" y="1"/>
                  </a:lnTo>
                  <a:lnTo>
                    <a:pt x="12" y="1"/>
                  </a:lnTo>
                  <a:lnTo>
                    <a:pt x="12" y="2"/>
                  </a:lnTo>
                  <a:cubicBezTo>
                    <a:pt x="11" y="2"/>
                    <a:pt x="11" y="2"/>
                    <a:pt x="11" y="3"/>
                  </a:cubicBezTo>
                  <a:lnTo>
                    <a:pt x="10" y="3"/>
                  </a:lnTo>
                  <a:lnTo>
                    <a:pt x="10" y="4"/>
                  </a:lnTo>
                  <a:lnTo>
                    <a:pt x="10" y="4"/>
                  </a:lnTo>
                  <a:lnTo>
                    <a:pt x="9" y="5"/>
                  </a:lnTo>
                  <a:lnTo>
                    <a:pt x="9" y="6"/>
                  </a:lnTo>
                  <a:cubicBezTo>
                    <a:pt x="9" y="6"/>
                    <a:pt x="9" y="7"/>
                    <a:pt x="9" y="7"/>
                  </a:cubicBezTo>
                  <a:cubicBezTo>
                    <a:pt x="9" y="7"/>
                    <a:pt x="9" y="7"/>
                    <a:pt x="8" y="7"/>
                  </a:cubicBezTo>
                  <a:cubicBezTo>
                    <a:pt x="8" y="7"/>
                    <a:pt x="8" y="7"/>
                    <a:pt x="8" y="7"/>
                  </a:cubicBezTo>
                  <a:cubicBezTo>
                    <a:pt x="8" y="7"/>
                    <a:pt x="7" y="7"/>
                    <a:pt x="7" y="7"/>
                  </a:cubicBezTo>
                  <a:cubicBezTo>
                    <a:pt x="7" y="7"/>
                    <a:pt x="7" y="8"/>
                    <a:pt x="7" y="8"/>
                  </a:cubicBezTo>
                  <a:cubicBezTo>
                    <a:pt x="7" y="8"/>
                    <a:pt x="6" y="9"/>
                    <a:pt x="5" y="9"/>
                  </a:cubicBezTo>
                  <a:cubicBezTo>
                    <a:pt x="5" y="10"/>
                    <a:pt x="7" y="11"/>
                    <a:pt x="5" y="10"/>
                  </a:cubicBezTo>
                  <a:cubicBezTo>
                    <a:pt x="4" y="10"/>
                    <a:pt x="3" y="10"/>
                    <a:pt x="2" y="11"/>
                  </a:cubicBezTo>
                  <a:cubicBezTo>
                    <a:pt x="2" y="11"/>
                    <a:pt x="2" y="11"/>
                    <a:pt x="2" y="11"/>
                  </a:cubicBezTo>
                  <a:cubicBezTo>
                    <a:pt x="2" y="11"/>
                    <a:pt x="2" y="11"/>
                    <a:pt x="2" y="11"/>
                  </a:cubicBezTo>
                  <a:cubicBezTo>
                    <a:pt x="2" y="11"/>
                    <a:pt x="2" y="11"/>
                    <a:pt x="1" y="11"/>
                  </a:cubicBezTo>
                  <a:cubicBezTo>
                    <a:pt x="1" y="11"/>
                    <a:pt x="1" y="11"/>
                    <a:pt x="1" y="11"/>
                  </a:cubicBezTo>
                  <a:lnTo>
                    <a:pt x="0" y="12"/>
                  </a:lnTo>
                  <a:lnTo>
                    <a:pt x="0" y="17"/>
                  </a:lnTo>
                </a:path>
              </a:pathLst>
            </a:custGeom>
            <a:solidFill>
              <a:srgbClr val="FF66FF"/>
            </a:solidFill>
            <a:ln w="0">
              <a:solidFill>
                <a:srgbClr val="000000"/>
              </a:solidFill>
              <a:prstDash val="solid"/>
              <a:round/>
              <a:headEnd/>
              <a:tailEnd/>
            </a:ln>
          </p:spPr>
          <p:txBody>
            <a:bodyPr/>
            <a:lstStyle/>
            <a:p>
              <a:endParaRPr lang="en-US">
                <a:solidFill>
                  <a:prstClr val="black"/>
                </a:solidFill>
              </a:endParaRPr>
            </a:p>
          </p:txBody>
        </p:sp>
        <p:sp>
          <p:nvSpPr>
            <p:cNvPr id="198" name="Text Box 665"/>
            <p:cNvSpPr txBox="1">
              <a:spLocks noChangeArrowheads="1"/>
            </p:cNvSpPr>
            <p:nvPr/>
          </p:nvSpPr>
          <p:spPr bwMode="auto">
            <a:xfrm>
              <a:off x="3736" y="2608"/>
              <a:ext cx="151" cy="69"/>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400" b="1">
                  <a:solidFill>
                    <a:prstClr val="black"/>
                  </a:solidFill>
                </a:rPr>
                <a:t>Anoka</a:t>
              </a:r>
            </a:p>
          </p:txBody>
        </p:sp>
        <p:sp>
          <p:nvSpPr>
            <p:cNvPr id="199" name="Text Box 666"/>
            <p:cNvSpPr txBox="1">
              <a:spLocks noChangeArrowheads="1"/>
            </p:cNvSpPr>
            <p:nvPr/>
          </p:nvSpPr>
          <p:spPr bwMode="auto">
            <a:xfrm rot="-5400000">
              <a:off x="3814" y="2738"/>
              <a:ext cx="203" cy="70"/>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400" b="1">
                  <a:solidFill>
                    <a:prstClr val="black"/>
                  </a:solidFill>
                </a:rPr>
                <a:t>Washington</a:t>
              </a:r>
            </a:p>
          </p:txBody>
        </p:sp>
        <p:sp>
          <p:nvSpPr>
            <p:cNvPr id="200" name="Text Box 667"/>
            <p:cNvSpPr txBox="1">
              <a:spLocks noChangeArrowheads="1"/>
            </p:cNvSpPr>
            <p:nvPr/>
          </p:nvSpPr>
          <p:spPr bwMode="auto">
            <a:xfrm rot="-5400000">
              <a:off x="3759" y="2749"/>
              <a:ext cx="162" cy="70"/>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400" b="1">
                  <a:solidFill>
                    <a:prstClr val="black"/>
                  </a:solidFill>
                </a:rPr>
                <a:t>Ramsey</a:t>
              </a:r>
            </a:p>
          </p:txBody>
        </p:sp>
        <p:sp>
          <p:nvSpPr>
            <p:cNvPr id="201" name="Text Box 668"/>
            <p:cNvSpPr txBox="1">
              <a:spLocks noChangeArrowheads="1"/>
            </p:cNvSpPr>
            <p:nvPr/>
          </p:nvSpPr>
          <p:spPr bwMode="auto">
            <a:xfrm>
              <a:off x="3808" y="2942"/>
              <a:ext cx="157" cy="69"/>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400" b="1">
                  <a:solidFill>
                    <a:prstClr val="black"/>
                  </a:solidFill>
                </a:rPr>
                <a:t>Dakota</a:t>
              </a:r>
            </a:p>
          </p:txBody>
        </p:sp>
        <p:sp>
          <p:nvSpPr>
            <p:cNvPr id="202" name="Text Box 669"/>
            <p:cNvSpPr txBox="1">
              <a:spLocks noChangeArrowheads="1"/>
            </p:cNvSpPr>
            <p:nvPr/>
          </p:nvSpPr>
          <p:spPr bwMode="auto">
            <a:xfrm>
              <a:off x="3634" y="2773"/>
              <a:ext cx="182" cy="69"/>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400" b="1">
                  <a:solidFill>
                    <a:prstClr val="black"/>
                  </a:solidFill>
                </a:rPr>
                <a:t>Hennepin</a:t>
              </a:r>
            </a:p>
          </p:txBody>
        </p:sp>
        <p:sp>
          <p:nvSpPr>
            <p:cNvPr id="203" name="Text Box 670"/>
            <p:cNvSpPr txBox="1">
              <a:spLocks noChangeArrowheads="1"/>
            </p:cNvSpPr>
            <p:nvPr/>
          </p:nvSpPr>
          <p:spPr bwMode="auto">
            <a:xfrm>
              <a:off x="3660" y="3001"/>
              <a:ext cx="135" cy="69"/>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400" b="1">
                  <a:solidFill>
                    <a:prstClr val="black"/>
                  </a:solidFill>
                </a:rPr>
                <a:t>Scott</a:t>
              </a:r>
            </a:p>
          </p:txBody>
        </p:sp>
        <p:sp>
          <p:nvSpPr>
            <p:cNvPr id="204" name="Text Box 671"/>
            <p:cNvSpPr txBox="1">
              <a:spLocks noChangeArrowheads="1"/>
            </p:cNvSpPr>
            <p:nvPr/>
          </p:nvSpPr>
          <p:spPr bwMode="auto">
            <a:xfrm>
              <a:off x="3561" y="2884"/>
              <a:ext cx="155" cy="69"/>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400" b="1">
                  <a:solidFill>
                    <a:prstClr val="black"/>
                  </a:solidFill>
                </a:rPr>
                <a:t>Carver</a:t>
              </a:r>
            </a:p>
          </p:txBody>
        </p:sp>
      </p:grpSp>
      <p:sp>
        <p:nvSpPr>
          <p:cNvPr id="171" name="Rectangle 610"/>
          <p:cNvSpPr>
            <a:spLocks noChangeArrowheads="1"/>
          </p:cNvSpPr>
          <p:nvPr/>
        </p:nvSpPr>
        <p:spPr bwMode="auto">
          <a:xfrm>
            <a:off x="4226951" y="4088308"/>
            <a:ext cx="64120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b="1" dirty="0" smtClean="0">
                <a:solidFill>
                  <a:prstClr val="black"/>
                </a:solidFill>
                <a:latin typeface="AvantGarde Bk BT" pitchFamily="34" charset="0"/>
              </a:rPr>
              <a:t>Municipal Only</a:t>
            </a:r>
            <a:endParaRPr lang="en-US" altLang="en-US" dirty="0">
              <a:solidFill>
                <a:prstClr val="black"/>
              </a:solidFill>
            </a:endParaRPr>
          </a:p>
        </p:txBody>
      </p:sp>
      <p:sp>
        <p:nvSpPr>
          <p:cNvPr id="172" name="5-Point Star 171"/>
          <p:cNvSpPr/>
          <p:nvPr/>
        </p:nvSpPr>
        <p:spPr>
          <a:xfrm>
            <a:off x="468312" y="1820310"/>
            <a:ext cx="206375" cy="190499"/>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3" name="5-Point Star 172"/>
          <p:cNvSpPr/>
          <p:nvPr/>
        </p:nvSpPr>
        <p:spPr>
          <a:xfrm>
            <a:off x="4424180" y="6024564"/>
            <a:ext cx="206375" cy="190499"/>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4" name="Rectangle 173"/>
          <p:cNvSpPr/>
          <p:nvPr/>
        </p:nvSpPr>
        <p:spPr>
          <a:xfrm>
            <a:off x="3276600" y="2344738"/>
            <a:ext cx="120650" cy="12065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5" name="Rectangle 174"/>
          <p:cNvSpPr/>
          <p:nvPr/>
        </p:nvSpPr>
        <p:spPr>
          <a:xfrm>
            <a:off x="1262063" y="2028825"/>
            <a:ext cx="120650" cy="12065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6" name="5-Point Star 175"/>
          <p:cNvSpPr/>
          <p:nvPr/>
        </p:nvSpPr>
        <p:spPr>
          <a:xfrm>
            <a:off x="3717926" y="2770189"/>
            <a:ext cx="206375" cy="190499"/>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7" name="5-Point Star 176"/>
          <p:cNvSpPr/>
          <p:nvPr/>
        </p:nvSpPr>
        <p:spPr>
          <a:xfrm>
            <a:off x="546139" y="2916239"/>
            <a:ext cx="206375" cy="190499"/>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8" name="5-Point Star 177"/>
          <p:cNvSpPr/>
          <p:nvPr/>
        </p:nvSpPr>
        <p:spPr>
          <a:xfrm>
            <a:off x="2325688" y="4094163"/>
            <a:ext cx="206375" cy="190499"/>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9" name="5-Point Star 178"/>
          <p:cNvSpPr/>
          <p:nvPr/>
        </p:nvSpPr>
        <p:spPr>
          <a:xfrm>
            <a:off x="3568269" y="5821363"/>
            <a:ext cx="206375" cy="190499"/>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0" name="5-Point Star 179"/>
          <p:cNvSpPr/>
          <p:nvPr/>
        </p:nvSpPr>
        <p:spPr>
          <a:xfrm>
            <a:off x="2390775" y="5673369"/>
            <a:ext cx="206375" cy="190499"/>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1" name="Rectangle 180"/>
          <p:cNvSpPr/>
          <p:nvPr/>
        </p:nvSpPr>
        <p:spPr>
          <a:xfrm>
            <a:off x="2559031" y="5426579"/>
            <a:ext cx="120650" cy="12065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2" name="5-Point Star 181"/>
          <p:cNvSpPr/>
          <p:nvPr/>
        </p:nvSpPr>
        <p:spPr>
          <a:xfrm>
            <a:off x="3949700" y="4297363"/>
            <a:ext cx="206375" cy="190499"/>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3" name="Rectangle 610"/>
          <p:cNvSpPr>
            <a:spLocks noChangeArrowheads="1"/>
          </p:cNvSpPr>
          <p:nvPr/>
        </p:nvSpPr>
        <p:spPr bwMode="auto">
          <a:xfrm>
            <a:off x="4217988" y="4333989"/>
            <a:ext cx="30938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b="1" dirty="0" smtClean="0">
                <a:solidFill>
                  <a:prstClr val="black"/>
                </a:solidFill>
                <a:latin typeface="AvantGarde Bk BT" pitchFamily="34" charset="0"/>
              </a:rPr>
              <a:t>  Urban</a:t>
            </a:r>
            <a:endParaRPr lang="en-US" altLang="en-US" dirty="0">
              <a:solidFill>
                <a:prstClr val="black"/>
              </a:solidFill>
            </a:endParaRPr>
          </a:p>
        </p:txBody>
      </p:sp>
      <p:sp>
        <p:nvSpPr>
          <p:cNvPr id="184" name="Rectangle 183"/>
          <p:cNvSpPr/>
          <p:nvPr/>
        </p:nvSpPr>
        <p:spPr>
          <a:xfrm>
            <a:off x="1189038" y="4281488"/>
            <a:ext cx="120650" cy="12065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5" name="Rectangle 184"/>
          <p:cNvSpPr/>
          <p:nvPr/>
        </p:nvSpPr>
        <p:spPr>
          <a:xfrm>
            <a:off x="1497013" y="4470477"/>
            <a:ext cx="120650" cy="12065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6" name="Rectangle 185"/>
          <p:cNvSpPr/>
          <p:nvPr/>
        </p:nvSpPr>
        <p:spPr>
          <a:xfrm>
            <a:off x="1196594" y="4959975"/>
            <a:ext cx="120650" cy="12065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7" name="Rectangle 186"/>
          <p:cNvSpPr/>
          <p:nvPr/>
        </p:nvSpPr>
        <p:spPr>
          <a:xfrm>
            <a:off x="4022195" y="4089400"/>
            <a:ext cx="120650" cy="12065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8" name="Rectangle 187"/>
          <p:cNvSpPr/>
          <p:nvPr/>
        </p:nvSpPr>
        <p:spPr>
          <a:xfrm>
            <a:off x="2440345" y="5565775"/>
            <a:ext cx="120650" cy="12065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9" name="TextBox 188"/>
          <p:cNvSpPr txBox="1"/>
          <p:nvPr/>
        </p:nvSpPr>
        <p:spPr>
          <a:xfrm>
            <a:off x="5548313" y="2233613"/>
            <a:ext cx="3367087" cy="1938992"/>
          </a:xfrm>
          <a:prstGeom prst="rect">
            <a:avLst/>
          </a:prstGeom>
          <a:noFill/>
        </p:spPr>
        <p:txBody>
          <a:bodyPr wrap="square" rtlCol="0">
            <a:spAutoFit/>
          </a:bodyPr>
          <a:lstStyle/>
          <a:p>
            <a:r>
              <a:rPr lang="en-US" sz="2000" u="sng" dirty="0" smtClean="0">
                <a:solidFill>
                  <a:prstClr val="black"/>
                </a:solidFill>
              </a:rPr>
              <a:t>As of  January 2015</a:t>
            </a:r>
          </a:p>
          <a:p>
            <a:r>
              <a:rPr lang="en-US" sz="2000" dirty="0" smtClean="0">
                <a:solidFill>
                  <a:prstClr val="black"/>
                </a:solidFill>
              </a:rPr>
              <a:t>  1 county with no service</a:t>
            </a:r>
          </a:p>
          <a:p>
            <a:r>
              <a:rPr lang="en-US" sz="2000" dirty="0" smtClean="0">
                <a:solidFill>
                  <a:prstClr val="black"/>
                </a:solidFill>
              </a:rPr>
              <a:t>16 multi-county systems</a:t>
            </a:r>
          </a:p>
          <a:p>
            <a:r>
              <a:rPr lang="en-US" sz="2000" dirty="0" smtClean="0">
                <a:solidFill>
                  <a:prstClr val="black"/>
                </a:solidFill>
              </a:rPr>
              <a:t>14 single county systems</a:t>
            </a:r>
          </a:p>
          <a:p>
            <a:r>
              <a:rPr lang="en-US" sz="2000" dirty="0" smtClean="0">
                <a:solidFill>
                  <a:prstClr val="black"/>
                </a:solidFill>
              </a:rPr>
              <a:t>  8 municipal only</a:t>
            </a:r>
          </a:p>
          <a:p>
            <a:r>
              <a:rPr lang="en-US" sz="2000" dirty="0" smtClean="0">
                <a:solidFill>
                  <a:prstClr val="black"/>
                </a:solidFill>
              </a:rPr>
              <a:t>  7 urban systems</a:t>
            </a:r>
          </a:p>
        </p:txBody>
      </p:sp>
      <p:sp>
        <p:nvSpPr>
          <p:cNvPr id="205" name="Rectangle 204"/>
          <p:cNvSpPr/>
          <p:nvPr/>
        </p:nvSpPr>
        <p:spPr>
          <a:xfrm>
            <a:off x="4295245" y="5803032"/>
            <a:ext cx="120650" cy="12065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737531" y="97292"/>
            <a:ext cx="6303167" cy="1143000"/>
          </a:xfrm>
        </p:spPr>
        <p:txBody>
          <a:bodyPr/>
          <a:lstStyle/>
          <a:p>
            <a:r>
              <a:rPr lang="en-US" dirty="0" smtClean="0"/>
              <a:t>Public Transit Coverage</a:t>
            </a:r>
            <a:endParaRPr lang="en-US" dirty="0"/>
          </a:p>
        </p:txBody>
      </p:sp>
    </p:spTree>
    <p:extLst>
      <p:ext uri="{BB962C8B-B14F-4D97-AF65-F5344CB8AC3E}">
        <p14:creationId xmlns:p14="http://schemas.microsoft.com/office/powerpoint/2010/main" val="232477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3637"/>
          <a:stretch/>
        </p:blipFill>
        <p:spPr>
          <a:xfrm>
            <a:off x="5105400" y="-25400"/>
            <a:ext cx="4038600" cy="6286500"/>
          </a:xfrm>
          <a:prstGeom prst="rect">
            <a:avLst/>
          </a:prstGeom>
        </p:spPr>
      </p:pic>
      <p:sp>
        <p:nvSpPr>
          <p:cNvPr id="3" name="Content Placeholder 2"/>
          <p:cNvSpPr>
            <a:spLocks noGrp="1"/>
          </p:cNvSpPr>
          <p:nvPr>
            <p:ph idx="1"/>
          </p:nvPr>
        </p:nvSpPr>
        <p:spPr>
          <a:xfrm>
            <a:off x="457200" y="1481328"/>
            <a:ext cx="4495800" cy="4525963"/>
          </a:xfrm>
        </p:spPr>
        <p:txBody>
          <a:bodyPr/>
          <a:lstStyle/>
          <a:p>
            <a:r>
              <a:rPr lang="en-US" dirty="0" smtClean="0"/>
              <a:t>Transit Authorities</a:t>
            </a:r>
          </a:p>
          <a:p>
            <a:r>
              <a:rPr lang="en-US" dirty="0" smtClean="0"/>
              <a:t>Cities</a:t>
            </a:r>
          </a:p>
          <a:p>
            <a:r>
              <a:rPr lang="en-US" dirty="0" smtClean="0"/>
              <a:t>Counties</a:t>
            </a:r>
          </a:p>
          <a:p>
            <a:r>
              <a:rPr lang="en-US" dirty="0" smtClean="0"/>
              <a:t>Joint Powers Organizations</a:t>
            </a:r>
          </a:p>
          <a:p>
            <a:r>
              <a:rPr lang="en-US" dirty="0" smtClean="0"/>
              <a:t>Non-profit Organizations</a:t>
            </a:r>
            <a:endParaRPr lang="en-US" dirty="0"/>
          </a:p>
        </p:txBody>
      </p:sp>
      <p:sp>
        <p:nvSpPr>
          <p:cNvPr id="2" name="Title 1"/>
          <p:cNvSpPr>
            <a:spLocks noGrp="1"/>
          </p:cNvSpPr>
          <p:nvPr>
            <p:ph type="title"/>
          </p:nvPr>
        </p:nvSpPr>
        <p:spPr>
          <a:xfrm>
            <a:off x="304800" y="304800"/>
            <a:ext cx="8229600" cy="1143000"/>
          </a:xfrm>
        </p:spPr>
        <p:txBody>
          <a:bodyPr/>
          <a:lstStyle/>
          <a:p>
            <a:r>
              <a:rPr lang="en-US" dirty="0" smtClean="0"/>
              <a:t>Public Transit Providers</a:t>
            </a:r>
            <a:endParaRPr lang="en-US" dirty="0"/>
          </a:p>
        </p:txBody>
      </p:sp>
    </p:spTree>
    <p:extLst>
      <p:ext uri="{BB962C8B-B14F-4D97-AF65-F5344CB8AC3E}">
        <p14:creationId xmlns:p14="http://schemas.microsoft.com/office/powerpoint/2010/main" val="1632442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800" dirty="0" smtClean="0"/>
              <a:t>33</a:t>
            </a:r>
            <a:r>
              <a:rPr lang="en-US" sz="2800" dirty="0"/>
              <a:t>% are going to work </a:t>
            </a:r>
          </a:p>
          <a:p>
            <a:r>
              <a:rPr lang="en-US" sz="2800" dirty="0" smtClean="0"/>
              <a:t>20</a:t>
            </a:r>
            <a:r>
              <a:rPr lang="en-US" sz="2800" dirty="0"/>
              <a:t>% are going to school </a:t>
            </a:r>
          </a:p>
          <a:p>
            <a:r>
              <a:rPr lang="en-US" sz="2800" dirty="0" smtClean="0"/>
              <a:t>50</a:t>
            </a:r>
            <a:r>
              <a:rPr lang="en-US" sz="2800" dirty="0"/>
              <a:t>% use transit at least 5 days a week</a:t>
            </a:r>
          </a:p>
          <a:p>
            <a:r>
              <a:rPr lang="en-US" sz="2800" dirty="0" smtClean="0"/>
              <a:t>86</a:t>
            </a:r>
            <a:r>
              <a:rPr lang="en-US" sz="2800" dirty="0"/>
              <a:t>% ride at least twice a </a:t>
            </a:r>
            <a:r>
              <a:rPr lang="en-US" sz="2800" dirty="0" smtClean="0"/>
              <a:t>week</a:t>
            </a:r>
          </a:p>
          <a:p>
            <a:pPr lvl="4"/>
            <a:endParaRPr lang="en-US" dirty="0"/>
          </a:p>
          <a:p>
            <a:r>
              <a:rPr lang="en-US" sz="2800" dirty="0" smtClean="0"/>
              <a:t>50</a:t>
            </a:r>
            <a:r>
              <a:rPr lang="en-US" sz="2800" dirty="0"/>
              <a:t>% of users in rural counties are 65 years or older</a:t>
            </a:r>
          </a:p>
          <a:p>
            <a:r>
              <a:rPr lang="en-US" sz="2800" dirty="0"/>
              <a:t>76% of seniors are female</a:t>
            </a:r>
          </a:p>
          <a:p>
            <a:r>
              <a:rPr lang="en-US" sz="2800" dirty="0"/>
              <a:t>33% of senior trips are medical and basic shopping needs</a:t>
            </a:r>
          </a:p>
          <a:p>
            <a:endParaRPr lang="en-US" dirty="0"/>
          </a:p>
        </p:txBody>
      </p:sp>
      <p:sp>
        <p:nvSpPr>
          <p:cNvPr id="3" name="Title 2"/>
          <p:cNvSpPr>
            <a:spLocks noGrp="1"/>
          </p:cNvSpPr>
          <p:nvPr>
            <p:ph type="title"/>
          </p:nvPr>
        </p:nvSpPr>
        <p:spPr/>
        <p:txBody>
          <a:bodyPr/>
          <a:lstStyle/>
          <a:p>
            <a:r>
              <a:rPr lang="en-US" dirty="0" smtClean="0"/>
              <a:t>Who Rides Greater MN Transit?</a:t>
            </a:r>
            <a:endParaRPr lang="en-US" dirty="0"/>
          </a:p>
        </p:txBody>
      </p:sp>
      <p:sp>
        <p:nvSpPr>
          <p:cNvPr id="4" name="TextBox 3"/>
          <p:cNvSpPr txBox="1"/>
          <p:nvPr/>
        </p:nvSpPr>
        <p:spPr>
          <a:xfrm>
            <a:off x="1981200" y="5823466"/>
            <a:ext cx="5334000" cy="369332"/>
          </a:xfrm>
          <a:prstGeom prst="rect">
            <a:avLst/>
          </a:prstGeom>
          <a:noFill/>
        </p:spPr>
        <p:txBody>
          <a:bodyPr wrap="square" rtlCol="0">
            <a:spAutoFit/>
          </a:bodyPr>
          <a:lstStyle/>
          <a:p>
            <a:r>
              <a:rPr lang="en-US" dirty="0">
                <a:solidFill>
                  <a:schemeClr val="tx2"/>
                </a:solidFill>
              </a:rPr>
              <a:t>Statistics from 2010 Greater MN Transit </a:t>
            </a:r>
            <a:r>
              <a:rPr lang="en-US" dirty="0" smtClean="0">
                <a:solidFill>
                  <a:schemeClr val="tx2"/>
                </a:solidFill>
              </a:rPr>
              <a:t>Plan</a:t>
            </a:r>
            <a:endParaRPr lang="en-US" dirty="0">
              <a:solidFill>
                <a:schemeClr val="tx2"/>
              </a:solidFill>
            </a:endParaRPr>
          </a:p>
        </p:txBody>
      </p:sp>
      <p:cxnSp>
        <p:nvCxnSpPr>
          <p:cNvPr id="6" name="Straight Connector 5"/>
          <p:cNvCxnSpPr/>
          <p:nvPr/>
        </p:nvCxnSpPr>
        <p:spPr>
          <a:xfrm>
            <a:off x="685800" y="3352800"/>
            <a:ext cx="7620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FC082251-9C5F-45DA-A60A-ACD617B80C5F}" type="slidenum">
              <a:rPr lang="en-US" smtClean="0"/>
              <a:pPr/>
              <a:t>8</a:t>
            </a:fld>
            <a:endParaRPr lang="en-US"/>
          </a:p>
        </p:txBody>
      </p:sp>
    </p:spTree>
    <p:extLst>
      <p:ext uri="{BB962C8B-B14F-4D97-AF65-F5344CB8AC3E}">
        <p14:creationId xmlns:p14="http://schemas.microsoft.com/office/powerpoint/2010/main" val="367633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80" name="Rectangle 28"/>
          <p:cNvSpPr>
            <a:spLocks noGrp="1" noChangeArrowheads="1"/>
          </p:cNvSpPr>
          <p:nvPr>
            <p:ph type="title"/>
          </p:nvPr>
        </p:nvSpPr>
        <p:spPr/>
        <p:txBody>
          <a:bodyPr/>
          <a:lstStyle/>
          <a:p>
            <a:r>
              <a:rPr lang="en-US"/>
              <a:t>Greater MN Ridership</a:t>
            </a:r>
          </a:p>
        </p:txBody>
      </p:sp>
      <p:sp>
        <p:nvSpPr>
          <p:cNvPr id="3" name="Content Placeholder 2"/>
          <p:cNvSpPr>
            <a:spLocks noGrp="1"/>
          </p:cNvSpPr>
          <p:nvPr>
            <p:ph idx="1"/>
          </p:nvPr>
        </p:nvSpPr>
        <p:spPr/>
        <p:txBody>
          <a:bodyPr/>
          <a:lstStyle/>
          <a:p>
            <a:endParaRPr lang="en-US"/>
          </a:p>
        </p:txBody>
      </p:sp>
      <p:graphicFrame>
        <p:nvGraphicFramePr>
          <p:cNvPr id="5" name="Chart 4"/>
          <p:cNvGraphicFramePr>
            <a:graphicFrameLocks/>
          </p:cNvGraphicFramePr>
          <p:nvPr>
            <p:extLst>
              <p:ext uri="{D42A27DB-BD31-4B8C-83A1-F6EECF244321}">
                <p14:modId xmlns:p14="http://schemas.microsoft.com/office/powerpoint/2010/main" val="692414021"/>
              </p:ext>
            </p:extLst>
          </p:nvPr>
        </p:nvGraphicFramePr>
        <p:xfrm>
          <a:off x="457200" y="1447801"/>
          <a:ext cx="82296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9334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nDOT">
  <a:themeElements>
    <a:clrScheme name="MnDOT Colors">
      <a:dk1>
        <a:srgbClr val="003F5F"/>
      </a:dk1>
      <a:lt1>
        <a:srgbClr val="FFFFFF"/>
      </a:lt1>
      <a:dk2>
        <a:srgbClr val="003F5F"/>
      </a:dk2>
      <a:lt2>
        <a:srgbClr val="FFFFFF"/>
      </a:lt2>
      <a:accent1>
        <a:srgbClr val="1C75BC"/>
      </a:accent1>
      <a:accent2>
        <a:srgbClr val="EE3524"/>
      </a:accent2>
      <a:accent3>
        <a:srgbClr val="00B259"/>
      </a:accent3>
      <a:accent4>
        <a:srgbClr val="003F5F"/>
      </a:accent4>
      <a:accent5>
        <a:srgbClr val="00AEEF"/>
      </a:accent5>
      <a:accent6>
        <a:srgbClr val="FAA634"/>
      </a:accent6>
      <a:hlink>
        <a:srgbClr val="1C75BC"/>
      </a:hlink>
      <a:folHlink>
        <a:srgbClr val="7581B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890</TotalTime>
  <Words>2123</Words>
  <Application>Microsoft Office PowerPoint</Application>
  <PresentationFormat>On-screen Show (4:3)</PresentationFormat>
  <Paragraphs>449</Paragraphs>
  <Slides>33</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ＭＳ Ｐゴシック</vt:lpstr>
      <vt:lpstr>Arial</vt:lpstr>
      <vt:lpstr>Arial Narrow</vt:lpstr>
      <vt:lpstr>AvantGarde Bk BT</vt:lpstr>
      <vt:lpstr>Calibri</vt:lpstr>
      <vt:lpstr>Lucida Sans Unicode</vt:lpstr>
      <vt:lpstr>Times New Roman</vt:lpstr>
      <vt:lpstr>Verdana</vt:lpstr>
      <vt:lpstr>Wingdings 2</vt:lpstr>
      <vt:lpstr>Wingdings 3</vt:lpstr>
      <vt:lpstr>MnDOT</vt:lpstr>
      <vt:lpstr>MnDOT Office of Transit</vt:lpstr>
      <vt:lpstr>Office of Transit Overview</vt:lpstr>
      <vt:lpstr>Office of Transit Overview</vt:lpstr>
      <vt:lpstr>Office of Transit Overview</vt:lpstr>
      <vt:lpstr>Public Transit Grant Programs</vt:lpstr>
      <vt:lpstr>Public Transit Coverage</vt:lpstr>
      <vt:lpstr>Public Transit Providers</vt:lpstr>
      <vt:lpstr>Who Rides Greater MN Transit?</vt:lpstr>
      <vt:lpstr>Greater MN Ridership</vt:lpstr>
      <vt:lpstr>Greater MN Service Hours</vt:lpstr>
      <vt:lpstr>Transit  Activity</vt:lpstr>
      <vt:lpstr>MnDOT Bicycle/Pedestrian, Safe Routes to School Programs</vt:lpstr>
      <vt:lpstr>Bicycle and Pedestrian Programs - Planning</vt:lpstr>
      <vt:lpstr>Bicycle and Pedestrian Programs - Planning</vt:lpstr>
      <vt:lpstr>Bicycle and Pedestrian Programs – Safety/Education</vt:lpstr>
      <vt:lpstr>Bicycle and Pedestrian Programs – State Bikeways</vt:lpstr>
      <vt:lpstr>Bicycle and Pedestrian Programs – Other Efforts</vt:lpstr>
      <vt:lpstr>SRTS - About the Program</vt:lpstr>
      <vt:lpstr>PowerPoint Presentation</vt:lpstr>
      <vt:lpstr>PowerPoint Presentation</vt:lpstr>
      <vt:lpstr>Statewide Programs &amp; Solicitations</vt:lpstr>
      <vt:lpstr>Passenger Rail Office  Overview</vt:lpstr>
      <vt:lpstr> Intercity Passenger Rail is:</vt:lpstr>
      <vt:lpstr>Passenger Rail Program</vt:lpstr>
      <vt:lpstr>State Rail Plan</vt:lpstr>
      <vt:lpstr>Passenger Rail Funding</vt:lpstr>
      <vt:lpstr>Intercity Passenger Rail Funding Summary</vt:lpstr>
      <vt:lpstr>Immediate Passenger Rail Priorities</vt:lpstr>
      <vt:lpstr>2015 State Rail Plan Update</vt:lpstr>
      <vt:lpstr>What’s New</vt:lpstr>
      <vt:lpstr>What’s New</vt:lpstr>
      <vt:lpstr>PowerPoint Presentation</vt:lpstr>
      <vt:lpstr>Project Summaries</vt:lpstr>
    </vt:vector>
  </TitlesOfParts>
  <Company>MNDOT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MnDOT Presentation</dc:title>
  <dc:creator>Minnesota Department of Transportation</dc:creator>
  <cp:keywords>MnDOT;Transportation;Presentation</cp:keywords>
  <cp:lastModifiedBy>GOPGuest</cp:lastModifiedBy>
  <cp:revision>64</cp:revision>
  <cp:lastPrinted>2015-03-03T18:09:56Z</cp:lastPrinted>
  <dcterms:created xsi:type="dcterms:W3CDTF">2011-09-13T21:05:29Z</dcterms:created>
  <dcterms:modified xsi:type="dcterms:W3CDTF">2015-03-09T15:28:20Z</dcterms:modified>
</cp:coreProperties>
</file>