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9" r:id="rId3"/>
    <p:sldId id="280" r:id="rId4"/>
    <p:sldId id="281" r:id="rId5"/>
    <p:sldId id="265" r:id="rId6"/>
    <p:sldId id="272" r:id="rId7"/>
    <p:sldId id="277" r:id="rId8"/>
    <p:sldId id="284" r:id="rId9"/>
    <p:sldId id="283" r:id="rId10"/>
    <p:sldId id="258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115CA-65C6-451A-ABBB-FFD2304A65B2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4DE7C-65D2-4C1F-BFF6-2FC5449BA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60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942749"/>
            <a:ext cx="8229600" cy="232062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spc="56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dirty="0" smtClean="0"/>
              <a:t>Subtitle…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457202"/>
            <a:ext cx="8229600" cy="22678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Title…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Minnesota Department of Health logo" title="logo Minnesota Department of Health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18" y="5943600"/>
            <a:ext cx="3086106" cy="457200"/>
          </a:xfrm>
          <a:prstGeom prst="rect">
            <a:avLst/>
          </a:prstGeom>
        </p:spPr>
      </p:pic>
      <p:sp>
        <p:nvSpPr>
          <p:cNvPr id="9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389474" y="6400802"/>
            <a:ext cx="8314414" cy="25497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050"/>
              </a:lnSpc>
              <a:spcBef>
                <a:spcPts val="0"/>
              </a:spcBef>
              <a:buFontTx/>
              <a:buNone/>
              <a:defRPr sz="1050" b="1" baseline="0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PROGRAM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18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Big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352" y="457200"/>
            <a:ext cx="8218449" cy="4806176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baseline="0"/>
            </a:lvl1pPr>
          </a:lstStyle>
          <a:p>
            <a:r>
              <a:rPr lang="en-US" dirty="0" smtClean="0"/>
              <a:t>Big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 descr="logo 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949930"/>
            <a:ext cx="766482" cy="45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32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4" name="Picture 3" descr="logo 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949930"/>
            <a:ext cx="766482" cy="45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227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229600" cy="1148576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lang="en-US" sz="4800" baseline="0" dirty="0" smtClean="0"/>
            </a:lvl1pPr>
          </a:lstStyle>
          <a:p>
            <a:r>
              <a:rPr lang="en-US" dirty="0" smtClean="0"/>
              <a:t>Slide headline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371600" y="2057400"/>
            <a:ext cx="6400800" cy="371026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level list</a:t>
            </a:r>
          </a:p>
          <a:p>
            <a:pPr lvl="3"/>
            <a:r>
              <a:rPr lang="en-US" dirty="0" smtClean="0"/>
              <a:t>Fourth Level list</a:t>
            </a:r>
          </a:p>
          <a:p>
            <a:pPr lvl="4"/>
            <a:r>
              <a:rPr lang="en-US" dirty="0" smtClean="0"/>
              <a:t>Fifth level list</a:t>
            </a:r>
          </a:p>
        </p:txBody>
      </p:sp>
    </p:spTree>
    <p:extLst>
      <p:ext uri="{BB962C8B-B14F-4D97-AF65-F5344CB8AC3E}">
        <p14:creationId xmlns:p14="http://schemas.microsoft.com/office/powerpoint/2010/main" val="47002944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864" userDrawn="1">
          <p15:clr>
            <a:srgbClr val="FBAE40"/>
          </p15:clr>
        </p15:guide>
        <p15:guide id="2" pos="4896" userDrawn="1">
          <p15:clr>
            <a:srgbClr val="FBAE40"/>
          </p15:clr>
        </p15:guide>
        <p15:guide id="3" orient="horz" pos="129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9503" y="2079704"/>
            <a:ext cx="4018679" cy="366706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levellist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4668122" y="2079704"/>
            <a:ext cx="4018679" cy="366706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levellist</a:t>
            </a:r>
            <a:endParaRPr lang="en-US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229600" cy="1148576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lang="en-US" sz="4800" baseline="0" dirty="0" smtClean="0"/>
            </a:lvl1pPr>
          </a:lstStyle>
          <a:p>
            <a:r>
              <a:rPr lang="en-US" dirty="0" smtClean="0"/>
              <a:t>Slide headline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03650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800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800600"/>
            <a:ext cx="8229600" cy="1143000"/>
          </a:xfrm>
        </p:spPr>
        <p:txBody>
          <a:bodyPr anchor="t"/>
          <a:lstStyle>
            <a:lvl1pPr>
              <a:defRPr sz="3000"/>
            </a:lvl1pPr>
          </a:lstStyle>
          <a:p>
            <a:r>
              <a:rPr lang="en-US" dirty="0" smtClean="0"/>
              <a:t>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594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02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ig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352" y="457200"/>
            <a:ext cx="8218449" cy="4806176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00000"/>
              </a:lnSpc>
              <a:defRPr baseline="0"/>
            </a:lvl1pPr>
          </a:lstStyle>
          <a:p>
            <a:r>
              <a:rPr lang="en-US" dirty="0" smtClean="0"/>
              <a:t>Big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26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985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229600" cy="1148576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lang="en-US" sz="4800" baseline="0" dirty="0" smtClean="0"/>
            </a:lvl1pPr>
          </a:lstStyle>
          <a:p>
            <a:r>
              <a:rPr lang="en-US" dirty="0" smtClean="0"/>
              <a:t>Slide headline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371600" y="2057400"/>
            <a:ext cx="6400800" cy="371026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baseline="0"/>
            </a:lvl5pPr>
          </a:lstStyle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level list</a:t>
            </a:r>
          </a:p>
          <a:p>
            <a:pPr lvl="3"/>
            <a:r>
              <a:rPr lang="en-US" dirty="0" smtClean="0"/>
              <a:t>Fourth Level list</a:t>
            </a:r>
          </a:p>
          <a:p>
            <a:pPr lvl="4"/>
            <a:r>
              <a:rPr lang="en-US" dirty="0" smtClean="0"/>
              <a:t>Fifth level list</a:t>
            </a:r>
          </a:p>
        </p:txBody>
      </p:sp>
      <p:pic>
        <p:nvPicPr>
          <p:cNvPr id="8" name="Picture 7" descr="logo 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949930"/>
            <a:ext cx="766482" cy="45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274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864">
          <p15:clr>
            <a:srgbClr val="FBAE40"/>
          </p15:clr>
        </p15:guide>
        <p15:guide id="2" pos="4896">
          <p15:clr>
            <a:srgbClr val="FBAE40"/>
          </p15:clr>
        </p15:guide>
        <p15:guide id="3" orient="horz" pos="129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9503" y="2079704"/>
            <a:ext cx="4018679" cy="366706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levellist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2" hasCustomPrompt="1"/>
          </p:nvPr>
        </p:nvSpPr>
        <p:spPr>
          <a:xfrm>
            <a:off x="4668122" y="2079704"/>
            <a:ext cx="4018679" cy="3667065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levellist</a:t>
            </a:r>
            <a:endParaRPr lang="en-US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57200"/>
            <a:ext cx="8229600" cy="1148576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100000"/>
              </a:lnSpc>
              <a:defRPr lang="en-US" sz="4800" baseline="0" dirty="0" smtClean="0"/>
            </a:lvl1pPr>
          </a:lstStyle>
          <a:p>
            <a:r>
              <a:rPr lang="en-US" dirty="0" smtClean="0"/>
              <a:t>Slide headline</a:t>
            </a:r>
            <a:endParaRPr lang="en-US" dirty="0"/>
          </a:p>
        </p:txBody>
      </p:sp>
      <p:pic>
        <p:nvPicPr>
          <p:cNvPr id="7" name="Picture 6" descr="logo 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949930"/>
            <a:ext cx="766482" cy="45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2974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2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800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800600"/>
            <a:ext cx="8229600" cy="1143000"/>
          </a:xfrm>
        </p:spPr>
        <p:txBody>
          <a:bodyPr anchor="t"/>
          <a:lstStyle>
            <a:lvl1pPr>
              <a:defRPr sz="3000"/>
            </a:lvl1pPr>
          </a:lstStyle>
          <a:p>
            <a:r>
              <a:rPr lang="en-US" dirty="0" smtClean="0"/>
              <a:t>Caption</a:t>
            </a:r>
            <a:endParaRPr lang="en-US" dirty="0"/>
          </a:p>
        </p:txBody>
      </p:sp>
      <p:pic>
        <p:nvPicPr>
          <p:cNvPr id="6" name="Picture 5" descr="logo 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949930"/>
            <a:ext cx="766482" cy="45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7406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02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75854" y="5943602"/>
            <a:ext cx="710946" cy="2450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51B3F-B4E5-4AA7-A6F6-8B0E6F438C4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854" y="6400802"/>
            <a:ext cx="710946" cy="2450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26D62-EBDC-4CB4-84B4-338D23F7DAC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457202"/>
            <a:ext cx="8229600" cy="198044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1170432" y="2662176"/>
            <a:ext cx="6858000" cy="3056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 list</a:t>
            </a:r>
          </a:p>
          <a:p>
            <a:pPr lvl="1"/>
            <a:r>
              <a:rPr lang="en-US" dirty="0" smtClean="0"/>
              <a:t>Second level list</a:t>
            </a:r>
          </a:p>
          <a:p>
            <a:pPr lvl="2"/>
            <a:r>
              <a:rPr lang="en-US" dirty="0" smtClean="0"/>
              <a:t>Third level list</a:t>
            </a:r>
          </a:p>
          <a:p>
            <a:pPr lvl="3"/>
            <a:r>
              <a:rPr lang="en-US" dirty="0" smtClean="0"/>
              <a:t>Fourth level list</a:t>
            </a:r>
          </a:p>
          <a:p>
            <a:pPr lvl="4"/>
            <a:r>
              <a:rPr lang="en-US" dirty="0" smtClean="0"/>
              <a:t>Fifth level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801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defTabSz="514350" rtl="0" eaLnBrk="1" latinLnBrk="0" hangingPunct="1">
        <a:lnSpc>
          <a:spcPts val="45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514350" rtl="0" eaLnBrk="1" latinLnBrk="0" hangingPunct="1">
        <a:lnSpc>
          <a:spcPct val="100000"/>
        </a:lnSpc>
        <a:spcBef>
          <a:spcPts val="900"/>
        </a:spcBef>
        <a:buClr>
          <a:schemeClr val="tx2"/>
        </a:buClr>
        <a:buSzPct val="75000"/>
        <a:buFont typeface="Wingdings" panose="05000000000000000000" pitchFamily="2" charset="2"/>
        <a:buChar char="§"/>
        <a:defRPr sz="3000" b="1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51435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SzPct val="75000"/>
        <a:buFont typeface="Wingdings" panose="05000000000000000000" pitchFamily="2" charset="2"/>
        <a:buChar char="§"/>
        <a:defRPr sz="3000" b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51435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SzPct val="75000"/>
        <a:buFont typeface="Wingdings" panose="05000000000000000000" pitchFamily="2" charset="2"/>
        <a:buChar char="§"/>
        <a:defRPr sz="24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51435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SzPct val="50000"/>
        <a:buFont typeface="Wingdings" panose="05000000000000000000" pitchFamily="2" charset="2"/>
        <a:buChar char="§"/>
        <a:defRPr sz="2400" kern="1200" spc="0" baseline="0">
          <a:solidFill>
            <a:schemeClr val="tx1"/>
          </a:solidFill>
          <a:latin typeface="+mj-lt"/>
          <a:ea typeface="+mn-ea"/>
          <a:cs typeface="+mn-cs"/>
        </a:defRPr>
      </a:lvl4pPr>
      <a:lvl5pPr marL="1714500" indent="-342900" algn="l" defTabSz="514350" rtl="0" eaLnBrk="1" latinLnBrk="0" hangingPunct="1">
        <a:lnSpc>
          <a:spcPct val="100000"/>
        </a:lnSpc>
        <a:spcBef>
          <a:spcPts val="450"/>
        </a:spcBef>
        <a:buClr>
          <a:schemeClr val="tx2"/>
        </a:buClr>
        <a:buSzPct val="50000"/>
        <a:buFont typeface="Wingdings" panose="05000000000000000000" pitchFamily="2" charset="2"/>
        <a:buChar char="§"/>
        <a:defRPr sz="1800" kern="1200" spc="0" baseline="0">
          <a:solidFill>
            <a:schemeClr val="tx2"/>
          </a:solidFill>
          <a:latin typeface="+mj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5472" userDrawn="1">
          <p15:clr>
            <a:srgbClr val="F26B43"/>
          </p15:clr>
        </p15:guide>
        <p15:guide id="3" orient="horz" pos="3744" userDrawn="1">
          <p15:clr>
            <a:srgbClr val="F26B43"/>
          </p15:clr>
        </p15:guide>
        <p15:guide id="4" orient="horz" pos="288" userDrawn="1">
          <p15:clr>
            <a:srgbClr val="F26B43"/>
          </p15:clr>
        </p15:guide>
        <p15:guide id="5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alth.state.mn.us/divs/orhpc/scope.html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cc.leg.mn/lhcwc/Legislative_Health_Care_Workforce_Commission_Final_Report_2016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Sponsored by the National Governors Association (NGA) &amp; National Conference of State Legislators (NCSL)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Nitika Moibi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Minnesota Department of Health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January 24</a:t>
            </a:r>
            <a:r>
              <a:rPr lang="en-US" baseline="30000" dirty="0" smtClean="0"/>
              <a:t>th</a:t>
            </a:r>
            <a:r>
              <a:rPr lang="en-US" dirty="0" smtClean="0"/>
              <a:t> 2017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MN Scope of Practice Evaluation Tools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Office of Rural Health &amp; Primary Care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87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57200" y="2333897"/>
            <a:ext cx="8229600" cy="3492136"/>
          </a:xfrm>
        </p:spPr>
        <p:txBody>
          <a:bodyPr>
            <a:normAutofit/>
          </a:bodyPr>
          <a:lstStyle/>
          <a:p>
            <a:pPr lvl="1" algn="l">
              <a:buFont typeface="+mj-lt"/>
              <a:buChar char="–"/>
            </a:pPr>
            <a:r>
              <a:rPr lang="en-US" sz="3600" dirty="0" smtClean="0">
                <a:latin typeface="Calibri Light" panose="020F0302020204030204" pitchFamily="34" charset="0"/>
                <a:ea typeface="+mj-ea"/>
                <a:cs typeface="+mj-cs"/>
              </a:rPr>
              <a:t>Developed tool to assess SOP barriers &amp; identify mitigating strategies </a:t>
            </a:r>
          </a:p>
          <a:p>
            <a:pPr lvl="1" algn="l"/>
            <a:endParaRPr lang="en-US" sz="3600" dirty="0" smtClean="0">
              <a:latin typeface="Calibri Light" panose="020F0302020204030204" pitchFamily="34" charset="0"/>
              <a:ea typeface="+mj-ea"/>
              <a:cs typeface="+mj-cs"/>
            </a:endParaRPr>
          </a:p>
          <a:p>
            <a:pPr lvl="1" algn="l">
              <a:buFont typeface="+mj-lt"/>
              <a:buChar char="–"/>
            </a:pPr>
            <a:r>
              <a:rPr lang="en-US" sz="3600" dirty="0" smtClean="0">
                <a:latin typeface="Calibri Light" panose="020F0302020204030204" pitchFamily="34" charset="0"/>
                <a:ea typeface="+mj-ea"/>
                <a:cs typeface="+mj-cs"/>
              </a:rPr>
              <a:t>Can be used before/after SOP law changes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1881" y="169818"/>
            <a:ext cx="8229600" cy="1632856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4000" dirty="0" smtClean="0">
                <a:latin typeface="Calibri Light" panose="020F0302020204030204" pitchFamily="34" charset="0"/>
              </a:rPr>
              <a:t>#2: Review recently enacted SOP changes to assess barriers </a:t>
            </a:r>
            <a:endParaRPr lang="en-US" sz="4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Office of Rural Health &amp; Primary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9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2073618"/>
            <a:ext cx="8229600" cy="2320627"/>
          </a:xfrm>
        </p:spPr>
        <p:txBody>
          <a:bodyPr/>
          <a:lstStyle/>
          <a:p>
            <a:r>
              <a:rPr lang="en-US" b="0" dirty="0"/>
              <a:t>Questions, please contact:</a:t>
            </a:r>
            <a:br>
              <a:rPr lang="en-US" b="0" dirty="0"/>
            </a:br>
            <a:r>
              <a:rPr lang="en-US" b="0" dirty="0"/>
              <a:t/>
            </a:r>
            <a:br>
              <a:rPr lang="en-US" b="0" dirty="0"/>
            </a:br>
            <a:r>
              <a:rPr lang="en-US" b="0" dirty="0"/>
              <a:t>Chelsea Magadance</a:t>
            </a:r>
            <a:br>
              <a:rPr lang="en-US" b="0" dirty="0"/>
            </a:br>
            <a:r>
              <a:rPr lang="en-US" b="0" dirty="0"/>
              <a:t>Legislative Liaison</a:t>
            </a:r>
            <a:br>
              <a:rPr lang="en-US" b="0" dirty="0"/>
            </a:br>
            <a:r>
              <a:rPr lang="en-US" b="0" dirty="0"/>
              <a:t>651-201-5808</a:t>
            </a:r>
            <a:br>
              <a:rPr lang="en-US" b="0" dirty="0"/>
            </a:br>
            <a:r>
              <a:rPr lang="en-US" b="0" dirty="0"/>
              <a:t>Chelsea.Magadance@state.mn.us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Office of Rural Health &amp; Primary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7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74288" y="2246815"/>
            <a:ext cx="8229600" cy="4153987"/>
          </a:xfrm>
        </p:spPr>
        <p:txBody>
          <a:bodyPr>
            <a:normAutofit/>
          </a:bodyPr>
          <a:lstStyle/>
          <a:p>
            <a:pPr lvl="0" algn="l"/>
            <a:r>
              <a:rPr lang="en-US" sz="5400" b="0" dirty="0" smtClean="0">
                <a:solidFill>
                  <a:srgbClr val="000000"/>
                </a:solidFill>
              </a:rPr>
              <a:t>-Project Overview</a:t>
            </a:r>
          </a:p>
          <a:p>
            <a:pPr lvl="0" algn="l"/>
            <a:endParaRPr lang="en-US" sz="5400" b="0" dirty="0" smtClean="0">
              <a:solidFill>
                <a:srgbClr val="000000"/>
              </a:solidFill>
            </a:endParaRPr>
          </a:p>
          <a:p>
            <a:pPr lvl="0" algn="l"/>
            <a:r>
              <a:rPr lang="en-US" sz="5400" b="0" dirty="0" smtClean="0">
                <a:solidFill>
                  <a:srgbClr val="000000"/>
                </a:solidFill>
              </a:rPr>
              <a:t>-Scope of Practice Tools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1881" y="169818"/>
            <a:ext cx="8229600" cy="1214844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7200" dirty="0" smtClean="0">
                <a:latin typeface="Calibri Light" panose="020F0302020204030204" pitchFamily="34" charset="0"/>
              </a:rPr>
              <a:t>Today’s Focus</a:t>
            </a:r>
            <a:endParaRPr lang="en-US" sz="7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Office of Rural Health &amp; Primary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68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74288" y="2063931"/>
            <a:ext cx="8229600" cy="415398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1881" y="1454330"/>
            <a:ext cx="8229600" cy="4528458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#1: </a:t>
            </a:r>
            <a:r>
              <a:rPr lang="en-US" sz="4000" dirty="0">
                <a:solidFill>
                  <a:schemeClr val="tx1"/>
                </a:solidFill>
              </a:rPr>
              <a:t>Develop a consensus framework </a:t>
            </a:r>
            <a:r>
              <a:rPr lang="en-US" sz="4000" dirty="0" smtClean="0">
                <a:solidFill>
                  <a:schemeClr val="tx1"/>
                </a:solidFill>
              </a:rPr>
              <a:t>to evaluate Scope of Practice (SOP) proposals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/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  <a:latin typeface="Calibri Light" panose="020F0302020204030204" pitchFamily="34" charset="0"/>
              </a:rPr>
              <a:t>#2: Review recently enacted SOP changes to assess barriers </a:t>
            </a:r>
            <a:r>
              <a:rPr lang="en-US" sz="4000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Calibri Light" panose="020F0302020204030204" pitchFamily="34" charset="0"/>
              </a:rPr>
            </a:b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Office of Rural Health &amp; Primary Care</a:t>
            </a:r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431881" y="69668"/>
            <a:ext cx="8233148" cy="9666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514350" rtl="0" eaLnBrk="1" latinLnBrk="0" hangingPunct="1">
              <a:lnSpc>
                <a:spcPts val="4500"/>
              </a:lnSpc>
              <a:spcBef>
                <a:spcPct val="0"/>
              </a:spcBef>
              <a:buNone/>
              <a:defRPr sz="5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Calibri Light" panose="020F03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latin typeface="Calibri Light" panose="020F03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US" dirty="0" smtClean="0"/>
              <a:t>Project Overview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54639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7"/>
          <p:cNvSpPr txBox="1">
            <a:spLocks/>
          </p:cNvSpPr>
          <p:nvPr/>
        </p:nvSpPr>
        <p:spPr>
          <a:xfrm>
            <a:off x="431881" y="1018904"/>
            <a:ext cx="8416028" cy="5608320"/>
          </a:xfrm>
          <a:prstGeom prst="rect">
            <a:avLst/>
          </a:prstGeom>
        </p:spPr>
        <p:txBody>
          <a:bodyPr numCol="2">
            <a:noAutofit/>
          </a:bodyPr>
          <a:lstStyle>
            <a:lvl1pPr marL="342900" indent="-342900" algn="l" defTabSz="514350" rtl="0" eaLnBrk="1" latinLnBrk="0" hangingPunct="1">
              <a:lnSpc>
                <a:spcPct val="100000"/>
              </a:lnSpc>
              <a:spcBef>
                <a:spcPts val="9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3000" b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3000" b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§"/>
              <a:defRPr sz="2400" kern="1200" spc="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7145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§"/>
              <a:defRPr sz="180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Barbara Brandt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Director, National Center for </a:t>
            </a:r>
            <a:r>
              <a:rPr lang="en-US" sz="1200" b="0" dirty="0" err="1" smtClean="0">
                <a:latin typeface="+mj-lt"/>
              </a:rPr>
              <a:t>Interprofessional</a:t>
            </a:r>
            <a:r>
              <a:rPr lang="en-US" sz="1200" b="0" dirty="0" smtClean="0">
                <a:latin typeface="+mj-lt"/>
              </a:rPr>
              <a:t> Practice and Education, UMN</a:t>
            </a:r>
          </a:p>
          <a:p>
            <a:pPr marL="0" indent="0" algn="ctr" fontAlgn="t">
              <a:buNone/>
            </a:pPr>
            <a:endParaRPr lang="en-US" sz="120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Shirley A. Brekken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Executive Director, Board of Nursing</a:t>
            </a:r>
          </a:p>
          <a:p>
            <a:pPr marL="0" indent="0" algn="ctr" fontAlgn="t">
              <a:buNone/>
            </a:pP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Senator Greg Clausen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Co-chair, Legislative Health Care Workforce Commission </a:t>
            </a:r>
          </a:p>
          <a:p>
            <a:pPr marL="0" indent="0" algn="ctr" fontAlgn="t">
              <a:buNone/>
            </a:pPr>
            <a:endParaRPr lang="en-US" sz="120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Valerie </a:t>
            </a:r>
            <a:r>
              <a:rPr lang="en-US" sz="1200" dirty="0" err="1" smtClean="0">
                <a:latin typeface="+mj-lt"/>
              </a:rPr>
              <a:t>DeFor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Executive Director, </a:t>
            </a:r>
            <a:r>
              <a:rPr lang="en-US" sz="1200" b="0" dirty="0" err="1" smtClean="0">
                <a:latin typeface="+mj-lt"/>
              </a:rPr>
              <a:t>HealthForce</a:t>
            </a:r>
            <a:r>
              <a:rPr lang="en-US" sz="1200" b="0" dirty="0" smtClean="0">
                <a:latin typeface="+mj-lt"/>
              </a:rPr>
              <a:t> Minnesota, Minnesota State Colleges and Universities </a:t>
            </a:r>
          </a:p>
          <a:p>
            <a:pPr marL="0" indent="0" algn="ctr" fontAlgn="t">
              <a:buNone/>
            </a:pPr>
            <a:endParaRPr lang="en-US" sz="120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Lauren Gilchrist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Health Policy Advisor, Office of Governor Mark Dayton</a:t>
            </a:r>
          </a:p>
          <a:p>
            <a:pPr marL="0" indent="0" algn="ctr" fontAlgn="t">
              <a:buNone/>
            </a:pPr>
            <a:endParaRPr lang="en-US" sz="120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Representative Tara Mack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Chair, Health and Human Service Reform Committee and Co-chair, Legislative Health Care Workforce Commission, Minnesota House of Representatives </a:t>
            </a:r>
          </a:p>
          <a:p>
            <a:pPr marL="0" indent="0" algn="ctr" fontAlgn="t">
              <a:buNone/>
            </a:pPr>
            <a:endParaRPr lang="en-US" sz="120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Ruth Martinez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Executive Director, Board of Medical Practice</a:t>
            </a:r>
          </a:p>
          <a:p>
            <a:pPr marL="0" indent="0" algn="ctr" fontAlgn="t">
              <a:buNone/>
            </a:pPr>
            <a:endParaRPr lang="en-US" sz="1200" dirty="0" smtClean="0">
              <a:latin typeface="+mj-lt"/>
            </a:endParaRPr>
          </a:p>
          <a:p>
            <a:pPr marL="0" indent="0" algn="ctr" fontAlgn="t">
              <a:buNone/>
            </a:pPr>
            <a:r>
              <a:rPr lang="en-US" sz="1200" dirty="0" smtClean="0">
                <a:latin typeface="+mj-lt"/>
              </a:rPr>
              <a:t>Nitika Moibi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Supervisor, Health Workforce Planning and Analysis, 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Minnesota Department of Health</a:t>
            </a:r>
          </a:p>
          <a:p>
            <a:pPr marL="0" indent="0" algn="ctr" fontAlgn="t">
              <a:buNone/>
            </a:pP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Mark Schoenbaum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Director, Office of Rural Health and Primary Care, Minnesota Department of Health </a:t>
            </a:r>
          </a:p>
          <a:p>
            <a:pPr marL="0" indent="0" algn="ctr" fontAlgn="t">
              <a:buNone/>
            </a:pP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Senator Kathy </a:t>
            </a:r>
            <a:r>
              <a:rPr lang="en-US" sz="1200" dirty="0" err="1" smtClean="0">
                <a:latin typeface="+mj-lt"/>
              </a:rPr>
              <a:t>Sheran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 Chair, Health Human Services and Housing Committee, Minnesota Senate</a:t>
            </a:r>
          </a:p>
          <a:p>
            <a:pPr marL="0" indent="0" algn="ctr" fontAlgn="t">
              <a:buNone/>
            </a:pP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Cody Wiberg</a:t>
            </a: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Executive Director, Board of Pharmacy</a:t>
            </a:r>
          </a:p>
          <a:p>
            <a:pPr marL="0" indent="0" algn="ctr" fontAlgn="t">
              <a:buNone/>
            </a:pPr>
            <a:endParaRPr lang="en-US" sz="1200" b="0" dirty="0" smtClean="0">
              <a:latin typeface="+mj-lt"/>
            </a:endParaRPr>
          </a:p>
          <a:p>
            <a:pPr marL="0" indent="0" algn="ctr" fontAlgn="t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Representative Nick Zerwas</a:t>
            </a:r>
            <a:endParaRPr lang="en-US" sz="1200" b="0" dirty="0" smtClean="0">
              <a:latin typeface="+mj-lt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Health and Human Services Finance &amp; Reform Committees, Minnesota House of Representatives </a:t>
            </a:r>
          </a:p>
          <a:p>
            <a:pPr marL="0" indent="0" algn="ctr">
              <a:buNone/>
            </a:pPr>
            <a:endParaRPr lang="en-US" sz="1200" b="0" dirty="0" smtClean="0">
              <a:latin typeface="+mj-lt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Leon </a:t>
            </a:r>
            <a:r>
              <a:rPr lang="en-US" sz="1200" dirty="0" err="1" smtClean="0">
                <a:latin typeface="+mj-lt"/>
              </a:rPr>
              <a:t>Assael</a:t>
            </a:r>
            <a:endParaRPr lang="en-US" sz="1200" dirty="0" smtClean="0">
              <a:latin typeface="+mj-lt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Connie Delaney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Julie </a:t>
            </a:r>
            <a:r>
              <a:rPr lang="en-US" sz="1200" dirty="0">
                <a:latin typeface="+mj-lt"/>
              </a:rPr>
              <a:t>Johnson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dirty="0">
                <a:latin typeface="+mj-lt"/>
              </a:rPr>
              <a:t>Sheila Riggs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dirty="0">
                <a:latin typeface="+mj-lt"/>
              </a:rPr>
              <a:t>Mark Rosenberg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dirty="0" smtClean="0">
                <a:latin typeface="+mj-lt"/>
              </a:rPr>
              <a:t>Marilyn </a:t>
            </a:r>
            <a:r>
              <a:rPr lang="en-US" sz="1200" dirty="0" err="1" smtClean="0">
                <a:latin typeface="+mj-lt"/>
              </a:rPr>
              <a:t>Speedie</a:t>
            </a:r>
            <a:endParaRPr lang="en-US" sz="1200" dirty="0" smtClean="0">
              <a:latin typeface="+mj-lt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200" b="0" dirty="0" smtClean="0">
                <a:latin typeface="+mj-lt"/>
              </a:rPr>
              <a:t>University of Minnesota Academic Health Deans</a:t>
            </a:r>
            <a:endParaRPr lang="en-US" sz="1200" b="0" dirty="0">
              <a:latin typeface="+mj-lt"/>
            </a:endParaRPr>
          </a:p>
        </p:txBody>
      </p:sp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431881" y="69668"/>
            <a:ext cx="8233148" cy="1419498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Calibri Light" panose="020F03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latin typeface="Calibri Light" panose="020F03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US" dirty="0" smtClean="0"/>
              <a:t>Project Core </a:t>
            </a:r>
            <a:r>
              <a:rPr lang="en-US" dirty="0"/>
              <a:t>Team</a:t>
            </a:r>
            <a:br>
              <a:rPr lang="en-US" dirty="0"/>
            </a:br>
            <a:r>
              <a:rPr lang="en-US" sz="3600" b="1" i="1" dirty="0" smtClean="0">
                <a:solidFill>
                  <a:schemeClr val="tx1"/>
                </a:solidFill>
                <a:latin typeface="Calibri Light" panose="020F03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3600" b="1" i="1" dirty="0" smtClean="0">
                <a:solidFill>
                  <a:schemeClr val="tx1"/>
                </a:solidFill>
                <a:latin typeface="Calibri Light" panose="020F030202020403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46198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74288" y="2063931"/>
            <a:ext cx="8229600" cy="4153987"/>
          </a:xfrm>
        </p:spPr>
        <p:txBody>
          <a:bodyPr>
            <a:normAutofit/>
          </a:bodyPr>
          <a:lstStyle/>
          <a:p>
            <a:pPr lvl="1" algn="l">
              <a:buFont typeface="+mj-lt"/>
              <a:buChar char="–"/>
            </a:pPr>
            <a:r>
              <a:rPr lang="en-US" sz="2800" dirty="0" smtClean="0">
                <a:latin typeface="+mj-lt"/>
              </a:rPr>
              <a:t>Developed a 3-part framework to evaluate SOP proposals </a:t>
            </a:r>
          </a:p>
          <a:p>
            <a:pPr lvl="2" algn="l">
              <a:buFont typeface="+mj-lt"/>
              <a:buChar char="–"/>
            </a:pPr>
            <a:r>
              <a:rPr lang="en-US" sz="2688" dirty="0" smtClean="0">
                <a:latin typeface="+mj-lt"/>
              </a:rPr>
              <a:t>2 parts, 8 domains with questions</a:t>
            </a:r>
          </a:p>
          <a:p>
            <a:pPr lvl="1" algn="l"/>
            <a:endParaRPr lang="en-US" sz="2800" dirty="0" smtClean="0">
              <a:latin typeface="+mj-lt"/>
            </a:endParaRPr>
          </a:p>
          <a:p>
            <a:pPr lvl="1" algn="l">
              <a:buFont typeface="+mj-lt"/>
              <a:buChar char="–"/>
            </a:pPr>
            <a:r>
              <a:rPr lang="en-US" sz="2800" dirty="0" smtClean="0">
                <a:latin typeface="+mj-lt"/>
              </a:rPr>
              <a:t>Potential for use for bill proposers &amp; policy makers</a:t>
            </a:r>
          </a:p>
          <a:p>
            <a:pPr lvl="1" algn="l"/>
            <a:endParaRPr lang="en-US" sz="4000" dirty="0" smtClean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0" dirty="0">
                <a:hlinkClick r:id="rId2"/>
              </a:rPr>
              <a:t>http://</a:t>
            </a:r>
            <a:r>
              <a:rPr lang="en-US" sz="1800" b="0" dirty="0" smtClean="0">
                <a:hlinkClick r:id="rId2"/>
              </a:rPr>
              <a:t>www.health.state.mn.us/divs/orhpc/scope.html</a:t>
            </a:r>
            <a:r>
              <a:rPr lang="en-US" sz="1800" b="0" dirty="0" smtClean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1881" y="309155"/>
            <a:ext cx="8229600" cy="1214844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4000" dirty="0" smtClean="0"/>
              <a:t>#1: </a:t>
            </a:r>
            <a:r>
              <a:rPr lang="en-US" sz="4000" dirty="0"/>
              <a:t>Develop a </a:t>
            </a:r>
            <a:r>
              <a:rPr lang="en-US" sz="4000" dirty="0" smtClean="0"/>
              <a:t>consensus framework to evaluate SOP proposals</a:t>
            </a:r>
            <a:endParaRPr lang="en-US" sz="4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Office of Rural Health &amp; Primary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56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1950719"/>
            <a:ext cx="8229600" cy="4249784"/>
          </a:xfrm>
        </p:spPr>
        <p:txBody>
          <a:bodyPr>
            <a:normAutofit fontScale="92500" lnSpcReduction="20000"/>
          </a:bodyPr>
          <a:lstStyle/>
          <a:p>
            <a:pPr marL="457200" lvl="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Public Safety &amp; Well Being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Access, Cost, Quality, Care Transformation Implications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Regulation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Education and Professional Supervision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Finance </a:t>
            </a:r>
            <a:r>
              <a:rPr lang="en-US" sz="2900" b="0" dirty="0" smtClean="0">
                <a:latin typeface="+mj-lt"/>
              </a:rPr>
              <a:t>Issues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 smtClean="0">
                <a:latin typeface="+mj-lt"/>
              </a:rPr>
              <a:t>Workforce </a:t>
            </a:r>
            <a:r>
              <a:rPr lang="en-US" sz="2900" b="0" dirty="0">
                <a:latin typeface="+mj-lt"/>
              </a:rPr>
              <a:t>Impacts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Proposal Supporters/Opponents</a:t>
            </a:r>
          </a:p>
          <a:p>
            <a:pPr marL="457200" indent="-457200" algn="l">
              <a:buFont typeface="Calibri Light" panose="020F0302020204030204" pitchFamily="34" charset="0"/>
              <a:buChar char="⁻"/>
            </a:pPr>
            <a:r>
              <a:rPr lang="en-US" sz="2900" b="0" dirty="0">
                <a:latin typeface="+mj-lt"/>
              </a:rPr>
              <a:t>Reporting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5464"/>
            <a:ext cx="8229600" cy="1454332"/>
          </a:xfrm>
        </p:spPr>
        <p:txBody>
          <a:bodyPr/>
          <a:lstStyle/>
          <a:p>
            <a:r>
              <a:rPr lang="en-US" dirty="0" smtClean="0"/>
              <a:t>SOP Evaluation Framework Domains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Office of Rural Health &amp; Primary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9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sz="half" idx="2"/>
          </p:nvPr>
        </p:nvSpPr>
        <p:spPr>
          <a:xfrm>
            <a:off x="479503" y="1605776"/>
            <a:ext cx="7941686" cy="4272510"/>
          </a:xfrm>
        </p:spPr>
        <p:txBody>
          <a:bodyPr>
            <a:normAutofit fontScale="92500" lnSpcReduction="10000"/>
          </a:bodyPr>
          <a:lstStyle/>
          <a:p>
            <a:pPr lvl="0" algn="l"/>
            <a:r>
              <a:rPr lang="en-US" sz="2800" dirty="0" smtClean="0">
                <a:latin typeface="+mj-lt"/>
              </a:rPr>
              <a:t>Stakeholder meeting – 68 attendees @ </a:t>
            </a:r>
            <a:r>
              <a:rPr lang="en-US" sz="2800" dirty="0" err="1" smtClean="0">
                <a:latin typeface="+mj-lt"/>
              </a:rPr>
              <a:t>Normandale</a:t>
            </a:r>
            <a:r>
              <a:rPr lang="en-US" sz="2800" dirty="0" smtClean="0">
                <a:latin typeface="+mj-lt"/>
              </a:rPr>
              <a:t> Community College</a:t>
            </a:r>
          </a:p>
          <a:p>
            <a:pPr lvl="0" algn="l"/>
            <a:r>
              <a:rPr lang="en-US" sz="2800" dirty="0" smtClean="0">
                <a:latin typeface="+mj-lt"/>
              </a:rPr>
              <a:t>Held on </a:t>
            </a:r>
            <a:r>
              <a:rPr lang="en-US" sz="2800" dirty="0">
                <a:latin typeface="+mj-lt"/>
              </a:rPr>
              <a:t>August 30</a:t>
            </a:r>
            <a:r>
              <a:rPr lang="en-US" sz="2800" baseline="30000" dirty="0">
                <a:latin typeface="+mj-lt"/>
              </a:rPr>
              <a:t>th</a:t>
            </a:r>
            <a:r>
              <a:rPr lang="en-US" sz="2800" dirty="0">
                <a:latin typeface="+mj-lt"/>
              </a:rPr>
              <a:t> 2016  </a:t>
            </a:r>
            <a:endParaRPr lang="en-US" sz="2800" dirty="0" smtClean="0">
              <a:latin typeface="+mj-lt"/>
            </a:endParaRPr>
          </a:p>
          <a:p>
            <a:pPr lvl="1"/>
            <a:r>
              <a:rPr lang="en-US" sz="2800" dirty="0" smtClean="0">
                <a:latin typeface="+mj-lt"/>
              </a:rPr>
              <a:t>Legislators</a:t>
            </a:r>
          </a:p>
          <a:p>
            <a:pPr lvl="1" algn="l"/>
            <a:r>
              <a:rPr lang="en-US" sz="2800" dirty="0" smtClean="0">
                <a:latin typeface="+mj-lt"/>
              </a:rPr>
              <a:t>Licensing </a:t>
            </a:r>
            <a:r>
              <a:rPr lang="en-US" sz="2800" dirty="0">
                <a:latin typeface="+mj-lt"/>
              </a:rPr>
              <a:t>boards</a:t>
            </a:r>
          </a:p>
          <a:p>
            <a:pPr lvl="1" algn="l"/>
            <a:r>
              <a:rPr lang="en-US" sz="2800" dirty="0">
                <a:latin typeface="+mj-lt"/>
              </a:rPr>
              <a:t>Professional associations</a:t>
            </a:r>
          </a:p>
          <a:p>
            <a:pPr lvl="1" algn="l"/>
            <a:r>
              <a:rPr lang="en-US" sz="2800" dirty="0">
                <a:latin typeface="+mj-lt"/>
              </a:rPr>
              <a:t>Educators</a:t>
            </a:r>
          </a:p>
          <a:p>
            <a:pPr lvl="1" algn="l"/>
            <a:r>
              <a:rPr lang="en-US" sz="2800" dirty="0">
                <a:latin typeface="+mj-lt"/>
              </a:rPr>
              <a:t>Employers </a:t>
            </a:r>
          </a:p>
          <a:p>
            <a:pPr lvl="1" algn="l"/>
            <a:r>
              <a:rPr lang="en-US" sz="2800" dirty="0" smtClean="0">
                <a:latin typeface="+mj-lt"/>
              </a:rPr>
              <a:t>Lobbyists  </a:t>
            </a:r>
          </a:p>
          <a:p>
            <a:pPr lvl="1" algn="l"/>
            <a:r>
              <a:rPr lang="en-US" sz="2800" dirty="0" smtClean="0">
                <a:latin typeface="+mj-lt"/>
              </a:rPr>
              <a:t>Legislator panel</a:t>
            </a:r>
            <a:endParaRPr lang="en-US" sz="2800" dirty="0">
              <a:latin typeface="+mj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 smtClean="0"/>
              <a:t>Stakeholder Engagement &amp; Input</a:t>
            </a:r>
            <a:endParaRPr lang="en-US" dirty="0"/>
          </a:p>
        </p:txBody>
      </p:sp>
      <p:sp>
        <p:nvSpPr>
          <p:cNvPr id="4" name="Text Placeholder 8"/>
          <p:cNvSpPr txBox="1">
            <a:spLocks/>
          </p:cNvSpPr>
          <p:nvPr/>
        </p:nvSpPr>
        <p:spPr>
          <a:xfrm>
            <a:off x="389474" y="6400802"/>
            <a:ext cx="8314414" cy="254977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514350" rtl="0" eaLnBrk="1" latinLnBrk="0" hangingPunct="1">
              <a:lnSpc>
                <a:spcPct val="100000"/>
              </a:lnSpc>
              <a:spcBef>
                <a:spcPts val="9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3000" b="1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3000" b="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§"/>
              <a:defRPr sz="2400" kern="1200" spc="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714500" indent="-342900" algn="l" defTabSz="51435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§"/>
              <a:defRPr sz="180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Office of Rural Health &amp; Primary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9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12" y="312057"/>
            <a:ext cx="8229600" cy="1148576"/>
          </a:xfrm>
        </p:spPr>
        <p:txBody>
          <a:bodyPr/>
          <a:lstStyle/>
          <a:p>
            <a:r>
              <a:rPr lang="en-US" dirty="0" smtClean="0"/>
              <a:t>Legislative Healthcare Workforce Commission says…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10903" y="1532708"/>
            <a:ext cx="8085909" cy="5233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0" dirty="0"/>
              <a:t>In it’s </a:t>
            </a:r>
            <a:r>
              <a:rPr lang="en-US" sz="2000" b="0" u="sng" dirty="0">
                <a:hlinkClick r:id="rId2"/>
              </a:rPr>
              <a:t>final </a:t>
            </a:r>
            <a:r>
              <a:rPr lang="en-US" sz="2000" b="0" u="sng" dirty="0" smtClean="0">
                <a:hlinkClick r:id="rId2"/>
              </a:rPr>
              <a:t>2016 report</a:t>
            </a:r>
            <a:r>
              <a:rPr lang="en-US" sz="2000" b="0" dirty="0"/>
              <a:t>, the Commission recommended the following: </a:t>
            </a:r>
          </a:p>
          <a:p>
            <a:pPr marL="0" indent="0">
              <a:buNone/>
            </a:pPr>
            <a:r>
              <a:rPr lang="en-US" sz="2000" b="0" dirty="0"/>
              <a:t> </a:t>
            </a:r>
          </a:p>
          <a:p>
            <a:pPr marL="0" indent="0">
              <a:buNone/>
            </a:pPr>
            <a:r>
              <a:rPr lang="en-US" sz="2000" b="0" dirty="0"/>
              <a:t>“Commission members agreed the legislature should adopt the common framework for evaluating scope of practice proposals developed by the 2015/16 National Conference of State Legislators/National Governors’ Association-sponsored scope of practice project. </a:t>
            </a:r>
            <a:endParaRPr lang="en-US" sz="2000" b="0" dirty="0" smtClean="0"/>
          </a:p>
          <a:p>
            <a:pPr marL="0" indent="0">
              <a:buNone/>
            </a:pPr>
            <a:r>
              <a:rPr lang="en-US" sz="2000" b="0" dirty="0" smtClean="0"/>
              <a:t>The </a:t>
            </a:r>
            <a:r>
              <a:rPr lang="en-US" sz="2000" b="0" dirty="0"/>
              <a:t>Commission recommends that 2017 incoming chairs use the framework and edit it as necessary after the close of next session based on user feedback and experience. </a:t>
            </a:r>
          </a:p>
          <a:p>
            <a:pPr marL="0" indent="0">
              <a:buNone/>
            </a:pPr>
            <a:r>
              <a:rPr lang="en-US" sz="2000" b="0" dirty="0" smtClean="0"/>
              <a:t>There </a:t>
            </a:r>
            <a:r>
              <a:rPr lang="en-US" sz="2000" b="0" dirty="0"/>
              <a:t>was also support for encouraging use of the tool developed by the 2015/16 National Conference of State </a:t>
            </a:r>
            <a:r>
              <a:rPr lang="en-US" sz="2000" b="0" dirty="0" smtClean="0"/>
              <a:t>Legislators/National </a:t>
            </a:r>
            <a:r>
              <a:rPr lang="en-US" sz="2000" b="0" dirty="0"/>
              <a:t>Governors’ Association-sponsored scope of practice project for assessing progress made </a:t>
            </a:r>
            <a:r>
              <a:rPr lang="en-US" sz="2000" b="0" dirty="0" smtClean="0"/>
              <a:t>following </a:t>
            </a:r>
            <a:r>
              <a:rPr lang="en-US" sz="2000" b="0" dirty="0"/>
              <a:t>scope of practice changes and assessing barriers that remain to achieving the change’s goal.”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905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20" y="111760"/>
            <a:ext cx="8229600" cy="1148576"/>
          </a:xfrm>
        </p:spPr>
        <p:txBody>
          <a:bodyPr/>
          <a:lstStyle/>
          <a:p>
            <a:r>
              <a:rPr lang="en-US" dirty="0" smtClean="0"/>
              <a:t>Publicly Available on MDH Web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47" y="1625600"/>
            <a:ext cx="8506135" cy="478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4766" y="1260336"/>
            <a:ext cx="5756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http://www.health.state.mn.us/divs/orhpc/scope.html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8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DH w dark hyperlinks for white bg">
      <a:dk1>
        <a:srgbClr val="000000"/>
      </a:dk1>
      <a:lt1>
        <a:sysClr val="window" lastClr="FFFFFF"/>
      </a:lt1>
      <a:dk2>
        <a:srgbClr val="0073DF"/>
      </a:dk2>
      <a:lt2>
        <a:srgbClr val="FFFFFF"/>
      </a:lt2>
      <a:accent1>
        <a:srgbClr val="626970"/>
      </a:accent1>
      <a:accent2>
        <a:srgbClr val="25CBD3"/>
      </a:accent2>
      <a:accent3>
        <a:srgbClr val="F3DC85"/>
      </a:accent3>
      <a:accent4>
        <a:srgbClr val="EF2B2D"/>
      </a:accent4>
      <a:accent5>
        <a:srgbClr val="EC8049"/>
      </a:accent5>
      <a:accent6>
        <a:srgbClr val="B7DB95"/>
      </a:accent6>
      <a:hlink>
        <a:srgbClr val="0073DF"/>
      </a:hlink>
      <a:folHlink>
        <a:srgbClr val="62697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DH_white_template.potx" id="{9079268F-056C-45BC-9436-4757F501D1BB}" vid="{88514D42-B85B-4380-A89A-DF3F43EAB7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MDH_white_template</Template>
  <TotalTime>1361</TotalTime>
  <Words>448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Wingdings</vt:lpstr>
      <vt:lpstr>Office Theme</vt:lpstr>
      <vt:lpstr>MN Scope of Practice Evaluation Tools </vt:lpstr>
      <vt:lpstr>Today’s Focus</vt:lpstr>
      <vt:lpstr>#1: Develop a consensus framework to evaluate Scope of Practice (SOP) proposals  #2: Review recently enacted SOP changes to assess barriers  </vt:lpstr>
      <vt:lpstr> Project Core Team  </vt:lpstr>
      <vt:lpstr>#1: Develop a consensus framework to evaluate SOP proposals</vt:lpstr>
      <vt:lpstr>SOP Evaluation Framework Domains </vt:lpstr>
      <vt:lpstr>Stakeholder Engagement &amp; Input</vt:lpstr>
      <vt:lpstr>Legislative Healthcare Workforce Commission says…</vt:lpstr>
      <vt:lpstr>Publicly Available on MDH Web</vt:lpstr>
      <vt:lpstr>#2: Review recently enacted SOP changes to assess barriers </vt:lpstr>
      <vt:lpstr>  </vt:lpstr>
    </vt:vector>
  </TitlesOfParts>
  <Company>MN.IT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 Scope of Practice Technical Assistance Project</dc:title>
  <dc:subject>PowerPoint Presentation</dc:subject>
  <dc:creator>Nitika Moibi</dc:creator>
  <cp:lastModifiedBy>GOPGuest</cp:lastModifiedBy>
  <cp:revision>44</cp:revision>
  <dcterms:created xsi:type="dcterms:W3CDTF">2016-06-08T16:57:55Z</dcterms:created>
  <dcterms:modified xsi:type="dcterms:W3CDTF">2017-01-23T19:50:25Z</dcterms:modified>
</cp:coreProperties>
</file>