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3" r:id="rId3"/>
    <p:sldId id="264" r:id="rId4"/>
    <p:sldId id="281" r:id="rId5"/>
    <p:sldId id="279" r:id="rId6"/>
    <p:sldId id="267" r:id="rId7"/>
    <p:sldId id="272" r:id="rId8"/>
    <p:sldId id="268" r:id="rId9"/>
    <p:sldId id="269" r:id="rId10"/>
    <p:sldId id="278" r:id="rId11"/>
    <p:sldId id="265" r:id="rId12"/>
    <p:sldId id="270" r:id="rId13"/>
    <p:sldId id="271" r:id="rId14"/>
    <p:sldId id="266" r:id="rId15"/>
    <p:sldId id="273" r:id="rId16"/>
    <p:sldId id="277" r:id="rId17"/>
    <p:sldId id="275" r:id="rId18"/>
    <p:sldId id="280"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5276"/>
    <a:srgbClr val="0A3A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200" autoAdjust="0"/>
    <p:restoredTop sz="80457" autoAdjust="0"/>
  </p:normalViewPr>
  <p:slideViewPr>
    <p:cSldViewPr>
      <p:cViewPr varScale="1">
        <p:scale>
          <a:sx n="81" d="100"/>
          <a:sy n="81" d="100"/>
        </p:scale>
        <p:origin x="-1795" y="-8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mnsps06\Home_Folder$\kpetrini\finance\FY16-17%20budget%20narrative%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800"/>
            </a:pPr>
            <a:r>
              <a:rPr lang="en-US" sz="2800"/>
              <a:t>Use of</a:t>
            </a:r>
            <a:r>
              <a:rPr lang="en-US" sz="2800" baseline="0"/>
              <a:t> Funds</a:t>
            </a:r>
            <a:endParaRPr lang="en-US" sz="2800"/>
          </a:p>
        </c:rich>
      </c:tx>
      <c:layout>
        <c:manualLayout>
          <c:xMode val="edge"/>
          <c:yMode val="edge"/>
          <c:x val="0.32620067742928782"/>
          <c:y val="2.1015724385803125E-2"/>
        </c:manualLayout>
      </c:layout>
      <c:overlay val="0"/>
    </c:title>
    <c:autoTitleDeleted val="0"/>
    <c:plotArea>
      <c:layout/>
      <c:pieChart>
        <c:varyColors val="1"/>
        <c:ser>
          <c:idx val="0"/>
          <c:order val="0"/>
          <c:tx>
            <c:strRef>
              <c:f>Sheet1!$L$1</c:f>
              <c:strCache>
                <c:ptCount val="1"/>
                <c:pt idx="0">
                  <c:v>Spending by Category FY14 actual</c:v>
                </c:pt>
              </c:strCache>
            </c:strRef>
          </c:tx>
          <c:explosion val="1"/>
          <c:dLbls>
            <c:dLbl>
              <c:idx val="0"/>
              <c:spPr/>
              <c:txPr>
                <a:bodyPr/>
                <a:lstStyle/>
                <a:p>
                  <a:pPr>
                    <a:defRPr sz="1400" b="1">
                      <a:solidFill>
                        <a:schemeClr val="bg1"/>
                      </a:solidFill>
                    </a:defRPr>
                  </a:pPr>
                  <a:endParaRPr lang="en-US"/>
                </a:p>
              </c:txPr>
              <c:showLegendKey val="0"/>
              <c:showVal val="0"/>
              <c:showCatName val="1"/>
              <c:showSerName val="0"/>
              <c:showPercent val="1"/>
              <c:showBubbleSize val="0"/>
            </c:dLbl>
            <c:dLbl>
              <c:idx val="1"/>
              <c:spPr/>
              <c:txPr>
                <a:bodyPr/>
                <a:lstStyle/>
                <a:p>
                  <a:pPr>
                    <a:defRPr sz="1200" b="1">
                      <a:solidFill>
                        <a:schemeClr val="bg1"/>
                      </a:solidFill>
                    </a:defRPr>
                  </a:pPr>
                  <a:endParaRPr lang="en-US"/>
                </a:p>
              </c:txPr>
              <c:showLegendKey val="0"/>
              <c:showVal val="0"/>
              <c:showCatName val="1"/>
              <c:showSerName val="0"/>
              <c:showPercent val="1"/>
              <c:showBubbleSize val="0"/>
            </c:dLbl>
            <c:dLbl>
              <c:idx val="2"/>
              <c:spPr/>
              <c:txPr>
                <a:bodyPr/>
                <a:lstStyle/>
                <a:p>
                  <a:pPr>
                    <a:defRPr sz="1200" b="1">
                      <a:solidFill>
                        <a:schemeClr val="bg1"/>
                      </a:solidFill>
                    </a:defRPr>
                  </a:pPr>
                  <a:endParaRPr lang="en-US"/>
                </a:p>
              </c:txPr>
              <c:showLegendKey val="0"/>
              <c:showVal val="0"/>
              <c:showCatName val="1"/>
              <c:showSerName val="0"/>
              <c:showPercent val="1"/>
              <c:showBubbleSize val="0"/>
            </c:dLbl>
            <c:dLbl>
              <c:idx val="3"/>
              <c:spPr/>
              <c:txPr>
                <a:bodyPr/>
                <a:lstStyle/>
                <a:p>
                  <a:pPr>
                    <a:defRPr sz="1200" b="1">
                      <a:solidFill>
                        <a:schemeClr val="bg1"/>
                      </a:solidFill>
                    </a:defRPr>
                  </a:pPr>
                  <a:endParaRPr lang="en-US"/>
                </a:p>
              </c:txPr>
              <c:showLegendKey val="0"/>
              <c:showVal val="0"/>
              <c:showCatName val="1"/>
              <c:showSerName val="0"/>
              <c:showPercent val="1"/>
              <c:showBubbleSize val="0"/>
            </c:dLbl>
            <c:dLbl>
              <c:idx val="6"/>
              <c:spPr/>
              <c:txPr>
                <a:bodyPr/>
                <a:lstStyle/>
                <a:p>
                  <a:pPr>
                    <a:defRPr sz="1200" b="1">
                      <a:solidFill>
                        <a:schemeClr val="bg1"/>
                      </a:solidFill>
                    </a:defRPr>
                  </a:pPr>
                  <a:endParaRPr lang="en-US"/>
                </a:p>
              </c:txPr>
              <c:showLegendKey val="0"/>
              <c:showVal val="0"/>
              <c:showCatName val="1"/>
              <c:showSerName val="0"/>
              <c:showPercent val="1"/>
              <c:showBubbleSize val="0"/>
            </c:dLbl>
            <c:spPr>
              <a:noFill/>
              <a:ln>
                <a:noFill/>
              </a:ln>
              <a:effectLst/>
            </c:spPr>
            <c:txPr>
              <a:bodyPr/>
              <a:lstStyle/>
              <a:p>
                <a:pPr>
                  <a:defRPr sz="12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Sheet1!$K$2:$K$8</c:f>
              <c:strCache>
                <c:ptCount val="7"/>
                <c:pt idx="0">
                  <c:v>Payroll</c:v>
                </c:pt>
                <c:pt idx="1">
                  <c:v>Prof-Tech Services</c:v>
                </c:pt>
                <c:pt idx="2">
                  <c:v>Centralized IT Services</c:v>
                </c:pt>
                <c:pt idx="3">
                  <c:v>Trav InState</c:v>
                </c:pt>
                <c:pt idx="4">
                  <c:v>Space Rental, Maint, Utility</c:v>
                </c:pt>
                <c:pt idx="5">
                  <c:v>Livestock tags</c:v>
                </c:pt>
                <c:pt idx="6">
                  <c:v>Other expenses</c:v>
                </c:pt>
              </c:strCache>
            </c:strRef>
          </c:cat>
          <c:val>
            <c:numRef>
              <c:f>Sheet1!$L$2:$L$8</c:f>
              <c:numCache>
                <c:formatCode>General</c:formatCode>
                <c:ptCount val="7"/>
                <c:pt idx="0" formatCode="&quot;$&quot;#,##0.00">
                  <c:v>3363815.9200000004</c:v>
                </c:pt>
                <c:pt idx="1">
                  <c:v>660474.15</c:v>
                </c:pt>
                <c:pt idx="2" formatCode="&quot;$&quot;#,##0.00">
                  <c:v>398659.76</c:v>
                </c:pt>
                <c:pt idx="3" formatCode="&quot;$&quot;#,##0.00">
                  <c:v>274448.78000000003</c:v>
                </c:pt>
                <c:pt idx="4" formatCode="&quot;$&quot;#,##0.00">
                  <c:v>261562.83</c:v>
                </c:pt>
                <c:pt idx="5" formatCode="&quot;$&quot;#,##0.00">
                  <c:v>113968.96000000001</c:v>
                </c:pt>
                <c:pt idx="6">
                  <c:v>288238.18999999994</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189082-0D87-4B4F-850E-1498F116F32D}" type="datetimeFigureOut">
              <a:rPr lang="en-US" smtClean="0"/>
              <a:t>1/14/2015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430188-B2EF-43FE-A487-2DBA29582D9F}" type="slidenum">
              <a:rPr lang="en-US" smtClean="0"/>
              <a:t>‹#›</a:t>
            </a:fld>
            <a:endParaRPr lang="en-US"/>
          </a:p>
        </p:txBody>
      </p:sp>
    </p:spTree>
    <p:extLst>
      <p:ext uri="{BB962C8B-B14F-4D97-AF65-F5344CB8AC3E}">
        <p14:creationId xmlns:p14="http://schemas.microsoft.com/office/powerpoint/2010/main" val="315125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spend time teaching livestock producers and our stakeholders to help themselves. For example, teaching deer and elk farmers to properly collect and submit samples for CWD testing saves them money. We host a poultry testing agent course each year. This allows individuals to become authorized to test poultry for pullorum-typhoid, a disease that would be devastating to MN’s poultry industry. While the producers benefit from learning to do these things, the BAH also benefits. </a:t>
            </a:r>
            <a:r>
              <a:rPr lang="en-US" altLang="en-US" b="1" smtClean="0"/>
              <a:t>We consider developing relationships with the people we serve to be of the utmost importance.</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29057" indent="-280406" eaLnBrk="0" hangingPunct="0">
              <a:defRPr>
                <a:solidFill>
                  <a:schemeClr val="tx1"/>
                </a:solidFill>
                <a:latin typeface="Arial" charset="0"/>
              </a:defRPr>
            </a:lvl2pPr>
            <a:lvl3pPr marL="1121626" indent="-224325" eaLnBrk="0" hangingPunct="0">
              <a:defRPr>
                <a:solidFill>
                  <a:schemeClr val="tx1"/>
                </a:solidFill>
                <a:latin typeface="Arial" charset="0"/>
              </a:defRPr>
            </a:lvl3pPr>
            <a:lvl4pPr marL="1570276" indent="-224325" eaLnBrk="0" hangingPunct="0">
              <a:defRPr>
                <a:solidFill>
                  <a:schemeClr val="tx1"/>
                </a:solidFill>
                <a:latin typeface="Arial" charset="0"/>
              </a:defRPr>
            </a:lvl4pPr>
            <a:lvl5pPr marL="2018927" indent="-224325" eaLnBrk="0" hangingPunct="0">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eaLnBrk="1" hangingPunct="1"/>
            <a:fld id="{5135398C-5AFB-46AB-B0E2-DB4682065F88}" type="slidenum">
              <a:rPr lang="en-US" altLang="en-US" smtClean="0"/>
              <a:pPr eaLnBrk="1" hangingPunct="1"/>
              <a:t>7</a:t>
            </a:fld>
            <a:endParaRPr lang="en-US" altLang="en-US" smtClean="0"/>
          </a:p>
        </p:txBody>
      </p:sp>
    </p:spTree>
    <p:extLst>
      <p:ext uri="{BB962C8B-B14F-4D97-AF65-F5344CB8AC3E}">
        <p14:creationId xmlns:p14="http://schemas.microsoft.com/office/powerpoint/2010/main" val="174782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Farmed Deer and Elk</a:t>
            </a:r>
          </a:p>
          <a:p>
            <a:r>
              <a:rPr lang="en-US" dirty="0" smtClean="0"/>
              <a:t>Kennels</a:t>
            </a:r>
          </a:p>
          <a:p>
            <a:r>
              <a:rPr lang="en-US" dirty="0" smtClean="0"/>
              <a:t>Commercial Dog and Cat Breeding Facilities</a:t>
            </a:r>
          </a:p>
          <a:p>
            <a:r>
              <a:rPr lang="en-US" dirty="0" smtClean="0"/>
              <a:t>Poultry Dealers, Hatcheries and Processing Plants</a:t>
            </a:r>
          </a:p>
          <a:p>
            <a:r>
              <a:rPr lang="en-US" dirty="0" smtClean="0"/>
              <a:t>Garbage Feeding Facilities</a:t>
            </a:r>
          </a:p>
          <a:p>
            <a:endParaRPr lang="en-US" dirty="0"/>
          </a:p>
        </p:txBody>
      </p:sp>
      <p:sp>
        <p:nvSpPr>
          <p:cNvPr id="4" name="Slide Number Placeholder 3"/>
          <p:cNvSpPr>
            <a:spLocks noGrp="1"/>
          </p:cNvSpPr>
          <p:nvPr>
            <p:ph type="sldNum" sz="quarter" idx="10"/>
          </p:nvPr>
        </p:nvSpPr>
        <p:spPr/>
        <p:txBody>
          <a:bodyPr/>
          <a:lstStyle/>
          <a:p>
            <a:fld id="{24430188-B2EF-43FE-A487-2DBA29582D9F}" type="slidenum">
              <a:rPr lang="en-US" smtClean="0"/>
              <a:t>10</a:t>
            </a:fld>
            <a:endParaRPr lang="en-US"/>
          </a:p>
        </p:txBody>
      </p:sp>
    </p:spTree>
    <p:extLst>
      <p:ext uri="{BB962C8B-B14F-4D97-AF65-F5344CB8AC3E}">
        <p14:creationId xmlns:p14="http://schemas.microsoft.com/office/powerpoint/2010/main" val="51402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smtClean="0"/>
              <a:t>1,200 poultry</a:t>
            </a:r>
          </a:p>
          <a:p>
            <a:pPr lvl="1"/>
            <a:r>
              <a:rPr lang="en-US" altLang="en-US" smtClean="0"/>
              <a:t>437 market</a:t>
            </a:r>
          </a:p>
          <a:p>
            <a:pPr lvl="1"/>
            <a:r>
              <a:rPr lang="en-US" altLang="en-US" smtClean="0"/>
              <a:t>1,859 deer/elk</a:t>
            </a:r>
          </a:p>
          <a:p>
            <a:pPr lvl="1"/>
            <a:r>
              <a:rPr lang="en-US" altLang="en-US" smtClean="0"/>
              <a:t>340 veterinary clinic</a:t>
            </a:r>
          </a:p>
          <a:p>
            <a:pPr lvl="1"/>
            <a:r>
              <a:rPr lang="en-US" altLang="en-US" smtClean="0"/>
              <a:t>289 kennel</a:t>
            </a:r>
          </a:p>
          <a:p>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29057" indent="-280406" eaLnBrk="0" hangingPunct="0">
              <a:defRPr>
                <a:solidFill>
                  <a:schemeClr val="tx1"/>
                </a:solidFill>
                <a:latin typeface="Arial" charset="0"/>
              </a:defRPr>
            </a:lvl2pPr>
            <a:lvl3pPr marL="1121626" indent="-224325" eaLnBrk="0" hangingPunct="0">
              <a:defRPr>
                <a:solidFill>
                  <a:schemeClr val="tx1"/>
                </a:solidFill>
                <a:latin typeface="Arial" charset="0"/>
              </a:defRPr>
            </a:lvl3pPr>
            <a:lvl4pPr marL="1570276" indent="-224325" eaLnBrk="0" hangingPunct="0">
              <a:defRPr>
                <a:solidFill>
                  <a:schemeClr val="tx1"/>
                </a:solidFill>
                <a:latin typeface="Arial" charset="0"/>
              </a:defRPr>
            </a:lvl4pPr>
            <a:lvl5pPr marL="2018927" indent="-224325" eaLnBrk="0" hangingPunct="0">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eaLnBrk="1" hangingPunct="1"/>
            <a:fld id="{CE9BB80F-9331-4500-A7B9-8434F016A421}" type="slidenum">
              <a:rPr lang="en-US" altLang="en-US" smtClean="0"/>
              <a:pPr eaLnBrk="1" hangingPunct="1"/>
              <a:t>13</a:t>
            </a:fld>
            <a:endParaRPr lang="en-US" altLang="en-US" smtClean="0"/>
          </a:p>
        </p:txBody>
      </p:sp>
    </p:spTree>
    <p:extLst>
      <p:ext uri="{BB962C8B-B14F-4D97-AF65-F5344CB8AC3E}">
        <p14:creationId xmlns:p14="http://schemas.microsoft.com/office/powerpoint/2010/main" val="12636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Veterinary Protocol</a:t>
            </a:r>
          </a:p>
          <a:p>
            <a:r>
              <a:rPr lang="en-US" dirty="0" smtClean="0"/>
              <a:t>Inspection Report Form</a:t>
            </a:r>
          </a:p>
          <a:p>
            <a:r>
              <a:rPr lang="en-US" dirty="0" smtClean="0"/>
              <a:t>Advisory Committee</a:t>
            </a:r>
          </a:p>
          <a:p>
            <a:r>
              <a:rPr lang="en-US" dirty="0" smtClean="0"/>
              <a:t>FY 2015 Registration</a:t>
            </a:r>
          </a:p>
          <a:p>
            <a:r>
              <a:rPr lang="en-US" dirty="0" smtClean="0"/>
              <a:t>FY 2016 Inspected and Licensed</a:t>
            </a:r>
          </a:p>
          <a:p>
            <a:r>
              <a:rPr lang="en-US" dirty="0" smtClean="0"/>
              <a:t>Logo</a:t>
            </a:r>
          </a:p>
          <a:p>
            <a:r>
              <a:rPr lang="en-US" dirty="0" smtClean="0"/>
              <a:t>Strategies to locate Breeding Facilities</a:t>
            </a:r>
          </a:p>
          <a:p>
            <a:endParaRPr lang="en-US" dirty="0"/>
          </a:p>
        </p:txBody>
      </p:sp>
      <p:sp>
        <p:nvSpPr>
          <p:cNvPr id="4" name="Slide Number Placeholder 3"/>
          <p:cNvSpPr>
            <a:spLocks noGrp="1"/>
          </p:cNvSpPr>
          <p:nvPr>
            <p:ph type="sldNum" sz="quarter" idx="10"/>
          </p:nvPr>
        </p:nvSpPr>
        <p:spPr/>
        <p:txBody>
          <a:bodyPr/>
          <a:lstStyle/>
          <a:p>
            <a:fld id="{24430188-B2EF-43FE-A487-2DBA29582D9F}" type="slidenum">
              <a:rPr lang="en-US" smtClean="0"/>
              <a:t>16</a:t>
            </a:fld>
            <a:endParaRPr lang="en-US"/>
          </a:p>
        </p:txBody>
      </p:sp>
    </p:spTree>
    <p:extLst>
      <p:ext uri="{BB962C8B-B14F-4D97-AF65-F5344CB8AC3E}">
        <p14:creationId xmlns:p14="http://schemas.microsoft.com/office/powerpoint/2010/main" val="80139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00200"/>
            <a:ext cx="7772400" cy="1470025"/>
          </a:xfrm>
        </p:spPr>
        <p:txBody>
          <a:bodyPr/>
          <a:lstStyle>
            <a:lvl1pPr>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1371600" y="3124200"/>
            <a:ext cx="6400800" cy="609600"/>
          </a:xfrm>
        </p:spPr>
        <p:txBody>
          <a:bodyPr/>
          <a:lstStyle>
            <a:lvl1pPr marL="0" indent="0" algn="ctr">
              <a:buNone/>
              <a:defRPr>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8" name="Text Placeholder 7"/>
          <p:cNvSpPr>
            <a:spLocks noGrp="1"/>
          </p:cNvSpPr>
          <p:nvPr>
            <p:ph type="body" sz="quarter" idx="13" hasCustomPrompt="1"/>
          </p:nvPr>
        </p:nvSpPr>
        <p:spPr>
          <a:xfrm>
            <a:off x="1409700" y="4267200"/>
            <a:ext cx="6324600" cy="457200"/>
          </a:xfrm>
        </p:spPr>
        <p:txBody>
          <a:bodyPr>
            <a:noAutofit/>
          </a:bodyPr>
          <a:lstStyle>
            <a:lvl1pPr marL="0" indent="0" algn="ctr">
              <a:buNone/>
              <a:defRPr sz="2800"/>
            </a:lvl1pPr>
          </a:lstStyle>
          <a:p>
            <a:pPr lvl="0"/>
            <a:r>
              <a:rPr lang="en-US" dirty="0" smtClean="0"/>
              <a:t>Click to add text</a:t>
            </a:r>
          </a:p>
        </p:txBody>
      </p:sp>
      <p:sp>
        <p:nvSpPr>
          <p:cNvPr id="10" name="Text Placeholder 9"/>
          <p:cNvSpPr>
            <a:spLocks noGrp="1"/>
          </p:cNvSpPr>
          <p:nvPr>
            <p:ph type="body" sz="quarter" idx="14" hasCustomPrompt="1"/>
          </p:nvPr>
        </p:nvSpPr>
        <p:spPr>
          <a:xfrm>
            <a:off x="1371600" y="4724400"/>
            <a:ext cx="6400800" cy="381000"/>
          </a:xfrm>
        </p:spPr>
        <p:txBody>
          <a:bodyPr>
            <a:noAutofit/>
          </a:bodyPr>
          <a:lstStyle>
            <a:lvl1pPr marL="0" indent="0" algn="ctr">
              <a:buNone/>
              <a:defRPr sz="2800" i="1" baseline="0"/>
            </a:lvl1pPr>
          </a:lstStyle>
          <a:p>
            <a:pPr lvl="0"/>
            <a:r>
              <a:rPr lang="en-US" dirty="0" smtClean="0"/>
              <a:t>Click to add text</a:t>
            </a:r>
          </a:p>
        </p:txBody>
      </p:sp>
    </p:spTree>
    <p:extLst>
      <p:ext uri="{BB962C8B-B14F-4D97-AF65-F5344CB8AC3E}">
        <p14:creationId xmlns:p14="http://schemas.microsoft.com/office/powerpoint/2010/main" val="2214170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Click to add text</a:t>
            </a:r>
            <a:endParaRPr lang="en-US" dirty="0"/>
          </a:p>
        </p:txBody>
      </p:sp>
    </p:spTree>
    <p:extLst>
      <p:ext uri="{BB962C8B-B14F-4D97-AF65-F5344CB8AC3E}">
        <p14:creationId xmlns:p14="http://schemas.microsoft.com/office/powerpoint/2010/main" val="2018666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3" name="Content Placeholder 2"/>
          <p:cNvSpPr>
            <a:spLocks noGrp="1"/>
          </p:cNvSpPr>
          <p:nvPr>
            <p:ph sz="half" idx="1" hasCustomPrompt="1"/>
          </p:nvPr>
        </p:nvSpPr>
        <p:spPr>
          <a:xfrm>
            <a:off x="457200" y="1600201"/>
            <a:ext cx="4038600" cy="4419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text</a:t>
            </a:r>
            <a:endParaRPr lang="en-US" dirty="0"/>
          </a:p>
        </p:txBody>
      </p:sp>
      <p:sp>
        <p:nvSpPr>
          <p:cNvPr id="4" name="Content Placeholder 3"/>
          <p:cNvSpPr>
            <a:spLocks noGrp="1"/>
          </p:cNvSpPr>
          <p:nvPr>
            <p:ph sz="half" idx="2" hasCustomPrompt="1"/>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text</a:t>
            </a:r>
            <a:endParaRPr lang="en-US" dirty="0"/>
          </a:p>
        </p:txBody>
      </p:sp>
    </p:spTree>
    <p:extLst>
      <p:ext uri="{BB962C8B-B14F-4D97-AF65-F5344CB8AC3E}">
        <p14:creationId xmlns:p14="http://schemas.microsoft.com/office/powerpoint/2010/main" val="29780364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Click to add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subtitle</a:t>
            </a:r>
          </a:p>
        </p:txBody>
      </p:sp>
      <p:sp>
        <p:nvSpPr>
          <p:cNvPr id="4" name="Content Placeholder 3"/>
          <p:cNvSpPr>
            <a:spLocks noGrp="1"/>
          </p:cNvSpPr>
          <p:nvPr>
            <p:ph sz="half" idx="2" hasCustomPrompt="1"/>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add text</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subtitle</a:t>
            </a:r>
          </a:p>
        </p:txBody>
      </p:sp>
      <p:sp>
        <p:nvSpPr>
          <p:cNvPr id="6" name="Content Placeholder 5"/>
          <p:cNvSpPr>
            <a:spLocks noGrp="1"/>
          </p:cNvSpPr>
          <p:nvPr>
            <p:ph sz="quarter" idx="4" hasCustomPrompt="1"/>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add text</a:t>
            </a:r>
            <a:endParaRPr lang="en-US" dirty="0"/>
          </a:p>
        </p:txBody>
      </p:sp>
    </p:spTree>
    <p:extLst>
      <p:ext uri="{BB962C8B-B14F-4D97-AF65-F5344CB8AC3E}">
        <p14:creationId xmlns:p14="http://schemas.microsoft.com/office/powerpoint/2010/main" val="47369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Click to add title</a:t>
            </a:r>
            <a:endParaRPr lang="en-US" dirty="0"/>
          </a:p>
        </p:txBody>
      </p:sp>
    </p:spTree>
    <p:extLst>
      <p:ext uri="{BB962C8B-B14F-4D97-AF65-F5344CB8AC3E}">
        <p14:creationId xmlns:p14="http://schemas.microsoft.com/office/powerpoint/2010/main" val="2390241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5126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25276">
            <a:alpha val="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add title</a:t>
            </a:r>
            <a:endParaRPr lang="en-US" dirty="0"/>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smtClean="0"/>
              <a:t>Click to add text</a:t>
            </a:r>
            <a:endParaRPr lang="en-US" dirty="0"/>
          </a:p>
        </p:txBody>
      </p:sp>
      <p:pic>
        <p:nvPicPr>
          <p:cNvPr id="12" name="Picture 11"/>
          <p:cNvPicPr>
            <a:picLocks noChangeAspect="1"/>
          </p:cNvPicPr>
          <p:nvPr userDrawn="1"/>
        </p:nvPicPr>
        <p:blipFill rotWithShape="1">
          <a:blip r:embed="rId8">
            <a:extLst>
              <a:ext uri="{28A0092B-C50C-407E-A947-70E740481C1C}">
                <a14:useLocalDpi xmlns:a14="http://schemas.microsoft.com/office/drawing/2010/main" val="0"/>
              </a:ext>
            </a:extLst>
          </a:blip>
          <a:srcRect t="71081" b="2629"/>
          <a:stretch/>
        </p:blipFill>
        <p:spPr>
          <a:xfrm>
            <a:off x="-19538" y="6041292"/>
            <a:ext cx="9144000" cy="742462"/>
          </a:xfrm>
          <a:prstGeom prst="rect">
            <a:avLst/>
          </a:prstGeom>
        </p:spPr>
      </p:pic>
    </p:spTree>
    <p:extLst>
      <p:ext uri="{BB962C8B-B14F-4D97-AF65-F5344CB8AC3E}">
        <p14:creationId xmlns:p14="http://schemas.microsoft.com/office/powerpoint/2010/main" val="429228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0A3A6E"/>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Overview of the</a:t>
            </a:r>
            <a:br>
              <a:rPr lang="en-US" dirty="0" smtClean="0"/>
            </a:br>
            <a:r>
              <a:rPr lang="en-US" dirty="0" smtClean="0"/>
              <a:t>Board of Animal Health</a:t>
            </a:r>
            <a:endParaRPr lang="en-US" dirty="0"/>
          </a:p>
        </p:txBody>
      </p:sp>
      <p:sp>
        <p:nvSpPr>
          <p:cNvPr id="4" name="Text Placeholder 3"/>
          <p:cNvSpPr>
            <a:spLocks noGrp="1"/>
          </p:cNvSpPr>
          <p:nvPr>
            <p:ph type="body" sz="quarter" idx="13"/>
          </p:nvPr>
        </p:nvSpPr>
        <p:spPr>
          <a:xfrm>
            <a:off x="1409700" y="3429000"/>
            <a:ext cx="6324600" cy="1524000"/>
          </a:xfrm>
        </p:spPr>
        <p:txBody>
          <a:bodyPr/>
          <a:lstStyle/>
          <a:p>
            <a:r>
              <a:rPr lang="en-US" dirty="0" smtClean="0"/>
              <a:t>William L. Hartmann, DVM, MS</a:t>
            </a:r>
          </a:p>
          <a:p>
            <a:r>
              <a:rPr lang="en-US" dirty="0" smtClean="0"/>
              <a:t>Beth S. Thompson, JD, DVM</a:t>
            </a:r>
          </a:p>
          <a:p>
            <a:r>
              <a:rPr lang="en-US" dirty="0" smtClean="0"/>
              <a:t>Kris Petrini, DVM</a:t>
            </a:r>
            <a:endParaRPr lang="en-US" dirty="0"/>
          </a:p>
        </p:txBody>
      </p:sp>
    </p:spTree>
    <p:extLst>
      <p:ext uri="{BB962C8B-B14F-4D97-AF65-F5344CB8AC3E}">
        <p14:creationId xmlns:p14="http://schemas.microsoft.com/office/powerpoint/2010/main" val="3195244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86200" y="3200400"/>
            <a:ext cx="3552669" cy="2708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1219200"/>
            <a:ext cx="3607085" cy="2403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0"/>
            <a:ext cx="8229600" cy="1143000"/>
          </a:xfrm>
        </p:spPr>
        <p:txBody>
          <a:bodyPr/>
          <a:lstStyle/>
          <a:p>
            <a:r>
              <a:rPr lang="en-US" dirty="0" smtClean="0"/>
              <a:t>Inspecting</a:t>
            </a:r>
            <a:endParaRPr lang="en-US" dirty="0"/>
          </a:p>
        </p:txBody>
      </p:sp>
      <p:pic>
        <p:nvPicPr>
          <p:cNvPr id="6" name="Content Placeholder 5"/>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304800" y="3657600"/>
            <a:ext cx="3352800" cy="2628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1097280"/>
            <a:ext cx="3429000" cy="2331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7812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cs typeface="Arial" charset="0"/>
              </a:rPr>
              <a:t>Import Standards</a:t>
            </a:r>
          </a:p>
        </p:txBody>
      </p:sp>
      <p:pic>
        <p:nvPicPr>
          <p:cNvPr id="5" name="Content Placeholder 4"/>
          <p:cNvPicPr>
            <a:picLocks noGrp="1" noChangeAspect="1"/>
          </p:cNvPicPr>
          <p:nvPr>
            <p:ph sz="half" idx="2"/>
          </p:nvPr>
        </p:nvPicPr>
        <p:blipFill>
          <a:blip r:embed="rId2"/>
          <a:stretch>
            <a:fillRect/>
          </a:stretch>
        </p:blipFill>
        <p:spPr>
          <a:xfrm>
            <a:off x="4191000" y="2133600"/>
            <a:ext cx="4498975" cy="2998788"/>
          </a:xfrm>
          <a:ln w="38100" cap="sq">
            <a:solidFill>
              <a:srgbClr val="000000"/>
            </a:solidFill>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457200" y="3378200"/>
            <a:ext cx="4191000" cy="279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9876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cs typeface="Arial" charset="0"/>
              </a:rPr>
              <a:t>Monitor Livestock Movement</a:t>
            </a:r>
          </a:p>
        </p:txBody>
      </p:sp>
      <p:pic>
        <p:nvPicPr>
          <p:cNvPr id="18435" name="Picture 2"/>
          <p:cNvPicPr>
            <a:picLocks noGrp="1" noChangeAspect="1" noChangeArrowheads="1"/>
          </p:cNvPicPr>
          <p:nvPr>
            <p:ph sz="half" idx="1"/>
          </p:nvPr>
        </p:nvPicPr>
        <p:blipFill>
          <a:blip r:embed="rId2"/>
          <a:srcRect/>
          <a:stretch>
            <a:fillRect/>
          </a:stretch>
        </p:blipFill>
        <p:spPr>
          <a:xfrm>
            <a:off x="779463" y="1447800"/>
            <a:ext cx="3394075" cy="4525963"/>
          </a:xfrm>
          <a:ln w="38100" cap="sq">
            <a:solidFill>
              <a:srgbClr val="000000"/>
            </a:solidFill>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Content Placeholder 2"/>
          <p:cNvPicPr>
            <a:picLocks noGrp="1" noChangeAspect="1"/>
          </p:cNvPicPr>
          <p:nvPr>
            <p:ph sz="half" idx="2"/>
          </p:nvPr>
        </p:nvPicPr>
        <p:blipFill>
          <a:blip r:embed="rId3"/>
          <a:stretch>
            <a:fillRect/>
          </a:stretch>
        </p:blipFill>
        <p:spPr>
          <a:xfrm>
            <a:off x="5159375" y="1447800"/>
            <a:ext cx="3016250" cy="4525963"/>
          </a:xfrm>
          <a:ln w="38100" cap="sq">
            <a:solidFill>
              <a:srgbClr val="000000"/>
            </a:solidFill>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2254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cs typeface="Arial" charset="0"/>
              </a:rPr>
              <a:t>Relationship Building</a:t>
            </a:r>
          </a:p>
        </p:txBody>
      </p:sp>
      <p:pic>
        <p:nvPicPr>
          <p:cNvPr id="8" name="Picture 7"/>
          <p:cNvPicPr>
            <a:picLocks noChangeAspect="1"/>
          </p:cNvPicPr>
          <p:nvPr/>
        </p:nvPicPr>
        <p:blipFill>
          <a:blip r:embed="rId3"/>
          <a:stretch>
            <a:fillRect/>
          </a:stretch>
        </p:blipFill>
        <p:spPr>
          <a:xfrm>
            <a:off x="838200" y="1447800"/>
            <a:ext cx="32004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1" descr="O:\Pictures\TB\TB Infected Herds\Skime 2\DSC_0043.JPG"/>
          <p:cNvPicPr>
            <a:picLocks noChangeAspect="1" noChangeArrowheads="1"/>
          </p:cNvPicPr>
          <p:nvPr/>
        </p:nvPicPr>
        <p:blipFill>
          <a:blip r:embed="rId4"/>
          <a:srcRect t="4545" b="7958"/>
          <a:stretch>
            <a:fillRect/>
          </a:stretch>
        </p:blipFill>
        <p:spPr bwMode="auto">
          <a:xfrm>
            <a:off x="4419600" y="2362200"/>
            <a:ext cx="4398963"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6940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r>
              <a:rPr lang="en-US" altLang="en-US" smtClean="0"/>
              <a:t>Detect, Control and Eradicate</a:t>
            </a:r>
          </a:p>
        </p:txBody>
      </p:sp>
      <p:pic>
        <p:nvPicPr>
          <p:cNvPr id="20483" name="Picture 2"/>
          <p:cNvPicPr>
            <a:picLocks noGrp="1" noChangeAspect="1" noChangeArrowheads="1"/>
          </p:cNvPicPr>
          <p:nvPr>
            <p:ph idx="1"/>
          </p:nvPr>
        </p:nvPicPr>
        <p:blipFill rotWithShape="1">
          <a:blip r:embed="rId2"/>
          <a:srcRect b="13946"/>
          <a:stretch/>
        </p:blipFill>
        <p:spPr>
          <a:xfrm>
            <a:off x="1168400" y="1600201"/>
            <a:ext cx="6807200" cy="3894746"/>
          </a:xfrm>
          <a:ln w="38100" cap="sq">
            <a:solidFill>
              <a:srgbClr val="000000"/>
            </a:solidFill>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53782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868362"/>
          </a:xfrm>
        </p:spPr>
        <p:txBody>
          <a:bodyPr/>
          <a:lstStyle/>
          <a:p>
            <a:r>
              <a:rPr lang="en-US" altLang="en-US" smtClean="0"/>
              <a:t>Disease-Free Status</a:t>
            </a:r>
          </a:p>
        </p:txBody>
      </p:sp>
      <p:pic>
        <p:nvPicPr>
          <p:cNvPr id="2" name="Picture 2" descr="O:\Pictures\Hanson NW MN Pictures\MAES_20090403__FEL6902.JPG"/>
          <p:cNvPicPr>
            <a:picLocks noChangeAspect="1" noChangeArrowheads="1"/>
          </p:cNvPicPr>
          <p:nvPr/>
        </p:nvPicPr>
        <p:blipFill rotWithShape="1">
          <a:blip r:embed="rId2"/>
          <a:srcRect l="4473" t="10159" r="13569" b="3718"/>
          <a:stretch/>
        </p:blipFill>
        <p:spPr bwMode="auto">
          <a:xfrm>
            <a:off x="358775" y="1219200"/>
            <a:ext cx="8074025"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O:\Administrative\Bill's Stuff\Board Accomplishments\Ourview.jpg"/>
          <p:cNvPicPr>
            <a:picLocks noChangeAspect="1" noChangeArrowheads="1"/>
          </p:cNvPicPr>
          <p:nvPr/>
        </p:nvPicPr>
        <p:blipFill>
          <a:blip r:embed="rId3"/>
          <a:srcRect b="27329"/>
          <a:stretch>
            <a:fillRect/>
          </a:stretch>
        </p:blipFill>
        <p:spPr bwMode="auto">
          <a:xfrm>
            <a:off x="5387975" y="1219200"/>
            <a:ext cx="3451225"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8646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Commercial Dog and Cat Breeder Inspection Program</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90600" y="1676400"/>
            <a:ext cx="304663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95900" y="2438400"/>
            <a:ext cx="2743200" cy="2743200"/>
          </a:xfrm>
        </p:spPr>
      </p:pic>
    </p:spTree>
    <p:extLst>
      <p:ext uri="{BB962C8B-B14F-4D97-AF65-F5344CB8AC3E}">
        <p14:creationId xmlns:p14="http://schemas.microsoft.com/office/powerpoint/2010/main" val="2935372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smtClean="0">
                <a:cs typeface="Arial" charset="0"/>
              </a:rPr>
              <a:t>Other Responsibilities</a:t>
            </a:r>
          </a:p>
        </p:txBody>
      </p:sp>
      <p:sp>
        <p:nvSpPr>
          <p:cNvPr id="25603" name="Rectangle 3"/>
          <p:cNvSpPr>
            <a:spLocks noGrp="1" noChangeArrowheads="1"/>
          </p:cNvSpPr>
          <p:nvPr>
            <p:ph sz="half" idx="1"/>
          </p:nvPr>
        </p:nvSpPr>
        <p:spPr/>
        <p:txBody>
          <a:bodyPr>
            <a:normAutofit fontScale="92500" lnSpcReduction="20000"/>
          </a:bodyPr>
          <a:lstStyle/>
          <a:p>
            <a:pPr>
              <a:lnSpc>
                <a:spcPct val="150000"/>
              </a:lnSpc>
            </a:pPr>
            <a:r>
              <a:rPr lang="en-US" altLang="en-US" dirty="0" smtClean="0">
                <a:cs typeface="Arial" charset="0"/>
              </a:rPr>
              <a:t>Anthrax</a:t>
            </a:r>
          </a:p>
          <a:p>
            <a:pPr>
              <a:lnSpc>
                <a:spcPct val="150000"/>
              </a:lnSpc>
            </a:pPr>
            <a:r>
              <a:rPr lang="en-US" altLang="en-US" dirty="0" smtClean="0">
                <a:cs typeface="Arial" charset="0"/>
              </a:rPr>
              <a:t>Brands</a:t>
            </a:r>
          </a:p>
          <a:p>
            <a:pPr>
              <a:lnSpc>
                <a:spcPct val="150000"/>
              </a:lnSpc>
            </a:pPr>
            <a:r>
              <a:rPr lang="en-US" altLang="en-US" dirty="0" smtClean="0">
                <a:cs typeface="Arial" charset="0"/>
              </a:rPr>
              <a:t>Chronic Wasting Disease</a:t>
            </a:r>
          </a:p>
          <a:p>
            <a:pPr>
              <a:lnSpc>
                <a:spcPct val="150000"/>
              </a:lnSpc>
            </a:pPr>
            <a:r>
              <a:rPr lang="en-US" altLang="en-US" dirty="0" smtClean="0">
                <a:cs typeface="Arial" charset="0"/>
              </a:rPr>
              <a:t>Dead Animal </a:t>
            </a:r>
            <a:r>
              <a:rPr lang="en-US" altLang="en-US" dirty="0">
                <a:cs typeface="Arial" charset="0"/>
              </a:rPr>
              <a:t>D</a:t>
            </a:r>
            <a:r>
              <a:rPr lang="en-US" altLang="en-US" dirty="0" smtClean="0">
                <a:cs typeface="Arial" charset="0"/>
              </a:rPr>
              <a:t>isposal</a:t>
            </a:r>
          </a:p>
          <a:p>
            <a:pPr>
              <a:lnSpc>
                <a:spcPct val="150000"/>
              </a:lnSpc>
            </a:pPr>
            <a:r>
              <a:rPr lang="en-US" altLang="en-US" dirty="0" smtClean="0">
                <a:cs typeface="Arial" charset="0"/>
              </a:rPr>
              <a:t>Garbage Feeding</a:t>
            </a:r>
          </a:p>
          <a:p>
            <a:pPr>
              <a:lnSpc>
                <a:spcPct val="150000"/>
              </a:lnSpc>
            </a:pPr>
            <a:r>
              <a:rPr lang="en-US" altLang="en-US" dirty="0" smtClean="0">
                <a:cs typeface="Arial" charset="0"/>
              </a:rPr>
              <a:t>Rabies Investigations</a:t>
            </a:r>
          </a:p>
          <a:p>
            <a:pPr>
              <a:lnSpc>
                <a:spcPct val="150000"/>
              </a:lnSpc>
            </a:pPr>
            <a:r>
              <a:rPr lang="en-US" altLang="en-US" dirty="0" smtClean="0">
                <a:cs typeface="Arial" charset="0"/>
              </a:rPr>
              <a:t>Kennels</a:t>
            </a:r>
          </a:p>
          <a:p>
            <a:pPr>
              <a:lnSpc>
                <a:spcPct val="150000"/>
              </a:lnSpc>
            </a:pPr>
            <a:endParaRPr lang="en-US" altLang="en-US" sz="2400" dirty="0" smtClean="0">
              <a:latin typeface="Arial" charset="0"/>
              <a:cs typeface="Arial" charset="0"/>
            </a:endParaRPr>
          </a:p>
        </p:txBody>
      </p:sp>
      <p:sp>
        <p:nvSpPr>
          <p:cNvPr id="25604" name="Content Placeholder 1"/>
          <p:cNvSpPr>
            <a:spLocks noGrp="1"/>
          </p:cNvSpPr>
          <p:nvPr>
            <p:ph sz="half" idx="2"/>
          </p:nvPr>
        </p:nvSpPr>
        <p:spPr/>
        <p:txBody>
          <a:bodyPr>
            <a:normAutofit fontScale="92500" lnSpcReduction="20000"/>
          </a:bodyPr>
          <a:lstStyle/>
          <a:p>
            <a:pPr>
              <a:lnSpc>
                <a:spcPct val="150000"/>
              </a:lnSpc>
            </a:pPr>
            <a:r>
              <a:rPr lang="en-US" altLang="en-US" dirty="0" smtClean="0">
                <a:cs typeface="Arial" charset="0"/>
              </a:rPr>
              <a:t>Livestock Auction </a:t>
            </a:r>
            <a:r>
              <a:rPr lang="en-US" altLang="en-US" dirty="0">
                <a:cs typeface="Arial" charset="0"/>
              </a:rPr>
              <a:t>M</a:t>
            </a:r>
            <a:r>
              <a:rPr lang="en-US" altLang="en-US" dirty="0" smtClean="0">
                <a:cs typeface="Arial" charset="0"/>
              </a:rPr>
              <a:t>arkets</a:t>
            </a:r>
          </a:p>
          <a:p>
            <a:pPr>
              <a:lnSpc>
                <a:spcPct val="150000"/>
              </a:lnSpc>
            </a:pPr>
            <a:r>
              <a:rPr lang="en-US" altLang="en-US" dirty="0" smtClean="0">
                <a:cs typeface="Arial" charset="0"/>
              </a:rPr>
              <a:t>Mycoplasma</a:t>
            </a:r>
          </a:p>
          <a:p>
            <a:pPr>
              <a:lnSpc>
                <a:spcPct val="150000"/>
              </a:lnSpc>
            </a:pPr>
            <a:r>
              <a:rPr lang="en-US" altLang="en-US" dirty="0" smtClean="0">
                <a:cs typeface="Arial" charset="0"/>
              </a:rPr>
              <a:t>Rendering Plants</a:t>
            </a:r>
          </a:p>
          <a:p>
            <a:pPr>
              <a:lnSpc>
                <a:spcPct val="150000"/>
              </a:lnSpc>
            </a:pPr>
            <a:r>
              <a:rPr lang="en-US" altLang="en-US" dirty="0" smtClean="0">
                <a:cs typeface="Arial" charset="0"/>
              </a:rPr>
              <a:t>Salmonella</a:t>
            </a:r>
          </a:p>
          <a:p>
            <a:pPr>
              <a:lnSpc>
                <a:spcPct val="150000"/>
              </a:lnSpc>
            </a:pPr>
            <a:r>
              <a:rPr lang="en-US" altLang="en-US" dirty="0" smtClean="0">
                <a:cs typeface="Arial" charset="0"/>
              </a:rPr>
              <a:t>Equine Infectious Anemia</a:t>
            </a:r>
          </a:p>
          <a:p>
            <a:pPr>
              <a:lnSpc>
                <a:spcPct val="150000"/>
              </a:lnSpc>
            </a:pPr>
            <a:r>
              <a:rPr lang="en-US" altLang="en-US" dirty="0" smtClean="0">
                <a:cs typeface="Arial" charset="0"/>
              </a:rPr>
              <a:t>Cattle Brucellosis</a:t>
            </a:r>
          </a:p>
          <a:p>
            <a:pPr>
              <a:lnSpc>
                <a:spcPct val="150000"/>
              </a:lnSpc>
            </a:pPr>
            <a:r>
              <a:rPr lang="en-US" altLang="en-US" dirty="0" smtClean="0">
                <a:cs typeface="Arial" charset="0"/>
              </a:rPr>
              <a:t>Influenza</a:t>
            </a:r>
          </a:p>
          <a:p>
            <a:pPr>
              <a:lnSpc>
                <a:spcPct val="150000"/>
              </a:lnSpc>
            </a:pPr>
            <a:endParaRPr lang="en-US" altLang="en-US" sz="2400" dirty="0" smtClean="0">
              <a:latin typeface="Arial" charset="0"/>
              <a:cs typeface="Arial" charset="0"/>
            </a:endParaRPr>
          </a:p>
          <a:p>
            <a:pPr>
              <a:lnSpc>
                <a:spcPct val="150000"/>
              </a:lnSpc>
            </a:pPr>
            <a:endParaRPr lang="en-US" altLang="en-US" sz="2400" dirty="0" smtClean="0">
              <a:latin typeface="Arial" charset="0"/>
              <a:cs typeface="Arial" charset="0"/>
            </a:endParaRPr>
          </a:p>
        </p:txBody>
      </p:sp>
    </p:spTree>
    <p:extLst>
      <p:ext uri="{BB962C8B-B14F-4D97-AF65-F5344CB8AC3E}">
        <p14:creationId xmlns:p14="http://schemas.microsoft.com/office/powerpoint/2010/main" val="732402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381000" y="32238"/>
            <a:ext cx="8229600" cy="1143000"/>
          </a:xfrm>
        </p:spPr>
        <p:txBody>
          <a:bodyPr>
            <a:normAutofit/>
          </a:bodyPr>
          <a:lstStyle/>
          <a:p>
            <a:r>
              <a:rPr lang="en-US" altLang="en-US" sz="3200" b="1" dirty="0" smtClean="0">
                <a:solidFill>
                  <a:schemeClr val="tx1"/>
                </a:solidFill>
              </a:rPr>
              <a:t>FY14 Budget: $5.36 million</a:t>
            </a:r>
          </a:p>
        </p:txBody>
      </p:sp>
      <p:sp>
        <p:nvSpPr>
          <p:cNvPr id="3" name="Content Placeholder 2"/>
          <p:cNvSpPr>
            <a:spLocks noGrp="1"/>
          </p:cNvSpPr>
          <p:nvPr>
            <p:ph sz="half" idx="2"/>
          </p:nvPr>
        </p:nvSpPr>
        <p:spPr>
          <a:xfrm>
            <a:off x="5867400" y="2514600"/>
            <a:ext cx="4038600" cy="4525963"/>
          </a:xfrm>
        </p:spPr>
        <p:txBody>
          <a:bodyPr/>
          <a:lstStyle/>
          <a:p>
            <a:pPr marL="0" indent="0">
              <a:buNone/>
            </a:pPr>
            <a:r>
              <a:rPr lang="en-US" b="1" dirty="0" smtClean="0"/>
              <a:t>Source </a:t>
            </a:r>
          </a:p>
          <a:p>
            <a:r>
              <a:rPr lang="en-US" dirty="0" smtClean="0"/>
              <a:t>General	86%</a:t>
            </a:r>
          </a:p>
          <a:p>
            <a:r>
              <a:rPr lang="en-US" dirty="0" smtClean="0"/>
              <a:t>Federal 	12%	</a:t>
            </a:r>
          </a:p>
          <a:p>
            <a:r>
              <a:rPr lang="en-US" dirty="0" smtClean="0"/>
              <a:t>Other	   2%</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4112630417"/>
              </p:ext>
            </p:extLst>
          </p:nvPr>
        </p:nvGraphicFramePr>
        <p:xfrm>
          <a:off x="-29308" y="914401"/>
          <a:ext cx="5591908" cy="5981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4966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p:txBody>
          <a:bodyPr/>
          <a:lstStyle/>
          <a:p>
            <a:r>
              <a:rPr lang="en-US" altLang="en-US" smtClean="0"/>
              <a:t>Questions?</a:t>
            </a:r>
          </a:p>
        </p:txBody>
      </p:sp>
      <p:pic>
        <p:nvPicPr>
          <p:cNvPr id="8" name="Content Placeholder 7"/>
          <p:cNvPicPr>
            <a:picLocks noGrp="1" noChangeAspect="1"/>
          </p:cNvPicPr>
          <p:nvPr>
            <p:ph idx="1"/>
          </p:nvPr>
        </p:nvPicPr>
        <p:blipFill rotWithShape="1">
          <a:blip r:embed="rId2"/>
          <a:srcRect l="6019" r="15741"/>
          <a:stretch/>
        </p:blipFill>
        <p:spPr>
          <a:xfrm>
            <a:off x="1905000" y="1589089"/>
            <a:ext cx="5334000" cy="4354512"/>
          </a:xfrm>
          <a:ln w="38100" cap="sq">
            <a:solidFill>
              <a:srgbClr val="000000"/>
            </a:solidFill>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6688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r>
              <a:rPr lang="en-US" altLang="en-US" sz="4000" b="1" dirty="0" smtClean="0">
                <a:cs typeface="Arial" charset="0"/>
              </a:rPr>
              <a:t/>
            </a:r>
            <a:br>
              <a:rPr lang="en-US" altLang="en-US" sz="4000" b="1" dirty="0" smtClean="0">
                <a:cs typeface="Arial" charset="0"/>
              </a:rPr>
            </a:br>
            <a:r>
              <a:rPr lang="en-US" altLang="en-US" sz="4000" dirty="0" smtClean="0">
                <a:cs typeface="Arial" charset="0"/>
              </a:rPr>
              <a:t>35.03 POWERS, DUTIES, AND REPORTS</a:t>
            </a:r>
            <a:r>
              <a:rPr lang="en-US" altLang="en-US" dirty="0" smtClean="0">
                <a:cs typeface="Arial" charset="0"/>
              </a:rPr>
              <a:t/>
            </a:r>
            <a:br>
              <a:rPr lang="en-US" altLang="en-US" dirty="0" smtClean="0">
                <a:cs typeface="Arial" charset="0"/>
              </a:rPr>
            </a:br>
            <a:endParaRPr lang="en-US" altLang="en-US" dirty="0" smtClean="0">
              <a:cs typeface="Arial" charset="0"/>
            </a:endParaRPr>
          </a:p>
        </p:txBody>
      </p:sp>
      <p:sp>
        <p:nvSpPr>
          <p:cNvPr id="13315" name="Content Placeholder 2"/>
          <p:cNvSpPr>
            <a:spLocks noGrp="1"/>
          </p:cNvSpPr>
          <p:nvPr>
            <p:ph sz="half" idx="1"/>
          </p:nvPr>
        </p:nvSpPr>
        <p:spPr/>
        <p:txBody>
          <a:bodyPr/>
          <a:lstStyle/>
          <a:p>
            <a:pPr marL="0" indent="0">
              <a:buNone/>
            </a:pPr>
            <a:r>
              <a:rPr lang="en-US" altLang="en-US" sz="3200" dirty="0" smtClean="0">
                <a:latin typeface="Arial" charset="0"/>
                <a:cs typeface="Arial" charset="0"/>
              </a:rPr>
              <a:t>“The board shall protect the health of Minnesota domestic animals and carry out the provisions of this chapter.”</a:t>
            </a:r>
          </a:p>
        </p:txBody>
      </p:sp>
      <p:pic>
        <p:nvPicPr>
          <p:cNvPr id="5" name="Content Placeholder 4"/>
          <p:cNvPicPr>
            <a:picLocks noGrp="1" noChangeAspect="1"/>
          </p:cNvPicPr>
          <p:nvPr>
            <p:ph sz="half" idx="2"/>
          </p:nvPr>
        </p:nvPicPr>
        <p:blipFill>
          <a:blip r:embed="rId2"/>
          <a:stretch>
            <a:fillRect/>
          </a:stretch>
        </p:blipFill>
        <p:spPr>
          <a:xfrm>
            <a:off x="4648200" y="2516188"/>
            <a:ext cx="4038600" cy="2692400"/>
          </a:xfrm>
          <a:ln w="38100" cap="sq">
            <a:solidFill>
              <a:srgbClr val="000000"/>
            </a:solidFill>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0245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cs typeface="Arial" charset="0"/>
              </a:rPr>
              <a:t>Public </a:t>
            </a:r>
            <a:r>
              <a:rPr lang="en-US" altLang="en-US" smtClean="0">
                <a:cs typeface="Arial" charset="0"/>
              </a:rPr>
              <a:t>Health Team</a:t>
            </a:r>
          </a:p>
        </p:txBody>
      </p:sp>
      <p:pic>
        <p:nvPicPr>
          <p:cNvPr id="2" name="Content Placeholder 1"/>
          <p:cNvPicPr>
            <a:picLocks noGrp="1" noChangeAspect="1"/>
          </p:cNvPicPr>
          <p:nvPr>
            <p:ph sz="half" idx="1"/>
          </p:nvPr>
        </p:nvPicPr>
        <p:blipFill rotWithShape="1">
          <a:blip r:embed="rId2"/>
          <a:srcRect b="22596"/>
          <a:stretch/>
        </p:blipFill>
        <p:spPr>
          <a:xfrm>
            <a:off x="427038" y="1905000"/>
            <a:ext cx="4221162" cy="762000"/>
          </a:xfrm>
          <a:ln w="38100" cap="sq">
            <a:solidFill>
              <a:srgbClr val="000000"/>
            </a:solidFill>
            <a:miter lim="800000"/>
          </a:ln>
          <a:effectLst>
            <a:outerShdw blurRad="50800" dist="38100" dir="2700000" algn="tl" rotWithShape="0">
              <a:srgbClr val="000000">
                <a:alpha val="43000"/>
              </a:srgbClr>
            </a:outerShdw>
          </a:effectLst>
        </p:spPr>
      </p:pic>
      <p:pic>
        <p:nvPicPr>
          <p:cNvPr id="3" name="Content Placeholder 2"/>
          <p:cNvPicPr>
            <a:picLocks noGrp="1" noChangeAspect="1"/>
          </p:cNvPicPr>
          <p:nvPr>
            <p:ph sz="half" idx="2"/>
          </p:nvPr>
        </p:nvPicPr>
        <p:blipFill>
          <a:blip r:embed="rId3"/>
          <a:stretch>
            <a:fillRect/>
          </a:stretch>
        </p:blipFill>
        <p:spPr>
          <a:xfrm>
            <a:off x="4724400" y="3732213"/>
            <a:ext cx="4114800" cy="534987"/>
          </a:xfrm>
          <a:ln w="38100" cap="sq">
            <a:solidFill>
              <a:srgbClr val="000000"/>
            </a:solidFill>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1439863" y="3136900"/>
            <a:ext cx="2141537"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5789613" y="1878013"/>
            <a:ext cx="1924050" cy="1322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5410200" y="4737100"/>
            <a:ext cx="2895600" cy="120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4883150"/>
            <a:ext cx="4000500"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4509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Members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5227" y="1447800"/>
            <a:ext cx="6633545"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108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2400"/>
            <a:ext cx="7502259"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64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743200" y="1524000"/>
            <a:ext cx="3162300" cy="210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412" name="Title 1"/>
          <p:cNvSpPr>
            <a:spLocks noGrp="1"/>
          </p:cNvSpPr>
          <p:nvPr>
            <p:ph type="title"/>
          </p:nvPr>
        </p:nvSpPr>
        <p:spPr/>
        <p:txBody>
          <a:bodyPr/>
          <a:lstStyle/>
          <a:p>
            <a:r>
              <a:rPr lang="en-US" altLang="en-US" dirty="0" smtClean="0">
                <a:cs typeface="Arial" charset="0"/>
              </a:rPr>
              <a:t>In-State Testing</a:t>
            </a:r>
          </a:p>
        </p:txBody>
      </p:sp>
      <p:pic>
        <p:nvPicPr>
          <p:cNvPr id="13" name="Picture 12"/>
          <p:cNvPicPr>
            <a:picLocks noChangeAspect="1"/>
          </p:cNvPicPr>
          <p:nvPr/>
        </p:nvPicPr>
        <p:blipFill rotWithShape="1">
          <a:blip r:embed="rId3"/>
          <a:srcRect/>
          <a:stretch/>
        </p:blipFill>
        <p:spPr>
          <a:xfrm>
            <a:off x="6096000" y="1504950"/>
            <a:ext cx="2859088" cy="4286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1281"/>
          <a:stretch/>
        </p:blipFill>
        <p:spPr>
          <a:xfrm>
            <a:off x="306224" y="2514600"/>
            <a:ext cx="2208376"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4008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cs typeface="Arial" charset="0"/>
              </a:rPr>
              <a:t>Teaching</a:t>
            </a:r>
          </a:p>
        </p:txBody>
      </p:sp>
      <p:pic>
        <p:nvPicPr>
          <p:cNvPr id="7" name="Content Placeholder 6"/>
          <p:cNvPicPr>
            <a:picLocks noGrp="1" noChangeAspect="1"/>
          </p:cNvPicPr>
          <p:nvPr>
            <p:ph sz="half" idx="2"/>
          </p:nvPr>
        </p:nvPicPr>
        <p:blipFill rotWithShape="1">
          <a:blip r:embed="rId3"/>
          <a:srcRect l="8333" t="2" r="10649" b="754"/>
          <a:stretch/>
        </p:blipFill>
        <p:spPr>
          <a:xfrm>
            <a:off x="4114800" y="1752600"/>
            <a:ext cx="4851400" cy="3962400"/>
          </a:xfrm>
          <a:ln w="38100" cap="sq">
            <a:solidFill>
              <a:srgbClr val="000000"/>
            </a:solidFill>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4"/>
          <a:srcRect t="15046" b="27803"/>
          <a:stretch/>
        </p:blipFill>
        <p:spPr>
          <a:xfrm>
            <a:off x="228600" y="2198406"/>
            <a:ext cx="3657600" cy="3135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884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cs typeface="Arial" charset="0"/>
              </a:rPr>
              <a:t>Preparing to Respond</a:t>
            </a:r>
          </a:p>
        </p:txBody>
      </p:sp>
      <p:pic>
        <p:nvPicPr>
          <p:cNvPr id="11" name="Content Placeholder 10"/>
          <p:cNvPicPr>
            <a:picLocks noGrp="1" noChangeAspect="1"/>
          </p:cNvPicPr>
          <p:nvPr>
            <p:ph sz="half" idx="1"/>
          </p:nvPr>
        </p:nvPicPr>
        <p:blipFill>
          <a:blip r:embed="rId2"/>
          <a:stretch>
            <a:fillRect/>
          </a:stretch>
        </p:blipFill>
        <p:spPr>
          <a:xfrm>
            <a:off x="228600" y="1219200"/>
            <a:ext cx="4841875" cy="3227388"/>
          </a:xfrm>
          <a:ln w="38100" cap="sq">
            <a:solidFill>
              <a:srgbClr val="000000"/>
            </a:solidFill>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3"/>
          <a:srcRect l="19305" t="7084" r="11528" b="22252"/>
          <a:stretch/>
        </p:blipFill>
        <p:spPr>
          <a:xfrm>
            <a:off x="4267200" y="2895600"/>
            <a:ext cx="4606925" cy="3137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8738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altLang="en-US" dirty="0" smtClean="0">
                <a:cs typeface="Arial" charset="0"/>
              </a:rPr>
              <a:t>Foreign and Emerging</a:t>
            </a:r>
            <a:br>
              <a:rPr lang="en-US" altLang="en-US" dirty="0" smtClean="0">
                <a:cs typeface="Arial" charset="0"/>
              </a:rPr>
            </a:br>
            <a:r>
              <a:rPr lang="en-US" altLang="en-US" dirty="0" smtClean="0">
                <a:cs typeface="Arial" charset="0"/>
              </a:rPr>
              <a:t>Disease Investigations</a:t>
            </a:r>
          </a:p>
        </p:txBody>
      </p:sp>
      <p:pic>
        <p:nvPicPr>
          <p:cNvPr id="5" name="Content Placeholder 4"/>
          <p:cNvPicPr>
            <a:picLocks noGrp="1" noChangeAspect="1"/>
          </p:cNvPicPr>
          <p:nvPr>
            <p:ph sz="half" idx="1"/>
          </p:nvPr>
        </p:nvPicPr>
        <p:blipFill>
          <a:blip r:embed="rId2"/>
          <a:stretch>
            <a:fillRect/>
          </a:stretch>
        </p:blipFill>
        <p:spPr>
          <a:xfrm>
            <a:off x="1140823" y="1600201"/>
            <a:ext cx="2843801" cy="4267199"/>
          </a:xfrm>
          <a:ln w="38100" cap="sq">
            <a:solidFill>
              <a:srgbClr val="000000"/>
            </a:solidFill>
            <a:miter lim="800000"/>
          </a:ln>
          <a:effectLst>
            <a:outerShdw blurRad="50800" dist="38100" dir="2700000" algn="tl" rotWithShape="0">
              <a:srgbClr val="000000">
                <a:alpha val="43000"/>
              </a:srgbClr>
            </a:outerShdw>
          </a:effectLst>
        </p:spPr>
      </p:pic>
      <p:pic>
        <p:nvPicPr>
          <p:cNvPr id="7" name="Content Placeholder 6"/>
          <p:cNvPicPr>
            <a:picLocks noGrp="1" noChangeAspect="1"/>
          </p:cNvPicPr>
          <p:nvPr>
            <p:ph sz="half" idx="2"/>
          </p:nvPr>
        </p:nvPicPr>
        <p:blipFill>
          <a:blip r:embed="rId3"/>
          <a:stretch>
            <a:fillRect/>
          </a:stretch>
        </p:blipFill>
        <p:spPr>
          <a:xfrm>
            <a:off x="5331823" y="1600201"/>
            <a:ext cx="2843802" cy="4267200"/>
          </a:xfrm>
          <a:ln w="38100" cap="sq">
            <a:solidFill>
              <a:srgbClr val="000000"/>
            </a:solidFill>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5568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Template 2013 - Cop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 2013 - Copy</Template>
  <TotalTime>425</TotalTime>
  <Words>276</Words>
  <Application>Microsoft Office PowerPoint</Application>
  <PresentationFormat>On-screen Show (4:3)</PresentationFormat>
  <Paragraphs>63</Paragraphs>
  <Slides>19</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PowerPoint Template 2013 - Copy</vt:lpstr>
      <vt:lpstr>Overview of the Board of Animal Health</vt:lpstr>
      <vt:lpstr> 35.03 POWERS, DUTIES, AND REPORTS </vt:lpstr>
      <vt:lpstr>Public Health Team</vt:lpstr>
      <vt:lpstr>Board Members</vt:lpstr>
      <vt:lpstr>PowerPoint Presentation</vt:lpstr>
      <vt:lpstr>In-State Testing</vt:lpstr>
      <vt:lpstr>Teaching</vt:lpstr>
      <vt:lpstr>Preparing to Respond</vt:lpstr>
      <vt:lpstr>Foreign and Emerging Disease Investigations</vt:lpstr>
      <vt:lpstr>Inspecting</vt:lpstr>
      <vt:lpstr>Import Standards</vt:lpstr>
      <vt:lpstr>Monitor Livestock Movement</vt:lpstr>
      <vt:lpstr>Relationship Building</vt:lpstr>
      <vt:lpstr>Detect, Control and Eradicate</vt:lpstr>
      <vt:lpstr>Disease-Free Status</vt:lpstr>
      <vt:lpstr>Commercial Dog and Cat Breeder Inspection Program</vt:lpstr>
      <vt:lpstr>Other Responsibilities</vt:lpstr>
      <vt:lpstr>FY14 Budget: $5.36 million</vt:lpstr>
      <vt:lpstr>Questions?</vt:lpstr>
    </vt:vector>
  </TitlesOfParts>
  <Company>MN Board of Animal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Gunderson, Erica</dc:creator>
  <cp:lastModifiedBy>Software Administration</cp:lastModifiedBy>
  <cp:revision>25</cp:revision>
  <dcterms:created xsi:type="dcterms:W3CDTF">2014-03-06T18:52:28Z</dcterms:created>
  <dcterms:modified xsi:type="dcterms:W3CDTF">2015-01-14T19:28:52Z</dcterms:modified>
</cp:coreProperties>
</file>