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3"/>
  </p:notesMasterIdLst>
  <p:handoutMasterIdLst>
    <p:handoutMasterId r:id="rId14"/>
  </p:handoutMasterIdLst>
  <p:sldIdLst>
    <p:sldId id="495" r:id="rId5"/>
    <p:sldId id="497" r:id="rId6"/>
    <p:sldId id="504" r:id="rId7"/>
    <p:sldId id="499" r:id="rId8"/>
    <p:sldId id="500" r:id="rId9"/>
    <p:sldId id="501" r:id="rId10"/>
    <p:sldId id="502" r:id="rId11"/>
    <p:sldId id="481"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E8E8E8"/>
    <a:srgbClr val="003865"/>
    <a:srgbClr val="000000"/>
    <a:srgbClr val="78BE21"/>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7" autoAdjust="0"/>
    <p:restoredTop sz="89889" autoAdjust="0"/>
  </p:normalViewPr>
  <p:slideViewPr>
    <p:cSldViewPr snapToGrid="0">
      <p:cViewPr varScale="1">
        <p:scale>
          <a:sx n="102" d="100"/>
          <a:sy n="102" d="100"/>
        </p:scale>
        <p:origin x="402" y="114"/>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2/11/2020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2/11/2020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division mission, # of employees, etc.</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8030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up to $5,000,000 the first year is for </a:t>
            </a:r>
            <a:r>
              <a:rPr lang="en-US" dirty="0"/>
              <a:t>Dairy</a:t>
            </a:r>
            <a:r>
              <a:rPr lang="en-US" u="sng" dirty="0"/>
              <a:t> Assistance, Investment, Relief Initiative (DAIRI) grants to Minnesota </a:t>
            </a:r>
            <a:r>
              <a:rPr lang="en-US" dirty="0"/>
              <a:t>dairy</a:t>
            </a:r>
            <a:r>
              <a:rPr lang="en-US" u="sng" dirty="0"/>
              <a:t> farmers who enroll for five years of coverage under the federal </a:t>
            </a:r>
            <a:r>
              <a:rPr lang="en-US" dirty="0"/>
              <a:t>dairy</a:t>
            </a:r>
            <a:r>
              <a:rPr lang="en-US" u="sng" dirty="0"/>
              <a:t> margin coverage program and produced no more than 16,000,000 pounds of milk in 2018. The commissioner must award DAIRI grants based on participating producers' amount of 2018 milk, up to 5,000,000 pounds per participating producer, at a rate determined by the commissioner within the limits of available funding</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52211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685" y="1652093"/>
            <a:ext cx="6118629" cy="842566"/>
          </a:xfrm>
          <a:prstGeom prst="rect">
            <a:avLst/>
          </a:prstGeom>
        </p:spPr>
      </p:pic>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310" y="5851878"/>
            <a:ext cx="3613535" cy="497602"/>
          </a:xfrm>
          <a:prstGeom prst="rect">
            <a:avLst/>
          </a:prstGeom>
        </p:spPr>
      </p:pic>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6" name="Picture Placeholder 5"/>
          <p:cNvSpPr>
            <a:spLocks noGrp="1"/>
          </p:cNvSpPr>
          <p:nvPr>
            <p:ph type="pic" sz="quarter" idx="17"/>
          </p:nvPr>
        </p:nvSpPr>
        <p:spPr>
          <a:xfrm>
            <a:off x="0" y="-1"/>
            <a:ext cx="12192000" cy="3477838"/>
          </a:xfrm>
        </p:spPr>
        <p:txBody>
          <a:bodyPr/>
          <a:lstStyle/>
          <a:p>
            <a:endParaRPr lang="en-US" dirty="0"/>
          </a:p>
        </p:txBody>
      </p:sp>
      <p:sp>
        <p:nvSpPr>
          <p:cNvPr id="8" name="Date Placeholder 7"/>
          <p:cNvSpPr>
            <a:spLocks noGrp="1"/>
          </p:cNvSpPr>
          <p:nvPr>
            <p:ph type="dt" sz="half" idx="18"/>
          </p:nvPr>
        </p:nvSpPr>
        <p:spPr/>
        <p:txBody>
          <a:bodyPr/>
          <a:lstStyle/>
          <a:p>
            <a:endParaRPr lang="en-US" dirty="0"/>
          </a:p>
        </p:txBody>
      </p:sp>
      <p:sp>
        <p:nvSpPr>
          <p:cNvPr id="10" name="Footer Placeholder 9"/>
          <p:cNvSpPr>
            <a:spLocks noGrp="1"/>
          </p:cNvSpPr>
          <p:nvPr>
            <p:ph type="ftr" sz="quarter" idx="19"/>
          </p:nvPr>
        </p:nvSpPr>
        <p:spPr/>
        <p:txBody>
          <a:bodyPr/>
          <a:lstStyle/>
          <a:p>
            <a:endParaRPr lang="en-US" dirty="0"/>
          </a:p>
        </p:txBody>
      </p:sp>
      <p:sp>
        <p:nvSpPr>
          <p:cNvPr id="13" name="Slide Number Placeholder 12"/>
          <p:cNvSpPr>
            <a:spLocks noGrp="1"/>
          </p:cNvSpPr>
          <p:nvPr>
            <p:ph type="sldNum" sz="quarter" idx="20"/>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4391" y="544615"/>
            <a:ext cx="3613535" cy="497602"/>
          </a:xfrm>
          <a:prstGeom prst="rect">
            <a:avLst/>
          </a:prstGeom>
        </p:spPr>
      </p:pic>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4391" y="544615"/>
            <a:ext cx="3613535" cy="497602"/>
          </a:xfrm>
          <a:prstGeom prst="rect">
            <a:avLst/>
          </a:prstGeom>
        </p:spPr>
      </p:pic>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3390" y="609243"/>
            <a:ext cx="3613535" cy="497602"/>
          </a:xfrm>
          <a:prstGeom prst="rect">
            <a:avLst/>
          </a:prstGeom>
        </p:spPr>
      </p:pic>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Dairy Assistance, Investment, and Relief Initiative (DAIRI)</a:t>
            </a:r>
          </a:p>
        </p:txBody>
      </p:sp>
      <p:sp>
        <p:nvSpPr>
          <p:cNvPr id="2" name="Text Placeholder 1"/>
          <p:cNvSpPr>
            <a:spLocks noGrp="1"/>
          </p:cNvSpPr>
          <p:nvPr>
            <p:ph type="body" sz="quarter" idx="14"/>
          </p:nvPr>
        </p:nvSpPr>
        <p:spPr/>
        <p:txBody>
          <a:bodyPr/>
          <a:lstStyle/>
          <a:p>
            <a:r>
              <a:rPr lang="en-US" dirty="0"/>
              <a:t>Ashley Bress, Grants Supervisor</a:t>
            </a:r>
          </a:p>
        </p:txBody>
      </p:sp>
      <p:pic>
        <p:nvPicPr>
          <p:cNvPr id="14" name="Picture 13">
            <a:extLst>
              <a:ext uri="{FF2B5EF4-FFF2-40B4-BE49-F238E27FC236}">
                <a16:creationId xmlns:a16="http://schemas.microsoft.com/office/drawing/2014/main" id="{4B0B6D14-E48B-4864-9C63-8BB371E2D4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358" b="21360"/>
          <a:stretch/>
        </p:blipFill>
        <p:spPr>
          <a:xfrm>
            <a:off x="0" y="1727849"/>
            <a:ext cx="12192000" cy="2380084"/>
          </a:xfrm>
          <a:prstGeom prst="rect">
            <a:avLst/>
          </a:prstGeom>
        </p:spPr>
      </p:pic>
    </p:spTree>
    <p:extLst>
      <p:ext uri="{BB962C8B-B14F-4D97-AF65-F5344CB8AC3E}">
        <p14:creationId xmlns:p14="http://schemas.microsoft.com/office/powerpoint/2010/main" val="126307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B71B-4593-485A-AABD-94080F6E140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3BACF97-9344-4210-BA40-03407FD5D063}"/>
              </a:ext>
            </a:extLst>
          </p:cNvPr>
          <p:cNvSpPr>
            <a:spLocks noGrp="1"/>
          </p:cNvSpPr>
          <p:nvPr>
            <p:ph idx="1"/>
          </p:nvPr>
        </p:nvSpPr>
        <p:spPr/>
        <p:txBody>
          <a:bodyPr>
            <a:normAutofit/>
          </a:bodyPr>
          <a:lstStyle/>
          <a:p>
            <a:pPr marL="0" indent="0">
              <a:buNone/>
            </a:pPr>
            <a:r>
              <a:rPr lang="en-US" b="1" dirty="0"/>
              <a:t>Producer Eligibility Requirements</a:t>
            </a:r>
          </a:p>
          <a:p>
            <a:r>
              <a:rPr lang="en-US" dirty="0"/>
              <a:t>Enrollment in five years of Federal Dairy Margin Coverage protection</a:t>
            </a:r>
          </a:p>
          <a:p>
            <a:r>
              <a:rPr lang="en-US" dirty="0"/>
              <a:t>Produced no more than 160,000 cwt of milk in 2018 </a:t>
            </a:r>
            <a:r>
              <a:rPr lang="en-US" sz="2000" dirty="0"/>
              <a:t>(~750 cows*)</a:t>
            </a:r>
          </a:p>
          <a:p>
            <a:r>
              <a:rPr lang="en-US" dirty="0"/>
              <a:t>Payments based on up to 50,000 cwt of milk in 2018 </a:t>
            </a:r>
            <a:r>
              <a:rPr lang="en-US" sz="2000" dirty="0"/>
              <a:t>(~232 cows*) </a:t>
            </a:r>
          </a:p>
          <a:p>
            <a:pPr marL="0" indent="0">
              <a:buNone/>
            </a:pPr>
            <a:r>
              <a:rPr lang="en-US" sz="2000" dirty="0"/>
              <a:t>*Production based on 21,500 pounds/cow/year</a:t>
            </a:r>
          </a:p>
          <a:p>
            <a:pPr marL="0" indent="0">
              <a:buNone/>
            </a:pPr>
            <a:endParaRPr lang="en-US" dirty="0"/>
          </a:p>
        </p:txBody>
      </p:sp>
    </p:spTree>
    <p:extLst>
      <p:ext uri="{BB962C8B-B14F-4D97-AF65-F5344CB8AC3E}">
        <p14:creationId xmlns:p14="http://schemas.microsoft.com/office/powerpoint/2010/main" val="350722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73F8E-FED8-43D9-BB9B-39D1BA52525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111AAEA-534A-4242-8D18-3684FAAAF4FA}"/>
              </a:ext>
            </a:extLst>
          </p:cNvPr>
          <p:cNvSpPr>
            <a:spLocks noGrp="1"/>
          </p:cNvSpPr>
          <p:nvPr>
            <p:ph idx="1"/>
          </p:nvPr>
        </p:nvSpPr>
        <p:spPr/>
        <p:txBody>
          <a:bodyPr/>
          <a:lstStyle/>
          <a:p>
            <a:pPr marL="0" indent="0">
              <a:buNone/>
            </a:pPr>
            <a:r>
              <a:rPr lang="en-US" sz="2800" b="1" dirty="0"/>
              <a:t>Available Funding</a:t>
            </a:r>
          </a:p>
          <a:p>
            <a:r>
              <a:rPr lang="en-US" sz="2800" dirty="0"/>
              <a:t>FY 2020-2021 AGRI Budget Rider: Up to $5 million available</a:t>
            </a:r>
          </a:p>
          <a:p>
            <a:r>
              <a:rPr lang="en-US" sz="2800" dirty="0"/>
              <a:t>FY 2020-2021 Jobs Bill: $3 million for transfer to the MDA</a:t>
            </a:r>
          </a:p>
          <a:p>
            <a:pPr marL="0" indent="0">
              <a:buNone/>
            </a:pPr>
            <a:r>
              <a:rPr lang="en-US" sz="2800" b="1" dirty="0"/>
              <a:t>Payment Rates</a:t>
            </a:r>
          </a:p>
          <a:p>
            <a:r>
              <a:rPr lang="en-US" sz="2800" dirty="0"/>
              <a:t>Round 1: $0.10/cwt (maximum check: $5,000)</a:t>
            </a:r>
          </a:p>
          <a:p>
            <a:r>
              <a:rPr lang="en-US" sz="2800" dirty="0"/>
              <a:t>Round 2: $0.13/cwt (maximum check: $6,500)</a:t>
            </a:r>
          </a:p>
        </p:txBody>
      </p:sp>
    </p:spTree>
    <p:extLst>
      <p:ext uri="{BB962C8B-B14F-4D97-AF65-F5344CB8AC3E}">
        <p14:creationId xmlns:p14="http://schemas.microsoft.com/office/powerpoint/2010/main" val="152911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B71B-4593-485A-AABD-94080F6E1402}"/>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3BACF97-9344-4210-BA40-03407FD5D063}"/>
              </a:ext>
            </a:extLst>
          </p:cNvPr>
          <p:cNvSpPr>
            <a:spLocks noGrp="1"/>
          </p:cNvSpPr>
          <p:nvPr>
            <p:ph idx="1"/>
          </p:nvPr>
        </p:nvSpPr>
        <p:spPr/>
        <p:txBody>
          <a:bodyPr>
            <a:normAutofit lnSpcReduction="10000"/>
          </a:bodyPr>
          <a:lstStyle/>
          <a:p>
            <a:pPr marL="0" indent="0">
              <a:buNone/>
            </a:pPr>
            <a:r>
              <a:rPr lang="en-US" dirty="0"/>
              <a:t>June 19, 2019: Application Opened</a:t>
            </a:r>
          </a:p>
          <a:p>
            <a:pPr marL="0" indent="0">
              <a:buNone/>
            </a:pPr>
            <a:r>
              <a:rPr lang="en-US" dirty="0"/>
              <a:t>July 16, 2019: First Round 1 Payments Made</a:t>
            </a:r>
          </a:p>
          <a:p>
            <a:pPr marL="0" indent="0">
              <a:buNone/>
            </a:pPr>
            <a:r>
              <a:rPr lang="en-US" dirty="0"/>
              <a:t>October 8, 2019: Application Closed</a:t>
            </a:r>
          </a:p>
          <a:p>
            <a:pPr marL="0" indent="0">
              <a:buNone/>
            </a:pPr>
            <a:r>
              <a:rPr lang="en-US" dirty="0"/>
              <a:t>November 4, 2019: Final Round 1 Payments Made</a:t>
            </a:r>
          </a:p>
          <a:p>
            <a:pPr marL="0" indent="0">
              <a:buNone/>
            </a:pPr>
            <a:r>
              <a:rPr lang="en-US" dirty="0"/>
              <a:t>December 17, 2019: Application Re-Opened for Round 2 Payments</a:t>
            </a:r>
          </a:p>
          <a:p>
            <a:pPr marL="0" indent="0">
              <a:buNone/>
            </a:pPr>
            <a:r>
              <a:rPr lang="en-US" dirty="0"/>
              <a:t>December 31, 2019: Application Closed for Round 2 Payments</a:t>
            </a:r>
          </a:p>
          <a:p>
            <a:pPr marL="0" indent="0">
              <a:buNone/>
            </a:pPr>
            <a:r>
              <a:rPr lang="en-US" dirty="0"/>
              <a:t>February 5, 2020: First Round 2 Payments Made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2314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B71B-4593-485A-AABD-94080F6E1402}"/>
              </a:ext>
            </a:extLst>
          </p:cNvPr>
          <p:cNvSpPr>
            <a:spLocks noGrp="1"/>
          </p:cNvSpPr>
          <p:nvPr>
            <p:ph type="title"/>
          </p:nvPr>
        </p:nvSpPr>
        <p:spPr/>
        <p:txBody>
          <a:bodyPr/>
          <a:lstStyle/>
          <a:p>
            <a:r>
              <a:rPr lang="en-US" dirty="0"/>
              <a:t>Round 1 Metrics</a:t>
            </a:r>
          </a:p>
        </p:txBody>
      </p:sp>
      <p:sp>
        <p:nvSpPr>
          <p:cNvPr id="3" name="Content Placeholder 2">
            <a:extLst>
              <a:ext uri="{FF2B5EF4-FFF2-40B4-BE49-F238E27FC236}">
                <a16:creationId xmlns:a16="http://schemas.microsoft.com/office/drawing/2014/main" id="{03BACF97-9344-4210-BA40-03407FD5D063}"/>
              </a:ext>
            </a:extLst>
          </p:cNvPr>
          <p:cNvSpPr>
            <a:spLocks noGrp="1"/>
          </p:cNvSpPr>
          <p:nvPr>
            <p:ph idx="1"/>
          </p:nvPr>
        </p:nvSpPr>
        <p:spPr/>
        <p:txBody>
          <a:bodyPr>
            <a:normAutofit/>
          </a:bodyPr>
          <a:lstStyle/>
          <a:p>
            <a:r>
              <a:rPr lang="en-US" dirty="0"/>
              <a:t>Participating Producers: 1,800</a:t>
            </a:r>
          </a:p>
          <a:p>
            <a:r>
              <a:rPr lang="en-US" dirty="0"/>
              <a:t>Participating Farms: 1,550</a:t>
            </a:r>
          </a:p>
          <a:p>
            <a:r>
              <a:rPr lang="en-US" dirty="0"/>
              <a:t>Total Payments: $3.4 million</a:t>
            </a:r>
          </a:p>
          <a:p>
            <a:r>
              <a:rPr lang="en-US" dirty="0"/>
              <a:t>Minimum Check $25.83</a:t>
            </a:r>
          </a:p>
          <a:p>
            <a:r>
              <a:rPr lang="en-US" dirty="0"/>
              <a:t>Maximum Check: $5,000 </a:t>
            </a:r>
          </a:p>
          <a:p>
            <a:r>
              <a:rPr lang="en-US" dirty="0"/>
              <a:t>Average Check: $1,885</a:t>
            </a:r>
          </a:p>
          <a:p>
            <a:endParaRPr lang="en-US" dirty="0"/>
          </a:p>
          <a:p>
            <a:pPr marL="0" indent="0">
              <a:buNone/>
            </a:pPr>
            <a:endParaRPr lang="en-US" dirty="0"/>
          </a:p>
        </p:txBody>
      </p:sp>
    </p:spTree>
    <p:extLst>
      <p:ext uri="{BB962C8B-B14F-4D97-AF65-F5344CB8AC3E}">
        <p14:creationId xmlns:p14="http://schemas.microsoft.com/office/powerpoint/2010/main" val="231449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B71B-4593-485A-AABD-94080F6E1402}"/>
              </a:ext>
            </a:extLst>
          </p:cNvPr>
          <p:cNvSpPr>
            <a:spLocks noGrp="1"/>
          </p:cNvSpPr>
          <p:nvPr>
            <p:ph type="title"/>
          </p:nvPr>
        </p:nvSpPr>
        <p:spPr/>
        <p:txBody>
          <a:bodyPr/>
          <a:lstStyle/>
          <a:p>
            <a:r>
              <a:rPr lang="en-US" dirty="0"/>
              <a:t>Round 2</a:t>
            </a:r>
          </a:p>
        </p:txBody>
      </p:sp>
      <p:sp>
        <p:nvSpPr>
          <p:cNvPr id="3" name="Content Placeholder 2">
            <a:extLst>
              <a:ext uri="{FF2B5EF4-FFF2-40B4-BE49-F238E27FC236}">
                <a16:creationId xmlns:a16="http://schemas.microsoft.com/office/drawing/2014/main" id="{03BACF97-9344-4210-BA40-03407FD5D063}"/>
              </a:ext>
            </a:extLst>
          </p:cNvPr>
          <p:cNvSpPr>
            <a:spLocks noGrp="1"/>
          </p:cNvSpPr>
          <p:nvPr>
            <p:ph idx="1"/>
          </p:nvPr>
        </p:nvSpPr>
        <p:spPr/>
        <p:txBody>
          <a:bodyPr>
            <a:normAutofit/>
          </a:bodyPr>
          <a:lstStyle/>
          <a:p>
            <a:r>
              <a:rPr lang="en-US" dirty="0"/>
              <a:t>Re-opened application in December for Round 2</a:t>
            </a:r>
          </a:p>
          <a:p>
            <a:r>
              <a:rPr lang="en-US" dirty="0"/>
              <a:t>Confirmed 5 year coverage in Dairy Margin Coverage with Farm Service Agency</a:t>
            </a:r>
          </a:p>
          <a:p>
            <a:r>
              <a:rPr lang="en-US" dirty="0"/>
              <a:t>Total Round 2 Payments: $4.5 million ($0.13/cwt)</a:t>
            </a:r>
          </a:p>
          <a:p>
            <a:r>
              <a:rPr lang="en-US" dirty="0"/>
              <a:t>Total Payments (Rounds 1 and 2): $7.9 million</a:t>
            </a:r>
          </a:p>
          <a:p>
            <a:pPr marL="0" indent="0">
              <a:buNone/>
            </a:pPr>
            <a:endParaRPr lang="en-US" dirty="0"/>
          </a:p>
        </p:txBody>
      </p:sp>
    </p:spTree>
    <p:extLst>
      <p:ext uri="{BB962C8B-B14F-4D97-AF65-F5344CB8AC3E}">
        <p14:creationId xmlns:p14="http://schemas.microsoft.com/office/powerpoint/2010/main" val="42460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B71B-4593-485A-AABD-94080F6E1402}"/>
              </a:ext>
            </a:extLst>
          </p:cNvPr>
          <p:cNvSpPr>
            <a:spLocks noGrp="1"/>
          </p:cNvSpPr>
          <p:nvPr>
            <p:ph type="title"/>
          </p:nvPr>
        </p:nvSpPr>
        <p:spPr/>
        <p:txBody>
          <a:bodyPr/>
          <a:lstStyle/>
          <a:p>
            <a:r>
              <a:rPr lang="en-US" dirty="0"/>
              <a:t>Example Payment</a:t>
            </a:r>
          </a:p>
        </p:txBody>
      </p:sp>
      <p:sp>
        <p:nvSpPr>
          <p:cNvPr id="3" name="Content Placeholder 2">
            <a:extLst>
              <a:ext uri="{FF2B5EF4-FFF2-40B4-BE49-F238E27FC236}">
                <a16:creationId xmlns:a16="http://schemas.microsoft.com/office/drawing/2014/main" id="{03BACF97-9344-4210-BA40-03407FD5D063}"/>
              </a:ext>
            </a:extLst>
          </p:cNvPr>
          <p:cNvSpPr>
            <a:spLocks noGrp="1"/>
          </p:cNvSpPr>
          <p:nvPr>
            <p:ph idx="1"/>
          </p:nvPr>
        </p:nvSpPr>
        <p:spPr/>
        <p:txBody>
          <a:bodyPr/>
          <a:lstStyle/>
          <a:p>
            <a:pPr marL="0" indent="0">
              <a:buNone/>
            </a:pPr>
            <a:r>
              <a:rPr lang="en-US" dirty="0"/>
              <a:t>Total Production: 50,000 cwt</a:t>
            </a:r>
          </a:p>
          <a:p>
            <a:r>
              <a:rPr lang="en-US" dirty="0"/>
              <a:t>Producer Payment (Round 1): $5,000</a:t>
            </a:r>
          </a:p>
          <a:p>
            <a:r>
              <a:rPr lang="en-US" dirty="0"/>
              <a:t>Producer Payment (Round 2): $6,500</a:t>
            </a:r>
          </a:p>
          <a:p>
            <a:r>
              <a:rPr lang="en-US" b="1" dirty="0"/>
              <a:t>Total Payment: $11,500</a:t>
            </a:r>
          </a:p>
          <a:p>
            <a:pPr marL="0" indent="0">
              <a:buNone/>
            </a:pPr>
            <a:endParaRPr lang="en-US" dirty="0"/>
          </a:p>
        </p:txBody>
      </p:sp>
    </p:spTree>
    <p:extLst>
      <p:ext uri="{BB962C8B-B14F-4D97-AF65-F5344CB8AC3E}">
        <p14:creationId xmlns:p14="http://schemas.microsoft.com/office/powerpoint/2010/main" val="138782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a:t>Ashley Bress</a:t>
            </a:r>
          </a:p>
          <a:p>
            <a:r>
              <a:rPr lang="en-US" sz="2200" i="1" dirty="0"/>
              <a:t>ashley.bress@state.mn.us</a:t>
            </a:r>
          </a:p>
          <a:p>
            <a:r>
              <a:rPr lang="en-US" sz="2200" dirty="0"/>
              <a:t>651-201-6648</a:t>
            </a:r>
          </a:p>
        </p:txBody>
      </p:sp>
    </p:spTree>
    <p:extLst>
      <p:ext uri="{BB962C8B-B14F-4D97-AF65-F5344CB8AC3E}">
        <p14:creationId xmlns:p14="http://schemas.microsoft.com/office/powerpoint/2010/main" val="2561138842"/>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MN.IT</Template>
  <TotalTime>18949</TotalTime>
  <Words>335</Words>
  <Application>Microsoft Office PowerPoint</Application>
  <PresentationFormat>Widescreen</PresentationFormat>
  <Paragraphs>51</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NeueHaasGroteskText Std</vt:lpstr>
      <vt:lpstr>MN.IT</vt:lpstr>
      <vt:lpstr>Dairy Assistance, Investment, and Relief Initiative (DAIRI)</vt:lpstr>
      <vt:lpstr>Background</vt:lpstr>
      <vt:lpstr>Background</vt:lpstr>
      <vt:lpstr>Timeline</vt:lpstr>
      <vt:lpstr>Round 1 Metrics</vt:lpstr>
      <vt:lpstr>Round 2</vt:lpstr>
      <vt:lpstr>Example Payment</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Kjeseth, Peder (MDA)</cp:lastModifiedBy>
  <cp:revision>669</cp:revision>
  <cp:lastPrinted>2020-02-10T21:44:39Z</cp:lastPrinted>
  <dcterms:created xsi:type="dcterms:W3CDTF">2016-01-06T16:54:03Z</dcterms:created>
  <dcterms:modified xsi:type="dcterms:W3CDTF">2020-02-11T14:34:26Z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