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6" r:id="rId3"/>
  </p:sldMasterIdLst>
  <p:notesMasterIdLst>
    <p:notesMasterId r:id="rId21"/>
  </p:notesMasterIdLst>
  <p:handoutMasterIdLst>
    <p:handoutMasterId r:id="rId22"/>
  </p:handoutMasterIdLst>
  <p:sldIdLst>
    <p:sldId id="256" r:id="rId4"/>
    <p:sldId id="380" r:id="rId5"/>
    <p:sldId id="371" r:id="rId6"/>
    <p:sldId id="382" r:id="rId7"/>
    <p:sldId id="393" r:id="rId8"/>
    <p:sldId id="399" r:id="rId9"/>
    <p:sldId id="374" r:id="rId10"/>
    <p:sldId id="373" r:id="rId11"/>
    <p:sldId id="383" r:id="rId12"/>
    <p:sldId id="367" r:id="rId13"/>
    <p:sldId id="376" r:id="rId14"/>
    <p:sldId id="378" r:id="rId15"/>
    <p:sldId id="397" r:id="rId16"/>
    <p:sldId id="377" r:id="rId17"/>
    <p:sldId id="387" r:id="rId18"/>
    <p:sldId id="375" r:id="rId19"/>
    <p:sldId id="398"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p15:clr>
            <a:srgbClr val="A4A3A4"/>
          </p15:clr>
        </p15:guide>
        <p15:guide id="2" pos="528">
          <p15:clr>
            <a:srgbClr val="A4A3A4"/>
          </p15:clr>
        </p15:guide>
        <p15:guide id="3" pos="432">
          <p15:clr>
            <a:srgbClr val="A4A3A4"/>
          </p15:clr>
        </p15:guide>
        <p15:guide id="4" pos="288">
          <p15:clr>
            <a:srgbClr val="A4A3A4"/>
          </p15:clr>
        </p15:guide>
        <p15:guide id="5" orient="horz" pos="912">
          <p15:clr>
            <a:srgbClr val="A4A3A4"/>
          </p15:clr>
        </p15:guide>
        <p15:guide id="6" pos="384">
          <p15:clr>
            <a:srgbClr val="A4A3A4"/>
          </p15:clr>
        </p15:guide>
        <p15:guide id="7" pos="16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93B"/>
    <a:srgbClr val="E85706"/>
    <a:srgbClr val="2D699B"/>
    <a:srgbClr val="D6D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95" autoAdjust="0"/>
    <p:restoredTop sz="92718" autoAdjust="0"/>
  </p:normalViewPr>
  <p:slideViewPr>
    <p:cSldViewPr>
      <p:cViewPr varScale="1">
        <p:scale>
          <a:sx n="123" d="100"/>
          <a:sy n="123" d="100"/>
        </p:scale>
        <p:origin x="876" y="96"/>
      </p:cViewPr>
      <p:guideLst>
        <p:guide orient="horz" pos="672"/>
        <p:guide pos="528"/>
        <p:guide pos="432"/>
        <p:guide pos="288"/>
        <p:guide orient="horz" pos="912"/>
        <p:guide pos="384"/>
        <p:guide pos="1680"/>
      </p:guideLst>
    </p:cSldViewPr>
  </p:slideViewPr>
  <p:outlineViewPr>
    <p:cViewPr>
      <p:scale>
        <a:sx n="33" d="100"/>
        <a:sy n="33" d="100"/>
      </p:scale>
      <p:origin x="0" y="12872"/>
    </p:cViewPr>
  </p:outlineViewPr>
  <p:notesTextViewPr>
    <p:cViewPr>
      <p:scale>
        <a:sx n="1" d="1"/>
        <a:sy n="1" d="1"/>
      </p:scale>
      <p:origin x="0" y="0"/>
    </p:cViewPr>
  </p:notesTextViewPr>
  <p:notesViewPr>
    <p:cSldViewPr>
      <p:cViewPr varScale="1">
        <p:scale>
          <a:sx n="52" d="100"/>
          <a:sy n="52" d="100"/>
        </p:scale>
        <p:origin x="-2856" y="-84"/>
      </p:cViewPr>
      <p:guideLst>
        <p:guide orient="horz" pos="2949"/>
        <p:guide pos="2229"/>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2287" tIns="46143" rIns="92287" bIns="46143"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2287" tIns="46143" rIns="92287" bIns="46143" rtlCol="0"/>
          <a:lstStyle>
            <a:lvl1pPr algn="r">
              <a:defRPr sz="1200"/>
            </a:lvl1pPr>
          </a:lstStyle>
          <a:p>
            <a:fld id="{1B1EF2BA-498F-4795-A6B1-E314A314B379}" type="datetimeFigureOut">
              <a:rPr lang="en-US" smtClean="0"/>
              <a:pPr/>
              <a:t>1/30/2017</a:t>
            </a:fld>
            <a:endParaRPr lang="en-US" dirty="0"/>
          </a:p>
        </p:txBody>
      </p:sp>
      <p:sp>
        <p:nvSpPr>
          <p:cNvPr id="4" name="Footer Placeholder 3"/>
          <p:cNvSpPr>
            <a:spLocks noGrp="1"/>
          </p:cNvSpPr>
          <p:nvPr>
            <p:ph type="ftr" sz="quarter" idx="2"/>
          </p:nvPr>
        </p:nvSpPr>
        <p:spPr>
          <a:xfrm>
            <a:off x="2" y="8829966"/>
            <a:ext cx="2971800" cy="464820"/>
          </a:xfrm>
          <a:prstGeom prst="rect">
            <a:avLst/>
          </a:prstGeom>
        </p:spPr>
        <p:txBody>
          <a:bodyPr vert="horz" lIns="92287" tIns="46143" rIns="92287" bIns="461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829966"/>
            <a:ext cx="2971800" cy="464820"/>
          </a:xfrm>
          <a:prstGeom prst="rect">
            <a:avLst/>
          </a:prstGeom>
        </p:spPr>
        <p:txBody>
          <a:bodyPr vert="horz" lIns="92287" tIns="46143" rIns="92287" bIns="46143" rtlCol="0" anchor="b"/>
          <a:lstStyle>
            <a:lvl1pPr algn="r">
              <a:defRPr sz="1200"/>
            </a:lvl1pPr>
          </a:lstStyle>
          <a:p>
            <a:fld id="{23A3CE98-C1C8-4991-9EF1-70DE169F7E36}" type="slidenum">
              <a:rPr lang="en-US" smtClean="0"/>
              <a:pPr/>
              <a:t>‹#›</a:t>
            </a:fld>
            <a:endParaRPr lang="en-US" dirty="0"/>
          </a:p>
        </p:txBody>
      </p:sp>
    </p:spTree>
    <p:extLst>
      <p:ext uri="{BB962C8B-B14F-4D97-AF65-F5344CB8AC3E}">
        <p14:creationId xmlns:p14="http://schemas.microsoft.com/office/powerpoint/2010/main" val="2555117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2287" tIns="46143" rIns="92287" bIns="46143" rtlCol="0"/>
          <a:lstStyle>
            <a:lvl1pPr algn="l">
              <a:defRPr sz="1200"/>
            </a:lvl1pPr>
          </a:lstStyle>
          <a:p>
            <a:endParaRPr lang="en-US" dirty="0"/>
          </a:p>
        </p:txBody>
      </p:sp>
      <p:sp>
        <p:nvSpPr>
          <p:cNvPr id="3" name="Date Placeholder 2"/>
          <p:cNvSpPr>
            <a:spLocks noGrp="1"/>
          </p:cNvSpPr>
          <p:nvPr>
            <p:ph type="dt" idx="1"/>
          </p:nvPr>
        </p:nvSpPr>
        <p:spPr>
          <a:xfrm>
            <a:off x="3884615" y="0"/>
            <a:ext cx="2971800" cy="464820"/>
          </a:xfrm>
          <a:prstGeom prst="rect">
            <a:avLst/>
          </a:prstGeom>
        </p:spPr>
        <p:txBody>
          <a:bodyPr vert="horz" lIns="92287" tIns="46143" rIns="92287" bIns="46143" rtlCol="0"/>
          <a:lstStyle>
            <a:lvl1pPr algn="r">
              <a:defRPr sz="1200"/>
            </a:lvl1pPr>
          </a:lstStyle>
          <a:p>
            <a:fld id="{CB5C665B-C801-4E2F-A870-6A3BC016EF98}" type="datetimeFigureOut">
              <a:rPr lang="en-US" smtClean="0"/>
              <a:pPr/>
              <a:t>1/30/2017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87" tIns="46143" rIns="92287" bIns="46143" rtlCol="0" anchor="ctr"/>
          <a:lstStyle/>
          <a:p>
            <a:endParaRPr lang="en-US" dirty="0"/>
          </a:p>
        </p:txBody>
      </p:sp>
      <p:sp>
        <p:nvSpPr>
          <p:cNvPr id="6" name="Footer Placeholder 5"/>
          <p:cNvSpPr>
            <a:spLocks noGrp="1"/>
          </p:cNvSpPr>
          <p:nvPr>
            <p:ph type="ftr" sz="quarter" idx="4"/>
          </p:nvPr>
        </p:nvSpPr>
        <p:spPr>
          <a:xfrm>
            <a:off x="2" y="8829966"/>
            <a:ext cx="2971800" cy="464820"/>
          </a:xfrm>
          <a:prstGeom prst="rect">
            <a:avLst/>
          </a:prstGeom>
        </p:spPr>
        <p:txBody>
          <a:bodyPr vert="horz" lIns="92287" tIns="46143" rIns="92287" bIns="461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29966"/>
            <a:ext cx="2971800" cy="464820"/>
          </a:xfrm>
          <a:prstGeom prst="rect">
            <a:avLst/>
          </a:prstGeom>
        </p:spPr>
        <p:txBody>
          <a:bodyPr vert="horz" lIns="92287" tIns="46143" rIns="92287" bIns="46143" rtlCol="0" anchor="b"/>
          <a:lstStyle>
            <a:lvl1pPr algn="r">
              <a:defRPr sz="1200"/>
            </a:lvl1pPr>
          </a:lstStyle>
          <a:p>
            <a:fld id="{11E88393-49A7-464C-8A1C-D2A3139AF9D6}" type="slidenum">
              <a:rPr lang="en-US" smtClean="0"/>
              <a:pPr/>
              <a:t>‹#›</a:t>
            </a:fld>
            <a:endParaRPr lang="en-US" dirty="0"/>
          </a:p>
        </p:txBody>
      </p:sp>
    </p:spTree>
    <p:extLst>
      <p:ext uri="{BB962C8B-B14F-4D97-AF65-F5344CB8AC3E}">
        <p14:creationId xmlns:p14="http://schemas.microsoft.com/office/powerpoint/2010/main" val="156410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pPr defTabSz="898343">
              <a:defRPr/>
            </a:pPr>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1</a:t>
            </a:fld>
            <a:endParaRPr lang="en-US" dirty="0"/>
          </a:p>
        </p:txBody>
      </p:sp>
    </p:spTree>
    <p:extLst>
      <p:ext uri="{BB962C8B-B14F-4D97-AF65-F5344CB8AC3E}">
        <p14:creationId xmlns:p14="http://schemas.microsoft.com/office/powerpoint/2010/main" val="154782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34364" indent="-281481" eaLnBrk="0" hangingPunct="0">
              <a:defRPr>
                <a:solidFill>
                  <a:schemeClr val="tx1"/>
                </a:solidFill>
                <a:latin typeface="Lucida Sans Unicode" panose="020B0602030504020204" pitchFamily="34" charset="0"/>
                <a:cs typeface="Arial" panose="020B0604020202020204" pitchFamily="34" charset="0"/>
              </a:defRPr>
            </a:lvl2pPr>
            <a:lvl3pPr marL="1130637" indent="-224870" eaLnBrk="0" hangingPunct="0">
              <a:defRPr>
                <a:solidFill>
                  <a:schemeClr val="tx1"/>
                </a:solidFill>
                <a:latin typeface="Lucida Sans Unicode" panose="020B0602030504020204" pitchFamily="34" charset="0"/>
                <a:cs typeface="Arial" panose="020B0604020202020204" pitchFamily="34" charset="0"/>
              </a:defRPr>
            </a:lvl3pPr>
            <a:lvl4pPr marL="1583521" indent="-224870" eaLnBrk="0" hangingPunct="0">
              <a:defRPr>
                <a:solidFill>
                  <a:schemeClr val="tx1"/>
                </a:solidFill>
                <a:latin typeface="Lucida Sans Unicode" panose="020B0602030504020204" pitchFamily="34" charset="0"/>
                <a:cs typeface="Arial" panose="020B0604020202020204" pitchFamily="34" charset="0"/>
              </a:defRPr>
            </a:lvl4pPr>
            <a:lvl5pPr marL="2036404" indent="-224870" eaLnBrk="0" hangingPunct="0">
              <a:defRPr>
                <a:solidFill>
                  <a:schemeClr val="tx1"/>
                </a:solidFill>
                <a:latin typeface="Lucida Sans Unicode" panose="020B0602030504020204" pitchFamily="34" charset="0"/>
                <a:cs typeface="Arial" panose="020B0604020202020204" pitchFamily="34" charset="0"/>
              </a:defRPr>
            </a:lvl5pPr>
            <a:lvl6pPr marL="2489287" indent="-22487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42172" indent="-22487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395055" indent="-22487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47938" indent="-22487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fld id="{F4820884-40BD-4438-A76B-020F04FFD160}" type="slidenum">
              <a:rPr lang="en-US" altLang="en-US">
                <a:latin typeface="Arial" panose="020B0604020202020204" pitchFamily="34" charset="0"/>
                <a:ea typeface="ＭＳ Ｐゴシック" panose="020B0600070205080204" pitchFamily="34" charset="-128"/>
              </a:rPr>
              <a:pPr/>
              <a:t>2</a:t>
            </a:fld>
            <a:endParaRPr lang="en-US" altLang="en-US">
              <a:latin typeface="Arial" panose="020B0604020202020204" pitchFamily="34" charset="0"/>
              <a:ea typeface="ＭＳ Ｐゴシック" panose="020B0600070205080204" pitchFamily="34" charset="-128"/>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686421" y="4416426"/>
            <a:ext cx="5485158"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77" tIns="45288" rIns="90577" bIns="45288" numCol="1" anchor="t" anchorCtr="0" compatLnSpc="1">
            <a:prstTxWarp prst="textNoShape">
              <a:avLst/>
            </a:prstTxWarp>
          </a:bodyPr>
          <a:lstStyle/>
          <a:p>
            <a:pPr eaLnBrk="1" hangingPunct="1">
              <a:spcBef>
                <a:spcPct val="0"/>
              </a:spcBef>
            </a:pPr>
            <a:r>
              <a:rPr lang="en-US" sz="1400" b="1" dirty="0"/>
              <a:t>.</a:t>
            </a:r>
          </a:p>
        </p:txBody>
      </p:sp>
    </p:spTree>
    <p:extLst>
      <p:ext uri="{BB962C8B-B14F-4D97-AF65-F5344CB8AC3E}">
        <p14:creationId xmlns:p14="http://schemas.microsoft.com/office/powerpoint/2010/main" val="390249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3</a:t>
            </a:fld>
            <a:endParaRPr lang="en-US" dirty="0"/>
          </a:p>
        </p:txBody>
      </p:sp>
    </p:spTree>
    <p:extLst>
      <p:ext uri="{BB962C8B-B14F-4D97-AF65-F5344CB8AC3E}">
        <p14:creationId xmlns:p14="http://schemas.microsoft.com/office/powerpoint/2010/main" val="253063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416426"/>
            <a:ext cx="5485158" cy="4183063"/>
          </a:xfrm>
          <a:prstGeom prst="rect">
            <a:avLst/>
          </a:prstGeom>
        </p:spPr>
        <p:txBody>
          <a:bodyPr lIns="90577" tIns="45288" rIns="90577" bIns="45288"/>
          <a:lstStyle/>
          <a:p>
            <a:endParaRPr lang="en-US" sz="1400" b="1" dirty="0"/>
          </a:p>
        </p:txBody>
      </p:sp>
      <p:sp>
        <p:nvSpPr>
          <p:cNvPr id="4" name="Slide Number Placeholder 3"/>
          <p:cNvSpPr>
            <a:spLocks noGrp="1"/>
          </p:cNvSpPr>
          <p:nvPr>
            <p:ph type="sldNum" sz="quarter" idx="10"/>
          </p:nvPr>
        </p:nvSpPr>
        <p:spPr/>
        <p:txBody>
          <a:bodyPr/>
          <a:lstStyle/>
          <a:p>
            <a:pPr>
              <a:defRPr/>
            </a:pPr>
            <a:fld id="{4438E676-EA8A-4616-8137-DA9493644113}" type="slidenum">
              <a:rPr lang="en-US" smtClean="0"/>
              <a:pPr>
                <a:defRPr/>
              </a:pPr>
              <a:t>4</a:t>
            </a:fld>
            <a:endParaRPr lang="en-US" dirty="0"/>
          </a:p>
        </p:txBody>
      </p:sp>
    </p:spTree>
    <p:extLst>
      <p:ext uri="{BB962C8B-B14F-4D97-AF65-F5344CB8AC3E}">
        <p14:creationId xmlns:p14="http://schemas.microsoft.com/office/powerpoint/2010/main" val="42836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C745C64-B1A7-448B-8107-51829FA6ADA2}" type="slidenum">
              <a:rPr lang="en-US" smtClean="0"/>
              <a:pPr/>
              <a:t>5</a:t>
            </a:fld>
            <a:endParaRPr lang="en-US" dirty="0" smtClean="0"/>
          </a:p>
        </p:txBody>
      </p:sp>
      <p:sp>
        <p:nvSpPr>
          <p:cNvPr id="28675" name="Rectangle 6"/>
          <p:cNvSpPr>
            <a:spLocks noGrp="1" noRot="1" noChangeAspect="1" noChangeArrowheads="1" noTextEdit="1"/>
          </p:cNvSpPr>
          <p:nvPr>
            <p:ph type="sldImg"/>
          </p:nvPr>
        </p:nvSpPr>
        <p:spPr>
          <a:xfrm>
            <a:off x="1104900" y="696913"/>
            <a:ext cx="4648200" cy="3486150"/>
          </a:xfrm>
          <a:ln/>
        </p:spPr>
      </p:sp>
      <p:sp>
        <p:nvSpPr>
          <p:cNvPr id="28676" name="Rectangle 7"/>
          <p:cNvSpPr>
            <a:spLocks noGrp="1" noChangeArrowheads="1"/>
          </p:cNvSpPr>
          <p:nvPr>
            <p:ph type="body" idx="1"/>
          </p:nvPr>
        </p:nvSpPr>
        <p:spPr>
          <a:xfrm>
            <a:off x="685800" y="4415790"/>
            <a:ext cx="5486400" cy="4183380"/>
          </a:xfrm>
          <a:prstGeom prst="rect">
            <a:avLst/>
          </a:prstGeom>
          <a:noFill/>
          <a:ln/>
        </p:spPr>
        <p:txBody>
          <a:bodyPr lIns="92302" tIns="46151" rIns="92302" bIns="46151"/>
          <a:lstStyle/>
          <a:p>
            <a:r>
              <a:rPr lang="en-US" dirty="0" smtClean="0"/>
              <a:t>The work our employees have been doing every day for the past 150 years affects the lives of nearly everyone in this country. </a:t>
            </a:r>
          </a:p>
          <a:p>
            <a:r>
              <a:rPr lang="en-US" dirty="0" smtClean="0"/>
              <a:t>Think about this for a minute.  When you woke up this morning and turned on the lights, the electricity you used probably came from coal or wind turbines that moved on one of our trains. Before you could use your computer or television to get the news this morning, it probably moved on one of our trains. The automobile you rode in to come here today, probably rode on a Union Pacific train before you ever laid eyes on it. The food you ate for lunch, most likely was on a train, before it was on the table.  </a:t>
            </a:r>
            <a:endParaRPr lang="en-US" dirty="0" smtClean="0">
              <a:solidFill>
                <a:srgbClr val="FF0000"/>
              </a:solidFill>
            </a:endParaRPr>
          </a:p>
          <a:p>
            <a:r>
              <a:rPr lang="en-US" dirty="0" smtClean="0"/>
              <a:t>Many people don’t realize the variety of products we haul.</a:t>
            </a:r>
          </a:p>
        </p:txBody>
      </p:sp>
    </p:spTree>
    <p:extLst>
      <p:ext uri="{BB962C8B-B14F-4D97-AF65-F5344CB8AC3E}">
        <p14:creationId xmlns:p14="http://schemas.microsoft.com/office/powerpoint/2010/main" val="294554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7</a:t>
            </a:fld>
            <a:endParaRPr lang="en-US" dirty="0"/>
          </a:p>
        </p:txBody>
      </p:sp>
    </p:spTree>
    <p:extLst>
      <p:ext uri="{BB962C8B-B14F-4D97-AF65-F5344CB8AC3E}">
        <p14:creationId xmlns:p14="http://schemas.microsoft.com/office/powerpoint/2010/main" val="253063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8</a:t>
            </a:fld>
            <a:endParaRPr lang="en-US" dirty="0"/>
          </a:p>
        </p:txBody>
      </p:sp>
    </p:spTree>
    <p:extLst>
      <p:ext uri="{BB962C8B-B14F-4D97-AF65-F5344CB8AC3E}">
        <p14:creationId xmlns:p14="http://schemas.microsoft.com/office/powerpoint/2010/main" val="253063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10</a:t>
            </a:fld>
            <a:endParaRPr lang="en-US" dirty="0"/>
          </a:p>
        </p:txBody>
      </p:sp>
    </p:spTree>
    <p:extLst>
      <p:ext uri="{BB962C8B-B14F-4D97-AF65-F5344CB8AC3E}">
        <p14:creationId xmlns:p14="http://schemas.microsoft.com/office/powerpoint/2010/main" val="253063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1"/>
            <a:ext cx="5486400" cy="4183380"/>
          </a:xfrm>
          <a:prstGeom prst="rect">
            <a:avLst/>
          </a:prstGeom>
        </p:spPr>
        <p:txBody>
          <a:bodyPr lIns="89849" tIns="44924" rIns="89849" bIns="44924"/>
          <a:lstStyle/>
          <a:p>
            <a:endParaRPr lang="en-US" sz="1800" dirty="0"/>
          </a:p>
        </p:txBody>
      </p:sp>
      <p:sp>
        <p:nvSpPr>
          <p:cNvPr id="4" name="Slide Number Placeholder 3"/>
          <p:cNvSpPr>
            <a:spLocks noGrp="1"/>
          </p:cNvSpPr>
          <p:nvPr>
            <p:ph type="sldNum" sz="quarter" idx="10"/>
          </p:nvPr>
        </p:nvSpPr>
        <p:spPr/>
        <p:txBody>
          <a:bodyPr/>
          <a:lstStyle/>
          <a:p>
            <a:fld id="{11E88393-49A7-464C-8A1C-D2A3139AF9D6}" type="slidenum">
              <a:rPr lang="en-US" smtClean="0"/>
              <a:pPr/>
              <a:t>16</a:t>
            </a:fld>
            <a:endParaRPr lang="en-US" dirty="0"/>
          </a:p>
        </p:txBody>
      </p:sp>
    </p:spTree>
    <p:extLst>
      <p:ext uri="{BB962C8B-B14F-4D97-AF65-F5344CB8AC3E}">
        <p14:creationId xmlns:p14="http://schemas.microsoft.com/office/powerpoint/2010/main" val="25306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02097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275332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39098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5"/>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DEF8DFE2-8C92-4FA1-B76A-018C5DC3FEE0}"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87048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44208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239991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656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F8DFE2-8C92-4FA1-B76A-018C5DC3FEE0}"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08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58075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374852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46639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rgbClr val="282828"/>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412544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10444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4087185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390113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271776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F8DFE2-8C92-4FA1-B76A-018C5DC3FEE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F8DFE2-8C92-4FA1-B76A-018C5DC3FEE0}"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Text Placeholder 37"/>
          <p:cNvSpPr>
            <a:spLocks noGrp="1"/>
          </p:cNvSpPr>
          <p:nvPr>
            <p:ph type="body" sz="quarter" idx="16" hasCustomPrompt="1"/>
          </p:nvPr>
        </p:nvSpPr>
        <p:spPr>
          <a:xfrm>
            <a:off x="457200" y="6507153"/>
            <a:ext cx="7289800" cy="350847"/>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
        <p:nvSpPr>
          <p:cNvPr id="5" name="Title 32"/>
          <p:cNvSpPr>
            <a:spLocks noGrp="1"/>
          </p:cNvSpPr>
          <p:nvPr>
            <p:ph type="title" hasCustomPrompt="1"/>
          </p:nvPr>
        </p:nvSpPr>
        <p:spPr>
          <a:xfrm>
            <a:off x="439948" y="-1"/>
            <a:ext cx="7483220" cy="975504"/>
          </a:xfrm>
        </p:spPr>
        <p:txBody>
          <a:bodyPr/>
          <a:lstStyle>
            <a:lvl1pPr>
              <a:defRPr/>
            </a:lvl1pPr>
          </a:lstStyle>
          <a:p>
            <a:r>
              <a:rPr lang="en-US" dirty="0" smtClean="0"/>
              <a:t>Slide Header Here</a:t>
            </a:r>
            <a:endParaRPr lang="en-US" dirty="0"/>
          </a:p>
        </p:txBody>
      </p:sp>
      <p:sp>
        <p:nvSpPr>
          <p:cNvPr id="6" name="Text Placeholder 34"/>
          <p:cNvSpPr>
            <a:spLocks noGrp="1"/>
          </p:cNvSpPr>
          <p:nvPr>
            <p:ph type="body" sz="quarter" idx="15" hasCustomPrompt="1"/>
          </p:nvPr>
        </p:nvSpPr>
        <p:spPr>
          <a:xfrm>
            <a:off x="452648" y="950976"/>
            <a:ext cx="6845300" cy="36576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Tree>
    <p:extLst>
      <p:ext uri="{BB962C8B-B14F-4D97-AF65-F5344CB8AC3E}">
        <p14:creationId xmlns:p14="http://schemas.microsoft.com/office/powerpoint/2010/main" val="124792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973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F8DFE2-8C92-4FA1-B76A-018C5DC3FEE0}"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60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241920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384431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rgbClr val="282828"/>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0564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38153A00-17ED-4F21-8D29-E3928C003AE5}" type="datetimeFigureOut">
              <a:rPr lang="en-US" smtClean="0"/>
              <a:pPr/>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F8DFE2-8C92-4FA1-B76A-018C5DC3FEE0}"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36353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0" y="6416675"/>
            <a:ext cx="1981200" cy="365125"/>
          </a:xfrm>
          <a:prstGeom prst="rect">
            <a:avLst/>
          </a:prstGeom>
        </p:spPr>
        <p:txBody>
          <a:bodyPr vert="horz" lIns="0" tIns="45720" rIns="0" bIns="0" rtlCol="0" anchor="b" anchorCtr="0"/>
          <a:lstStyle>
            <a:lvl1pPr algn="r">
              <a:defRPr lang="en-US" sz="900" kern="1200" cap="all" spc="110" baseline="0" smtClean="0">
                <a:solidFill>
                  <a:schemeClr val="tx1"/>
                </a:solidFill>
                <a:latin typeface="+mn-lt"/>
                <a:ea typeface="+mn-ea"/>
                <a:cs typeface="+mn-cs"/>
              </a:defRPr>
            </a:lvl1p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153400" y="6416675"/>
            <a:ext cx="457200" cy="365125"/>
          </a:xfrm>
          <a:prstGeom prst="rect">
            <a:avLst/>
          </a:prstGeom>
        </p:spPr>
        <p:txBody>
          <a:bodyPr vert="horz" lIns="0" tIns="45720" rIns="0" bIns="0" rtlCol="0" anchor="b" anchorCtr="0"/>
          <a:lstStyle>
            <a:lvl1pPr algn="r">
              <a:defRPr sz="1100" b="1" baseline="0">
                <a:solidFill>
                  <a:srgbClr val="FFFFFF"/>
                </a:solidFill>
              </a:defRPr>
            </a:lvl1p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2138811584"/>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05" r:id="rId12"/>
  </p:sldLayoutIdLst>
  <p:txStyles>
    <p:titleStyle>
      <a:lvl1pPr algn="l" defTabSz="914400" rtl="0" eaLnBrk="1" latinLnBrk="0" hangingPunct="1">
        <a:spcBef>
          <a:spcPct val="0"/>
        </a:spcBef>
        <a:buNone/>
        <a:defRPr sz="3600" kern="1200" cap="all"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rgbClr val="282828"/>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rgbClr val="282828"/>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0" y="6416675"/>
            <a:ext cx="1981200" cy="365125"/>
          </a:xfrm>
          <a:prstGeom prst="rect">
            <a:avLst/>
          </a:prstGeom>
        </p:spPr>
        <p:txBody>
          <a:bodyPr vert="horz" lIns="0" tIns="45720" rIns="0" bIns="0" rtlCol="0" anchor="b" anchorCtr="0"/>
          <a:lstStyle>
            <a:lvl1pPr algn="r">
              <a:defRPr lang="en-US" sz="900" kern="1200" cap="all" spc="110" baseline="0" smtClean="0">
                <a:solidFill>
                  <a:schemeClr val="tx1"/>
                </a:solidFill>
                <a:latin typeface="+mn-lt"/>
                <a:ea typeface="+mn-ea"/>
                <a:cs typeface="+mn-cs"/>
              </a:defRPr>
            </a:lvl1p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153400" y="6416675"/>
            <a:ext cx="457200" cy="365125"/>
          </a:xfrm>
          <a:prstGeom prst="rect">
            <a:avLst/>
          </a:prstGeom>
        </p:spPr>
        <p:txBody>
          <a:bodyPr vert="horz" lIns="0" tIns="45720" rIns="0" bIns="0" rtlCol="0" anchor="b" anchorCtr="0"/>
          <a:lstStyle>
            <a:lvl1pPr algn="r">
              <a:defRPr sz="1100" b="1" baseline="0">
                <a:solidFill>
                  <a:srgbClr val="FFFFFF"/>
                </a:solidFill>
              </a:defRPr>
            </a:lvl1pPr>
          </a:lstStyle>
          <a:p>
            <a:fld id="{DEF8DFE2-8C92-4FA1-B76A-018C5DC3FEE0}" type="slidenum">
              <a:rPr lang="en-US" smtClean="0"/>
              <a:pPr/>
              <a:t>‹#›</a:t>
            </a:fld>
            <a:endParaRPr lang="en-US" dirty="0"/>
          </a:p>
        </p:txBody>
      </p:sp>
    </p:spTree>
    <p:extLst>
      <p:ext uri="{BB962C8B-B14F-4D97-AF65-F5344CB8AC3E}">
        <p14:creationId xmlns:p14="http://schemas.microsoft.com/office/powerpoint/2010/main" val="1958645440"/>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3600" kern="1200" cap="all"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rgbClr val="282828"/>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rgbClr val="282828"/>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rgbClr val="282828"/>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8153A00-17ED-4F21-8D29-E3928C003AE5}" type="datetimeFigureOut">
              <a:rPr lang="en-US" smtClean="0"/>
              <a:pPr/>
              <a:t>1/30/2017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F8DFE2-8C92-4FA1-B76A-018C5DC3FEE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www.bing.com/images/search?q=cp+holiday+train+pictures&amp;view=detailv2&amp;&amp;id=6579245332953DA38B9251D0DEFC519C9F2EDB7F&amp;selectedIndex=8&amp;ccid=O09n8rLZ&amp;simid=608013163842109997&amp;thid=OIP.M3b4f67f2b2d9ec916a175467a6ec9429o0"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414" y="2069808"/>
            <a:ext cx="5719340" cy="2463217"/>
          </a:xfrm>
          <a:prstGeom prst="rect">
            <a:avLst/>
          </a:prstGeom>
        </p:spPr>
      </p:pic>
      <p:sp>
        <p:nvSpPr>
          <p:cNvPr id="8" name="Title 7"/>
          <p:cNvSpPr>
            <a:spLocks noGrp="1"/>
          </p:cNvSpPr>
          <p:nvPr>
            <p:ph type="title"/>
          </p:nvPr>
        </p:nvSpPr>
        <p:spPr>
          <a:xfrm>
            <a:off x="838200" y="381000"/>
            <a:ext cx="7520940" cy="1447800"/>
          </a:xfrm>
        </p:spPr>
        <p:txBody>
          <a:bodyPr/>
          <a:lstStyle/>
          <a:p>
            <a:pPr algn="ctr"/>
            <a:r>
              <a:rPr lang="en-US" dirty="0" smtClean="0"/>
              <a:t>State of Freight – Minnesota railroads</a:t>
            </a:r>
            <a:br>
              <a:rPr lang="en-US" dirty="0" smtClean="0"/>
            </a:br>
            <a:r>
              <a:rPr lang="en-US" sz="2400" cap="none" dirty="0" smtClean="0"/>
              <a:t>House Transportation Committee</a:t>
            </a:r>
            <a:br>
              <a:rPr lang="en-US" sz="2400" cap="none" dirty="0" smtClean="0"/>
            </a:br>
            <a:r>
              <a:rPr lang="en-US" sz="1600" cap="none" dirty="0" smtClean="0"/>
              <a:t>January 26, 2017</a:t>
            </a:r>
            <a:r>
              <a:rPr lang="en-US" sz="2400" cap="none" dirty="0" smtClean="0"/>
              <a:t/>
            </a:r>
            <a:br>
              <a:rPr lang="en-US" sz="2400" cap="none" dirty="0" smtClean="0"/>
            </a:br>
            <a:r>
              <a:rPr lang="en-US" sz="2400" cap="none" dirty="0" smtClean="0"/>
              <a:t>John Apitz, Legislative Counsel</a:t>
            </a:r>
            <a:endParaRPr lang="en-US" sz="2400" dirty="0"/>
          </a:p>
        </p:txBody>
      </p:sp>
    </p:spTree>
    <p:extLst>
      <p:ext uri="{BB962C8B-B14F-4D97-AF65-F5344CB8AC3E}">
        <p14:creationId xmlns:p14="http://schemas.microsoft.com/office/powerpoint/2010/main" val="26333086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304800"/>
            <a:ext cx="9144000" cy="914401"/>
          </a:xfrm>
          <a:prstGeom prst="rect">
            <a:avLst/>
          </a:prstGeom>
        </p:spPr>
        <p:txBody>
          <a:bodyPr>
            <a:no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760"/>
              </a:lnSpc>
            </a:pPr>
            <a:r>
              <a:rPr lang="en-US" b="1" dirty="0" smtClean="0">
                <a:solidFill>
                  <a:srgbClr val="0070C0"/>
                </a:solidFill>
              </a:rPr>
              <a:t>INVESTMENTS IN SAFETY &amp; INFRASTRUCTURE</a:t>
            </a:r>
            <a:endParaRPr lang="en-US" b="1" i="1" dirty="0">
              <a:solidFill>
                <a:srgbClr val="0070C0"/>
              </a:solidFill>
            </a:endParaRPr>
          </a:p>
        </p:txBody>
      </p:sp>
      <p:sp>
        <p:nvSpPr>
          <p:cNvPr id="7" name="TextBox 6"/>
          <p:cNvSpPr txBox="1"/>
          <p:nvPr/>
        </p:nvSpPr>
        <p:spPr>
          <a:xfrm>
            <a:off x="548640" y="1285400"/>
            <a:ext cx="8458200" cy="3970318"/>
          </a:xfrm>
          <a:prstGeom prst="rect">
            <a:avLst/>
          </a:prstGeom>
          <a:noFill/>
        </p:spPr>
        <p:txBody>
          <a:bodyPr wrap="square" rtlCol="0">
            <a:spAutoFit/>
          </a:bodyPr>
          <a:lstStyle/>
          <a:p>
            <a:pPr marL="342900" lvl="0" indent="-342900">
              <a:buFont typeface="Wingdings" panose="05000000000000000000" pitchFamily="2" charset="2"/>
              <a:buChar char="Ø"/>
            </a:pPr>
            <a:r>
              <a:rPr lang="en-US" dirty="0"/>
              <a:t>In </a:t>
            </a:r>
            <a:r>
              <a:rPr lang="en-US" dirty="0" smtClean="0"/>
              <a:t>2015 &amp; 2016, Minnesota’s railroads invested approximately </a:t>
            </a:r>
            <a:r>
              <a:rPr lang="en-US" b="1" dirty="0" smtClean="0"/>
              <a:t>$700 million  </a:t>
            </a:r>
            <a:r>
              <a:rPr lang="en-US" dirty="0" smtClean="0"/>
              <a:t>in </a:t>
            </a:r>
            <a:r>
              <a:rPr lang="en-US" dirty="0"/>
              <a:t>private capital </a:t>
            </a:r>
            <a:r>
              <a:rPr lang="en-US" dirty="0" smtClean="0"/>
              <a:t>improvements</a:t>
            </a:r>
          </a:p>
          <a:p>
            <a:pPr marL="342900" lvl="0" indent="-342900">
              <a:buFont typeface="Wingdings" panose="05000000000000000000" pitchFamily="2" charset="2"/>
              <a:buChar char="Ø"/>
            </a:pPr>
            <a:endParaRPr lang="en-US" dirty="0" smtClean="0"/>
          </a:p>
          <a:p>
            <a:pPr marL="342900" lvl="0" indent="-342900">
              <a:buFont typeface="Wingdings" panose="05000000000000000000" pitchFamily="2" charset="2"/>
              <a:buChar char="Ø"/>
            </a:pPr>
            <a:r>
              <a:rPr lang="en-US" dirty="0" smtClean="0"/>
              <a:t>UP invested $108 million in track, bridge and equipment upgrades in Minnesota</a:t>
            </a:r>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r>
              <a:rPr lang="en-US" dirty="0" smtClean="0"/>
              <a:t>CP made $136 million investments in upgrading and improvements to its Minnesota operations</a:t>
            </a:r>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r>
              <a:rPr lang="en-US" dirty="0"/>
              <a:t>BNSF will have spent $535 million in MN between 2015–2017 ($85mm in 2017 </a:t>
            </a:r>
            <a:endParaRPr lang="en-US" dirty="0" smtClean="0"/>
          </a:p>
          <a:p>
            <a:pPr marL="342900" lvl="0" indent="-342900">
              <a:buFont typeface="Wingdings" panose="05000000000000000000" pitchFamily="2" charset="2"/>
              <a:buChar char="Ø"/>
            </a:pPr>
            <a:endParaRPr lang="en-US" dirty="0"/>
          </a:p>
          <a:p>
            <a:pPr marL="342900" lvl="0" indent="-342900">
              <a:buFont typeface="Wingdings" panose="05000000000000000000" pitchFamily="2" charset="2"/>
              <a:buChar char="Ø"/>
            </a:pPr>
            <a:r>
              <a:rPr lang="en-US" dirty="0" smtClean="0"/>
              <a:t>Across the US, freight </a:t>
            </a:r>
            <a:r>
              <a:rPr lang="en-US" dirty="0"/>
              <a:t>railroads have invested </a:t>
            </a:r>
            <a:r>
              <a:rPr lang="en-US" b="1" dirty="0"/>
              <a:t>$600 billion in their network since 1980</a:t>
            </a:r>
            <a:r>
              <a:rPr lang="en-US" dirty="0"/>
              <a:t> and spend </a:t>
            </a:r>
            <a:r>
              <a:rPr lang="en-US" b="1" dirty="0"/>
              <a:t>nearly 18% of their revenue on capital expenditures</a:t>
            </a:r>
            <a:r>
              <a:rPr lang="en-US" dirty="0"/>
              <a:t>, 6 times more than the average </a:t>
            </a:r>
            <a:r>
              <a:rPr lang="en-US" dirty="0" smtClean="0"/>
              <a:t>manufacturer</a:t>
            </a:r>
            <a:endParaRPr lang="en-US" dirty="0"/>
          </a:p>
          <a:p>
            <a:endParaRPr lang="en-US" dirty="0"/>
          </a:p>
        </p:txBody>
      </p:sp>
    </p:spTree>
    <p:extLst>
      <p:ext uri="{BB962C8B-B14F-4D97-AF65-F5344CB8AC3E}">
        <p14:creationId xmlns:p14="http://schemas.microsoft.com/office/powerpoint/2010/main" val="42310886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20940" cy="548640"/>
          </a:xfrm>
        </p:spPr>
        <p:txBody>
          <a:bodyPr/>
          <a:lstStyle/>
          <a:p>
            <a:pPr algn="ctr"/>
            <a:r>
              <a:rPr lang="en-US" sz="3600" b="1" dirty="0" smtClean="0">
                <a:solidFill>
                  <a:srgbClr val="0070C0"/>
                </a:solidFill>
              </a:rPr>
              <a:t>Prevention and mitigation</a:t>
            </a:r>
            <a:br>
              <a:rPr lang="en-US" sz="3600" b="1" dirty="0" smtClean="0">
                <a:solidFill>
                  <a:srgbClr val="0070C0"/>
                </a:solidFill>
              </a:rPr>
            </a:br>
            <a:endParaRPr lang="en-US" sz="3600" b="1" dirty="0">
              <a:solidFill>
                <a:srgbClr val="0070C0"/>
              </a:solidFill>
            </a:endParaRPr>
          </a:p>
        </p:txBody>
      </p:sp>
      <p:sp>
        <p:nvSpPr>
          <p:cNvPr id="3" name="Content Placeholder 2"/>
          <p:cNvSpPr>
            <a:spLocks noGrp="1"/>
          </p:cNvSpPr>
          <p:nvPr>
            <p:ph idx="1"/>
          </p:nvPr>
        </p:nvSpPr>
        <p:spPr>
          <a:xfrm>
            <a:off x="609600" y="914400"/>
            <a:ext cx="7520940" cy="3886200"/>
          </a:xfrm>
        </p:spPr>
        <p:txBody>
          <a:bodyPr>
            <a:normAutofit fontScale="25000" lnSpcReduction="20000"/>
          </a:bodyPr>
          <a:lstStyle/>
          <a:p>
            <a:endParaRPr lang="en-US" sz="7200" b="0" dirty="0"/>
          </a:p>
          <a:p>
            <a:pPr marL="288925" lvl="1" indent="-288925"/>
            <a:r>
              <a:rPr lang="en-US" sz="7200" b="1" dirty="0"/>
              <a:t>Increased Track </a:t>
            </a:r>
            <a:r>
              <a:rPr lang="en-US" sz="7200" b="1" dirty="0" smtClean="0"/>
              <a:t>Inspections </a:t>
            </a:r>
            <a:r>
              <a:rPr lang="en-US" sz="7200" dirty="0"/>
              <a:t> </a:t>
            </a:r>
            <a:r>
              <a:rPr lang="en-US" sz="7200" dirty="0" smtClean="0"/>
              <a:t>- FRA requires that tracks and main routes are inspected twice weekly.  Certain HAZMAT routes inspected at least three times weekly.  Railroads often exceed standards - BNSF inspects oil corridors daily.</a:t>
            </a:r>
          </a:p>
          <a:p>
            <a:pPr marL="0" lvl="1" indent="0">
              <a:buNone/>
            </a:pPr>
            <a:endParaRPr lang="en-US" sz="7200" dirty="0" smtClean="0"/>
          </a:p>
          <a:p>
            <a:pPr marL="288925" lvl="1" indent="-288925"/>
            <a:r>
              <a:rPr lang="en-US" sz="7200" dirty="0" smtClean="0"/>
              <a:t>Increased </a:t>
            </a:r>
            <a:r>
              <a:rPr lang="en-US" sz="7200" b="1" dirty="0"/>
              <a:t>Trackside Safety Technology</a:t>
            </a:r>
          </a:p>
          <a:p>
            <a:pPr lvl="1"/>
            <a:endParaRPr lang="en-US" sz="7200" dirty="0" smtClean="0"/>
          </a:p>
          <a:p>
            <a:pPr marL="288925" lvl="1" indent="-288925"/>
            <a:r>
              <a:rPr lang="en-US" sz="7200" b="1" dirty="0" smtClean="0"/>
              <a:t>Lower </a:t>
            </a:r>
            <a:r>
              <a:rPr lang="en-US" sz="7200" b="1" dirty="0"/>
              <a:t>Speeds </a:t>
            </a:r>
            <a:r>
              <a:rPr lang="en-US" sz="7200" b="1" dirty="0" smtClean="0"/>
              <a:t>through </a:t>
            </a:r>
            <a:r>
              <a:rPr lang="en-US" sz="7200" b="1" dirty="0" err="1" smtClean="0"/>
              <a:t>HTUA’s</a:t>
            </a:r>
            <a:r>
              <a:rPr lang="en-US" sz="7200" b="1" dirty="0"/>
              <a:t>  </a:t>
            </a:r>
            <a:r>
              <a:rPr lang="en-US" sz="7200" b="1" dirty="0" smtClean="0"/>
              <a:t>- </a:t>
            </a:r>
            <a:r>
              <a:rPr lang="en-US" sz="7200" dirty="0" smtClean="0"/>
              <a:t>50 mph or 40 mph if older-model DOT-111 cars carrying flammable liquids are present</a:t>
            </a:r>
          </a:p>
          <a:p>
            <a:pPr marL="288925" lvl="1" indent="-288925"/>
            <a:endParaRPr lang="en-US" sz="7200" dirty="0"/>
          </a:p>
          <a:p>
            <a:pPr marL="288925" lvl="1" indent="-288925"/>
            <a:r>
              <a:rPr lang="en-US" sz="7200" dirty="0" smtClean="0"/>
              <a:t>During </a:t>
            </a:r>
            <a:r>
              <a:rPr lang="en-US" sz="7200" dirty="0"/>
              <a:t>a t</a:t>
            </a:r>
            <a:r>
              <a:rPr lang="en-US" sz="7200" dirty="0" smtClean="0"/>
              <a:t>rain meet, a </a:t>
            </a:r>
            <a:r>
              <a:rPr lang="en-US" sz="7200" b="1" dirty="0"/>
              <a:t>Key Train </a:t>
            </a:r>
            <a:r>
              <a:rPr lang="en-US" sz="7200" dirty="0" smtClean="0"/>
              <a:t>is given priority handing when possible</a:t>
            </a:r>
          </a:p>
          <a:p>
            <a:pPr marL="0" lvl="1" indent="0">
              <a:buNone/>
            </a:pPr>
            <a:endParaRPr lang="en-US" sz="7200" dirty="0" smtClean="0"/>
          </a:p>
          <a:p>
            <a:pPr marL="288925" lvl="1" indent="-288925"/>
            <a:r>
              <a:rPr lang="en-US" sz="7200" dirty="0" smtClean="0"/>
              <a:t>Certain trains carrying HAZMAT must be </a:t>
            </a:r>
            <a:r>
              <a:rPr lang="en-US" sz="7200" b="1" dirty="0" smtClean="0"/>
              <a:t>inspected</a:t>
            </a:r>
            <a:r>
              <a:rPr lang="en-US" sz="7200" dirty="0" smtClean="0"/>
              <a:t> following an every </a:t>
            </a:r>
            <a:r>
              <a:rPr lang="en-US" sz="7200" b="1" dirty="0" smtClean="0"/>
              <a:t>emergency braking application.  </a:t>
            </a:r>
            <a:r>
              <a:rPr lang="en-US" sz="7200" dirty="0" smtClean="0"/>
              <a:t>Oil trains are required to have rear-end braking</a:t>
            </a:r>
            <a:endParaRPr lang="en-US" sz="7200" dirty="0"/>
          </a:p>
        </p:txBody>
      </p:sp>
    </p:spTree>
    <p:extLst>
      <p:ext uri="{BB962C8B-B14F-4D97-AF65-F5344CB8AC3E}">
        <p14:creationId xmlns:p14="http://schemas.microsoft.com/office/powerpoint/2010/main" val="394413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0070C0"/>
                </a:solidFill>
              </a:rPr>
              <a:t>Prevention and mitigation</a:t>
            </a:r>
            <a:endParaRPr lang="en-US" sz="3600" b="1" dirty="0">
              <a:solidFill>
                <a:srgbClr val="0070C0"/>
              </a:solidFill>
            </a:endParaRPr>
          </a:p>
        </p:txBody>
      </p:sp>
      <p:sp>
        <p:nvSpPr>
          <p:cNvPr id="3" name="Content Placeholder 2"/>
          <p:cNvSpPr>
            <a:spLocks noGrp="1"/>
          </p:cNvSpPr>
          <p:nvPr>
            <p:ph idx="1"/>
          </p:nvPr>
        </p:nvSpPr>
        <p:spPr>
          <a:xfrm>
            <a:off x="609600" y="1100628"/>
            <a:ext cx="8077200" cy="3928572"/>
          </a:xfrm>
        </p:spPr>
        <p:txBody>
          <a:bodyPr>
            <a:normAutofit lnSpcReduction="10000"/>
          </a:bodyPr>
          <a:lstStyle/>
          <a:p>
            <a:pPr marL="396875" indent="-396875"/>
            <a:r>
              <a:rPr lang="en-US" sz="1800" dirty="0" smtClean="0"/>
              <a:t> Rail Risk-Based Traffic Routing Technology </a:t>
            </a:r>
            <a:br>
              <a:rPr lang="en-US" sz="1800" dirty="0" smtClean="0"/>
            </a:br>
            <a:r>
              <a:rPr lang="en-US" sz="1800" b="0" dirty="0" smtClean="0"/>
              <a:t>Use </a:t>
            </a:r>
            <a:r>
              <a:rPr lang="en-US" sz="1800" b="0" dirty="0" err="1" smtClean="0"/>
              <a:t>PHMSA’s</a:t>
            </a:r>
            <a:r>
              <a:rPr lang="en-US" sz="1800" b="0" dirty="0" smtClean="0"/>
              <a:t> Rail Corridor Risk Management System, 27 risk factors defining the “most safe and secure” routes</a:t>
            </a:r>
          </a:p>
          <a:p>
            <a:pPr marL="60325" lvl="1" indent="-60325">
              <a:buNone/>
            </a:pPr>
            <a:r>
              <a:rPr lang="en-US" sz="1800" dirty="0"/>
              <a:t> </a:t>
            </a:r>
            <a:r>
              <a:rPr lang="en-US" sz="1800" dirty="0" smtClean="0"/>
              <a:t/>
            </a:r>
            <a:br>
              <a:rPr lang="en-US" sz="1800" dirty="0" smtClean="0"/>
            </a:br>
            <a:r>
              <a:rPr lang="en-US" sz="1800" dirty="0" smtClean="0"/>
              <a:t> </a:t>
            </a:r>
            <a:r>
              <a:rPr lang="en-US" sz="1800" b="1" dirty="0"/>
              <a:t>Safer Tank Cars</a:t>
            </a:r>
          </a:p>
          <a:p>
            <a:pPr lvl="2">
              <a:buFont typeface="Arial" panose="020B0604020202020204" pitchFamily="34" charset="0"/>
              <a:buChar char="•"/>
            </a:pPr>
            <a:r>
              <a:rPr lang="en-US" sz="1800" dirty="0"/>
              <a:t>New tank </a:t>
            </a:r>
            <a:r>
              <a:rPr lang="en-US" sz="1800" dirty="0">
                <a:solidFill>
                  <a:srgbClr val="000000"/>
                </a:solidFill>
              </a:rPr>
              <a:t>car standards in effect for new tank cars built after Oct. 1, 2015: Increased thickness, thermal protection, full-height head </a:t>
            </a:r>
            <a:r>
              <a:rPr lang="en-US" sz="1800" dirty="0" smtClean="0">
                <a:solidFill>
                  <a:srgbClr val="000000"/>
                </a:solidFill>
              </a:rPr>
              <a:t>shield</a:t>
            </a:r>
            <a:br>
              <a:rPr lang="en-US" sz="1800" dirty="0" smtClean="0">
                <a:solidFill>
                  <a:srgbClr val="000000"/>
                </a:solidFill>
              </a:rPr>
            </a:br>
            <a:endParaRPr lang="en-US" sz="1800" dirty="0">
              <a:solidFill>
                <a:srgbClr val="000000"/>
              </a:solidFill>
            </a:endParaRPr>
          </a:p>
          <a:p>
            <a:r>
              <a:rPr lang="en-US" sz="1800" dirty="0" smtClean="0"/>
              <a:t>  Unattended Trains</a:t>
            </a:r>
          </a:p>
          <a:p>
            <a:pPr lvl="2">
              <a:buFont typeface="Arial" panose="020B0604020202020204" pitchFamily="34" charset="0"/>
              <a:buChar char="•"/>
            </a:pPr>
            <a:r>
              <a:rPr lang="en-US" sz="1800" dirty="0" smtClean="0"/>
              <a:t>Crude oil trains left unattended require specific job safety briefing between train crew and train dispatcher</a:t>
            </a:r>
          </a:p>
          <a:p>
            <a:pPr lvl="2">
              <a:buFont typeface="Arial" panose="020B0604020202020204" pitchFamily="34" charset="0"/>
              <a:buChar char="•"/>
            </a:pPr>
            <a:r>
              <a:rPr lang="en-US" sz="1800" dirty="0" smtClean="0"/>
              <a:t>Locomotive </a:t>
            </a:r>
            <a:r>
              <a:rPr lang="en-US" sz="1800" dirty="0"/>
              <a:t>Cab Securement: Key Trains left unattended have reverser removed and cab doors </a:t>
            </a:r>
            <a:r>
              <a:rPr lang="en-US" sz="1800" dirty="0" smtClean="0"/>
              <a:t>locked</a:t>
            </a:r>
          </a:p>
          <a:p>
            <a:pPr marL="0" lvl="1" indent="0">
              <a:buNone/>
            </a:pPr>
            <a:r>
              <a:rPr lang="en-US" sz="1800" b="1" dirty="0" smtClean="0"/>
              <a:t>  </a:t>
            </a:r>
            <a:endParaRPr lang="en-US" dirty="0"/>
          </a:p>
        </p:txBody>
      </p:sp>
    </p:spTree>
    <p:extLst>
      <p:ext uri="{BB962C8B-B14F-4D97-AF65-F5344CB8AC3E}">
        <p14:creationId xmlns:p14="http://schemas.microsoft.com/office/powerpoint/2010/main" val="353565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7915" y="-25650"/>
            <a:ext cx="7765321" cy="1326321"/>
          </a:xfrm>
        </p:spPr>
        <p:txBody>
          <a:bodyPr>
            <a:normAutofit/>
          </a:bodyPr>
          <a:lstStyle/>
          <a:p>
            <a:r>
              <a:rPr lang="en-US" sz="3200" b="1" dirty="0" smtClean="0">
                <a:solidFill>
                  <a:srgbClr val="0070C0"/>
                </a:solidFill>
              </a:rPr>
              <a:t>Mitigation - New Tank Car Standards</a:t>
            </a:r>
            <a:endParaRPr lang="en-US" sz="3200" b="1" dirty="0">
              <a:solidFill>
                <a:srgbClr val="0070C0"/>
              </a:solidFill>
            </a:endParaRPr>
          </a:p>
        </p:txBody>
      </p:sp>
      <p:sp>
        <p:nvSpPr>
          <p:cNvPr id="5" name="Text Placeholder 2"/>
          <p:cNvSpPr txBox="1">
            <a:spLocks/>
          </p:cNvSpPr>
          <p:nvPr/>
        </p:nvSpPr>
        <p:spPr>
          <a:xfrm>
            <a:off x="938142" y="897033"/>
            <a:ext cx="7227066" cy="106679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2000" b="1" dirty="0">
                <a:latin typeface="Segoe UI" panose="020B0502040204020203" pitchFamily="34" charset="0"/>
                <a:ea typeface="Segoe UI" panose="020B0502040204020203" pitchFamily="34" charset="0"/>
                <a:cs typeface="Segoe UI" panose="020B0502040204020203" pitchFamily="34" charset="0"/>
              </a:rPr>
              <a:t>Tank Cars for High-Hazard Flammable Trains (HHFT)</a:t>
            </a:r>
            <a:endParaRPr lang="en-US" b="1" dirty="0">
              <a:latin typeface="Segoe UI" panose="020B0502040204020203" pitchFamily="34" charset="0"/>
              <a:ea typeface="Segoe UI" panose="020B0502040204020203" pitchFamily="34" charset="0"/>
              <a:cs typeface="Segoe UI" panose="020B0502040204020203" pitchFamily="34" charset="0"/>
            </a:endParaRPr>
          </a:p>
          <a:p>
            <a:pPr marL="0" indent="0">
              <a:spcBef>
                <a:spcPts val="0"/>
              </a:spcBef>
              <a:buNone/>
            </a:pPr>
            <a:r>
              <a:rPr lang="en-US" sz="1800" dirty="0">
                <a:latin typeface="Segoe UI" panose="020B0502040204020203" pitchFamily="34" charset="0"/>
                <a:ea typeface="Segoe UI" panose="020B0502040204020203" pitchFamily="34" charset="0"/>
                <a:cs typeface="Segoe UI" panose="020B0502040204020203" pitchFamily="34" charset="0"/>
              </a:rPr>
              <a:t>New tank cars built after Oct. 1, 2015, must meet enhanced DOT 117 design or performance </a:t>
            </a:r>
            <a:r>
              <a:rPr lang="en-US" sz="1800" dirty="0" smtClean="0">
                <a:latin typeface="Segoe UI" panose="020B0502040204020203" pitchFamily="34" charset="0"/>
                <a:ea typeface="Segoe UI" panose="020B0502040204020203" pitchFamily="34" charset="0"/>
                <a:cs typeface="Segoe UI" panose="020B0502040204020203" pitchFamily="34" charset="0"/>
              </a:rPr>
              <a:t>criteria</a:t>
            </a:r>
            <a:endParaRPr lang="en-US" sz="18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938140" y="2079023"/>
            <a:ext cx="7227067" cy="1938992"/>
          </a:xfrm>
          <a:prstGeom prst="rect">
            <a:avLst/>
          </a:prstGeom>
        </p:spPr>
        <p:txBody>
          <a:bodyPr wrap="square" numCol="2">
            <a:spAutoFit/>
          </a:bodyPr>
          <a:lstStyle/>
          <a:p>
            <a:pPr marL="685800" lvl="4" indent="-228600">
              <a:buClr>
                <a:srgbClr val="F85D13"/>
              </a:buClr>
              <a:buSzPct val="11000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Increased thickness from </a:t>
            </a:r>
            <a:r>
              <a:rPr lang="en-US" sz="1600" dirty="0" smtClean="0">
                <a:latin typeface="Segoe UI" panose="020B0502040204020203" pitchFamily="34" charset="0"/>
                <a:ea typeface="Segoe UI" panose="020B0502040204020203" pitchFamily="34" charset="0"/>
                <a:cs typeface="Segoe UI" panose="020B0502040204020203" pitchFamily="34" charset="0"/>
              </a:rPr>
              <a:t>7/16” to 9/1” steel</a:t>
            </a:r>
            <a:br>
              <a:rPr lang="en-US" sz="1600" dirty="0" smtClean="0">
                <a:latin typeface="Segoe UI" panose="020B0502040204020203" pitchFamily="34" charset="0"/>
                <a:ea typeface="Segoe UI" panose="020B0502040204020203" pitchFamily="34" charset="0"/>
                <a:cs typeface="Segoe UI" panose="020B0502040204020203" pitchFamily="34" charset="0"/>
              </a:rPr>
            </a:b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625475" lvl="4" indent="-168275">
              <a:lnSpc>
                <a:spcPct val="150000"/>
              </a:lnSpc>
              <a:buClr>
                <a:srgbClr val="F85D13"/>
              </a:buClr>
              <a:buSzPct val="11000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Thermal </a:t>
            </a:r>
            <a:r>
              <a:rPr lang="en-US" sz="1600" dirty="0" smtClean="0">
                <a:latin typeface="Segoe UI" panose="020B0502040204020203" pitchFamily="34" charset="0"/>
                <a:ea typeface="Segoe UI" panose="020B0502040204020203" pitchFamily="34" charset="0"/>
                <a:cs typeface="Segoe UI" panose="020B0502040204020203" pitchFamily="34" charset="0"/>
              </a:rPr>
              <a:t>protection required</a:t>
            </a: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681038" lvl="4">
              <a:buClr>
                <a:srgbClr val="F85D13"/>
              </a:buClr>
              <a:buSzPct val="110000"/>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966788" lvl="4" indent="-285750">
              <a:buClr>
                <a:srgbClr val="F85D13"/>
              </a:buClr>
              <a:buSzPct val="110000"/>
              <a:buFont typeface="Arial" panose="020B0604020202020204" pitchFamily="34" charset="0"/>
              <a:buChar char="•"/>
            </a:pPr>
            <a:endParaRPr lang="en-US" sz="1600" dirty="0" smtClean="0">
              <a:latin typeface="Segoe UI" panose="020B0502040204020203" pitchFamily="34" charset="0"/>
              <a:ea typeface="Segoe UI" panose="020B0502040204020203" pitchFamily="34" charset="0"/>
              <a:cs typeface="Segoe UI" panose="020B0502040204020203" pitchFamily="34" charset="0"/>
            </a:endParaRPr>
          </a:p>
          <a:p>
            <a:pPr marL="966788" lvl="4" indent="-285750">
              <a:buClr>
                <a:srgbClr val="F85D13"/>
              </a:buClr>
              <a:buSzPct val="110000"/>
              <a:buFont typeface="Arial" panose="020B0604020202020204" pitchFamily="34" charset="0"/>
              <a:buChar char="•"/>
            </a:pP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685800" lvl="4" indent="-228600">
              <a:buClr>
                <a:srgbClr val="F85D13"/>
              </a:buClr>
              <a:buSzPct val="1100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Jacketing </a:t>
            </a:r>
            <a:r>
              <a:rPr lang="en-US" sz="1600" dirty="0">
                <a:latin typeface="Segoe UI" panose="020B0502040204020203" pitchFamily="34" charset="0"/>
                <a:ea typeface="Segoe UI" panose="020B0502040204020203" pitchFamily="34" charset="0"/>
                <a:cs typeface="Segoe UI" panose="020B0502040204020203" pitchFamily="34" charset="0"/>
              </a:rPr>
              <a:t>with minimum 11-gauge steel and </a:t>
            </a:r>
            <a:r>
              <a:rPr lang="en-US" sz="1600" dirty="0" smtClean="0">
                <a:latin typeface="Segoe UI" panose="020B0502040204020203" pitchFamily="34" charset="0"/>
                <a:ea typeface="Segoe UI" panose="020B0502040204020203" pitchFamily="34" charset="0"/>
                <a:cs typeface="Segoe UI" panose="020B0502040204020203" pitchFamily="34" charset="0"/>
              </a:rPr>
              <a:t>weather-tight</a:t>
            </a:r>
            <a:br>
              <a:rPr lang="en-US" sz="1600" dirty="0" smtClean="0">
                <a:latin typeface="Segoe UI" panose="020B0502040204020203" pitchFamily="34" charset="0"/>
                <a:ea typeface="Segoe UI" panose="020B0502040204020203" pitchFamily="34" charset="0"/>
                <a:cs typeface="Segoe UI" panose="020B0502040204020203" pitchFamily="34" charset="0"/>
              </a:rPr>
            </a:br>
            <a:endParaRPr lang="en-US" sz="1600" dirty="0">
              <a:latin typeface="Segoe UI" panose="020B0502040204020203" pitchFamily="34" charset="0"/>
              <a:ea typeface="Segoe UI" panose="020B0502040204020203" pitchFamily="34" charset="0"/>
              <a:cs typeface="Segoe UI" panose="020B0502040204020203" pitchFamily="34" charset="0"/>
            </a:endParaRPr>
          </a:p>
          <a:p>
            <a:pPr marL="625475" lvl="4" indent="-228600">
              <a:buClr>
                <a:srgbClr val="F85D13"/>
              </a:buClr>
              <a:buSzPct val="110000"/>
              <a:buFont typeface="Arial" panose="020B0604020202020204" pitchFamily="34" charset="0"/>
              <a:buChar char="•"/>
            </a:pPr>
            <a:r>
              <a:rPr lang="en-US" sz="1600" dirty="0" smtClean="0">
                <a:latin typeface="Segoe UI" panose="020B0502040204020203" pitchFamily="34" charset="0"/>
                <a:ea typeface="Segoe UI" panose="020B0502040204020203" pitchFamily="34" charset="0"/>
                <a:cs typeface="Segoe UI" panose="020B0502040204020203" pitchFamily="34" charset="0"/>
              </a:rPr>
              <a:t>Full-height Head </a:t>
            </a:r>
            <a:r>
              <a:rPr lang="en-US" sz="1600" dirty="0">
                <a:latin typeface="Segoe UI" panose="020B0502040204020203" pitchFamily="34" charset="0"/>
                <a:ea typeface="Segoe UI" panose="020B0502040204020203" pitchFamily="34" charset="0"/>
                <a:cs typeface="Segoe UI" panose="020B0502040204020203" pitchFamily="34" charset="0"/>
              </a:rPr>
              <a:t>Shield - </a:t>
            </a:r>
            <a:r>
              <a:rPr lang="en-US" sz="1600" dirty="0" smtClean="0">
                <a:latin typeface="Segoe UI" panose="020B0502040204020203" pitchFamily="34" charset="0"/>
                <a:ea typeface="Segoe UI" panose="020B0502040204020203" pitchFamily="34" charset="0"/>
                <a:cs typeface="Segoe UI" panose="020B0502040204020203" pitchFamily="34" charset="0"/>
              </a:rPr>
              <a:t>½” thick</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t="15780" b="25235"/>
          <a:stretch/>
        </p:blipFill>
        <p:spPr>
          <a:xfrm>
            <a:off x="1447800" y="3657600"/>
            <a:ext cx="6172200" cy="2514600"/>
          </a:xfrm>
          <a:prstGeom prst="rect">
            <a:avLst/>
          </a:prstGeom>
          <a:effectLst>
            <a:glow rad="63500">
              <a:schemeClr val="accent2">
                <a:satMod val="175000"/>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182746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0070C0"/>
                </a:solidFill>
              </a:rPr>
              <a:t>TRAINING &amp; LOCAL Coordination</a:t>
            </a:r>
            <a:endParaRPr lang="en-US" sz="3600" b="1" dirty="0">
              <a:solidFill>
                <a:srgbClr val="0070C0"/>
              </a:solidFill>
            </a:endParaRPr>
          </a:p>
        </p:txBody>
      </p:sp>
      <p:sp>
        <p:nvSpPr>
          <p:cNvPr id="3" name="Content Placeholder 2"/>
          <p:cNvSpPr>
            <a:spLocks noGrp="1"/>
          </p:cNvSpPr>
          <p:nvPr>
            <p:ph idx="1"/>
          </p:nvPr>
        </p:nvSpPr>
        <p:spPr>
          <a:xfrm>
            <a:off x="822960" y="1100628"/>
            <a:ext cx="7520940" cy="3928572"/>
          </a:xfrm>
        </p:spPr>
        <p:txBody>
          <a:bodyPr>
            <a:normAutofit/>
          </a:bodyPr>
          <a:lstStyle/>
          <a:p>
            <a:pPr lvl="0">
              <a:spcBef>
                <a:spcPts val="0"/>
              </a:spcBef>
              <a:buFont typeface="Wingdings" panose="05000000000000000000" pitchFamily="2" charset="2"/>
              <a:buChar char="Ø"/>
            </a:pPr>
            <a:r>
              <a:rPr lang="en-US" sz="2000" b="0" dirty="0" smtClean="0">
                <a:solidFill>
                  <a:srgbClr val="000000"/>
                </a:solidFill>
              </a:rPr>
              <a:t>Railroads have provided 1</a:t>
            </a:r>
            <a:r>
              <a:rPr lang="en-US" sz="2000" b="0" baseline="30000" dirty="0" smtClean="0">
                <a:solidFill>
                  <a:srgbClr val="000000"/>
                </a:solidFill>
              </a:rPr>
              <a:t>st</a:t>
            </a:r>
            <a:r>
              <a:rPr lang="en-US" sz="2000" b="0" dirty="0" smtClean="0">
                <a:solidFill>
                  <a:srgbClr val="000000"/>
                </a:solidFill>
              </a:rPr>
              <a:t> first responder training for decades: </a:t>
            </a:r>
            <a:br>
              <a:rPr lang="en-US" sz="2000" b="0" dirty="0" smtClean="0">
                <a:solidFill>
                  <a:srgbClr val="000000"/>
                </a:solidFill>
              </a:rPr>
            </a:br>
            <a:r>
              <a:rPr lang="en-US" sz="2000" b="0" dirty="0" smtClean="0">
                <a:solidFill>
                  <a:srgbClr val="000000"/>
                </a:solidFill>
              </a:rPr>
              <a:t>	5375 MN 1</a:t>
            </a:r>
            <a:r>
              <a:rPr lang="en-US" sz="2000" b="0" baseline="30000" dirty="0" smtClean="0">
                <a:solidFill>
                  <a:srgbClr val="000000"/>
                </a:solidFill>
              </a:rPr>
              <a:t>st</a:t>
            </a:r>
            <a:r>
              <a:rPr lang="en-US" sz="2000" b="0" dirty="0" smtClean="0">
                <a:solidFill>
                  <a:srgbClr val="000000"/>
                </a:solidFill>
              </a:rPr>
              <a:t> responders trained </a:t>
            </a:r>
            <a:r>
              <a:rPr lang="en-US" sz="2000" b="0" i="1" dirty="0">
                <a:solidFill>
                  <a:srgbClr val="000000"/>
                </a:solidFill>
              </a:rPr>
              <a:t>by railroads</a:t>
            </a:r>
            <a:r>
              <a:rPr lang="en-US" sz="2000" b="0" dirty="0">
                <a:solidFill>
                  <a:srgbClr val="000000"/>
                </a:solidFill>
              </a:rPr>
              <a:t> in </a:t>
            </a:r>
            <a:r>
              <a:rPr lang="en-US" sz="2000" b="0" dirty="0" smtClean="0">
                <a:solidFill>
                  <a:srgbClr val="000000"/>
                </a:solidFill>
              </a:rPr>
              <a:t>2014-15; 		2016 =1,700+</a:t>
            </a:r>
          </a:p>
          <a:p>
            <a:pPr lvl="0">
              <a:spcBef>
                <a:spcPts val="0"/>
              </a:spcBef>
              <a:buFont typeface="Wingdings" panose="05000000000000000000" pitchFamily="2" charset="2"/>
              <a:buChar char="Ø"/>
            </a:pPr>
            <a:endParaRPr lang="en-US" sz="2000" b="0" dirty="0">
              <a:solidFill>
                <a:srgbClr val="000000"/>
              </a:solidFill>
            </a:endParaRPr>
          </a:p>
          <a:p>
            <a:pPr lvl="0">
              <a:spcBef>
                <a:spcPts val="0"/>
              </a:spcBef>
              <a:buFont typeface="Wingdings" panose="05000000000000000000" pitchFamily="2" charset="2"/>
              <a:buChar char="Ø"/>
            </a:pPr>
            <a:r>
              <a:rPr lang="en-US" sz="2000" b="0" dirty="0" smtClean="0">
                <a:solidFill>
                  <a:srgbClr val="000000"/>
                </a:solidFill>
              </a:rPr>
              <a:t>Railroad also pay Minnesota DPS $1.25 million/year to provide similar training</a:t>
            </a:r>
            <a:br>
              <a:rPr lang="en-US" sz="2000" b="0" dirty="0" smtClean="0">
                <a:solidFill>
                  <a:srgbClr val="000000"/>
                </a:solidFill>
              </a:rPr>
            </a:br>
            <a:endParaRPr lang="en-US" sz="2000" b="0" dirty="0">
              <a:solidFill>
                <a:srgbClr val="000000"/>
              </a:solidFill>
            </a:endParaRPr>
          </a:p>
          <a:p>
            <a:pPr>
              <a:spcBef>
                <a:spcPts val="0"/>
              </a:spcBef>
              <a:buFont typeface="Wingdings" panose="05000000000000000000" pitchFamily="2" charset="2"/>
              <a:buChar char="Ø"/>
            </a:pPr>
            <a:r>
              <a:rPr lang="en-US" sz="2000" b="0" dirty="0" smtClean="0">
                <a:solidFill>
                  <a:srgbClr val="000000"/>
                </a:solidFill>
              </a:rPr>
              <a:t>Traditionally, 1st responders provided with hazmat manifests upon </a:t>
            </a:r>
            <a:r>
              <a:rPr lang="en-US" sz="2000" b="0" dirty="0">
                <a:solidFill>
                  <a:srgbClr val="000000"/>
                </a:solidFill>
              </a:rPr>
              <a:t>request, but </a:t>
            </a:r>
            <a:r>
              <a:rPr lang="en-US" sz="2000" b="0" dirty="0" smtClean="0">
                <a:solidFill>
                  <a:srgbClr val="000000"/>
                </a:solidFill>
              </a:rPr>
              <a:t>railroads now offer new technology…</a:t>
            </a:r>
            <a:br>
              <a:rPr lang="en-US" sz="2000" b="0" dirty="0" smtClean="0">
                <a:solidFill>
                  <a:srgbClr val="000000"/>
                </a:solidFill>
              </a:rPr>
            </a:br>
            <a:endParaRPr lang="en-US" sz="2000" b="0" dirty="0">
              <a:solidFill>
                <a:srgbClr val="000000"/>
              </a:solidFill>
            </a:endParaRPr>
          </a:p>
          <a:p>
            <a:pPr marL="350838" lvl="3" indent="-350838">
              <a:spcBef>
                <a:spcPts val="0"/>
              </a:spcBef>
              <a:buFont typeface="Wingdings" panose="05000000000000000000" pitchFamily="2" charset="2"/>
              <a:buChar char="Ø"/>
            </a:pPr>
            <a:r>
              <a:rPr lang="en-US" sz="2000" b="1" dirty="0" err="1" smtClean="0">
                <a:solidFill>
                  <a:srgbClr val="000000"/>
                </a:solidFill>
              </a:rPr>
              <a:t>AskRail</a:t>
            </a:r>
            <a:r>
              <a:rPr lang="en-US" sz="2000" b="0" dirty="0" smtClean="0">
                <a:solidFill>
                  <a:srgbClr val="000000"/>
                </a:solidFill>
              </a:rPr>
              <a:t> </a:t>
            </a:r>
            <a:r>
              <a:rPr lang="en-US" sz="2000" b="0" dirty="0">
                <a:solidFill>
                  <a:srgbClr val="000000"/>
                </a:solidFill>
              </a:rPr>
              <a:t>app </a:t>
            </a:r>
            <a:r>
              <a:rPr lang="en-US" sz="2000" b="0" dirty="0" smtClean="0">
                <a:solidFill>
                  <a:srgbClr val="000000"/>
                </a:solidFill>
              </a:rPr>
              <a:t>for </a:t>
            </a:r>
            <a:r>
              <a:rPr lang="en-US" sz="2000" b="0" dirty="0">
                <a:solidFill>
                  <a:srgbClr val="000000"/>
                </a:solidFill>
              </a:rPr>
              <a:t>first </a:t>
            </a:r>
            <a:r>
              <a:rPr lang="en-US" sz="2000" b="0" dirty="0" smtClean="0">
                <a:solidFill>
                  <a:srgbClr val="000000"/>
                </a:solidFill>
              </a:rPr>
              <a:t>responders, desktop format in testing now</a:t>
            </a:r>
          </a:p>
          <a:p>
            <a:endParaRPr lang="en-US" dirty="0"/>
          </a:p>
        </p:txBody>
      </p:sp>
    </p:spTree>
    <p:extLst>
      <p:ext uri="{BB962C8B-B14F-4D97-AF65-F5344CB8AC3E}">
        <p14:creationId xmlns:p14="http://schemas.microsoft.com/office/powerpoint/2010/main" val="234820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0070C0"/>
                </a:solidFill>
              </a:rPr>
              <a:t>Response &amp; remediation</a:t>
            </a:r>
            <a:endParaRPr lang="en-US" sz="3600" b="1" dirty="0">
              <a:solidFill>
                <a:srgbClr val="0070C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399" y="1100138"/>
            <a:ext cx="5562601" cy="248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76599"/>
            <a:ext cx="2743199"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76600"/>
            <a:ext cx="2971800"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10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304800"/>
            <a:ext cx="9144000" cy="914401"/>
          </a:xfrm>
          <a:prstGeom prst="rect">
            <a:avLst/>
          </a:prstGeom>
        </p:spPr>
        <p:txBody>
          <a:bodyPr>
            <a:norm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760"/>
              </a:lnSpc>
            </a:pPr>
            <a:r>
              <a:rPr lang="en-US" b="1" dirty="0" smtClean="0">
                <a:solidFill>
                  <a:srgbClr val="0070C0"/>
                </a:solidFill>
              </a:rPr>
              <a:t>LEGISLATIVE ISSUES</a:t>
            </a:r>
            <a:endParaRPr lang="en-US" b="1" i="1" dirty="0">
              <a:solidFill>
                <a:srgbClr val="0070C0"/>
              </a:solidFill>
            </a:endParaRPr>
          </a:p>
        </p:txBody>
      </p:sp>
      <p:sp>
        <p:nvSpPr>
          <p:cNvPr id="7" name="TextBox 6"/>
          <p:cNvSpPr txBox="1"/>
          <p:nvPr/>
        </p:nvSpPr>
        <p:spPr>
          <a:xfrm>
            <a:off x="533400" y="1143000"/>
            <a:ext cx="8458200" cy="4016484"/>
          </a:xfrm>
          <a:prstGeom prst="rect">
            <a:avLst/>
          </a:prstGeom>
          <a:noFill/>
        </p:spPr>
        <p:txBody>
          <a:bodyPr wrap="square" rtlCol="0">
            <a:spAutoFit/>
          </a:bodyPr>
          <a:lstStyle/>
          <a:p>
            <a:pPr marL="342900" indent="-342900">
              <a:buFont typeface="Wingdings" panose="05000000000000000000" pitchFamily="2" charset="2"/>
              <a:buChar char="Ø"/>
            </a:pPr>
            <a:r>
              <a:rPr lang="en-US" sz="1700" dirty="0" smtClean="0"/>
              <a:t>Governor Dayton proposes a </a:t>
            </a:r>
            <a:r>
              <a:rPr lang="en-US" sz="1700" b="1" dirty="0" smtClean="0"/>
              <a:t>dramatic increase the $50 million of property taxes </a:t>
            </a:r>
            <a:r>
              <a:rPr lang="en-US" sz="1700" dirty="0" smtClean="0"/>
              <a:t>railroads pay annually.  Courts </a:t>
            </a:r>
            <a:r>
              <a:rPr lang="en-US" sz="1700" dirty="0"/>
              <a:t>have repeatedly </a:t>
            </a:r>
            <a:r>
              <a:rPr lang="en-US" sz="1700" dirty="0" smtClean="0"/>
              <a:t>ruled </a:t>
            </a:r>
            <a:r>
              <a:rPr lang="en-US" sz="1700" dirty="0"/>
              <a:t>similar taxes violate federal law that prohibits taxing railroads </a:t>
            </a:r>
            <a:r>
              <a:rPr lang="en-US" sz="1700" dirty="0" smtClean="0"/>
              <a:t>differently. Funds not designated for rail improvements</a:t>
            </a:r>
            <a:br>
              <a:rPr lang="en-US" sz="1700" dirty="0" smtClean="0"/>
            </a:br>
            <a:r>
              <a:rPr lang="en-US" sz="1700" dirty="0" smtClean="0"/>
              <a:t> </a:t>
            </a:r>
          </a:p>
          <a:p>
            <a:pPr marL="342900" indent="-342900">
              <a:buFont typeface="Wingdings" panose="05000000000000000000" pitchFamily="2" charset="2"/>
              <a:buChar char="Ø"/>
            </a:pPr>
            <a:r>
              <a:rPr lang="en-US" sz="1700" dirty="0" smtClean="0"/>
              <a:t>A proposed</a:t>
            </a:r>
            <a:r>
              <a:rPr lang="en-US" sz="1700" b="1" dirty="0" smtClean="0"/>
              <a:t> grade crossing tax </a:t>
            </a:r>
            <a:r>
              <a:rPr lang="en-US" sz="1700" dirty="0" smtClean="0"/>
              <a:t>would cost railroads </a:t>
            </a:r>
            <a:r>
              <a:rPr lang="en-US" sz="1700" b="1" dirty="0" smtClean="0"/>
              <a:t>$33 million/year </a:t>
            </a:r>
            <a:r>
              <a:rPr lang="en-US" sz="1700" dirty="0" smtClean="0"/>
              <a:t>though less than 1% of derailments happen at crossings and railroads already share in costs of project construction</a:t>
            </a:r>
          </a:p>
          <a:p>
            <a:pPr marL="342900" indent="-342900">
              <a:buFont typeface="Wingdings" panose="05000000000000000000" pitchFamily="2" charset="2"/>
              <a:buChar char="Ø"/>
            </a:pPr>
            <a:endParaRPr lang="en-US" sz="1700" dirty="0"/>
          </a:p>
          <a:p>
            <a:pPr marL="342900" indent="-342900">
              <a:buFont typeface="Wingdings" panose="05000000000000000000" pitchFamily="2" charset="2"/>
              <a:buChar char="Ø"/>
            </a:pPr>
            <a:r>
              <a:rPr lang="en-US" sz="1700" dirty="0" smtClean="0"/>
              <a:t>Certification of </a:t>
            </a:r>
            <a:r>
              <a:rPr lang="en-US" sz="1700" b="1" dirty="0" smtClean="0"/>
              <a:t>Railroad Police Officers </a:t>
            </a:r>
            <a:r>
              <a:rPr lang="en-US" sz="1700" dirty="0" smtClean="0"/>
              <a:t>– only 2 state do not allow railroad officers to have police powers</a:t>
            </a:r>
          </a:p>
          <a:p>
            <a:endParaRPr lang="en-US" sz="1700" dirty="0"/>
          </a:p>
          <a:p>
            <a:pPr marL="342900" indent="-342900">
              <a:buFont typeface="Wingdings" panose="05000000000000000000" pitchFamily="2" charset="2"/>
              <a:buChar char="Ø"/>
            </a:pPr>
            <a:r>
              <a:rPr lang="en-US" sz="1700" dirty="0" smtClean="0"/>
              <a:t>Railroads helped craft legislation to improve </a:t>
            </a:r>
            <a:r>
              <a:rPr lang="en-US" sz="1700" b="1" dirty="0" smtClean="0"/>
              <a:t>communication, training and information sharing with 1</a:t>
            </a:r>
            <a:r>
              <a:rPr lang="en-US" sz="1700" b="1" baseline="30000" dirty="0" smtClean="0"/>
              <a:t>st</a:t>
            </a:r>
            <a:r>
              <a:rPr lang="en-US" sz="1700" b="1" dirty="0" smtClean="0"/>
              <a:t> responders and emergency managers </a:t>
            </a:r>
            <a:r>
              <a:rPr lang="en-US" sz="1700" dirty="0" smtClean="0"/>
              <a:t>- failed last session; currently in Senate File 210 (bonding bill)</a:t>
            </a:r>
          </a:p>
          <a:p>
            <a:endParaRPr lang="en-US" sz="1700" dirty="0" smtClean="0"/>
          </a:p>
        </p:txBody>
      </p:sp>
    </p:spTree>
    <p:extLst>
      <p:ext uri="{BB962C8B-B14F-4D97-AF65-F5344CB8AC3E}">
        <p14:creationId xmlns:p14="http://schemas.microsoft.com/office/powerpoint/2010/main" val="177104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92" y="381000"/>
            <a:ext cx="7520940" cy="548640"/>
          </a:xfrm>
        </p:spPr>
        <p:txBody>
          <a:bodyPr/>
          <a:lstStyle/>
          <a:p>
            <a:r>
              <a:rPr lang="en-US" sz="4000" b="1" i="1" dirty="0" smtClean="0">
                <a:solidFill>
                  <a:srgbClr val="0070C0"/>
                </a:solidFill>
              </a:rPr>
              <a:t>Questions</a:t>
            </a:r>
            <a:r>
              <a:rPr lang="en-US" sz="4000" i="1" dirty="0" smtClean="0">
                <a:solidFill>
                  <a:srgbClr val="0070C0"/>
                </a:solidFill>
              </a:rPr>
              <a:t>?</a:t>
            </a:r>
            <a:endParaRPr lang="en-US" sz="4000" i="1" dirty="0">
              <a:solidFill>
                <a:srgbClr val="0070C0"/>
              </a:solidFill>
            </a:endParaRPr>
          </a:p>
        </p:txBody>
      </p:sp>
      <p:sp>
        <p:nvSpPr>
          <p:cNvPr id="3" name="Content Placeholder 2"/>
          <p:cNvSpPr>
            <a:spLocks noGrp="1"/>
          </p:cNvSpPr>
          <p:nvPr>
            <p:ph idx="1"/>
          </p:nvPr>
        </p:nvSpPr>
        <p:spPr>
          <a:xfrm>
            <a:off x="822960" y="1371600"/>
            <a:ext cx="7520940" cy="3308877"/>
          </a:xfrm>
        </p:spPr>
        <p:txBody>
          <a:bodyPr>
            <a:normAutofit/>
          </a:bodyPr>
          <a:lstStyle/>
          <a:p>
            <a:pPr algn="ctr"/>
            <a:endParaRPr lang="en-US" sz="2400" i="1" dirty="0" smtClean="0">
              <a:latin typeface="+mj-lt"/>
            </a:endParaRPr>
          </a:p>
          <a:p>
            <a:pPr algn="ctr"/>
            <a:r>
              <a:rPr lang="en-US" sz="5200" i="1" dirty="0" smtClean="0">
                <a:latin typeface="+mj-lt"/>
              </a:rPr>
              <a:t>Thank- you… </a:t>
            </a:r>
          </a:p>
          <a:p>
            <a:pPr algn="ctr"/>
            <a:r>
              <a:rPr lang="en-US" sz="5200" i="1" dirty="0" smtClean="0">
                <a:latin typeface="+mj-lt"/>
              </a:rPr>
              <a:t>“Stay on Track!”</a:t>
            </a:r>
          </a:p>
          <a:p>
            <a:pPr algn="ctr"/>
            <a:endParaRPr lang="en-US" dirty="0" smtClean="0"/>
          </a:p>
          <a:p>
            <a:pPr algn="ctr"/>
            <a:r>
              <a:rPr lang="en-US" sz="2800" dirty="0" smtClean="0"/>
              <a:t>Mnrailroads.com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288280"/>
            <a:ext cx="3135924" cy="1295400"/>
          </a:xfrm>
          <a:prstGeom prst="rect">
            <a:avLst/>
          </a:prstGeom>
        </p:spPr>
      </p:pic>
    </p:spTree>
    <p:extLst>
      <p:ext uri="{BB962C8B-B14F-4D97-AF65-F5344CB8AC3E}">
        <p14:creationId xmlns:p14="http://schemas.microsoft.com/office/powerpoint/2010/main" val="365910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txBox="1">
            <a:spLocks noChangeArrowheads="1"/>
          </p:cNvSpPr>
          <p:nvPr/>
        </p:nvSpPr>
        <p:spPr bwMode="auto">
          <a:xfrm>
            <a:off x="152400" y="767556"/>
            <a:ext cx="4119563" cy="403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b="1">
                <a:solidFill>
                  <a:schemeClr val="bg1"/>
                </a:solidFill>
                <a:latin typeface="Arial Narrow" pitchFamily="34" charset="0"/>
                <a:ea typeface="ＭＳ Ｐゴシック" pitchFamily="34" charset="-128"/>
              </a:defRPr>
            </a:lvl1pPr>
            <a:lvl2pPr marL="742950" indent="-285750" eaLnBrk="0" hangingPunct="0">
              <a:spcBef>
                <a:spcPct val="20000"/>
              </a:spcBef>
              <a:buChar char="–"/>
              <a:defRPr sz="2800" b="1">
                <a:solidFill>
                  <a:schemeClr val="bg1"/>
                </a:solidFill>
                <a:latin typeface="Arial Narrow" pitchFamily="34" charset="0"/>
                <a:ea typeface="ＭＳ Ｐゴシック" pitchFamily="34" charset="-128"/>
              </a:defRPr>
            </a:lvl2pPr>
            <a:lvl3pPr marL="1143000" indent="-228600" eaLnBrk="0" hangingPunct="0">
              <a:spcBef>
                <a:spcPct val="20000"/>
              </a:spcBef>
              <a:buChar char="•"/>
              <a:defRPr sz="2400" b="1">
                <a:solidFill>
                  <a:schemeClr val="bg1"/>
                </a:solidFill>
                <a:latin typeface="Arial Narrow" pitchFamily="34" charset="0"/>
                <a:ea typeface="ＭＳ Ｐゴシック" pitchFamily="34" charset="-128"/>
              </a:defRPr>
            </a:lvl3pPr>
            <a:lvl4pPr marL="1600200" indent="-228600" eaLnBrk="0" hangingPunct="0">
              <a:spcBef>
                <a:spcPct val="20000"/>
              </a:spcBef>
              <a:buChar char="–"/>
              <a:defRPr sz="2000" b="1">
                <a:solidFill>
                  <a:schemeClr val="bg1"/>
                </a:solidFill>
                <a:latin typeface="Arial Narrow" pitchFamily="34" charset="0"/>
                <a:ea typeface="ＭＳ Ｐゴシック" pitchFamily="34" charset="-128"/>
              </a:defRPr>
            </a:lvl4pPr>
            <a:lvl5pPr marL="2057400" indent="-228600" eaLnBrk="0" hangingPunct="0">
              <a:spcBef>
                <a:spcPct val="20000"/>
              </a:spcBef>
              <a:buChar char="»"/>
              <a:defRPr sz="2000" b="1">
                <a:solidFill>
                  <a:schemeClr val="bg1"/>
                </a:solidFill>
                <a:latin typeface="Arial Narrow" pitchFamily="34" charset="0"/>
                <a:ea typeface="ＭＳ Ｐゴシック" pitchFamily="34" charset="-128"/>
              </a:defRPr>
            </a:lvl5pPr>
            <a:lvl6pPr marL="25146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6pPr>
            <a:lvl7pPr marL="29718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7pPr>
            <a:lvl8pPr marL="34290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8pPr>
            <a:lvl9pPr marL="3886200" indent="-228600" eaLnBrk="0" fontAlgn="base" hangingPunct="0">
              <a:spcBef>
                <a:spcPct val="20000"/>
              </a:spcBef>
              <a:spcAft>
                <a:spcPct val="0"/>
              </a:spcAft>
              <a:buChar char="»"/>
              <a:defRPr sz="2000" b="1">
                <a:solidFill>
                  <a:schemeClr val="bg1"/>
                </a:solidFill>
                <a:latin typeface="Arial Narrow" pitchFamily="34" charset="0"/>
                <a:ea typeface="ＭＳ Ｐゴシック" pitchFamily="34" charset="-128"/>
              </a:defRPr>
            </a:lvl9pPr>
          </a:lstStyle>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4 </a:t>
            </a:r>
            <a:r>
              <a:rPr lang="en-US" altLang="en-US" sz="2000" dirty="0">
                <a:solidFill>
                  <a:schemeClr val="tx1"/>
                </a:solidFill>
                <a:latin typeface="+mj-lt"/>
                <a:cs typeface="Arial" panose="020B0604020202020204" pitchFamily="34" charset="0"/>
              </a:rPr>
              <a:t>Class I r</a:t>
            </a:r>
            <a:r>
              <a:rPr lang="en-US" altLang="en-US" sz="2000" dirty="0" smtClean="0">
                <a:solidFill>
                  <a:schemeClr val="tx1"/>
                </a:solidFill>
                <a:latin typeface="+mj-lt"/>
                <a:cs typeface="Arial" panose="020B0604020202020204" pitchFamily="34" charset="0"/>
              </a:rPr>
              <a:t>ailroads </a:t>
            </a:r>
            <a:br>
              <a:rPr lang="en-US" altLang="en-US" sz="2000" dirty="0" smtClean="0">
                <a:solidFill>
                  <a:schemeClr val="tx1"/>
                </a:solidFill>
                <a:latin typeface="+mj-lt"/>
                <a:cs typeface="Arial" panose="020B0604020202020204" pitchFamily="34" charset="0"/>
              </a:rPr>
            </a:br>
            <a:r>
              <a:rPr lang="en-US" altLang="en-US" sz="2000" dirty="0" smtClean="0">
                <a:solidFill>
                  <a:schemeClr val="tx1"/>
                </a:solidFill>
                <a:latin typeface="+mj-lt"/>
                <a:cs typeface="Arial" panose="020B0604020202020204" pitchFamily="34" charset="0"/>
              </a:rPr>
              <a:t>	BNSF, CP, UP, CN</a:t>
            </a:r>
            <a:endParaRPr lang="en-US" altLang="en-US" sz="2000" dirty="0">
              <a:solidFill>
                <a:schemeClr val="tx1"/>
              </a:solidFill>
              <a:latin typeface="+mj-lt"/>
              <a:cs typeface="Arial" panose="020B0604020202020204" pitchFamily="34" charset="0"/>
            </a:endParaRPr>
          </a:p>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18 Short-line </a:t>
            </a:r>
            <a:r>
              <a:rPr lang="en-US" altLang="en-US" sz="2000" dirty="0">
                <a:solidFill>
                  <a:schemeClr val="tx1"/>
                </a:solidFill>
                <a:latin typeface="+mj-lt"/>
                <a:cs typeface="Arial" panose="020B0604020202020204" pitchFamily="34" charset="0"/>
              </a:rPr>
              <a:t>r</a:t>
            </a:r>
            <a:r>
              <a:rPr lang="en-US" altLang="en-US" sz="2000" dirty="0" smtClean="0">
                <a:solidFill>
                  <a:schemeClr val="tx1"/>
                </a:solidFill>
                <a:latin typeface="+mj-lt"/>
                <a:cs typeface="Arial" panose="020B0604020202020204" pitchFamily="34" charset="0"/>
              </a:rPr>
              <a:t>ailroads</a:t>
            </a:r>
            <a:endParaRPr lang="en-US" altLang="en-US" sz="2000" dirty="0">
              <a:solidFill>
                <a:schemeClr val="tx1"/>
              </a:solidFill>
              <a:latin typeface="+mj-lt"/>
              <a:cs typeface="Arial" panose="020B0604020202020204" pitchFamily="34" charset="0"/>
            </a:endParaRPr>
          </a:p>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4,485 route miles</a:t>
            </a:r>
            <a:r>
              <a:rPr lang="en-US" altLang="en-US" sz="2000" dirty="0">
                <a:solidFill>
                  <a:schemeClr val="tx1"/>
                </a:solidFill>
                <a:latin typeface="+mj-lt"/>
                <a:cs typeface="Arial" panose="020B0604020202020204" pitchFamily="34" charset="0"/>
              </a:rPr>
              <a:t> </a:t>
            </a:r>
            <a:r>
              <a:rPr lang="en-US" altLang="en-US" sz="2000" dirty="0" smtClean="0">
                <a:solidFill>
                  <a:schemeClr val="tx1"/>
                </a:solidFill>
                <a:latin typeface="+mj-lt"/>
                <a:cs typeface="Arial" panose="020B0604020202020204" pitchFamily="34" charset="0"/>
              </a:rPr>
              <a:t>- 8</a:t>
            </a:r>
            <a:r>
              <a:rPr lang="en-US" altLang="en-US" sz="2000" baseline="30000" dirty="0" smtClean="0">
                <a:solidFill>
                  <a:schemeClr val="tx1"/>
                </a:solidFill>
                <a:latin typeface="+mj-lt"/>
                <a:cs typeface="Arial" panose="020B0604020202020204" pitchFamily="34" charset="0"/>
              </a:rPr>
              <a:t>th</a:t>
            </a:r>
            <a:r>
              <a:rPr lang="en-US" altLang="en-US" sz="2000" dirty="0" smtClean="0">
                <a:solidFill>
                  <a:schemeClr val="tx1"/>
                </a:solidFill>
                <a:latin typeface="+mj-lt"/>
                <a:cs typeface="Arial" panose="020B0604020202020204" pitchFamily="34" charset="0"/>
              </a:rPr>
              <a:t> in U.S.</a:t>
            </a:r>
          </a:p>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Two major truck to rail intermodal container terminals</a:t>
            </a:r>
          </a:p>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Railcar = 3.5 truck trailers </a:t>
            </a:r>
            <a:br>
              <a:rPr lang="en-US" altLang="en-US" sz="2000" dirty="0" smtClean="0">
                <a:solidFill>
                  <a:schemeClr val="tx1"/>
                </a:solidFill>
                <a:latin typeface="+mj-lt"/>
                <a:cs typeface="Arial" panose="020B0604020202020204" pitchFamily="34" charset="0"/>
              </a:rPr>
            </a:br>
            <a:r>
              <a:rPr lang="en-US" altLang="en-US" sz="2000" dirty="0" smtClean="0">
                <a:solidFill>
                  <a:schemeClr val="tx1"/>
                </a:solidFill>
                <a:latin typeface="+mj-lt"/>
                <a:cs typeface="Arial" panose="020B0604020202020204" pitchFamily="34" charset="0"/>
              </a:rPr>
              <a:t>	1 ton – 435 mi – 1 gal.</a:t>
            </a:r>
          </a:p>
          <a:p>
            <a:pPr eaLnBrk="1" fontAlgn="auto" hangingPunct="1">
              <a:spcAft>
                <a:spcPts val="1200"/>
              </a:spcAft>
              <a:buFont typeface="Wingdings" panose="05000000000000000000" pitchFamily="2" charset="2"/>
              <a:buChar char="Ø"/>
              <a:defRPr/>
            </a:pPr>
            <a:r>
              <a:rPr lang="en-US" altLang="en-US" sz="2000" dirty="0" smtClean="0">
                <a:solidFill>
                  <a:schemeClr val="tx1"/>
                </a:solidFill>
                <a:latin typeface="+mj-lt"/>
                <a:cs typeface="Arial" panose="020B0604020202020204" pitchFamily="34" charset="0"/>
              </a:rPr>
              <a:t>First train in MN ran from St. Paul to St. Anthony in 1862</a:t>
            </a:r>
          </a:p>
          <a:p>
            <a:pPr eaLnBrk="1" fontAlgn="auto" hangingPunct="1">
              <a:spcAft>
                <a:spcPts val="1200"/>
              </a:spcAft>
              <a:buFont typeface="Lucida Sans Unicode" panose="020B0602030504020204" pitchFamily="34" charset="0"/>
              <a:buChar char="‣"/>
              <a:defRPr/>
            </a:pPr>
            <a:endParaRPr lang="en-US" altLang="en-US" sz="2000" dirty="0">
              <a:solidFill>
                <a:schemeClr val="tx1"/>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30480" y="259080"/>
            <a:ext cx="4392613" cy="609600"/>
          </a:xfrm>
          <a:prstGeom prst="rect">
            <a:avLst/>
          </a:prstGeom>
          <a:noFill/>
          <a:ln w="9525">
            <a:noFill/>
            <a:miter lim="800000"/>
            <a:headEnd/>
            <a:tailEnd/>
          </a:ln>
        </p:spPr>
        <p:txBody>
          <a:bodyPr/>
          <a:lstStyle/>
          <a:p>
            <a:pPr marL="342900" indent="-342900" algn="ctr" fontAlgn="auto">
              <a:spcBef>
                <a:spcPct val="20000"/>
              </a:spcBef>
              <a:spcAft>
                <a:spcPts val="0"/>
              </a:spcAft>
              <a:defRPr/>
            </a:pPr>
            <a:r>
              <a:rPr lang="en-US" sz="2800" b="1" kern="0" dirty="0">
                <a:solidFill>
                  <a:srgbClr val="0070C0"/>
                </a:solidFill>
                <a:cs typeface="Arial" panose="020B0604020202020204" pitchFamily="34" charset="0"/>
              </a:rPr>
              <a:t>Minnesota </a:t>
            </a:r>
            <a:r>
              <a:rPr lang="en-US" sz="2800" b="1" kern="0" dirty="0" smtClean="0">
                <a:solidFill>
                  <a:srgbClr val="0070C0"/>
                </a:solidFill>
                <a:cs typeface="Arial" panose="020B0604020202020204" pitchFamily="34" charset="0"/>
              </a:rPr>
              <a:t>Freight Rail</a:t>
            </a:r>
            <a:endParaRPr lang="en-US" sz="2800" b="1" kern="0" dirty="0">
              <a:solidFill>
                <a:srgbClr val="0070C0"/>
              </a:solidFill>
              <a:cs typeface="Arial" panose="020B0604020202020204" pitchFamily="34" charset="0"/>
            </a:endParaRP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40545"/>
            <a:ext cx="4724401" cy="613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5029200"/>
            <a:ext cx="2212181" cy="124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6944" y="5029200"/>
            <a:ext cx="2202655"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5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171450" y="228600"/>
            <a:ext cx="8915400" cy="746344"/>
          </a:xfrm>
          <a:prstGeom prst="rect">
            <a:avLst/>
          </a:prstGeom>
        </p:spPr>
        <p:txBody>
          <a:bodyPr>
            <a:no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760"/>
              </a:lnSpc>
            </a:pPr>
            <a:r>
              <a:rPr lang="en-US" b="1" dirty="0" smtClean="0">
                <a:solidFill>
                  <a:srgbClr val="0070C0"/>
                </a:solidFill>
              </a:rPr>
              <a:t>Economic impact of FREIGHT RAIL </a:t>
            </a:r>
            <a:endParaRPr lang="en-US" b="1" i="1" dirty="0">
              <a:solidFill>
                <a:srgbClr val="0070C0"/>
              </a:solidFill>
            </a:endParaRPr>
          </a:p>
        </p:txBody>
      </p:sp>
      <p:sp>
        <p:nvSpPr>
          <p:cNvPr id="2" name="TextBox 1"/>
          <p:cNvSpPr txBox="1"/>
          <p:nvPr/>
        </p:nvSpPr>
        <p:spPr>
          <a:xfrm>
            <a:off x="323850" y="940120"/>
            <a:ext cx="8610600" cy="4401205"/>
          </a:xfrm>
          <a:prstGeom prst="rect">
            <a:avLst/>
          </a:prstGeom>
          <a:noFill/>
        </p:spPr>
        <p:txBody>
          <a:bodyPr wrap="square" rtlCol="0">
            <a:spAutoFit/>
          </a:bodyPr>
          <a:lstStyle/>
          <a:p>
            <a:r>
              <a:rPr lang="en-US" sz="1600" dirty="0" smtClean="0">
                <a:latin typeface="+mj-lt"/>
              </a:rPr>
              <a:t>“</a:t>
            </a:r>
            <a:r>
              <a:rPr lang="en-US" sz="2000" b="1" dirty="0" smtClean="0">
                <a:latin typeface="+mj-lt"/>
              </a:rPr>
              <a:t>Freight </a:t>
            </a:r>
            <a:r>
              <a:rPr lang="en-US" sz="2000" b="1" dirty="0">
                <a:latin typeface="+mj-lt"/>
              </a:rPr>
              <a:t>Rail: </a:t>
            </a:r>
            <a:r>
              <a:rPr lang="en-US" sz="2000" b="1" dirty="0" smtClean="0">
                <a:latin typeface="+mj-lt"/>
              </a:rPr>
              <a:t> How </a:t>
            </a:r>
            <a:r>
              <a:rPr lang="en-US" sz="2000" b="1" dirty="0">
                <a:latin typeface="+mj-lt"/>
              </a:rPr>
              <a:t>an </a:t>
            </a:r>
            <a:r>
              <a:rPr lang="en-US" sz="2000" b="1" dirty="0" smtClean="0">
                <a:latin typeface="+mj-lt"/>
              </a:rPr>
              <a:t>‘ordinary’ industry </a:t>
            </a:r>
            <a:r>
              <a:rPr lang="en-US" sz="2000" b="1" dirty="0">
                <a:latin typeface="+mj-lt"/>
              </a:rPr>
              <a:t>helps make the </a:t>
            </a:r>
            <a:r>
              <a:rPr lang="en-US" sz="2000" b="1" dirty="0" smtClean="0">
                <a:latin typeface="+mj-lt"/>
              </a:rPr>
              <a:t>Minnesota economy              		extraordinary”   </a:t>
            </a:r>
            <a:r>
              <a:rPr lang="en-US" sz="2000" dirty="0" smtClean="0"/>
              <a:t>(</a:t>
            </a:r>
            <a:r>
              <a:rPr lang="en-US" sz="1600" dirty="0" smtClean="0"/>
              <a:t>Phillip Romero, University of Oregon, Feb. 2016)</a:t>
            </a:r>
          </a:p>
          <a:p>
            <a:endParaRPr lang="en-US" sz="1600" dirty="0"/>
          </a:p>
          <a:p>
            <a:r>
              <a:rPr lang="en-US" sz="1600" dirty="0" smtClean="0"/>
              <a:t>The </a:t>
            </a:r>
            <a:r>
              <a:rPr lang="en-US" sz="1600" dirty="0"/>
              <a:t>history of the </a:t>
            </a:r>
            <a:r>
              <a:rPr lang="en-US" sz="1600" dirty="0" smtClean="0"/>
              <a:t>Minnesota &amp; Midwest </a:t>
            </a:r>
            <a:r>
              <a:rPr lang="en-US" sz="1600" dirty="0"/>
              <a:t>was profoundly shaped by </a:t>
            </a:r>
            <a:r>
              <a:rPr lang="en-US" sz="1600" dirty="0" smtClean="0"/>
              <a:t>railroad access</a:t>
            </a:r>
            <a:br>
              <a:rPr lang="en-US" sz="1600" dirty="0" smtClean="0"/>
            </a:br>
            <a:endParaRPr lang="en-US" sz="1600" dirty="0" smtClean="0"/>
          </a:p>
          <a:p>
            <a:r>
              <a:rPr lang="en-US" sz="1600" dirty="0" smtClean="0"/>
              <a:t>Railroads enabled agriculture and industry to flourish and communities to grow because exporters could ship products to distant markets and import an abundance of goods at competitive prices</a:t>
            </a:r>
          </a:p>
          <a:p>
            <a:endParaRPr lang="en-US" sz="1600" dirty="0" smtClean="0"/>
          </a:p>
          <a:p>
            <a:pPr marL="285750" indent="-285750">
              <a:buFont typeface="Arial" panose="020B0604020202020204" pitchFamily="34" charset="0"/>
              <a:buChar char="•"/>
            </a:pPr>
            <a:r>
              <a:rPr lang="en-US" sz="1600" dirty="0" smtClean="0"/>
              <a:t>Freight </a:t>
            </a:r>
            <a:r>
              <a:rPr lang="en-US" sz="1600" dirty="0"/>
              <a:t>rail is responsible for at least </a:t>
            </a:r>
            <a:r>
              <a:rPr lang="en-US" sz="1600" b="1" dirty="0"/>
              <a:t>7% of Minnesota employment </a:t>
            </a:r>
            <a:r>
              <a:rPr lang="en-US" sz="1600" dirty="0"/>
              <a:t>— a quarter of a million jobs — and $40 billion of state </a:t>
            </a:r>
            <a:r>
              <a:rPr lang="en-US" sz="1600" dirty="0" smtClean="0"/>
              <a:t>GDP</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Freight rail </a:t>
            </a:r>
            <a:r>
              <a:rPr lang="en-US" sz="1600" b="1" dirty="0"/>
              <a:t>adds about $2,000 to the average Minnesotan’s </a:t>
            </a:r>
            <a:r>
              <a:rPr lang="en-US" sz="1600" b="1" dirty="0" smtClean="0"/>
              <a:t>income</a:t>
            </a:r>
            <a:r>
              <a:rPr lang="en-US" sz="1600" dirty="0" smtClean="0"/>
              <a:t>, more </a:t>
            </a:r>
            <a:r>
              <a:rPr lang="en-US" sz="1600" dirty="0"/>
              <a:t>than $5,000 per household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Freight rail fosters enough statewide income for families and businesses to generate about </a:t>
            </a:r>
            <a:r>
              <a:rPr lang="en-US" sz="1600" b="1" dirty="0"/>
              <a:t>$7 billion in state and local tax </a:t>
            </a:r>
            <a:r>
              <a:rPr lang="en-US" sz="1600" b="1" dirty="0" smtClean="0"/>
              <a:t>revenue </a:t>
            </a:r>
            <a:endParaRPr lang="en-US" sz="1600" b="1" dirty="0"/>
          </a:p>
          <a:p>
            <a:pPr lvl="1"/>
            <a:r>
              <a:rPr lang="en-US" sz="1600" dirty="0" smtClean="0"/>
              <a:t> </a:t>
            </a:r>
            <a:endParaRPr lang="en-US" sz="1600" dirty="0"/>
          </a:p>
        </p:txBody>
      </p:sp>
    </p:spTree>
    <p:extLst>
      <p:ext uri="{BB962C8B-B14F-4D97-AF65-F5344CB8AC3E}">
        <p14:creationId xmlns:p14="http://schemas.microsoft.com/office/powerpoint/2010/main" val="313653919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276" y="-27213"/>
            <a:ext cx="8019245" cy="646331"/>
          </a:xfrm>
          <a:prstGeom prst="rect">
            <a:avLst/>
          </a:prstGeom>
          <a:noFill/>
        </p:spPr>
        <p:txBody>
          <a:bodyPr wrap="square" rtlCol="0">
            <a:spAutoFit/>
          </a:bodyPr>
          <a:lstStyle/>
          <a:p>
            <a:pPr algn="ctr"/>
            <a:r>
              <a:rPr lang="en-US" sz="3600" b="1" dirty="0" smtClean="0">
                <a:solidFill>
                  <a:srgbClr val="0070C0"/>
                </a:solidFill>
                <a:latin typeface="+mj-lt"/>
              </a:rPr>
              <a:t>Rail Freight in Minnesota</a:t>
            </a:r>
            <a:endParaRPr lang="en-US" sz="3600" b="1" dirty="0">
              <a:solidFill>
                <a:srgbClr val="0070C0"/>
              </a:solidFill>
              <a:latin typeface="+mj-lt"/>
            </a:endParaRPr>
          </a:p>
        </p:txBody>
      </p:sp>
      <p:sp>
        <p:nvSpPr>
          <p:cNvPr id="4" name="TextBox 3"/>
          <p:cNvSpPr txBox="1"/>
          <p:nvPr/>
        </p:nvSpPr>
        <p:spPr>
          <a:xfrm>
            <a:off x="228599" y="707433"/>
            <a:ext cx="8610600" cy="2677656"/>
          </a:xfrm>
          <a:prstGeom prst="rect">
            <a:avLst/>
          </a:prstGeom>
          <a:noFill/>
        </p:spPr>
        <p:txBody>
          <a:bodyPr wrap="square" rtlCol="0">
            <a:spAutoFit/>
          </a:bodyPr>
          <a:lstStyle/>
          <a:p>
            <a:pPr marL="342900" indent="-342900">
              <a:buFont typeface="Wingdings" panose="05000000000000000000" pitchFamily="2" charset="2"/>
              <a:buChar char="Ø"/>
            </a:pPr>
            <a:r>
              <a:rPr lang="en-US" sz="1600" dirty="0" smtClean="0"/>
              <a:t>26% of freight tonnage in MN transported </a:t>
            </a:r>
            <a:r>
              <a:rPr lang="en-US" sz="1600" dirty="0"/>
              <a:t>by rail (</a:t>
            </a:r>
            <a:r>
              <a:rPr lang="en-US" sz="1600" dirty="0" smtClean="0"/>
              <a:t>2012)</a:t>
            </a:r>
          </a:p>
          <a:p>
            <a:pPr marL="342900" indent="-342900">
              <a:buFont typeface="Wingdings" panose="05000000000000000000" pitchFamily="2" charset="2"/>
              <a:buChar char="Ø"/>
            </a:pPr>
            <a:r>
              <a:rPr lang="en-US" sz="1600" dirty="0" smtClean="0"/>
              <a:t>Minnesota is ranked 4</a:t>
            </a:r>
            <a:r>
              <a:rPr lang="en-US" sz="1600" baseline="30000" dirty="0" smtClean="0"/>
              <a:t>th</a:t>
            </a:r>
            <a:r>
              <a:rPr lang="en-US" sz="1600" dirty="0" smtClean="0"/>
              <a:t> in the U.S. in tonnage originating by rail and ranked 6</a:t>
            </a:r>
            <a:r>
              <a:rPr lang="en-US" sz="1600" baseline="30000" dirty="0" smtClean="0"/>
              <a:t>th</a:t>
            </a:r>
            <a:r>
              <a:rPr lang="en-US" sz="1600" dirty="0" smtClean="0"/>
              <a:t> in tonnage terminating by rail</a:t>
            </a:r>
          </a:p>
          <a:p>
            <a:pPr marL="342900" indent="-342900">
              <a:buFont typeface="Wingdings" panose="05000000000000000000" pitchFamily="2" charset="2"/>
              <a:buChar char="Ø"/>
            </a:pPr>
            <a:r>
              <a:rPr lang="en-US" sz="1600" dirty="0" smtClean="0"/>
              <a:t>In </a:t>
            </a:r>
            <a:r>
              <a:rPr lang="en-US" sz="1600" dirty="0"/>
              <a:t>2012, 253 million tons of </a:t>
            </a:r>
            <a:r>
              <a:rPr lang="en-US" sz="1600" dirty="0" smtClean="0"/>
              <a:t>freight moved </a:t>
            </a:r>
            <a:r>
              <a:rPr lang="en-US" sz="1600" dirty="0"/>
              <a:t>over Minnesota’s rail </a:t>
            </a:r>
            <a:r>
              <a:rPr lang="en-US" sz="1600" dirty="0" smtClean="0"/>
              <a:t>system – 3,837,000 carloads </a:t>
            </a:r>
          </a:p>
          <a:p>
            <a:pPr marL="342900" indent="-342900">
              <a:buFont typeface="Wingdings" panose="05000000000000000000" pitchFamily="2" charset="2"/>
              <a:buChar char="Ø"/>
            </a:pPr>
            <a:r>
              <a:rPr lang="en-US" sz="1600" dirty="0" smtClean="0"/>
              <a:t>By 2040 - projected </a:t>
            </a:r>
            <a:r>
              <a:rPr lang="en-US" sz="1600" dirty="0"/>
              <a:t>to rise to 649 million </a:t>
            </a:r>
            <a:r>
              <a:rPr lang="en-US" sz="1600" dirty="0" smtClean="0"/>
              <a:t>tons </a:t>
            </a:r>
            <a:r>
              <a:rPr lang="en-US" sz="1600" dirty="0"/>
              <a:t>valued at $34.1 </a:t>
            </a:r>
            <a:r>
              <a:rPr lang="en-US" sz="1600" dirty="0" smtClean="0"/>
              <a:t>billion – 250% increase</a:t>
            </a:r>
          </a:p>
          <a:p>
            <a:pPr marL="342900" indent="-342900">
              <a:buFont typeface="Arial" panose="020B0604020202020204" pitchFamily="34" charset="0"/>
              <a:buChar char="•"/>
            </a:pPr>
            <a:endParaRPr lang="en-US" sz="1600" b="1"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8" name="Picture 7"/>
          <p:cNvPicPr>
            <a:picLocks noChangeAspect="1"/>
          </p:cNvPicPr>
          <p:nvPr/>
        </p:nvPicPr>
        <p:blipFill>
          <a:blip r:embed="rId3"/>
          <a:stretch>
            <a:fillRect/>
          </a:stretch>
        </p:blipFill>
        <p:spPr>
          <a:xfrm>
            <a:off x="259079" y="2079396"/>
            <a:ext cx="4594137" cy="2949803"/>
          </a:xfrm>
          <a:prstGeom prst="rect">
            <a:avLst/>
          </a:prstGeom>
        </p:spPr>
      </p:pic>
      <p:pic>
        <p:nvPicPr>
          <p:cNvPr id="10" name="Picture 9"/>
          <p:cNvPicPr>
            <a:picLocks noChangeAspect="1"/>
          </p:cNvPicPr>
          <p:nvPr/>
        </p:nvPicPr>
        <p:blipFill>
          <a:blip r:embed="rId4"/>
          <a:stretch>
            <a:fillRect/>
          </a:stretch>
        </p:blipFill>
        <p:spPr>
          <a:xfrm>
            <a:off x="5181600" y="2325251"/>
            <a:ext cx="3530450" cy="2703948"/>
          </a:xfrm>
          <a:prstGeom prst="rect">
            <a:avLst/>
          </a:prstGeom>
        </p:spPr>
      </p:pic>
    </p:spTree>
    <p:extLst>
      <p:ext uri="{BB962C8B-B14F-4D97-AF65-F5344CB8AC3E}">
        <p14:creationId xmlns:p14="http://schemas.microsoft.com/office/powerpoint/2010/main" val="4239264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007743RR.jpg"/>
          <p:cNvPicPr>
            <a:picLocks noChangeAspect="1"/>
          </p:cNvPicPr>
          <p:nvPr/>
        </p:nvPicPr>
        <p:blipFill rotWithShape="1">
          <a:blip r:embed="rId3" cstate="print"/>
          <a:srcRect l="3583" t="16031" r="836" b="41057"/>
          <a:stretch/>
        </p:blipFill>
        <p:spPr>
          <a:xfrm>
            <a:off x="2046085" y="4802051"/>
            <a:ext cx="3621385" cy="1519239"/>
          </a:xfrm>
          <a:prstGeom prst="rect">
            <a:avLst/>
          </a:prstGeom>
          <a:noFill/>
          <a:ln>
            <a:noFill/>
          </a:ln>
        </p:spPr>
      </p:pic>
      <p:pic>
        <p:nvPicPr>
          <p:cNvPr id="7268382" name="Picture 1054" descr="paper"/>
          <p:cNvPicPr>
            <a:picLocks noChangeAspect="1" noChangeArrowheads="1"/>
          </p:cNvPicPr>
          <p:nvPr/>
        </p:nvPicPr>
        <p:blipFill rotWithShape="1">
          <a:blip r:embed="rId4" cstate="print"/>
          <a:srcRect t="19553" r="-206" b="15146"/>
          <a:stretch/>
        </p:blipFill>
        <p:spPr bwMode="auto">
          <a:xfrm>
            <a:off x="2062165" y="1306377"/>
            <a:ext cx="3095625" cy="2022852"/>
          </a:xfrm>
          <a:prstGeom prst="rect">
            <a:avLst/>
          </a:prstGeom>
          <a:noFill/>
          <a:ln>
            <a:noFill/>
          </a:ln>
        </p:spPr>
      </p:pic>
      <p:pic>
        <p:nvPicPr>
          <p:cNvPr id="7268381" name="Picture 1053" descr="12026"/>
          <p:cNvPicPr>
            <a:picLocks noChangeAspect="1" noChangeArrowheads="1"/>
          </p:cNvPicPr>
          <p:nvPr/>
        </p:nvPicPr>
        <p:blipFill rotWithShape="1">
          <a:blip r:embed="rId5" cstate="print"/>
          <a:srcRect l="1" r="989" b="32931"/>
          <a:stretch/>
        </p:blipFill>
        <p:spPr bwMode="auto">
          <a:xfrm>
            <a:off x="5157790" y="1304790"/>
            <a:ext cx="1430337" cy="1976437"/>
          </a:xfrm>
          <a:prstGeom prst="rect">
            <a:avLst/>
          </a:prstGeom>
          <a:noFill/>
          <a:ln>
            <a:noFill/>
          </a:ln>
        </p:spPr>
      </p:pic>
      <p:sp>
        <p:nvSpPr>
          <p:cNvPr id="6" name="Title 5"/>
          <p:cNvSpPr>
            <a:spLocks noGrp="1"/>
          </p:cNvSpPr>
          <p:nvPr>
            <p:ph type="title"/>
          </p:nvPr>
        </p:nvSpPr>
        <p:spPr/>
        <p:txBody>
          <a:bodyPr/>
          <a:lstStyle/>
          <a:p>
            <a:r>
              <a:rPr lang="en-US" dirty="0" smtClean="0">
                <a:solidFill>
                  <a:srgbClr val="0070C0"/>
                </a:solidFill>
              </a:rPr>
              <a:t/>
            </a:r>
            <a:br>
              <a:rPr lang="en-US" dirty="0" smtClean="0">
                <a:solidFill>
                  <a:srgbClr val="0070C0"/>
                </a:solidFill>
              </a:rPr>
            </a:br>
            <a:r>
              <a:rPr lang="en-US" sz="3200" b="1" dirty="0" smtClean="0">
                <a:solidFill>
                  <a:srgbClr val="0070C0"/>
                </a:solidFill>
              </a:rPr>
              <a:t>Railroads Haul nearly everything!</a:t>
            </a:r>
            <a:endParaRPr lang="en-US" sz="3200" b="1" dirty="0">
              <a:solidFill>
                <a:srgbClr val="0070C0"/>
              </a:solidFill>
            </a:endParaRPr>
          </a:p>
        </p:txBody>
      </p:sp>
      <p:sp>
        <p:nvSpPr>
          <p:cNvPr id="7" name="Text Placeholder 6"/>
          <p:cNvSpPr>
            <a:spLocks noGrp="1"/>
          </p:cNvSpPr>
          <p:nvPr>
            <p:ph type="body" sz="quarter" idx="16"/>
          </p:nvPr>
        </p:nvSpPr>
        <p:spPr/>
        <p:txBody>
          <a:bodyPr/>
          <a:lstStyle/>
          <a:p>
            <a:endParaRPr lang="en-US" dirty="0"/>
          </a:p>
        </p:txBody>
      </p:sp>
      <p:pic>
        <p:nvPicPr>
          <p:cNvPr id="7268355" name="Picture 1027"/>
          <p:cNvPicPr>
            <a:picLocks noChangeAspect="1" noChangeArrowheads="1"/>
          </p:cNvPicPr>
          <p:nvPr/>
        </p:nvPicPr>
        <p:blipFill rotWithShape="1">
          <a:blip r:embed="rId6" cstate="print"/>
          <a:srcRect l="-1227" r="8644"/>
          <a:stretch/>
        </p:blipFill>
        <p:spPr bwMode="auto">
          <a:xfrm>
            <a:off x="6602415" y="1304790"/>
            <a:ext cx="2084386" cy="1987549"/>
          </a:xfrm>
          <a:prstGeom prst="rect">
            <a:avLst/>
          </a:prstGeom>
          <a:noFill/>
          <a:ln>
            <a:noFill/>
          </a:ln>
        </p:spPr>
      </p:pic>
      <p:pic>
        <p:nvPicPr>
          <p:cNvPr id="7268356" name="Picture 1028"/>
          <p:cNvPicPr>
            <a:picLocks noChangeAspect="1" noChangeArrowheads="1"/>
          </p:cNvPicPr>
          <p:nvPr/>
        </p:nvPicPr>
        <p:blipFill rotWithShape="1">
          <a:blip r:embed="rId7" cstate="print"/>
          <a:srcRect l="1248" t="7889" r="297" b="13172"/>
          <a:stretch/>
        </p:blipFill>
        <p:spPr bwMode="auto">
          <a:xfrm>
            <a:off x="4129088" y="3281226"/>
            <a:ext cx="2628900" cy="1468437"/>
          </a:xfrm>
          <a:prstGeom prst="rect">
            <a:avLst/>
          </a:prstGeom>
          <a:noFill/>
          <a:ln>
            <a:noFill/>
          </a:ln>
        </p:spPr>
      </p:pic>
      <p:pic>
        <p:nvPicPr>
          <p:cNvPr id="7268357" name="Picture 1029"/>
          <p:cNvPicPr>
            <a:picLocks noChangeAspect="1" noChangeArrowheads="1"/>
          </p:cNvPicPr>
          <p:nvPr/>
        </p:nvPicPr>
        <p:blipFill rotWithShape="1">
          <a:blip r:embed="rId8" cstate="print"/>
          <a:srcRect l="4848" t="9714" r="7780" b="12647"/>
          <a:stretch/>
        </p:blipFill>
        <p:spPr bwMode="auto">
          <a:xfrm>
            <a:off x="6750052" y="3332403"/>
            <a:ext cx="1936750" cy="1417260"/>
          </a:xfrm>
          <a:prstGeom prst="rect">
            <a:avLst/>
          </a:prstGeom>
          <a:noFill/>
          <a:ln>
            <a:noFill/>
          </a:ln>
        </p:spPr>
      </p:pic>
      <p:pic>
        <p:nvPicPr>
          <p:cNvPr id="7268359" name="Picture 1031"/>
          <p:cNvPicPr>
            <a:picLocks noChangeAspect="1" noChangeArrowheads="1"/>
          </p:cNvPicPr>
          <p:nvPr/>
        </p:nvPicPr>
        <p:blipFill rotWithShape="1">
          <a:blip r:embed="rId9" cstate="print"/>
          <a:srcRect l="-1" r="-1" b="17176"/>
          <a:stretch/>
        </p:blipFill>
        <p:spPr bwMode="auto">
          <a:xfrm>
            <a:off x="457199" y="3295516"/>
            <a:ext cx="2286001" cy="1444625"/>
          </a:xfrm>
          <a:prstGeom prst="rect">
            <a:avLst/>
          </a:prstGeom>
          <a:noFill/>
          <a:ln>
            <a:noFill/>
          </a:ln>
        </p:spPr>
      </p:pic>
      <p:pic>
        <p:nvPicPr>
          <p:cNvPr id="7268360" name="Picture 1032"/>
          <p:cNvPicPr>
            <a:picLocks noChangeAspect="1" noChangeArrowheads="1"/>
          </p:cNvPicPr>
          <p:nvPr/>
        </p:nvPicPr>
        <p:blipFill rotWithShape="1">
          <a:blip r:embed="rId10" cstate="print"/>
          <a:srcRect l="1" r="1243" b="21101"/>
          <a:stretch/>
        </p:blipFill>
        <p:spPr bwMode="auto">
          <a:xfrm>
            <a:off x="457200" y="1304789"/>
            <a:ext cx="1590675" cy="2000251"/>
          </a:xfrm>
          <a:prstGeom prst="rect">
            <a:avLst/>
          </a:prstGeom>
          <a:noFill/>
          <a:ln>
            <a:noFill/>
          </a:ln>
        </p:spPr>
      </p:pic>
      <p:pic>
        <p:nvPicPr>
          <p:cNvPr id="7268364" name="Picture 1036" descr="corn"/>
          <p:cNvPicPr>
            <a:picLocks noChangeAspect="1" noChangeArrowheads="1"/>
          </p:cNvPicPr>
          <p:nvPr/>
        </p:nvPicPr>
        <p:blipFill rotWithShape="1">
          <a:blip r:embed="rId11" cstate="print"/>
          <a:srcRect l="3588" t="13879" r="12903" b="44804"/>
          <a:stretch/>
        </p:blipFill>
        <p:spPr bwMode="auto">
          <a:xfrm>
            <a:off x="5727702" y="4790939"/>
            <a:ext cx="2959099" cy="1530351"/>
          </a:xfrm>
          <a:prstGeom prst="rect">
            <a:avLst/>
          </a:prstGeom>
          <a:noFill/>
          <a:ln>
            <a:noFill/>
          </a:ln>
        </p:spPr>
      </p:pic>
      <p:pic>
        <p:nvPicPr>
          <p:cNvPr id="7268366" name="Picture 1038" descr="tennis"/>
          <p:cNvPicPr>
            <a:picLocks noChangeAspect="1" noChangeArrowheads="1"/>
          </p:cNvPicPr>
          <p:nvPr/>
        </p:nvPicPr>
        <p:blipFill rotWithShape="1">
          <a:blip r:embed="rId12" cstate="print"/>
          <a:srcRect t="8820" r="513" b="26558"/>
          <a:stretch/>
        </p:blipFill>
        <p:spPr bwMode="auto">
          <a:xfrm>
            <a:off x="457198" y="4784591"/>
            <a:ext cx="1541465" cy="1536699"/>
          </a:xfrm>
          <a:prstGeom prst="rect">
            <a:avLst/>
          </a:prstGeom>
          <a:noFill/>
          <a:ln>
            <a:noFill/>
          </a:ln>
        </p:spPr>
      </p:pic>
      <p:pic>
        <p:nvPicPr>
          <p:cNvPr id="7268367" name="Picture 1039" descr="nails"/>
          <p:cNvPicPr>
            <a:picLocks noChangeAspect="1" noChangeArrowheads="1"/>
          </p:cNvPicPr>
          <p:nvPr/>
        </p:nvPicPr>
        <p:blipFill rotWithShape="1">
          <a:blip r:embed="rId13" cstate="print"/>
          <a:srcRect t="-3054" b="-3054"/>
          <a:stretch/>
        </p:blipFill>
        <p:spPr bwMode="auto">
          <a:xfrm>
            <a:off x="2773365" y="3281227"/>
            <a:ext cx="1336675" cy="1512888"/>
          </a:xfrm>
          <a:prstGeom prst="rect">
            <a:avLst/>
          </a:prstGeom>
          <a:noFill/>
          <a:ln>
            <a:noFill/>
          </a:ln>
        </p:spPr>
      </p:pic>
      <p:grpSp>
        <p:nvGrpSpPr>
          <p:cNvPr id="2" name="Group 2"/>
          <p:cNvGrpSpPr/>
          <p:nvPr/>
        </p:nvGrpSpPr>
        <p:grpSpPr>
          <a:xfrm>
            <a:off x="209550" y="1189279"/>
            <a:ext cx="8934450" cy="5245101"/>
            <a:chOff x="209550" y="798822"/>
            <a:chExt cx="8934450" cy="3933826"/>
          </a:xfrm>
        </p:grpSpPr>
        <p:sp>
          <p:nvSpPr>
            <p:cNvPr id="17424" name="Line 1040"/>
            <p:cNvSpPr>
              <a:spLocks noChangeShapeType="1"/>
            </p:cNvSpPr>
            <p:nvPr/>
          </p:nvSpPr>
          <p:spPr bwMode="auto">
            <a:xfrm>
              <a:off x="209550" y="2406166"/>
              <a:ext cx="8934450" cy="0"/>
            </a:xfrm>
            <a:prstGeom prst="line">
              <a:avLst/>
            </a:prstGeom>
            <a:noFill/>
            <a:ln w="57150">
              <a:solidFill>
                <a:srgbClr val="FFFFFF"/>
              </a:solidFill>
              <a:round/>
              <a:headEnd/>
              <a:tailEnd/>
            </a:ln>
          </p:spPr>
          <p:txBody>
            <a:bodyPr wrap="none" anchor="ctr"/>
            <a:lstStyle/>
            <a:p>
              <a:endParaRPr lang="en-US" dirty="0"/>
            </a:p>
          </p:txBody>
        </p:sp>
        <p:sp>
          <p:nvSpPr>
            <p:cNvPr id="17425" name="Line 1041"/>
            <p:cNvSpPr>
              <a:spLocks noChangeShapeType="1"/>
            </p:cNvSpPr>
            <p:nvPr/>
          </p:nvSpPr>
          <p:spPr bwMode="auto">
            <a:xfrm>
              <a:off x="209550" y="3486460"/>
              <a:ext cx="8934450" cy="0"/>
            </a:xfrm>
            <a:prstGeom prst="line">
              <a:avLst/>
            </a:prstGeom>
            <a:noFill/>
            <a:ln w="57150">
              <a:solidFill>
                <a:srgbClr val="FFFFFF"/>
              </a:solidFill>
              <a:round/>
              <a:headEnd/>
              <a:tailEnd/>
            </a:ln>
          </p:spPr>
          <p:txBody>
            <a:bodyPr wrap="none" anchor="ctr"/>
            <a:lstStyle/>
            <a:p>
              <a:endParaRPr lang="en-US" dirty="0"/>
            </a:p>
          </p:txBody>
        </p:sp>
        <p:sp>
          <p:nvSpPr>
            <p:cNvPr id="17426" name="Line 1042"/>
            <p:cNvSpPr>
              <a:spLocks noChangeShapeType="1"/>
            </p:cNvSpPr>
            <p:nvPr/>
          </p:nvSpPr>
          <p:spPr bwMode="auto">
            <a:xfrm flipV="1">
              <a:off x="2062163" y="811919"/>
              <a:ext cx="0" cy="1584722"/>
            </a:xfrm>
            <a:prstGeom prst="line">
              <a:avLst/>
            </a:prstGeom>
            <a:noFill/>
            <a:ln w="57150">
              <a:solidFill>
                <a:srgbClr val="FFFFFF"/>
              </a:solidFill>
              <a:round/>
              <a:headEnd/>
              <a:tailEnd/>
            </a:ln>
          </p:spPr>
          <p:txBody>
            <a:bodyPr wrap="none" anchor="ctr"/>
            <a:lstStyle/>
            <a:p>
              <a:endParaRPr lang="en-US" dirty="0"/>
            </a:p>
          </p:txBody>
        </p:sp>
        <p:sp>
          <p:nvSpPr>
            <p:cNvPr id="17427" name="Line 1043"/>
            <p:cNvSpPr>
              <a:spLocks noChangeShapeType="1"/>
            </p:cNvSpPr>
            <p:nvPr/>
          </p:nvSpPr>
          <p:spPr bwMode="auto">
            <a:xfrm flipV="1">
              <a:off x="5151438" y="798822"/>
              <a:ext cx="0" cy="1584722"/>
            </a:xfrm>
            <a:prstGeom prst="line">
              <a:avLst/>
            </a:prstGeom>
            <a:noFill/>
            <a:ln w="57150">
              <a:solidFill>
                <a:srgbClr val="FFFFFF"/>
              </a:solidFill>
              <a:round/>
              <a:headEnd/>
              <a:tailEnd/>
            </a:ln>
          </p:spPr>
          <p:txBody>
            <a:bodyPr wrap="none" anchor="ctr"/>
            <a:lstStyle/>
            <a:p>
              <a:endParaRPr lang="en-US" dirty="0"/>
            </a:p>
          </p:txBody>
        </p:sp>
        <p:sp>
          <p:nvSpPr>
            <p:cNvPr id="17428" name="Line 1044"/>
            <p:cNvSpPr>
              <a:spLocks noChangeShapeType="1"/>
            </p:cNvSpPr>
            <p:nvPr/>
          </p:nvSpPr>
          <p:spPr bwMode="auto">
            <a:xfrm flipV="1">
              <a:off x="6597650" y="809538"/>
              <a:ext cx="0" cy="1584722"/>
            </a:xfrm>
            <a:prstGeom prst="line">
              <a:avLst/>
            </a:prstGeom>
            <a:noFill/>
            <a:ln w="57150">
              <a:solidFill>
                <a:srgbClr val="FFFFFF"/>
              </a:solidFill>
              <a:round/>
              <a:headEnd/>
              <a:tailEnd/>
            </a:ln>
          </p:spPr>
          <p:txBody>
            <a:bodyPr wrap="none" anchor="ctr"/>
            <a:lstStyle/>
            <a:p>
              <a:endParaRPr lang="en-US" dirty="0"/>
            </a:p>
          </p:txBody>
        </p:sp>
        <p:sp>
          <p:nvSpPr>
            <p:cNvPr id="17429" name="Line 1045"/>
            <p:cNvSpPr>
              <a:spLocks noChangeShapeType="1"/>
            </p:cNvSpPr>
            <p:nvPr/>
          </p:nvSpPr>
          <p:spPr bwMode="auto">
            <a:xfrm flipV="1">
              <a:off x="2749550" y="2403785"/>
              <a:ext cx="0" cy="1106091"/>
            </a:xfrm>
            <a:prstGeom prst="line">
              <a:avLst/>
            </a:prstGeom>
            <a:noFill/>
            <a:ln w="57150">
              <a:solidFill>
                <a:srgbClr val="FFFFFF"/>
              </a:solidFill>
              <a:round/>
              <a:headEnd/>
              <a:tailEnd/>
            </a:ln>
          </p:spPr>
          <p:txBody>
            <a:bodyPr wrap="none" anchor="ctr"/>
            <a:lstStyle/>
            <a:p>
              <a:endParaRPr lang="en-US" dirty="0"/>
            </a:p>
          </p:txBody>
        </p:sp>
        <p:sp>
          <p:nvSpPr>
            <p:cNvPr id="17430" name="Line 1046"/>
            <p:cNvSpPr>
              <a:spLocks noChangeShapeType="1"/>
            </p:cNvSpPr>
            <p:nvPr/>
          </p:nvSpPr>
          <p:spPr bwMode="auto">
            <a:xfrm flipV="1">
              <a:off x="4129088" y="2390688"/>
              <a:ext cx="0" cy="1126331"/>
            </a:xfrm>
            <a:prstGeom prst="line">
              <a:avLst/>
            </a:prstGeom>
            <a:noFill/>
            <a:ln w="57150">
              <a:solidFill>
                <a:srgbClr val="FFFFFF"/>
              </a:solidFill>
              <a:round/>
              <a:headEnd/>
              <a:tailEnd/>
            </a:ln>
          </p:spPr>
          <p:txBody>
            <a:bodyPr wrap="none" anchor="ctr"/>
            <a:lstStyle/>
            <a:p>
              <a:endParaRPr lang="en-US" dirty="0"/>
            </a:p>
          </p:txBody>
        </p:sp>
        <p:sp>
          <p:nvSpPr>
            <p:cNvPr id="17431" name="Line 1047"/>
            <p:cNvSpPr>
              <a:spLocks noChangeShapeType="1"/>
            </p:cNvSpPr>
            <p:nvPr/>
          </p:nvSpPr>
          <p:spPr bwMode="auto">
            <a:xfrm flipV="1">
              <a:off x="6734175" y="2406165"/>
              <a:ext cx="0" cy="1107281"/>
            </a:xfrm>
            <a:prstGeom prst="line">
              <a:avLst/>
            </a:prstGeom>
            <a:noFill/>
            <a:ln w="57150">
              <a:solidFill>
                <a:srgbClr val="FFFFFF"/>
              </a:solidFill>
              <a:round/>
              <a:headEnd/>
              <a:tailEnd/>
            </a:ln>
          </p:spPr>
          <p:txBody>
            <a:bodyPr wrap="none" anchor="ctr"/>
            <a:lstStyle/>
            <a:p>
              <a:endParaRPr lang="en-US" dirty="0"/>
            </a:p>
          </p:txBody>
        </p:sp>
        <p:sp>
          <p:nvSpPr>
            <p:cNvPr id="17432" name="Line 1048"/>
            <p:cNvSpPr>
              <a:spLocks noChangeShapeType="1"/>
            </p:cNvSpPr>
            <p:nvPr/>
          </p:nvSpPr>
          <p:spPr bwMode="auto">
            <a:xfrm flipV="1">
              <a:off x="5699125" y="3500350"/>
              <a:ext cx="0" cy="1223963"/>
            </a:xfrm>
            <a:prstGeom prst="line">
              <a:avLst/>
            </a:prstGeom>
            <a:noFill/>
            <a:ln w="57150">
              <a:solidFill>
                <a:srgbClr val="FFFFFF"/>
              </a:solidFill>
              <a:round/>
              <a:headEnd/>
              <a:tailEnd/>
            </a:ln>
          </p:spPr>
          <p:txBody>
            <a:bodyPr wrap="none" anchor="ctr"/>
            <a:lstStyle/>
            <a:p>
              <a:endParaRPr lang="en-US" dirty="0"/>
            </a:p>
          </p:txBody>
        </p:sp>
        <p:sp>
          <p:nvSpPr>
            <p:cNvPr id="17433" name="Line 1049"/>
            <p:cNvSpPr>
              <a:spLocks noChangeShapeType="1"/>
            </p:cNvSpPr>
            <p:nvPr/>
          </p:nvSpPr>
          <p:spPr bwMode="auto">
            <a:xfrm flipV="1">
              <a:off x="2006600" y="3489635"/>
              <a:ext cx="0" cy="1243013"/>
            </a:xfrm>
            <a:prstGeom prst="line">
              <a:avLst/>
            </a:prstGeom>
            <a:noFill/>
            <a:ln w="57150">
              <a:solidFill>
                <a:srgbClr val="FFFFFF"/>
              </a:solidFill>
              <a:round/>
              <a:headEnd/>
              <a:tailEnd/>
            </a:ln>
          </p:spPr>
          <p:txBody>
            <a:bodyPr wrap="none" anchor="ctr"/>
            <a:lstStyle/>
            <a:p>
              <a:endParaRPr lang="en-US" dirty="0"/>
            </a:p>
          </p:txBody>
        </p:sp>
      </p:grpSp>
    </p:spTree>
    <p:extLst>
      <p:ext uri="{BB962C8B-B14F-4D97-AF65-F5344CB8AC3E}">
        <p14:creationId xmlns:p14="http://schemas.microsoft.com/office/powerpoint/2010/main" val="29366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268360"/>
                                        </p:tgtEl>
                                        <p:attrNameLst>
                                          <p:attrName>style.visibility</p:attrName>
                                        </p:attrNameLst>
                                      </p:cBhvr>
                                      <p:to>
                                        <p:strVal val="visible"/>
                                      </p:to>
                                    </p:set>
                                    <p:animEffect transition="in" filter="slide(fromLeft)">
                                      <p:cBhvr>
                                        <p:cTn id="7" dur="500"/>
                                        <p:tgtEl>
                                          <p:spTgt spid="726836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7268382"/>
                                        </p:tgtEl>
                                        <p:attrNameLst>
                                          <p:attrName>style.visibility</p:attrName>
                                        </p:attrNameLst>
                                      </p:cBhvr>
                                      <p:to>
                                        <p:strVal val="visible"/>
                                      </p:to>
                                    </p:set>
                                    <p:animEffect transition="in" filter="slide(fromLeft)">
                                      <p:cBhvr>
                                        <p:cTn id="11" dur="500"/>
                                        <p:tgtEl>
                                          <p:spTgt spid="7268382"/>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7268381"/>
                                        </p:tgtEl>
                                        <p:attrNameLst>
                                          <p:attrName>style.visibility</p:attrName>
                                        </p:attrNameLst>
                                      </p:cBhvr>
                                      <p:to>
                                        <p:strVal val="visible"/>
                                      </p:to>
                                    </p:set>
                                    <p:animEffect transition="in" filter="slide(fromLeft)">
                                      <p:cBhvr>
                                        <p:cTn id="15" dur="500"/>
                                        <p:tgtEl>
                                          <p:spTgt spid="726838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268355"/>
                                        </p:tgtEl>
                                        <p:attrNameLst>
                                          <p:attrName>style.visibility</p:attrName>
                                        </p:attrNameLst>
                                      </p:cBhvr>
                                      <p:to>
                                        <p:strVal val="visible"/>
                                      </p:to>
                                    </p:set>
                                    <p:animEffect transition="in" filter="slide(fromLeft)">
                                      <p:cBhvr>
                                        <p:cTn id="19" dur="500"/>
                                        <p:tgtEl>
                                          <p:spTgt spid="726835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7268359"/>
                                        </p:tgtEl>
                                        <p:attrNameLst>
                                          <p:attrName>style.visibility</p:attrName>
                                        </p:attrNameLst>
                                      </p:cBhvr>
                                      <p:to>
                                        <p:strVal val="visible"/>
                                      </p:to>
                                    </p:set>
                                    <p:animEffect transition="in" filter="slide(fromLeft)">
                                      <p:cBhvr>
                                        <p:cTn id="23" dur="500"/>
                                        <p:tgtEl>
                                          <p:spTgt spid="7268359"/>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7268367"/>
                                        </p:tgtEl>
                                        <p:attrNameLst>
                                          <p:attrName>style.visibility</p:attrName>
                                        </p:attrNameLst>
                                      </p:cBhvr>
                                      <p:to>
                                        <p:strVal val="visible"/>
                                      </p:to>
                                    </p:set>
                                    <p:animEffect transition="in" filter="slide(fromLeft)">
                                      <p:cBhvr>
                                        <p:cTn id="27" dur="500"/>
                                        <p:tgtEl>
                                          <p:spTgt spid="7268367"/>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268356"/>
                                        </p:tgtEl>
                                        <p:attrNameLst>
                                          <p:attrName>style.visibility</p:attrName>
                                        </p:attrNameLst>
                                      </p:cBhvr>
                                      <p:to>
                                        <p:strVal val="visible"/>
                                      </p:to>
                                    </p:set>
                                    <p:animEffect transition="in" filter="slide(fromLeft)">
                                      <p:cBhvr>
                                        <p:cTn id="31" dur="500"/>
                                        <p:tgtEl>
                                          <p:spTgt spid="7268356"/>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7268357"/>
                                        </p:tgtEl>
                                        <p:attrNameLst>
                                          <p:attrName>style.visibility</p:attrName>
                                        </p:attrNameLst>
                                      </p:cBhvr>
                                      <p:to>
                                        <p:strVal val="visible"/>
                                      </p:to>
                                    </p:set>
                                    <p:animEffect transition="in" filter="slide(fromLeft)">
                                      <p:cBhvr>
                                        <p:cTn id="35" dur="500"/>
                                        <p:tgtEl>
                                          <p:spTgt spid="7268357"/>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7268366"/>
                                        </p:tgtEl>
                                        <p:attrNameLst>
                                          <p:attrName>style.visibility</p:attrName>
                                        </p:attrNameLst>
                                      </p:cBhvr>
                                      <p:to>
                                        <p:strVal val="visible"/>
                                      </p:to>
                                    </p:set>
                                    <p:animEffect transition="in" filter="slide(fromLeft)">
                                      <p:cBhvr>
                                        <p:cTn id="39" dur="500"/>
                                        <p:tgtEl>
                                          <p:spTgt spid="7268366"/>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lide(fromLeft)">
                                      <p:cBhvr>
                                        <p:cTn id="43" dur="500"/>
                                        <p:tgtEl>
                                          <p:spTgt spid="26"/>
                                        </p:tgtEl>
                                      </p:cBhvr>
                                    </p:animEffect>
                                  </p:childTnLst>
                                </p:cTn>
                              </p:par>
                            </p:childTnLst>
                          </p:cTn>
                        </p:par>
                        <p:par>
                          <p:cTn id="44" fill="hold">
                            <p:stCondLst>
                              <p:cond delay="5000"/>
                            </p:stCondLst>
                            <p:childTnLst>
                              <p:par>
                                <p:cTn id="45" presetID="12" presetClass="entr" presetSubtype="8" fill="hold" nodeType="afterEffect">
                                  <p:stCondLst>
                                    <p:cond delay="0"/>
                                  </p:stCondLst>
                                  <p:childTnLst>
                                    <p:set>
                                      <p:cBhvr>
                                        <p:cTn id="46" dur="1" fill="hold">
                                          <p:stCondLst>
                                            <p:cond delay="0"/>
                                          </p:stCondLst>
                                        </p:cTn>
                                        <p:tgtEl>
                                          <p:spTgt spid="7268364"/>
                                        </p:tgtEl>
                                        <p:attrNameLst>
                                          <p:attrName>style.visibility</p:attrName>
                                        </p:attrNameLst>
                                      </p:cBhvr>
                                      <p:to>
                                        <p:strVal val="visible"/>
                                      </p:to>
                                    </p:set>
                                    <p:animEffect transition="in" filter="slide(fromLeft)">
                                      <p:cBhvr>
                                        <p:cTn id="47" dur="500"/>
                                        <p:tgtEl>
                                          <p:spTgt spid="7268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itle 2"/>
          <p:cNvSpPr>
            <a:spLocks noGrp="1"/>
          </p:cNvSpPr>
          <p:nvPr>
            <p:ph type="title"/>
          </p:nvPr>
        </p:nvSpPr>
        <p:spPr/>
        <p:txBody>
          <a:bodyPr/>
          <a:lstStyle/>
          <a:p>
            <a:r>
              <a:rPr lang="en-US" dirty="0" smtClean="0"/>
              <a:t>Movements Down over past 2 years</a:t>
            </a:r>
            <a:endParaRPr lang="en-US" dirty="0"/>
          </a:p>
        </p:txBody>
      </p:sp>
      <p:sp>
        <p:nvSpPr>
          <p:cNvPr id="4" name="Text Placeholder 3"/>
          <p:cNvSpPr>
            <a:spLocks noGrp="1"/>
          </p:cNvSpPr>
          <p:nvPr>
            <p:ph type="body" sz="quarter" idx="15"/>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39"/>
            <a:ext cx="11049000" cy="478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84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304801"/>
            <a:ext cx="9144000" cy="685800"/>
          </a:xfrm>
          <a:prstGeom prst="rect">
            <a:avLst/>
          </a:prstGeom>
        </p:spPr>
        <p:txBody>
          <a:bodyPr>
            <a:norm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760"/>
              </a:lnSpc>
            </a:pPr>
            <a:r>
              <a:rPr lang="en-US" b="1" dirty="0" smtClean="0">
                <a:solidFill>
                  <a:srgbClr val="0070C0"/>
                </a:solidFill>
              </a:rPr>
              <a:t>CONNECTIONS WITH OUR COMMUNITIES</a:t>
            </a:r>
            <a:endParaRPr lang="en-US" b="1" i="1" dirty="0">
              <a:solidFill>
                <a:srgbClr val="0070C0"/>
              </a:solidFill>
            </a:endParaRPr>
          </a:p>
        </p:txBody>
      </p:sp>
      <p:sp>
        <p:nvSpPr>
          <p:cNvPr id="7" name="TextBox 6"/>
          <p:cNvSpPr txBox="1"/>
          <p:nvPr/>
        </p:nvSpPr>
        <p:spPr>
          <a:xfrm>
            <a:off x="533400" y="1143000"/>
            <a:ext cx="8458200" cy="3970318"/>
          </a:xfrm>
          <a:prstGeom prst="rect">
            <a:avLst/>
          </a:prstGeom>
          <a:noFill/>
        </p:spPr>
        <p:txBody>
          <a:bodyPr wrap="square" rtlCol="0">
            <a:spAutoFit/>
          </a:bodyPr>
          <a:lstStyle/>
          <a:p>
            <a:pPr marL="342900" lvl="0" indent="-342900">
              <a:buFont typeface="Wingdings" panose="05000000000000000000" pitchFamily="2" charset="2"/>
              <a:buChar char="Ø"/>
            </a:pPr>
            <a:r>
              <a:rPr lang="en-US" dirty="0" smtClean="0"/>
              <a:t>Freight railroads work with communities where they operate – 4,500 employees, 14,518 retirees live in towns across MN</a:t>
            </a:r>
            <a:br>
              <a:rPr lang="en-US" dirty="0" smtClean="0"/>
            </a:br>
            <a:endParaRPr lang="en-US" dirty="0" smtClean="0"/>
          </a:p>
          <a:p>
            <a:pPr marL="342900" lvl="0" indent="-342900">
              <a:buFont typeface="Wingdings" panose="05000000000000000000" pitchFamily="2" charset="2"/>
              <a:buChar char="Ø"/>
            </a:pPr>
            <a:r>
              <a:rPr lang="en-US" b="1" dirty="0" smtClean="0"/>
              <a:t>UP Foundation </a:t>
            </a:r>
            <a:r>
              <a:rPr lang="en-US" dirty="0" smtClean="0"/>
              <a:t>provided $650,000+ to MN organizations over the past decade like “Save the Northfield Depot,” Neighborhood House, Habitat for Humanity, Mankato Faith in Action</a:t>
            </a:r>
            <a:endParaRPr lang="en-US" dirty="0"/>
          </a:p>
          <a:p>
            <a:pPr marL="342900" lvl="0" indent="-342900">
              <a:buFont typeface="Wingdings" panose="05000000000000000000" pitchFamily="2" charset="2"/>
              <a:buChar char="Ø"/>
            </a:pPr>
            <a:endParaRPr lang="en-US" dirty="0" smtClean="0"/>
          </a:p>
          <a:p>
            <a:pPr marL="342900" lvl="0" indent="-342900">
              <a:buFont typeface="Wingdings" panose="05000000000000000000" pitchFamily="2" charset="2"/>
              <a:buChar char="Ø"/>
            </a:pPr>
            <a:r>
              <a:rPr lang="en-US" b="1" dirty="0"/>
              <a:t>BNSF’s Foundation </a:t>
            </a:r>
            <a:r>
              <a:rPr lang="en-US" dirty="0"/>
              <a:t>has given more than $1 million </a:t>
            </a:r>
            <a:r>
              <a:rPr lang="en-US" dirty="0" smtClean="0"/>
              <a:t>in the last three years to </a:t>
            </a:r>
            <a:r>
              <a:rPr lang="en-US" dirty="0"/>
              <a:t>non-profit groups throughout the state. (2014-2016)</a:t>
            </a:r>
            <a:r>
              <a:rPr lang="en-US" dirty="0" smtClean="0"/>
              <a:t/>
            </a:r>
            <a:br>
              <a:rPr lang="en-US" dirty="0" smtClean="0"/>
            </a:br>
            <a:r>
              <a:rPr lang="en-US" dirty="0" smtClean="0"/>
              <a:t> </a:t>
            </a:r>
          </a:p>
          <a:p>
            <a:pPr marL="342900" lvl="0" indent="-342900">
              <a:buFont typeface="Wingdings" panose="05000000000000000000" pitchFamily="2" charset="2"/>
              <a:buChar char="Ø"/>
            </a:pPr>
            <a:r>
              <a:rPr lang="en-US" b="1" dirty="0" smtClean="0"/>
              <a:t>CP Holiday Train </a:t>
            </a:r>
            <a:r>
              <a:rPr lang="en-US" dirty="0" smtClean="0"/>
              <a:t>has raised nearly $12 million and over 3.9 million pounds of nonperishable food donations for food banks across North America, since 1999.   21 stops in Minnesota last  Christmas.</a:t>
            </a:r>
          </a:p>
          <a:p>
            <a:pPr lvl="0"/>
            <a:endParaRPr lang="en-US" dirty="0"/>
          </a:p>
        </p:txBody>
      </p:sp>
      <p:pic>
        <p:nvPicPr>
          <p:cNvPr id="2050" name="Picture 2" descr="http://tse1.mm.bing.net/th?&amp;id=OIP.M3b4f67f2b2d9ec916a175467a6ec9429o0&amp;w=300&amp;h=139&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870" y="5029200"/>
            <a:ext cx="2857500" cy="15849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northfielddepot.org/storage/featured-ima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029200"/>
            <a:ext cx="2971800" cy="158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08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304800"/>
            <a:ext cx="9144000" cy="914401"/>
          </a:xfrm>
          <a:prstGeom prst="rect">
            <a:avLst/>
          </a:prstGeom>
        </p:spPr>
        <p:txBody>
          <a:bodyPr>
            <a:no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760"/>
              </a:lnSpc>
            </a:pPr>
            <a:r>
              <a:rPr lang="en-US" b="1" dirty="0" smtClean="0">
                <a:solidFill>
                  <a:srgbClr val="0070C0"/>
                </a:solidFill>
              </a:rPr>
              <a:t>Rail is safe and getting safer</a:t>
            </a:r>
            <a:endParaRPr lang="en-US" b="1" dirty="0">
              <a:solidFill>
                <a:srgbClr val="0070C0"/>
              </a:solidFill>
            </a:endParaRPr>
          </a:p>
        </p:txBody>
      </p:sp>
      <p:sp>
        <p:nvSpPr>
          <p:cNvPr id="7" name="TextBox 6"/>
          <p:cNvSpPr txBox="1"/>
          <p:nvPr/>
        </p:nvSpPr>
        <p:spPr>
          <a:xfrm>
            <a:off x="457200" y="1240573"/>
            <a:ext cx="8458200"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Freight railroads are </a:t>
            </a:r>
            <a:r>
              <a:rPr lang="en-US" sz="2400" dirty="0" smtClean="0"/>
              <a:t>“common carriers” required </a:t>
            </a:r>
            <a:r>
              <a:rPr lang="en-US" sz="2400" dirty="0"/>
              <a:t>by </a:t>
            </a:r>
            <a:r>
              <a:rPr lang="en-US" sz="2400" dirty="0" smtClean="0"/>
              <a:t>federal </a:t>
            </a:r>
            <a:r>
              <a:rPr lang="en-US" sz="2400" dirty="0"/>
              <a:t>law to carry all legal cargo, including crude oil </a:t>
            </a:r>
            <a:r>
              <a:rPr lang="en-US" sz="2400" dirty="0" smtClean="0"/>
              <a:t>and </a:t>
            </a:r>
            <a:r>
              <a:rPr lang="en-US" sz="2400" dirty="0"/>
              <a:t>other hazardous </a:t>
            </a:r>
            <a:r>
              <a:rPr lang="en-US" sz="2400" dirty="0" smtClean="0"/>
              <a:t>materials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b="1" dirty="0"/>
              <a:t>99.997% </a:t>
            </a:r>
            <a:r>
              <a:rPr lang="en-US" sz="2400" dirty="0"/>
              <a:t>of hazmat carloads are moved without a train accident-related </a:t>
            </a:r>
            <a:r>
              <a:rPr lang="en-US" sz="2400" dirty="0" smtClean="0"/>
              <a:t>release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Rail </a:t>
            </a:r>
            <a:r>
              <a:rPr lang="en-US" sz="2400" dirty="0"/>
              <a:t>accidents have </a:t>
            </a:r>
            <a:r>
              <a:rPr lang="en-US" sz="2400" b="1" dirty="0"/>
              <a:t>dropped by 45% since 2000 </a:t>
            </a:r>
            <a:r>
              <a:rPr lang="en-US" sz="2400" dirty="0"/>
              <a:t>and 80% since </a:t>
            </a:r>
            <a:r>
              <a:rPr lang="en-US" sz="2400" dirty="0" smtClean="0"/>
              <a:t>1980, along with employee injuries, and grade crossing collisions, </a:t>
            </a:r>
            <a:r>
              <a:rPr lang="en-US" sz="2400" dirty="0"/>
              <a:t>as private rail investment has increased </a:t>
            </a:r>
            <a:r>
              <a:rPr lang="en-US" sz="2400" dirty="0" smtClean="0"/>
              <a:t>steadily</a:t>
            </a:r>
          </a:p>
        </p:txBody>
      </p:sp>
    </p:spTree>
    <p:extLst>
      <p:ext uri="{BB962C8B-B14F-4D97-AF65-F5344CB8AC3E}">
        <p14:creationId xmlns:p14="http://schemas.microsoft.com/office/powerpoint/2010/main" val="12805117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0070C0"/>
                </a:solidFill>
              </a:rPr>
              <a:t>Railroad Safety Improvement</a:t>
            </a:r>
            <a:endParaRPr lang="en-US" sz="3600" b="1" dirty="0">
              <a:solidFill>
                <a:srgbClr val="0070C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543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585384"/>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2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TotalTime>
  <Words>684</Words>
  <Application>Microsoft Office PowerPoint</Application>
  <PresentationFormat>On-screen Show (4:3)</PresentationFormat>
  <Paragraphs>115</Paragraphs>
  <Slides>17</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ＭＳ Ｐゴシック</vt:lpstr>
      <vt:lpstr>Arial</vt:lpstr>
      <vt:lpstr>Calibri</vt:lpstr>
      <vt:lpstr>Franklin Gothic Book</vt:lpstr>
      <vt:lpstr>Franklin Gothic Medium</vt:lpstr>
      <vt:lpstr>Gill Sans MT</vt:lpstr>
      <vt:lpstr>Lucida Sans Unicode</vt:lpstr>
      <vt:lpstr>Segoe UI</vt:lpstr>
      <vt:lpstr>Tunga</vt:lpstr>
      <vt:lpstr>Wingdings</vt:lpstr>
      <vt:lpstr>Wingdings 3</vt:lpstr>
      <vt:lpstr>1_Urban Pop</vt:lpstr>
      <vt:lpstr>2_Urban Pop</vt:lpstr>
      <vt:lpstr>Angles</vt:lpstr>
      <vt:lpstr>State of Freight – Minnesota railroads House Transportation Committee January 26, 2017 John Apitz, Legislative Counsel</vt:lpstr>
      <vt:lpstr>PowerPoint Presentation</vt:lpstr>
      <vt:lpstr>PowerPoint Presentation</vt:lpstr>
      <vt:lpstr>PowerPoint Presentation</vt:lpstr>
      <vt:lpstr> Railroads Haul nearly everything!</vt:lpstr>
      <vt:lpstr>Movements Down over past 2 years</vt:lpstr>
      <vt:lpstr>PowerPoint Presentation</vt:lpstr>
      <vt:lpstr>PowerPoint Presentation</vt:lpstr>
      <vt:lpstr>Railroad Safety Improvement</vt:lpstr>
      <vt:lpstr>PowerPoint Presentation</vt:lpstr>
      <vt:lpstr>Prevention and mitigation </vt:lpstr>
      <vt:lpstr>Prevention and mitigation</vt:lpstr>
      <vt:lpstr>Mitigation - New Tank Car Standards</vt:lpstr>
      <vt:lpstr>TRAINING &amp; LOCAL Coordination</vt:lpstr>
      <vt:lpstr>Response &amp; remediation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Marble</dc:creator>
  <cp:lastModifiedBy>GOPGuest</cp:lastModifiedBy>
  <cp:revision>2</cp:revision>
  <dcterms:created xsi:type="dcterms:W3CDTF">2017-01-26T15:39:17Z</dcterms:created>
  <dcterms:modified xsi:type="dcterms:W3CDTF">2017-01-30T13:30:24Z</dcterms:modified>
  <cp:version>0</cp:version>
</cp:coreProperties>
</file>