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2" r:id="rId2"/>
  </p:sldMasterIdLst>
  <p:notesMasterIdLst>
    <p:notesMasterId r:id="rId7"/>
  </p:notesMasterIdLst>
  <p:sldIdLst>
    <p:sldId id="264" r:id="rId3"/>
    <p:sldId id="824" r:id="rId4"/>
    <p:sldId id="825" r:id="rId5"/>
    <p:sldId id="826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9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70CC83-11BE-46C8-8251-CF09F6EA9C6B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45178E-4B83-448C-B179-3C644B20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57325" y="1181100"/>
            <a:ext cx="4251325" cy="3189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9F08466-AEA7-4FC0-9459-6A32F61DA297}" type="slidenum">
              <a:rPr lang="en-US">
                <a:solidFill>
                  <a:prstClr val="black"/>
                </a:solidFill>
                <a:latin typeface="NeueHaasGroteskText Std" panose="020B0504020202020204" pitchFamily="34" charset="0"/>
              </a:rPr>
              <a:pPr defTabSz="931774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83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9863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9F08466-AEA7-4FC0-9459-6A32F61DA297}" type="slidenum">
              <a:rPr lang="en-US">
                <a:solidFill>
                  <a:prstClr val="black"/>
                </a:solidFill>
                <a:latin typeface="NeueHaasGroteskText Std" panose="020B0504020202020204" pitchFamily="34" charset="0"/>
              </a:rPr>
              <a:pPr defTabSz="931774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194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9863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9F08466-AEA7-4FC0-9459-6A32F61DA297}" type="slidenum">
              <a:rPr lang="en-US">
                <a:solidFill>
                  <a:prstClr val="black"/>
                </a:solidFill>
                <a:latin typeface="NeueHaasGroteskText Std" panose="020B0504020202020204" pitchFamily="34" charset="0"/>
              </a:rPr>
              <a:pPr defTabSz="931774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9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91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1"/>
              </a:spcAft>
              <a:buNone/>
              <a:defRPr sz="1351" baseline="0"/>
            </a:lvl1pPr>
          </a:lstStyle>
          <a:p>
            <a:r>
              <a:rPr lang="en-US" sz="1351" dirty="0" err="1"/>
              <a:t>Firstname</a:t>
            </a:r>
            <a:r>
              <a:rPr lang="en-US" sz="1351" dirty="0"/>
              <a:t> </a:t>
            </a:r>
            <a:r>
              <a:rPr lang="en-US" sz="1351" dirty="0" err="1"/>
              <a:t>Lastname</a:t>
            </a:r>
            <a:r>
              <a:rPr lang="en-US" sz="1351" dirty="0"/>
              <a:t> | Job Title</a:t>
            </a:r>
          </a:p>
          <a:p>
            <a:r>
              <a:rPr lang="en-US" sz="1351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7A1422E-F8D6-404E-A167-597442665A0D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38" indent="-171446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29" indent="-171446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21" indent="-171446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12" indent="-171446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04" indent="-171446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E27-12AC-4974-8A56-2DF43A2FE6C6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6" y="215622"/>
            <a:ext cx="1768610" cy="8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38" indent="-171446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29" indent="-171446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21" indent="-171446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12" indent="-171446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04" indent="-171446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BD9B-0DF3-49B8-A818-EE0EBBCA3E6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71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/>
          <a:p>
            <a:fld id="{B5470A3E-9D78-4B99-918D-64C50290012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30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B6D284-F845-4399-B617-13CF621D6188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33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3982BB-1A2D-41B7-AFB9-16FB166F08F9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83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2" y="6356355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A80B5F4-81C8-427B-A942-530D2786E25F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51" y="6356355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6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2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27CF36-1180-467D-91A9-9422845538E9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32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2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D33E64-7807-49D1-80E7-195787ED924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37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2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2" y="6356355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BABD0E14-AB8D-43C9-B646-8709DF4E169D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51" y="6356355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92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3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6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9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AA9C-46DF-4418-93EA-6B22C6ED41FE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20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6" y="215622"/>
            <a:ext cx="1768610" cy="8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8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9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91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1"/>
              </a:spcAft>
              <a:buNone/>
              <a:defRPr sz="1351" baseline="0"/>
            </a:lvl1pPr>
          </a:lstStyle>
          <a:p>
            <a:r>
              <a:rPr lang="en-US" sz="1351" dirty="0" err="1"/>
              <a:t>Firstname</a:t>
            </a:r>
            <a:r>
              <a:rPr lang="en-US" sz="1351" dirty="0"/>
              <a:t> </a:t>
            </a:r>
            <a:r>
              <a:rPr lang="en-US" sz="1351" dirty="0" err="1"/>
              <a:t>Lastname</a:t>
            </a:r>
            <a:r>
              <a:rPr lang="en-US" sz="1351" dirty="0"/>
              <a:t> | Job Title</a:t>
            </a:r>
          </a:p>
          <a:p>
            <a:r>
              <a:rPr lang="en-US" sz="1351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1355DB5-59A4-4E62-BAE5-AAD3314C35AB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285" y="1746259"/>
            <a:ext cx="4085435" cy="8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38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2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21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6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7DDA-A67B-4135-B2B7-DB2CC3296B01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15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6" y="215622"/>
            <a:ext cx="1768610" cy="8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37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51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3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6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9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7913-888D-4C9B-83EC-3F07427BC0D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18" name="MN.IT Services Logo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69" b="40889"/>
          <a:stretch/>
        </p:blipFill>
        <p:spPr>
          <a:xfrm>
            <a:off x="387927" y="454544"/>
            <a:ext cx="2525961" cy="39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23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1" y="1674776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7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51" y="3939366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6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6" y="1674776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7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6" y="3939366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5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B7E-E26D-4C6A-989F-50BED4CB983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20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6" y="215622"/>
            <a:ext cx="1768610" cy="8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51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1" y="1674776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7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51" y="3939366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6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6" y="1674776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7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6" y="3939366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5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71B4-50FD-4139-B27A-9E7B514198C7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21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6" y="215622"/>
            <a:ext cx="1768610" cy="8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18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1" y="2571731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6" y="2571731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E54D-C1E0-4F38-82D9-9323C7D9D8BF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14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6" y="215622"/>
            <a:ext cx="1768610" cy="8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75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1" y="2800331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6" y="2800331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C124-F809-48D3-B6FF-1DBADC8D9CD7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13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6" y="215622"/>
            <a:ext cx="1768610" cy="8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354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/>
          <a:p>
            <a:fld id="{85F639EC-F73A-472D-95D3-698B2E65326E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254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8DCA66-EE46-48D8-8149-8B4BAEA42A2E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27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/>
          <a:p>
            <a:fld id="{160F6E25-7F35-46FE-978E-78D1378FA753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64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/>
          <a:p>
            <a:fld id="{56767006-1A16-4B30-BCE2-B75336953CD9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773024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1" baseline="0"/>
            </a:lvl1pPr>
          </a:lstStyle>
          <a:p>
            <a:r>
              <a:rPr lang="en-US" sz="1351" dirty="0" err="1"/>
              <a:t>Firstname</a:t>
            </a:r>
            <a:r>
              <a:rPr lang="en-US" sz="1351" dirty="0"/>
              <a:t> </a:t>
            </a:r>
            <a:r>
              <a:rPr lang="en-US" sz="1351" dirty="0" err="1"/>
              <a:t>Lastname</a:t>
            </a:r>
            <a:r>
              <a:rPr lang="en-US" sz="1351" dirty="0"/>
              <a:t> | Job Title</a:t>
            </a:r>
          </a:p>
          <a:p>
            <a:r>
              <a:rPr lang="en-US" sz="1351" dirty="0"/>
              <a:t>Date</a:t>
            </a:r>
            <a:endParaRPr lang="en-US" dirty="0"/>
          </a:p>
        </p:txBody>
      </p:sp>
      <p:pic>
        <p:nvPicPr>
          <p:cNvPr id="4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16" y="5589768"/>
            <a:ext cx="2548671" cy="122659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3" y="6138337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282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B2D0F7-59F8-4E28-B736-D3AE59696BA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03" y="6113322"/>
            <a:ext cx="1768610" cy="8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83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5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4" y="3211518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60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3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58BAAC-82EF-4B88-ACF1-6620B678BEAD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937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8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5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6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628652" y="6356355"/>
            <a:ext cx="1018943" cy="365125"/>
          </a:xfrm>
        </p:spPr>
        <p:txBody>
          <a:bodyPr/>
          <a:lstStyle/>
          <a:p>
            <a:fld id="{B0EF393A-EBB2-45F9-A45B-A6BF76E060E3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500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5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4" y="3211518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60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3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2" y="6356355"/>
            <a:ext cx="1018943" cy="365125"/>
          </a:xfrm>
        </p:spPr>
        <p:txBody>
          <a:bodyPr/>
          <a:lstStyle/>
          <a:p>
            <a:fld id="{0599463C-00A2-478D-981A-81109C87C28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51" y="6356355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618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8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5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6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28652" y="6356355"/>
            <a:ext cx="1018943" cy="365125"/>
          </a:xfrm>
        </p:spPr>
        <p:txBody>
          <a:bodyPr/>
          <a:lstStyle/>
          <a:p>
            <a:fld id="{A5F4B768-CE58-4375-8885-37038A322ADF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418351" y="6356355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283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5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4" y="3211518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2" y="691887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0EF010-2744-4D20-BBF3-20D3E19FEDFB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185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D0754B-53F4-432F-B0A4-61326CA6AAB6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5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60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4" y="3211518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3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25735060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8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5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6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49D503-BA6D-4E6E-93A0-C54CE227EC0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814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12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375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21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934E72-54D0-41A6-8BFC-47D50E9A9BF9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000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12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375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21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C8C43B-5CE4-44A9-A4A3-7B7C2A90CC9E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07E-52A7-4A0C-847E-F211AAE68478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</p:spTree>
    <p:extLst>
      <p:ext uri="{BB962C8B-B14F-4D97-AF65-F5344CB8AC3E}">
        <p14:creationId xmlns:p14="http://schemas.microsoft.com/office/powerpoint/2010/main" val="25140145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28" algn="l"/>
                <a:tab pos="2827664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FFABC8-9A61-449E-AC85-6D2CB2D9C704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875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9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4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7F2214-D8E3-4CD6-99EC-9797AFF8CBED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266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8" y="1609867"/>
            <a:ext cx="5694788" cy="3638266"/>
          </a:xfrm>
          <a:solidFill>
            <a:schemeClr val="tx1">
              <a:alpha val="88000"/>
            </a:schemeClr>
          </a:solidFill>
        </p:spPr>
        <p:txBody>
          <a:bodyPr>
            <a:noAutofit/>
          </a:bodyPr>
          <a:lstStyle>
            <a:lvl1pPr algn="ctr">
              <a:spcAft>
                <a:spcPts val="751"/>
              </a:spcAft>
              <a:tabLst>
                <a:tab pos="2827664" algn="l"/>
              </a:tabLst>
              <a:defRPr sz="525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D1DBCA0-6A4C-40F5-A9CE-EB6F62D84FD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818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4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005C79-7BBB-4B78-9CDC-D980B86E98AD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636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4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74A3-B718-434B-AC09-1C24645D2B47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5812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4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640DE0-2E8F-44A8-A938-7215016FDA52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053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101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9999" i="0">
                <a:solidFill>
                  <a:schemeClr val="bg1"/>
                </a:solidFill>
              </a:defRPr>
            </a:lvl1pPr>
            <a:lvl2pPr marL="342891" indent="0">
              <a:buNone/>
              <a:defRPr/>
            </a:lvl2pPr>
            <a:lvl3pPr marL="685783" indent="0">
              <a:buNone/>
              <a:defRPr/>
            </a:lvl3pPr>
            <a:lvl4pPr marL="1028674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6C9159-99B2-4B31-8FA6-D86979E1DCDE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661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101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9999" i="0">
                <a:solidFill>
                  <a:schemeClr val="bg1"/>
                </a:solidFill>
              </a:defRPr>
            </a:lvl1pPr>
            <a:lvl2pPr marL="342891" indent="0">
              <a:buNone/>
              <a:defRPr/>
            </a:lvl2pPr>
            <a:lvl3pPr marL="685783" indent="0">
              <a:buNone/>
              <a:defRPr/>
            </a:lvl3pPr>
            <a:lvl4pPr marL="1028674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077BC-EB4A-4740-8B2F-A50987D40E28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070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38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3B47FC-04AB-4394-AB66-E59DD973DC7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9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14" y="212391"/>
            <a:ext cx="2548671" cy="122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4369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20FFA3-BF1B-4436-999F-23A4A82CB188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Optional Tagline Goes Here | mn.gov/mmb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14" y="212391"/>
            <a:ext cx="2548671" cy="122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2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9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91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1" baseline="0"/>
            </a:lvl1pPr>
          </a:lstStyle>
          <a:p>
            <a:r>
              <a:rPr lang="en-US" sz="1351" dirty="0" err="1"/>
              <a:t>Firstname</a:t>
            </a:r>
            <a:r>
              <a:rPr lang="en-US" sz="1351" dirty="0"/>
              <a:t> </a:t>
            </a:r>
            <a:r>
              <a:rPr lang="en-US" sz="1351" dirty="0" err="1"/>
              <a:t>Lastname</a:t>
            </a:r>
            <a:r>
              <a:rPr lang="en-US" sz="1351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C3138D6-DEBD-4984-81C2-013BAE0B49AA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732" y="273807"/>
            <a:ext cx="2548671" cy="122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0516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5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101851" y="5644884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ED242C-24FB-43A0-BCB6-43756FC812F6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Budget Division 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 mn.gov/mmb/budget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Minnesota Management and Budget log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85"/>
          <a:stretch/>
        </p:blipFill>
        <p:spPr bwMode="gray">
          <a:xfrm>
            <a:off x="2647757" y="1405149"/>
            <a:ext cx="3848487" cy="141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057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20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101851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4690171" y="6138333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Minnesota Management and Budget logo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81"/>
          <a:stretch/>
        </p:blipFill>
        <p:spPr bwMode="gray">
          <a:xfrm>
            <a:off x="407901" y="5921823"/>
            <a:ext cx="2572741" cy="93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720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9144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 bwMode="gray">
          <a:xfrm>
            <a:off x="628650" y="1335089"/>
            <a:ext cx="7886700" cy="4841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A198C9B-0587-4A1E-9E03-E4C9FE222F08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Budget Division 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 mn.gov/mmb/budget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065428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5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7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101851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A8CA1A9B-139F-4606-AD0A-F3253110DAE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Budget Division 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 mn.gov/mmb/budget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Minnesota Management and Budget logo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81"/>
          <a:stretch/>
        </p:blipFill>
        <p:spPr bwMode="gray">
          <a:xfrm>
            <a:off x="6242076" y="526948"/>
            <a:ext cx="2572741" cy="93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10689"/>
      </p:ext>
    </p:extLst>
  </p:cSld>
  <p:clrMapOvr>
    <a:masterClrMapping/>
  </p:clrMapOvr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9144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24D5D47-1752-4D84-8BFB-C2F71A34C932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Budget Division 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 mn.gov/mmb/budget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274710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9144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594625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C198DD1-C477-482D-A126-3FBDD1778E48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Budget Division 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 mn.gov/mmb/budget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2667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628650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46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611921" y="1365204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30093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030094" y="3771872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275533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Optional Tagline Goes Here</a:t>
            </a:r>
            <a:r>
              <a:rPr lang="en-US" dirty="0"/>
              <a:t>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</a:t>
            </a:r>
            <a:r>
              <a:rPr lang="en-US" dirty="0">
                <a:solidFill>
                  <a:schemeClr val="tx2"/>
                </a:solidFill>
              </a:rPr>
              <a:t>mn.gov/</a:t>
            </a:r>
            <a:r>
              <a:rPr lang="en-US" dirty="0" err="1">
                <a:solidFill>
                  <a:schemeClr val="tx2"/>
                </a:solidFill>
              </a:rPr>
              <a:t>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 descr="Minnesota Management and Budget logo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81"/>
          <a:stretch/>
        </p:blipFill>
        <p:spPr bwMode="gray">
          <a:xfrm>
            <a:off x="6242076" y="526948"/>
            <a:ext cx="2572741" cy="93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5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F39A-CC97-4666-AF07-24A6F1DBFD33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9" name="MN.IT Services Logo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69" b="40889"/>
          <a:stretch/>
        </p:blipFill>
        <p:spPr>
          <a:xfrm>
            <a:off x="387927" y="454544"/>
            <a:ext cx="2525961" cy="39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8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AFF7-FF7A-4583-BF22-D55B8FEAB80D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chemeClr val="accent2"/>
              </a:solidFill>
            </a:endParaRPr>
          </a:p>
        </p:txBody>
      </p:sp>
      <p:pic>
        <p:nvPicPr>
          <p:cNvPr id="13" name="MN.IT Services Logo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69" b="40889"/>
          <a:stretch/>
        </p:blipFill>
        <p:spPr>
          <a:xfrm>
            <a:off x="387927" y="454544"/>
            <a:ext cx="2525961" cy="39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257168" indent="-25716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75"/>
            </a:lvl1pPr>
            <a:lvl2pPr marL="600060" indent="-25716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75"/>
            </a:lvl2pPr>
            <a:lvl3pPr marL="900091" indent="-21430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3pPr>
            <a:lvl4pPr marL="1242982" indent="-21430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4pPr>
            <a:lvl5pPr marL="1585874" indent="-21430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F13D-C4F0-4B8F-8DFA-613881543A90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</p:spTree>
    <p:extLst>
      <p:ext uri="{BB962C8B-B14F-4D97-AF65-F5344CB8AC3E}">
        <p14:creationId xmlns:p14="http://schemas.microsoft.com/office/powerpoint/2010/main" val="28347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3446-8298-4063-9870-C855A994B745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9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2" y="6356355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947F22B3-4C70-4BE0-BE6D-B3FFD93EA618}" type="datetime1">
              <a:rPr lang="en-US" smtClean="0"/>
              <a:t>10/25/2019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Here | mn.gov/mmb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51" y="6356355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MN.IT Services Logo" descr="Minnesota Management and Budget"/>
          <p:cNvPicPr>
            <a:picLocks noChangeAspect="1"/>
          </p:cNvPicPr>
          <p:nvPr userDrawn="1"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6" y="215622"/>
            <a:ext cx="1768610" cy="8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4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1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00000"/>
        </a:lnSpc>
        <a:spcBef>
          <a:spcPts val="375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00000"/>
        </a:lnSpc>
        <a:spcBef>
          <a:spcPts val="375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00000"/>
        </a:lnSpc>
        <a:spcBef>
          <a:spcPts val="375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375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628650" y="6356351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C701AA70-1D7A-4055-81BA-4922E54A7480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2476633" y="6356350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Budget Division 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 mn.gov/mmb/budget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7418349" y="6356351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Budget Process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Britta Reitan</a:t>
            </a:r>
          </a:p>
          <a:p>
            <a:r>
              <a:rPr lang="en-US" dirty="0"/>
              <a:t>State Budget Director</a:t>
            </a:r>
          </a:p>
          <a:p>
            <a:r>
              <a:rPr lang="en-US" dirty="0"/>
              <a:t>October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Minnesota Management and Budget 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|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 mn.gov/mmb</a:t>
            </a:r>
          </a:p>
        </p:txBody>
      </p:sp>
    </p:spTree>
    <p:extLst>
      <p:ext uri="{BB962C8B-B14F-4D97-AF65-F5344CB8AC3E}">
        <p14:creationId xmlns:p14="http://schemas.microsoft.com/office/powerpoint/2010/main" val="168690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55448"/>
            <a:ext cx="7891272" cy="914400"/>
          </a:xfrm>
        </p:spPr>
        <p:txBody>
          <a:bodyPr>
            <a:normAutofit/>
          </a:bodyPr>
          <a:lstStyle/>
          <a:p>
            <a:r>
              <a:rPr lang="en-US" dirty="0"/>
              <a:t>Biennial Budget Process</a:t>
            </a:r>
            <a:br>
              <a:rPr lang="en-US" dirty="0"/>
            </a:br>
            <a:r>
              <a:rPr lang="en-US" dirty="0"/>
              <a:t>-Executive Branch-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xmlns="" id="{7D454716-5337-4E1A-8DFD-B523D0833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661530"/>
              </p:ext>
            </p:extLst>
          </p:nvPr>
        </p:nvGraphicFramePr>
        <p:xfrm>
          <a:off x="628650" y="1825625"/>
          <a:ext cx="7886700" cy="414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8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 Development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–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Development of budget document form and format and consultation with legislators and staff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9346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 -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Early June: Agency/Program/Activity instructions issued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July: Agency budget structure changes proposed and considered (</a:t>
                      </a:r>
                      <a:r>
                        <a:rPr lang="en-US" dirty="0" err="1"/>
                        <a:t>inc.</a:t>
                      </a:r>
                      <a:r>
                        <a:rPr lang="en-US" dirty="0"/>
                        <a:t> consultation with legislative staff and EBO)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August: Preparing fiscal information (base budget) instructions available, including internal service and federal funds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August: Budget narratives due from agencies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August: Budget proposal (change) instructions available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September: Departmental Earnings instructions available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August – October: Base budget reconciliation work in BPAS (Agencies/EBOs)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October 1: Agency Budget background narrative</a:t>
                      </a:r>
                      <a:r>
                        <a:rPr lang="en-US" baseline="0" dirty="0"/>
                        <a:t>s completed; posted to website </a:t>
                      </a:r>
                      <a:r>
                        <a:rPr lang="en-US" dirty="0"/>
                        <a:t>October 15: Base/enacted budget information due in BPAS</a:t>
                      </a:r>
                    </a:p>
                    <a:p>
                      <a:pPr marL="285750" marR="0" lvl="0" indent="-2857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October 15: </a:t>
                      </a:r>
                      <a:r>
                        <a:rPr lang="en-US" baseline="0" dirty="0"/>
                        <a:t>Agency change item requests due to MMB including evidenced based proposals (considered non-public, preliminary budget info)</a:t>
                      </a:r>
                    </a:p>
                    <a:p>
                      <a:pPr marL="285750" marR="0" lvl="0" indent="-2857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Non-Executive</a:t>
                      </a:r>
                      <a:r>
                        <a:rPr lang="en-US" baseline="0" dirty="0"/>
                        <a:t> Branch budget requests due to MMB</a:t>
                      </a:r>
                      <a:endParaRPr lang="en-US" dirty="0"/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48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10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55448"/>
            <a:ext cx="7891272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Biennial Budget Process</a:t>
            </a:r>
            <a:br>
              <a:rPr lang="en-US" dirty="0"/>
            </a:br>
            <a:r>
              <a:rPr lang="en-US" dirty="0"/>
              <a:t>-Executive Branch-</a:t>
            </a:r>
            <a:br>
              <a:rPr lang="en-US" dirty="0"/>
            </a:br>
            <a:r>
              <a:rPr lang="en-US" dirty="0"/>
              <a:t>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xmlns="" id="{8FA95BB7-0717-40C2-9AA5-AA70EA5E5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907783"/>
              </p:ext>
            </p:extLst>
          </p:nvPr>
        </p:nvGraphicFramePr>
        <p:xfrm>
          <a:off x="628650" y="1825625"/>
          <a:ext cx="7886700" cy="453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8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 Development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Analysis of agency options by EBOs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Review and reconciliation of base budget information in BPAS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Analysis</a:t>
                      </a:r>
                      <a:r>
                        <a:rPr lang="en-US" baseline="0" dirty="0"/>
                        <a:t> of evidence based proposals by MMB results team and EBOs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Preparation</a:t>
                      </a:r>
                      <a:r>
                        <a:rPr lang="en-US" baseline="0" dirty="0"/>
                        <a:t> of November forecast by economic analysis and budget division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Base budgets published and sent to legislature (November 30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December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November forecast</a:t>
                      </a:r>
                      <a:r>
                        <a:rPr lang="en-US" baseline="0" dirty="0"/>
                        <a:t> released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Repricing of original agency requests to new base forecast (November)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Revised change instructions issued (as needed depending on November forecast)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Governor’s budget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Governor’s budget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Governor’s Budget Recommendation release (fourth Tuesday; if new Governor, third Tuesday in February)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04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Preparation</a:t>
                      </a:r>
                      <a:r>
                        <a:rPr lang="en-US" baseline="0" dirty="0"/>
                        <a:t> of February forecast by economic analysis and budget division</a:t>
                      </a:r>
                    </a:p>
                    <a:p>
                      <a:pPr marL="285750" marR="0" lvl="0" indent="-2857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/>
                        <a:t>Forecast adjustments made in BPAS for revenue and forecast spending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February forecast Released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5878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Repricing Governor’s Original Rec. to February forecast base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Governor’s Revised Budget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Release of Governor’s Revised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3033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64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2CDC77-7CF6-41B1-A985-5CF42FF3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Governor’s Budget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B0B96D-4F02-4195-93C1-CC384F868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With the Governor’s budget release, MMB produces a comprehensive budget document including narrative and financial tables containing base and change item funding and spending information for all state funds and agencies.  </a:t>
            </a:r>
          </a:p>
          <a:p>
            <a:r>
              <a:rPr lang="en-US" dirty="0"/>
              <a:t>The FY 2020-21 Governor’s Budget document was 4,027 pages and contained complete budget information for 105 agencies, boards, and commissions and 134 state funds.</a:t>
            </a:r>
          </a:p>
          <a:p>
            <a:r>
              <a:rPr lang="en-US" dirty="0"/>
              <a:t>Each agency’s budget book contains an agency profile narrative and larger agencies include program and activity narrative information.  Financial tables include</a:t>
            </a:r>
          </a:p>
          <a:p>
            <a:pPr lvl="1"/>
            <a:r>
              <a:rPr lang="en-US" dirty="0"/>
              <a:t>Sources of funds</a:t>
            </a:r>
          </a:p>
          <a:p>
            <a:pPr lvl="1"/>
            <a:r>
              <a:rPr lang="en-US" dirty="0"/>
              <a:t>Uses of funds</a:t>
            </a:r>
          </a:p>
          <a:p>
            <a:pPr lvl="1"/>
            <a:r>
              <a:rPr lang="en-US" dirty="0"/>
              <a:t>Summary of changes from base</a:t>
            </a:r>
          </a:p>
          <a:p>
            <a:r>
              <a:rPr lang="en-US" dirty="0"/>
              <a:t>Change item pages are also included for each change recommended  by the Governor.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8C9509-FE10-44A1-8E94-351493345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19997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1_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</TotalTime>
  <Words>435</Words>
  <Application>Microsoft Office PowerPoint</Application>
  <PresentationFormat>On-screen Show (4:3)</PresentationFormat>
  <Paragraphs>61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NeueHaasGroteskText Std</vt:lpstr>
      <vt:lpstr>MN.IT</vt:lpstr>
      <vt:lpstr>1_MN.IT</vt:lpstr>
      <vt:lpstr>Budget Process Overview</vt:lpstr>
      <vt:lpstr>Biennial Budget Process -Executive Branch-</vt:lpstr>
      <vt:lpstr>Biennial Budget Process -Executive Branch- cont’d</vt:lpstr>
      <vt:lpstr>Governor’s Budget Document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Dahl, Bryan (MMB)</dc:creator>
  <cp:lastModifiedBy>DFLUser</cp:lastModifiedBy>
  <cp:revision>14</cp:revision>
  <cp:lastPrinted>2019-09-16T18:30:34Z</cp:lastPrinted>
  <dcterms:created xsi:type="dcterms:W3CDTF">2019-09-09T14:29:57Z</dcterms:created>
  <dcterms:modified xsi:type="dcterms:W3CDTF">2019-10-25T16:53:35Z</dcterms:modified>
</cp:coreProperties>
</file>