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2" r:id="rId2"/>
  </p:sldMasterIdLst>
  <p:notesMasterIdLst>
    <p:notesMasterId r:id="rId7"/>
  </p:notesMasterIdLst>
  <p:sldIdLst>
    <p:sldId id="264" r:id="rId3"/>
    <p:sldId id="824" r:id="rId4"/>
    <p:sldId id="825" r:id="rId5"/>
    <p:sldId id="826" r:id="rId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32" d="100"/>
          <a:sy n="132" d="100"/>
        </p:scale>
        <p:origin x="93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570CC83-11BE-46C8-8251-CF09F6EA9C6B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445178E-4B83-448C-B179-3C644B20D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57325" y="1181100"/>
            <a:ext cx="4251325" cy="31892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774">
              <a:defRPr/>
            </a:pPr>
            <a:fld id="{F9F08466-AEA7-4FC0-9459-6A32F61DA297}" type="slidenum">
              <a:rPr lang="en-US">
                <a:solidFill>
                  <a:prstClr val="black"/>
                </a:solidFill>
                <a:latin typeface="NeueHaasGroteskText Std" panose="020B0504020202020204" pitchFamily="34" charset="0"/>
              </a:rPr>
              <a:pPr defTabSz="931774">
                <a:defRPr/>
              </a:pPr>
              <a:t>1</a:t>
            </a:fld>
            <a:endParaRPr lang="en-US" dirty="0">
              <a:solidFill>
                <a:prstClr val="black"/>
              </a:solidFill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831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9863" y="1173163"/>
            <a:ext cx="4225925" cy="31702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774">
              <a:defRPr/>
            </a:pPr>
            <a:fld id="{F9F08466-AEA7-4FC0-9459-6A32F61DA297}" type="slidenum">
              <a:rPr lang="en-US">
                <a:solidFill>
                  <a:prstClr val="black"/>
                </a:solidFill>
                <a:latin typeface="NeueHaasGroteskText Std" panose="020B0504020202020204" pitchFamily="34" charset="0"/>
              </a:rPr>
              <a:pPr defTabSz="931774">
                <a:defRPr/>
              </a:pPr>
              <a:t>2</a:t>
            </a:fld>
            <a:endParaRPr lang="en-US" dirty="0">
              <a:solidFill>
                <a:prstClr val="black"/>
              </a:solidFill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194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9863" y="1173163"/>
            <a:ext cx="4225925" cy="31702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774">
              <a:defRPr/>
            </a:pPr>
            <a:fld id="{F9F08466-AEA7-4FC0-9459-6A32F61DA297}" type="slidenum">
              <a:rPr lang="en-US">
                <a:solidFill>
                  <a:prstClr val="black"/>
                </a:solidFill>
                <a:latin typeface="NeueHaasGroteskText Std" panose="020B0504020202020204" pitchFamily="34" charset="0"/>
              </a:rPr>
              <a:pPr defTabSz="931774">
                <a:defRPr/>
              </a:pPr>
              <a:t>3</a:t>
            </a:fld>
            <a:endParaRPr lang="en-US" dirty="0">
              <a:solidFill>
                <a:prstClr val="black"/>
              </a:solidFill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93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9"/>
            <a:ext cx="9144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91"/>
            <a:ext cx="9144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2" y="5644884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1"/>
              </a:spcAft>
              <a:buNone/>
              <a:defRPr sz="1351" baseline="0"/>
            </a:lvl1pPr>
          </a:lstStyle>
          <a:p>
            <a:r>
              <a:rPr lang="en-US" sz="1351" dirty="0" err="1"/>
              <a:t>Firstname</a:t>
            </a:r>
            <a:r>
              <a:rPr lang="en-US" sz="1351" dirty="0"/>
              <a:t> </a:t>
            </a:r>
            <a:r>
              <a:rPr lang="en-US" sz="1351" dirty="0" err="1"/>
              <a:t>Lastname</a:t>
            </a:r>
            <a:r>
              <a:rPr lang="en-US" sz="1351" dirty="0"/>
              <a:t> | Job Title</a:t>
            </a:r>
          </a:p>
          <a:p>
            <a:r>
              <a:rPr lang="en-US" sz="1351" dirty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7A1422E-F8D6-404E-A167-597442665A0D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2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514338" indent="-171446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1875">
                <a:solidFill>
                  <a:schemeClr val="bg1"/>
                </a:solidFill>
              </a:defRPr>
            </a:lvl1pPr>
            <a:lvl2pPr marL="857229" indent="-171446">
              <a:lnSpc>
                <a:spcPct val="100000"/>
              </a:lnSpc>
              <a:buClr>
                <a:schemeClr val="accent2"/>
              </a:buClr>
              <a:defRPr sz="1575">
                <a:solidFill>
                  <a:schemeClr val="bg1"/>
                </a:solidFill>
              </a:defRPr>
            </a:lvl2pPr>
            <a:lvl3pPr marL="1200121" indent="-171446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3pPr>
            <a:lvl4pPr marL="1543012" indent="-171446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4pPr>
            <a:lvl5pPr marL="1885904" indent="-171446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DCE27-12AC-4974-8A56-2DF43A2FE6C6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16" y="215622"/>
            <a:ext cx="1768610" cy="85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18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514338" indent="-171446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857229" indent="-171446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200121" indent="-171446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1543012" indent="-171446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1885904" indent="-171446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4BD9B-0DF3-49B8-A818-EE0EBBCA3E6A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471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/>
          <a:p>
            <a:fld id="{B5470A3E-9D78-4B99-918D-64C502900125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830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4B6D284-F845-4399-B617-13CF621D6188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033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A3982BB-1A2D-41B7-AFB9-16FB166F08F9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5831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2" y="6356355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1A80B5F4-81C8-427B-A942-530D2786E25F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51" y="6356355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96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628652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027CF36-1180-467D-91A9-9422845538E9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832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628652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6D33E64-7807-49D1-80E7-195787ED924C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4374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628652" y="1366346"/>
            <a:ext cx="4676215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2" y="6356355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BABD0E14-AB8D-43C9-B646-8709DF4E169D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51" y="6356355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6927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3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6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9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CAA9C-46DF-4418-93EA-6B22C6ED41FE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pic>
        <p:nvPicPr>
          <p:cNvPr id="20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16" y="215622"/>
            <a:ext cx="1768610" cy="85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683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9"/>
            <a:ext cx="9144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91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2" y="5644884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1"/>
              </a:spcAft>
              <a:buNone/>
              <a:defRPr sz="1351" baseline="0"/>
            </a:lvl1pPr>
          </a:lstStyle>
          <a:p>
            <a:r>
              <a:rPr lang="en-US" sz="1351" dirty="0" err="1"/>
              <a:t>Firstname</a:t>
            </a:r>
            <a:r>
              <a:rPr lang="en-US" sz="1351" dirty="0"/>
              <a:t> </a:t>
            </a:r>
            <a:r>
              <a:rPr lang="en-US" sz="1351" dirty="0" err="1"/>
              <a:t>Lastname</a:t>
            </a:r>
            <a:r>
              <a:rPr lang="en-US" sz="1351" dirty="0"/>
              <a:t> | Job Title</a:t>
            </a:r>
          </a:p>
          <a:p>
            <a:r>
              <a:rPr lang="en-US" sz="1351" dirty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1355DB5-59A4-4E62-BAE5-AAD3314C35AB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MN.IT Service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285" y="1746259"/>
            <a:ext cx="4085435" cy="83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0386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179612" y="1964392"/>
            <a:ext cx="1749143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101921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18406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534177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050663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966436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7DDA-A67B-4135-B2B7-DB2CC3296B01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pic>
        <p:nvPicPr>
          <p:cNvPr id="15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16" y="215622"/>
            <a:ext cx="1768610" cy="85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4375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51"/>
            <a:ext cx="1906858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3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6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9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B7913-888D-4C9B-83EC-3F07427BC0D4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pic>
        <p:nvPicPr>
          <p:cNvPr id="18" name="MN.IT Services Logo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269" b="40889"/>
          <a:stretch/>
        </p:blipFill>
        <p:spPr>
          <a:xfrm>
            <a:off x="387927" y="454544"/>
            <a:ext cx="2525961" cy="397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7231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51" y="1674776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7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51" y="3939366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6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6" y="1674776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7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6" y="3939366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5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7AB7E-E26D-4C6A-989F-50BED4CB9835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pic>
        <p:nvPicPr>
          <p:cNvPr id="20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16" y="215622"/>
            <a:ext cx="1768610" cy="85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4519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51" y="1674776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7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51" y="3939366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6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6" y="1674776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7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6" y="3939366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5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371B4-50FD-4139-B27A-9E7B514198C7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pic>
        <p:nvPicPr>
          <p:cNvPr id="21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16" y="215622"/>
            <a:ext cx="1768610" cy="85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1188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51" y="2571731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6" y="2571731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E54D-C1E0-4F38-82D9-9323C7D9D8BF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pic>
        <p:nvPicPr>
          <p:cNvPr id="14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16" y="215622"/>
            <a:ext cx="1768610" cy="85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9758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51" y="2800331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8003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6" y="2800331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8003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DC124-F809-48D3-B6FF-1DBADC8D9CD7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pic>
        <p:nvPicPr>
          <p:cNvPr id="13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16" y="215622"/>
            <a:ext cx="1768610" cy="85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3549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9144000" cy="6857998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/>
          <a:p>
            <a:fld id="{85F639EC-F73A-472D-95D3-698B2E65326E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8254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9144000" cy="685799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8DCA66-EE46-48D8-8149-8B4BAEA42A2E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4272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9144000" cy="685799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9144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/>
          <a:p>
            <a:fld id="{160F6E25-7F35-46FE-978E-78D1378FA753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9645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/>
          <a:p>
            <a:fld id="{56767006-1A16-4B30-BCE2-B75336953CD9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544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9144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4773024"/>
            <a:ext cx="9144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2" y="5041204"/>
            <a:ext cx="4940300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351" baseline="0"/>
            </a:lvl1pPr>
          </a:lstStyle>
          <a:p>
            <a:r>
              <a:rPr lang="en-US" sz="1351" dirty="0" err="1"/>
              <a:t>Firstname</a:t>
            </a:r>
            <a:r>
              <a:rPr lang="en-US" sz="1351" dirty="0"/>
              <a:t> </a:t>
            </a:r>
            <a:r>
              <a:rPr lang="en-US" sz="1351" dirty="0" err="1"/>
              <a:t>Lastname</a:t>
            </a:r>
            <a:r>
              <a:rPr lang="en-US" sz="1351" dirty="0"/>
              <a:t> | Job Title</a:t>
            </a:r>
          </a:p>
          <a:p>
            <a:r>
              <a:rPr lang="en-US" sz="1351" dirty="0"/>
              <a:t>Date</a:t>
            </a:r>
            <a:endParaRPr lang="en-US" dirty="0"/>
          </a:p>
        </p:txBody>
      </p:sp>
      <p:pic>
        <p:nvPicPr>
          <p:cNvPr id="4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16" y="5589768"/>
            <a:ext cx="2548671" cy="1226598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173" y="6138337"/>
            <a:ext cx="4190735" cy="365125"/>
          </a:xfrm>
          <a:prstGeom prst="rect">
            <a:avLst/>
          </a:prstGeom>
        </p:spPr>
        <p:txBody>
          <a:bodyPr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9144000" cy="338073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6282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3B2D0F7-59F8-4E28-B736-D3AE59696BA5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503" y="6113322"/>
            <a:ext cx="1768610" cy="85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6831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5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4" y="3211518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60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3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B58BAAC-82EF-4B88-ACF1-6620B678BEAD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2937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8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5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6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>
          <a:xfrm>
            <a:off x="628652" y="6356355"/>
            <a:ext cx="1018943" cy="365125"/>
          </a:xfrm>
        </p:spPr>
        <p:txBody>
          <a:bodyPr/>
          <a:lstStyle/>
          <a:p>
            <a:fld id="{B0EF393A-EBB2-45F9-A45B-A6BF76E060E3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5500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11925" y="287066"/>
            <a:ext cx="2641445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84" y="3211518"/>
            <a:ext cx="2641387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60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3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2" y="6356355"/>
            <a:ext cx="1018943" cy="365125"/>
          </a:xfrm>
        </p:spPr>
        <p:txBody>
          <a:bodyPr/>
          <a:lstStyle/>
          <a:p>
            <a:fld id="{0599463C-00A2-478D-981A-81109C87C28C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7418351" y="6356355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5618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21" y="1365208"/>
            <a:ext cx="7916772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5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6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>
          <a:xfrm>
            <a:off x="628652" y="6356355"/>
            <a:ext cx="1018943" cy="365125"/>
          </a:xfrm>
        </p:spPr>
        <p:txBody>
          <a:bodyPr/>
          <a:lstStyle/>
          <a:p>
            <a:fld id="{A5F4B768-CE58-4375-8885-37038A322ADF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7418351" y="6356355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1283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5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4" y="3211518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639" y="434837"/>
            <a:ext cx="5121496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2" y="691887"/>
            <a:ext cx="4725590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00EF010-2744-4D20-BBF3-20D3E19FEDFB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31858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D0754B-53F4-432F-B0A4-61326CA6AAB6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5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60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4" y="3211518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3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25735060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8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5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6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49D503-BA6D-4E6E-93A0-C54CE227EC04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0814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12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375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21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934E72-54D0-41A6-8BFC-47D50E9A9BF9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7000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12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375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21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9C8C43B-5CE4-44A9-A4A3-7B7C2A90CC9E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4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628650" y="1335089"/>
            <a:ext cx="7886700" cy="4841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D907E-52A7-4A0C-847E-F211AAE68478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</p:spTree>
    <p:extLst>
      <p:ext uri="{BB962C8B-B14F-4D97-AF65-F5344CB8AC3E}">
        <p14:creationId xmlns:p14="http://schemas.microsoft.com/office/powerpoint/2010/main" val="25140145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9968" y="685800"/>
            <a:ext cx="41148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1756128" algn="l"/>
                <a:tab pos="2827664" algn="l"/>
              </a:tabLst>
              <a:defRPr sz="412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FABC8-9A61-449E-AC85-6D2CB2D9C704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78758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0299" y="912530"/>
            <a:ext cx="3496041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337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58614" y="524007"/>
            <a:ext cx="1616475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Second Point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8251" y="3581845"/>
            <a:ext cx="1978484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Third Point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67F2214-D8E3-4CD6-99EC-9797AFF8CBED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22664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24608" y="1609867"/>
            <a:ext cx="5694788" cy="3638266"/>
          </a:xfrm>
          <a:solidFill>
            <a:schemeClr val="tx1">
              <a:alpha val="88000"/>
            </a:schemeClr>
          </a:solidFill>
        </p:spPr>
        <p:txBody>
          <a:bodyPr>
            <a:noAutofit/>
          </a:bodyPr>
          <a:lstStyle>
            <a:lvl1pPr algn="ctr">
              <a:spcAft>
                <a:spcPts val="751"/>
              </a:spcAft>
              <a:tabLst>
                <a:tab pos="2827664" algn="l"/>
              </a:tabLst>
              <a:defRPr sz="525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</a:t>
            </a:r>
            <a:br>
              <a:rPr lang="en-US" dirty="0"/>
            </a:br>
            <a:r>
              <a:rPr lang="en-US" dirty="0"/>
              <a:t>Statement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D1DBCA0-6A4C-40F5-A9CE-EB6F62D84FD5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38185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525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4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1005C79-7BBB-4B78-9CDC-D980B86E98AD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56367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6"/>
            <a:ext cx="9144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525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4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874A3-B718-434B-AC09-1C24645D2B47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58128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edit background picture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525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4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D640DE0-2E8F-44A8-A938-7215016FDA52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20537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101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9999" i="0">
                <a:solidFill>
                  <a:schemeClr val="bg1"/>
                </a:solidFill>
              </a:defRPr>
            </a:lvl1pPr>
            <a:lvl2pPr marL="342891" indent="0">
              <a:buNone/>
              <a:defRPr/>
            </a:lvl2pPr>
            <a:lvl3pPr marL="685783" indent="0">
              <a:buNone/>
              <a:defRPr/>
            </a:lvl3pPr>
            <a:lvl4pPr marL="1028674" indent="0">
              <a:buNone/>
              <a:defRPr/>
            </a:lvl4pPr>
            <a:lvl5pPr marL="1371566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B6C9159-99B2-4B31-8FA6-D86979E1DCDE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66610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101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9999" i="0">
                <a:solidFill>
                  <a:schemeClr val="bg1"/>
                </a:solidFill>
              </a:defRPr>
            </a:lvl1pPr>
            <a:lvl2pPr marL="342891" indent="0">
              <a:buNone/>
              <a:defRPr/>
            </a:lvl2pPr>
            <a:lvl3pPr marL="685783" indent="0">
              <a:buNone/>
              <a:defRPr/>
            </a:lvl3pPr>
            <a:lvl4pPr marL="1028674" indent="0">
              <a:buNone/>
              <a:defRPr/>
            </a:lvl4pPr>
            <a:lvl5pPr marL="1371566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1077BC-EB4A-4740-8B2F-A50987D40E28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80708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2212738"/>
            <a:ext cx="7886700" cy="1472163"/>
          </a:xfrm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525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684897"/>
            <a:ext cx="78867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03B47FC-04AB-4394-AB66-E59DD973DC7C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pic>
        <p:nvPicPr>
          <p:cNvPr id="9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4014" y="212391"/>
            <a:ext cx="2548671" cy="1226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43698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9144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525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521123"/>
            <a:ext cx="78867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20FFA3-BF1B-4436-999F-23A4A82CB188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Optional Tagline Goes Here | mn.gov/mmb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pic>
        <p:nvPicPr>
          <p:cNvPr id="10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4014" y="212391"/>
            <a:ext cx="2548671" cy="1226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320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9"/>
            <a:ext cx="9144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91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2" y="5644884"/>
            <a:ext cx="4940300" cy="440970"/>
          </a:xfrm>
        </p:spPr>
        <p:txBody>
          <a:bodyPr>
            <a:normAutofit/>
          </a:bodyPr>
          <a:lstStyle>
            <a:lvl1pPr marL="0" indent="0" algn="ctr">
              <a:buNone/>
              <a:defRPr sz="1351" baseline="0"/>
            </a:lvl1pPr>
          </a:lstStyle>
          <a:p>
            <a:r>
              <a:rPr lang="en-US" sz="1351" dirty="0" err="1"/>
              <a:t>Firstname</a:t>
            </a:r>
            <a:r>
              <a:rPr lang="en-US" sz="1351" dirty="0"/>
              <a:t> </a:t>
            </a:r>
            <a:r>
              <a:rPr lang="en-US" sz="1351" dirty="0" err="1"/>
              <a:t>Lastname</a:t>
            </a:r>
            <a:r>
              <a:rPr lang="en-US" sz="1351" dirty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9144000" cy="22987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C3138D6-DEBD-4984-81C2-013BAE0B49AA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5732" y="273807"/>
            <a:ext cx="2548671" cy="1226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05161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0" y="4188565"/>
            <a:ext cx="9144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2101851" y="5644884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0"/>
              </a:spcAft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  <a:p>
            <a:r>
              <a:rPr lang="en-US" sz="1350" dirty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fld id="{D7ED242C-24FB-43A0-BCB6-43756FC812F6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Budget Division 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 mn.gov/mmb/budget</a:t>
            </a: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Minnesota Management and Budget logo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785"/>
          <a:stretch/>
        </p:blipFill>
        <p:spPr bwMode="gray">
          <a:xfrm>
            <a:off x="2647757" y="1405149"/>
            <a:ext cx="3848487" cy="1410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0057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0" y="3477837"/>
            <a:ext cx="9144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4773020"/>
            <a:ext cx="9144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2101851" y="5041204"/>
            <a:ext cx="4940300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  <a:p>
            <a:r>
              <a:rPr lang="en-US" sz="1350" dirty="0"/>
              <a:t>Date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4690171" y="6138333"/>
            <a:ext cx="4190735" cy="365125"/>
          </a:xfrm>
          <a:prstGeom prst="rect">
            <a:avLst/>
          </a:prstGeom>
        </p:spPr>
        <p:txBody>
          <a:bodyPr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</a:t>
            </a:r>
            <a:r>
              <a:rPr lang="en-US" dirty="0" err="1"/>
              <a:t>websiteurl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 bwMode="gray">
          <a:xfrm>
            <a:off x="0" y="0"/>
            <a:ext cx="9144000" cy="338073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1" name="Picture 10" descr="Minnesota Management and Budget logo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81"/>
          <a:stretch/>
        </p:blipFill>
        <p:spPr bwMode="gray">
          <a:xfrm>
            <a:off x="407901" y="5921823"/>
            <a:ext cx="2572741" cy="936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72022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9144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 bwMode="gray">
          <a:xfrm>
            <a:off x="628650" y="1335089"/>
            <a:ext cx="7886700" cy="4841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9A198C9B-0587-4A1E-9E03-E4C9FE222F08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Budget Division 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 mn.gov/mmb/budget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80654282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0" y="4188565"/>
            <a:ext cx="9144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2101851" y="5644884"/>
            <a:ext cx="4940300" cy="440970"/>
          </a:xfrm>
        </p:spPr>
        <p:txBody>
          <a:bodyPr>
            <a:normAutofit/>
          </a:bodyPr>
          <a:lstStyle>
            <a:lvl1pPr marL="0" indent="0" algn="ctr"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789113"/>
            <a:ext cx="9144000" cy="22987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fld id="{A8CA1A9B-139F-4606-AD0A-F3253110DAE5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Budget Division 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 mn.gov/mmb/budget</a:t>
            </a: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 descr="Minnesota Management and Budget logo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81"/>
          <a:stretch/>
        </p:blipFill>
        <p:spPr bwMode="gray">
          <a:xfrm>
            <a:off x="6242076" y="526948"/>
            <a:ext cx="2572741" cy="936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410689"/>
      </p:ext>
    </p:extLst>
  </p:cSld>
  <p:clrMapOvr>
    <a:masterClrMapping/>
  </p:clrMapOvr>
  <p:hf sldNum="0"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9144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black"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824D5D47-1752-4D84-8BFB-C2F71A34C932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Budget Division 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 mn.gov/mmb/budget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2747105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9144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7C198DD1-C477-482D-A126-3FBDD1778E48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Budget Division 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 mn.gov/mmb/budget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26675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 bwMode="black"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 bwMode="gray"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</a:t>
            </a:r>
            <a:r>
              <a:rPr lang="en-US" dirty="0" err="1"/>
              <a:t>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5467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 bwMode="white"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402755330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1651380"/>
            <a:ext cx="9144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628650" y="3521123"/>
            <a:ext cx="78867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/>
              <a:pPr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Optional Tagline Goes Here</a:t>
            </a:r>
            <a:r>
              <a:rPr lang="en-US" dirty="0"/>
              <a:t>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</a:t>
            </a:r>
            <a:r>
              <a:rPr lang="en-US" dirty="0">
                <a:solidFill>
                  <a:schemeClr val="tx2"/>
                </a:solidFill>
              </a:rPr>
              <a:t>mn.gov/</a:t>
            </a:r>
            <a:r>
              <a:rPr lang="en-US" dirty="0" err="1">
                <a:solidFill>
                  <a:schemeClr val="tx2"/>
                </a:solidFill>
              </a:rPr>
              <a:t>websiteurl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 bwMode="white"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9" name="Picture 8" descr="Minnesota Management and Budget logo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81"/>
          <a:stretch/>
        </p:blipFill>
        <p:spPr bwMode="gray">
          <a:xfrm>
            <a:off x="6242076" y="526948"/>
            <a:ext cx="2572741" cy="936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854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F39A-CC97-4666-AF07-24A6F1DBFD33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pic>
        <p:nvPicPr>
          <p:cNvPr id="9" name="MN.IT Services Logo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269" b="40889"/>
          <a:stretch/>
        </p:blipFill>
        <p:spPr>
          <a:xfrm>
            <a:off x="387927" y="454544"/>
            <a:ext cx="2525961" cy="397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180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9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9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6AFF7-FF7A-4583-BF22-D55B8FEAB80D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>
              <a:solidFill>
                <a:schemeClr val="accent2"/>
              </a:solidFill>
            </a:endParaRPr>
          </a:p>
        </p:txBody>
      </p:sp>
      <p:pic>
        <p:nvPicPr>
          <p:cNvPr id="13" name="MN.IT Services Logo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269" b="40889"/>
          <a:stretch/>
        </p:blipFill>
        <p:spPr>
          <a:xfrm>
            <a:off x="387927" y="454544"/>
            <a:ext cx="2525961" cy="397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646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5281"/>
            <a:ext cx="7886700" cy="4841682"/>
          </a:xfrm>
          <a:solidFill>
            <a:schemeClr val="bg1"/>
          </a:solidFill>
        </p:spPr>
        <p:txBody>
          <a:bodyPr lIns="228600" tIns="548640" rIns="274320"/>
          <a:lstStyle>
            <a:lvl1pPr marL="257168" indent="-257168">
              <a:lnSpc>
                <a:spcPct val="100000"/>
              </a:lnSpc>
              <a:spcAft>
                <a:spcPts val="751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75"/>
            </a:lvl1pPr>
            <a:lvl2pPr marL="600060" indent="-257168">
              <a:lnSpc>
                <a:spcPct val="100000"/>
              </a:lnSpc>
              <a:spcAft>
                <a:spcPts val="751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75"/>
            </a:lvl2pPr>
            <a:lvl3pPr marL="900091" indent="-214308">
              <a:lnSpc>
                <a:spcPct val="100000"/>
              </a:lnSpc>
              <a:spcAft>
                <a:spcPts val="751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3pPr>
            <a:lvl4pPr marL="1242982" indent="-214308">
              <a:lnSpc>
                <a:spcPct val="100000"/>
              </a:lnSpc>
              <a:spcAft>
                <a:spcPts val="751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4pPr>
            <a:lvl5pPr marL="1585874" indent="-214308">
              <a:lnSpc>
                <a:spcPct val="100000"/>
              </a:lnSpc>
              <a:spcAft>
                <a:spcPts val="751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4F13D-C4F0-4B8F-8DFA-613881543A90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</p:spTree>
    <p:extLst>
      <p:ext uri="{BB962C8B-B14F-4D97-AF65-F5344CB8AC3E}">
        <p14:creationId xmlns:p14="http://schemas.microsoft.com/office/powerpoint/2010/main" val="283474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9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9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3446-8298-4063-9870-C855A994B745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696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2" y="6356355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947F22B3-4C70-4BE0-BE6D-B3FFD93EA618}" type="datetime1">
              <a:rPr lang="en-US" smtClean="0"/>
              <a:t>10/25/2019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Here | mn.gov/mmb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51" y="6356355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MN.IT Services Logo" descr="Minnesota Management and Budget"/>
          <p:cNvPicPr>
            <a:picLocks noChangeAspect="1"/>
          </p:cNvPicPr>
          <p:nvPr userDrawn="1"/>
        </p:nvPicPr>
        <p:blipFill>
          <a:blip r:embed="rId5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16" y="215622"/>
            <a:ext cx="1768610" cy="85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42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  <p:sldLayoutId id="2147483717" r:id="rId45"/>
    <p:sldLayoutId id="2147483718" r:id="rId46"/>
    <p:sldLayoutId id="2147483719" r:id="rId47"/>
    <p:sldLayoutId id="2147483720" r:id="rId48"/>
    <p:sldLayoutId id="2147483721" r:id="rId49"/>
  </p:sldLayoutIdLst>
  <p:hf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1"/>
        </a:spcBef>
        <a:spcAft>
          <a:spcPts val="751"/>
        </a:spcAft>
        <a:buClr>
          <a:schemeClr val="accent1"/>
        </a:buClr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100000"/>
        </a:lnSpc>
        <a:spcBef>
          <a:spcPts val="375"/>
        </a:spcBef>
        <a:spcAft>
          <a:spcPts val="751"/>
        </a:spcAft>
        <a:buClr>
          <a:schemeClr val="accent1"/>
        </a:buClr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100000"/>
        </a:lnSpc>
        <a:spcBef>
          <a:spcPts val="375"/>
        </a:spcBef>
        <a:spcAft>
          <a:spcPts val="751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100000"/>
        </a:lnSpc>
        <a:spcBef>
          <a:spcPts val="375"/>
        </a:spcBef>
        <a:spcAft>
          <a:spcPts val="751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375"/>
        </a:spcBef>
        <a:spcAft>
          <a:spcPts val="751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C701AA70-1D7A-4055-81BA-4922E54A7480}" type="datetime1">
              <a:rPr lang="en-US" smtClean="0"/>
              <a:pPr/>
              <a:t>10/25/2019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Budget Division 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 mn.gov/mmb/budget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25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Budget Process Overview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Britta Reitan</a:t>
            </a:r>
          </a:p>
          <a:p>
            <a:r>
              <a:rPr lang="en-US" dirty="0"/>
              <a:t>State Budget Director</a:t>
            </a:r>
          </a:p>
          <a:p>
            <a:r>
              <a:rPr lang="en-US" dirty="0"/>
              <a:t>October 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Minnesota Management and Budget 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|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 mn.gov/mmb</a:t>
            </a:r>
          </a:p>
        </p:txBody>
      </p:sp>
    </p:spTree>
    <p:extLst>
      <p:ext uri="{BB962C8B-B14F-4D97-AF65-F5344CB8AC3E}">
        <p14:creationId xmlns:p14="http://schemas.microsoft.com/office/powerpoint/2010/main" val="1686907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155448"/>
            <a:ext cx="7891272" cy="914400"/>
          </a:xfrm>
        </p:spPr>
        <p:txBody>
          <a:bodyPr>
            <a:normAutofit/>
          </a:bodyPr>
          <a:lstStyle/>
          <a:p>
            <a:r>
              <a:rPr lang="en-US" dirty="0"/>
              <a:t>Biennial Budget Process</a:t>
            </a:r>
            <a:br>
              <a:rPr lang="en-US" dirty="0"/>
            </a:br>
            <a:r>
              <a:rPr lang="en-US" dirty="0"/>
              <a:t>-Executive Branch-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Content Placeholder 6">
            <a:extLst>
              <a:ext uri="{FF2B5EF4-FFF2-40B4-BE49-F238E27FC236}">
                <a16:creationId xmlns:a16="http://schemas.microsoft.com/office/drawing/2014/main" xmlns="" id="{7D454716-5337-4E1A-8DFD-B523D0833B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5661530"/>
              </p:ext>
            </p:extLst>
          </p:nvPr>
        </p:nvGraphicFramePr>
        <p:xfrm>
          <a:off x="628650" y="1825625"/>
          <a:ext cx="7886700" cy="41448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8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38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Budget Development Activities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April – June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Development of budget document form and format and consultation with legislators and staff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49346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June -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Early June: Agency/Program/Activity instructions issued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July: Agency budget structure changes proposed and considered (</a:t>
                      </a:r>
                      <a:r>
                        <a:rPr lang="en-US" dirty="0" err="1"/>
                        <a:t>inc.</a:t>
                      </a:r>
                      <a:r>
                        <a:rPr lang="en-US" dirty="0"/>
                        <a:t> consultation with legislative staff and EBO)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August: Preparing fiscal information (base budget) instructions available, including internal service and federal funds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August: Budget narratives due from agencies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August: Budget proposal (change) instructions available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September: Departmental Earnings instructions available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August – October: Base budget reconciliation work in BPAS (Agencies/EBOs)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October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October 1: Agency Budget background narrative</a:t>
                      </a:r>
                      <a:r>
                        <a:rPr lang="en-US" baseline="0" dirty="0"/>
                        <a:t>s completed; posted to website </a:t>
                      </a:r>
                      <a:r>
                        <a:rPr lang="en-US" dirty="0"/>
                        <a:t>October 15: Base/enacted budget information due in BPAS</a:t>
                      </a:r>
                    </a:p>
                    <a:p>
                      <a:pPr marL="285750" marR="0" lvl="0" indent="-28575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October 15: </a:t>
                      </a:r>
                      <a:r>
                        <a:rPr lang="en-US" baseline="0" dirty="0"/>
                        <a:t>Agency change item requests due to MMB including evidenced based proposals (considered non-public, preliminary budget info)</a:t>
                      </a:r>
                    </a:p>
                    <a:p>
                      <a:pPr marL="285750" marR="0" lvl="0" indent="-28575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Non-Executive</a:t>
                      </a:r>
                      <a:r>
                        <a:rPr lang="en-US" baseline="0" dirty="0"/>
                        <a:t> Branch budget requests due to MMB</a:t>
                      </a:r>
                      <a:endParaRPr lang="en-US" dirty="0"/>
                    </a:p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2024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5108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155448"/>
            <a:ext cx="7891272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Biennial Budget Process</a:t>
            </a:r>
            <a:br>
              <a:rPr lang="en-US" dirty="0"/>
            </a:br>
            <a:r>
              <a:rPr lang="en-US" dirty="0"/>
              <a:t>-Executive Branch-</a:t>
            </a:r>
            <a:br>
              <a:rPr lang="en-US" dirty="0"/>
            </a:br>
            <a:r>
              <a:rPr lang="en-US" dirty="0"/>
              <a:t>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5" name="Content Placeholder 6">
            <a:extLst>
              <a:ext uri="{FF2B5EF4-FFF2-40B4-BE49-F238E27FC236}">
                <a16:creationId xmlns:a16="http://schemas.microsoft.com/office/drawing/2014/main" xmlns="" id="{8FA95BB7-0717-40C2-9AA5-AA70EA5E5F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6907783"/>
              </p:ext>
            </p:extLst>
          </p:nvPr>
        </p:nvGraphicFramePr>
        <p:xfrm>
          <a:off x="628650" y="1825625"/>
          <a:ext cx="7886700" cy="4533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8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38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Budget Development Activities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November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Analysis of agency options by EBOs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Review and reconciliation of base budget information in BPAS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Analysis</a:t>
                      </a:r>
                      <a:r>
                        <a:rPr lang="en-US" baseline="0" dirty="0"/>
                        <a:t> of evidence based proposals by MMB results team and EBOs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Preparation</a:t>
                      </a:r>
                      <a:r>
                        <a:rPr lang="en-US" baseline="0" dirty="0"/>
                        <a:t> of November forecast by economic analysis and budget division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Base budgets published and sent to legislature (November 30</a:t>
                      </a:r>
                      <a:r>
                        <a:rPr lang="en-US" baseline="30000" dirty="0"/>
                        <a:t>th</a:t>
                      </a:r>
                      <a:r>
                        <a:rPr lang="en-US" baseline="0" dirty="0"/>
                        <a:t>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December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November forecast</a:t>
                      </a:r>
                      <a:r>
                        <a:rPr lang="en-US" baseline="0" dirty="0"/>
                        <a:t> released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Repricing of original agency requests to new base forecast (November)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Revised change instructions issued (as needed depending on November forecast)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Governor’s budget development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January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Governor’s budget development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Governor’s Budget Recommendation release (fourth Tuesday; if new Governor, third Tuesday in February)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0048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February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Preparation</a:t>
                      </a:r>
                      <a:r>
                        <a:rPr lang="en-US" baseline="0" dirty="0"/>
                        <a:t> of February forecast by economic analysis and budget division</a:t>
                      </a:r>
                    </a:p>
                    <a:p>
                      <a:pPr marL="285750" marR="0" lvl="0" indent="-28575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aseline="0" dirty="0"/>
                        <a:t>Forecast adjustments made in BPAS for revenue and forecast spending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February forecast Released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55878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Repricing Governor’s Original Rec. to February forecast base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Governor’s Revised Budget development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Release of Governor’s Revised Budget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13033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3640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2CDC77-7CF6-41B1-A985-5CF42FF3E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Governor’s Budget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6B0B96D-4F02-4195-93C1-CC384F868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With the Governor’s budget release, MMB produces a comprehensive budget document including narrative and financial tables containing base and change item funding and spending information for all state funds and agencies.  </a:t>
            </a:r>
          </a:p>
          <a:p>
            <a:r>
              <a:rPr lang="en-US" dirty="0"/>
              <a:t>The FY 2020-21 Governor’s Budget document was 4,027 pages and contained complete budget information for 105 agencies, boards, and commissions and 134 state funds.</a:t>
            </a:r>
          </a:p>
          <a:p>
            <a:r>
              <a:rPr lang="en-US" dirty="0"/>
              <a:t>Each agency’s budget book contains an agency profile narrative and larger agencies include program and activity narrative information.  Financial tables include</a:t>
            </a:r>
          </a:p>
          <a:p>
            <a:pPr lvl="1"/>
            <a:r>
              <a:rPr lang="en-US" dirty="0"/>
              <a:t>Sources of funds</a:t>
            </a:r>
          </a:p>
          <a:p>
            <a:pPr lvl="1"/>
            <a:r>
              <a:rPr lang="en-US" dirty="0"/>
              <a:t>Uses of funds</a:t>
            </a:r>
          </a:p>
          <a:p>
            <a:pPr lvl="1"/>
            <a:r>
              <a:rPr lang="en-US" dirty="0"/>
              <a:t>Summary of changes from base</a:t>
            </a:r>
          </a:p>
          <a:p>
            <a:r>
              <a:rPr lang="en-US" dirty="0"/>
              <a:t>Change item pages are also included for each change recommended  by the Governor.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48C9509-FE10-44A1-8E94-351493345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919997"/>
      </p:ext>
    </p:extLst>
  </p:cSld>
  <p:clrMapOvr>
    <a:masterClrMapping/>
  </p:clrMapOvr>
</p:sld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2.xml><?xml version="1.0" encoding="utf-8"?>
<a:theme xmlns:a="http://schemas.openxmlformats.org/drawingml/2006/main" name="1_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1669</TotalTime>
  <Words>435</Words>
  <Application>Microsoft Office PowerPoint</Application>
  <PresentationFormat>On-screen Show (4:3)</PresentationFormat>
  <Paragraphs>61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NeueHaasGroteskText Std</vt:lpstr>
      <vt:lpstr>MN.IT</vt:lpstr>
      <vt:lpstr>1_MN.IT</vt:lpstr>
      <vt:lpstr>Budget Process Overview</vt:lpstr>
      <vt:lpstr>Biennial Budget Process -Executive Branch-</vt:lpstr>
      <vt:lpstr>Biennial Budget Process -Executive Branch- cont’d</vt:lpstr>
      <vt:lpstr>Governor’s Budget Document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Dahl, Bryan (MMB)</dc:creator>
  <cp:lastModifiedBy>DFLUser</cp:lastModifiedBy>
  <cp:revision>14</cp:revision>
  <cp:lastPrinted>2019-09-16T18:30:34Z</cp:lastPrinted>
  <dcterms:created xsi:type="dcterms:W3CDTF">2019-09-09T14:29:57Z</dcterms:created>
  <dcterms:modified xsi:type="dcterms:W3CDTF">2019-10-25T16:53:35Z</dcterms:modified>
</cp:coreProperties>
</file>