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27"/>
  </p:notesMasterIdLst>
  <p:handoutMasterIdLst>
    <p:handoutMasterId r:id="rId28"/>
  </p:handoutMasterIdLst>
  <p:sldIdLst>
    <p:sldId id="396" r:id="rId5"/>
    <p:sldId id="577" r:id="rId6"/>
    <p:sldId id="268" r:id="rId7"/>
    <p:sldId id="521" r:id="rId8"/>
    <p:sldId id="522" r:id="rId9"/>
    <p:sldId id="1331" r:id="rId10"/>
    <p:sldId id="569" r:id="rId11"/>
    <p:sldId id="574" r:id="rId12"/>
    <p:sldId id="562" r:id="rId13"/>
    <p:sldId id="546" r:id="rId14"/>
    <p:sldId id="1098" r:id="rId15"/>
    <p:sldId id="1338" r:id="rId16"/>
    <p:sldId id="1336" r:id="rId17"/>
    <p:sldId id="1337" r:id="rId18"/>
    <p:sldId id="578" r:id="rId19"/>
    <p:sldId id="571" r:id="rId20"/>
    <p:sldId id="1329" r:id="rId21"/>
    <p:sldId id="505" r:id="rId22"/>
    <p:sldId id="581" r:id="rId23"/>
    <p:sldId id="1335" r:id="rId24"/>
    <p:sldId id="1333" r:id="rId25"/>
    <p:sldId id="4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628641-266F-11BB-E256-BD1EACCBDE9C}" name="Lausche, Kendall (DOT)" initials="LK(" userId="S::Kendall.Lausche@state.mn.us::1e197235-4a76-44fb-ad54-bd2db0ecf626" providerId="AD"/>
  <p188:author id="{7F703C8B-F06A-5F57-3E88-8C6E4E58C1EF}" name="Utecht, Bradley (DOT)" initials="UB(" userId="S::Bradley.Utecht@state.mn.us::fc3b6727-15d9-45cc-b557-88e538b4939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in Sylvester" initials="RS" lastIdx="2" clrIdx="0">
    <p:extLst>
      <p:ext uri="{19B8F6BF-5375-455C-9EA6-DF929625EA0E}">
        <p15:presenceInfo xmlns:p15="http://schemas.microsoft.com/office/powerpoint/2012/main" userId="S-1-5-21-1960408961-1336601894-1801674531-164665" providerId="AD"/>
      </p:ext>
    </p:extLst>
  </p:cmAuthor>
  <p:cmAuthor id="2" name="Lausche, Kendall (DOT)" initials="LK(" lastIdx="2" clrIdx="1">
    <p:extLst>
      <p:ext uri="{19B8F6BF-5375-455C-9EA6-DF929625EA0E}">
        <p15:presenceInfo xmlns:p15="http://schemas.microsoft.com/office/powerpoint/2012/main" userId="S::Kendall.Lausche@state.mn.us::1e197235-4a76-44fb-ad54-bd2db0ecf6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865"/>
    <a:srgbClr val="78BE21"/>
    <a:srgbClr val="0D0D0D"/>
    <a:srgbClr val="E8E8E8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87940" autoAdjust="0"/>
  </p:normalViewPr>
  <p:slideViewPr>
    <p:cSldViewPr snapToGrid="0">
      <p:cViewPr varScale="1">
        <p:scale>
          <a:sx n="96" d="100"/>
          <a:sy n="96" d="100"/>
        </p:scale>
        <p:origin x="1170" y="96"/>
      </p:cViewPr>
      <p:guideLst/>
    </p:cSldViewPr>
  </p:slideViewPr>
  <p:outlineViewPr>
    <p:cViewPr>
      <p:scale>
        <a:sx n="33" d="100"/>
        <a:sy n="33" d="100"/>
      </p:scale>
      <p:origin x="0" y="-228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r\DOF_Home\Home\filog02\Transition%20Presentations\Tax,%20fee,%20other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ad.dot.state.mn.us\co\Finance\Data\Budget\Fund%20Statements\2022%20Nov\Nov%202022%20HUTD%20Fund%20Statem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4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Gas Tax Revenues</a:t>
            </a:r>
          </a:p>
          <a:p>
            <a:pPr algn="ctr" rtl="0">
              <a:defRPr/>
            </a:pPr>
            <a:r>
              <a:rPr lang="en-US" sz="2000" dirty="0"/>
              <a:t>Nov. 2022 vs. Feb. 2022 Forecast</a:t>
            </a:r>
          </a:p>
          <a:p>
            <a:pPr algn="ctr" rtl="0">
              <a:defRPr/>
            </a:pPr>
            <a:r>
              <a:rPr lang="en-US" sz="2000" dirty="0"/>
              <a:t>($ in millions)</a:t>
            </a:r>
          </a:p>
        </c:rich>
      </c:tx>
      <c:layout>
        <c:manualLayout>
          <c:xMode val="edge"/>
          <c:yMode val="edge"/>
          <c:x val="0.25802592440358896"/>
          <c:y val="5.47207927379771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4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 Gas Tax Rev'!$C$5</c:f>
              <c:strCache>
                <c:ptCount val="1"/>
                <c:pt idx="0">
                  <c:v>Nov. '22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3.6767888373849277E-3"/>
                  <c:y val="-2.6239430881206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F0-4001-9DA8-DECFA0BC3F5D}"/>
                </c:ext>
              </c:extLst>
            </c:dLbl>
            <c:dLbl>
              <c:idx val="2"/>
              <c:layout>
                <c:manualLayout>
                  <c:x val="-1.6261973998768187E-3"/>
                  <c:y val="-3.46385715127201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F0-4001-9DA8-DECFA0BC3F5D}"/>
                </c:ext>
              </c:extLst>
            </c:dLbl>
            <c:dLbl>
              <c:idx val="3"/>
              <c:layout>
                <c:manualLayout>
                  <c:x val="2.8280469113132803E-3"/>
                  <c:y val="6.0674655519139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F0-4001-9DA8-DECFA0BC3F5D}"/>
                </c:ext>
              </c:extLst>
            </c:dLbl>
            <c:dLbl>
              <c:idx val="4"/>
              <c:layout>
                <c:manualLayout>
                  <c:x val="-1.2012092762397194E-3"/>
                  <c:y val="-2.4473761298348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F0-4001-9DA8-DECFA0BC3F5D}"/>
                </c:ext>
              </c:extLst>
            </c:dLbl>
            <c:dLbl>
              <c:idx val="5"/>
              <c:layout>
                <c:manualLayout>
                  <c:x val="-3.6768569951922034E-3"/>
                  <c:y val="-9.57567804024501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F0-4001-9DA8-DECFA0BC3F5D}"/>
                </c:ext>
              </c:extLst>
            </c:dLbl>
            <c:dLbl>
              <c:idx val="6"/>
              <c:layout>
                <c:manualLayout>
                  <c:x val="-3.6771465342893914E-3"/>
                  <c:y val="-9.57567804024501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F0-4001-9DA8-DECFA0BC3F5D}"/>
                </c:ext>
              </c:extLst>
            </c:dLbl>
            <c:dLbl>
              <c:idx val="7"/>
              <c:layout>
                <c:manualLayout>
                  <c:x val="0"/>
                  <c:y val="7.4044911052784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F0-4001-9DA8-DECFA0BC3F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 Gas Tax Rev'!$C$12:$C$19</c:f>
              <c:numCache>
                <c:formatCode>_(* #,##0_);_(* \(#,##0\);_(* "-"_);_(@_)</c:formatCode>
                <c:ptCount val="8"/>
                <c:pt idx="0">
                  <c:v>879.23706784000001</c:v>
                </c:pt>
                <c:pt idx="1">
                  <c:v>846.12521294999999</c:v>
                </c:pt>
                <c:pt idx="2">
                  <c:v>892.59696496000004</c:v>
                </c:pt>
                <c:pt idx="3">
                  <c:v>908.98537399999998</c:v>
                </c:pt>
                <c:pt idx="4">
                  <c:v>911.48508377849998</c:v>
                </c:pt>
                <c:pt idx="5">
                  <c:v>905.10468819205005</c:v>
                </c:pt>
                <c:pt idx="6" formatCode="_(* #,##0_);_(* \(#,##0\);_(* &quot;-&quot;??_);_(@_)">
                  <c:v>898.76895537470602</c:v>
                </c:pt>
                <c:pt idx="7" formatCode="_(* #,##0_);_(* \(#,##0\);_(* &quot;-&quot;??_);_(@_)">
                  <c:v>892.47757268708301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EF0-4001-9DA8-DECFA0BC3F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55415792"/>
        <c:axId val="655413440"/>
      </c:barChart>
      <c:lineChart>
        <c:grouping val="standard"/>
        <c:varyColors val="0"/>
        <c:ser>
          <c:idx val="0"/>
          <c:order val="1"/>
          <c:tx>
            <c:strRef>
              <c:f>' Gas Tax Rev'!$D$5</c:f>
              <c:strCache>
                <c:ptCount val="1"/>
                <c:pt idx="0">
                  <c:v>Feb. '22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EF0-4001-9DA8-DECFA0BC3F5D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DEF0-4001-9DA8-DECFA0BC3F5D}"/>
              </c:ext>
            </c:extLst>
          </c:dPt>
          <c:dLbls>
            <c:delete val="1"/>
          </c:dLbls>
          <c:cat>
            <c:strRef>
              <c:f>' Gas Tax Rev'!$B$12:$B$19</c:f>
              <c:strCache>
                <c:ptCount val="8"/>
                <c:pt idx="0">
                  <c:v>2020 (act)</c:v>
                </c:pt>
                <c:pt idx="1">
                  <c:v>2021 (act)</c:v>
                </c:pt>
                <c:pt idx="2">
                  <c:v>2022 (act)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</c:strCache>
            </c:strRef>
          </c:cat>
          <c:val>
            <c:numRef>
              <c:f>' Gas Tax Rev'!$D$12:$D$19</c:f>
              <c:numCache>
                <c:formatCode>_(* #,##0_);_(* \(#,##0\);_(* "-"_);_(@_)</c:formatCode>
                <c:ptCount val="8"/>
                <c:pt idx="0">
                  <c:v>879.23706784000001</c:v>
                </c:pt>
                <c:pt idx="1">
                  <c:v>846.12521294999999</c:v>
                </c:pt>
                <c:pt idx="2">
                  <c:v>917.8</c:v>
                </c:pt>
                <c:pt idx="3">
                  <c:v>925.14239999999995</c:v>
                </c:pt>
                <c:pt idx="4">
                  <c:v>932.54353920000005</c:v>
                </c:pt>
                <c:pt idx="5">
                  <c:v>940.00388751360003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EF0-4001-9DA8-DECFA0BC3F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55415792"/>
        <c:axId val="655413440"/>
      </c:lineChart>
      <c:catAx>
        <c:axId val="65541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lang="en-US"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413440"/>
        <c:crosses val="autoZero"/>
        <c:auto val="1"/>
        <c:lblAlgn val="ctr"/>
        <c:lblOffset val="100"/>
        <c:noMultiLvlLbl val="0"/>
      </c:catAx>
      <c:valAx>
        <c:axId val="655413440"/>
        <c:scaling>
          <c:orientation val="minMax"/>
          <c:min val="800"/>
        </c:scaling>
        <c:delete val="0"/>
        <c:axPos val="l"/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41579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 algn="ctr">
        <a:defRPr lang="en-US" sz="1200" b="1" i="0" u="none" strike="noStrike" kern="1200" baseline="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213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u="none" strike="noStrike" kern="1200" spc="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Motor Vehicle Registration Revenues</a:t>
            </a:r>
          </a:p>
          <a:p>
            <a:pPr algn="ctr" rtl="0">
              <a:defRPr lang="en-US" sz="2130" b="1">
                <a:latin typeface="+mn-lt"/>
              </a:defRPr>
            </a:pPr>
            <a:r>
              <a:rPr lang="en-US" sz="2130" b="1" i="0" u="none" strike="noStrike" kern="1200" spc="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i="0" u="none" strike="noStrike" kern="1200" spc="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Nov. 2022 vs. Feb 2022 Forecast </a:t>
            </a:r>
          </a:p>
          <a:p>
            <a:pPr algn="ctr" rtl="0">
              <a:defRPr lang="en-US" sz="2130" b="1">
                <a:latin typeface="+mn-lt"/>
              </a:defRPr>
            </a:pPr>
            <a:r>
              <a:rPr lang="en-US" sz="2000" b="1" i="0" u="none" strike="noStrike" kern="1200" spc="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(in millions)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213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3797082977006111E-2"/>
          <c:y val="0.17480839895013123"/>
          <c:w val="0.92366283089283319"/>
          <c:h val="0.486502843394575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 Fees'!$C$6</c:f>
              <c:strCache>
                <c:ptCount val="1"/>
                <c:pt idx="0">
                  <c:v>Nov. '22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-6.8586313309198609E-17"/>
                  <c:y val="-3.5052578868302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8B-4781-BE30-D1A9D317636A}"/>
                </c:ext>
              </c:extLst>
            </c:dLbl>
            <c:dLbl>
              <c:idx val="3"/>
              <c:layout>
                <c:manualLayout>
                  <c:x val="0"/>
                  <c:y val="-4.0060090135202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8B-4781-BE30-D1A9D317636A}"/>
                </c:ext>
              </c:extLst>
            </c:dLbl>
            <c:dLbl>
              <c:idx val="4"/>
              <c:layout>
                <c:manualLayout>
                  <c:x val="0"/>
                  <c:y val="-2.5037556334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8B-4781-BE30-D1A9D317636A}"/>
                </c:ext>
              </c:extLst>
            </c:dLbl>
            <c:dLbl>
              <c:idx val="5"/>
              <c:layout>
                <c:manualLayout>
                  <c:x val="0"/>
                  <c:y val="-3.0045067601402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8B-4781-BE30-D1A9D317636A}"/>
                </c:ext>
              </c:extLst>
            </c:dLbl>
            <c:dLbl>
              <c:idx val="6"/>
              <c:layout>
                <c:manualLayout>
                  <c:x val="-1.3717262661839722E-16"/>
                  <c:y val="-1.5022533800701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8B-4781-BE30-D1A9D317636A}"/>
                </c:ext>
              </c:extLst>
            </c:dLbl>
            <c:dLbl>
              <c:idx val="7"/>
              <c:layout>
                <c:manualLayout>
                  <c:x val="0"/>
                  <c:y val="-2.5037556334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8B-4781-BE30-D1A9D31763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 Fees'!$B$13:$B$20</c:f>
              <c:strCache>
                <c:ptCount val="8"/>
                <c:pt idx="0">
                  <c:v>2020 (act)</c:v>
                </c:pt>
                <c:pt idx="1">
                  <c:v>2021 (act)</c:v>
                </c:pt>
                <c:pt idx="2">
                  <c:v>2022 (act)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</c:strCache>
            </c:strRef>
          </c:cat>
          <c:val>
            <c:numRef>
              <c:f>'Tab Fees'!$C$13:$C$20</c:f>
              <c:numCache>
                <c:formatCode>0</c:formatCode>
                <c:ptCount val="8"/>
                <c:pt idx="0">
                  <c:v>812.60478827999998</c:v>
                </c:pt>
                <c:pt idx="1">
                  <c:v>853.65670004000003</c:v>
                </c:pt>
                <c:pt idx="2">
                  <c:v>823.28660972</c:v>
                </c:pt>
                <c:pt idx="3">
                  <c:v>840.04637600000001</c:v>
                </c:pt>
                <c:pt idx="4">
                  <c:v>873.64823104000004</c:v>
                </c:pt>
                <c:pt idx="5">
                  <c:v>908.59416028160001</c:v>
                </c:pt>
                <c:pt idx="6">
                  <c:v>944.93792669286404</c:v>
                </c:pt>
                <c:pt idx="7">
                  <c:v>982.73544376057896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8B-4781-BE30-D1A9D31763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1"/>
        <c:overlap val="-27"/>
        <c:axId val="655416968"/>
        <c:axId val="655417360"/>
      </c:barChart>
      <c:lineChart>
        <c:grouping val="standard"/>
        <c:varyColors val="0"/>
        <c:ser>
          <c:idx val="1"/>
          <c:order val="1"/>
          <c:tx>
            <c:strRef>
              <c:f>'Tab Fees'!$D$6</c:f>
              <c:strCache>
                <c:ptCount val="1"/>
                <c:pt idx="0">
                  <c:v>Feb. '22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7D8B-4781-BE30-D1A9D317636A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7D8B-4781-BE30-D1A9D317636A}"/>
              </c:ext>
            </c:extLst>
          </c:dPt>
          <c:dLbls>
            <c:delete val="1"/>
          </c:dLbls>
          <c:cat>
            <c:strRef>
              <c:f>'Tab Fees'!$B$13:$B$20</c:f>
              <c:strCache>
                <c:ptCount val="8"/>
                <c:pt idx="0">
                  <c:v>2020 (act)</c:v>
                </c:pt>
                <c:pt idx="1">
                  <c:v>2021 (act)</c:v>
                </c:pt>
                <c:pt idx="2">
                  <c:v>2022 (act)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</c:strCache>
            </c:strRef>
          </c:cat>
          <c:val>
            <c:numRef>
              <c:f>'Tab Fees'!$D$13:$D$20</c:f>
              <c:numCache>
                <c:formatCode>0</c:formatCode>
                <c:ptCount val="8"/>
                <c:pt idx="0">
                  <c:v>812.60478827999998</c:v>
                </c:pt>
                <c:pt idx="1">
                  <c:v>853.65670004000003</c:v>
                </c:pt>
                <c:pt idx="2">
                  <c:v>867.5</c:v>
                </c:pt>
                <c:pt idx="3">
                  <c:v>893.52499999999998</c:v>
                </c:pt>
                <c:pt idx="4">
                  <c:v>920.33074999999997</c:v>
                </c:pt>
                <c:pt idx="5">
                  <c:v>947.94067250000001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D8B-4781-BE30-D1A9D31763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55416968"/>
        <c:axId val="655417360"/>
      </c:lineChart>
      <c:catAx>
        <c:axId val="655416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 algn="ctr">
              <a:defRPr lang="en-US"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417360"/>
        <c:crosses val="autoZero"/>
        <c:auto val="1"/>
        <c:lblAlgn val="ctr"/>
        <c:lblOffset val="100"/>
        <c:noMultiLvlLbl val="0"/>
      </c:catAx>
      <c:valAx>
        <c:axId val="655417360"/>
        <c:scaling>
          <c:orientation val="minMax"/>
          <c:max val="1150"/>
          <c:min val="600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416968"/>
        <c:crosses val="autoZero"/>
        <c:crossBetween val="between"/>
        <c:majorUnit val="1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Garamond" panose="02020404030301010803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2"/>
                </a:solidFill>
              </a:rPr>
              <a:t>MVST Revenues</a:t>
            </a:r>
          </a:p>
          <a:p>
            <a:pPr>
              <a:defRPr sz="2000" b="1">
                <a:solidFill>
                  <a:schemeClr val="tx2"/>
                </a:solidFill>
              </a:defRPr>
            </a:pPr>
            <a:r>
              <a:rPr lang="en-US" sz="2000" b="1" dirty="0">
                <a:solidFill>
                  <a:schemeClr val="tx2"/>
                </a:solidFill>
              </a:rPr>
              <a:t>Nov. 2022 vs. Feb 2022 Forecast </a:t>
            </a:r>
          </a:p>
          <a:p>
            <a:pPr>
              <a:defRPr sz="2000" b="1">
                <a:solidFill>
                  <a:schemeClr val="tx2"/>
                </a:solidFill>
              </a:defRPr>
            </a:pPr>
            <a:r>
              <a:rPr lang="en-US" sz="2000" b="1" dirty="0">
                <a:solidFill>
                  <a:schemeClr val="tx2"/>
                </a:solidFill>
              </a:rPr>
              <a:t>($ in millions) </a:t>
            </a:r>
          </a:p>
        </c:rich>
      </c:tx>
      <c:layout>
        <c:manualLayout>
          <c:xMode val="edge"/>
          <c:yMode val="edge"/>
          <c:x val="0.32739045912465886"/>
          <c:y val="1.1664627103756129E-2"/>
        </c:manualLayout>
      </c:layout>
      <c:overlay val="0"/>
      <c:spPr>
        <a:noFill/>
        <a:ln>
          <a:solidFill>
            <a:schemeClr val="accent1">
              <a:alpha val="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MVST!$C$5</c:f>
              <c:strCache>
                <c:ptCount val="1"/>
                <c:pt idx="0">
                  <c:v>Nov. '22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8059756233629507E-3"/>
                  <c:y val="-1.0100711102812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11-4F43-95FE-04EAFE0E398E}"/>
                </c:ext>
              </c:extLst>
            </c:dLbl>
            <c:dLbl>
              <c:idx val="1"/>
              <c:layout>
                <c:manualLayout>
                  <c:x val="0"/>
                  <c:y val="-1.33408625679396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11-4F43-95FE-04EAFE0E398E}"/>
                </c:ext>
              </c:extLst>
            </c:dLbl>
            <c:dLbl>
              <c:idx val="2"/>
              <c:layout>
                <c:manualLayout>
                  <c:x val="-1.0288458432514392E-16"/>
                  <c:y val="-1.96663304316938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11-4F43-95FE-04EAFE0E398E}"/>
                </c:ext>
              </c:extLst>
            </c:dLbl>
            <c:dLbl>
              <c:idx val="3"/>
              <c:layout>
                <c:manualLayout>
                  <c:x val="0"/>
                  <c:y val="-2.83200167586190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11-4F43-95FE-04EAFE0E398E}"/>
                </c:ext>
              </c:extLst>
            </c:dLbl>
            <c:dLbl>
              <c:idx val="4"/>
              <c:layout>
                <c:manualLayout>
                  <c:x val="-1.0288458432514392E-16"/>
                  <c:y val="-3.29388834114719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11-4F43-95FE-04EAFE0E398E}"/>
                </c:ext>
              </c:extLst>
            </c:dLbl>
            <c:dLbl>
              <c:idx val="5"/>
              <c:layout>
                <c:manualLayout>
                  <c:x val="2.8059756233628479E-3"/>
                  <c:y val="-3.17146237925331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11-4F43-95FE-04EAFE0E398E}"/>
                </c:ext>
              </c:extLst>
            </c:dLbl>
            <c:dLbl>
              <c:idx val="6"/>
              <c:layout>
                <c:manualLayout>
                  <c:x val="0"/>
                  <c:y val="-2.60153271535925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11-4F43-95FE-04EAFE0E398E}"/>
                </c:ext>
              </c:extLst>
            </c:dLbl>
            <c:dLbl>
              <c:idx val="7"/>
              <c:layout>
                <c:manualLayout>
                  <c:x val="-1.0288458432514392E-16"/>
                  <c:y val="-2.18803200835502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11-4F43-95FE-04EAFE0E39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MVST!$B$12:$B$19</c:f>
              <c:strCache>
                <c:ptCount val="8"/>
                <c:pt idx="0">
                  <c:v>2020 (act)</c:v>
                </c:pt>
                <c:pt idx="1">
                  <c:v>2021 (act)</c:v>
                </c:pt>
                <c:pt idx="2">
                  <c:v>2022 (act)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</c:strCache>
            </c:strRef>
          </c:cat>
          <c:val>
            <c:numRef>
              <c:f>MVST!$C$12:$C$19</c:f>
              <c:numCache>
                <c:formatCode>0</c:formatCode>
                <c:ptCount val="8"/>
                <c:pt idx="0">
                  <c:v>486.03100000000001</c:v>
                </c:pt>
                <c:pt idx="1">
                  <c:v>589.04278668999996</c:v>
                </c:pt>
                <c:pt idx="2">
                  <c:v>591.62662791000002</c:v>
                </c:pt>
                <c:pt idx="3">
                  <c:v>615.61199999999997</c:v>
                </c:pt>
                <c:pt idx="4">
                  <c:v>607.29</c:v>
                </c:pt>
                <c:pt idx="5">
                  <c:v>615.59400000000005</c:v>
                </c:pt>
                <c:pt idx="6">
                  <c:v>633.654</c:v>
                </c:pt>
                <c:pt idx="7">
                  <c:v>654.21600000000001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11-4F43-95FE-04EAFE0E3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-50"/>
        <c:axId val="655425200"/>
        <c:axId val="655427160"/>
      </c:barChart>
      <c:lineChart>
        <c:grouping val="standard"/>
        <c:varyColors val="0"/>
        <c:ser>
          <c:idx val="1"/>
          <c:order val="1"/>
          <c:tx>
            <c:strRef>
              <c:f>MVST!$D$5</c:f>
              <c:strCache>
                <c:ptCount val="1"/>
                <c:pt idx="0">
                  <c:v>Feb. '22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FC11-4F43-95FE-04EAFE0E398E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FC11-4F43-95FE-04EAFE0E398E}"/>
              </c:ext>
            </c:extLst>
          </c:dPt>
          <c:cat>
            <c:strRef>
              <c:f>MVST!$B$12:$B$19</c:f>
              <c:strCache>
                <c:ptCount val="8"/>
                <c:pt idx="0">
                  <c:v>2020 (act)</c:v>
                </c:pt>
                <c:pt idx="1">
                  <c:v>2021 (act)</c:v>
                </c:pt>
                <c:pt idx="2">
                  <c:v>2022 (act)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</c:strCache>
            </c:strRef>
          </c:cat>
          <c:val>
            <c:numRef>
              <c:f>MVST!$D$12:$D$19</c:f>
              <c:numCache>
                <c:formatCode>0</c:formatCode>
                <c:ptCount val="8"/>
                <c:pt idx="0">
                  <c:v>486.03100000000001</c:v>
                </c:pt>
                <c:pt idx="1">
                  <c:v>589.04278668999996</c:v>
                </c:pt>
                <c:pt idx="2">
                  <c:v>603.36653639999997</c:v>
                </c:pt>
                <c:pt idx="3">
                  <c:v>647.09465820000003</c:v>
                </c:pt>
                <c:pt idx="4">
                  <c:v>636.6569892</c:v>
                </c:pt>
                <c:pt idx="5">
                  <c:v>648.67029119999995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C11-4F43-95FE-04EAFE0E3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5425200"/>
        <c:axId val="655427160"/>
      </c:lineChart>
      <c:catAx>
        <c:axId val="65542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427160"/>
        <c:crosses val="autoZero"/>
        <c:auto val="1"/>
        <c:lblAlgn val="ctr"/>
        <c:lblOffset val="100"/>
        <c:noMultiLvlLbl val="0"/>
      </c:catAx>
      <c:valAx>
        <c:axId val="655427160"/>
        <c:scaling>
          <c:orientation val="minMax"/>
          <c:min val="30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42520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HUTD Revenues</a:t>
            </a:r>
          </a:p>
          <a:p>
            <a:pPr>
              <a:defRPr/>
            </a:pPr>
            <a:r>
              <a:rPr lang="en-US" sz="1600" b="1" dirty="0"/>
              <a:t>Nov. 2022 vs. Feb. 2022 Forecast</a:t>
            </a:r>
          </a:p>
          <a:p>
            <a:pPr>
              <a:defRPr/>
            </a:pPr>
            <a:r>
              <a:rPr lang="en-US" sz="1600" b="1" dirty="0"/>
              <a:t>($ in millions)</a:t>
            </a:r>
          </a:p>
        </c:rich>
      </c:tx>
      <c:layout>
        <c:manualLayout>
          <c:xMode val="edge"/>
          <c:yMode val="edge"/>
          <c:x val="0.26051833799819341"/>
          <c:y val="2.22220464531335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470628324485368E-2"/>
          <c:y val="0.203072218686979"/>
          <c:w val="0.907392452981443"/>
          <c:h val="0.56190144902759709"/>
        </c:manualLayout>
      </c:layout>
      <c:lineChart>
        <c:grouping val="standard"/>
        <c:varyColors val="0"/>
        <c:ser>
          <c:idx val="0"/>
          <c:order val="0"/>
          <c:tx>
            <c:strRef>
              <c:f>Data!$K$4</c:f>
              <c:strCache>
                <c:ptCount val="1"/>
                <c:pt idx="0">
                  <c:v>Nov. 2022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2775860845569678E-2"/>
                  <c:y val="5.41834830301927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9D-499A-9334-D1020511EB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Data!$K$5:$R$5</c:f>
              <c:strCache>
                <c:ptCount val="8"/>
                <c:pt idx="0">
                  <c:v>2020 (act)</c:v>
                </c:pt>
                <c:pt idx="1">
                  <c:v>2021 (act)</c:v>
                </c:pt>
                <c:pt idx="2">
                  <c:v>2022 (act)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</c:strCache>
            </c:strRef>
          </c:cat>
          <c:val>
            <c:numRef>
              <c:f>Data!$K$12:$R$12</c:f>
              <c:numCache>
                <c:formatCode>_(* #,##0_);_(* \(#,##0\);_(* "-"??_);_(@_)</c:formatCode>
                <c:ptCount val="8"/>
                <c:pt idx="0">
                  <c:v>2380.0174138000002</c:v>
                </c:pt>
                <c:pt idx="1">
                  <c:v>2473.7428799099998</c:v>
                </c:pt>
                <c:pt idx="2">
                  <c:v>2509.9170761400001</c:v>
                </c:pt>
                <c:pt idx="3">
                  <c:v>2573.0168402826639</c:v>
                </c:pt>
                <c:pt idx="4">
                  <c:v>2604.3071700609189</c:v>
                </c:pt>
                <c:pt idx="5">
                  <c:v>2641.3861831577346</c:v>
                </c:pt>
                <c:pt idx="6">
                  <c:v>2690.3094547123046</c:v>
                </c:pt>
                <c:pt idx="7">
                  <c:v>2744.5402000748363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14-4D56-A73F-FC38C99672F1}"/>
            </c:ext>
          </c:extLst>
        </c:ser>
        <c:ser>
          <c:idx val="1"/>
          <c:order val="1"/>
          <c:tx>
            <c:strRef>
              <c:f>Data!$K$13</c:f>
              <c:strCache>
                <c:ptCount val="1"/>
                <c:pt idx="0">
                  <c:v>Feb. 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14-4D56-A73F-FC38C99672F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14-4D56-A73F-FC38C99672F1}"/>
                </c:ext>
              </c:extLst>
            </c:dLbl>
            <c:dLbl>
              <c:idx val="2"/>
              <c:layout>
                <c:manualLayout>
                  <c:x val="-8.1530217032042773E-2"/>
                  <c:y val="-5.4409975228596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9D-499A-9334-D1020511EB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Data!$K$5:$R$5</c:f>
              <c:strCache>
                <c:ptCount val="8"/>
                <c:pt idx="0">
                  <c:v>2020 (act)</c:v>
                </c:pt>
                <c:pt idx="1">
                  <c:v>2021 (act)</c:v>
                </c:pt>
                <c:pt idx="2">
                  <c:v>2022 (act)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</c:strCache>
            </c:strRef>
          </c:cat>
          <c:val>
            <c:numRef>
              <c:f>Data!$K$21:$P$21</c:f>
              <c:numCache>
                <c:formatCode>_(* #,##0_);_(* \(#,##0\);_(* "-"??_);_(@_)</c:formatCode>
                <c:ptCount val="6"/>
                <c:pt idx="0">
                  <c:v>2380.0174138000002</c:v>
                </c:pt>
                <c:pt idx="1">
                  <c:v>2473.7428799099998</c:v>
                </c:pt>
                <c:pt idx="2">
                  <c:v>2591.7685363999999</c:v>
                </c:pt>
                <c:pt idx="3">
                  <c:v>2675.2590581999998</c:v>
                </c:pt>
                <c:pt idx="4">
                  <c:v>2702.2982784000001</c:v>
                </c:pt>
                <c:pt idx="5">
                  <c:v>2752.8498512136002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414-4D56-A73F-FC38C9967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1398176"/>
        <c:axId val="1041397392"/>
      </c:lineChart>
      <c:catAx>
        <c:axId val="104139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1397392"/>
        <c:crosses val="autoZero"/>
        <c:auto val="1"/>
        <c:lblAlgn val="ctr"/>
        <c:lblOffset val="100"/>
        <c:noMultiLvlLbl val="0"/>
      </c:catAx>
      <c:valAx>
        <c:axId val="1041397392"/>
        <c:scaling>
          <c:orientation val="minMax"/>
          <c:max val="2800"/>
          <c:min val="2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139817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548899174398751"/>
          <c:y val="0.88213970742356351"/>
          <c:w val="0.61925120020219981"/>
          <c:h val="9.0392593442143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spcAft>
          <a:spcPts val="1200"/>
        </a:spcAft>
        <a:defRPr>
          <a:latin typeface="+mn-lt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'Debt Service Summary Chart'!$D$21</c:f>
              <c:strCache>
                <c:ptCount val="1"/>
                <c:pt idx="0">
                  <c:v>Debt Service %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'Debt Service Summary Chart'!$B$22:$B$37</c:f>
              <c:strCache>
                <c:ptCount val="16"/>
                <c:pt idx="0">
                  <c:v>2012 (act)</c:v>
                </c:pt>
                <c:pt idx="1">
                  <c:v>2013 (act)</c:v>
                </c:pt>
                <c:pt idx="2">
                  <c:v>2014 (act)</c:v>
                </c:pt>
                <c:pt idx="3">
                  <c:v>2015 (act)</c:v>
                </c:pt>
                <c:pt idx="4">
                  <c:v>2016 (act)</c:v>
                </c:pt>
                <c:pt idx="5">
                  <c:v>2017 (act)</c:v>
                </c:pt>
                <c:pt idx="6">
                  <c:v>2018 (act)</c:v>
                </c:pt>
                <c:pt idx="7">
                  <c:v>2019 (act)</c:v>
                </c:pt>
                <c:pt idx="8">
                  <c:v>2020 (act)</c:v>
                </c:pt>
                <c:pt idx="9">
                  <c:v>2021 (act)</c:v>
                </c:pt>
                <c:pt idx="10">
                  <c:v>2022 (act)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</c:strCache>
            </c:strRef>
          </c:cat>
          <c:val>
            <c:numRef>
              <c:f>'Debt Service Summary Chart'!$D$22:$D$37</c:f>
              <c:numCache>
                <c:formatCode>0.0%</c:formatCode>
                <c:ptCount val="16"/>
                <c:pt idx="0">
                  <c:v>7.5192402358396929E-2</c:v>
                </c:pt>
                <c:pt idx="1">
                  <c:v>0.11208742906351431</c:v>
                </c:pt>
                <c:pt idx="2">
                  <c:v>0.12455603435671263</c:v>
                </c:pt>
                <c:pt idx="3">
                  <c:v>0.12600907291405777</c:v>
                </c:pt>
                <c:pt idx="4">
                  <c:v>0.14885550994822647</c:v>
                </c:pt>
                <c:pt idx="5">
                  <c:v>0.15120172721718966</c:v>
                </c:pt>
                <c:pt idx="6">
                  <c:v>0.15296137569960191</c:v>
                </c:pt>
                <c:pt idx="7">
                  <c:v>0.15099313770524361</c:v>
                </c:pt>
                <c:pt idx="8">
                  <c:v>0.14331074061962032</c:v>
                </c:pt>
                <c:pt idx="9">
                  <c:v>0.11916117185201805</c:v>
                </c:pt>
                <c:pt idx="10">
                  <c:v>0.13679214496172798</c:v>
                </c:pt>
                <c:pt idx="11">
                  <c:v>0.15754148315590472</c:v>
                </c:pt>
                <c:pt idx="12">
                  <c:v>0.17065208310861721</c:v>
                </c:pt>
                <c:pt idx="13">
                  <c:v>0.16823230025171246</c:v>
                </c:pt>
                <c:pt idx="14">
                  <c:v>0.17734138998236507</c:v>
                </c:pt>
                <c:pt idx="15">
                  <c:v>0.18664034666660365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8C-4128-A7E1-BCF8F5A600ED}"/>
            </c:ext>
          </c:extLst>
        </c:ser>
        <c:ser>
          <c:idx val="1"/>
          <c:order val="1"/>
          <c:tx>
            <c:strRef>
              <c:f>'Debt Service Summary Chart'!$E$21</c:f>
              <c:strCache>
                <c:ptCount val="1"/>
                <c:pt idx="0">
                  <c:v>Debt Limit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'Debt Service Summary Chart'!$B$22:$B$37</c:f>
              <c:strCache>
                <c:ptCount val="16"/>
                <c:pt idx="0">
                  <c:v>2012 (act)</c:v>
                </c:pt>
                <c:pt idx="1">
                  <c:v>2013 (act)</c:v>
                </c:pt>
                <c:pt idx="2">
                  <c:v>2014 (act)</c:v>
                </c:pt>
                <c:pt idx="3">
                  <c:v>2015 (act)</c:v>
                </c:pt>
                <c:pt idx="4">
                  <c:v>2016 (act)</c:v>
                </c:pt>
                <c:pt idx="5">
                  <c:v>2017 (act)</c:v>
                </c:pt>
                <c:pt idx="6">
                  <c:v>2018 (act)</c:v>
                </c:pt>
                <c:pt idx="7">
                  <c:v>2019 (act)</c:v>
                </c:pt>
                <c:pt idx="8">
                  <c:v>2020 (act)</c:v>
                </c:pt>
                <c:pt idx="9">
                  <c:v>2021 (act)</c:v>
                </c:pt>
                <c:pt idx="10">
                  <c:v>2022 (act)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</c:strCache>
            </c:strRef>
          </c:cat>
          <c:val>
            <c:numRef>
              <c:f>'Debt Service Summary Chart'!$E$22:$E$37</c:f>
              <c:numCache>
                <c:formatCode>0.0%</c:formatCode>
                <c:ptCount val="16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  <c:pt idx="7">
                  <c:v>0.2</c:v>
                </c:pt>
                <c:pt idx="8">
                  <c:v>0.2</c:v>
                </c:pt>
                <c:pt idx="9">
                  <c:v>0.2</c:v>
                </c:pt>
                <c:pt idx="10">
                  <c:v>0.2</c:v>
                </c:pt>
                <c:pt idx="11">
                  <c:v>0.2</c:v>
                </c:pt>
                <c:pt idx="12">
                  <c:v>0.2</c:v>
                </c:pt>
                <c:pt idx="13">
                  <c:v>0.2</c:v>
                </c:pt>
                <c:pt idx="14">
                  <c:v>0.2</c:v>
                </c:pt>
                <c:pt idx="15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8C-4128-A7E1-BCF8F5A60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2845608"/>
        <c:axId val="442848744"/>
      </c:lineChart>
      <c:catAx>
        <c:axId val="442845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42848744"/>
        <c:crosses val="autoZero"/>
        <c:auto val="1"/>
        <c:lblAlgn val="ctr"/>
        <c:lblOffset val="100"/>
        <c:noMultiLvlLbl val="0"/>
      </c:catAx>
      <c:valAx>
        <c:axId val="44284874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42845608"/>
        <c:crosses val="autoZero"/>
        <c:crossBetween val="between"/>
        <c:majorUnit val="0.05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+mn-lt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8570BC-105B-4A83-8AE9-C02775B9C90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55A1397-8794-48EB-A4B3-FEB7DBFC404D}">
      <dgm:prSet phldrT="[Text]" custT="1"/>
      <dgm:spPr/>
      <dgm:t>
        <a:bodyPr/>
        <a:lstStyle/>
        <a:p>
          <a:pPr algn="ctr"/>
          <a:r>
            <a:rPr lang="en-US" sz="1400" b="1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5% Set Aside</a:t>
          </a:r>
        </a:p>
      </dgm:t>
      <dgm:extLst>
        <a:ext uri="{E40237B7-FDA0-4F09-8148-C483321AD2D9}">
          <dgm14:cNvPr xmlns:dgm14="http://schemas.microsoft.com/office/drawing/2010/diagram" id="0" name="" descr="Chart depicting the sources of revenue deposited into the Highway User Tax Distribution Fund in FY 2021 and how funds are allocated."/>
        </a:ext>
      </dgm:extLst>
    </dgm:pt>
    <dgm:pt modelId="{A5B08AB5-C14C-46F6-8D1C-244982437B97}">
      <dgm:prSet phldrT="[Text]" custT="1"/>
      <dgm:spPr/>
      <dgm:t>
        <a:bodyPr/>
        <a:lstStyle/>
        <a:p>
          <a:pPr algn="ctr"/>
          <a:r>
            <a:rPr lang="en-US" sz="1400" b="1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95% Distribution</a:t>
          </a:r>
        </a:p>
      </dgm:t>
    </dgm:pt>
    <dgm:pt modelId="{E92DA18E-55B4-49C5-91B2-336EA7EC1A01}">
      <dgm:prSet phldrT="[Text]" custT="1"/>
      <dgm:spPr/>
      <dgm:t>
        <a:bodyPr/>
        <a:lstStyle/>
        <a:p>
          <a:pPr algn="ctr"/>
          <a:r>
            <a:rPr lang="en-US" sz="1800" b="1" dirty="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Highway User Tax Distribution Fund</a:t>
          </a:r>
        </a:p>
      </dgm:t>
    </dgm:pt>
    <dgm:pt modelId="{5A46A192-A8EA-4C19-B510-C44541C52697}" type="sibTrans" cxnId="{AD573759-8415-44FF-906B-99FA4B32F47F}">
      <dgm:prSet/>
      <dgm:spPr/>
      <dgm:t>
        <a:bodyPr/>
        <a:lstStyle/>
        <a:p>
          <a:pPr algn="ctr"/>
          <a:endParaRPr lang="en-US" sz="1400">
            <a:solidFill>
              <a:sysClr val="windowText" lastClr="000000"/>
            </a:solidFill>
            <a:latin typeface="Garamond" panose="02020404030301010803" pitchFamily="18" charset="0"/>
            <a:cs typeface="Arial" panose="020B0604020202020204" pitchFamily="34" charset="0"/>
          </a:endParaRPr>
        </a:p>
      </dgm:t>
    </dgm:pt>
    <dgm:pt modelId="{BF17666B-12E9-41FA-B404-C5A95054B73C}" type="parTrans" cxnId="{AD573759-8415-44FF-906B-99FA4B32F47F}">
      <dgm:prSet/>
      <dgm:spPr/>
      <dgm:t>
        <a:bodyPr/>
        <a:lstStyle/>
        <a:p>
          <a:pPr algn="ctr"/>
          <a:endParaRPr lang="en-US" sz="1400">
            <a:solidFill>
              <a:sysClr val="windowText" lastClr="000000"/>
            </a:solidFill>
            <a:latin typeface="Garamond" panose="02020404030301010803" pitchFamily="18" charset="0"/>
            <a:cs typeface="Arial" panose="020B0604020202020204" pitchFamily="34" charset="0"/>
          </a:endParaRPr>
        </a:p>
      </dgm:t>
    </dgm:pt>
    <dgm:pt modelId="{9BA2C627-19AD-4DE9-8153-0484FA0D89C2}" type="sibTrans" cxnId="{B3AB6D46-7055-4E89-8816-D3F8296D6AB7}">
      <dgm:prSet/>
      <dgm:spPr/>
      <dgm:t>
        <a:bodyPr/>
        <a:lstStyle/>
        <a:p>
          <a:pPr algn="ctr"/>
          <a:endParaRPr lang="en-US" sz="1400">
            <a:solidFill>
              <a:sysClr val="windowText" lastClr="000000"/>
            </a:solidFill>
            <a:latin typeface="Garamond" panose="02020404030301010803" pitchFamily="18" charset="0"/>
            <a:cs typeface="Arial" panose="020B0604020202020204" pitchFamily="34" charset="0"/>
          </a:endParaRPr>
        </a:p>
      </dgm:t>
    </dgm:pt>
    <dgm:pt modelId="{1127B091-2ADE-4725-8F30-5E45DC5FC632}" type="parTrans" cxnId="{B3AB6D46-7055-4E89-8816-D3F8296D6AB7}">
      <dgm:prSet/>
      <dgm:spPr/>
      <dgm:t>
        <a:bodyPr/>
        <a:lstStyle/>
        <a:p>
          <a:pPr algn="ctr"/>
          <a:endParaRPr lang="en-US" sz="1400">
            <a:solidFill>
              <a:sysClr val="windowText" lastClr="000000"/>
            </a:solidFill>
            <a:latin typeface="Garamond" panose="02020404030301010803" pitchFamily="18" charset="0"/>
            <a:cs typeface="Arial" panose="020B0604020202020204" pitchFamily="34" charset="0"/>
          </a:endParaRPr>
        </a:p>
      </dgm:t>
    </dgm:pt>
    <dgm:pt modelId="{5D106B4D-5AEE-4859-9E99-DEFAF351029E}" type="sibTrans" cxnId="{1D953A4E-F3B5-4D1B-A754-CE7DC977B81A}">
      <dgm:prSet/>
      <dgm:spPr/>
      <dgm:t>
        <a:bodyPr/>
        <a:lstStyle/>
        <a:p>
          <a:pPr algn="ctr"/>
          <a:endParaRPr lang="en-US" sz="1400">
            <a:solidFill>
              <a:sysClr val="windowText" lastClr="000000"/>
            </a:solidFill>
            <a:latin typeface="Garamond" panose="02020404030301010803" pitchFamily="18" charset="0"/>
            <a:cs typeface="Arial" panose="020B0604020202020204" pitchFamily="34" charset="0"/>
          </a:endParaRPr>
        </a:p>
      </dgm:t>
    </dgm:pt>
    <dgm:pt modelId="{050E2FFA-1038-479E-BC2C-494C216D71B1}" type="parTrans" cxnId="{1D953A4E-F3B5-4D1B-A754-CE7DC977B81A}">
      <dgm:prSet/>
      <dgm:spPr>
        <a:noFill/>
        <a:ln>
          <a:noFill/>
        </a:ln>
      </dgm:spPr>
      <dgm:t>
        <a:bodyPr/>
        <a:lstStyle/>
        <a:p>
          <a:pPr algn="ctr"/>
          <a:endParaRPr lang="en-US" sz="1400">
            <a:solidFill>
              <a:sysClr val="windowText" lastClr="000000"/>
            </a:solidFill>
            <a:latin typeface="Garamond" panose="02020404030301010803" pitchFamily="18" charset="0"/>
            <a:cs typeface="Arial" panose="020B0604020202020204" pitchFamily="34" charset="0"/>
          </a:endParaRPr>
        </a:p>
      </dgm:t>
    </dgm:pt>
    <dgm:pt modelId="{2736FD37-499B-40AA-9802-50B04816B24A}">
      <dgm:prSet custT="1"/>
      <dgm:spPr/>
      <dgm:t>
        <a:bodyPr anchor="t"/>
        <a:lstStyle/>
        <a:p>
          <a:pPr algn="ctr">
            <a:lnSpc>
              <a:spcPct val="200000"/>
            </a:lnSpc>
            <a:spcAft>
              <a:spcPct val="35000"/>
            </a:spcAft>
          </a:pPr>
          <a:r>
            <a:rPr lang="en-US" sz="1400" b="1" kern="1200" dirty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Arial" panose="020B0604020202020204" pitchFamily="34" charset="0"/>
            </a:rPr>
            <a:t>MVST</a:t>
          </a:r>
        </a:p>
        <a:p>
          <a:pPr algn="ctr">
            <a:lnSpc>
              <a:spcPct val="50000"/>
            </a:lnSpc>
            <a:spcAft>
              <a:spcPts val="0"/>
            </a:spcAft>
          </a:pPr>
          <a:r>
            <a:rPr lang="en-US" sz="1400" b="1" kern="1200" dirty="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$592M</a:t>
          </a:r>
        </a:p>
        <a:p>
          <a:pPr algn="ctr">
            <a:lnSpc>
              <a:spcPct val="150000"/>
            </a:lnSpc>
            <a:spcAft>
              <a:spcPct val="35000"/>
            </a:spcAft>
          </a:pPr>
          <a:r>
            <a:rPr lang="en-US" sz="1400" b="1" kern="1200" dirty="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 (24%)</a:t>
          </a:r>
        </a:p>
      </dgm:t>
    </dgm:pt>
    <dgm:pt modelId="{97530E85-32D2-4BEF-9E91-447E57883805}" type="parTrans" cxnId="{7BB439C9-BCCA-423E-8EA5-D913DD6A8106}">
      <dgm:prSet/>
      <dgm:spPr/>
      <dgm:t>
        <a:bodyPr/>
        <a:lstStyle/>
        <a:p>
          <a:pPr algn="ctr"/>
          <a:endParaRPr lang="en-US" sz="1400">
            <a:solidFill>
              <a:sysClr val="windowText" lastClr="000000"/>
            </a:solidFill>
            <a:latin typeface="Garamond" panose="02020404030301010803" pitchFamily="18" charset="0"/>
            <a:cs typeface="Arial" panose="020B0604020202020204" pitchFamily="34" charset="0"/>
          </a:endParaRPr>
        </a:p>
      </dgm:t>
    </dgm:pt>
    <dgm:pt modelId="{31922F71-668D-4D8B-BE03-2BAB44DA0276}" type="sibTrans" cxnId="{7BB439C9-BCCA-423E-8EA5-D913DD6A8106}">
      <dgm:prSet/>
      <dgm:spPr/>
      <dgm:t>
        <a:bodyPr/>
        <a:lstStyle/>
        <a:p>
          <a:pPr algn="ctr"/>
          <a:endParaRPr lang="en-US" sz="1400">
            <a:solidFill>
              <a:sysClr val="windowText" lastClr="000000"/>
            </a:solidFill>
            <a:latin typeface="Garamond" panose="02020404030301010803" pitchFamily="18" charset="0"/>
            <a:cs typeface="Arial" panose="020B0604020202020204" pitchFamily="34" charset="0"/>
          </a:endParaRPr>
        </a:p>
      </dgm:t>
    </dgm:pt>
    <dgm:pt modelId="{F0B1C70E-8EF8-4F41-9EB6-F653324C70B8}">
      <dgm:prSet custT="1"/>
      <dgm:spPr/>
      <dgm:t>
        <a:bodyPr/>
        <a:lstStyle/>
        <a:p>
          <a:pPr algn="ctr"/>
          <a:r>
            <a:rPr lang="en-US" sz="1400" b="1" dirty="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Gas Taxes</a:t>
          </a:r>
        </a:p>
        <a:p>
          <a:pPr algn="ctr"/>
          <a:r>
            <a:rPr lang="en-US" sz="1400" b="1" dirty="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$893M </a:t>
          </a:r>
        </a:p>
        <a:p>
          <a:pPr algn="ctr"/>
          <a:r>
            <a:rPr lang="en-US" sz="1400" b="1" dirty="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(35%)</a:t>
          </a:r>
        </a:p>
      </dgm:t>
    </dgm:pt>
    <dgm:pt modelId="{C6503BC5-19A4-4D2F-8C9A-3CCEAD3ADCB2}" type="parTrans" cxnId="{307E5EFD-23BD-4A26-B641-48EEC22559AD}">
      <dgm:prSet/>
      <dgm:spPr/>
      <dgm:t>
        <a:bodyPr/>
        <a:lstStyle/>
        <a:p>
          <a:pPr algn="ctr"/>
          <a:endParaRPr lang="en-US" sz="1400">
            <a:solidFill>
              <a:sysClr val="windowText" lastClr="000000"/>
            </a:solidFill>
            <a:latin typeface="Garamond" panose="02020404030301010803" pitchFamily="18" charset="0"/>
            <a:cs typeface="Arial" panose="020B0604020202020204" pitchFamily="34" charset="0"/>
          </a:endParaRPr>
        </a:p>
      </dgm:t>
    </dgm:pt>
    <dgm:pt modelId="{DA86DBDC-47AD-48FB-96CD-9ADAB0470BF0}" type="sibTrans" cxnId="{307E5EFD-23BD-4A26-B641-48EEC22559AD}">
      <dgm:prSet/>
      <dgm:spPr/>
      <dgm:t>
        <a:bodyPr/>
        <a:lstStyle/>
        <a:p>
          <a:pPr algn="ctr"/>
          <a:endParaRPr lang="en-US" sz="1400">
            <a:solidFill>
              <a:sysClr val="windowText" lastClr="000000"/>
            </a:solidFill>
            <a:latin typeface="Garamond" panose="02020404030301010803" pitchFamily="18" charset="0"/>
            <a:cs typeface="Arial" panose="020B0604020202020204" pitchFamily="34" charset="0"/>
          </a:endParaRPr>
        </a:p>
      </dgm:t>
    </dgm:pt>
    <dgm:pt modelId="{92C03A28-C499-4AA2-9BEC-6B4A6F7001B0}">
      <dgm:prSet custT="1"/>
      <dgm:spPr/>
      <dgm:t>
        <a:bodyPr/>
        <a:lstStyle/>
        <a:p>
          <a:pPr algn="ctr">
            <a:lnSpc>
              <a:spcPct val="100000"/>
            </a:lnSpc>
            <a:spcAft>
              <a:spcPct val="35000"/>
            </a:spcAft>
          </a:pPr>
          <a:r>
            <a:rPr lang="en-US" sz="1400" b="1" dirty="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State Sales Tax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400" b="1" dirty="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$198M</a:t>
          </a:r>
        </a:p>
        <a:p>
          <a:pPr algn="ctr">
            <a:lnSpc>
              <a:spcPct val="150000"/>
            </a:lnSpc>
            <a:spcAft>
              <a:spcPts val="0"/>
            </a:spcAft>
          </a:pPr>
          <a:r>
            <a:rPr lang="en-US" sz="1400" b="1" dirty="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 (8%)</a:t>
          </a:r>
        </a:p>
      </dgm:t>
    </dgm:pt>
    <dgm:pt modelId="{17C1DC48-ED9B-4B6A-9D59-E62EB1EFF055}" type="parTrans" cxnId="{B11D3C87-9DEB-45EB-8D7C-4CE660119E4A}">
      <dgm:prSet/>
      <dgm:spPr/>
      <dgm:t>
        <a:bodyPr/>
        <a:lstStyle/>
        <a:p>
          <a:pPr algn="ctr"/>
          <a:endParaRPr lang="en-US" sz="1400">
            <a:solidFill>
              <a:sysClr val="windowText" lastClr="000000"/>
            </a:solidFill>
            <a:latin typeface="Garamond" panose="02020404030301010803" pitchFamily="18" charset="0"/>
            <a:cs typeface="Arial" panose="020B0604020202020204" pitchFamily="34" charset="0"/>
          </a:endParaRPr>
        </a:p>
      </dgm:t>
    </dgm:pt>
    <dgm:pt modelId="{095144A3-C566-4638-B20D-075D60609EC1}" type="sibTrans" cxnId="{B11D3C87-9DEB-45EB-8D7C-4CE660119E4A}">
      <dgm:prSet/>
      <dgm:spPr/>
      <dgm:t>
        <a:bodyPr/>
        <a:lstStyle/>
        <a:p>
          <a:pPr algn="ctr"/>
          <a:endParaRPr lang="en-US" sz="1400">
            <a:solidFill>
              <a:sysClr val="windowText" lastClr="000000"/>
            </a:solidFill>
            <a:latin typeface="Garamond" panose="02020404030301010803" pitchFamily="18" charset="0"/>
            <a:cs typeface="Arial" panose="020B0604020202020204" pitchFamily="34" charset="0"/>
          </a:endParaRPr>
        </a:p>
      </dgm:t>
    </dgm:pt>
    <dgm:pt modelId="{A93F8190-8F4D-4DF2-9F5C-936536901E5D}">
      <dgm:prSet custT="1"/>
      <dgm:spPr/>
      <dgm:t>
        <a:bodyPr/>
        <a:lstStyle/>
        <a:p>
          <a:pPr algn="ctr"/>
          <a:r>
            <a:rPr lang="en-US" sz="1400" b="1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DNR Transfers</a:t>
          </a:r>
        </a:p>
      </dgm:t>
    </dgm:pt>
    <dgm:pt modelId="{247B0D79-8063-48B6-8847-7043C443DEAC}" type="parTrans" cxnId="{1E8903AA-8563-40E0-83B3-14BF25AAEA23}">
      <dgm:prSet/>
      <dgm:spPr/>
      <dgm:t>
        <a:bodyPr/>
        <a:lstStyle/>
        <a:p>
          <a:pPr algn="ctr"/>
          <a:endParaRPr lang="en-US" sz="1400">
            <a:solidFill>
              <a:sysClr val="windowText" lastClr="000000"/>
            </a:solidFill>
            <a:latin typeface="Garamond" panose="02020404030301010803" pitchFamily="18" charset="0"/>
            <a:cs typeface="Arial" panose="020B0604020202020204" pitchFamily="34" charset="0"/>
          </a:endParaRPr>
        </a:p>
      </dgm:t>
    </dgm:pt>
    <dgm:pt modelId="{2128B2FC-F8AD-45D3-AD94-03EA3228221C}" type="sibTrans" cxnId="{1E8903AA-8563-40E0-83B3-14BF25AAEA23}">
      <dgm:prSet/>
      <dgm:spPr/>
      <dgm:t>
        <a:bodyPr/>
        <a:lstStyle/>
        <a:p>
          <a:pPr algn="ctr"/>
          <a:endParaRPr lang="en-US" sz="1400">
            <a:solidFill>
              <a:sysClr val="windowText" lastClr="000000"/>
            </a:solidFill>
            <a:latin typeface="Garamond" panose="02020404030301010803" pitchFamily="18" charset="0"/>
            <a:cs typeface="Arial" panose="020B0604020202020204" pitchFamily="34" charset="0"/>
          </a:endParaRPr>
        </a:p>
      </dgm:t>
    </dgm:pt>
    <dgm:pt modelId="{F8F1F37B-C3B5-4BBE-8324-C8ACBEC03B21}">
      <dgm:prSet custT="1"/>
      <dgm:spPr/>
      <dgm:t>
        <a:bodyPr/>
        <a:lstStyle/>
        <a:p>
          <a:pPr algn="ctr"/>
          <a:r>
            <a:rPr lang="en-US" sz="1400" b="1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CSAH</a:t>
          </a:r>
        </a:p>
        <a:p>
          <a:pPr algn="ctr"/>
          <a:r>
            <a:rPr lang="en-US" sz="1400" b="1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(29%)</a:t>
          </a:r>
        </a:p>
      </dgm:t>
    </dgm:pt>
    <dgm:pt modelId="{681B1F9B-18CE-46BD-87CE-D338C8834107}" type="parTrans" cxnId="{3939A3E7-021E-49CA-B0E5-A4AC14448B1C}">
      <dgm:prSet/>
      <dgm:spPr/>
      <dgm:t>
        <a:bodyPr/>
        <a:lstStyle/>
        <a:p>
          <a:pPr algn="ctr"/>
          <a:endParaRPr lang="en-US" sz="1400">
            <a:solidFill>
              <a:sysClr val="windowText" lastClr="000000"/>
            </a:solidFill>
            <a:latin typeface="Garamond" panose="02020404030301010803" pitchFamily="18" charset="0"/>
            <a:cs typeface="Arial" panose="020B0604020202020204" pitchFamily="34" charset="0"/>
          </a:endParaRPr>
        </a:p>
      </dgm:t>
    </dgm:pt>
    <dgm:pt modelId="{008D9936-73D7-464B-ABC4-725181588622}" type="sibTrans" cxnId="{3939A3E7-021E-49CA-B0E5-A4AC14448B1C}">
      <dgm:prSet/>
      <dgm:spPr/>
      <dgm:t>
        <a:bodyPr/>
        <a:lstStyle/>
        <a:p>
          <a:pPr algn="ctr"/>
          <a:endParaRPr lang="en-US" sz="1400">
            <a:solidFill>
              <a:sysClr val="windowText" lastClr="000000"/>
            </a:solidFill>
            <a:latin typeface="Garamond" panose="02020404030301010803" pitchFamily="18" charset="0"/>
            <a:cs typeface="Arial" panose="020B0604020202020204" pitchFamily="34" charset="0"/>
          </a:endParaRPr>
        </a:p>
      </dgm:t>
    </dgm:pt>
    <dgm:pt modelId="{3DEC32FF-C01E-419B-B712-95C06CF25A31}">
      <dgm:prSet custT="1"/>
      <dgm:spPr/>
      <dgm:t>
        <a:bodyPr/>
        <a:lstStyle/>
        <a:p>
          <a:pPr algn="ctr"/>
          <a:r>
            <a:rPr lang="en-US" sz="1400" b="1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THF</a:t>
          </a:r>
        </a:p>
        <a:p>
          <a:pPr algn="ctr"/>
          <a:r>
            <a:rPr lang="en-US" sz="1400" b="1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(62%)</a:t>
          </a:r>
        </a:p>
      </dgm:t>
    </dgm:pt>
    <dgm:pt modelId="{095BA31B-10EB-4E29-A26C-2B980637EAB7}" type="parTrans" cxnId="{E2ED497A-9C91-4AD1-855A-D0F20D2A1BD7}">
      <dgm:prSet/>
      <dgm:spPr/>
      <dgm:t>
        <a:bodyPr/>
        <a:lstStyle/>
        <a:p>
          <a:pPr algn="ctr"/>
          <a:endParaRPr lang="en-US" sz="1400">
            <a:solidFill>
              <a:sysClr val="windowText" lastClr="000000"/>
            </a:solidFill>
            <a:latin typeface="Garamond" panose="02020404030301010803" pitchFamily="18" charset="0"/>
            <a:cs typeface="Arial" panose="020B0604020202020204" pitchFamily="34" charset="0"/>
          </a:endParaRPr>
        </a:p>
      </dgm:t>
    </dgm:pt>
    <dgm:pt modelId="{F55D50D9-31EB-4DE7-8470-6A96D26669EB}" type="sibTrans" cxnId="{E2ED497A-9C91-4AD1-855A-D0F20D2A1BD7}">
      <dgm:prSet/>
      <dgm:spPr/>
      <dgm:t>
        <a:bodyPr/>
        <a:lstStyle/>
        <a:p>
          <a:pPr algn="ctr"/>
          <a:endParaRPr lang="en-US" sz="1400">
            <a:solidFill>
              <a:sysClr val="windowText" lastClr="000000"/>
            </a:solidFill>
            <a:latin typeface="Garamond" panose="02020404030301010803" pitchFamily="18" charset="0"/>
            <a:cs typeface="Arial" panose="020B0604020202020204" pitchFamily="34" charset="0"/>
          </a:endParaRPr>
        </a:p>
      </dgm:t>
    </dgm:pt>
    <dgm:pt modelId="{D04070BA-4543-4B1D-A658-7C2F7902A062}">
      <dgm:prSet custT="1"/>
      <dgm:spPr/>
      <dgm:t>
        <a:bodyPr/>
        <a:lstStyle/>
        <a:p>
          <a:pPr algn="ctr"/>
          <a:r>
            <a:rPr lang="en-US" sz="1400" b="1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MSAS</a:t>
          </a:r>
        </a:p>
        <a:p>
          <a:pPr algn="ctr"/>
          <a:r>
            <a:rPr lang="en-US" sz="1400" b="1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(9%)</a:t>
          </a:r>
        </a:p>
      </dgm:t>
    </dgm:pt>
    <dgm:pt modelId="{7D983219-4FEF-405F-85F4-ED96DE993A6D}" type="parTrans" cxnId="{784E2BF5-4768-454A-8BE9-AD53884D8074}">
      <dgm:prSet/>
      <dgm:spPr/>
      <dgm:t>
        <a:bodyPr/>
        <a:lstStyle/>
        <a:p>
          <a:pPr algn="ctr"/>
          <a:endParaRPr lang="en-US" sz="1400">
            <a:solidFill>
              <a:sysClr val="windowText" lastClr="000000"/>
            </a:solidFill>
            <a:latin typeface="Garamond" panose="02020404030301010803" pitchFamily="18" charset="0"/>
            <a:cs typeface="Arial" panose="020B0604020202020204" pitchFamily="34" charset="0"/>
          </a:endParaRPr>
        </a:p>
      </dgm:t>
    </dgm:pt>
    <dgm:pt modelId="{291B238F-2846-408A-BCDA-0A2AE6AA59BD}" type="sibTrans" cxnId="{784E2BF5-4768-454A-8BE9-AD53884D8074}">
      <dgm:prSet/>
      <dgm:spPr/>
      <dgm:t>
        <a:bodyPr/>
        <a:lstStyle/>
        <a:p>
          <a:pPr algn="ctr"/>
          <a:endParaRPr lang="en-US" sz="1400">
            <a:solidFill>
              <a:sysClr val="windowText" lastClr="000000"/>
            </a:solidFill>
            <a:latin typeface="Garamond" panose="02020404030301010803" pitchFamily="18" charset="0"/>
            <a:cs typeface="Arial" panose="020B0604020202020204" pitchFamily="34" charset="0"/>
          </a:endParaRPr>
        </a:p>
      </dgm:t>
    </dgm:pt>
    <dgm:pt modelId="{4BE4FA1E-CF2A-4E9A-A253-3FCDF15C3A40}">
      <dgm:prSet custT="1"/>
      <dgm:spPr/>
      <dgm:t>
        <a:bodyPr/>
        <a:lstStyle/>
        <a:p>
          <a:pPr algn="ctr"/>
          <a:r>
            <a:rPr lang="en-US" sz="1400" b="1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Town Roads</a:t>
          </a:r>
        </a:p>
        <a:p>
          <a:pPr algn="ctr"/>
          <a:r>
            <a:rPr lang="en-US" sz="1400" b="1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(30.5%)</a:t>
          </a:r>
        </a:p>
      </dgm:t>
    </dgm:pt>
    <dgm:pt modelId="{0B9C824A-6DD9-4E3E-88B4-4BCE6A964B15}" type="parTrans" cxnId="{7F5841BA-319E-4A5E-B125-2C9011E95F79}">
      <dgm:prSet/>
      <dgm:spPr/>
      <dgm:t>
        <a:bodyPr/>
        <a:lstStyle/>
        <a:p>
          <a:pPr algn="ctr"/>
          <a:endParaRPr lang="en-US" sz="1400">
            <a:solidFill>
              <a:sysClr val="windowText" lastClr="000000"/>
            </a:solidFill>
            <a:latin typeface="Garamond" panose="02020404030301010803" pitchFamily="18" charset="0"/>
            <a:cs typeface="Arial" panose="020B0604020202020204" pitchFamily="34" charset="0"/>
          </a:endParaRPr>
        </a:p>
      </dgm:t>
    </dgm:pt>
    <dgm:pt modelId="{528AF20C-DEA9-45DE-8EB1-74075629CBA4}" type="sibTrans" cxnId="{7F5841BA-319E-4A5E-B125-2C9011E95F79}">
      <dgm:prSet/>
      <dgm:spPr/>
      <dgm:t>
        <a:bodyPr/>
        <a:lstStyle/>
        <a:p>
          <a:pPr algn="ctr"/>
          <a:endParaRPr lang="en-US" sz="1400">
            <a:solidFill>
              <a:sysClr val="windowText" lastClr="000000"/>
            </a:solidFill>
            <a:latin typeface="Garamond" panose="02020404030301010803" pitchFamily="18" charset="0"/>
            <a:cs typeface="Arial" panose="020B0604020202020204" pitchFamily="34" charset="0"/>
          </a:endParaRPr>
        </a:p>
      </dgm:t>
    </dgm:pt>
    <dgm:pt modelId="{1448E822-7F3A-4FCD-84A4-9EA568B361FC}">
      <dgm:prSet custT="1"/>
      <dgm:spPr/>
      <dgm:t>
        <a:bodyPr/>
        <a:lstStyle/>
        <a:p>
          <a:pPr algn="ctr"/>
          <a:r>
            <a:rPr lang="en-US" sz="1400" b="1" dirty="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Flexible Highway Account</a:t>
          </a:r>
        </a:p>
        <a:p>
          <a:pPr algn="ctr"/>
          <a:r>
            <a:rPr lang="en-US" sz="1400" b="1" dirty="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(53.5%)</a:t>
          </a:r>
        </a:p>
      </dgm:t>
    </dgm:pt>
    <dgm:pt modelId="{D0C080F3-8182-4558-BB98-A7D509E1E0ED}" type="parTrans" cxnId="{EE7C0AE8-3F9A-49B7-A117-99BAA633EB07}">
      <dgm:prSet/>
      <dgm:spPr/>
      <dgm:t>
        <a:bodyPr/>
        <a:lstStyle/>
        <a:p>
          <a:pPr algn="ctr"/>
          <a:endParaRPr lang="en-US" sz="1400">
            <a:solidFill>
              <a:sysClr val="windowText" lastClr="000000"/>
            </a:solidFill>
            <a:latin typeface="Garamond" panose="02020404030301010803" pitchFamily="18" charset="0"/>
            <a:cs typeface="Arial" panose="020B0604020202020204" pitchFamily="34" charset="0"/>
          </a:endParaRPr>
        </a:p>
      </dgm:t>
    </dgm:pt>
    <dgm:pt modelId="{EF4825F2-57B3-4A06-833A-0568CB670DC3}" type="sibTrans" cxnId="{EE7C0AE8-3F9A-49B7-A117-99BAA633EB07}">
      <dgm:prSet/>
      <dgm:spPr/>
      <dgm:t>
        <a:bodyPr/>
        <a:lstStyle/>
        <a:p>
          <a:pPr algn="ctr"/>
          <a:endParaRPr lang="en-US" sz="1400">
            <a:solidFill>
              <a:sysClr val="windowText" lastClr="000000"/>
            </a:solidFill>
            <a:latin typeface="Garamond" panose="02020404030301010803" pitchFamily="18" charset="0"/>
            <a:cs typeface="Arial" panose="020B0604020202020204" pitchFamily="34" charset="0"/>
          </a:endParaRPr>
        </a:p>
      </dgm:t>
    </dgm:pt>
    <dgm:pt modelId="{D3460659-262E-4CFF-8BE9-5BA6D45DC7DF}">
      <dgm:prSet custT="1"/>
      <dgm:spPr/>
      <dgm:t>
        <a:bodyPr/>
        <a:lstStyle/>
        <a:p>
          <a:pPr algn="ctr"/>
          <a:r>
            <a:rPr lang="en-US" sz="1400" b="1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Town Bridges</a:t>
          </a:r>
        </a:p>
        <a:p>
          <a:pPr algn="ctr"/>
          <a:r>
            <a:rPr lang="en-US" sz="1400" b="1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(16%)</a:t>
          </a:r>
        </a:p>
      </dgm:t>
    </dgm:pt>
    <dgm:pt modelId="{53A85C26-02B6-410B-A471-C59F02258829}" type="parTrans" cxnId="{4769C6E2-D48F-49EB-BA62-E262060A9F63}">
      <dgm:prSet/>
      <dgm:spPr/>
      <dgm:t>
        <a:bodyPr/>
        <a:lstStyle/>
        <a:p>
          <a:pPr algn="ctr"/>
          <a:endParaRPr lang="en-US" sz="1400">
            <a:solidFill>
              <a:sysClr val="windowText" lastClr="000000"/>
            </a:solidFill>
            <a:latin typeface="Garamond" panose="02020404030301010803" pitchFamily="18" charset="0"/>
            <a:cs typeface="Arial" panose="020B0604020202020204" pitchFamily="34" charset="0"/>
          </a:endParaRPr>
        </a:p>
      </dgm:t>
    </dgm:pt>
    <dgm:pt modelId="{90925596-3796-4FC5-BFD8-2F244D10474A}" type="sibTrans" cxnId="{4769C6E2-D48F-49EB-BA62-E262060A9F63}">
      <dgm:prSet/>
      <dgm:spPr/>
      <dgm:t>
        <a:bodyPr/>
        <a:lstStyle/>
        <a:p>
          <a:pPr algn="ctr"/>
          <a:endParaRPr lang="en-US" sz="1400">
            <a:solidFill>
              <a:sysClr val="windowText" lastClr="000000"/>
            </a:solidFill>
            <a:latin typeface="Garamond" panose="02020404030301010803" pitchFamily="18" charset="0"/>
            <a:cs typeface="Arial" panose="020B0604020202020204" pitchFamily="34" charset="0"/>
          </a:endParaRPr>
        </a:p>
      </dgm:t>
    </dgm:pt>
    <dgm:pt modelId="{D0AA7506-1C5B-4306-9CA2-533AF711CBAE}">
      <dgm:prSet phldrT="[Text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en-US" sz="1400" b="1" dirty="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Tab Fees</a:t>
          </a:r>
        </a:p>
        <a:p>
          <a:pPr algn="ctr">
            <a:lnSpc>
              <a:spcPct val="90000"/>
            </a:lnSpc>
            <a:spcAft>
              <a:spcPts val="0"/>
            </a:spcAft>
          </a:pPr>
          <a:r>
            <a:rPr lang="en-US" sz="1400" b="1" dirty="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$823M</a:t>
          </a:r>
        </a:p>
        <a:p>
          <a:pPr algn="ctr">
            <a:lnSpc>
              <a:spcPct val="150000"/>
            </a:lnSpc>
            <a:spcAft>
              <a:spcPct val="35000"/>
            </a:spcAft>
          </a:pPr>
          <a:r>
            <a:rPr lang="en-US" sz="1400" b="1" dirty="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 (33%)</a:t>
          </a:r>
        </a:p>
      </dgm:t>
    </dgm:pt>
    <dgm:pt modelId="{163CF70A-BD2D-415E-A3F7-E6131E9EB8E3}" type="sibTrans" cxnId="{6136A493-26CD-4FDF-988A-1C6BA52016BE}">
      <dgm:prSet/>
      <dgm:spPr/>
      <dgm:t>
        <a:bodyPr/>
        <a:lstStyle/>
        <a:p>
          <a:pPr algn="ctr"/>
          <a:endParaRPr lang="en-US" sz="1400">
            <a:solidFill>
              <a:sysClr val="windowText" lastClr="000000"/>
            </a:solidFill>
            <a:latin typeface="Garamond" panose="02020404030301010803" pitchFamily="18" charset="0"/>
            <a:cs typeface="Arial" panose="020B0604020202020204" pitchFamily="34" charset="0"/>
          </a:endParaRPr>
        </a:p>
      </dgm:t>
    </dgm:pt>
    <dgm:pt modelId="{98602EC4-EA64-4B3E-A63C-E48D92CDB544}" type="parTrans" cxnId="{6136A493-26CD-4FDF-988A-1C6BA52016BE}">
      <dgm:prSet/>
      <dgm:spPr/>
      <dgm:t>
        <a:bodyPr/>
        <a:lstStyle/>
        <a:p>
          <a:pPr algn="ctr"/>
          <a:endParaRPr lang="en-US" sz="1400">
            <a:solidFill>
              <a:sysClr val="windowText" lastClr="000000"/>
            </a:solidFill>
            <a:latin typeface="Garamond" panose="02020404030301010803" pitchFamily="18" charset="0"/>
            <a:cs typeface="Arial" panose="020B0604020202020204" pitchFamily="34" charset="0"/>
          </a:endParaRPr>
        </a:p>
      </dgm:t>
    </dgm:pt>
    <dgm:pt modelId="{02B1FD5A-5B5C-4158-B0FC-2CBE176430C8}">
      <dgm:prSet custT="1"/>
      <dgm:spPr/>
      <dgm:t>
        <a:bodyPr/>
        <a:lstStyle/>
        <a:p>
          <a:pPr algn="ctr">
            <a:lnSpc>
              <a:spcPct val="100000"/>
            </a:lnSpc>
            <a:spcAft>
              <a:spcPct val="35000"/>
            </a:spcAft>
          </a:pPr>
          <a:r>
            <a:rPr lang="en-US" sz="1400" b="1" dirty="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Other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400" b="1" dirty="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$4M</a:t>
          </a:r>
        </a:p>
        <a:p>
          <a:pPr algn="ctr">
            <a:lnSpc>
              <a:spcPct val="150000"/>
            </a:lnSpc>
            <a:spcAft>
              <a:spcPct val="35000"/>
            </a:spcAft>
          </a:pPr>
          <a:r>
            <a:rPr lang="en-US" sz="1400" b="1" dirty="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 (0%)</a:t>
          </a:r>
        </a:p>
      </dgm:t>
    </dgm:pt>
    <dgm:pt modelId="{5F754DED-0411-40BF-9FCB-9F89B9554F00}" type="parTrans" cxnId="{5A98CCD9-A9C5-480E-B6B9-4DFB92FF40CE}">
      <dgm:prSet/>
      <dgm:spPr/>
      <dgm:t>
        <a:bodyPr/>
        <a:lstStyle/>
        <a:p>
          <a:pPr algn="ctr"/>
          <a:endParaRPr lang="en-US" sz="1400">
            <a:solidFill>
              <a:sysClr val="windowText" lastClr="000000"/>
            </a:solidFill>
          </a:endParaRPr>
        </a:p>
      </dgm:t>
    </dgm:pt>
    <dgm:pt modelId="{445091D2-C56E-40F8-82D2-17A064AF13CF}" type="sibTrans" cxnId="{5A98CCD9-A9C5-480E-B6B9-4DFB92FF40CE}">
      <dgm:prSet/>
      <dgm:spPr/>
      <dgm:t>
        <a:bodyPr/>
        <a:lstStyle/>
        <a:p>
          <a:pPr algn="ctr"/>
          <a:endParaRPr lang="en-US" sz="1400">
            <a:solidFill>
              <a:sysClr val="windowText" lastClr="000000"/>
            </a:solidFill>
          </a:endParaRPr>
        </a:p>
      </dgm:t>
    </dgm:pt>
    <dgm:pt modelId="{B81B85BD-6C3C-4353-B1D0-45B75FAB8566}" type="pres">
      <dgm:prSet presAssocID="{D48570BC-105B-4A83-8AE9-C02775B9C90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1DCB91A-104E-4164-91A9-6A43DBD3FE25}" type="pres">
      <dgm:prSet presAssocID="{F0B1C70E-8EF8-4F41-9EB6-F653324C70B8}" presName="hierRoot1" presStyleCnt="0"/>
      <dgm:spPr/>
    </dgm:pt>
    <dgm:pt modelId="{CB07BF77-2ADB-4F15-9B6D-EEED65448CBA}" type="pres">
      <dgm:prSet presAssocID="{F0B1C70E-8EF8-4F41-9EB6-F653324C70B8}" presName="composite" presStyleCnt="0"/>
      <dgm:spPr/>
    </dgm:pt>
    <dgm:pt modelId="{36299D8F-6517-45AA-8DD7-5A91691CA004}" type="pres">
      <dgm:prSet presAssocID="{F0B1C70E-8EF8-4F41-9EB6-F653324C70B8}" presName="background" presStyleLbl="node0" presStyleIdx="0" presStyleCnt="5"/>
      <dgm:spPr/>
    </dgm:pt>
    <dgm:pt modelId="{5A0EA9EF-3D3B-4187-A16B-73A6FFC57C1B}" type="pres">
      <dgm:prSet presAssocID="{F0B1C70E-8EF8-4F41-9EB6-F653324C70B8}" presName="text" presStyleLbl="fgAcc0" presStyleIdx="0" presStyleCnt="5" custScaleX="153849" custScaleY="240406" custLinFactX="-100000" custLinFactNeighborX="-108895" custLinFactNeighborY="739">
        <dgm:presLayoutVars>
          <dgm:chPref val="3"/>
        </dgm:presLayoutVars>
      </dgm:prSet>
      <dgm:spPr/>
    </dgm:pt>
    <dgm:pt modelId="{ABB3D890-7F59-4224-84E1-C0EA5FCF40B2}" type="pres">
      <dgm:prSet presAssocID="{F0B1C70E-8EF8-4F41-9EB6-F653324C70B8}" presName="hierChild2" presStyleCnt="0"/>
      <dgm:spPr/>
    </dgm:pt>
    <dgm:pt modelId="{E2656488-38FD-4B85-AD42-3718BAEE54A9}" type="pres">
      <dgm:prSet presAssocID="{D0AA7506-1C5B-4306-9CA2-533AF711CBAE}" presName="hierRoot1" presStyleCnt="0"/>
      <dgm:spPr/>
    </dgm:pt>
    <dgm:pt modelId="{F9D058A6-65A3-4519-859F-9A3413F2C8DA}" type="pres">
      <dgm:prSet presAssocID="{D0AA7506-1C5B-4306-9CA2-533AF711CBAE}" presName="composite" presStyleCnt="0"/>
      <dgm:spPr/>
    </dgm:pt>
    <dgm:pt modelId="{2BB5B5ED-689A-4A04-9090-DB54FBE1E883}" type="pres">
      <dgm:prSet presAssocID="{D0AA7506-1C5B-4306-9CA2-533AF711CBAE}" presName="background" presStyleLbl="node0" presStyleIdx="1" presStyleCnt="5"/>
      <dgm:spPr/>
    </dgm:pt>
    <dgm:pt modelId="{26207B1E-9F0C-4D78-AD37-A7EA3B72A03A}" type="pres">
      <dgm:prSet presAssocID="{D0AA7506-1C5B-4306-9CA2-533AF711CBAE}" presName="text" presStyleLbl="fgAcc0" presStyleIdx="1" presStyleCnt="5" custScaleX="159632" custScaleY="248003" custLinFactX="-85832" custLinFactNeighborX="-100000" custLinFactNeighborY="-836">
        <dgm:presLayoutVars>
          <dgm:chPref val="3"/>
        </dgm:presLayoutVars>
      </dgm:prSet>
      <dgm:spPr/>
    </dgm:pt>
    <dgm:pt modelId="{9FF80526-D45C-4779-BE0E-B2B6B971F7C9}" type="pres">
      <dgm:prSet presAssocID="{D0AA7506-1C5B-4306-9CA2-533AF711CBAE}" presName="hierChild2" presStyleCnt="0"/>
      <dgm:spPr/>
    </dgm:pt>
    <dgm:pt modelId="{BAC770F0-AEB4-4DE1-9100-6FF8060CB4C2}" type="pres">
      <dgm:prSet presAssocID="{050E2FFA-1038-479E-BC2C-494C216D71B1}" presName="Name10" presStyleLbl="parChTrans1D2" presStyleIdx="0" presStyleCnt="1"/>
      <dgm:spPr/>
    </dgm:pt>
    <dgm:pt modelId="{CED1A470-CA30-4207-9AD0-356E5AE82EE4}" type="pres">
      <dgm:prSet presAssocID="{E92DA18E-55B4-49C5-91B2-336EA7EC1A01}" presName="hierRoot2" presStyleCnt="0"/>
      <dgm:spPr/>
    </dgm:pt>
    <dgm:pt modelId="{3B3871A4-C397-4FA1-9C1B-35789DC74D4A}" type="pres">
      <dgm:prSet presAssocID="{E92DA18E-55B4-49C5-91B2-336EA7EC1A01}" presName="composite2" presStyleCnt="0"/>
      <dgm:spPr/>
    </dgm:pt>
    <dgm:pt modelId="{ED591762-780B-4F90-8FE6-822508D54264}" type="pres">
      <dgm:prSet presAssocID="{E92DA18E-55B4-49C5-91B2-336EA7EC1A01}" presName="background2" presStyleLbl="node2" presStyleIdx="0" presStyleCnt="1"/>
      <dgm:spPr/>
    </dgm:pt>
    <dgm:pt modelId="{B37D802A-EC7D-4DE7-940F-73D6D392CC67}" type="pres">
      <dgm:prSet presAssocID="{E92DA18E-55B4-49C5-91B2-336EA7EC1A01}" presName="text2" presStyleLbl="fgAcc2" presStyleIdx="0" presStyleCnt="1" custScaleX="750443" custScaleY="124041" custLinFactNeighborX="-879" custLinFactNeighborY="2055">
        <dgm:presLayoutVars>
          <dgm:chPref val="3"/>
        </dgm:presLayoutVars>
      </dgm:prSet>
      <dgm:spPr/>
    </dgm:pt>
    <dgm:pt modelId="{1A992B73-8988-428E-AC99-1B5FC7FA4615}" type="pres">
      <dgm:prSet presAssocID="{E92DA18E-55B4-49C5-91B2-336EA7EC1A01}" presName="hierChild3" presStyleCnt="0"/>
      <dgm:spPr/>
    </dgm:pt>
    <dgm:pt modelId="{0AF15E58-5FD7-4248-A0D2-8C2A65FA59E2}" type="pres">
      <dgm:prSet presAssocID="{1127B091-2ADE-4725-8F30-5E45DC5FC632}" presName="Name17" presStyleLbl="parChTrans1D3" presStyleIdx="0" presStyleCnt="3"/>
      <dgm:spPr/>
    </dgm:pt>
    <dgm:pt modelId="{4914098D-AD88-42A4-A522-95F0C08B243E}" type="pres">
      <dgm:prSet presAssocID="{A5B08AB5-C14C-46F6-8D1C-244982437B97}" presName="hierRoot3" presStyleCnt="0"/>
      <dgm:spPr/>
    </dgm:pt>
    <dgm:pt modelId="{1AC98A77-DF97-43DA-A4E8-59E8D22B3F8F}" type="pres">
      <dgm:prSet presAssocID="{A5B08AB5-C14C-46F6-8D1C-244982437B97}" presName="composite3" presStyleCnt="0"/>
      <dgm:spPr/>
    </dgm:pt>
    <dgm:pt modelId="{767851E7-6268-487B-98E5-028D421910B6}" type="pres">
      <dgm:prSet presAssocID="{A5B08AB5-C14C-46F6-8D1C-244982437B97}" presName="background3" presStyleLbl="node3" presStyleIdx="0" presStyleCnt="3"/>
      <dgm:spPr/>
    </dgm:pt>
    <dgm:pt modelId="{A90BF0ED-3A2C-4540-888A-76120F756D45}" type="pres">
      <dgm:prSet presAssocID="{A5B08AB5-C14C-46F6-8D1C-244982437B97}" presName="text3" presStyleLbl="fgAcc3" presStyleIdx="0" presStyleCnt="3" custScaleX="176700" custScaleY="128950">
        <dgm:presLayoutVars>
          <dgm:chPref val="3"/>
        </dgm:presLayoutVars>
      </dgm:prSet>
      <dgm:spPr/>
    </dgm:pt>
    <dgm:pt modelId="{E82EAB1F-B1FC-4E6C-8F3B-BC83B4F107AB}" type="pres">
      <dgm:prSet presAssocID="{A5B08AB5-C14C-46F6-8D1C-244982437B97}" presName="hierChild4" presStyleCnt="0"/>
      <dgm:spPr/>
    </dgm:pt>
    <dgm:pt modelId="{C75BF4DB-CB26-4C40-BDBE-DD11B5EB61AC}" type="pres">
      <dgm:prSet presAssocID="{095BA31B-10EB-4E29-A26C-2B980637EAB7}" presName="Name23" presStyleLbl="parChTrans1D4" presStyleIdx="0" presStyleCnt="6"/>
      <dgm:spPr/>
    </dgm:pt>
    <dgm:pt modelId="{6CFCCDDF-2DA8-406E-8788-308800152ABE}" type="pres">
      <dgm:prSet presAssocID="{3DEC32FF-C01E-419B-B712-95C06CF25A31}" presName="hierRoot4" presStyleCnt="0"/>
      <dgm:spPr/>
    </dgm:pt>
    <dgm:pt modelId="{8CE71B3A-9A32-4606-B511-B67C145264DA}" type="pres">
      <dgm:prSet presAssocID="{3DEC32FF-C01E-419B-B712-95C06CF25A31}" presName="composite4" presStyleCnt="0"/>
      <dgm:spPr/>
    </dgm:pt>
    <dgm:pt modelId="{ED0E3F12-1E96-460D-BF7C-0907664F2740}" type="pres">
      <dgm:prSet presAssocID="{3DEC32FF-C01E-419B-B712-95C06CF25A31}" presName="background4" presStyleLbl="node4" presStyleIdx="0" presStyleCnt="6"/>
      <dgm:spPr/>
    </dgm:pt>
    <dgm:pt modelId="{D6A14505-7E10-41FC-8B92-0DA4A94C7FF4}" type="pres">
      <dgm:prSet presAssocID="{3DEC32FF-C01E-419B-B712-95C06CF25A31}" presName="text4" presStyleLbl="fgAcc4" presStyleIdx="0" presStyleCnt="6" custScaleX="116018" custScaleY="150277">
        <dgm:presLayoutVars>
          <dgm:chPref val="3"/>
        </dgm:presLayoutVars>
      </dgm:prSet>
      <dgm:spPr/>
    </dgm:pt>
    <dgm:pt modelId="{42DADB00-2072-42DD-9D55-EE4A82BEF9AF}" type="pres">
      <dgm:prSet presAssocID="{3DEC32FF-C01E-419B-B712-95C06CF25A31}" presName="hierChild5" presStyleCnt="0"/>
      <dgm:spPr/>
    </dgm:pt>
    <dgm:pt modelId="{6FFB96FD-4CA7-4B3B-84B5-32CE77926EE3}" type="pres">
      <dgm:prSet presAssocID="{681B1F9B-18CE-46BD-87CE-D338C8834107}" presName="Name23" presStyleLbl="parChTrans1D4" presStyleIdx="1" presStyleCnt="6"/>
      <dgm:spPr/>
    </dgm:pt>
    <dgm:pt modelId="{AA780580-96EA-435B-A50C-8174816DC990}" type="pres">
      <dgm:prSet presAssocID="{F8F1F37B-C3B5-4BBE-8324-C8ACBEC03B21}" presName="hierRoot4" presStyleCnt="0"/>
      <dgm:spPr/>
    </dgm:pt>
    <dgm:pt modelId="{14E6360B-F31B-481C-A523-FC0058207C6A}" type="pres">
      <dgm:prSet presAssocID="{F8F1F37B-C3B5-4BBE-8324-C8ACBEC03B21}" presName="composite4" presStyleCnt="0"/>
      <dgm:spPr/>
    </dgm:pt>
    <dgm:pt modelId="{3B5713A0-3A18-44B7-94C9-54C3C9842F24}" type="pres">
      <dgm:prSet presAssocID="{F8F1F37B-C3B5-4BBE-8324-C8ACBEC03B21}" presName="background4" presStyleLbl="node4" presStyleIdx="1" presStyleCnt="6"/>
      <dgm:spPr/>
    </dgm:pt>
    <dgm:pt modelId="{3C6B5691-CE6F-480C-BA43-0E1FFB724F82}" type="pres">
      <dgm:prSet presAssocID="{F8F1F37B-C3B5-4BBE-8324-C8ACBEC03B21}" presName="text4" presStyleLbl="fgAcc4" presStyleIdx="1" presStyleCnt="6" custScaleX="116018" custScaleY="150277">
        <dgm:presLayoutVars>
          <dgm:chPref val="3"/>
        </dgm:presLayoutVars>
      </dgm:prSet>
      <dgm:spPr/>
    </dgm:pt>
    <dgm:pt modelId="{9D144000-E061-4111-8D17-9795384F9E10}" type="pres">
      <dgm:prSet presAssocID="{F8F1F37B-C3B5-4BBE-8324-C8ACBEC03B21}" presName="hierChild5" presStyleCnt="0"/>
      <dgm:spPr/>
    </dgm:pt>
    <dgm:pt modelId="{67E2879C-2846-4B74-A498-1F09F770FF60}" type="pres">
      <dgm:prSet presAssocID="{7D983219-4FEF-405F-85F4-ED96DE993A6D}" presName="Name23" presStyleLbl="parChTrans1D4" presStyleIdx="2" presStyleCnt="6"/>
      <dgm:spPr/>
    </dgm:pt>
    <dgm:pt modelId="{24463112-4D13-49E7-948C-BB959562713D}" type="pres">
      <dgm:prSet presAssocID="{D04070BA-4543-4B1D-A658-7C2F7902A062}" presName="hierRoot4" presStyleCnt="0"/>
      <dgm:spPr/>
    </dgm:pt>
    <dgm:pt modelId="{0ACE19D6-64E7-4CEC-AC9B-111DC7A16791}" type="pres">
      <dgm:prSet presAssocID="{D04070BA-4543-4B1D-A658-7C2F7902A062}" presName="composite4" presStyleCnt="0"/>
      <dgm:spPr/>
    </dgm:pt>
    <dgm:pt modelId="{A87316D0-7118-4524-9324-4F14593EE2D1}" type="pres">
      <dgm:prSet presAssocID="{D04070BA-4543-4B1D-A658-7C2F7902A062}" presName="background4" presStyleLbl="node4" presStyleIdx="2" presStyleCnt="6"/>
      <dgm:spPr/>
    </dgm:pt>
    <dgm:pt modelId="{8EBF04F5-EE31-49EE-A539-9BA514CB3397}" type="pres">
      <dgm:prSet presAssocID="{D04070BA-4543-4B1D-A658-7C2F7902A062}" presName="text4" presStyleLbl="fgAcc4" presStyleIdx="2" presStyleCnt="6" custScaleX="116018" custScaleY="150277">
        <dgm:presLayoutVars>
          <dgm:chPref val="3"/>
        </dgm:presLayoutVars>
      </dgm:prSet>
      <dgm:spPr/>
    </dgm:pt>
    <dgm:pt modelId="{B826BA71-4F2C-46C3-839E-11FF55004548}" type="pres">
      <dgm:prSet presAssocID="{D04070BA-4543-4B1D-A658-7C2F7902A062}" presName="hierChild5" presStyleCnt="0"/>
      <dgm:spPr/>
    </dgm:pt>
    <dgm:pt modelId="{047E48E1-0864-4FAB-9B57-DC62B58F4C2B}" type="pres">
      <dgm:prSet presAssocID="{BF17666B-12E9-41FA-B404-C5A95054B73C}" presName="Name17" presStyleLbl="parChTrans1D3" presStyleIdx="1" presStyleCnt="3"/>
      <dgm:spPr/>
    </dgm:pt>
    <dgm:pt modelId="{71C8E0B1-F7BC-4ABA-A115-C793B91CE0E1}" type="pres">
      <dgm:prSet presAssocID="{B55A1397-8794-48EB-A4B3-FEB7DBFC404D}" presName="hierRoot3" presStyleCnt="0"/>
      <dgm:spPr/>
    </dgm:pt>
    <dgm:pt modelId="{FFC1EE83-9E5A-4F91-9750-8B354C38E283}" type="pres">
      <dgm:prSet presAssocID="{B55A1397-8794-48EB-A4B3-FEB7DBFC404D}" presName="composite3" presStyleCnt="0"/>
      <dgm:spPr/>
    </dgm:pt>
    <dgm:pt modelId="{EF819348-27CF-4EF1-BDEE-5BF6F8107E3F}" type="pres">
      <dgm:prSet presAssocID="{B55A1397-8794-48EB-A4B3-FEB7DBFC404D}" presName="background3" presStyleLbl="node3" presStyleIdx="1" presStyleCnt="3"/>
      <dgm:spPr/>
    </dgm:pt>
    <dgm:pt modelId="{31298FF5-E8B9-4DF0-AAEB-97DCE6F632CD}" type="pres">
      <dgm:prSet presAssocID="{B55A1397-8794-48EB-A4B3-FEB7DBFC404D}" presName="text3" presStyleLbl="fgAcc3" presStyleIdx="1" presStyleCnt="3" custScaleX="126720" custScaleY="128950">
        <dgm:presLayoutVars>
          <dgm:chPref val="3"/>
        </dgm:presLayoutVars>
      </dgm:prSet>
      <dgm:spPr/>
    </dgm:pt>
    <dgm:pt modelId="{2EBE65CC-1F49-4278-8911-D4AF3B6032E5}" type="pres">
      <dgm:prSet presAssocID="{B55A1397-8794-48EB-A4B3-FEB7DBFC404D}" presName="hierChild4" presStyleCnt="0"/>
      <dgm:spPr/>
    </dgm:pt>
    <dgm:pt modelId="{3AA62C88-FA78-41AD-AE7D-6257332B58F8}" type="pres">
      <dgm:prSet presAssocID="{D0C080F3-8182-4558-BB98-A7D509E1E0ED}" presName="Name23" presStyleLbl="parChTrans1D4" presStyleIdx="3" presStyleCnt="6"/>
      <dgm:spPr/>
    </dgm:pt>
    <dgm:pt modelId="{107C0423-9EC0-4D92-A259-EF7A93349A1E}" type="pres">
      <dgm:prSet presAssocID="{1448E822-7F3A-4FCD-84A4-9EA568B361FC}" presName="hierRoot4" presStyleCnt="0"/>
      <dgm:spPr/>
    </dgm:pt>
    <dgm:pt modelId="{1DF4282F-DF65-48D6-AA67-A95B2DC749E4}" type="pres">
      <dgm:prSet presAssocID="{1448E822-7F3A-4FCD-84A4-9EA568B361FC}" presName="composite4" presStyleCnt="0"/>
      <dgm:spPr/>
    </dgm:pt>
    <dgm:pt modelId="{7996A453-840F-45E7-8235-7A45353B4F34}" type="pres">
      <dgm:prSet presAssocID="{1448E822-7F3A-4FCD-84A4-9EA568B361FC}" presName="background4" presStyleLbl="node4" presStyleIdx="3" presStyleCnt="6"/>
      <dgm:spPr/>
    </dgm:pt>
    <dgm:pt modelId="{9F811CDB-E21D-426E-BEE9-C4425383B809}" type="pres">
      <dgm:prSet presAssocID="{1448E822-7F3A-4FCD-84A4-9EA568B361FC}" presName="text4" presStyleLbl="fgAcc4" presStyleIdx="3" presStyleCnt="6" custScaleX="116018" custScaleY="150277">
        <dgm:presLayoutVars>
          <dgm:chPref val="3"/>
        </dgm:presLayoutVars>
      </dgm:prSet>
      <dgm:spPr/>
    </dgm:pt>
    <dgm:pt modelId="{B7169EBB-1870-4D11-80A7-30E04E61DF47}" type="pres">
      <dgm:prSet presAssocID="{1448E822-7F3A-4FCD-84A4-9EA568B361FC}" presName="hierChild5" presStyleCnt="0"/>
      <dgm:spPr/>
    </dgm:pt>
    <dgm:pt modelId="{90782244-031C-4108-9B67-8D53002AE9E2}" type="pres">
      <dgm:prSet presAssocID="{0B9C824A-6DD9-4E3E-88B4-4BCE6A964B15}" presName="Name23" presStyleLbl="parChTrans1D4" presStyleIdx="4" presStyleCnt="6"/>
      <dgm:spPr/>
    </dgm:pt>
    <dgm:pt modelId="{943FA4C0-F1F4-49C4-A4F8-A6987BA3DEA5}" type="pres">
      <dgm:prSet presAssocID="{4BE4FA1E-CF2A-4E9A-A253-3FCDF15C3A40}" presName="hierRoot4" presStyleCnt="0"/>
      <dgm:spPr/>
    </dgm:pt>
    <dgm:pt modelId="{930B116D-77F1-4FD5-9E26-9BCD2A7364B4}" type="pres">
      <dgm:prSet presAssocID="{4BE4FA1E-CF2A-4E9A-A253-3FCDF15C3A40}" presName="composite4" presStyleCnt="0"/>
      <dgm:spPr/>
    </dgm:pt>
    <dgm:pt modelId="{D24F0F1F-5B24-4D2D-96E5-BEDC9CBB4847}" type="pres">
      <dgm:prSet presAssocID="{4BE4FA1E-CF2A-4E9A-A253-3FCDF15C3A40}" presName="background4" presStyleLbl="node4" presStyleIdx="4" presStyleCnt="6"/>
      <dgm:spPr/>
    </dgm:pt>
    <dgm:pt modelId="{6E7A0977-814C-455C-AB80-CFC42FFEB970}" type="pres">
      <dgm:prSet presAssocID="{4BE4FA1E-CF2A-4E9A-A253-3FCDF15C3A40}" presName="text4" presStyleLbl="fgAcc4" presStyleIdx="4" presStyleCnt="6" custScaleX="116018" custScaleY="150277">
        <dgm:presLayoutVars>
          <dgm:chPref val="3"/>
        </dgm:presLayoutVars>
      </dgm:prSet>
      <dgm:spPr/>
    </dgm:pt>
    <dgm:pt modelId="{FBD45E85-8C58-4ED8-9357-EF3B10817720}" type="pres">
      <dgm:prSet presAssocID="{4BE4FA1E-CF2A-4E9A-A253-3FCDF15C3A40}" presName="hierChild5" presStyleCnt="0"/>
      <dgm:spPr/>
    </dgm:pt>
    <dgm:pt modelId="{264A1DA6-8F17-4491-B13B-C635C934EDF2}" type="pres">
      <dgm:prSet presAssocID="{53A85C26-02B6-410B-A471-C59F02258829}" presName="Name23" presStyleLbl="parChTrans1D4" presStyleIdx="5" presStyleCnt="6"/>
      <dgm:spPr/>
    </dgm:pt>
    <dgm:pt modelId="{DC06CD34-9896-4B11-97C3-453B690E8D27}" type="pres">
      <dgm:prSet presAssocID="{D3460659-262E-4CFF-8BE9-5BA6D45DC7DF}" presName="hierRoot4" presStyleCnt="0"/>
      <dgm:spPr/>
    </dgm:pt>
    <dgm:pt modelId="{FDD3A0BB-AB6E-484D-8237-985F35A7C7D6}" type="pres">
      <dgm:prSet presAssocID="{D3460659-262E-4CFF-8BE9-5BA6D45DC7DF}" presName="composite4" presStyleCnt="0"/>
      <dgm:spPr/>
    </dgm:pt>
    <dgm:pt modelId="{E5DD9B57-1496-40D5-9278-9F9DAF6E233A}" type="pres">
      <dgm:prSet presAssocID="{D3460659-262E-4CFF-8BE9-5BA6D45DC7DF}" presName="background4" presStyleLbl="node4" presStyleIdx="5" presStyleCnt="6"/>
      <dgm:spPr/>
    </dgm:pt>
    <dgm:pt modelId="{04DB8173-237F-49D9-9B17-6D1C593EA0B0}" type="pres">
      <dgm:prSet presAssocID="{D3460659-262E-4CFF-8BE9-5BA6D45DC7DF}" presName="text4" presStyleLbl="fgAcc4" presStyleIdx="5" presStyleCnt="6" custScaleX="116018" custScaleY="150277">
        <dgm:presLayoutVars>
          <dgm:chPref val="3"/>
        </dgm:presLayoutVars>
      </dgm:prSet>
      <dgm:spPr/>
    </dgm:pt>
    <dgm:pt modelId="{A5F7637F-6B94-4511-8609-7C07E1A6CDEE}" type="pres">
      <dgm:prSet presAssocID="{D3460659-262E-4CFF-8BE9-5BA6D45DC7DF}" presName="hierChild5" presStyleCnt="0"/>
      <dgm:spPr/>
    </dgm:pt>
    <dgm:pt modelId="{D035B563-4088-43DF-8000-842F570701C7}" type="pres">
      <dgm:prSet presAssocID="{247B0D79-8063-48B6-8847-7043C443DEAC}" presName="Name17" presStyleLbl="parChTrans1D3" presStyleIdx="2" presStyleCnt="3"/>
      <dgm:spPr/>
    </dgm:pt>
    <dgm:pt modelId="{E7D503BF-7407-4D09-B548-986A57730BB6}" type="pres">
      <dgm:prSet presAssocID="{A93F8190-8F4D-4DF2-9F5C-936536901E5D}" presName="hierRoot3" presStyleCnt="0"/>
      <dgm:spPr/>
    </dgm:pt>
    <dgm:pt modelId="{481B49C5-7BDA-4D67-B042-5B0181A2DCAB}" type="pres">
      <dgm:prSet presAssocID="{A93F8190-8F4D-4DF2-9F5C-936536901E5D}" presName="composite3" presStyleCnt="0"/>
      <dgm:spPr/>
    </dgm:pt>
    <dgm:pt modelId="{247AF8B3-D56B-4BB8-8999-6A112587871B}" type="pres">
      <dgm:prSet presAssocID="{A93F8190-8F4D-4DF2-9F5C-936536901E5D}" presName="background3" presStyleLbl="node3" presStyleIdx="2" presStyleCnt="3"/>
      <dgm:spPr/>
    </dgm:pt>
    <dgm:pt modelId="{7A69DE62-5C40-45EE-8AC4-61B0C2417B92}" type="pres">
      <dgm:prSet presAssocID="{A93F8190-8F4D-4DF2-9F5C-936536901E5D}" presName="text3" presStyleLbl="fgAcc3" presStyleIdx="2" presStyleCnt="3" custScaleX="151173" custScaleY="128950" custLinFactNeighborX="55967" custLinFactNeighborY="-1520">
        <dgm:presLayoutVars>
          <dgm:chPref val="3"/>
        </dgm:presLayoutVars>
      </dgm:prSet>
      <dgm:spPr/>
    </dgm:pt>
    <dgm:pt modelId="{A9C4361C-6E88-4E51-8A40-363065FAD801}" type="pres">
      <dgm:prSet presAssocID="{A93F8190-8F4D-4DF2-9F5C-936536901E5D}" presName="hierChild4" presStyleCnt="0"/>
      <dgm:spPr/>
    </dgm:pt>
    <dgm:pt modelId="{1837AB8A-0223-4601-846B-88872E1C10B4}" type="pres">
      <dgm:prSet presAssocID="{2736FD37-499B-40AA-9802-50B04816B24A}" presName="hierRoot1" presStyleCnt="0"/>
      <dgm:spPr/>
    </dgm:pt>
    <dgm:pt modelId="{E87A3407-C152-4FA5-AA91-CAE66FC4C2E2}" type="pres">
      <dgm:prSet presAssocID="{2736FD37-499B-40AA-9802-50B04816B24A}" presName="composite" presStyleCnt="0"/>
      <dgm:spPr/>
    </dgm:pt>
    <dgm:pt modelId="{2174C6C6-0145-4E3D-84AE-10155F3776F9}" type="pres">
      <dgm:prSet presAssocID="{2736FD37-499B-40AA-9802-50B04816B24A}" presName="background" presStyleLbl="node0" presStyleIdx="2" presStyleCnt="5"/>
      <dgm:spPr/>
    </dgm:pt>
    <dgm:pt modelId="{2F33913E-8BE0-451F-9C44-4E05DC56BCAC}" type="pres">
      <dgm:prSet presAssocID="{2736FD37-499B-40AA-9802-50B04816B24A}" presName="text" presStyleLbl="fgAcc0" presStyleIdx="2" presStyleCnt="5" custScaleX="165850" custScaleY="245524" custLinFactX="-59149" custLinFactNeighborX="-100000" custLinFactNeighborY="-97">
        <dgm:presLayoutVars>
          <dgm:chPref val="3"/>
        </dgm:presLayoutVars>
      </dgm:prSet>
      <dgm:spPr/>
    </dgm:pt>
    <dgm:pt modelId="{C70E8EA1-510A-465C-90C7-E802E88DC7C3}" type="pres">
      <dgm:prSet presAssocID="{2736FD37-499B-40AA-9802-50B04816B24A}" presName="hierChild2" presStyleCnt="0"/>
      <dgm:spPr/>
    </dgm:pt>
    <dgm:pt modelId="{52E3F08B-C616-4E23-8A7D-E7423C5ACF13}" type="pres">
      <dgm:prSet presAssocID="{92C03A28-C499-4AA2-9BEC-6B4A6F7001B0}" presName="hierRoot1" presStyleCnt="0"/>
      <dgm:spPr/>
    </dgm:pt>
    <dgm:pt modelId="{3E33F5FD-96D9-4BC6-925F-75BBE6863021}" type="pres">
      <dgm:prSet presAssocID="{92C03A28-C499-4AA2-9BEC-6B4A6F7001B0}" presName="composite" presStyleCnt="0"/>
      <dgm:spPr/>
    </dgm:pt>
    <dgm:pt modelId="{94A5AE60-FB12-4528-B391-B1472304BBDE}" type="pres">
      <dgm:prSet presAssocID="{92C03A28-C499-4AA2-9BEC-6B4A6F7001B0}" presName="background" presStyleLbl="node0" presStyleIdx="3" presStyleCnt="5"/>
      <dgm:spPr/>
    </dgm:pt>
    <dgm:pt modelId="{46EFDEBC-9C98-42BE-A355-44AC0FA37541}" type="pres">
      <dgm:prSet presAssocID="{92C03A28-C499-4AA2-9BEC-6B4A6F7001B0}" presName="text" presStyleLbl="fgAcc0" presStyleIdx="3" presStyleCnt="5" custScaleX="159454" custScaleY="247485" custLinFactX="-37209" custLinFactNeighborX="-100000" custLinFactNeighborY="1476">
        <dgm:presLayoutVars>
          <dgm:chPref val="3"/>
        </dgm:presLayoutVars>
      </dgm:prSet>
      <dgm:spPr/>
    </dgm:pt>
    <dgm:pt modelId="{EBBB0BB5-86E5-4602-9251-CC3E94F00068}" type="pres">
      <dgm:prSet presAssocID="{92C03A28-C499-4AA2-9BEC-6B4A6F7001B0}" presName="hierChild2" presStyleCnt="0"/>
      <dgm:spPr/>
    </dgm:pt>
    <dgm:pt modelId="{EBA91315-52CB-4EBA-8181-6D5CD34A6217}" type="pres">
      <dgm:prSet presAssocID="{02B1FD5A-5B5C-4158-B0FC-2CBE176430C8}" presName="hierRoot1" presStyleCnt="0"/>
      <dgm:spPr/>
    </dgm:pt>
    <dgm:pt modelId="{B1CFDAB9-C7EA-4CA6-BD62-83B2193E0591}" type="pres">
      <dgm:prSet presAssocID="{02B1FD5A-5B5C-4158-B0FC-2CBE176430C8}" presName="composite" presStyleCnt="0"/>
      <dgm:spPr/>
    </dgm:pt>
    <dgm:pt modelId="{610746D0-F07B-4469-8949-B7C160D1834D}" type="pres">
      <dgm:prSet presAssocID="{02B1FD5A-5B5C-4158-B0FC-2CBE176430C8}" presName="background" presStyleLbl="node0" presStyleIdx="4" presStyleCnt="5"/>
      <dgm:spPr/>
    </dgm:pt>
    <dgm:pt modelId="{B527988D-E019-4237-9DE7-5C9E6014C245}" type="pres">
      <dgm:prSet presAssocID="{02B1FD5A-5B5C-4158-B0FC-2CBE176430C8}" presName="text" presStyleLbl="fgAcc0" presStyleIdx="4" presStyleCnt="5" custScaleX="155447" custScaleY="246296" custLinFactX="-15843" custLinFactNeighborX="-100000" custLinFactNeighborY="1923">
        <dgm:presLayoutVars>
          <dgm:chPref val="3"/>
        </dgm:presLayoutVars>
      </dgm:prSet>
      <dgm:spPr/>
    </dgm:pt>
    <dgm:pt modelId="{D2A107A1-888A-4D2D-91C0-67AFD6E40164}" type="pres">
      <dgm:prSet presAssocID="{02B1FD5A-5B5C-4158-B0FC-2CBE176430C8}" presName="hierChild2" presStyleCnt="0"/>
      <dgm:spPr/>
    </dgm:pt>
  </dgm:ptLst>
  <dgm:cxnLst>
    <dgm:cxn modelId="{CA50FF04-DB22-417C-A267-BD1A34E50F39}" type="presOf" srcId="{A5B08AB5-C14C-46F6-8D1C-244982437B97}" destId="{A90BF0ED-3A2C-4540-888A-76120F756D45}" srcOrd="0" destOrd="0" presId="urn:microsoft.com/office/officeart/2005/8/layout/hierarchy1"/>
    <dgm:cxn modelId="{C6EB3509-B045-43A5-A959-7C522F83719E}" type="presOf" srcId="{D48570BC-105B-4A83-8AE9-C02775B9C90F}" destId="{B81B85BD-6C3C-4353-B1D0-45B75FAB8566}" srcOrd="0" destOrd="0" presId="urn:microsoft.com/office/officeart/2005/8/layout/hierarchy1"/>
    <dgm:cxn modelId="{FBBFE00E-F89E-455B-9127-FEF1A0FAA478}" type="presOf" srcId="{4BE4FA1E-CF2A-4E9A-A253-3FCDF15C3A40}" destId="{6E7A0977-814C-455C-AB80-CFC42FFEB970}" srcOrd="0" destOrd="0" presId="urn:microsoft.com/office/officeart/2005/8/layout/hierarchy1"/>
    <dgm:cxn modelId="{C2238B32-2829-4315-AB92-B5BB1C58DBC8}" type="presOf" srcId="{095BA31B-10EB-4E29-A26C-2B980637EAB7}" destId="{C75BF4DB-CB26-4C40-BDBE-DD11B5EB61AC}" srcOrd="0" destOrd="0" presId="urn:microsoft.com/office/officeart/2005/8/layout/hierarchy1"/>
    <dgm:cxn modelId="{762EA832-1789-4AD9-9F48-80754EFD0948}" type="presOf" srcId="{1127B091-2ADE-4725-8F30-5E45DC5FC632}" destId="{0AF15E58-5FD7-4248-A0D2-8C2A65FA59E2}" srcOrd="0" destOrd="0" presId="urn:microsoft.com/office/officeart/2005/8/layout/hierarchy1"/>
    <dgm:cxn modelId="{172D0545-102C-4B69-BDD8-EC7F2F843B5B}" type="presOf" srcId="{F8F1F37B-C3B5-4BBE-8324-C8ACBEC03B21}" destId="{3C6B5691-CE6F-480C-BA43-0E1FFB724F82}" srcOrd="0" destOrd="0" presId="urn:microsoft.com/office/officeart/2005/8/layout/hierarchy1"/>
    <dgm:cxn modelId="{DB123966-58F1-412F-8B8C-ABC8371AB6E9}" type="presOf" srcId="{B55A1397-8794-48EB-A4B3-FEB7DBFC404D}" destId="{31298FF5-E8B9-4DF0-AAEB-97DCE6F632CD}" srcOrd="0" destOrd="0" presId="urn:microsoft.com/office/officeart/2005/8/layout/hierarchy1"/>
    <dgm:cxn modelId="{B3AB6D46-7055-4E89-8816-D3F8296D6AB7}" srcId="{E92DA18E-55B4-49C5-91B2-336EA7EC1A01}" destId="{A5B08AB5-C14C-46F6-8D1C-244982437B97}" srcOrd="0" destOrd="0" parTransId="{1127B091-2ADE-4725-8F30-5E45DC5FC632}" sibTransId="{9BA2C627-19AD-4DE9-8153-0484FA0D89C2}"/>
    <dgm:cxn modelId="{8CF5BA6A-05D2-495A-8166-13139A98637C}" type="presOf" srcId="{E92DA18E-55B4-49C5-91B2-336EA7EC1A01}" destId="{B37D802A-EC7D-4DE7-940F-73D6D392CC67}" srcOrd="0" destOrd="0" presId="urn:microsoft.com/office/officeart/2005/8/layout/hierarchy1"/>
    <dgm:cxn modelId="{1D953A4E-F3B5-4D1B-A754-CE7DC977B81A}" srcId="{D0AA7506-1C5B-4306-9CA2-533AF711CBAE}" destId="{E92DA18E-55B4-49C5-91B2-336EA7EC1A01}" srcOrd="0" destOrd="0" parTransId="{050E2FFA-1038-479E-BC2C-494C216D71B1}" sibTransId="{5D106B4D-5AEE-4859-9E99-DEFAF351029E}"/>
    <dgm:cxn modelId="{CCABEF71-E0F8-42E6-9D3F-FA205660B078}" type="presOf" srcId="{92C03A28-C499-4AA2-9BEC-6B4A6F7001B0}" destId="{46EFDEBC-9C98-42BE-A355-44AC0FA37541}" srcOrd="0" destOrd="0" presId="urn:microsoft.com/office/officeart/2005/8/layout/hierarchy1"/>
    <dgm:cxn modelId="{FD26A874-7617-4E9A-9CE8-633C62E12F31}" type="presOf" srcId="{D0C080F3-8182-4558-BB98-A7D509E1E0ED}" destId="{3AA62C88-FA78-41AD-AE7D-6257332B58F8}" srcOrd="0" destOrd="0" presId="urn:microsoft.com/office/officeart/2005/8/layout/hierarchy1"/>
    <dgm:cxn modelId="{C75A6E55-8DF0-4178-83A5-B5D5253EF324}" type="presOf" srcId="{BF17666B-12E9-41FA-B404-C5A95054B73C}" destId="{047E48E1-0864-4FAB-9B57-DC62B58F4C2B}" srcOrd="0" destOrd="0" presId="urn:microsoft.com/office/officeart/2005/8/layout/hierarchy1"/>
    <dgm:cxn modelId="{01D33E56-D8FB-4D0D-BBC9-9608DCB73B24}" type="presOf" srcId="{7D983219-4FEF-405F-85F4-ED96DE993A6D}" destId="{67E2879C-2846-4B74-A498-1F09F770FF60}" srcOrd="0" destOrd="0" presId="urn:microsoft.com/office/officeart/2005/8/layout/hierarchy1"/>
    <dgm:cxn modelId="{AD573759-8415-44FF-906B-99FA4B32F47F}" srcId="{E92DA18E-55B4-49C5-91B2-336EA7EC1A01}" destId="{B55A1397-8794-48EB-A4B3-FEB7DBFC404D}" srcOrd="1" destOrd="0" parTransId="{BF17666B-12E9-41FA-B404-C5A95054B73C}" sibTransId="{5A46A192-A8EA-4C19-B510-C44541C52697}"/>
    <dgm:cxn modelId="{E2ED497A-9C91-4AD1-855A-D0F20D2A1BD7}" srcId="{A5B08AB5-C14C-46F6-8D1C-244982437B97}" destId="{3DEC32FF-C01E-419B-B712-95C06CF25A31}" srcOrd="0" destOrd="0" parTransId="{095BA31B-10EB-4E29-A26C-2B980637EAB7}" sibTransId="{F55D50D9-31EB-4DE7-8470-6A96D26669EB}"/>
    <dgm:cxn modelId="{FF1D8D7A-2666-4921-A6B1-71F9BFCB3516}" type="presOf" srcId="{3DEC32FF-C01E-419B-B712-95C06CF25A31}" destId="{D6A14505-7E10-41FC-8B92-0DA4A94C7FF4}" srcOrd="0" destOrd="0" presId="urn:microsoft.com/office/officeart/2005/8/layout/hierarchy1"/>
    <dgm:cxn modelId="{4F31BA7A-6E6D-4969-B941-AD07F63BE9A7}" type="presOf" srcId="{1448E822-7F3A-4FCD-84A4-9EA568B361FC}" destId="{9F811CDB-E21D-426E-BEE9-C4425383B809}" srcOrd="0" destOrd="0" presId="urn:microsoft.com/office/officeart/2005/8/layout/hierarchy1"/>
    <dgm:cxn modelId="{25E8077C-45D8-4999-93D1-9B954515DAE3}" type="presOf" srcId="{2736FD37-499B-40AA-9802-50B04816B24A}" destId="{2F33913E-8BE0-451F-9C44-4E05DC56BCAC}" srcOrd="0" destOrd="0" presId="urn:microsoft.com/office/officeart/2005/8/layout/hierarchy1"/>
    <dgm:cxn modelId="{B11D3C87-9DEB-45EB-8D7C-4CE660119E4A}" srcId="{D48570BC-105B-4A83-8AE9-C02775B9C90F}" destId="{92C03A28-C499-4AA2-9BEC-6B4A6F7001B0}" srcOrd="3" destOrd="0" parTransId="{17C1DC48-ED9B-4B6A-9D59-E62EB1EFF055}" sibTransId="{095144A3-C566-4638-B20D-075D60609EC1}"/>
    <dgm:cxn modelId="{1CEECD8B-38F8-4FF6-9626-4D9B191C0279}" type="presOf" srcId="{247B0D79-8063-48B6-8847-7043C443DEAC}" destId="{D035B563-4088-43DF-8000-842F570701C7}" srcOrd="0" destOrd="0" presId="urn:microsoft.com/office/officeart/2005/8/layout/hierarchy1"/>
    <dgm:cxn modelId="{48E08C90-016C-4BFF-A889-93FF33356FCB}" type="presOf" srcId="{0B9C824A-6DD9-4E3E-88B4-4BCE6A964B15}" destId="{90782244-031C-4108-9B67-8D53002AE9E2}" srcOrd="0" destOrd="0" presId="urn:microsoft.com/office/officeart/2005/8/layout/hierarchy1"/>
    <dgm:cxn modelId="{6136A493-26CD-4FDF-988A-1C6BA52016BE}" srcId="{D48570BC-105B-4A83-8AE9-C02775B9C90F}" destId="{D0AA7506-1C5B-4306-9CA2-533AF711CBAE}" srcOrd="1" destOrd="0" parTransId="{98602EC4-EA64-4B3E-A63C-E48D92CDB544}" sibTransId="{163CF70A-BD2D-415E-A3F7-E6131E9EB8E3}"/>
    <dgm:cxn modelId="{1E8903AA-8563-40E0-83B3-14BF25AAEA23}" srcId="{E92DA18E-55B4-49C5-91B2-336EA7EC1A01}" destId="{A93F8190-8F4D-4DF2-9F5C-936536901E5D}" srcOrd="2" destOrd="0" parTransId="{247B0D79-8063-48B6-8847-7043C443DEAC}" sibTransId="{2128B2FC-F8AD-45D3-AD94-03EA3228221C}"/>
    <dgm:cxn modelId="{B0A605AD-F6E6-4E3A-820C-1EBA8539CD13}" type="presOf" srcId="{F0B1C70E-8EF8-4F41-9EB6-F653324C70B8}" destId="{5A0EA9EF-3D3B-4187-A16B-73A6FFC57C1B}" srcOrd="0" destOrd="0" presId="urn:microsoft.com/office/officeart/2005/8/layout/hierarchy1"/>
    <dgm:cxn modelId="{7F5841BA-319E-4A5E-B125-2C9011E95F79}" srcId="{B55A1397-8794-48EB-A4B3-FEB7DBFC404D}" destId="{4BE4FA1E-CF2A-4E9A-A253-3FCDF15C3A40}" srcOrd="1" destOrd="0" parTransId="{0B9C824A-6DD9-4E3E-88B4-4BCE6A964B15}" sibTransId="{528AF20C-DEA9-45DE-8EB1-74075629CBA4}"/>
    <dgm:cxn modelId="{D07154C3-24AC-44F6-B43F-1DC194152DFC}" type="presOf" srcId="{A93F8190-8F4D-4DF2-9F5C-936536901E5D}" destId="{7A69DE62-5C40-45EE-8AC4-61B0C2417B92}" srcOrd="0" destOrd="0" presId="urn:microsoft.com/office/officeart/2005/8/layout/hierarchy1"/>
    <dgm:cxn modelId="{7BB439C9-BCCA-423E-8EA5-D913DD6A8106}" srcId="{D48570BC-105B-4A83-8AE9-C02775B9C90F}" destId="{2736FD37-499B-40AA-9802-50B04816B24A}" srcOrd="2" destOrd="0" parTransId="{97530E85-32D2-4BEF-9E91-447E57883805}" sibTransId="{31922F71-668D-4D8B-BE03-2BAB44DA0276}"/>
    <dgm:cxn modelId="{010978CB-EC0A-4759-8849-FB049DD6CF94}" type="presOf" srcId="{53A85C26-02B6-410B-A471-C59F02258829}" destId="{264A1DA6-8F17-4491-B13B-C635C934EDF2}" srcOrd="0" destOrd="0" presId="urn:microsoft.com/office/officeart/2005/8/layout/hierarchy1"/>
    <dgm:cxn modelId="{9AFF32D1-9A7A-4394-89C2-660A692D62A1}" type="presOf" srcId="{D0AA7506-1C5B-4306-9CA2-533AF711CBAE}" destId="{26207B1E-9F0C-4D78-AD37-A7EA3B72A03A}" srcOrd="0" destOrd="0" presId="urn:microsoft.com/office/officeart/2005/8/layout/hierarchy1"/>
    <dgm:cxn modelId="{9DC8D6D1-41E0-4898-B1E4-D1AE2212759B}" type="presOf" srcId="{050E2FFA-1038-479E-BC2C-494C216D71B1}" destId="{BAC770F0-AEB4-4DE1-9100-6FF8060CB4C2}" srcOrd="0" destOrd="0" presId="urn:microsoft.com/office/officeart/2005/8/layout/hierarchy1"/>
    <dgm:cxn modelId="{535DD3D2-4958-45CE-A65A-6EE1FE10FCE7}" type="presOf" srcId="{681B1F9B-18CE-46BD-87CE-D338C8834107}" destId="{6FFB96FD-4CA7-4B3B-84B5-32CE77926EE3}" srcOrd="0" destOrd="0" presId="urn:microsoft.com/office/officeart/2005/8/layout/hierarchy1"/>
    <dgm:cxn modelId="{5A98CCD9-A9C5-480E-B6B9-4DFB92FF40CE}" srcId="{D48570BC-105B-4A83-8AE9-C02775B9C90F}" destId="{02B1FD5A-5B5C-4158-B0FC-2CBE176430C8}" srcOrd="4" destOrd="0" parTransId="{5F754DED-0411-40BF-9FCB-9F89B9554F00}" sibTransId="{445091D2-C56E-40F8-82D2-17A064AF13CF}"/>
    <dgm:cxn modelId="{8C7F10DD-E57B-4314-B510-8C8F6D0F181A}" type="presOf" srcId="{D3460659-262E-4CFF-8BE9-5BA6D45DC7DF}" destId="{04DB8173-237F-49D9-9B17-6D1C593EA0B0}" srcOrd="0" destOrd="0" presId="urn:microsoft.com/office/officeart/2005/8/layout/hierarchy1"/>
    <dgm:cxn modelId="{C8CEBCDF-448A-4814-93FE-37734D6289F6}" type="presOf" srcId="{02B1FD5A-5B5C-4158-B0FC-2CBE176430C8}" destId="{B527988D-E019-4237-9DE7-5C9E6014C245}" srcOrd="0" destOrd="0" presId="urn:microsoft.com/office/officeart/2005/8/layout/hierarchy1"/>
    <dgm:cxn modelId="{4769C6E2-D48F-49EB-BA62-E262060A9F63}" srcId="{B55A1397-8794-48EB-A4B3-FEB7DBFC404D}" destId="{D3460659-262E-4CFF-8BE9-5BA6D45DC7DF}" srcOrd="2" destOrd="0" parTransId="{53A85C26-02B6-410B-A471-C59F02258829}" sibTransId="{90925596-3796-4FC5-BFD8-2F244D10474A}"/>
    <dgm:cxn modelId="{3939A3E7-021E-49CA-B0E5-A4AC14448B1C}" srcId="{A5B08AB5-C14C-46F6-8D1C-244982437B97}" destId="{F8F1F37B-C3B5-4BBE-8324-C8ACBEC03B21}" srcOrd="1" destOrd="0" parTransId="{681B1F9B-18CE-46BD-87CE-D338C8834107}" sibTransId="{008D9936-73D7-464B-ABC4-725181588622}"/>
    <dgm:cxn modelId="{EE7C0AE8-3F9A-49B7-A117-99BAA633EB07}" srcId="{B55A1397-8794-48EB-A4B3-FEB7DBFC404D}" destId="{1448E822-7F3A-4FCD-84A4-9EA568B361FC}" srcOrd="0" destOrd="0" parTransId="{D0C080F3-8182-4558-BB98-A7D509E1E0ED}" sibTransId="{EF4825F2-57B3-4A06-833A-0568CB670DC3}"/>
    <dgm:cxn modelId="{B48018F4-7AAD-454B-8B4B-284C5624C183}" type="presOf" srcId="{D04070BA-4543-4B1D-A658-7C2F7902A062}" destId="{8EBF04F5-EE31-49EE-A539-9BA514CB3397}" srcOrd="0" destOrd="0" presId="urn:microsoft.com/office/officeart/2005/8/layout/hierarchy1"/>
    <dgm:cxn modelId="{784E2BF5-4768-454A-8BE9-AD53884D8074}" srcId="{A5B08AB5-C14C-46F6-8D1C-244982437B97}" destId="{D04070BA-4543-4B1D-A658-7C2F7902A062}" srcOrd="2" destOrd="0" parTransId="{7D983219-4FEF-405F-85F4-ED96DE993A6D}" sibTransId="{291B238F-2846-408A-BCDA-0A2AE6AA59BD}"/>
    <dgm:cxn modelId="{307E5EFD-23BD-4A26-B641-48EEC22559AD}" srcId="{D48570BC-105B-4A83-8AE9-C02775B9C90F}" destId="{F0B1C70E-8EF8-4F41-9EB6-F653324C70B8}" srcOrd="0" destOrd="0" parTransId="{C6503BC5-19A4-4D2F-8C9A-3CCEAD3ADCB2}" sibTransId="{DA86DBDC-47AD-48FB-96CD-9ADAB0470BF0}"/>
    <dgm:cxn modelId="{DB189BFD-3CA3-4BC1-8DFF-D39A1B9222A4}" type="presParOf" srcId="{B81B85BD-6C3C-4353-B1D0-45B75FAB8566}" destId="{C1DCB91A-104E-4164-91A9-6A43DBD3FE25}" srcOrd="0" destOrd="0" presId="urn:microsoft.com/office/officeart/2005/8/layout/hierarchy1"/>
    <dgm:cxn modelId="{2727558B-5F34-4122-A2E1-AEF50F291AF7}" type="presParOf" srcId="{C1DCB91A-104E-4164-91A9-6A43DBD3FE25}" destId="{CB07BF77-2ADB-4F15-9B6D-EEED65448CBA}" srcOrd="0" destOrd="0" presId="urn:microsoft.com/office/officeart/2005/8/layout/hierarchy1"/>
    <dgm:cxn modelId="{1916C70F-D153-4022-87D4-11BCBE8E995B}" type="presParOf" srcId="{CB07BF77-2ADB-4F15-9B6D-EEED65448CBA}" destId="{36299D8F-6517-45AA-8DD7-5A91691CA004}" srcOrd="0" destOrd="0" presId="urn:microsoft.com/office/officeart/2005/8/layout/hierarchy1"/>
    <dgm:cxn modelId="{F621C020-023B-4867-92AF-E84563094C55}" type="presParOf" srcId="{CB07BF77-2ADB-4F15-9B6D-EEED65448CBA}" destId="{5A0EA9EF-3D3B-4187-A16B-73A6FFC57C1B}" srcOrd="1" destOrd="0" presId="urn:microsoft.com/office/officeart/2005/8/layout/hierarchy1"/>
    <dgm:cxn modelId="{F7B899E9-E7A8-4E10-8C4B-08E297BD35E4}" type="presParOf" srcId="{C1DCB91A-104E-4164-91A9-6A43DBD3FE25}" destId="{ABB3D890-7F59-4224-84E1-C0EA5FCF40B2}" srcOrd="1" destOrd="0" presId="urn:microsoft.com/office/officeart/2005/8/layout/hierarchy1"/>
    <dgm:cxn modelId="{3191E006-ADE1-4257-8483-934C7B5CAB69}" type="presParOf" srcId="{B81B85BD-6C3C-4353-B1D0-45B75FAB8566}" destId="{E2656488-38FD-4B85-AD42-3718BAEE54A9}" srcOrd="1" destOrd="0" presId="urn:microsoft.com/office/officeart/2005/8/layout/hierarchy1"/>
    <dgm:cxn modelId="{9C7BDE16-14A5-4AE0-8DA5-EBA50F022894}" type="presParOf" srcId="{E2656488-38FD-4B85-AD42-3718BAEE54A9}" destId="{F9D058A6-65A3-4519-859F-9A3413F2C8DA}" srcOrd="0" destOrd="0" presId="urn:microsoft.com/office/officeart/2005/8/layout/hierarchy1"/>
    <dgm:cxn modelId="{0CD13FC9-0A07-42FA-B4C5-27F273A1C1DC}" type="presParOf" srcId="{F9D058A6-65A3-4519-859F-9A3413F2C8DA}" destId="{2BB5B5ED-689A-4A04-9090-DB54FBE1E883}" srcOrd="0" destOrd="0" presId="urn:microsoft.com/office/officeart/2005/8/layout/hierarchy1"/>
    <dgm:cxn modelId="{DDE8F868-0402-4BD8-9C1C-B4AC7DFF06EF}" type="presParOf" srcId="{F9D058A6-65A3-4519-859F-9A3413F2C8DA}" destId="{26207B1E-9F0C-4D78-AD37-A7EA3B72A03A}" srcOrd="1" destOrd="0" presId="urn:microsoft.com/office/officeart/2005/8/layout/hierarchy1"/>
    <dgm:cxn modelId="{60CB0FD5-8BC5-4018-BE5D-E2248FD4AF67}" type="presParOf" srcId="{E2656488-38FD-4B85-AD42-3718BAEE54A9}" destId="{9FF80526-D45C-4779-BE0E-B2B6B971F7C9}" srcOrd="1" destOrd="0" presId="urn:microsoft.com/office/officeart/2005/8/layout/hierarchy1"/>
    <dgm:cxn modelId="{C7903072-6E5A-4C3F-BB43-332725B392DD}" type="presParOf" srcId="{9FF80526-D45C-4779-BE0E-B2B6B971F7C9}" destId="{BAC770F0-AEB4-4DE1-9100-6FF8060CB4C2}" srcOrd="0" destOrd="0" presId="urn:microsoft.com/office/officeart/2005/8/layout/hierarchy1"/>
    <dgm:cxn modelId="{7A89E0E3-09B3-4242-B438-96250B8F4FB0}" type="presParOf" srcId="{9FF80526-D45C-4779-BE0E-B2B6B971F7C9}" destId="{CED1A470-CA30-4207-9AD0-356E5AE82EE4}" srcOrd="1" destOrd="0" presId="urn:microsoft.com/office/officeart/2005/8/layout/hierarchy1"/>
    <dgm:cxn modelId="{13A9A049-EF8A-4140-BB38-B14D2BDC3BC7}" type="presParOf" srcId="{CED1A470-CA30-4207-9AD0-356E5AE82EE4}" destId="{3B3871A4-C397-4FA1-9C1B-35789DC74D4A}" srcOrd="0" destOrd="0" presId="urn:microsoft.com/office/officeart/2005/8/layout/hierarchy1"/>
    <dgm:cxn modelId="{B3F0C08B-B8C7-49F3-AA1E-31C10453C638}" type="presParOf" srcId="{3B3871A4-C397-4FA1-9C1B-35789DC74D4A}" destId="{ED591762-780B-4F90-8FE6-822508D54264}" srcOrd="0" destOrd="0" presId="urn:microsoft.com/office/officeart/2005/8/layout/hierarchy1"/>
    <dgm:cxn modelId="{67F51CF4-02A5-42F8-B580-AE45ACF72D31}" type="presParOf" srcId="{3B3871A4-C397-4FA1-9C1B-35789DC74D4A}" destId="{B37D802A-EC7D-4DE7-940F-73D6D392CC67}" srcOrd="1" destOrd="0" presId="urn:microsoft.com/office/officeart/2005/8/layout/hierarchy1"/>
    <dgm:cxn modelId="{380E138B-C03C-4B2C-89C1-90B424DBF68C}" type="presParOf" srcId="{CED1A470-CA30-4207-9AD0-356E5AE82EE4}" destId="{1A992B73-8988-428E-AC99-1B5FC7FA4615}" srcOrd="1" destOrd="0" presId="urn:microsoft.com/office/officeart/2005/8/layout/hierarchy1"/>
    <dgm:cxn modelId="{D0767B72-2195-4EC7-9A82-A836BD3DD92B}" type="presParOf" srcId="{1A992B73-8988-428E-AC99-1B5FC7FA4615}" destId="{0AF15E58-5FD7-4248-A0D2-8C2A65FA59E2}" srcOrd="0" destOrd="0" presId="urn:microsoft.com/office/officeart/2005/8/layout/hierarchy1"/>
    <dgm:cxn modelId="{B1BAD5D2-5686-48A0-B5CE-C8D57D5534FE}" type="presParOf" srcId="{1A992B73-8988-428E-AC99-1B5FC7FA4615}" destId="{4914098D-AD88-42A4-A522-95F0C08B243E}" srcOrd="1" destOrd="0" presId="urn:microsoft.com/office/officeart/2005/8/layout/hierarchy1"/>
    <dgm:cxn modelId="{2E290CEA-3946-46BF-AF83-3B04D028E605}" type="presParOf" srcId="{4914098D-AD88-42A4-A522-95F0C08B243E}" destId="{1AC98A77-DF97-43DA-A4E8-59E8D22B3F8F}" srcOrd="0" destOrd="0" presId="urn:microsoft.com/office/officeart/2005/8/layout/hierarchy1"/>
    <dgm:cxn modelId="{464F5692-9391-4243-A748-10D03E1FDA78}" type="presParOf" srcId="{1AC98A77-DF97-43DA-A4E8-59E8D22B3F8F}" destId="{767851E7-6268-487B-98E5-028D421910B6}" srcOrd="0" destOrd="0" presId="urn:microsoft.com/office/officeart/2005/8/layout/hierarchy1"/>
    <dgm:cxn modelId="{BBC8DEEE-81B8-4FE7-9E26-73361C605CA5}" type="presParOf" srcId="{1AC98A77-DF97-43DA-A4E8-59E8D22B3F8F}" destId="{A90BF0ED-3A2C-4540-888A-76120F756D45}" srcOrd="1" destOrd="0" presId="urn:microsoft.com/office/officeart/2005/8/layout/hierarchy1"/>
    <dgm:cxn modelId="{BCCB8C6A-5B36-4EDC-A759-A2BF16E8977E}" type="presParOf" srcId="{4914098D-AD88-42A4-A522-95F0C08B243E}" destId="{E82EAB1F-B1FC-4E6C-8F3B-BC83B4F107AB}" srcOrd="1" destOrd="0" presId="urn:microsoft.com/office/officeart/2005/8/layout/hierarchy1"/>
    <dgm:cxn modelId="{F0C2FDF1-ECEC-4FB3-B0F5-65D9E3016436}" type="presParOf" srcId="{E82EAB1F-B1FC-4E6C-8F3B-BC83B4F107AB}" destId="{C75BF4DB-CB26-4C40-BDBE-DD11B5EB61AC}" srcOrd="0" destOrd="0" presId="urn:microsoft.com/office/officeart/2005/8/layout/hierarchy1"/>
    <dgm:cxn modelId="{B14EAF49-C974-4FF1-A7C3-07B96D66B3CC}" type="presParOf" srcId="{E82EAB1F-B1FC-4E6C-8F3B-BC83B4F107AB}" destId="{6CFCCDDF-2DA8-406E-8788-308800152ABE}" srcOrd="1" destOrd="0" presId="urn:microsoft.com/office/officeart/2005/8/layout/hierarchy1"/>
    <dgm:cxn modelId="{66997B82-A4E6-46E7-B39A-FE8FC08F8AA8}" type="presParOf" srcId="{6CFCCDDF-2DA8-406E-8788-308800152ABE}" destId="{8CE71B3A-9A32-4606-B511-B67C145264DA}" srcOrd="0" destOrd="0" presId="urn:microsoft.com/office/officeart/2005/8/layout/hierarchy1"/>
    <dgm:cxn modelId="{86BAEF2D-A53A-41C5-A27B-B6739F5526E6}" type="presParOf" srcId="{8CE71B3A-9A32-4606-B511-B67C145264DA}" destId="{ED0E3F12-1E96-460D-BF7C-0907664F2740}" srcOrd="0" destOrd="0" presId="urn:microsoft.com/office/officeart/2005/8/layout/hierarchy1"/>
    <dgm:cxn modelId="{83440FDF-B8D0-422E-BDF1-C3E284DDA9A8}" type="presParOf" srcId="{8CE71B3A-9A32-4606-B511-B67C145264DA}" destId="{D6A14505-7E10-41FC-8B92-0DA4A94C7FF4}" srcOrd="1" destOrd="0" presId="urn:microsoft.com/office/officeart/2005/8/layout/hierarchy1"/>
    <dgm:cxn modelId="{47904654-9446-46A8-83B3-B4E3C7B2925B}" type="presParOf" srcId="{6CFCCDDF-2DA8-406E-8788-308800152ABE}" destId="{42DADB00-2072-42DD-9D55-EE4A82BEF9AF}" srcOrd="1" destOrd="0" presId="urn:microsoft.com/office/officeart/2005/8/layout/hierarchy1"/>
    <dgm:cxn modelId="{E96713B4-E293-42D6-AAB6-5A4E0BEB6A38}" type="presParOf" srcId="{E82EAB1F-B1FC-4E6C-8F3B-BC83B4F107AB}" destId="{6FFB96FD-4CA7-4B3B-84B5-32CE77926EE3}" srcOrd="2" destOrd="0" presId="urn:microsoft.com/office/officeart/2005/8/layout/hierarchy1"/>
    <dgm:cxn modelId="{204DD85C-83FB-4378-A067-ED10DEBD6ECC}" type="presParOf" srcId="{E82EAB1F-B1FC-4E6C-8F3B-BC83B4F107AB}" destId="{AA780580-96EA-435B-A50C-8174816DC990}" srcOrd="3" destOrd="0" presId="urn:microsoft.com/office/officeart/2005/8/layout/hierarchy1"/>
    <dgm:cxn modelId="{46534907-0111-4902-99FC-3CDEBC51FA07}" type="presParOf" srcId="{AA780580-96EA-435B-A50C-8174816DC990}" destId="{14E6360B-F31B-481C-A523-FC0058207C6A}" srcOrd="0" destOrd="0" presId="urn:microsoft.com/office/officeart/2005/8/layout/hierarchy1"/>
    <dgm:cxn modelId="{C9547B80-F102-4C3A-B9C5-DC5CC970139F}" type="presParOf" srcId="{14E6360B-F31B-481C-A523-FC0058207C6A}" destId="{3B5713A0-3A18-44B7-94C9-54C3C9842F24}" srcOrd="0" destOrd="0" presId="urn:microsoft.com/office/officeart/2005/8/layout/hierarchy1"/>
    <dgm:cxn modelId="{0299649D-FF84-4D2E-970A-DAF6F3D3BB92}" type="presParOf" srcId="{14E6360B-F31B-481C-A523-FC0058207C6A}" destId="{3C6B5691-CE6F-480C-BA43-0E1FFB724F82}" srcOrd="1" destOrd="0" presId="urn:microsoft.com/office/officeart/2005/8/layout/hierarchy1"/>
    <dgm:cxn modelId="{B1DAED4C-079F-43F8-9BAA-7782CCAC120B}" type="presParOf" srcId="{AA780580-96EA-435B-A50C-8174816DC990}" destId="{9D144000-E061-4111-8D17-9795384F9E10}" srcOrd="1" destOrd="0" presId="urn:microsoft.com/office/officeart/2005/8/layout/hierarchy1"/>
    <dgm:cxn modelId="{298BA1A0-6273-4A16-88D6-D6DCAFBEE86B}" type="presParOf" srcId="{E82EAB1F-B1FC-4E6C-8F3B-BC83B4F107AB}" destId="{67E2879C-2846-4B74-A498-1F09F770FF60}" srcOrd="4" destOrd="0" presId="urn:microsoft.com/office/officeart/2005/8/layout/hierarchy1"/>
    <dgm:cxn modelId="{765985E9-6F0E-4DDD-838C-736D56C0C418}" type="presParOf" srcId="{E82EAB1F-B1FC-4E6C-8F3B-BC83B4F107AB}" destId="{24463112-4D13-49E7-948C-BB959562713D}" srcOrd="5" destOrd="0" presId="urn:microsoft.com/office/officeart/2005/8/layout/hierarchy1"/>
    <dgm:cxn modelId="{5D7C32CA-FCAC-476D-A351-3B5DB4067FF2}" type="presParOf" srcId="{24463112-4D13-49E7-948C-BB959562713D}" destId="{0ACE19D6-64E7-4CEC-AC9B-111DC7A16791}" srcOrd="0" destOrd="0" presId="urn:microsoft.com/office/officeart/2005/8/layout/hierarchy1"/>
    <dgm:cxn modelId="{DC25B678-6713-4B62-9E18-7E3034C960AF}" type="presParOf" srcId="{0ACE19D6-64E7-4CEC-AC9B-111DC7A16791}" destId="{A87316D0-7118-4524-9324-4F14593EE2D1}" srcOrd="0" destOrd="0" presId="urn:microsoft.com/office/officeart/2005/8/layout/hierarchy1"/>
    <dgm:cxn modelId="{BE64149E-9A0B-4097-BD97-BBE1BD1A57BD}" type="presParOf" srcId="{0ACE19D6-64E7-4CEC-AC9B-111DC7A16791}" destId="{8EBF04F5-EE31-49EE-A539-9BA514CB3397}" srcOrd="1" destOrd="0" presId="urn:microsoft.com/office/officeart/2005/8/layout/hierarchy1"/>
    <dgm:cxn modelId="{E518A0EA-A203-4438-9E70-87F46D8B13E9}" type="presParOf" srcId="{24463112-4D13-49E7-948C-BB959562713D}" destId="{B826BA71-4F2C-46C3-839E-11FF55004548}" srcOrd="1" destOrd="0" presId="urn:microsoft.com/office/officeart/2005/8/layout/hierarchy1"/>
    <dgm:cxn modelId="{F997EBB8-7582-466D-BD6C-397F6579C3D7}" type="presParOf" srcId="{1A992B73-8988-428E-AC99-1B5FC7FA4615}" destId="{047E48E1-0864-4FAB-9B57-DC62B58F4C2B}" srcOrd="2" destOrd="0" presId="urn:microsoft.com/office/officeart/2005/8/layout/hierarchy1"/>
    <dgm:cxn modelId="{C4C4A1AF-ABAF-4C5B-A633-803EE5304CA3}" type="presParOf" srcId="{1A992B73-8988-428E-AC99-1B5FC7FA4615}" destId="{71C8E0B1-F7BC-4ABA-A115-C793B91CE0E1}" srcOrd="3" destOrd="0" presId="urn:microsoft.com/office/officeart/2005/8/layout/hierarchy1"/>
    <dgm:cxn modelId="{5E99CA2B-5FF6-48C7-8041-06347BDF361C}" type="presParOf" srcId="{71C8E0B1-F7BC-4ABA-A115-C793B91CE0E1}" destId="{FFC1EE83-9E5A-4F91-9750-8B354C38E283}" srcOrd="0" destOrd="0" presId="urn:microsoft.com/office/officeart/2005/8/layout/hierarchy1"/>
    <dgm:cxn modelId="{16F9225B-20B4-4F84-8601-9691D256307F}" type="presParOf" srcId="{FFC1EE83-9E5A-4F91-9750-8B354C38E283}" destId="{EF819348-27CF-4EF1-BDEE-5BF6F8107E3F}" srcOrd="0" destOrd="0" presId="urn:microsoft.com/office/officeart/2005/8/layout/hierarchy1"/>
    <dgm:cxn modelId="{6816BA24-D771-4269-9FBD-5B4708D695C0}" type="presParOf" srcId="{FFC1EE83-9E5A-4F91-9750-8B354C38E283}" destId="{31298FF5-E8B9-4DF0-AAEB-97DCE6F632CD}" srcOrd="1" destOrd="0" presId="urn:microsoft.com/office/officeart/2005/8/layout/hierarchy1"/>
    <dgm:cxn modelId="{9722A47D-D0F5-400D-A932-1B7135F49EDA}" type="presParOf" srcId="{71C8E0B1-F7BC-4ABA-A115-C793B91CE0E1}" destId="{2EBE65CC-1F49-4278-8911-D4AF3B6032E5}" srcOrd="1" destOrd="0" presId="urn:microsoft.com/office/officeart/2005/8/layout/hierarchy1"/>
    <dgm:cxn modelId="{0A66207A-F2DD-4610-81E9-BF5D9D8838FC}" type="presParOf" srcId="{2EBE65CC-1F49-4278-8911-D4AF3B6032E5}" destId="{3AA62C88-FA78-41AD-AE7D-6257332B58F8}" srcOrd="0" destOrd="0" presId="urn:microsoft.com/office/officeart/2005/8/layout/hierarchy1"/>
    <dgm:cxn modelId="{133E0A3D-65BC-4272-9FEB-33EE7DC94BFF}" type="presParOf" srcId="{2EBE65CC-1F49-4278-8911-D4AF3B6032E5}" destId="{107C0423-9EC0-4D92-A259-EF7A93349A1E}" srcOrd="1" destOrd="0" presId="urn:microsoft.com/office/officeart/2005/8/layout/hierarchy1"/>
    <dgm:cxn modelId="{571E451C-DDCD-4A7E-837E-87E5789AB044}" type="presParOf" srcId="{107C0423-9EC0-4D92-A259-EF7A93349A1E}" destId="{1DF4282F-DF65-48D6-AA67-A95B2DC749E4}" srcOrd="0" destOrd="0" presId="urn:microsoft.com/office/officeart/2005/8/layout/hierarchy1"/>
    <dgm:cxn modelId="{A9295F7E-47EB-47F0-800B-34D2066364C5}" type="presParOf" srcId="{1DF4282F-DF65-48D6-AA67-A95B2DC749E4}" destId="{7996A453-840F-45E7-8235-7A45353B4F34}" srcOrd="0" destOrd="0" presId="urn:microsoft.com/office/officeart/2005/8/layout/hierarchy1"/>
    <dgm:cxn modelId="{5FFB1DB5-3FA2-4313-87DC-6B889EF59866}" type="presParOf" srcId="{1DF4282F-DF65-48D6-AA67-A95B2DC749E4}" destId="{9F811CDB-E21D-426E-BEE9-C4425383B809}" srcOrd="1" destOrd="0" presId="urn:microsoft.com/office/officeart/2005/8/layout/hierarchy1"/>
    <dgm:cxn modelId="{39285050-FC61-4D18-8497-47AFF693F17B}" type="presParOf" srcId="{107C0423-9EC0-4D92-A259-EF7A93349A1E}" destId="{B7169EBB-1870-4D11-80A7-30E04E61DF47}" srcOrd="1" destOrd="0" presId="urn:microsoft.com/office/officeart/2005/8/layout/hierarchy1"/>
    <dgm:cxn modelId="{56171B4F-1C3A-4BAF-B7B9-C1A2A5EF1353}" type="presParOf" srcId="{2EBE65CC-1F49-4278-8911-D4AF3B6032E5}" destId="{90782244-031C-4108-9B67-8D53002AE9E2}" srcOrd="2" destOrd="0" presId="urn:microsoft.com/office/officeart/2005/8/layout/hierarchy1"/>
    <dgm:cxn modelId="{5366B040-F429-4209-B35B-6824EBE8A848}" type="presParOf" srcId="{2EBE65CC-1F49-4278-8911-D4AF3B6032E5}" destId="{943FA4C0-F1F4-49C4-A4F8-A6987BA3DEA5}" srcOrd="3" destOrd="0" presId="urn:microsoft.com/office/officeart/2005/8/layout/hierarchy1"/>
    <dgm:cxn modelId="{4FA8EB02-2F55-4ACF-804F-D7B2F9DCEACF}" type="presParOf" srcId="{943FA4C0-F1F4-49C4-A4F8-A6987BA3DEA5}" destId="{930B116D-77F1-4FD5-9E26-9BCD2A7364B4}" srcOrd="0" destOrd="0" presId="urn:microsoft.com/office/officeart/2005/8/layout/hierarchy1"/>
    <dgm:cxn modelId="{782FAC39-6F31-4A87-A6CE-7D9BEF7D0E81}" type="presParOf" srcId="{930B116D-77F1-4FD5-9E26-9BCD2A7364B4}" destId="{D24F0F1F-5B24-4D2D-96E5-BEDC9CBB4847}" srcOrd="0" destOrd="0" presId="urn:microsoft.com/office/officeart/2005/8/layout/hierarchy1"/>
    <dgm:cxn modelId="{208C8104-1841-414C-A08B-33DBF855D959}" type="presParOf" srcId="{930B116D-77F1-4FD5-9E26-9BCD2A7364B4}" destId="{6E7A0977-814C-455C-AB80-CFC42FFEB970}" srcOrd="1" destOrd="0" presId="urn:microsoft.com/office/officeart/2005/8/layout/hierarchy1"/>
    <dgm:cxn modelId="{77E23937-C811-4C83-8A68-7361CC46E780}" type="presParOf" srcId="{943FA4C0-F1F4-49C4-A4F8-A6987BA3DEA5}" destId="{FBD45E85-8C58-4ED8-9357-EF3B10817720}" srcOrd="1" destOrd="0" presId="urn:microsoft.com/office/officeart/2005/8/layout/hierarchy1"/>
    <dgm:cxn modelId="{41174031-6350-4A48-B10F-61A0FCD6BD95}" type="presParOf" srcId="{2EBE65CC-1F49-4278-8911-D4AF3B6032E5}" destId="{264A1DA6-8F17-4491-B13B-C635C934EDF2}" srcOrd="4" destOrd="0" presId="urn:microsoft.com/office/officeart/2005/8/layout/hierarchy1"/>
    <dgm:cxn modelId="{B3444EDE-9214-4A12-8B53-030AAD4D0B9E}" type="presParOf" srcId="{2EBE65CC-1F49-4278-8911-D4AF3B6032E5}" destId="{DC06CD34-9896-4B11-97C3-453B690E8D27}" srcOrd="5" destOrd="0" presId="urn:microsoft.com/office/officeart/2005/8/layout/hierarchy1"/>
    <dgm:cxn modelId="{A3CD2B2C-85A1-4276-A7CD-1E4AFE9DAE74}" type="presParOf" srcId="{DC06CD34-9896-4B11-97C3-453B690E8D27}" destId="{FDD3A0BB-AB6E-484D-8237-985F35A7C7D6}" srcOrd="0" destOrd="0" presId="urn:microsoft.com/office/officeart/2005/8/layout/hierarchy1"/>
    <dgm:cxn modelId="{0A6769F8-0857-4F29-A382-55167790E873}" type="presParOf" srcId="{FDD3A0BB-AB6E-484D-8237-985F35A7C7D6}" destId="{E5DD9B57-1496-40D5-9278-9F9DAF6E233A}" srcOrd="0" destOrd="0" presId="urn:microsoft.com/office/officeart/2005/8/layout/hierarchy1"/>
    <dgm:cxn modelId="{D85E7D22-53D8-4676-A90A-172EF3E83228}" type="presParOf" srcId="{FDD3A0BB-AB6E-484D-8237-985F35A7C7D6}" destId="{04DB8173-237F-49D9-9B17-6D1C593EA0B0}" srcOrd="1" destOrd="0" presId="urn:microsoft.com/office/officeart/2005/8/layout/hierarchy1"/>
    <dgm:cxn modelId="{6C9D191F-D672-442D-B8F5-C506DB4AD7EA}" type="presParOf" srcId="{DC06CD34-9896-4B11-97C3-453B690E8D27}" destId="{A5F7637F-6B94-4511-8609-7C07E1A6CDEE}" srcOrd="1" destOrd="0" presId="urn:microsoft.com/office/officeart/2005/8/layout/hierarchy1"/>
    <dgm:cxn modelId="{4B181495-0E6A-4710-B0B5-D2DF1C848DF2}" type="presParOf" srcId="{1A992B73-8988-428E-AC99-1B5FC7FA4615}" destId="{D035B563-4088-43DF-8000-842F570701C7}" srcOrd="4" destOrd="0" presId="urn:microsoft.com/office/officeart/2005/8/layout/hierarchy1"/>
    <dgm:cxn modelId="{A62C7430-BE62-4BD1-A040-7AE1A03B0C19}" type="presParOf" srcId="{1A992B73-8988-428E-AC99-1B5FC7FA4615}" destId="{E7D503BF-7407-4D09-B548-986A57730BB6}" srcOrd="5" destOrd="0" presId="urn:microsoft.com/office/officeart/2005/8/layout/hierarchy1"/>
    <dgm:cxn modelId="{F5744A03-8B33-42A6-8A28-0039C302BBD4}" type="presParOf" srcId="{E7D503BF-7407-4D09-B548-986A57730BB6}" destId="{481B49C5-7BDA-4D67-B042-5B0181A2DCAB}" srcOrd="0" destOrd="0" presId="urn:microsoft.com/office/officeart/2005/8/layout/hierarchy1"/>
    <dgm:cxn modelId="{881DC163-45D8-410E-9027-11C28CBEB722}" type="presParOf" srcId="{481B49C5-7BDA-4D67-B042-5B0181A2DCAB}" destId="{247AF8B3-D56B-4BB8-8999-6A112587871B}" srcOrd="0" destOrd="0" presId="urn:microsoft.com/office/officeart/2005/8/layout/hierarchy1"/>
    <dgm:cxn modelId="{A4547F25-5E1D-4D16-A2F8-71434E7AC2DD}" type="presParOf" srcId="{481B49C5-7BDA-4D67-B042-5B0181A2DCAB}" destId="{7A69DE62-5C40-45EE-8AC4-61B0C2417B92}" srcOrd="1" destOrd="0" presId="urn:microsoft.com/office/officeart/2005/8/layout/hierarchy1"/>
    <dgm:cxn modelId="{50DE9C98-6DF4-4E4C-BC4D-5043F0A854EB}" type="presParOf" srcId="{E7D503BF-7407-4D09-B548-986A57730BB6}" destId="{A9C4361C-6E88-4E51-8A40-363065FAD801}" srcOrd="1" destOrd="0" presId="urn:microsoft.com/office/officeart/2005/8/layout/hierarchy1"/>
    <dgm:cxn modelId="{7C613F8C-60DD-496E-B9E4-D522832041E4}" type="presParOf" srcId="{B81B85BD-6C3C-4353-B1D0-45B75FAB8566}" destId="{1837AB8A-0223-4601-846B-88872E1C10B4}" srcOrd="2" destOrd="0" presId="urn:microsoft.com/office/officeart/2005/8/layout/hierarchy1"/>
    <dgm:cxn modelId="{7EB3D89B-628B-494B-A078-2DEE64C6740F}" type="presParOf" srcId="{1837AB8A-0223-4601-846B-88872E1C10B4}" destId="{E87A3407-C152-4FA5-AA91-CAE66FC4C2E2}" srcOrd="0" destOrd="0" presId="urn:microsoft.com/office/officeart/2005/8/layout/hierarchy1"/>
    <dgm:cxn modelId="{34FC2A6C-44E5-4F92-ADF6-FCC8162255B0}" type="presParOf" srcId="{E87A3407-C152-4FA5-AA91-CAE66FC4C2E2}" destId="{2174C6C6-0145-4E3D-84AE-10155F3776F9}" srcOrd="0" destOrd="0" presId="urn:microsoft.com/office/officeart/2005/8/layout/hierarchy1"/>
    <dgm:cxn modelId="{D8CA7978-56A9-495E-9FE9-C08CB6097C83}" type="presParOf" srcId="{E87A3407-C152-4FA5-AA91-CAE66FC4C2E2}" destId="{2F33913E-8BE0-451F-9C44-4E05DC56BCAC}" srcOrd="1" destOrd="0" presId="urn:microsoft.com/office/officeart/2005/8/layout/hierarchy1"/>
    <dgm:cxn modelId="{A79F61BD-51A5-4C80-846D-EB770146DF27}" type="presParOf" srcId="{1837AB8A-0223-4601-846B-88872E1C10B4}" destId="{C70E8EA1-510A-465C-90C7-E802E88DC7C3}" srcOrd="1" destOrd="0" presId="urn:microsoft.com/office/officeart/2005/8/layout/hierarchy1"/>
    <dgm:cxn modelId="{2849656C-32D8-4B8A-A74A-B39BCBE778F7}" type="presParOf" srcId="{B81B85BD-6C3C-4353-B1D0-45B75FAB8566}" destId="{52E3F08B-C616-4E23-8A7D-E7423C5ACF13}" srcOrd="3" destOrd="0" presId="urn:microsoft.com/office/officeart/2005/8/layout/hierarchy1"/>
    <dgm:cxn modelId="{EEC6CE9C-F0C7-480E-A873-FBEB85316424}" type="presParOf" srcId="{52E3F08B-C616-4E23-8A7D-E7423C5ACF13}" destId="{3E33F5FD-96D9-4BC6-925F-75BBE6863021}" srcOrd="0" destOrd="0" presId="urn:microsoft.com/office/officeart/2005/8/layout/hierarchy1"/>
    <dgm:cxn modelId="{1CE753C2-78EF-4C84-91F2-45EED26BF08F}" type="presParOf" srcId="{3E33F5FD-96D9-4BC6-925F-75BBE6863021}" destId="{94A5AE60-FB12-4528-B391-B1472304BBDE}" srcOrd="0" destOrd="0" presId="urn:microsoft.com/office/officeart/2005/8/layout/hierarchy1"/>
    <dgm:cxn modelId="{774F8912-E60D-40DC-9809-7DC36AA50066}" type="presParOf" srcId="{3E33F5FD-96D9-4BC6-925F-75BBE6863021}" destId="{46EFDEBC-9C98-42BE-A355-44AC0FA37541}" srcOrd="1" destOrd="0" presId="urn:microsoft.com/office/officeart/2005/8/layout/hierarchy1"/>
    <dgm:cxn modelId="{D0D373A9-9DDD-4409-AA8B-1F1CC09190CD}" type="presParOf" srcId="{52E3F08B-C616-4E23-8A7D-E7423C5ACF13}" destId="{EBBB0BB5-86E5-4602-9251-CC3E94F00068}" srcOrd="1" destOrd="0" presId="urn:microsoft.com/office/officeart/2005/8/layout/hierarchy1"/>
    <dgm:cxn modelId="{01A43B3C-7335-4846-8350-92A4D8C5B671}" type="presParOf" srcId="{B81B85BD-6C3C-4353-B1D0-45B75FAB8566}" destId="{EBA91315-52CB-4EBA-8181-6D5CD34A6217}" srcOrd="4" destOrd="0" presId="urn:microsoft.com/office/officeart/2005/8/layout/hierarchy1"/>
    <dgm:cxn modelId="{365F955E-2DB8-49F4-B5A5-F9274E6D2C91}" type="presParOf" srcId="{EBA91315-52CB-4EBA-8181-6D5CD34A6217}" destId="{B1CFDAB9-C7EA-4CA6-BD62-83B2193E0591}" srcOrd="0" destOrd="0" presId="urn:microsoft.com/office/officeart/2005/8/layout/hierarchy1"/>
    <dgm:cxn modelId="{5B41A315-EFAF-4F11-B10D-8DE11A3C7001}" type="presParOf" srcId="{B1CFDAB9-C7EA-4CA6-BD62-83B2193E0591}" destId="{610746D0-F07B-4469-8949-B7C160D1834D}" srcOrd="0" destOrd="0" presId="urn:microsoft.com/office/officeart/2005/8/layout/hierarchy1"/>
    <dgm:cxn modelId="{E530A4C9-23D1-421C-B13A-B3078B54F318}" type="presParOf" srcId="{B1CFDAB9-C7EA-4CA6-BD62-83B2193E0591}" destId="{B527988D-E019-4237-9DE7-5C9E6014C245}" srcOrd="1" destOrd="0" presId="urn:microsoft.com/office/officeart/2005/8/layout/hierarchy1"/>
    <dgm:cxn modelId="{F69D9CC4-6FF9-4278-B7D6-CC9FCE94BE15}" type="presParOf" srcId="{EBA91315-52CB-4EBA-8181-6D5CD34A6217}" destId="{D2A107A1-888A-4D2D-91C0-67AFD6E40164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6346B3-CBEC-4507-AA02-9B6F361B4FB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94917B-107C-42B1-8C48-894094DEB4C6}">
      <dgm:prSet phldrT="[Text]" custT="1"/>
      <dgm:spPr/>
      <dgm:t>
        <a:bodyPr/>
        <a:lstStyle/>
        <a:p>
          <a:r>
            <a:rPr lang="en-US" sz="1800" b="1" dirty="0"/>
            <a:t>MVST</a:t>
          </a:r>
        </a:p>
        <a:p>
          <a:r>
            <a:rPr lang="en-US" sz="1800" b="0" dirty="0"/>
            <a:t>$394.4M</a:t>
          </a:r>
        </a:p>
      </dgm:t>
    </dgm:pt>
    <dgm:pt modelId="{3CC58D89-B63A-41F0-B409-1D9D9A10404E}" type="parTrans" cxnId="{A0B63DAE-E83B-48E4-A354-392FC19644CC}">
      <dgm:prSet/>
      <dgm:spPr/>
      <dgm:t>
        <a:bodyPr/>
        <a:lstStyle/>
        <a:p>
          <a:endParaRPr lang="en-US"/>
        </a:p>
      </dgm:t>
    </dgm:pt>
    <dgm:pt modelId="{F1BA6F3C-8834-40AB-AFED-A40FC60A11FB}" type="sibTrans" cxnId="{A0B63DAE-E83B-48E4-A354-392FC19644CC}">
      <dgm:prSet/>
      <dgm:spPr/>
      <dgm:t>
        <a:bodyPr/>
        <a:lstStyle/>
        <a:p>
          <a:endParaRPr lang="en-US"/>
        </a:p>
      </dgm:t>
    </dgm:pt>
    <dgm:pt modelId="{1F803EC3-1C45-4A5E-BD6B-BF9D48D51D9D}" type="asst">
      <dgm:prSet phldrT="[Text]" custT="1"/>
      <dgm:spPr/>
      <dgm:t>
        <a:bodyPr/>
        <a:lstStyle/>
        <a:p>
          <a:r>
            <a:rPr lang="en-US" sz="1800" b="1" dirty="0"/>
            <a:t>Transit Assistance Fund</a:t>
          </a:r>
        </a:p>
      </dgm:t>
    </dgm:pt>
    <dgm:pt modelId="{867B53F0-8184-401F-B772-DB9D27A47752}" type="parTrans" cxnId="{A24E09FE-D126-4A78-B444-3BE2E18F85BC}">
      <dgm:prSet/>
      <dgm:spPr/>
      <dgm:t>
        <a:bodyPr/>
        <a:lstStyle/>
        <a:p>
          <a:endParaRPr lang="en-US"/>
        </a:p>
      </dgm:t>
    </dgm:pt>
    <dgm:pt modelId="{46283484-B460-46FA-A34C-C7DB65F0FF8B}" type="sibTrans" cxnId="{A24E09FE-D126-4A78-B444-3BE2E18F85BC}">
      <dgm:prSet/>
      <dgm:spPr/>
      <dgm:t>
        <a:bodyPr/>
        <a:lstStyle/>
        <a:p>
          <a:endParaRPr lang="en-US"/>
        </a:p>
      </dgm:t>
    </dgm:pt>
    <dgm:pt modelId="{CDA72AD2-8B2F-4210-948F-C78372B3D72F}">
      <dgm:prSet phldrT="[Text]" custT="1"/>
      <dgm:spPr/>
      <dgm:t>
        <a:bodyPr/>
        <a:lstStyle/>
        <a:p>
          <a:r>
            <a:rPr lang="en-US" sz="1800" b="1" dirty="0">
              <a:latin typeface="+mj-lt"/>
            </a:rPr>
            <a:t>Met</a:t>
          </a:r>
          <a:r>
            <a:rPr lang="en-US" sz="1800" b="1" baseline="0" dirty="0">
              <a:latin typeface="+mj-lt"/>
            </a:rPr>
            <a:t> Council</a:t>
          </a:r>
        </a:p>
        <a:p>
          <a:r>
            <a:rPr lang="en-US" sz="1800" b="0" baseline="0" dirty="0">
              <a:latin typeface="+mj-lt"/>
            </a:rPr>
            <a:t>(90% of MVST)</a:t>
          </a:r>
        </a:p>
        <a:p>
          <a:r>
            <a:rPr lang="en-US" sz="1800" b="0" baseline="0" dirty="0">
              <a:latin typeface="+mj-lt"/>
            </a:rPr>
            <a:t>$355.0M</a:t>
          </a:r>
          <a:endParaRPr lang="en-US" sz="1800" b="0" dirty="0">
            <a:latin typeface="+mj-lt"/>
          </a:endParaRPr>
        </a:p>
      </dgm:t>
    </dgm:pt>
    <dgm:pt modelId="{564ED972-B8E2-4293-9750-63A6A981AA70}" type="parTrans" cxnId="{CFB14960-8106-4CBC-B7F3-44A1AD97913F}">
      <dgm:prSet/>
      <dgm:spPr/>
      <dgm:t>
        <a:bodyPr/>
        <a:lstStyle/>
        <a:p>
          <a:endParaRPr lang="en-US"/>
        </a:p>
      </dgm:t>
    </dgm:pt>
    <dgm:pt modelId="{6BC49455-3316-4F24-A384-B3F08D85D962}" type="sibTrans" cxnId="{CFB14960-8106-4CBC-B7F3-44A1AD97913F}">
      <dgm:prSet/>
      <dgm:spPr/>
      <dgm:t>
        <a:bodyPr/>
        <a:lstStyle/>
        <a:p>
          <a:endParaRPr lang="en-US"/>
        </a:p>
      </dgm:t>
    </dgm:pt>
    <dgm:pt modelId="{D30C869D-73F7-4CA5-8822-6FD427EAA5DE}">
      <dgm:prSet phldrT="[Text]" custT="1"/>
      <dgm:spPr/>
      <dgm:t>
        <a:bodyPr/>
        <a:lstStyle/>
        <a:p>
          <a:r>
            <a:rPr lang="en-US" sz="1800" b="1" dirty="0">
              <a:latin typeface="+mj-lt"/>
            </a:rPr>
            <a:t>MnDOT</a:t>
          </a:r>
        </a:p>
        <a:p>
          <a:r>
            <a:rPr lang="en-US" sz="1800" b="0" dirty="0">
              <a:latin typeface="+mj-lt"/>
            </a:rPr>
            <a:t>(10% of MVST &amp; 100% MVLST)</a:t>
          </a:r>
        </a:p>
        <a:p>
          <a:r>
            <a:rPr lang="en-US" sz="1800" b="0" dirty="0">
              <a:latin typeface="+mj-lt"/>
            </a:rPr>
            <a:t>$65.4M</a:t>
          </a:r>
        </a:p>
      </dgm:t>
    </dgm:pt>
    <dgm:pt modelId="{096B1B48-537D-49AA-B7B0-BC2E58C1CA13}" type="parTrans" cxnId="{936E074D-B548-450D-809A-470002E99C25}">
      <dgm:prSet/>
      <dgm:spPr/>
      <dgm:t>
        <a:bodyPr/>
        <a:lstStyle/>
        <a:p>
          <a:endParaRPr lang="en-US"/>
        </a:p>
      </dgm:t>
    </dgm:pt>
    <dgm:pt modelId="{DC3EF413-BF50-4B8F-BFAE-B76F0AA1B44B}" type="sibTrans" cxnId="{936E074D-B548-450D-809A-470002E99C25}">
      <dgm:prSet/>
      <dgm:spPr/>
      <dgm:t>
        <a:bodyPr/>
        <a:lstStyle/>
        <a:p>
          <a:endParaRPr lang="en-US"/>
        </a:p>
      </dgm:t>
    </dgm:pt>
    <dgm:pt modelId="{A33C4254-A468-4C7D-9BF3-E270C2C024DD}">
      <dgm:prSet phldrT="[Text]" custT="1"/>
      <dgm:spPr/>
      <dgm:t>
        <a:bodyPr/>
        <a:lstStyle/>
        <a:p>
          <a:r>
            <a:rPr lang="en-US" sz="1800" b="1" dirty="0"/>
            <a:t>MVLST*</a:t>
          </a:r>
        </a:p>
        <a:p>
          <a:r>
            <a:rPr lang="en-US" sz="1800" b="0" dirty="0"/>
            <a:t>$26.0M</a:t>
          </a:r>
        </a:p>
      </dgm:t>
    </dgm:pt>
    <dgm:pt modelId="{E3534C2B-1CA4-424F-B631-15DE20EA8A02}" type="parTrans" cxnId="{FEC762BB-964B-45FA-8A5B-B15312E436FA}">
      <dgm:prSet/>
      <dgm:spPr/>
      <dgm:t>
        <a:bodyPr/>
        <a:lstStyle/>
        <a:p>
          <a:endParaRPr lang="en-US"/>
        </a:p>
      </dgm:t>
    </dgm:pt>
    <dgm:pt modelId="{1539A0D3-8776-42B7-9710-190625388FEC}" type="sibTrans" cxnId="{FEC762BB-964B-45FA-8A5B-B15312E436FA}">
      <dgm:prSet/>
      <dgm:spPr/>
      <dgm:t>
        <a:bodyPr/>
        <a:lstStyle/>
        <a:p>
          <a:endParaRPr lang="en-US"/>
        </a:p>
      </dgm:t>
    </dgm:pt>
    <dgm:pt modelId="{2D57BF68-0C16-4470-AF57-A147074C86C7}" type="pres">
      <dgm:prSet presAssocID="{576346B3-CBEC-4507-AA02-9B6F361B4FB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7413865-E6F9-466E-9FB1-A346738BC16E}" type="pres">
      <dgm:prSet presAssocID="{AE94917B-107C-42B1-8C48-894094DEB4C6}" presName="hierRoot1" presStyleCnt="0"/>
      <dgm:spPr/>
    </dgm:pt>
    <dgm:pt modelId="{0E1F9077-5FCA-4985-A5E6-818D39369621}" type="pres">
      <dgm:prSet presAssocID="{AE94917B-107C-42B1-8C48-894094DEB4C6}" presName="composite" presStyleCnt="0"/>
      <dgm:spPr/>
    </dgm:pt>
    <dgm:pt modelId="{38AD80D7-709D-412E-BED2-045A9E4F3782}" type="pres">
      <dgm:prSet presAssocID="{AE94917B-107C-42B1-8C48-894094DEB4C6}" presName="background" presStyleLbl="node0" presStyleIdx="0" presStyleCnt="2"/>
      <dgm:spPr/>
    </dgm:pt>
    <dgm:pt modelId="{B098012D-F3E5-43DD-87AA-AC5E23AFF5D3}" type="pres">
      <dgm:prSet presAssocID="{AE94917B-107C-42B1-8C48-894094DEB4C6}" presName="text" presStyleLbl="fgAcc0" presStyleIdx="0" presStyleCnt="2" custScaleX="125248" custScaleY="97636" custLinFactNeighborX="-13" custLinFactNeighborY="-7843">
        <dgm:presLayoutVars>
          <dgm:chPref val="3"/>
        </dgm:presLayoutVars>
      </dgm:prSet>
      <dgm:spPr/>
    </dgm:pt>
    <dgm:pt modelId="{2DF74951-0AC6-4CF1-8242-CF5FFCBE9EEB}" type="pres">
      <dgm:prSet presAssocID="{AE94917B-107C-42B1-8C48-894094DEB4C6}" presName="hierChild2" presStyleCnt="0"/>
      <dgm:spPr/>
    </dgm:pt>
    <dgm:pt modelId="{3C27DAF5-DBB6-45BD-8F21-77D63D4DABBF}" type="pres">
      <dgm:prSet presAssocID="{A33C4254-A468-4C7D-9BF3-E270C2C024DD}" presName="hierRoot1" presStyleCnt="0"/>
      <dgm:spPr/>
    </dgm:pt>
    <dgm:pt modelId="{EC7DA29D-7228-486D-8496-E5287F0358CE}" type="pres">
      <dgm:prSet presAssocID="{A33C4254-A468-4C7D-9BF3-E270C2C024DD}" presName="composite" presStyleCnt="0"/>
      <dgm:spPr/>
    </dgm:pt>
    <dgm:pt modelId="{C6DFF871-5E12-4226-8FBC-8E33EFDA253E}" type="pres">
      <dgm:prSet presAssocID="{A33C4254-A468-4C7D-9BF3-E270C2C024DD}" presName="background" presStyleLbl="node0" presStyleIdx="1" presStyleCnt="2"/>
      <dgm:spPr/>
    </dgm:pt>
    <dgm:pt modelId="{4754683B-956A-48CB-B8D5-8CB35BAF8A10}" type="pres">
      <dgm:prSet presAssocID="{A33C4254-A468-4C7D-9BF3-E270C2C024DD}" presName="text" presStyleLbl="fgAcc0" presStyleIdx="1" presStyleCnt="2" custScaleX="125702" custScaleY="97637" custLinFactNeighborX="89093" custLinFactNeighborY="-5189">
        <dgm:presLayoutVars>
          <dgm:chPref val="3"/>
        </dgm:presLayoutVars>
      </dgm:prSet>
      <dgm:spPr/>
    </dgm:pt>
    <dgm:pt modelId="{F1A2B230-FD6C-4E5B-9D58-0B9BA63BE794}" type="pres">
      <dgm:prSet presAssocID="{A33C4254-A468-4C7D-9BF3-E270C2C024DD}" presName="hierChild2" presStyleCnt="0"/>
      <dgm:spPr/>
    </dgm:pt>
    <dgm:pt modelId="{B1405CCF-9ACD-4DEE-BE15-1F9E560B64C0}" type="pres">
      <dgm:prSet presAssocID="{867B53F0-8184-401F-B772-DB9D27A47752}" presName="Name10" presStyleLbl="parChTrans1D2" presStyleIdx="0" presStyleCnt="1"/>
      <dgm:spPr/>
    </dgm:pt>
    <dgm:pt modelId="{7EF2CC75-AE94-419C-A568-FAD8F2BF7E91}" type="pres">
      <dgm:prSet presAssocID="{1F803EC3-1C45-4A5E-BD6B-BF9D48D51D9D}" presName="hierRoot2" presStyleCnt="0"/>
      <dgm:spPr/>
    </dgm:pt>
    <dgm:pt modelId="{203D77BA-F3FC-42A6-9556-E141102513DD}" type="pres">
      <dgm:prSet presAssocID="{1F803EC3-1C45-4A5E-BD6B-BF9D48D51D9D}" presName="composite2" presStyleCnt="0"/>
      <dgm:spPr/>
    </dgm:pt>
    <dgm:pt modelId="{D926961B-BE39-47E9-883E-E5960572EBE7}" type="pres">
      <dgm:prSet presAssocID="{1F803EC3-1C45-4A5E-BD6B-BF9D48D51D9D}" presName="background2" presStyleLbl="asst1" presStyleIdx="0" presStyleCnt="1"/>
      <dgm:spPr/>
    </dgm:pt>
    <dgm:pt modelId="{DE8922C2-8F2D-48F6-BD46-052F87FA41F5}" type="pres">
      <dgm:prSet presAssocID="{1F803EC3-1C45-4A5E-BD6B-BF9D48D51D9D}" presName="text2" presStyleLbl="fgAcc2" presStyleIdx="0" presStyleCnt="1" custScaleX="380636" custLinFactNeighborX="-707" custLinFactNeighborY="1114">
        <dgm:presLayoutVars>
          <dgm:chPref val="3"/>
        </dgm:presLayoutVars>
      </dgm:prSet>
      <dgm:spPr/>
    </dgm:pt>
    <dgm:pt modelId="{FF5FEA2D-2E11-4D64-9175-4A5EFA5013A2}" type="pres">
      <dgm:prSet presAssocID="{1F803EC3-1C45-4A5E-BD6B-BF9D48D51D9D}" presName="hierChild3" presStyleCnt="0"/>
      <dgm:spPr/>
    </dgm:pt>
    <dgm:pt modelId="{3520AC68-3CE6-4481-BB4C-8B973B765347}" type="pres">
      <dgm:prSet presAssocID="{564ED972-B8E2-4293-9750-63A6A981AA70}" presName="Name17" presStyleLbl="parChTrans1D3" presStyleIdx="0" presStyleCnt="2"/>
      <dgm:spPr/>
    </dgm:pt>
    <dgm:pt modelId="{EFA80F0B-E72D-4ED0-A5E9-5CF1BA4E03D6}" type="pres">
      <dgm:prSet presAssocID="{CDA72AD2-8B2F-4210-948F-C78372B3D72F}" presName="hierRoot3" presStyleCnt="0"/>
      <dgm:spPr/>
    </dgm:pt>
    <dgm:pt modelId="{0994B88C-D171-4CC5-8F34-44EED455D58D}" type="pres">
      <dgm:prSet presAssocID="{CDA72AD2-8B2F-4210-948F-C78372B3D72F}" presName="composite3" presStyleCnt="0"/>
      <dgm:spPr/>
    </dgm:pt>
    <dgm:pt modelId="{CA290B15-03E0-435B-BFCA-1CD5B02D5FF5}" type="pres">
      <dgm:prSet presAssocID="{CDA72AD2-8B2F-4210-948F-C78372B3D72F}" presName="background3" presStyleLbl="node3" presStyleIdx="0" presStyleCnt="2"/>
      <dgm:spPr/>
    </dgm:pt>
    <dgm:pt modelId="{3A223AE2-57A2-48F2-855A-3703E95D0A79}" type="pres">
      <dgm:prSet presAssocID="{CDA72AD2-8B2F-4210-948F-C78372B3D72F}" presName="text3" presStyleLbl="fgAcc3" presStyleIdx="0" presStyleCnt="2" custScaleX="216852" custScaleY="132303" custLinFactNeighborX="324" custLinFactNeighborY="-217">
        <dgm:presLayoutVars>
          <dgm:chPref val="3"/>
        </dgm:presLayoutVars>
      </dgm:prSet>
      <dgm:spPr/>
    </dgm:pt>
    <dgm:pt modelId="{8C013895-ADF4-4E9E-8855-A67C6FAFC649}" type="pres">
      <dgm:prSet presAssocID="{CDA72AD2-8B2F-4210-948F-C78372B3D72F}" presName="hierChild4" presStyleCnt="0"/>
      <dgm:spPr/>
    </dgm:pt>
    <dgm:pt modelId="{8AE035DE-E122-4644-86D3-D544BC69B5CC}" type="pres">
      <dgm:prSet presAssocID="{096B1B48-537D-49AA-B7B0-BC2E58C1CA13}" presName="Name17" presStyleLbl="parChTrans1D3" presStyleIdx="1" presStyleCnt="2"/>
      <dgm:spPr/>
    </dgm:pt>
    <dgm:pt modelId="{050A9B69-96E0-40EA-AC8A-1623DD2BDEBA}" type="pres">
      <dgm:prSet presAssocID="{D30C869D-73F7-4CA5-8822-6FD427EAA5DE}" presName="hierRoot3" presStyleCnt="0"/>
      <dgm:spPr/>
    </dgm:pt>
    <dgm:pt modelId="{C2FA7B99-8F38-465E-9D0A-A95BC64AB353}" type="pres">
      <dgm:prSet presAssocID="{D30C869D-73F7-4CA5-8822-6FD427EAA5DE}" presName="composite3" presStyleCnt="0"/>
      <dgm:spPr/>
    </dgm:pt>
    <dgm:pt modelId="{209BB735-4E95-4CBE-9CE8-00BC6E4C7CAD}" type="pres">
      <dgm:prSet presAssocID="{D30C869D-73F7-4CA5-8822-6FD427EAA5DE}" presName="background3" presStyleLbl="node3" presStyleIdx="1" presStyleCnt="2"/>
      <dgm:spPr/>
    </dgm:pt>
    <dgm:pt modelId="{803D13C4-98EF-46F9-82BA-F74FDEE1BE3F}" type="pres">
      <dgm:prSet presAssocID="{D30C869D-73F7-4CA5-8822-6FD427EAA5DE}" presName="text3" presStyleLbl="fgAcc3" presStyleIdx="1" presStyleCnt="2" custScaleX="219403" custScaleY="130797">
        <dgm:presLayoutVars>
          <dgm:chPref val="3"/>
        </dgm:presLayoutVars>
      </dgm:prSet>
      <dgm:spPr/>
    </dgm:pt>
    <dgm:pt modelId="{4AF360EE-4180-411D-863B-8231D271D1F3}" type="pres">
      <dgm:prSet presAssocID="{D30C869D-73F7-4CA5-8822-6FD427EAA5DE}" presName="hierChild4" presStyleCnt="0"/>
      <dgm:spPr/>
    </dgm:pt>
  </dgm:ptLst>
  <dgm:cxnLst>
    <dgm:cxn modelId="{B4111705-C8EA-4845-9787-6EBD1D2F476A}" type="presOf" srcId="{1F803EC3-1C45-4A5E-BD6B-BF9D48D51D9D}" destId="{DE8922C2-8F2D-48F6-BD46-052F87FA41F5}" srcOrd="0" destOrd="0" presId="urn:microsoft.com/office/officeart/2005/8/layout/hierarchy1"/>
    <dgm:cxn modelId="{0996B50C-602A-4E51-B509-CE19E57B3F1A}" type="presOf" srcId="{D30C869D-73F7-4CA5-8822-6FD427EAA5DE}" destId="{803D13C4-98EF-46F9-82BA-F74FDEE1BE3F}" srcOrd="0" destOrd="0" presId="urn:microsoft.com/office/officeart/2005/8/layout/hierarchy1"/>
    <dgm:cxn modelId="{D263180E-E6C1-47AC-9BDF-558792C33C3D}" type="presOf" srcId="{576346B3-CBEC-4507-AA02-9B6F361B4FBB}" destId="{2D57BF68-0C16-4470-AF57-A147074C86C7}" srcOrd="0" destOrd="0" presId="urn:microsoft.com/office/officeart/2005/8/layout/hierarchy1"/>
    <dgm:cxn modelId="{CFB14960-8106-4CBC-B7F3-44A1AD97913F}" srcId="{1F803EC3-1C45-4A5E-BD6B-BF9D48D51D9D}" destId="{CDA72AD2-8B2F-4210-948F-C78372B3D72F}" srcOrd="0" destOrd="0" parTransId="{564ED972-B8E2-4293-9750-63A6A981AA70}" sibTransId="{6BC49455-3316-4F24-A384-B3F08D85D962}"/>
    <dgm:cxn modelId="{6D01CD69-874E-4AAE-8813-80016972C51B}" type="presOf" srcId="{A33C4254-A468-4C7D-9BF3-E270C2C024DD}" destId="{4754683B-956A-48CB-B8D5-8CB35BAF8A10}" srcOrd="0" destOrd="0" presId="urn:microsoft.com/office/officeart/2005/8/layout/hierarchy1"/>
    <dgm:cxn modelId="{936E074D-B548-450D-809A-470002E99C25}" srcId="{1F803EC3-1C45-4A5E-BD6B-BF9D48D51D9D}" destId="{D30C869D-73F7-4CA5-8822-6FD427EAA5DE}" srcOrd="1" destOrd="0" parTransId="{096B1B48-537D-49AA-B7B0-BC2E58C1CA13}" sibTransId="{DC3EF413-BF50-4B8F-BFAE-B76F0AA1B44B}"/>
    <dgm:cxn modelId="{7FF5E350-852D-428B-AD86-CD5309E43AF1}" type="presOf" srcId="{564ED972-B8E2-4293-9750-63A6A981AA70}" destId="{3520AC68-3CE6-4481-BB4C-8B973B765347}" srcOrd="0" destOrd="0" presId="urn:microsoft.com/office/officeart/2005/8/layout/hierarchy1"/>
    <dgm:cxn modelId="{B56F9981-F9CF-403D-B54F-FE92C8A3E814}" type="presOf" srcId="{096B1B48-537D-49AA-B7B0-BC2E58C1CA13}" destId="{8AE035DE-E122-4644-86D3-D544BC69B5CC}" srcOrd="0" destOrd="0" presId="urn:microsoft.com/office/officeart/2005/8/layout/hierarchy1"/>
    <dgm:cxn modelId="{40D97185-0FA8-4DCF-864D-245CE99AEB1A}" type="presOf" srcId="{CDA72AD2-8B2F-4210-948F-C78372B3D72F}" destId="{3A223AE2-57A2-48F2-855A-3703E95D0A79}" srcOrd="0" destOrd="0" presId="urn:microsoft.com/office/officeart/2005/8/layout/hierarchy1"/>
    <dgm:cxn modelId="{2D22948B-BC43-4E28-9753-B42F2EDE1025}" type="presOf" srcId="{867B53F0-8184-401F-B772-DB9D27A47752}" destId="{B1405CCF-9ACD-4DEE-BE15-1F9E560B64C0}" srcOrd="0" destOrd="0" presId="urn:microsoft.com/office/officeart/2005/8/layout/hierarchy1"/>
    <dgm:cxn modelId="{A0B63DAE-E83B-48E4-A354-392FC19644CC}" srcId="{576346B3-CBEC-4507-AA02-9B6F361B4FBB}" destId="{AE94917B-107C-42B1-8C48-894094DEB4C6}" srcOrd="0" destOrd="0" parTransId="{3CC58D89-B63A-41F0-B409-1D9D9A10404E}" sibTransId="{F1BA6F3C-8834-40AB-AFED-A40FC60A11FB}"/>
    <dgm:cxn modelId="{6D44A2B6-59E5-42B5-BEC6-2C87FA6C38B2}" type="presOf" srcId="{AE94917B-107C-42B1-8C48-894094DEB4C6}" destId="{B098012D-F3E5-43DD-87AA-AC5E23AFF5D3}" srcOrd="0" destOrd="0" presId="urn:microsoft.com/office/officeart/2005/8/layout/hierarchy1"/>
    <dgm:cxn modelId="{FEC762BB-964B-45FA-8A5B-B15312E436FA}" srcId="{576346B3-CBEC-4507-AA02-9B6F361B4FBB}" destId="{A33C4254-A468-4C7D-9BF3-E270C2C024DD}" srcOrd="1" destOrd="0" parTransId="{E3534C2B-1CA4-424F-B631-15DE20EA8A02}" sibTransId="{1539A0D3-8776-42B7-9710-190625388FEC}"/>
    <dgm:cxn modelId="{A24E09FE-D126-4A78-B444-3BE2E18F85BC}" srcId="{A33C4254-A468-4C7D-9BF3-E270C2C024DD}" destId="{1F803EC3-1C45-4A5E-BD6B-BF9D48D51D9D}" srcOrd="0" destOrd="0" parTransId="{867B53F0-8184-401F-B772-DB9D27A47752}" sibTransId="{46283484-B460-46FA-A34C-C7DB65F0FF8B}"/>
    <dgm:cxn modelId="{2FD53C1A-0E3A-428D-9BB9-74976E358B0E}" type="presParOf" srcId="{2D57BF68-0C16-4470-AF57-A147074C86C7}" destId="{87413865-E6F9-466E-9FB1-A346738BC16E}" srcOrd="0" destOrd="0" presId="urn:microsoft.com/office/officeart/2005/8/layout/hierarchy1"/>
    <dgm:cxn modelId="{895F2288-707D-4E40-B736-010D6CD4D8D7}" type="presParOf" srcId="{87413865-E6F9-466E-9FB1-A346738BC16E}" destId="{0E1F9077-5FCA-4985-A5E6-818D39369621}" srcOrd="0" destOrd="0" presId="urn:microsoft.com/office/officeart/2005/8/layout/hierarchy1"/>
    <dgm:cxn modelId="{BD5983F0-FC6E-449F-888C-F65D181CE800}" type="presParOf" srcId="{0E1F9077-5FCA-4985-A5E6-818D39369621}" destId="{38AD80D7-709D-412E-BED2-045A9E4F3782}" srcOrd="0" destOrd="0" presId="urn:microsoft.com/office/officeart/2005/8/layout/hierarchy1"/>
    <dgm:cxn modelId="{81471C87-1C87-4F7B-B91E-01EEAA731489}" type="presParOf" srcId="{0E1F9077-5FCA-4985-A5E6-818D39369621}" destId="{B098012D-F3E5-43DD-87AA-AC5E23AFF5D3}" srcOrd="1" destOrd="0" presId="urn:microsoft.com/office/officeart/2005/8/layout/hierarchy1"/>
    <dgm:cxn modelId="{2295BF02-F282-4471-BD06-E88C9425A778}" type="presParOf" srcId="{87413865-E6F9-466E-9FB1-A346738BC16E}" destId="{2DF74951-0AC6-4CF1-8242-CF5FFCBE9EEB}" srcOrd="1" destOrd="0" presId="urn:microsoft.com/office/officeart/2005/8/layout/hierarchy1"/>
    <dgm:cxn modelId="{06523CF5-B08E-4343-8865-62525EB9E4BE}" type="presParOf" srcId="{2D57BF68-0C16-4470-AF57-A147074C86C7}" destId="{3C27DAF5-DBB6-45BD-8F21-77D63D4DABBF}" srcOrd="1" destOrd="0" presId="urn:microsoft.com/office/officeart/2005/8/layout/hierarchy1"/>
    <dgm:cxn modelId="{518884F5-CD1E-4DB4-B8B3-8CEC227821AF}" type="presParOf" srcId="{3C27DAF5-DBB6-45BD-8F21-77D63D4DABBF}" destId="{EC7DA29D-7228-486D-8496-E5287F0358CE}" srcOrd="0" destOrd="0" presId="urn:microsoft.com/office/officeart/2005/8/layout/hierarchy1"/>
    <dgm:cxn modelId="{7F8F8D72-DDEB-4C17-9A5A-8A1216701F5D}" type="presParOf" srcId="{EC7DA29D-7228-486D-8496-E5287F0358CE}" destId="{C6DFF871-5E12-4226-8FBC-8E33EFDA253E}" srcOrd="0" destOrd="0" presId="urn:microsoft.com/office/officeart/2005/8/layout/hierarchy1"/>
    <dgm:cxn modelId="{04F54A1B-3E1E-48E5-9744-969ED392C951}" type="presParOf" srcId="{EC7DA29D-7228-486D-8496-E5287F0358CE}" destId="{4754683B-956A-48CB-B8D5-8CB35BAF8A10}" srcOrd="1" destOrd="0" presId="urn:microsoft.com/office/officeart/2005/8/layout/hierarchy1"/>
    <dgm:cxn modelId="{481728C5-BCA4-43A2-9B5B-8EBB8548B13F}" type="presParOf" srcId="{3C27DAF5-DBB6-45BD-8F21-77D63D4DABBF}" destId="{F1A2B230-FD6C-4E5B-9D58-0B9BA63BE794}" srcOrd="1" destOrd="0" presId="urn:microsoft.com/office/officeart/2005/8/layout/hierarchy1"/>
    <dgm:cxn modelId="{628088F2-BAE5-4EF0-8EA9-AAC184F6CEB8}" type="presParOf" srcId="{F1A2B230-FD6C-4E5B-9D58-0B9BA63BE794}" destId="{B1405CCF-9ACD-4DEE-BE15-1F9E560B64C0}" srcOrd="0" destOrd="0" presId="urn:microsoft.com/office/officeart/2005/8/layout/hierarchy1"/>
    <dgm:cxn modelId="{E6B0282B-23BD-4102-BCFC-896077E0894D}" type="presParOf" srcId="{F1A2B230-FD6C-4E5B-9D58-0B9BA63BE794}" destId="{7EF2CC75-AE94-419C-A568-FAD8F2BF7E91}" srcOrd="1" destOrd="0" presId="urn:microsoft.com/office/officeart/2005/8/layout/hierarchy1"/>
    <dgm:cxn modelId="{25943FF9-3BEB-4F3A-8613-87256FB79FC7}" type="presParOf" srcId="{7EF2CC75-AE94-419C-A568-FAD8F2BF7E91}" destId="{203D77BA-F3FC-42A6-9556-E141102513DD}" srcOrd="0" destOrd="0" presId="urn:microsoft.com/office/officeart/2005/8/layout/hierarchy1"/>
    <dgm:cxn modelId="{4399590B-C0B1-41A8-BFE8-6BC0C3E26959}" type="presParOf" srcId="{203D77BA-F3FC-42A6-9556-E141102513DD}" destId="{D926961B-BE39-47E9-883E-E5960572EBE7}" srcOrd="0" destOrd="0" presId="urn:microsoft.com/office/officeart/2005/8/layout/hierarchy1"/>
    <dgm:cxn modelId="{8C39BCC5-9762-48F7-8A51-A4ADE8144335}" type="presParOf" srcId="{203D77BA-F3FC-42A6-9556-E141102513DD}" destId="{DE8922C2-8F2D-48F6-BD46-052F87FA41F5}" srcOrd="1" destOrd="0" presId="urn:microsoft.com/office/officeart/2005/8/layout/hierarchy1"/>
    <dgm:cxn modelId="{14216FA0-496E-484D-A1F1-CF5E8E9BF364}" type="presParOf" srcId="{7EF2CC75-AE94-419C-A568-FAD8F2BF7E91}" destId="{FF5FEA2D-2E11-4D64-9175-4A5EFA5013A2}" srcOrd="1" destOrd="0" presId="urn:microsoft.com/office/officeart/2005/8/layout/hierarchy1"/>
    <dgm:cxn modelId="{1DB32BF2-8A82-4039-BB1A-1BDE6EC7FE4F}" type="presParOf" srcId="{FF5FEA2D-2E11-4D64-9175-4A5EFA5013A2}" destId="{3520AC68-3CE6-4481-BB4C-8B973B765347}" srcOrd="0" destOrd="0" presId="urn:microsoft.com/office/officeart/2005/8/layout/hierarchy1"/>
    <dgm:cxn modelId="{947CB0A9-9580-4374-B01C-BF4B4F16BE0C}" type="presParOf" srcId="{FF5FEA2D-2E11-4D64-9175-4A5EFA5013A2}" destId="{EFA80F0B-E72D-4ED0-A5E9-5CF1BA4E03D6}" srcOrd="1" destOrd="0" presId="urn:microsoft.com/office/officeart/2005/8/layout/hierarchy1"/>
    <dgm:cxn modelId="{64DBA993-9BBA-4410-BD7D-CFEECAF4DB24}" type="presParOf" srcId="{EFA80F0B-E72D-4ED0-A5E9-5CF1BA4E03D6}" destId="{0994B88C-D171-4CC5-8F34-44EED455D58D}" srcOrd="0" destOrd="0" presId="urn:microsoft.com/office/officeart/2005/8/layout/hierarchy1"/>
    <dgm:cxn modelId="{694D8C12-2738-4935-A51C-D0DCF71511E8}" type="presParOf" srcId="{0994B88C-D171-4CC5-8F34-44EED455D58D}" destId="{CA290B15-03E0-435B-BFCA-1CD5B02D5FF5}" srcOrd="0" destOrd="0" presId="urn:microsoft.com/office/officeart/2005/8/layout/hierarchy1"/>
    <dgm:cxn modelId="{5BE8B9EF-92FB-4220-89A6-31BFB2C85CA9}" type="presParOf" srcId="{0994B88C-D171-4CC5-8F34-44EED455D58D}" destId="{3A223AE2-57A2-48F2-855A-3703E95D0A79}" srcOrd="1" destOrd="0" presId="urn:microsoft.com/office/officeart/2005/8/layout/hierarchy1"/>
    <dgm:cxn modelId="{2DE1B4DC-BDF2-41DC-B913-FB1D9379B83D}" type="presParOf" srcId="{EFA80F0B-E72D-4ED0-A5E9-5CF1BA4E03D6}" destId="{8C013895-ADF4-4E9E-8855-A67C6FAFC649}" srcOrd="1" destOrd="0" presId="urn:microsoft.com/office/officeart/2005/8/layout/hierarchy1"/>
    <dgm:cxn modelId="{0721657E-4F81-4A1B-9CB7-02C54371C4EB}" type="presParOf" srcId="{FF5FEA2D-2E11-4D64-9175-4A5EFA5013A2}" destId="{8AE035DE-E122-4644-86D3-D544BC69B5CC}" srcOrd="2" destOrd="0" presId="urn:microsoft.com/office/officeart/2005/8/layout/hierarchy1"/>
    <dgm:cxn modelId="{F6E6EE6E-10D7-47CD-BF27-098A4E23C078}" type="presParOf" srcId="{FF5FEA2D-2E11-4D64-9175-4A5EFA5013A2}" destId="{050A9B69-96E0-40EA-AC8A-1623DD2BDEBA}" srcOrd="3" destOrd="0" presId="urn:microsoft.com/office/officeart/2005/8/layout/hierarchy1"/>
    <dgm:cxn modelId="{863B6204-A350-4D53-B8A8-D910D50554A2}" type="presParOf" srcId="{050A9B69-96E0-40EA-AC8A-1623DD2BDEBA}" destId="{C2FA7B99-8F38-465E-9D0A-A95BC64AB353}" srcOrd="0" destOrd="0" presId="urn:microsoft.com/office/officeart/2005/8/layout/hierarchy1"/>
    <dgm:cxn modelId="{F2B807CF-2E13-4C45-9ED7-E6770883E071}" type="presParOf" srcId="{C2FA7B99-8F38-465E-9D0A-A95BC64AB353}" destId="{209BB735-4E95-4CBE-9CE8-00BC6E4C7CAD}" srcOrd="0" destOrd="0" presId="urn:microsoft.com/office/officeart/2005/8/layout/hierarchy1"/>
    <dgm:cxn modelId="{325155D8-277F-4DC3-9065-5693142122C5}" type="presParOf" srcId="{C2FA7B99-8F38-465E-9D0A-A95BC64AB353}" destId="{803D13C4-98EF-46F9-82BA-F74FDEE1BE3F}" srcOrd="1" destOrd="0" presId="urn:microsoft.com/office/officeart/2005/8/layout/hierarchy1"/>
    <dgm:cxn modelId="{9DB22635-FF48-450F-B332-FFE6FBD863D7}" type="presParOf" srcId="{050A9B69-96E0-40EA-AC8A-1623DD2BDEBA}" destId="{4AF360EE-4180-411D-863B-8231D271D1F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5B563-4088-43DF-8000-842F570701C7}">
      <dsp:nvSpPr>
        <dsp:cNvPr id="0" name=""/>
        <dsp:cNvSpPr/>
      </dsp:nvSpPr>
      <dsp:spPr>
        <a:xfrm>
          <a:off x="3638980" y="2488796"/>
          <a:ext cx="2677522" cy="204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05"/>
              </a:lnTo>
              <a:lnTo>
                <a:pt x="2677522" y="133805"/>
              </a:lnTo>
              <a:lnTo>
                <a:pt x="2677522" y="204437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1DA6-8F17-4491-B13B-C635C934EDF2}">
      <dsp:nvSpPr>
        <dsp:cNvPr id="0" name=""/>
        <dsp:cNvSpPr/>
      </dsp:nvSpPr>
      <dsp:spPr>
        <a:xfrm>
          <a:off x="4660946" y="3324914"/>
          <a:ext cx="1054015" cy="221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113"/>
              </a:lnTo>
              <a:lnTo>
                <a:pt x="1054015" y="151113"/>
              </a:lnTo>
              <a:lnTo>
                <a:pt x="1054015" y="221746"/>
              </a:lnTo>
            </a:path>
          </a:pathLst>
        </a:cu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782244-031C-4108-9B67-8D53002AE9E2}">
      <dsp:nvSpPr>
        <dsp:cNvPr id="0" name=""/>
        <dsp:cNvSpPr/>
      </dsp:nvSpPr>
      <dsp:spPr>
        <a:xfrm>
          <a:off x="4615226" y="3324914"/>
          <a:ext cx="91440" cy="2217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746"/>
              </a:lnTo>
            </a:path>
          </a:pathLst>
        </a:cu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A62C88-FA78-41AD-AE7D-6257332B58F8}">
      <dsp:nvSpPr>
        <dsp:cNvPr id="0" name=""/>
        <dsp:cNvSpPr/>
      </dsp:nvSpPr>
      <dsp:spPr>
        <a:xfrm>
          <a:off x="3606931" y="3324914"/>
          <a:ext cx="1054015" cy="221746"/>
        </a:xfrm>
        <a:custGeom>
          <a:avLst/>
          <a:gdLst/>
          <a:ahLst/>
          <a:cxnLst/>
          <a:rect l="0" t="0" r="0" b="0"/>
          <a:pathLst>
            <a:path>
              <a:moveTo>
                <a:pt x="1054015" y="0"/>
              </a:moveTo>
              <a:lnTo>
                <a:pt x="1054015" y="151113"/>
              </a:lnTo>
              <a:lnTo>
                <a:pt x="0" y="151113"/>
              </a:lnTo>
              <a:lnTo>
                <a:pt x="0" y="221746"/>
              </a:lnTo>
            </a:path>
          </a:pathLst>
        </a:cu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7E48E1-0864-4FAB-9B57-DC62B58F4C2B}">
      <dsp:nvSpPr>
        <dsp:cNvPr id="0" name=""/>
        <dsp:cNvSpPr/>
      </dsp:nvSpPr>
      <dsp:spPr>
        <a:xfrm>
          <a:off x="3638980" y="2488796"/>
          <a:ext cx="1021966" cy="211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164"/>
              </a:lnTo>
              <a:lnTo>
                <a:pt x="1021966" y="141164"/>
              </a:lnTo>
              <a:lnTo>
                <a:pt x="1021966" y="211797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2879C-2846-4B74-A498-1F09F770FF60}">
      <dsp:nvSpPr>
        <dsp:cNvPr id="0" name=""/>
        <dsp:cNvSpPr/>
      </dsp:nvSpPr>
      <dsp:spPr>
        <a:xfrm>
          <a:off x="1498899" y="3324914"/>
          <a:ext cx="1054015" cy="221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113"/>
              </a:lnTo>
              <a:lnTo>
                <a:pt x="1054015" y="151113"/>
              </a:lnTo>
              <a:lnTo>
                <a:pt x="1054015" y="221746"/>
              </a:lnTo>
            </a:path>
          </a:pathLst>
        </a:cu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B96FD-4CA7-4B3B-84B5-32CE77926EE3}">
      <dsp:nvSpPr>
        <dsp:cNvPr id="0" name=""/>
        <dsp:cNvSpPr/>
      </dsp:nvSpPr>
      <dsp:spPr>
        <a:xfrm>
          <a:off x="1453179" y="3324914"/>
          <a:ext cx="91440" cy="2217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746"/>
              </a:lnTo>
            </a:path>
          </a:pathLst>
        </a:cu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BF4DB-CB26-4C40-BDBE-DD11B5EB61AC}">
      <dsp:nvSpPr>
        <dsp:cNvPr id="0" name=""/>
        <dsp:cNvSpPr/>
      </dsp:nvSpPr>
      <dsp:spPr>
        <a:xfrm>
          <a:off x="444883" y="3324914"/>
          <a:ext cx="1054015" cy="221746"/>
        </a:xfrm>
        <a:custGeom>
          <a:avLst/>
          <a:gdLst/>
          <a:ahLst/>
          <a:cxnLst/>
          <a:rect l="0" t="0" r="0" b="0"/>
          <a:pathLst>
            <a:path>
              <a:moveTo>
                <a:pt x="1054015" y="0"/>
              </a:moveTo>
              <a:lnTo>
                <a:pt x="1054015" y="151113"/>
              </a:lnTo>
              <a:lnTo>
                <a:pt x="0" y="151113"/>
              </a:lnTo>
              <a:lnTo>
                <a:pt x="0" y="221746"/>
              </a:lnTo>
            </a:path>
          </a:pathLst>
        </a:cu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15E58-5FD7-4248-A0D2-8C2A65FA59E2}">
      <dsp:nvSpPr>
        <dsp:cNvPr id="0" name=""/>
        <dsp:cNvSpPr/>
      </dsp:nvSpPr>
      <dsp:spPr>
        <a:xfrm>
          <a:off x="1498899" y="2488796"/>
          <a:ext cx="2140081" cy="211797"/>
        </a:xfrm>
        <a:custGeom>
          <a:avLst/>
          <a:gdLst/>
          <a:ahLst/>
          <a:cxnLst/>
          <a:rect l="0" t="0" r="0" b="0"/>
          <a:pathLst>
            <a:path>
              <a:moveTo>
                <a:pt x="2140081" y="0"/>
              </a:moveTo>
              <a:lnTo>
                <a:pt x="2140081" y="141164"/>
              </a:lnTo>
              <a:lnTo>
                <a:pt x="0" y="141164"/>
              </a:lnTo>
              <a:lnTo>
                <a:pt x="0" y="211797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770F0-AEB4-4DE1-9100-6FF8060CB4C2}">
      <dsp:nvSpPr>
        <dsp:cNvPr id="0" name=""/>
        <dsp:cNvSpPr/>
      </dsp:nvSpPr>
      <dsp:spPr>
        <a:xfrm>
          <a:off x="2228802" y="1652499"/>
          <a:ext cx="1410178" cy="235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10"/>
              </a:lnTo>
              <a:lnTo>
                <a:pt x="1410178" y="165110"/>
              </a:lnTo>
              <a:lnTo>
                <a:pt x="1410178" y="235743"/>
              </a:lnTo>
            </a:path>
          </a:pathLst>
        </a:cu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299D8F-6517-45AA-8DD7-5A91691CA004}">
      <dsp:nvSpPr>
        <dsp:cNvPr id="0" name=""/>
        <dsp:cNvSpPr/>
      </dsp:nvSpPr>
      <dsp:spPr>
        <a:xfrm>
          <a:off x="101939" y="459400"/>
          <a:ext cx="1173025" cy="11639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EA9EF-3D3B-4187-A16B-73A6FFC57C1B}">
      <dsp:nvSpPr>
        <dsp:cNvPr id="0" name=""/>
        <dsp:cNvSpPr/>
      </dsp:nvSpPr>
      <dsp:spPr>
        <a:xfrm>
          <a:off x="186656" y="539881"/>
          <a:ext cx="1173025" cy="1163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Gas Taxes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$893M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(35%)</a:t>
          </a:r>
        </a:p>
      </dsp:txBody>
      <dsp:txXfrm>
        <a:off x="220747" y="573972"/>
        <a:ext cx="1104843" cy="1095760"/>
      </dsp:txXfrm>
    </dsp:sp>
    <dsp:sp modelId="{2BB5B5ED-689A-4A04-9090-DB54FBE1E883}">
      <dsp:nvSpPr>
        <dsp:cNvPr id="0" name=""/>
        <dsp:cNvSpPr/>
      </dsp:nvSpPr>
      <dsp:spPr>
        <a:xfrm>
          <a:off x="1620243" y="451774"/>
          <a:ext cx="1217117" cy="1200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07B1E-9F0C-4D78-AD37-A7EA3B72A03A}">
      <dsp:nvSpPr>
        <dsp:cNvPr id="0" name=""/>
        <dsp:cNvSpPr/>
      </dsp:nvSpPr>
      <dsp:spPr>
        <a:xfrm>
          <a:off x="1704960" y="532255"/>
          <a:ext cx="1217117" cy="1200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Tab Fees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$823M</a:t>
          </a:r>
        </a:p>
        <a:p>
          <a:pPr marL="0" lvl="0" indent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 (33%)</a:t>
          </a:r>
        </a:p>
      </dsp:txBody>
      <dsp:txXfrm>
        <a:off x="1740128" y="567423"/>
        <a:ext cx="1146781" cy="1130388"/>
      </dsp:txXfrm>
    </dsp:sp>
    <dsp:sp modelId="{ED591762-780B-4F90-8FE6-822508D54264}">
      <dsp:nvSpPr>
        <dsp:cNvPr id="0" name=""/>
        <dsp:cNvSpPr/>
      </dsp:nvSpPr>
      <dsp:spPr>
        <a:xfrm>
          <a:off x="778095" y="1888242"/>
          <a:ext cx="5721769" cy="6005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D802A-EC7D-4DE7-940F-73D6D392CC67}">
      <dsp:nvSpPr>
        <dsp:cNvPr id="0" name=""/>
        <dsp:cNvSpPr/>
      </dsp:nvSpPr>
      <dsp:spPr>
        <a:xfrm>
          <a:off x="862812" y="1968723"/>
          <a:ext cx="5721769" cy="600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Highway User Tax Distribution Fund</a:t>
          </a:r>
        </a:p>
      </dsp:txBody>
      <dsp:txXfrm>
        <a:off x="880402" y="1986313"/>
        <a:ext cx="5686589" cy="565373"/>
      </dsp:txXfrm>
    </dsp:sp>
    <dsp:sp modelId="{767851E7-6268-487B-98E5-028D421910B6}">
      <dsp:nvSpPr>
        <dsp:cNvPr id="0" name=""/>
        <dsp:cNvSpPr/>
      </dsp:nvSpPr>
      <dsp:spPr>
        <a:xfrm>
          <a:off x="825272" y="2700593"/>
          <a:ext cx="1347253" cy="6243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BF0ED-3A2C-4540-888A-76120F756D45}">
      <dsp:nvSpPr>
        <dsp:cNvPr id="0" name=""/>
        <dsp:cNvSpPr/>
      </dsp:nvSpPr>
      <dsp:spPr>
        <a:xfrm>
          <a:off x="909989" y="2781074"/>
          <a:ext cx="1347253" cy="624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95% Distribution</a:t>
          </a:r>
        </a:p>
      </dsp:txBody>
      <dsp:txXfrm>
        <a:off x="928275" y="2799360"/>
        <a:ext cx="1310681" cy="587748"/>
      </dsp:txXfrm>
    </dsp:sp>
    <dsp:sp modelId="{ED0E3F12-1E96-460D-BF7C-0907664F2740}">
      <dsp:nvSpPr>
        <dsp:cNvPr id="0" name=""/>
        <dsp:cNvSpPr/>
      </dsp:nvSpPr>
      <dsp:spPr>
        <a:xfrm>
          <a:off x="2592" y="3546660"/>
          <a:ext cx="884581" cy="7275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14505-7E10-41FC-8B92-0DA4A94C7FF4}">
      <dsp:nvSpPr>
        <dsp:cNvPr id="0" name=""/>
        <dsp:cNvSpPr/>
      </dsp:nvSpPr>
      <dsp:spPr>
        <a:xfrm>
          <a:off x="87309" y="3627141"/>
          <a:ext cx="884581" cy="727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THF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(62%)</a:t>
          </a:r>
        </a:p>
      </dsp:txBody>
      <dsp:txXfrm>
        <a:off x="108619" y="3648451"/>
        <a:ext cx="841961" cy="684956"/>
      </dsp:txXfrm>
    </dsp:sp>
    <dsp:sp modelId="{3B5713A0-3A18-44B7-94C9-54C3C9842F24}">
      <dsp:nvSpPr>
        <dsp:cNvPr id="0" name=""/>
        <dsp:cNvSpPr/>
      </dsp:nvSpPr>
      <dsp:spPr>
        <a:xfrm>
          <a:off x="1056608" y="3546660"/>
          <a:ext cx="884581" cy="7275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B5691-CE6F-480C-BA43-0E1FFB724F82}">
      <dsp:nvSpPr>
        <dsp:cNvPr id="0" name=""/>
        <dsp:cNvSpPr/>
      </dsp:nvSpPr>
      <dsp:spPr>
        <a:xfrm>
          <a:off x="1141325" y="3627141"/>
          <a:ext cx="884581" cy="727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CSAH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(29%)</a:t>
          </a:r>
        </a:p>
      </dsp:txBody>
      <dsp:txXfrm>
        <a:off x="1162635" y="3648451"/>
        <a:ext cx="841961" cy="684956"/>
      </dsp:txXfrm>
    </dsp:sp>
    <dsp:sp modelId="{A87316D0-7118-4524-9324-4F14593EE2D1}">
      <dsp:nvSpPr>
        <dsp:cNvPr id="0" name=""/>
        <dsp:cNvSpPr/>
      </dsp:nvSpPr>
      <dsp:spPr>
        <a:xfrm>
          <a:off x="2110624" y="3546660"/>
          <a:ext cx="884581" cy="7275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F04F5-EE31-49EE-A539-9BA514CB3397}">
      <dsp:nvSpPr>
        <dsp:cNvPr id="0" name=""/>
        <dsp:cNvSpPr/>
      </dsp:nvSpPr>
      <dsp:spPr>
        <a:xfrm>
          <a:off x="2195341" y="3627141"/>
          <a:ext cx="884581" cy="727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MSAS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(9%)</a:t>
          </a:r>
        </a:p>
      </dsp:txBody>
      <dsp:txXfrm>
        <a:off x="2216651" y="3648451"/>
        <a:ext cx="841961" cy="684956"/>
      </dsp:txXfrm>
    </dsp:sp>
    <dsp:sp modelId="{EF819348-27CF-4EF1-BDEE-5BF6F8107E3F}">
      <dsp:nvSpPr>
        <dsp:cNvPr id="0" name=""/>
        <dsp:cNvSpPr/>
      </dsp:nvSpPr>
      <dsp:spPr>
        <a:xfrm>
          <a:off x="4177857" y="2700593"/>
          <a:ext cx="966179" cy="6243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98FF5-E8B9-4DF0-AAEB-97DCE6F632CD}">
      <dsp:nvSpPr>
        <dsp:cNvPr id="0" name=""/>
        <dsp:cNvSpPr/>
      </dsp:nvSpPr>
      <dsp:spPr>
        <a:xfrm>
          <a:off x="4262573" y="2781074"/>
          <a:ext cx="966179" cy="624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5% Set Aside</a:t>
          </a:r>
        </a:p>
      </dsp:txBody>
      <dsp:txXfrm>
        <a:off x="4280859" y="2799360"/>
        <a:ext cx="929607" cy="587748"/>
      </dsp:txXfrm>
    </dsp:sp>
    <dsp:sp modelId="{7996A453-840F-45E7-8235-7A45353B4F34}">
      <dsp:nvSpPr>
        <dsp:cNvPr id="0" name=""/>
        <dsp:cNvSpPr/>
      </dsp:nvSpPr>
      <dsp:spPr>
        <a:xfrm>
          <a:off x="3164640" y="3546660"/>
          <a:ext cx="884581" cy="7275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11CDB-E21D-426E-BEE9-C4425383B809}">
      <dsp:nvSpPr>
        <dsp:cNvPr id="0" name=""/>
        <dsp:cNvSpPr/>
      </dsp:nvSpPr>
      <dsp:spPr>
        <a:xfrm>
          <a:off x="3249357" y="3627141"/>
          <a:ext cx="884581" cy="727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Flexible Highway Account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(53.5%)</a:t>
          </a:r>
        </a:p>
      </dsp:txBody>
      <dsp:txXfrm>
        <a:off x="3270667" y="3648451"/>
        <a:ext cx="841961" cy="684956"/>
      </dsp:txXfrm>
    </dsp:sp>
    <dsp:sp modelId="{D24F0F1F-5B24-4D2D-96E5-BEDC9CBB4847}">
      <dsp:nvSpPr>
        <dsp:cNvPr id="0" name=""/>
        <dsp:cNvSpPr/>
      </dsp:nvSpPr>
      <dsp:spPr>
        <a:xfrm>
          <a:off x="4218655" y="3546660"/>
          <a:ext cx="884581" cy="7275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A0977-814C-455C-AB80-CFC42FFEB970}">
      <dsp:nvSpPr>
        <dsp:cNvPr id="0" name=""/>
        <dsp:cNvSpPr/>
      </dsp:nvSpPr>
      <dsp:spPr>
        <a:xfrm>
          <a:off x="4303372" y="3627141"/>
          <a:ext cx="884581" cy="727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Town Roads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(30.5%)</a:t>
          </a:r>
        </a:p>
      </dsp:txBody>
      <dsp:txXfrm>
        <a:off x="4324682" y="3648451"/>
        <a:ext cx="841961" cy="684956"/>
      </dsp:txXfrm>
    </dsp:sp>
    <dsp:sp modelId="{E5DD9B57-1496-40D5-9278-9F9DAF6E233A}">
      <dsp:nvSpPr>
        <dsp:cNvPr id="0" name=""/>
        <dsp:cNvSpPr/>
      </dsp:nvSpPr>
      <dsp:spPr>
        <a:xfrm>
          <a:off x="5272671" y="3546660"/>
          <a:ext cx="884581" cy="7275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B8173-237F-49D9-9B17-6D1C593EA0B0}">
      <dsp:nvSpPr>
        <dsp:cNvPr id="0" name=""/>
        <dsp:cNvSpPr/>
      </dsp:nvSpPr>
      <dsp:spPr>
        <a:xfrm>
          <a:off x="5357388" y="3627141"/>
          <a:ext cx="884581" cy="727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Town Bridges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(16%)</a:t>
          </a:r>
        </a:p>
      </dsp:txBody>
      <dsp:txXfrm>
        <a:off x="5378698" y="3648451"/>
        <a:ext cx="841961" cy="684956"/>
      </dsp:txXfrm>
    </dsp:sp>
    <dsp:sp modelId="{247AF8B3-D56B-4BB8-8999-6A112587871B}">
      <dsp:nvSpPr>
        <dsp:cNvPr id="0" name=""/>
        <dsp:cNvSpPr/>
      </dsp:nvSpPr>
      <dsp:spPr>
        <a:xfrm>
          <a:off x="5740192" y="2693234"/>
          <a:ext cx="1152622" cy="6243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9DE62-5C40-45EE-8AC4-61B0C2417B92}">
      <dsp:nvSpPr>
        <dsp:cNvPr id="0" name=""/>
        <dsp:cNvSpPr/>
      </dsp:nvSpPr>
      <dsp:spPr>
        <a:xfrm>
          <a:off x="5824909" y="2773715"/>
          <a:ext cx="1152622" cy="624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DNR Transfers</a:t>
          </a:r>
        </a:p>
      </dsp:txBody>
      <dsp:txXfrm>
        <a:off x="5843195" y="2792001"/>
        <a:ext cx="1116050" cy="587748"/>
      </dsp:txXfrm>
    </dsp:sp>
    <dsp:sp modelId="{2174C6C6-0145-4E3D-84AE-10155F3776F9}">
      <dsp:nvSpPr>
        <dsp:cNvPr id="0" name=""/>
        <dsp:cNvSpPr/>
      </dsp:nvSpPr>
      <dsp:spPr>
        <a:xfrm>
          <a:off x="3210240" y="455352"/>
          <a:ext cx="1264527" cy="1188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3913E-8BE0-451F-9C44-4E05DC56BCAC}">
      <dsp:nvSpPr>
        <dsp:cNvPr id="0" name=""/>
        <dsp:cNvSpPr/>
      </dsp:nvSpPr>
      <dsp:spPr>
        <a:xfrm>
          <a:off x="3294957" y="535833"/>
          <a:ext cx="1264527" cy="1188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2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Arial" panose="020B0604020202020204" pitchFamily="34" charset="0"/>
            </a:rPr>
            <a:t>MVST</a:t>
          </a:r>
        </a:p>
        <a:p>
          <a:pPr marL="0" lvl="0" indent="0" algn="ctr" defTabSz="6223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$592M</a:t>
          </a:r>
        </a:p>
        <a:p>
          <a:pPr marL="0" lvl="0" indent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 (24%)</a:t>
          </a:r>
        </a:p>
      </dsp:txBody>
      <dsp:txXfrm>
        <a:off x="3329773" y="570649"/>
        <a:ext cx="1194895" cy="1119090"/>
      </dsp:txXfrm>
    </dsp:sp>
    <dsp:sp modelId="{94A5AE60-FB12-4528-B391-B1472304BBDE}">
      <dsp:nvSpPr>
        <dsp:cNvPr id="0" name=""/>
        <dsp:cNvSpPr/>
      </dsp:nvSpPr>
      <dsp:spPr>
        <a:xfrm>
          <a:off x="4811483" y="462968"/>
          <a:ext cx="1215760" cy="1198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FDEBC-9C98-42BE-A355-44AC0FA37541}">
      <dsp:nvSpPr>
        <dsp:cNvPr id="0" name=""/>
        <dsp:cNvSpPr/>
      </dsp:nvSpPr>
      <dsp:spPr>
        <a:xfrm>
          <a:off x="4896200" y="543449"/>
          <a:ext cx="1215760" cy="1198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State Sales Tax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$198M</a:t>
          </a:r>
        </a:p>
        <a:p>
          <a:pPr marL="0" lvl="0" indent="0" algn="ctr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 (8%)</a:t>
          </a:r>
        </a:p>
      </dsp:txBody>
      <dsp:txXfrm>
        <a:off x="4931295" y="578544"/>
        <a:ext cx="1145570" cy="1128026"/>
      </dsp:txXfrm>
    </dsp:sp>
    <dsp:sp modelId="{610746D0-F07B-4469-8949-B7C160D1834D}">
      <dsp:nvSpPr>
        <dsp:cNvPr id="0" name=""/>
        <dsp:cNvSpPr/>
      </dsp:nvSpPr>
      <dsp:spPr>
        <a:xfrm>
          <a:off x="6359583" y="465132"/>
          <a:ext cx="1185209" cy="11924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7988D-E019-4237-9DE7-5C9E6014C245}">
      <dsp:nvSpPr>
        <dsp:cNvPr id="0" name=""/>
        <dsp:cNvSpPr/>
      </dsp:nvSpPr>
      <dsp:spPr>
        <a:xfrm>
          <a:off x="6444300" y="545613"/>
          <a:ext cx="1185209" cy="11924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Other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$4M</a:t>
          </a:r>
        </a:p>
        <a:p>
          <a:pPr marL="0" lvl="0" indent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Text" lastClr="000000"/>
              </a:solidFill>
              <a:latin typeface="Garamond" panose="02020404030301010803" pitchFamily="18" charset="0"/>
              <a:cs typeface="Arial" panose="020B0604020202020204" pitchFamily="34" charset="0"/>
            </a:rPr>
            <a:t> (0%)</a:t>
          </a:r>
        </a:p>
      </dsp:txBody>
      <dsp:txXfrm>
        <a:off x="6479014" y="580327"/>
        <a:ext cx="1115781" cy="11230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035DE-E122-4644-86D3-D544BC69B5CC}">
      <dsp:nvSpPr>
        <dsp:cNvPr id="0" name=""/>
        <dsp:cNvSpPr/>
      </dsp:nvSpPr>
      <dsp:spPr>
        <a:xfrm>
          <a:off x="3641420" y="2292796"/>
          <a:ext cx="1773728" cy="418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923"/>
              </a:lnTo>
              <a:lnTo>
                <a:pt x="1773728" y="281923"/>
              </a:lnTo>
              <a:lnTo>
                <a:pt x="1773728" y="41857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20AC68-3CE6-4481-BB4C-8B973B765347}">
      <dsp:nvSpPr>
        <dsp:cNvPr id="0" name=""/>
        <dsp:cNvSpPr/>
      </dsp:nvSpPr>
      <dsp:spPr>
        <a:xfrm>
          <a:off x="1874514" y="2292796"/>
          <a:ext cx="1766906" cy="416542"/>
        </a:xfrm>
        <a:custGeom>
          <a:avLst/>
          <a:gdLst/>
          <a:ahLst/>
          <a:cxnLst/>
          <a:rect l="0" t="0" r="0" b="0"/>
          <a:pathLst>
            <a:path>
              <a:moveTo>
                <a:pt x="1766906" y="0"/>
              </a:moveTo>
              <a:lnTo>
                <a:pt x="1766906" y="279890"/>
              </a:lnTo>
              <a:lnTo>
                <a:pt x="0" y="279890"/>
              </a:lnTo>
              <a:lnTo>
                <a:pt x="0" y="416542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405CCF-9ACD-4DEE-BE15-1F9E560B64C0}">
      <dsp:nvSpPr>
        <dsp:cNvPr id="0" name=""/>
        <dsp:cNvSpPr/>
      </dsp:nvSpPr>
      <dsp:spPr>
        <a:xfrm>
          <a:off x="3641420" y="868054"/>
          <a:ext cx="1324645" cy="488049"/>
        </a:xfrm>
        <a:custGeom>
          <a:avLst/>
          <a:gdLst/>
          <a:ahLst/>
          <a:cxnLst/>
          <a:rect l="0" t="0" r="0" b="0"/>
          <a:pathLst>
            <a:path>
              <a:moveTo>
                <a:pt x="1324645" y="0"/>
              </a:moveTo>
              <a:lnTo>
                <a:pt x="1324645" y="351397"/>
              </a:lnTo>
              <a:lnTo>
                <a:pt x="0" y="351397"/>
              </a:lnTo>
              <a:lnTo>
                <a:pt x="0" y="48804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D80D7-709D-412E-BED2-045A9E4F3782}">
      <dsp:nvSpPr>
        <dsp:cNvPr id="0" name=""/>
        <dsp:cNvSpPr/>
      </dsp:nvSpPr>
      <dsp:spPr>
        <a:xfrm>
          <a:off x="549196" y="-71363"/>
          <a:ext cx="1847541" cy="914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8012D-F3E5-43DD-87AA-AC5E23AFF5D3}">
      <dsp:nvSpPr>
        <dsp:cNvPr id="0" name=""/>
        <dsp:cNvSpPr/>
      </dsp:nvSpPr>
      <dsp:spPr>
        <a:xfrm>
          <a:off x="713097" y="84341"/>
          <a:ext cx="1847541" cy="914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MVST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$394.4M</a:t>
          </a:r>
        </a:p>
      </dsp:txBody>
      <dsp:txXfrm>
        <a:off x="739883" y="111127"/>
        <a:ext cx="1793969" cy="860977"/>
      </dsp:txXfrm>
    </dsp:sp>
    <dsp:sp modelId="{C6DFF871-5E12-4226-8FBC-8E33EFDA253E}">
      <dsp:nvSpPr>
        <dsp:cNvPr id="0" name=""/>
        <dsp:cNvSpPr/>
      </dsp:nvSpPr>
      <dsp:spPr>
        <a:xfrm>
          <a:off x="4038947" y="-46503"/>
          <a:ext cx="1854238" cy="914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4683B-956A-48CB-B8D5-8CB35BAF8A10}">
      <dsp:nvSpPr>
        <dsp:cNvPr id="0" name=""/>
        <dsp:cNvSpPr/>
      </dsp:nvSpPr>
      <dsp:spPr>
        <a:xfrm>
          <a:off x="4202847" y="109201"/>
          <a:ext cx="1854238" cy="914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MVLST*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$26.0M</a:t>
          </a:r>
        </a:p>
      </dsp:txBody>
      <dsp:txXfrm>
        <a:off x="4229633" y="135987"/>
        <a:ext cx="1800666" cy="860986"/>
      </dsp:txXfrm>
    </dsp:sp>
    <dsp:sp modelId="{D926961B-BE39-47E9-883E-E5960572EBE7}">
      <dsp:nvSpPr>
        <dsp:cNvPr id="0" name=""/>
        <dsp:cNvSpPr/>
      </dsp:nvSpPr>
      <dsp:spPr>
        <a:xfrm>
          <a:off x="834027" y="1356104"/>
          <a:ext cx="5614785" cy="936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922C2-8F2D-48F6-BD46-052F87FA41F5}">
      <dsp:nvSpPr>
        <dsp:cNvPr id="0" name=""/>
        <dsp:cNvSpPr/>
      </dsp:nvSpPr>
      <dsp:spPr>
        <a:xfrm>
          <a:off x="997928" y="1511809"/>
          <a:ext cx="5614785" cy="936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Transit Assistance Fund</a:t>
          </a:r>
        </a:p>
      </dsp:txBody>
      <dsp:txXfrm>
        <a:off x="1025363" y="1539244"/>
        <a:ext cx="5559915" cy="881822"/>
      </dsp:txXfrm>
    </dsp:sp>
    <dsp:sp modelId="{CA290B15-03E0-435B-BFCA-1CD5B02D5FF5}">
      <dsp:nvSpPr>
        <dsp:cNvPr id="0" name=""/>
        <dsp:cNvSpPr/>
      </dsp:nvSpPr>
      <dsp:spPr>
        <a:xfrm>
          <a:off x="275115" y="2709339"/>
          <a:ext cx="3198797" cy="1239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23AE2-57A2-48F2-855A-3703E95D0A79}">
      <dsp:nvSpPr>
        <dsp:cNvPr id="0" name=""/>
        <dsp:cNvSpPr/>
      </dsp:nvSpPr>
      <dsp:spPr>
        <a:xfrm>
          <a:off x="439016" y="2865045"/>
          <a:ext cx="3198797" cy="1239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</a:rPr>
            <a:t>Met</a:t>
          </a:r>
          <a:r>
            <a:rPr lang="en-US" sz="1800" b="1" kern="1200" baseline="0" dirty="0">
              <a:latin typeface="+mj-lt"/>
            </a:rPr>
            <a:t> Council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baseline="0" dirty="0">
              <a:latin typeface="+mj-lt"/>
            </a:rPr>
            <a:t>(90% of MVST)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baseline="0" dirty="0">
              <a:latin typeface="+mj-lt"/>
            </a:rPr>
            <a:t>$355.0M</a:t>
          </a:r>
          <a:endParaRPr lang="en-US" sz="1800" b="0" kern="1200" dirty="0">
            <a:latin typeface="+mj-lt"/>
          </a:endParaRPr>
        </a:p>
      </dsp:txBody>
      <dsp:txXfrm>
        <a:off x="475313" y="2901342"/>
        <a:ext cx="3126203" cy="1166678"/>
      </dsp:txXfrm>
    </dsp:sp>
    <dsp:sp modelId="{209BB735-4E95-4CBE-9CE8-00BC6E4C7CAD}">
      <dsp:nvSpPr>
        <dsp:cNvPr id="0" name=""/>
        <dsp:cNvSpPr/>
      </dsp:nvSpPr>
      <dsp:spPr>
        <a:xfrm>
          <a:off x="3796935" y="2711372"/>
          <a:ext cx="3236427" cy="1225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D13C4-98EF-46F9-82BA-F74FDEE1BE3F}">
      <dsp:nvSpPr>
        <dsp:cNvPr id="0" name=""/>
        <dsp:cNvSpPr/>
      </dsp:nvSpPr>
      <dsp:spPr>
        <a:xfrm>
          <a:off x="3960836" y="2867077"/>
          <a:ext cx="3236427" cy="1225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</a:rPr>
            <a:t>MnDOT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+mj-lt"/>
            </a:rPr>
            <a:t>(10% of MVST &amp; 100% MVLST)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+mj-lt"/>
            </a:rPr>
            <a:t>$65.4M</a:t>
          </a:r>
        </a:p>
      </dsp:txBody>
      <dsp:txXfrm>
        <a:off x="3996720" y="2902961"/>
        <a:ext cx="3164659" cy="1153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0.90115</cdr:x>
      <cdr:y>0.32938</cdr:y>
    </cdr:from>
    <cdr:to>
      <cdr:x>1</cdr:x>
      <cdr:y>0.50976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16677" y="166968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C86F6779-EBE4-4BC4-88AD-9454C6D2114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9114286" cy="14980952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0.62301</cdr:x>
      <cdr:y>0.3</cdr:y>
    </cdr:from>
    <cdr:to>
      <cdr:x>0.77968</cdr:x>
      <cdr:y>0.46897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48225" y="828675"/>
          <a:ext cx="1219200" cy="466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0.77935</cdr:x>
      <cdr:y>0.37628</cdr:y>
    </cdr:from>
    <cdr:to>
      <cdr:x>0.95682</cdr:x>
      <cdr:y>0.6173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3724" y="958843"/>
          <a:ext cx="1736042" cy="61417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i="0" u="sng" strike="noStrike" dirty="0">
              <a:solidFill>
                <a:srgbClr val="000000"/>
              </a:solidFill>
              <a:cs typeface="Arial" panose="020B0604020202020204" pitchFamily="34" charset="0"/>
            </a:rPr>
            <a:t>FY</a:t>
          </a:r>
          <a:r>
            <a:rPr lang="en-US" sz="1600" b="1" i="0" u="sng" strike="noStrike" baseline="0" dirty="0">
              <a:solidFill>
                <a:srgbClr val="000000"/>
              </a:solidFill>
              <a:cs typeface="Arial" panose="020B0604020202020204" pitchFamily="34" charset="0"/>
            </a:rPr>
            <a:t> 2027</a:t>
          </a:r>
        </a:p>
        <a:p xmlns:a="http://schemas.openxmlformats.org/drawingml/2006/main">
          <a:r>
            <a:rPr lang="en-US" sz="1600" b="0" i="0" u="none" strike="noStrike" baseline="0" dirty="0">
              <a:solidFill>
                <a:srgbClr val="000000"/>
              </a:solidFill>
              <a:cs typeface="Arial" panose="020B0604020202020204" pitchFamily="34" charset="0"/>
            </a:rPr>
            <a:t>Debt %: 18.7</a:t>
          </a:r>
        </a:p>
        <a:p xmlns:a="http://schemas.openxmlformats.org/drawingml/2006/main">
          <a:r>
            <a:rPr lang="en-US" sz="1600" b="0" i="0" u="none" strike="noStrike" baseline="0" dirty="0">
              <a:solidFill>
                <a:srgbClr val="000000"/>
              </a:solidFill>
              <a:cs typeface="Arial" panose="020B0604020202020204" pitchFamily="34" charset="0"/>
            </a:rPr>
            <a:t>Debt $: 314.7M</a:t>
          </a:r>
          <a:endParaRPr lang="en-US" sz="1600" b="0" i="0" u="none" strike="noStrike" dirty="0">
            <a:solidFill>
              <a:srgbClr val="000000"/>
            </a:solidFill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1/13/2023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5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39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14DD9-E157-4CDE-80A7-28F3519BA6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547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516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55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47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5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86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541C0-ADED-4493-B8E2-C55890FE1DD0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207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99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8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548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9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1363" indent="-284163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39825" indent="-227013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597025" indent="-227013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2638" indent="-227013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0983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6703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423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143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F412EB-D41F-48B3-ACE8-C9FEFF41597F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328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u="none" strike="noStrike" baseline="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0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54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90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01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33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20 years: 2003-2022:</a:t>
            </a:r>
            <a:r>
              <a:rPr lang="en-US" baseline="0" dirty="0"/>
              <a:t> Rev growth +3.4%, CCI +5.2%. Real growth -1.7%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10 years: 2013-2022:</a:t>
            </a:r>
            <a:r>
              <a:rPr lang="en-US" baseline="0" dirty="0"/>
              <a:t> Rev growth +3.5%, CCI +4.0%. Real growth -0.5%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5 year CCI: +8.5%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027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9009538-A21D-4555-BE5D-8EF5749E0E83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638" y="1842964"/>
            <a:ext cx="5324726" cy="6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783" indent="-228594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2971" indent="-228594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160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349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537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96E1-A4FC-429F-BC8D-0715349B9C31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783" indent="-228594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2971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160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349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537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6DA4-0CB0-4C85-9209-B2ECFF970473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/>
          <a:p>
            <a:fld id="{74C4DE62-D8EB-4A52-8C6B-2CBAF41C5545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BCE62D-8F57-46DD-8CDE-11EB93F06CDA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39F627-43EB-4FF8-A3C5-D58E96A9C7D9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89C3468-583D-488B-AC9E-688247E7387E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A85FC2-B841-4252-80F8-1090809EE1E4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70320D-5EE6-4E69-A82D-FC532303ADC8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1810646-7537-474D-AB24-4C62A4B6EE16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B045-634A-484B-B3B7-D268139AA758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1C6F878-A240-4463-86B4-9F79C2830822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233" y="2118359"/>
            <a:ext cx="5843117" cy="69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1" y="1964392"/>
            <a:ext cx="1749143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20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5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8BDB-B9E9-43CA-9331-976BEF904697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9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E64D-1C0E-4A02-A1F8-290A61C523CA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1674774"/>
            <a:ext cx="1394107" cy="15348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0" y="3939365"/>
            <a:ext cx="1394107" cy="15348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4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1674775"/>
            <a:ext cx="1394107" cy="15348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5" y="3939365"/>
            <a:ext cx="1394107" cy="15348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D474-9025-4E29-9192-392564619333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167477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0" y="393936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4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167477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5" y="393936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1498-6C7D-4BBA-90C0-E54B57ED9E8C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2571731"/>
            <a:ext cx="1528763" cy="1634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7933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571731"/>
            <a:ext cx="1552662" cy="1634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539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DD8A-FB27-4963-8031-B35726F5F62D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D634-E2D8-46D1-90AB-3AE4C8C58AE1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22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2" y="6138335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3" y="6089345"/>
            <a:ext cx="3109319" cy="3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156DCC-60D7-4145-9DA0-BBD334709A9C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9"/>
            <a:ext cx="5127715" cy="3847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340608" y="1043181"/>
            <a:ext cx="5519698" cy="42237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DA5F33-226A-42ED-B0F3-98FA95D2866A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1574940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1735810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1" y="6356353"/>
            <a:ext cx="1018943" cy="365125"/>
          </a:xfrm>
        </p:spPr>
        <p:txBody>
          <a:bodyPr/>
          <a:lstStyle/>
          <a:p>
            <a:fld id="{35356EC8-0A43-4786-9371-E2B0245BC560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50" y="6356353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691885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39E0F0-F17B-440C-87EA-FB06E7EC237E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CD468E-8492-4A5A-A6F4-ACED5E9D9D82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0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9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AFD8EB-D206-4EDF-BCD4-EBCC41288310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0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9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7D7A2E-D288-4A46-A4AE-8618D780839C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6043-6135-4505-8970-23F636AA49E1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3959352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04" algn="l"/>
                <a:tab pos="3770219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87F808-89AD-4E1F-B25C-A02E2685CCC9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67199" y="912530"/>
            <a:ext cx="3519141" cy="340343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3" y="524007"/>
            <a:ext cx="1616475" cy="1521646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667369" y="3298351"/>
            <a:ext cx="1978484" cy="1916747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0444A0-AA18-4A8B-A65B-2D408C4624A8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8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219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EF4B4A-8B68-411E-A929-0FB696534F4B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95D92-BF37-4683-8904-CA4D238F3D62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C6DC-5C86-45E3-ABC4-87ED14CEBB66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F94ADC-6358-4878-866B-0F059FA05330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400849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0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9999" i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08F048-BD71-448C-8B15-FEBEDB64212F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27409" y="1090051"/>
            <a:ext cx="3898746" cy="3996299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0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9999" i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62ECE-012E-4F08-9914-D9A51D0C5D5C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6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72FDE0-5713-416A-A872-2278A5E66508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54" y="825690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2F5E5D-3964-4C4D-B390-CD2B7C2A81DC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54" y="704087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A2E0FCC-F542-4F8E-AD88-F878AC0168E0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938" y="812678"/>
            <a:ext cx="3109319" cy="3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0851D-9D49-40DC-AE6E-C72563557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E9A4FF-C24C-4F93-8C32-FB9C9FD8C4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676400"/>
            <a:ext cx="78867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268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D579-AD4A-4437-8418-9F5EA1BACBA3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736086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9536" y="1594627"/>
            <a:ext cx="3845814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8EEC-9F00-4EDB-86E4-D6C098B27D35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891" indent="-342891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080" indent="-342891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21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09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498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0172-DE85-4327-BF58-13B31AA373F1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90DF-FB6F-4C52-A7E4-9C09C5677E99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5AD7193-467C-4505-9BAD-1CAF36BF4B3A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  <p:sldLayoutId id="2147483820" r:id="rId50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429000"/>
            <a:ext cx="9144000" cy="1295183"/>
          </a:xfrm>
        </p:spPr>
        <p:txBody>
          <a:bodyPr>
            <a:normAutofit/>
          </a:bodyPr>
          <a:lstStyle/>
          <a:p>
            <a:r>
              <a:rPr lang="en-US" sz="4000" dirty="0"/>
              <a:t>MnDOT November 2022 Forecast Update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101849" y="4822028"/>
            <a:ext cx="4940300" cy="1218462"/>
          </a:xfrm>
        </p:spPr>
        <p:txBody>
          <a:bodyPr>
            <a:normAutofit/>
          </a:bodyPr>
          <a:lstStyle/>
          <a:p>
            <a:r>
              <a:rPr lang="en-US" sz="2000" dirty="0"/>
              <a:t>Sam Brown</a:t>
            </a:r>
          </a:p>
          <a:p>
            <a:r>
              <a:rPr lang="en-US" dirty="0"/>
              <a:t>MnDOT Agency Budget Director</a:t>
            </a:r>
          </a:p>
          <a:p>
            <a:r>
              <a:rPr lang="en-US" dirty="0"/>
              <a:t>January 17, 2023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mndot.gov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157A6C-9097-4BC4-A8F3-F4B7CE84E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342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86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2" y="196275"/>
            <a:ext cx="8614741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Key Fiscal Issues: $18B funding gap over 20 years </a:t>
            </a:r>
            <a:br>
              <a:rPr lang="en-US" dirty="0"/>
            </a:br>
            <a:r>
              <a:rPr lang="en-US" dirty="0"/>
              <a:t>($900M/year)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849050" y="1956299"/>
          <a:ext cx="5097816" cy="3668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36071" y="2449218"/>
            <a:ext cx="26512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tx2"/>
                </a:solidFill>
              </a:rPr>
              <a:t>20 year Transportation Needs identified in current </a:t>
            </a:r>
            <a:br>
              <a:rPr lang="en-US" sz="1500" dirty="0">
                <a:solidFill>
                  <a:schemeClr val="tx2"/>
                </a:solidFill>
              </a:rPr>
            </a:br>
            <a:r>
              <a:rPr lang="en-US" sz="1500" dirty="0">
                <a:solidFill>
                  <a:schemeClr val="tx2"/>
                </a:solidFill>
              </a:rPr>
              <a:t>State Highway Investment Plan</a:t>
            </a:r>
          </a:p>
          <a:p>
            <a:pPr algn="ctr"/>
            <a:endParaRPr lang="en-US" sz="1500" dirty="0">
              <a:solidFill>
                <a:schemeClr val="tx2"/>
              </a:solidFill>
            </a:endParaRPr>
          </a:p>
          <a:p>
            <a:pPr algn="ctr"/>
            <a:r>
              <a:rPr lang="en-US" sz="1500" b="1" dirty="0">
                <a:solidFill>
                  <a:schemeClr val="tx2"/>
                </a:solidFill>
              </a:rPr>
              <a:t>Transportation needs = $39B</a:t>
            </a:r>
          </a:p>
          <a:p>
            <a:pPr algn="ctr"/>
            <a:endParaRPr lang="en-US" sz="1500" b="1" dirty="0">
              <a:solidFill>
                <a:schemeClr val="tx2"/>
              </a:solidFill>
            </a:endParaRPr>
          </a:p>
          <a:p>
            <a:pPr algn="ctr"/>
            <a:r>
              <a:rPr lang="en-US" sz="1500" b="1" dirty="0">
                <a:solidFill>
                  <a:schemeClr val="tx2"/>
                </a:solidFill>
              </a:rPr>
              <a:t>Available revenue = $21B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D387-87A7-4201-9114-07EE6927DDB1}" type="datetime1">
              <a:rPr lang="en-US" smtClean="0"/>
              <a:t>1/13/2023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36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25B88-C44C-44F5-8F55-DE5AB3C0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360164"/>
            <a:ext cx="7886700" cy="994172"/>
          </a:xfrm>
        </p:spPr>
        <p:txBody>
          <a:bodyPr>
            <a:normAutofit/>
          </a:bodyPr>
          <a:lstStyle/>
          <a:p>
            <a:r>
              <a:rPr lang="en-US" sz="4950" dirty="0"/>
              <a:t>Revenue vs. Need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7EE33-CBA6-46F5-B870-98B9953FF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661" y="1182757"/>
            <a:ext cx="5182014" cy="4817993"/>
          </a:xfrm>
        </p:spPr>
        <p:txBody>
          <a:bodyPr>
            <a:normAutofit fontScale="92500" lnSpcReduction="10000"/>
          </a:bodyPr>
          <a:lstStyle/>
          <a:p>
            <a:pPr marL="175022" indent="-175022">
              <a:lnSpc>
                <a:spcPct val="120000"/>
              </a:lnSpc>
            </a:pPr>
            <a:r>
              <a:rPr lang="en-US" sz="1600" b="1" dirty="0">
                <a:latin typeface="+mn-lt"/>
              </a:rPr>
              <a:t>MnDOT is projecting a funding gap of </a:t>
            </a:r>
            <a:br>
              <a:rPr lang="en-US" sz="1600" b="1" dirty="0">
                <a:latin typeface="+mn-lt"/>
              </a:rPr>
            </a:br>
            <a:r>
              <a:rPr lang="en-US" sz="1600" b="1" dirty="0">
                <a:latin typeface="+mn-lt"/>
              </a:rPr>
              <a:t>between $19 – $27 billion</a:t>
            </a:r>
          </a:p>
          <a:p>
            <a:pPr marL="175022" indent="-175022">
              <a:lnSpc>
                <a:spcPct val="120000"/>
              </a:lnSpc>
            </a:pPr>
            <a:r>
              <a:rPr lang="en-US" sz="1600" dirty="0"/>
              <a:t>Increase due to several factors</a:t>
            </a:r>
          </a:p>
          <a:p>
            <a:pPr marL="517922" lvl="1" indent="-175022">
              <a:lnSpc>
                <a:spcPct val="120000"/>
              </a:lnSpc>
            </a:pPr>
            <a:r>
              <a:rPr lang="en-US" sz="1400" dirty="0"/>
              <a:t>Projected costs of inflation</a:t>
            </a:r>
          </a:p>
          <a:p>
            <a:pPr marL="517922" lvl="1" indent="-175022">
              <a:lnSpc>
                <a:spcPct val="120000"/>
              </a:lnSpc>
            </a:pPr>
            <a:r>
              <a:rPr lang="en-US" sz="1400" dirty="0"/>
              <a:t>Refined and more thorough planning processes</a:t>
            </a:r>
          </a:p>
          <a:p>
            <a:pPr marL="517922" lvl="1" indent="-175022">
              <a:lnSpc>
                <a:spcPct val="120000"/>
              </a:lnSpc>
            </a:pPr>
            <a:r>
              <a:rPr lang="en-US" sz="1400" dirty="0"/>
              <a:t>New state goals in areas such as pedestrian and bicycle facilities and freight</a:t>
            </a:r>
          </a:p>
          <a:p>
            <a:pPr marL="175022" indent="-175022">
              <a:lnSpc>
                <a:spcPct val="120000"/>
              </a:lnSpc>
            </a:pPr>
            <a:r>
              <a:rPr lang="en-US" sz="1600" dirty="0"/>
              <a:t>Low end of estimated need reflects Minnesota successfully achieving preliminary goals of reducing per capita Vehicle Miles Traveled (VMT) </a:t>
            </a:r>
          </a:p>
          <a:p>
            <a:pPr marL="175022" indent="-175022">
              <a:lnSpc>
                <a:spcPct val="120000"/>
              </a:lnSpc>
            </a:pPr>
            <a:r>
              <a:rPr lang="en-US" sz="1600" dirty="0"/>
              <a:t>In addition to the needs identified by MnDOT, cities and counties have identified $5-6 billion in priority investments on the state highway system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C9C509-1B3A-4753-937F-D813CA39FD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6401" y="1801421"/>
            <a:ext cx="3559748" cy="357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84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03901-9A3F-4725-AD92-CB675D168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MnSHIP</a:t>
            </a:r>
            <a:r>
              <a:rPr lang="en-US" dirty="0"/>
              <a:t>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872C2-43CF-47C1-9730-159BD96A1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plan is currently being updated</a:t>
            </a:r>
          </a:p>
          <a:p>
            <a:r>
              <a:rPr lang="en-US" dirty="0"/>
              <a:t>Public Engagement for Draft Investment Direction: February – May 2023</a:t>
            </a:r>
          </a:p>
          <a:p>
            <a:r>
              <a:rPr lang="en-US" dirty="0"/>
              <a:t>Anticipated completion: Fall 2023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34FC5-8336-4336-ADCF-B150EC949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D579-AD4A-4437-8418-9F5EA1BACBA3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6B3AB-5FBE-4141-9876-ADFF3B99B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58FCF-41BB-42E6-8315-586FF1656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88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202A9-8CEE-421B-8251-821E58FCC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 Condition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2EE24-421E-4433-B78C-3E094436B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7188" y="6431756"/>
            <a:ext cx="822751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6B718A6-5FB3-4D59-9CA4-FAB7A5381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510249"/>
              </p:ext>
            </p:extLst>
          </p:nvPr>
        </p:nvGraphicFramePr>
        <p:xfrm>
          <a:off x="853591" y="1826387"/>
          <a:ext cx="7544973" cy="1316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2404">
                  <a:extLst>
                    <a:ext uri="{9D8B030D-6E8A-4147-A177-3AD203B41FA5}">
                      <a16:colId xmlns:a16="http://schemas.microsoft.com/office/drawing/2014/main" val="3846812523"/>
                    </a:ext>
                  </a:extLst>
                </a:gridCol>
                <a:gridCol w="1569491">
                  <a:extLst>
                    <a:ext uri="{9D8B030D-6E8A-4147-A177-3AD203B41FA5}">
                      <a16:colId xmlns:a16="http://schemas.microsoft.com/office/drawing/2014/main" val="1106866918"/>
                    </a:ext>
                  </a:extLst>
                </a:gridCol>
                <a:gridCol w="961946">
                  <a:extLst>
                    <a:ext uri="{9D8B030D-6E8A-4147-A177-3AD203B41FA5}">
                      <a16:colId xmlns:a16="http://schemas.microsoft.com/office/drawing/2014/main" val="1520331581"/>
                    </a:ext>
                  </a:extLst>
                </a:gridCol>
                <a:gridCol w="1324785">
                  <a:extLst>
                    <a:ext uri="{9D8B030D-6E8A-4147-A177-3AD203B41FA5}">
                      <a16:colId xmlns:a16="http://schemas.microsoft.com/office/drawing/2014/main" val="2963947767"/>
                    </a:ext>
                  </a:extLst>
                </a:gridCol>
                <a:gridCol w="1316347">
                  <a:extLst>
                    <a:ext uri="{9D8B030D-6E8A-4147-A177-3AD203B41FA5}">
                      <a16:colId xmlns:a16="http://schemas.microsoft.com/office/drawing/2014/main" val="4172094541"/>
                    </a:ext>
                  </a:extLst>
                </a:gridCol>
              </a:tblGrid>
              <a:tr h="6191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National Highway System Bridges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Current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(2021)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Target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End of STIP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(2026)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End of CHIP</a:t>
                      </a:r>
                    </a:p>
                    <a:p>
                      <a:pPr algn="ctr"/>
                      <a:r>
                        <a:rPr lang="en-US" sz="1400" dirty="0"/>
                        <a:t>(2032)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2294444388"/>
                  </a:ext>
                </a:extLst>
              </a:tr>
              <a:tr h="34847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Good Condition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30.4%</a:t>
                      </a:r>
                    </a:p>
                  </a:txBody>
                  <a:tcPr marL="51435" marR="51435" marT="25718" marB="25718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55%</a:t>
                      </a:r>
                      <a:endParaRPr lang="en-US" sz="1400" b="1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40.8%</a:t>
                      </a:r>
                    </a:p>
                  </a:txBody>
                  <a:tcPr marL="51435" marR="51435" marT="25718" marB="25718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43.7%</a:t>
                      </a:r>
                    </a:p>
                  </a:txBody>
                  <a:tcPr marL="51435" marR="51435" marT="25718" marB="25718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27707"/>
                  </a:ext>
                </a:extLst>
              </a:tr>
              <a:tr h="34847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Poor Condition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6.3%</a:t>
                      </a:r>
                    </a:p>
                  </a:txBody>
                  <a:tcPr marL="51435" marR="51435" marT="25718" marB="2571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≤ 5%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3.7%</a:t>
                      </a:r>
                    </a:p>
                  </a:txBody>
                  <a:tcPr marL="51435" marR="51435" marT="25718" marB="25718">
                    <a:solidFill>
                      <a:srgbClr val="78BE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11.3%</a:t>
                      </a:r>
                    </a:p>
                  </a:txBody>
                  <a:tcPr marL="51435" marR="51435" marT="25718" marB="25718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713988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104B3A4B-E966-46BB-9670-D0181B60D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3" y="4839048"/>
            <a:ext cx="2310149" cy="1485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6A78EB33-487F-4578-999A-DE907B9D0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186944"/>
              </p:ext>
            </p:extLst>
          </p:nvPr>
        </p:nvGraphicFramePr>
        <p:xfrm>
          <a:off x="853591" y="3325168"/>
          <a:ext cx="7544972" cy="1485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988">
                  <a:extLst>
                    <a:ext uri="{9D8B030D-6E8A-4147-A177-3AD203B41FA5}">
                      <a16:colId xmlns:a16="http://schemas.microsoft.com/office/drawing/2014/main" val="3846812523"/>
                    </a:ext>
                  </a:extLst>
                </a:gridCol>
                <a:gridCol w="1553906">
                  <a:extLst>
                    <a:ext uri="{9D8B030D-6E8A-4147-A177-3AD203B41FA5}">
                      <a16:colId xmlns:a16="http://schemas.microsoft.com/office/drawing/2014/main" val="1106866918"/>
                    </a:ext>
                  </a:extLst>
                </a:gridCol>
                <a:gridCol w="961946">
                  <a:extLst>
                    <a:ext uri="{9D8B030D-6E8A-4147-A177-3AD203B41FA5}">
                      <a16:colId xmlns:a16="http://schemas.microsoft.com/office/drawing/2014/main" val="1520331581"/>
                    </a:ext>
                  </a:extLst>
                </a:gridCol>
                <a:gridCol w="1324785">
                  <a:extLst>
                    <a:ext uri="{9D8B030D-6E8A-4147-A177-3AD203B41FA5}">
                      <a16:colId xmlns:a16="http://schemas.microsoft.com/office/drawing/2014/main" val="2963947767"/>
                    </a:ext>
                  </a:extLst>
                </a:gridCol>
                <a:gridCol w="1316347">
                  <a:extLst>
                    <a:ext uri="{9D8B030D-6E8A-4147-A177-3AD203B41FA5}">
                      <a16:colId xmlns:a16="http://schemas.microsoft.com/office/drawing/2014/main" val="4172094541"/>
                    </a:ext>
                  </a:extLst>
                </a:gridCol>
              </a:tblGrid>
              <a:tr h="70386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Other State Highway Bridges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Current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(2021)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Target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End of STIP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(2026)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End of CHIP</a:t>
                      </a:r>
                    </a:p>
                    <a:p>
                      <a:pPr algn="ctr"/>
                      <a:r>
                        <a:rPr lang="en-US" sz="1400" dirty="0"/>
                        <a:t>(2032)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2294444388"/>
                  </a:ext>
                </a:extLst>
              </a:tr>
              <a:tr h="3866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Good Condition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30.5%</a:t>
                      </a:r>
                    </a:p>
                  </a:txBody>
                  <a:tcPr marL="51435" marR="51435" marT="25718" marB="25718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50%</a:t>
                      </a:r>
                      <a:endParaRPr lang="en-US" sz="1400" b="1" baseline="300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31.3%</a:t>
                      </a:r>
                    </a:p>
                  </a:txBody>
                  <a:tcPr marL="51435" marR="51435" marT="25718" marB="25718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31.2%</a:t>
                      </a:r>
                    </a:p>
                  </a:txBody>
                  <a:tcPr marL="51435" marR="51435" marT="25718" marB="25718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052222"/>
                  </a:ext>
                </a:extLst>
              </a:tr>
              <a:tr h="39506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Poor Condition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4.4%</a:t>
                      </a:r>
                    </a:p>
                  </a:txBody>
                  <a:tcPr marL="51435" marR="51435" marT="25718" marB="25718">
                    <a:solidFill>
                      <a:srgbClr val="78BE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≤ 8%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4.4%</a:t>
                      </a:r>
                    </a:p>
                  </a:txBody>
                  <a:tcPr marL="51435" marR="51435" marT="25718" marB="25718">
                    <a:solidFill>
                      <a:srgbClr val="78BE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12.1%</a:t>
                      </a:r>
                    </a:p>
                  </a:txBody>
                  <a:tcPr marL="51435" marR="51435" marT="25718" marB="25718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11556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0EF18A6-8A8E-4D9C-96FD-92C4A2D21948}"/>
              </a:ext>
            </a:extLst>
          </p:cNvPr>
          <p:cNvSpPr txBox="1"/>
          <p:nvPr/>
        </p:nvSpPr>
        <p:spPr>
          <a:xfrm>
            <a:off x="2604051" y="5220430"/>
            <a:ext cx="6321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*MnDOT has increased the accuracy of bridge condition data over the past 4-5 years through improved training, quality control and quality assurance of bridge inspections.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B3AFC-21E4-4F18-ACAF-2E1A4DBDF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546" y="6313679"/>
            <a:ext cx="764207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6858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7ED579-AD4A-4437-8418-9F5EA1BACBA3}" type="datetime1">
              <a:rPr lang="en-US" smtClean="0"/>
              <a:pPr/>
              <a:t>1/13/2023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919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202A9-8CEE-421B-8251-821E58FCC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Pavement Condition (Ride Quality)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2EE24-421E-4433-B78C-3E094436B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3763" y="5624515"/>
            <a:ext cx="822751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73ABD1-C59E-43A0-8DA9-52A092273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662835"/>
              </p:ext>
            </p:extLst>
          </p:nvPr>
        </p:nvGraphicFramePr>
        <p:xfrm>
          <a:off x="471488" y="1724320"/>
          <a:ext cx="8043860" cy="1522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272">
                  <a:extLst>
                    <a:ext uri="{9D8B030D-6E8A-4147-A177-3AD203B41FA5}">
                      <a16:colId xmlns:a16="http://schemas.microsoft.com/office/drawing/2014/main" val="3846812523"/>
                    </a:ext>
                  </a:extLst>
                </a:gridCol>
                <a:gridCol w="1673268">
                  <a:extLst>
                    <a:ext uri="{9D8B030D-6E8A-4147-A177-3AD203B41FA5}">
                      <a16:colId xmlns:a16="http://schemas.microsoft.com/office/drawing/2014/main" val="1106866918"/>
                    </a:ext>
                  </a:extLst>
                </a:gridCol>
                <a:gridCol w="1025552">
                  <a:extLst>
                    <a:ext uri="{9D8B030D-6E8A-4147-A177-3AD203B41FA5}">
                      <a16:colId xmlns:a16="http://schemas.microsoft.com/office/drawing/2014/main" val="1520331581"/>
                    </a:ext>
                  </a:extLst>
                </a:gridCol>
                <a:gridCol w="1412382">
                  <a:extLst>
                    <a:ext uri="{9D8B030D-6E8A-4147-A177-3AD203B41FA5}">
                      <a16:colId xmlns:a16="http://schemas.microsoft.com/office/drawing/2014/main" val="2963947767"/>
                    </a:ext>
                  </a:extLst>
                </a:gridCol>
                <a:gridCol w="1403386">
                  <a:extLst>
                    <a:ext uri="{9D8B030D-6E8A-4147-A177-3AD203B41FA5}">
                      <a16:colId xmlns:a16="http://schemas.microsoft.com/office/drawing/2014/main" val="4172094541"/>
                    </a:ext>
                  </a:extLst>
                </a:gridCol>
              </a:tblGrid>
              <a:tr h="7163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Interstate Pavements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Current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(2021)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Target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End of STIP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(2026)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End of CHIP</a:t>
                      </a:r>
                    </a:p>
                    <a:p>
                      <a:pPr algn="ctr"/>
                      <a:r>
                        <a:rPr lang="en-US" sz="1400" dirty="0"/>
                        <a:t>(2032)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2294444388"/>
                  </a:ext>
                </a:extLst>
              </a:tr>
              <a:tr h="40312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Good Condition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93%</a:t>
                      </a:r>
                    </a:p>
                  </a:txBody>
                  <a:tcPr marL="51435" marR="51435" marT="25718" marB="25718">
                    <a:solidFill>
                      <a:srgbClr val="78BE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70%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87%</a:t>
                      </a:r>
                    </a:p>
                  </a:txBody>
                  <a:tcPr marL="51435" marR="51435" marT="25718" marB="25718">
                    <a:solidFill>
                      <a:srgbClr val="78BE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84%</a:t>
                      </a:r>
                    </a:p>
                  </a:txBody>
                  <a:tcPr marL="51435" marR="51435" marT="25718" marB="25718">
                    <a:solidFill>
                      <a:srgbClr val="78BE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27707"/>
                  </a:ext>
                </a:extLst>
              </a:tr>
              <a:tr h="40312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Poor Condition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0.4%</a:t>
                      </a:r>
                    </a:p>
                  </a:txBody>
                  <a:tcPr marL="51435" marR="51435" marT="25718" marB="25718">
                    <a:solidFill>
                      <a:srgbClr val="78BE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≤ 2%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0.6%</a:t>
                      </a:r>
                    </a:p>
                  </a:txBody>
                  <a:tcPr marL="51435" marR="51435" marT="25718" marB="25718">
                    <a:solidFill>
                      <a:srgbClr val="78BE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2.9%</a:t>
                      </a:r>
                    </a:p>
                  </a:txBody>
                  <a:tcPr marL="51435" marR="51435" marT="25718" marB="25718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71398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F856B65-F2CD-41AD-8343-17148FFF39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941369"/>
              </p:ext>
            </p:extLst>
          </p:nvPr>
        </p:nvGraphicFramePr>
        <p:xfrm>
          <a:off x="471488" y="3246889"/>
          <a:ext cx="8043859" cy="1424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272">
                  <a:extLst>
                    <a:ext uri="{9D8B030D-6E8A-4147-A177-3AD203B41FA5}">
                      <a16:colId xmlns:a16="http://schemas.microsoft.com/office/drawing/2014/main" val="3846812523"/>
                    </a:ext>
                  </a:extLst>
                </a:gridCol>
                <a:gridCol w="1673268">
                  <a:extLst>
                    <a:ext uri="{9D8B030D-6E8A-4147-A177-3AD203B41FA5}">
                      <a16:colId xmlns:a16="http://schemas.microsoft.com/office/drawing/2014/main" val="1106866918"/>
                    </a:ext>
                  </a:extLst>
                </a:gridCol>
                <a:gridCol w="1025551">
                  <a:extLst>
                    <a:ext uri="{9D8B030D-6E8A-4147-A177-3AD203B41FA5}">
                      <a16:colId xmlns:a16="http://schemas.microsoft.com/office/drawing/2014/main" val="1520331581"/>
                    </a:ext>
                  </a:extLst>
                </a:gridCol>
                <a:gridCol w="1412382">
                  <a:extLst>
                    <a:ext uri="{9D8B030D-6E8A-4147-A177-3AD203B41FA5}">
                      <a16:colId xmlns:a16="http://schemas.microsoft.com/office/drawing/2014/main" val="2963947767"/>
                    </a:ext>
                  </a:extLst>
                </a:gridCol>
                <a:gridCol w="1403386">
                  <a:extLst>
                    <a:ext uri="{9D8B030D-6E8A-4147-A177-3AD203B41FA5}">
                      <a16:colId xmlns:a16="http://schemas.microsoft.com/office/drawing/2014/main" val="4172094541"/>
                    </a:ext>
                  </a:extLst>
                </a:gridCol>
              </a:tblGrid>
              <a:tr h="6701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National Highway System (Non-Interstate) Pavements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Current 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(2021)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Target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End of STIP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(2026)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End of CHIP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(2032)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2294444388"/>
                  </a:ext>
                </a:extLst>
              </a:tr>
              <a:tr h="3771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Good Condition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82%</a:t>
                      </a:r>
                    </a:p>
                  </a:txBody>
                  <a:tcPr marL="51435" marR="51435" marT="25718" marB="25718">
                    <a:solidFill>
                      <a:srgbClr val="78BE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65%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73%</a:t>
                      </a:r>
                    </a:p>
                  </a:txBody>
                  <a:tcPr marL="51435" marR="51435" marT="25718" marB="25718">
                    <a:solidFill>
                      <a:srgbClr val="78BE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70%</a:t>
                      </a:r>
                    </a:p>
                  </a:txBody>
                  <a:tcPr marL="51435" marR="51435" marT="25718" marB="25718">
                    <a:solidFill>
                      <a:srgbClr val="78BE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27707"/>
                  </a:ext>
                </a:extLst>
              </a:tr>
              <a:tr h="37716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Poor Condition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0.5%</a:t>
                      </a:r>
                    </a:p>
                  </a:txBody>
                  <a:tcPr marL="51435" marR="51435" marT="25718" marB="25718">
                    <a:solidFill>
                      <a:srgbClr val="78BE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≤ 4%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1.4%</a:t>
                      </a:r>
                    </a:p>
                  </a:txBody>
                  <a:tcPr marL="51435" marR="51435" marT="25718" marB="25718">
                    <a:solidFill>
                      <a:srgbClr val="78BE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3865"/>
                          </a:solidFill>
                        </a:rPr>
                        <a:t>3.0%</a:t>
                      </a:r>
                    </a:p>
                  </a:txBody>
                  <a:tcPr marL="51435" marR="51435" marT="25718" marB="25718">
                    <a:solidFill>
                      <a:srgbClr val="78BE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71398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E3E02C9-F238-4EE5-A8EF-CAEE95C79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321256"/>
              </p:ext>
            </p:extLst>
          </p:nvPr>
        </p:nvGraphicFramePr>
        <p:xfrm>
          <a:off x="471488" y="4691521"/>
          <a:ext cx="8043858" cy="1424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271">
                  <a:extLst>
                    <a:ext uri="{9D8B030D-6E8A-4147-A177-3AD203B41FA5}">
                      <a16:colId xmlns:a16="http://schemas.microsoft.com/office/drawing/2014/main" val="3846812523"/>
                    </a:ext>
                  </a:extLst>
                </a:gridCol>
                <a:gridCol w="1673268">
                  <a:extLst>
                    <a:ext uri="{9D8B030D-6E8A-4147-A177-3AD203B41FA5}">
                      <a16:colId xmlns:a16="http://schemas.microsoft.com/office/drawing/2014/main" val="1106866918"/>
                    </a:ext>
                  </a:extLst>
                </a:gridCol>
                <a:gridCol w="1025551">
                  <a:extLst>
                    <a:ext uri="{9D8B030D-6E8A-4147-A177-3AD203B41FA5}">
                      <a16:colId xmlns:a16="http://schemas.microsoft.com/office/drawing/2014/main" val="1520331581"/>
                    </a:ext>
                  </a:extLst>
                </a:gridCol>
                <a:gridCol w="1412382">
                  <a:extLst>
                    <a:ext uri="{9D8B030D-6E8A-4147-A177-3AD203B41FA5}">
                      <a16:colId xmlns:a16="http://schemas.microsoft.com/office/drawing/2014/main" val="2963947767"/>
                    </a:ext>
                  </a:extLst>
                </a:gridCol>
                <a:gridCol w="1403386">
                  <a:extLst>
                    <a:ext uri="{9D8B030D-6E8A-4147-A177-3AD203B41FA5}">
                      <a16:colId xmlns:a16="http://schemas.microsoft.com/office/drawing/2014/main" val="4172094541"/>
                    </a:ext>
                  </a:extLst>
                </a:gridCol>
              </a:tblGrid>
              <a:tr h="6701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Other State Highway Pavements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Current 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(2021)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Target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End of STIP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(2026)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End of CHIP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(2032)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2294444388"/>
                  </a:ext>
                </a:extLst>
              </a:tr>
              <a:tr h="3771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Good Condition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77%</a:t>
                      </a:r>
                    </a:p>
                  </a:txBody>
                  <a:tcPr marL="51435" marR="51435" marT="25718" marB="25718">
                    <a:solidFill>
                      <a:srgbClr val="78BE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60%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61%</a:t>
                      </a:r>
                    </a:p>
                  </a:txBody>
                  <a:tcPr marL="51435" marR="51435" marT="25718" marB="25718">
                    <a:solidFill>
                      <a:srgbClr val="78BE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48%</a:t>
                      </a:r>
                    </a:p>
                  </a:txBody>
                  <a:tcPr marL="51435" marR="51435" marT="25718" marB="25718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27707"/>
                  </a:ext>
                </a:extLst>
              </a:tr>
              <a:tr h="37716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Poor Condition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2%</a:t>
                      </a:r>
                    </a:p>
                  </a:txBody>
                  <a:tcPr marL="51435" marR="51435" marT="25718" marB="25718">
                    <a:solidFill>
                      <a:srgbClr val="78BE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≤ 8%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3.5%</a:t>
                      </a:r>
                    </a:p>
                  </a:txBody>
                  <a:tcPr marL="51435" marR="51435" marT="25718" marB="25718">
                    <a:solidFill>
                      <a:srgbClr val="78BE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6.2%</a:t>
                      </a:r>
                    </a:p>
                  </a:txBody>
                  <a:tcPr marL="51435" marR="51435" marT="25718" marB="25718">
                    <a:solidFill>
                      <a:srgbClr val="78BE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71398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7B9D3F-82DD-4A3F-950B-35E4D00F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2402" y="6431756"/>
            <a:ext cx="764207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6858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7ED579-AD4A-4437-8418-9F5EA1BACBA3}" type="datetime1">
              <a:rPr lang="en-US" smtClean="0"/>
              <a:pPr/>
              <a:t>1/13/2023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310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40FC2-C632-4030-B02F-A001F680D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Trunk Highway Fund Balance</a:t>
            </a:r>
            <a:br>
              <a:rPr lang="en-US" dirty="0"/>
            </a:br>
            <a:r>
              <a:rPr lang="en-US" sz="2700" dirty="0"/>
              <a:t>$ in millions</a:t>
            </a:r>
            <a:br>
              <a:rPr lang="en-US" sz="2700" dirty="0"/>
            </a:br>
            <a:r>
              <a:rPr lang="en-US" sz="2700" dirty="0"/>
              <a:t>All activity reflects TH Fund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18B6BA9-1F78-4468-8E1C-0B13B03A9F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851925"/>
              </p:ext>
            </p:extLst>
          </p:nvPr>
        </p:nvGraphicFramePr>
        <p:xfrm>
          <a:off x="143131" y="1354727"/>
          <a:ext cx="8857739" cy="4754880"/>
        </p:xfrm>
        <a:graphic>
          <a:graphicData uri="http://schemas.openxmlformats.org/drawingml/2006/table">
            <a:tbl>
              <a:tblPr firstRow="1" lastRow="1" bandRow="1">
                <a:tableStyleId>{6E25E649-3F16-4E02-A733-19D2CDBF48F0}</a:tableStyleId>
              </a:tblPr>
              <a:tblGrid>
                <a:gridCol w="2802775">
                  <a:extLst>
                    <a:ext uri="{9D8B030D-6E8A-4147-A177-3AD203B41FA5}">
                      <a16:colId xmlns:a16="http://schemas.microsoft.com/office/drawing/2014/main" val="230952038"/>
                    </a:ext>
                  </a:extLst>
                </a:gridCol>
                <a:gridCol w="1513741">
                  <a:extLst>
                    <a:ext uri="{9D8B030D-6E8A-4147-A177-3AD203B41FA5}">
                      <a16:colId xmlns:a16="http://schemas.microsoft.com/office/drawing/2014/main" val="1464969548"/>
                    </a:ext>
                  </a:extLst>
                </a:gridCol>
                <a:gridCol w="1513741">
                  <a:extLst>
                    <a:ext uri="{9D8B030D-6E8A-4147-A177-3AD203B41FA5}">
                      <a16:colId xmlns:a16="http://schemas.microsoft.com/office/drawing/2014/main" val="537957117"/>
                    </a:ext>
                  </a:extLst>
                </a:gridCol>
                <a:gridCol w="1513741">
                  <a:extLst>
                    <a:ext uri="{9D8B030D-6E8A-4147-A177-3AD203B41FA5}">
                      <a16:colId xmlns:a16="http://schemas.microsoft.com/office/drawing/2014/main" val="3906426215"/>
                    </a:ext>
                  </a:extLst>
                </a:gridCol>
                <a:gridCol w="1513741">
                  <a:extLst>
                    <a:ext uri="{9D8B030D-6E8A-4147-A177-3AD203B41FA5}">
                      <a16:colId xmlns:a16="http://schemas.microsoft.com/office/drawing/2014/main" val="263200234"/>
                    </a:ext>
                  </a:extLst>
                </a:gridCol>
              </a:tblGrid>
              <a:tr h="3598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085376"/>
                  </a:ext>
                </a:extLst>
              </a:tr>
              <a:tr h="359871">
                <a:tc>
                  <a:txBody>
                    <a:bodyPr/>
                    <a:lstStyle/>
                    <a:p>
                      <a:r>
                        <a:rPr lang="en-US" b="1" u="sng" dirty="0"/>
                        <a:t>February ‘22 Forecast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$178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$268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$272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$291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961971"/>
                  </a:ext>
                </a:extLst>
              </a:tr>
              <a:tr h="359871">
                <a:tc>
                  <a:txBody>
                    <a:bodyPr/>
                    <a:lstStyle/>
                    <a:p>
                      <a:r>
                        <a:rPr lang="en-US" dirty="0"/>
                        <a:t>HUTD Revenues</a:t>
                      </a:r>
                      <a:r>
                        <a:rPr lang="en-US" sz="1400" dirty="0"/>
                        <a:t> (TH portion)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559367"/>
                  </a:ext>
                </a:extLst>
              </a:tr>
              <a:tr h="359871">
                <a:tc>
                  <a:txBody>
                    <a:bodyPr/>
                    <a:lstStyle/>
                    <a:p>
                      <a:r>
                        <a:rPr lang="en-US" dirty="0"/>
                        <a:t>Federal Revenues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194196"/>
                  </a:ext>
                </a:extLst>
              </a:tr>
              <a:tr h="359871">
                <a:tc>
                  <a:txBody>
                    <a:bodyPr/>
                    <a:lstStyle/>
                    <a:p>
                      <a:r>
                        <a:rPr lang="en-US" dirty="0"/>
                        <a:t>Other TH Revenues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155299"/>
                  </a:ext>
                </a:extLst>
              </a:tr>
              <a:tr h="359871">
                <a:tc>
                  <a:txBody>
                    <a:bodyPr/>
                    <a:lstStyle/>
                    <a:p>
                      <a:r>
                        <a:rPr lang="en-US" dirty="0"/>
                        <a:t>Prior Year Adjustments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404462"/>
                  </a:ext>
                </a:extLst>
              </a:tr>
              <a:tr h="359871">
                <a:tc>
                  <a:txBody>
                    <a:bodyPr/>
                    <a:lstStyle/>
                    <a:p>
                      <a:r>
                        <a:rPr lang="en-US" dirty="0"/>
                        <a:t>MnDOT Spending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583332"/>
                  </a:ext>
                </a:extLst>
              </a:tr>
              <a:tr h="359871">
                <a:tc>
                  <a:txBody>
                    <a:bodyPr/>
                    <a:lstStyle/>
                    <a:p>
                      <a:r>
                        <a:rPr lang="en-US" dirty="0"/>
                        <a:t>DPS Spending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651642"/>
                  </a:ext>
                </a:extLst>
              </a:tr>
              <a:tr h="359871">
                <a:tc>
                  <a:txBody>
                    <a:bodyPr/>
                    <a:lstStyle/>
                    <a:p>
                      <a:r>
                        <a:rPr lang="en-US" dirty="0"/>
                        <a:t>Debt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299214"/>
                  </a:ext>
                </a:extLst>
              </a:tr>
              <a:tr h="359871">
                <a:tc>
                  <a:txBody>
                    <a:bodyPr/>
                    <a:lstStyle/>
                    <a:p>
                      <a:r>
                        <a:rPr lang="en-US" dirty="0"/>
                        <a:t>Other Transfers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985380"/>
                  </a:ext>
                </a:extLst>
              </a:tr>
              <a:tr h="359871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US" sz="1800" b="1" u="sng" kern="1200" dirty="0">
                          <a:solidFill>
                            <a:schemeClr val="dk1"/>
                          </a:solidFill>
                        </a:rPr>
                        <a:t>November ‘22 Forecast</a:t>
                      </a:r>
                      <a:endParaRPr lang="en-US" sz="1800" b="1" u="sng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800" b="1" u="sng" kern="1200" dirty="0">
                          <a:solidFill>
                            <a:schemeClr val="dk1"/>
                          </a:solidFill>
                        </a:rPr>
                        <a:t>$359</a:t>
                      </a:r>
                      <a:endParaRPr lang="en-US" sz="1800" b="1" u="sng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800" b="1" u="sng" kern="1200" dirty="0">
                          <a:solidFill>
                            <a:schemeClr val="dk1"/>
                          </a:solidFill>
                        </a:rPr>
                        <a:t>$200</a:t>
                      </a:r>
                      <a:endParaRPr lang="en-US" sz="1800" b="1" u="sng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800" b="1" u="sng" kern="1200" dirty="0">
                          <a:solidFill>
                            <a:schemeClr val="dk1"/>
                          </a:solidFill>
                        </a:rPr>
                        <a:t>$364</a:t>
                      </a:r>
                      <a:endParaRPr lang="en-US" sz="1800" b="1" u="sng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800" b="1" u="sng" kern="1200" dirty="0">
                          <a:solidFill>
                            <a:schemeClr val="dk1"/>
                          </a:solidFill>
                        </a:rPr>
                        <a:t>$511</a:t>
                      </a:r>
                      <a:endParaRPr lang="en-US" sz="1800" b="1" u="sng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98671"/>
                  </a:ext>
                </a:extLst>
              </a:tr>
              <a:tr h="359871">
                <a:tc>
                  <a:txBody>
                    <a:bodyPr/>
                    <a:lstStyle/>
                    <a:p>
                      <a:r>
                        <a:rPr lang="en-US" dirty="0"/>
                        <a:t>Reserved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212286"/>
                  </a:ext>
                </a:extLst>
              </a:tr>
              <a:tr h="359871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Unreserved*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$245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$92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$259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$409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09166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2B3A30E-19CF-4BA9-991B-8B72171AC9ED}"/>
              </a:ext>
            </a:extLst>
          </p:cNvPr>
          <p:cNvSpPr txBox="1"/>
          <p:nvPr/>
        </p:nvSpPr>
        <p:spPr>
          <a:xfrm>
            <a:off x="143130" y="6048313"/>
            <a:ext cx="815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*Note: unreserved available balance net of additional federal funds = ~$23M/year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1B36A-CDA4-4614-966B-E5DB98495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2C037-C80B-469A-ABE9-64CDEF4A2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31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CFD7-B052-4B79-BBF8-6F5E7CA5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Trunk Highway Debt Policy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E452A-3F55-4192-9971-8488C092CE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EEBAB-56FC-4593-87D9-941BD3547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41CE2E-7124-48D1-8335-6BC58C22C8DB}"/>
              </a:ext>
            </a:extLst>
          </p:cNvPr>
          <p:cNvSpPr txBox="1"/>
          <p:nvPr/>
        </p:nvSpPr>
        <p:spPr>
          <a:xfrm>
            <a:off x="496737" y="5679187"/>
            <a:ext cx="8104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*Roughly $225M in additional bonding capacity </a:t>
            </a:r>
          </a:p>
          <a:p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4260948"/>
              </p:ext>
            </p:extLst>
          </p:nvPr>
        </p:nvGraphicFramePr>
        <p:xfrm>
          <a:off x="354874" y="1639303"/>
          <a:ext cx="8388531" cy="3886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6435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8A9DC-E1CF-4586-A7E0-B228DC602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22" y="152400"/>
            <a:ext cx="8306628" cy="914400"/>
          </a:xfrm>
        </p:spPr>
        <p:txBody>
          <a:bodyPr>
            <a:normAutofit/>
          </a:bodyPr>
          <a:lstStyle/>
          <a:p>
            <a:r>
              <a:rPr lang="en-US" sz="3200" dirty="0"/>
              <a:t>CSAH/MSAS Expenditures</a:t>
            </a:r>
            <a:br>
              <a:rPr lang="en-US" sz="2700" dirty="0"/>
            </a:br>
            <a:r>
              <a:rPr lang="en-US" sz="2400" dirty="0"/>
              <a:t>$ in millions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A49D1-1B6B-4C2D-8D83-26668743F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9DA18-273B-422E-9FC7-DBFE8965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65CFAD-015C-46E7-BFC5-E08CA3789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21" y="1561894"/>
            <a:ext cx="8922558" cy="373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29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392577-F574-4AFC-8F7C-0A0E54E2C49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1328930"/>
            <a:ext cx="9144000" cy="4942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Transit Assistance Fund</a:t>
            </a:r>
            <a:br>
              <a:rPr lang="en-US" dirty="0"/>
            </a:br>
            <a:r>
              <a:rPr lang="en-US" sz="2700" dirty="0"/>
              <a:t>Based on FY 2022 Actuals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6997" y="5784851"/>
            <a:ext cx="5455750" cy="723900"/>
          </a:xfrm>
        </p:spPr>
        <p:txBody>
          <a:bodyPr>
            <a:normAutofit/>
          </a:bodyPr>
          <a:lstStyle/>
          <a:p>
            <a:pPr marL="914377" lvl="2" indent="0">
              <a:buNone/>
            </a:pPr>
            <a:r>
              <a:rPr lang="en-US" altLang="en-US" sz="1900" b="1" dirty="0"/>
              <a:t>*38% of MVLST is allocated to TAF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8574A-7188-4FFF-8C84-2EA4F872B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A621-1AEE-49E8-924A-32957799F4B8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75D26239-5C56-422A-B30F-3EFAA4EB98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0939385"/>
              </p:ext>
            </p:extLst>
          </p:nvPr>
        </p:nvGraphicFramePr>
        <p:xfrm>
          <a:off x="838200" y="1539877"/>
          <a:ext cx="7467600" cy="4108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0CB842D-4EF6-4A5A-8ECC-F4F0A2F93EB2}"/>
              </a:ext>
            </a:extLst>
          </p:cNvPr>
          <p:cNvCxnSpPr>
            <a:cxnSpLocks/>
          </p:cNvCxnSpPr>
          <p:nvPr/>
        </p:nvCxnSpPr>
        <p:spPr>
          <a:xfrm>
            <a:off x="3124200" y="2543175"/>
            <a:ext cx="0" cy="419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D1E3662-A20D-4720-947C-55B7D9FC8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mndot.gov</a:t>
            </a:r>
          </a:p>
        </p:txBody>
      </p:sp>
    </p:spTree>
    <p:extLst>
      <p:ext uri="{BB962C8B-B14F-4D97-AF65-F5344CB8AC3E}">
        <p14:creationId xmlns:p14="http://schemas.microsoft.com/office/powerpoint/2010/main" val="1685235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A426-8EC8-4F87-A1DD-AE4D2E463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Transit Assistance Fund</a:t>
            </a:r>
            <a:br>
              <a:rPr lang="en-US" dirty="0"/>
            </a:br>
            <a:r>
              <a:rPr lang="en-US" sz="2700" dirty="0"/>
              <a:t>$ in thousands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17B9A-91FC-43D2-8DA8-057D945D5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7A3CB-681D-4CA0-81D8-DCF1D5FA2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3E3CBF-CC7C-4341-B0CC-5545DE945CA1}"/>
              </a:ext>
            </a:extLst>
          </p:cNvPr>
          <p:cNvSpPr txBox="1"/>
          <p:nvPr/>
        </p:nvSpPr>
        <p:spPr>
          <a:xfrm>
            <a:off x="177041" y="6040881"/>
            <a:ext cx="8789916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dirty="0"/>
              <a:t>*Base spending in FY24 and beyond $63.87M/year.  Forecast is down from $73M/year in Feb ’22 (-$9.1M, -12.5%)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D85165C-022D-4E6E-90B8-C199AA63A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008609"/>
              </p:ext>
            </p:extLst>
          </p:nvPr>
        </p:nvGraphicFramePr>
        <p:xfrm>
          <a:off x="177041" y="1354860"/>
          <a:ext cx="8574984" cy="4714116"/>
        </p:xfrm>
        <a:graphic>
          <a:graphicData uri="http://schemas.openxmlformats.org/drawingml/2006/table">
            <a:tbl>
              <a:tblPr/>
              <a:tblGrid>
                <a:gridCol w="2931066">
                  <a:extLst>
                    <a:ext uri="{9D8B030D-6E8A-4147-A177-3AD203B41FA5}">
                      <a16:colId xmlns:a16="http://schemas.microsoft.com/office/drawing/2014/main" val="1781520705"/>
                    </a:ext>
                  </a:extLst>
                </a:gridCol>
                <a:gridCol w="711627">
                  <a:extLst>
                    <a:ext uri="{9D8B030D-6E8A-4147-A177-3AD203B41FA5}">
                      <a16:colId xmlns:a16="http://schemas.microsoft.com/office/drawing/2014/main" val="915174509"/>
                    </a:ext>
                  </a:extLst>
                </a:gridCol>
                <a:gridCol w="715617">
                  <a:extLst>
                    <a:ext uri="{9D8B030D-6E8A-4147-A177-3AD203B41FA5}">
                      <a16:colId xmlns:a16="http://schemas.microsoft.com/office/drawing/2014/main" val="437079603"/>
                    </a:ext>
                  </a:extLst>
                </a:gridCol>
                <a:gridCol w="695739">
                  <a:extLst>
                    <a:ext uri="{9D8B030D-6E8A-4147-A177-3AD203B41FA5}">
                      <a16:colId xmlns:a16="http://schemas.microsoft.com/office/drawing/2014/main" val="602568977"/>
                    </a:ext>
                  </a:extLst>
                </a:gridCol>
                <a:gridCol w="705678">
                  <a:extLst>
                    <a:ext uri="{9D8B030D-6E8A-4147-A177-3AD203B41FA5}">
                      <a16:colId xmlns:a16="http://schemas.microsoft.com/office/drawing/2014/main" val="3061444874"/>
                    </a:ext>
                  </a:extLst>
                </a:gridCol>
                <a:gridCol w="705679">
                  <a:extLst>
                    <a:ext uri="{9D8B030D-6E8A-4147-A177-3AD203B41FA5}">
                      <a16:colId xmlns:a16="http://schemas.microsoft.com/office/drawing/2014/main" val="4029150719"/>
                    </a:ext>
                  </a:extLst>
                </a:gridCol>
                <a:gridCol w="705678">
                  <a:extLst>
                    <a:ext uri="{9D8B030D-6E8A-4147-A177-3AD203B41FA5}">
                      <a16:colId xmlns:a16="http://schemas.microsoft.com/office/drawing/2014/main" val="1123554579"/>
                    </a:ext>
                  </a:extLst>
                </a:gridCol>
                <a:gridCol w="695739">
                  <a:extLst>
                    <a:ext uri="{9D8B030D-6E8A-4147-A177-3AD203B41FA5}">
                      <a16:colId xmlns:a16="http://schemas.microsoft.com/office/drawing/2014/main" val="3809044676"/>
                    </a:ext>
                  </a:extLst>
                </a:gridCol>
                <a:gridCol w="708161">
                  <a:extLst>
                    <a:ext uri="{9D8B030D-6E8A-4147-A177-3AD203B41FA5}">
                      <a16:colId xmlns:a16="http://schemas.microsoft.com/office/drawing/2014/main" val="1625663129"/>
                    </a:ext>
                  </a:extLst>
                </a:gridCol>
              </a:tblGrid>
              <a:tr h="126651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2022 Nov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2022 Nov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2022 Nov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2022 Nov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2022 Nov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2022 Nov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2022 Nov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effectLst/>
                          <a:latin typeface="Arial" panose="020B0604020202020204" pitchFamily="34" charset="0"/>
                        </a:rPr>
                        <a:t>2022 Nov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470688"/>
                  </a:ext>
                </a:extLst>
              </a:tr>
              <a:tr h="126651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Close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Close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Close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Planning 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Planning 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986538"/>
                  </a:ext>
                </a:extLst>
              </a:tr>
              <a:tr h="126651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effectLst/>
                          <a:latin typeface="Arial" panose="020B0604020202020204" pitchFamily="34" charset="0"/>
                        </a:rPr>
                        <a:t>FY 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FY 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FY 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FY 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FY 2024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FY 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FY 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effectLst/>
                          <a:latin typeface="Arial" panose="020B0604020202020204" pitchFamily="34" charset="0"/>
                        </a:rPr>
                        <a:t>FY 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561491"/>
                  </a:ext>
                </a:extLst>
              </a:tr>
              <a:tr h="12665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ACTUAL &amp; ESTIMATED RESOURCES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653554"/>
                  </a:ext>
                </a:extLst>
              </a:tr>
              <a:tr h="12031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Balance Forward From Prior 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47,064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46,313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54,009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42,903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26,639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25,371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24,125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24,235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755044"/>
                  </a:ext>
                </a:extLst>
              </a:tr>
              <a:tr h="19945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Prior Year Adjustments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  5,365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  2,813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  7,162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705247"/>
                  </a:ext>
                </a:extLst>
              </a:tr>
              <a:tr h="12665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Adjusted Balance Forward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52,429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49,126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61,171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42,903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26,639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25,371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24,125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24,235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827059"/>
                  </a:ext>
                </a:extLst>
              </a:tr>
              <a:tr h="126651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039291"/>
                  </a:ext>
                </a:extLst>
              </a:tr>
              <a:tr h="12665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Receipts: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69,178.99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65,396.65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64,106.80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62,602.00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62,623.60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63,979.60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65,540.40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425499"/>
                  </a:ext>
                </a:extLst>
              </a:tr>
              <a:tr h="12665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Metropolitan area transit account</a:t>
                      </a:r>
                    </a:p>
                  </a:txBody>
                  <a:tcPr marL="107221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291,607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353,426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354,976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369,367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364,374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369,356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380,192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392,530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120422"/>
                  </a:ext>
                </a:extLst>
              </a:tr>
              <a:tr h="15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Greater Minnesota transit account</a:t>
                      </a:r>
                    </a:p>
                  </a:txBody>
                  <a:tcPr marL="107221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32,402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39,270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39,442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41,041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40,486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41,040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42,244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43,614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0620"/>
                  </a:ext>
                </a:extLst>
              </a:tr>
              <a:tr h="12665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Total Motor Vehicle Sales Tax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324,009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392,696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394,418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410,408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404,860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410,396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422,436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436,144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310566"/>
                  </a:ext>
                </a:extLst>
              </a:tr>
              <a:tr h="12665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Leased Vehicle Sales Tax (Greater MN transit account)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32,704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29,909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25,955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23,066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22,116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21,584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21,736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21,926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845424"/>
                  </a:ext>
                </a:extLst>
              </a:tr>
              <a:tr h="12031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Total Receipts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356,712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422,605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420,373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433,474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426,976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431,980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444,172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458,070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621970"/>
                  </a:ext>
                </a:extLst>
              </a:tr>
              <a:tr h="19945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Other Income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677808"/>
                  </a:ext>
                </a:extLst>
              </a:tr>
              <a:tr h="12665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Net Receipts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356,712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422,605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420,373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433,474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426,976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431,980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444,172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458,070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695793"/>
                  </a:ext>
                </a:extLst>
              </a:tr>
              <a:tr h="126651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917491"/>
                  </a:ext>
                </a:extLst>
              </a:tr>
              <a:tr h="12665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Transfers from Other Funds: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04481"/>
                  </a:ext>
                </a:extLst>
              </a:tr>
              <a:tr h="19945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Total Transfers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877061"/>
                  </a:ext>
                </a:extLst>
              </a:tr>
              <a:tr h="126651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715485"/>
                  </a:ext>
                </a:extLst>
              </a:tr>
              <a:tr h="12665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effectLst/>
                          <a:latin typeface="Arial" panose="020B0604020202020204" pitchFamily="34" charset="0"/>
                        </a:rPr>
                        <a:t>Total Resources Available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409,141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471,731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481,544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476,377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453,615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457,351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468,297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482,305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684089"/>
                  </a:ext>
                </a:extLst>
              </a:tr>
              <a:tr h="120319">
                <a:tc>
                  <a:txBody>
                    <a:bodyPr/>
                    <a:lstStyle/>
                    <a:p>
                      <a:pPr algn="l" fontAlgn="b"/>
                      <a:endParaRPr lang="en-US" sz="7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670896"/>
                  </a:ext>
                </a:extLst>
              </a:tr>
              <a:tr h="12665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ACTUAL &amp; ESTIMATED USES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897030"/>
                  </a:ext>
                </a:extLst>
              </a:tr>
              <a:tr h="12665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Expenditures: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897853"/>
                  </a:ext>
                </a:extLst>
              </a:tr>
              <a:tr h="12665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Metropolitan Council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291,630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353,449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355,077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369,367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364,374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369,356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380,192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392,530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439218"/>
                  </a:ext>
                </a:extLst>
              </a:tr>
              <a:tr h="12665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Transportation Department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71,198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64,273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83,564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80,370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63,870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63,870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63,870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63,870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757381"/>
                  </a:ext>
                </a:extLst>
              </a:tr>
              <a:tr h="12665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effectLst/>
                          <a:latin typeface="Arial" panose="020B0604020202020204" pitchFamily="34" charset="0"/>
                        </a:rPr>
                        <a:t>Total Expenditures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362,828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417,722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438,641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449,737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428,244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433,226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444,062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456,400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519094"/>
                  </a:ext>
                </a:extLst>
              </a:tr>
              <a:tr h="126651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132510"/>
                  </a:ext>
                </a:extLst>
              </a:tr>
              <a:tr h="12665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Total Uses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362,828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417,722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438,641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449,737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428,244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433,226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444,062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456,400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983606"/>
                  </a:ext>
                </a:extLst>
              </a:tr>
              <a:tr h="12031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Balance before Reserves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46,313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54,009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42,903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26,639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25,371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24,125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24,235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25,905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1702596"/>
                  </a:ext>
                </a:extLst>
              </a:tr>
              <a:tr h="12031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Less Carryforward for Leased Sales Tax (1)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32,704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29,909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25,955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23,066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22,116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21,584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21,736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21,926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941077"/>
                  </a:ext>
                </a:extLst>
              </a:tr>
              <a:tr h="19945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Less Met Council Balance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959324"/>
                  </a:ext>
                </a:extLst>
              </a:tr>
              <a:tr h="12665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Budgetary Balance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13,609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24,099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16,948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  3,573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  3,255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  2,541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                2,499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3,979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420486"/>
                  </a:ext>
                </a:extLst>
              </a:tr>
              <a:tr h="12665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Fund Balance Reserve (10% of RFW)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4,706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4,631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5,401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4,290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2,664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2,537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2,413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2,423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996026"/>
                  </a:ext>
                </a:extLst>
              </a:tr>
              <a:tr h="12031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Unreserved Fund Balance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8,903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19,468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11,547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(717)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592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86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1,556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486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3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DE945B-DB0D-48CA-9A3F-206C07C20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 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F755E2-B462-464C-944D-3CFE3B43B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1" y="1449658"/>
            <a:ext cx="8716618" cy="4906695"/>
          </a:xfrm>
        </p:spPr>
        <p:txBody>
          <a:bodyPr>
            <a:normAutofit/>
          </a:bodyPr>
          <a:lstStyle/>
          <a:p>
            <a:r>
              <a:rPr lang="en-US" dirty="0"/>
              <a:t>MMB prepares forecast for state General Fund</a:t>
            </a:r>
          </a:p>
          <a:p>
            <a:pPr lvl="1"/>
            <a:r>
              <a:rPr lang="en-US" dirty="0"/>
              <a:t>Overall estimated FY 2024-25 surplus = </a:t>
            </a:r>
            <a:r>
              <a:rPr lang="en-US" b="1" u="sng" dirty="0"/>
              <a:t>$17.6B balance (+$5.5B)</a:t>
            </a:r>
          </a:p>
          <a:p>
            <a:r>
              <a:rPr lang="en-US" dirty="0"/>
              <a:t>MnDOT prepares forecasts for 6 transportation funds:</a:t>
            </a:r>
          </a:p>
          <a:p>
            <a:pPr lvl="1"/>
            <a:r>
              <a:rPr lang="en-US" dirty="0"/>
              <a:t>Highway User Tax Distribution (HUTD)</a:t>
            </a:r>
          </a:p>
          <a:p>
            <a:pPr lvl="1"/>
            <a:r>
              <a:rPr lang="en-US" dirty="0"/>
              <a:t>Trunk Highway</a:t>
            </a:r>
          </a:p>
          <a:p>
            <a:pPr lvl="1"/>
            <a:r>
              <a:rPr lang="en-US" dirty="0"/>
              <a:t>County State Aid Highway (CSAH) </a:t>
            </a:r>
          </a:p>
          <a:p>
            <a:pPr lvl="1"/>
            <a:r>
              <a:rPr lang="en-US" dirty="0"/>
              <a:t>Municipal State Aid Street (MSAS)</a:t>
            </a:r>
            <a:endParaRPr lang="en-US" sz="1400" dirty="0"/>
          </a:p>
          <a:p>
            <a:pPr lvl="1"/>
            <a:r>
              <a:rPr lang="en-US" dirty="0"/>
              <a:t>State Airport        </a:t>
            </a:r>
          </a:p>
          <a:p>
            <a:pPr lvl="1"/>
            <a:r>
              <a:rPr lang="en-US" dirty="0"/>
              <a:t>Transit Assistance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4CBE3-E681-46D8-ACB5-70C989FD5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76634" y="6531075"/>
            <a:ext cx="4190735" cy="365125"/>
          </a:xfrm>
        </p:spPr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D97B709-8DEC-4C84-B0B2-A0CCAD857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131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34055A-95B6-4A1E-8574-DC8F3E7FE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" y="1412496"/>
            <a:ext cx="9144000" cy="4943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9B0597-40FF-4794-9161-434AF139A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SAF Revenues</a:t>
            </a:r>
            <a:br>
              <a:rPr lang="en-US" dirty="0"/>
            </a:br>
            <a:r>
              <a:rPr lang="en-US" sz="2700" dirty="0"/>
              <a:t>Based on FY 2022 Actuals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D57A9-81EC-4BD8-AA12-F0421D25D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6AE86-DD84-47CB-A8E0-2E547AE9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B24914-B705-4F67-8DF1-0577BD0E7230}"/>
              </a:ext>
            </a:extLst>
          </p:cNvPr>
          <p:cNvGrpSpPr/>
          <p:nvPr/>
        </p:nvGrpSpPr>
        <p:grpSpPr>
          <a:xfrm>
            <a:off x="370000" y="1657693"/>
            <a:ext cx="8565277" cy="3570219"/>
            <a:chOff x="0" y="0"/>
            <a:chExt cx="4870703" cy="929718"/>
          </a:xfrm>
        </p:grpSpPr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id="{00000000-0008-0000-0D00-000003000000}"/>
                </a:ext>
              </a:extLst>
            </p:cNvPr>
            <p:cNvSpPr/>
            <p:nvPr/>
          </p:nvSpPr>
          <p:spPr>
            <a:xfrm>
              <a:off x="0" y="9863"/>
              <a:ext cx="600744" cy="397105"/>
            </a:xfrm>
            <a:prstGeom prst="roundRect">
              <a:avLst>
                <a:gd name="adj" fmla="val 10000"/>
              </a:avLst>
            </a:prstGeom>
            <a:solidFill>
              <a:srgbClr val="4F81B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00000000-0008-0000-0D00-000004000000}"/>
                </a:ext>
              </a:extLst>
            </p:cNvPr>
            <p:cNvSpPr/>
            <p:nvPr/>
          </p:nvSpPr>
          <p:spPr>
            <a:xfrm>
              <a:off x="40368" y="28246"/>
              <a:ext cx="623025" cy="397105"/>
            </a:xfrm>
            <a:custGeom>
              <a:avLst/>
              <a:gdLst>
                <a:gd name="connsiteX0" fmla="*/ 0 w 600744"/>
                <a:gd name="connsiteY0" fmla="*/ 38147 h 381472"/>
                <a:gd name="connsiteX1" fmla="*/ 38147 w 600744"/>
                <a:gd name="connsiteY1" fmla="*/ 0 h 381472"/>
                <a:gd name="connsiteX2" fmla="*/ 562597 w 600744"/>
                <a:gd name="connsiteY2" fmla="*/ 0 h 381472"/>
                <a:gd name="connsiteX3" fmla="*/ 600744 w 600744"/>
                <a:gd name="connsiteY3" fmla="*/ 38147 h 381472"/>
                <a:gd name="connsiteX4" fmla="*/ 600744 w 600744"/>
                <a:gd name="connsiteY4" fmla="*/ 343325 h 381472"/>
                <a:gd name="connsiteX5" fmla="*/ 562597 w 600744"/>
                <a:gd name="connsiteY5" fmla="*/ 381472 h 381472"/>
                <a:gd name="connsiteX6" fmla="*/ 38147 w 600744"/>
                <a:gd name="connsiteY6" fmla="*/ 381472 h 381472"/>
                <a:gd name="connsiteX7" fmla="*/ 0 w 600744"/>
                <a:gd name="connsiteY7" fmla="*/ 343325 h 381472"/>
                <a:gd name="connsiteX8" fmla="*/ 0 w 600744"/>
                <a:gd name="connsiteY8" fmla="*/ 38147 h 38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0744" h="381472">
                  <a:moveTo>
                    <a:pt x="0" y="38147"/>
                  </a:moveTo>
                  <a:cubicBezTo>
                    <a:pt x="0" y="17079"/>
                    <a:pt x="17079" y="0"/>
                    <a:pt x="38147" y="0"/>
                  </a:cubicBezTo>
                  <a:lnTo>
                    <a:pt x="562597" y="0"/>
                  </a:lnTo>
                  <a:cubicBezTo>
                    <a:pt x="583665" y="0"/>
                    <a:pt x="600744" y="17079"/>
                    <a:pt x="600744" y="38147"/>
                  </a:cubicBezTo>
                  <a:lnTo>
                    <a:pt x="600744" y="343325"/>
                  </a:lnTo>
                  <a:cubicBezTo>
                    <a:pt x="600744" y="364393"/>
                    <a:pt x="583665" y="381472"/>
                    <a:pt x="562597" y="381472"/>
                  </a:cubicBezTo>
                  <a:lnTo>
                    <a:pt x="38147" y="381472"/>
                  </a:lnTo>
                  <a:cubicBezTo>
                    <a:pt x="17079" y="381472"/>
                    <a:pt x="0" y="364393"/>
                    <a:pt x="0" y="343325"/>
                  </a:cubicBezTo>
                  <a:lnTo>
                    <a:pt x="0" y="3814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4F81BD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843" tIns="37843" rIns="37843" bIns="37843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>
                  <a:solidFill>
                    <a:schemeClr val="tx2"/>
                  </a:solidFill>
                  <a:latin typeface="Garamond" panose="02020404030301010803" pitchFamily="18" charset="0"/>
                </a:rPr>
                <a:t>Sales Tax on Aircraft</a:t>
              </a:r>
              <a:r>
                <a:rPr lang="en-US" sz="1600" b="1" kern="1200" baseline="0">
                  <a:solidFill>
                    <a:schemeClr val="tx2"/>
                  </a:solidFill>
                  <a:latin typeface="Garamond" panose="02020404030301010803" pitchFamily="18" charset="0"/>
                </a:rPr>
                <a:t> 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baseline="0">
                  <a:solidFill>
                    <a:schemeClr val="tx2"/>
                  </a:solidFill>
                  <a:latin typeface="Garamond" panose="02020404030301010803" pitchFamily="18" charset="0"/>
                </a:rPr>
                <a:t>$12.8M</a:t>
              </a:r>
              <a:endParaRPr lang="en-US" sz="1600" b="1" kern="1200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2" name="Rounded Rectangle 4">
              <a:extLst>
                <a:ext uri="{FF2B5EF4-FFF2-40B4-BE49-F238E27FC236}">
                  <a16:creationId xmlns:a16="http://schemas.microsoft.com/office/drawing/2014/main" id="{00000000-0008-0000-0D00-000005000000}"/>
                </a:ext>
              </a:extLst>
            </p:cNvPr>
            <p:cNvSpPr/>
            <p:nvPr/>
          </p:nvSpPr>
          <p:spPr>
            <a:xfrm>
              <a:off x="765334" y="5100"/>
              <a:ext cx="632724" cy="381472"/>
            </a:xfrm>
            <a:prstGeom prst="roundRect">
              <a:avLst>
                <a:gd name="adj" fmla="val 10000"/>
              </a:avLst>
            </a:prstGeom>
            <a:solidFill>
              <a:srgbClr val="4F81B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0000000-0008-0000-0D00-000006000000}"/>
                </a:ext>
              </a:extLst>
            </p:cNvPr>
            <p:cNvSpPr/>
            <p:nvPr/>
          </p:nvSpPr>
          <p:spPr>
            <a:xfrm>
              <a:off x="802127" y="30285"/>
              <a:ext cx="671776" cy="381243"/>
            </a:xfrm>
            <a:custGeom>
              <a:avLst/>
              <a:gdLst>
                <a:gd name="connsiteX0" fmla="*/ 0 w 600744"/>
                <a:gd name="connsiteY0" fmla="*/ 38147 h 381472"/>
                <a:gd name="connsiteX1" fmla="*/ 38147 w 600744"/>
                <a:gd name="connsiteY1" fmla="*/ 0 h 381472"/>
                <a:gd name="connsiteX2" fmla="*/ 562597 w 600744"/>
                <a:gd name="connsiteY2" fmla="*/ 0 h 381472"/>
                <a:gd name="connsiteX3" fmla="*/ 600744 w 600744"/>
                <a:gd name="connsiteY3" fmla="*/ 38147 h 381472"/>
                <a:gd name="connsiteX4" fmla="*/ 600744 w 600744"/>
                <a:gd name="connsiteY4" fmla="*/ 343325 h 381472"/>
                <a:gd name="connsiteX5" fmla="*/ 562597 w 600744"/>
                <a:gd name="connsiteY5" fmla="*/ 381472 h 381472"/>
                <a:gd name="connsiteX6" fmla="*/ 38147 w 600744"/>
                <a:gd name="connsiteY6" fmla="*/ 381472 h 381472"/>
                <a:gd name="connsiteX7" fmla="*/ 0 w 600744"/>
                <a:gd name="connsiteY7" fmla="*/ 343325 h 381472"/>
                <a:gd name="connsiteX8" fmla="*/ 0 w 600744"/>
                <a:gd name="connsiteY8" fmla="*/ 38147 h 38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0744" h="381472">
                  <a:moveTo>
                    <a:pt x="0" y="38147"/>
                  </a:moveTo>
                  <a:cubicBezTo>
                    <a:pt x="0" y="17079"/>
                    <a:pt x="17079" y="0"/>
                    <a:pt x="38147" y="0"/>
                  </a:cubicBezTo>
                  <a:lnTo>
                    <a:pt x="562597" y="0"/>
                  </a:lnTo>
                  <a:cubicBezTo>
                    <a:pt x="583665" y="0"/>
                    <a:pt x="600744" y="17079"/>
                    <a:pt x="600744" y="38147"/>
                  </a:cubicBezTo>
                  <a:lnTo>
                    <a:pt x="600744" y="343325"/>
                  </a:lnTo>
                  <a:cubicBezTo>
                    <a:pt x="600744" y="364393"/>
                    <a:pt x="583665" y="381472"/>
                    <a:pt x="562597" y="381472"/>
                  </a:cubicBezTo>
                  <a:lnTo>
                    <a:pt x="38147" y="381472"/>
                  </a:lnTo>
                  <a:cubicBezTo>
                    <a:pt x="17079" y="381472"/>
                    <a:pt x="0" y="364393"/>
                    <a:pt x="0" y="343325"/>
                  </a:cubicBezTo>
                  <a:lnTo>
                    <a:pt x="0" y="3814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4F81BD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843" tIns="37843" rIns="37843" bIns="37843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>
                  <a:solidFill>
                    <a:schemeClr val="tx2"/>
                  </a:solidFill>
                  <a:latin typeface="Garamond" panose="02020404030301010803" pitchFamily="18" charset="0"/>
                </a:rPr>
                <a:t>Airline Flight Property Tax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>
                  <a:solidFill>
                    <a:schemeClr val="tx2"/>
                  </a:solidFill>
                  <a:latin typeface="Garamond" panose="02020404030301010803" pitchFamily="18" charset="0"/>
                </a:rPr>
                <a:t>$7.0M</a:t>
              </a:r>
            </a:p>
          </p:txBody>
        </p:sp>
        <p:sp>
          <p:nvSpPr>
            <p:cNvPr id="14" name="Rounded Rectangle 6">
              <a:extLst>
                <a:ext uri="{FF2B5EF4-FFF2-40B4-BE49-F238E27FC236}">
                  <a16:creationId xmlns:a16="http://schemas.microsoft.com/office/drawing/2014/main" id="{00000000-0008-0000-0D00-000007000000}"/>
                </a:ext>
              </a:extLst>
            </p:cNvPr>
            <p:cNvSpPr/>
            <p:nvPr/>
          </p:nvSpPr>
          <p:spPr>
            <a:xfrm>
              <a:off x="401859" y="500923"/>
              <a:ext cx="2299206" cy="381472"/>
            </a:xfrm>
            <a:prstGeom prst="roundRect">
              <a:avLst>
                <a:gd name="adj" fmla="val 10000"/>
              </a:avLst>
            </a:prstGeom>
            <a:solidFill>
              <a:srgbClr val="C0504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0000000-0008-0000-0D00-000008000000}"/>
                </a:ext>
              </a:extLst>
            </p:cNvPr>
            <p:cNvSpPr/>
            <p:nvPr/>
          </p:nvSpPr>
          <p:spPr>
            <a:xfrm>
              <a:off x="441991" y="535483"/>
              <a:ext cx="2299206" cy="381472"/>
            </a:xfrm>
            <a:custGeom>
              <a:avLst/>
              <a:gdLst>
                <a:gd name="connsiteX0" fmla="*/ 0 w 2299206"/>
                <a:gd name="connsiteY0" fmla="*/ 38147 h 381472"/>
                <a:gd name="connsiteX1" fmla="*/ 38147 w 2299206"/>
                <a:gd name="connsiteY1" fmla="*/ 0 h 381472"/>
                <a:gd name="connsiteX2" fmla="*/ 2261059 w 2299206"/>
                <a:gd name="connsiteY2" fmla="*/ 0 h 381472"/>
                <a:gd name="connsiteX3" fmla="*/ 2299206 w 2299206"/>
                <a:gd name="connsiteY3" fmla="*/ 38147 h 381472"/>
                <a:gd name="connsiteX4" fmla="*/ 2299206 w 2299206"/>
                <a:gd name="connsiteY4" fmla="*/ 343325 h 381472"/>
                <a:gd name="connsiteX5" fmla="*/ 2261059 w 2299206"/>
                <a:gd name="connsiteY5" fmla="*/ 381472 h 381472"/>
                <a:gd name="connsiteX6" fmla="*/ 38147 w 2299206"/>
                <a:gd name="connsiteY6" fmla="*/ 381472 h 381472"/>
                <a:gd name="connsiteX7" fmla="*/ 0 w 2299206"/>
                <a:gd name="connsiteY7" fmla="*/ 343325 h 381472"/>
                <a:gd name="connsiteX8" fmla="*/ 0 w 2299206"/>
                <a:gd name="connsiteY8" fmla="*/ 38147 h 38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9206" h="381472">
                  <a:moveTo>
                    <a:pt x="0" y="38147"/>
                  </a:moveTo>
                  <a:cubicBezTo>
                    <a:pt x="0" y="17079"/>
                    <a:pt x="17079" y="0"/>
                    <a:pt x="38147" y="0"/>
                  </a:cubicBezTo>
                  <a:lnTo>
                    <a:pt x="2261059" y="0"/>
                  </a:lnTo>
                  <a:cubicBezTo>
                    <a:pt x="2282127" y="0"/>
                    <a:pt x="2299206" y="17079"/>
                    <a:pt x="2299206" y="38147"/>
                  </a:cubicBezTo>
                  <a:lnTo>
                    <a:pt x="2299206" y="343325"/>
                  </a:lnTo>
                  <a:cubicBezTo>
                    <a:pt x="2299206" y="364393"/>
                    <a:pt x="2282127" y="381472"/>
                    <a:pt x="2261059" y="381472"/>
                  </a:cubicBezTo>
                  <a:lnTo>
                    <a:pt x="38147" y="381472"/>
                  </a:lnTo>
                  <a:cubicBezTo>
                    <a:pt x="17079" y="381472"/>
                    <a:pt x="0" y="364393"/>
                    <a:pt x="0" y="343325"/>
                  </a:cubicBezTo>
                  <a:lnTo>
                    <a:pt x="0" y="38147"/>
                  </a:lnTo>
                  <a:close/>
                </a:path>
              </a:pathLst>
            </a:custGeom>
            <a:ln>
              <a:solidFill>
                <a:srgbClr val="C0504D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843" tIns="37843" rIns="37843" bIns="37843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chemeClr val="tx2"/>
                  </a:solidFill>
                  <a:latin typeface="Garamond" panose="02020404030301010803" pitchFamily="18" charset="0"/>
                </a:rPr>
                <a:t>State Airport Fund</a:t>
              </a:r>
            </a:p>
          </p:txBody>
        </p:sp>
        <p:sp>
          <p:nvSpPr>
            <p:cNvPr id="16" name="Rounded Rectangle 8">
              <a:extLst>
                <a:ext uri="{FF2B5EF4-FFF2-40B4-BE49-F238E27FC236}">
                  <a16:creationId xmlns:a16="http://schemas.microsoft.com/office/drawing/2014/main" id="{00000000-0008-0000-0D00-000009000000}"/>
                </a:ext>
              </a:extLst>
            </p:cNvPr>
            <p:cNvSpPr/>
            <p:nvPr/>
          </p:nvSpPr>
          <p:spPr>
            <a:xfrm>
              <a:off x="1538913" y="3772"/>
              <a:ext cx="704831" cy="377697"/>
            </a:xfrm>
            <a:prstGeom prst="roundRect">
              <a:avLst>
                <a:gd name="adj" fmla="val 10000"/>
              </a:avLst>
            </a:prstGeom>
            <a:solidFill>
              <a:srgbClr val="4F81B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0000000-0008-0000-0D00-00000A000000}"/>
                </a:ext>
              </a:extLst>
            </p:cNvPr>
            <p:cNvSpPr/>
            <p:nvPr/>
          </p:nvSpPr>
          <p:spPr>
            <a:xfrm>
              <a:off x="1582576" y="26038"/>
              <a:ext cx="695758" cy="384620"/>
            </a:xfrm>
            <a:custGeom>
              <a:avLst/>
              <a:gdLst>
                <a:gd name="connsiteX0" fmla="*/ 0 w 600744"/>
                <a:gd name="connsiteY0" fmla="*/ 38147 h 381472"/>
                <a:gd name="connsiteX1" fmla="*/ 38147 w 600744"/>
                <a:gd name="connsiteY1" fmla="*/ 0 h 381472"/>
                <a:gd name="connsiteX2" fmla="*/ 562597 w 600744"/>
                <a:gd name="connsiteY2" fmla="*/ 0 h 381472"/>
                <a:gd name="connsiteX3" fmla="*/ 600744 w 600744"/>
                <a:gd name="connsiteY3" fmla="*/ 38147 h 381472"/>
                <a:gd name="connsiteX4" fmla="*/ 600744 w 600744"/>
                <a:gd name="connsiteY4" fmla="*/ 343325 h 381472"/>
                <a:gd name="connsiteX5" fmla="*/ 562597 w 600744"/>
                <a:gd name="connsiteY5" fmla="*/ 381472 h 381472"/>
                <a:gd name="connsiteX6" fmla="*/ 38147 w 600744"/>
                <a:gd name="connsiteY6" fmla="*/ 381472 h 381472"/>
                <a:gd name="connsiteX7" fmla="*/ 0 w 600744"/>
                <a:gd name="connsiteY7" fmla="*/ 343325 h 381472"/>
                <a:gd name="connsiteX8" fmla="*/ 0 w 600744"/>
                <a:gd name="connsiteY8" fmla="*/ 38147 h 38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0744" h="381472">
                  <a:moveTo>
                    <a:pt x="0" y="38147"/>
                  </a:moveTo>
                  <a:cubicBezTo>
                    <a:pt x="0" y="17079"/>
                    <a:pt x="17079" y="0"/>
                    <a:pt x="38147" y="0"/>
                  </a:cubicBezTo>
                  <a:lnTo>
                    <a:pt x="562597" y="0"/>
                  </a:lnTo>
                  <a:cubicBezTo>
                    <a:pt x="583665" y="0"/>
                    <a:pt x="600744" y="17079"/>
                    <a:pt x="600744" y="38147"/>
                  </a:cubicBezTo>
                  <a:lnTo>
                    <a:pt x="600744" y="343325"/>
                  </a:lnTo>
                  <a:cubicBezTo>
                    <a:pt x="600744" y="364393"/>
                    <a:pt x="583665" y="381472"/>
                    <a:pt x="562597" y="381472"/>
                  </a:cubicBezTo>
                  <a:lnTo>
                    <a:pt x="38147" y="381472"/>
                  </a:lnTo>
                  <a:cubicBezTo>
                    <a:pt x="17079" y="381472"/>
                    <a:pt x="0" y="364393"/>
                    <a:pt x="0" y="343325"/>
                  </a:cubicBezTo>
                  <a:lnTo>
                    <a:pt x="0" y="3814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4F81BD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843" tIns="37843" rIns="37843" bIns="37843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600" b="1" kern="1200">
                  <a:solidFill>
                    <a:schemeClr val="tx2"/>
                  </a:solidFill>
                  <a:latin typeface="Garamond" panose="02020404030301010803" pitchFamily="18" charset="0"/>
                </a:rPr>
                <a:t>Aircraft Registration Tax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>
                  <a:solidFill>
                    <a:schemeClr val="tx2"/>
                  </a:solidFill>
                  <a:latin typeface="Garamond" panose="02020404030301010803" pitchFamily="18" charset="0"/>
                </a:rPr>
                <a:t>$3.4M</a:t>
              </a:r>
            </a:p>
          </p:txBody>
        </p:sp>
        <p:sp>
          <p:nvSpPr>
            <p:cNvPr id="18" name="Rounded Rectangle 10">
              <a:extLst>
                <a:ext uri="{FF2B5EF4-FFF2-40B4-BE49-F238E27FC236}">
                  <a16:creationId xmlns:a16="http://schemas.microsoft.com/office/drawing/2014/main" id="{00000000-0008-0000-0D00-00000B000000}"/>
                </a:ext>
              </a:extLst>
            </p:cNvPr>
            <p:cNvSpPr/>
            <p:nvPr/>
          </p:nvSpPr>
          <p:spPr>
            <a:xfrm>
              <a:off x="2329301" y="0"/>
              <a:ext cx="671785" cy="371471"/>
            </a:xfrm>
            <a:prstGeom prst="roundRect">
              <a:avLst>
                <a:gd name="adj" fmla="val 10000"/>
              </a:avLst>
            </a:prstGeom>
            <a:solidFill>
              <a:srgbClr val="4F81B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0000000-0008-0000-0D00-00000C000000}"/>
                </a:ext>
              </a:extLst>
            </p:cNvPr>
            <p:cNvSpPr/>
            <p:nvPr/>
          </p:nvSpPr>
          <p:spPr>
            <a:xfrm>
              <a:off x="2367333" y="26038"/>
              <a:ext cx="672640" cy="379521"/>
            </a:xfrm>
            <a:custGeom>
              <a:avLst/>
              <a:gdLst>
                <a:gd name="connsiteX0" fmla="*/ 0 w 600744"/>
                <a:gd name="connsiteY0" fmla="*/ 38147 h 381472"/>
                <a:gd name="connsiteX1" fmla="*/ 38147 w 600744"/>
                <a:gd name="connsiteY1" fmla="*/ 0 h 381472"/>
                <a:gd name="connsiteX2" fmla="*/ 562597 w 600744"/>
                <a:gd name="connsiteY2" fmla="*/ 0 h 381472"/>
                <a:gd name="connsiteX3" fmla="*/ 600744 w 600744"/>
                <a:gd name="connsiteY3" fmla="*/ 38147 h 381472"/>
                <a:gd name="connsiteX4" fmla="*/ 600744 w 600744"/>
                <a:gd name="connsiteY4" fmla="*/ 343325 h 381472"/>
                <a:gd name="connsiteX5" fmla="*/ 562597 w 600744"/>
                <a:gd name="connsiteY5" fmla="*/ 381472 h 381472"/>
                <a:gd name="connsiteX6" fmla="*/ 38147 w 600744"/>
                <a:gd name="connsiteY6" fmla="*/ 381472 h 381472"/>
                <a:gd name="connsiteX7" fmla="*/ 0 w 600744"/>
                <a:gd name="connsiteY7" fmla="*/ 343325 h 381472"/>
                <a:gd name="connsiteX8" fmla="*/ 0 w 600744"/>
                <a:gd name="connsiteY8" fmla="*/ 38147 h 38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0744" h="381472">
                  <a:moveTo>
                    <a:pt x="0" y="38147"/>
                  </a:moveTo>
                  <a:cubicBezTo>
                    <a:pt x="0" y="17079"/>
                    <a:pt x="17079" y="0"/>
                    <a:pt x="38147" y="0"/>
                  </a:cubicBezTo>
                  <a:lnTo>
                    <a:pt x="562597" y="0"/>
                  </a:lnTo>
                  <a:cubicBezTo>
                    <a:pt x="583665" y="0"/>
                    <a:pt x="600744" y="17079"/>
                    <a:pt x="600744" y="38147"/>
                  </a:cubicBezTo>
                  <a:lnTo>
                    <a:pt x="600744" y="343325"/>
                  </a:lnTo>
                  <a:cubicBezTo>
                    <a:pt x="600744" y="364393"/>
                    <a:pt x="583665" y="381472"/>
                    <a:pt x="562597" y="381472"/>
                  </a:cubicBezTo>
                  <a:lnTo>
                    <a:pt x="38147" y="381472"/>
                  </a:lnTo>
                  <a:cubicBezTo>
                    <a:pt x="17079" y="381472"/>
                    <a:pt x="0" y="364393"/>
                    <a:pt x="0" y="343325"/>
                  </a:cubicBezTo>
                  <a:lnTo>
                    <a:pt x="0" y="3814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4F81BD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843" tIns="37843" rIns="37843" bIns="37843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600" b="1" kern="1200">
                  <a:solidFill>
                    <a:schemeClr val="tx2"/>
                  </a:solidFill>
                  <a:latin typeface="Garamond" panose="02020404030301010803" pitchFamily="18" charset="0"/>
                </a:rPr>
                <a:t>Aviation Gas and Special Fuel Tax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>
                  <a:solidFill>
                    <a:schemeClr val="tx2"/>
                  </a:solidFill>
                  <a:latin typeface="Garamond" panose="02020404030301010803" pitchFamily="18" charset="0"/>
                </a:rPr>
                <a:t>$7.1M</a:t>
              </a:r>
            </a:p>
          </p:txBody>
        </p:sp>
        <p:sp>
          <p:nvSpPr>
            <p:cNvPr id="20" name="Rounded Rectangle 12">
              <a:extLst>
                <a:ext uri="{FF2B5EF4-FFF2-40B4-BE49-F238E27FC236}">
                  <a16:creationId xmlns:a16="http://schemas.microsoft.com/office/drawing/2014/main" id="{00000000-0008-0000-0D00-00000D000000}"/>
                </a:ext>
              </a:extLst>
            </p:cNvPr>
            <p:cNvSpPr/>
            <p:nvPr/>
          </p:nvSpPr>
          <p:spPr>
            <a:xfrm>
              <a:off x="2921796" y="506072"/>
              <a:ext cx="600744" cy="381472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00000000-0008-0000-0D00-00000E000000}"/>
                </a:ext>
              </a:extLst>
            </p:cNvPr>
            <p:cNvSpPr/>
            <p:nvPr/>
          </p:nvSpPr>
          <p:spPr>
            <a:xfrm>
              <a:off x="2961457" y="548246"/>
              <a:ext cx="600744" cy="381472"/>
            </a:xfrm>
            <a:custGeom>
              <a:avLst/>
              <a:gdLst>
                <a:gd name="connsiteX0" fmla="*/ 0 w 600744"/>
                <a:gd name="connsiteY0" fmla="*/ 38147 h 381472"/>
                <a:gd name="connsiteX1" fmla="*/ 38147 w 600744"/>
                <a:gd name="connsiteY1" fmla="*/ 0 h 381472"/>
                <a:gd name="connsiteX2" fmla="*/ 562597 w 600744"/>
                <a:gd name="connsiteY2" fmla="*/ 0 h 381472"/>
                <a:gd name="connsiteX3" fmla="*/ 600744 w 600744"/>
                <a:gd name="connsiteY3" fmla="*/ 38147 h 381472"/>
                <a:gd name="connsiteX4" fmla="*/ 600744 w 600744"/>
                <a:gd name="connsiteY4" fmla="*/ 343325 h 381472"/>
                <a:gd name="connsiteX5" fmla="*/ 562597 w 600744"/>
                <a:gd name="connsiteY5" fmla="*/ 381472 h 381472"/>
                <a:gd name="connsiteX6" fmla="*/ 38147 w 600744"/>
                <a:gd name="connsiteY6" fmla="*/ 381472 h 381472"/>
                <a:gd name="connsiteX7" fmla="*/ 0 w 600744"/>
                <a:gd name="connsiteY7" fmla="*/ 343325 h 381472"/>
                <a:gd name="connsiteX8" fmla="*/ 0 w 600744"/>
                <a:gd name="connsiteY8" fmla="*/ 38147 h 38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0744" h="381472">
                  <a:moveTo>
                    <a:pt x="0" y="38147"/>
                  </a:moveTo>
                  <a:cubicBezTo>
                    <a:pt x="0" y="17079"/>
                    <a:pt x="17079" y="0"/>
                    <a:pt x="38147" y="0"/>
                  </a:cubicBezTo>
                  <a:lnTo>
                    <a:pt x="562597" y="0"/>
                  </a:lnTo>
                  <a:cubicBezTo>
                    <a:pt x="583665" y="0"/>
                    <a:pt x="600744" y="17079"/>
                    <a:pt x="600744" y="38147"/>
                  </a:cubicBezTo>
                  <a:lnTo>
                    <a:pt x="600744" y="343325"/>
                  </a:lnTo>
                  <a:cubicBezTo>
                    <a:pt x="600744" y="364393"/>
                    <a:pt x="583665" y="381472"/>
                    <a:pt x="562597" y="381472"/>
                  </a:cubicBezTo>
                  <a:lnTo>
                    <a:pt x="38147" y="381472"/>
                  </a:lnTo>
                  <a:cubicBezTo>
                    <a:pt x="17079" y="381472"/>
                    <a:pt x="0" y="364393"/>
                    <a:pt x="0" y="343325"/>
                  </a:cubicBezTo>
                  <a:lnTo>
                    <a:pt x="0" y="38147"/>
                  </a:lnTo>
                  <a:close/>
                </a:path>
              </a:pathLst>
            </a:custGeom>
            <a:ln>
              <a:solidFill>
                <a:schemeClr val="accent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843" tIns="37843" rIns="37843" bIns="37843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chemeClr val="tx2"/>
                  </a:solidFill>
                  <a:latin typeface="Garamond" panose="02020404030301010803" pitchFamily="18" charset="0"/>
                </a:rPr>
                <a:t>Hangar Revolving</a:t>
              </a:r>
              <a:r>
                <a:rPr lang="en-US" sz="1600" b="1" kern="1200" baseline="0" dirty="0">
                  <a:solidFill>
                    <a:schemeClr val="tx2"/>
                  </a:solidFill>
                  <a:latin typeface="Garamond" panose="02020404030301010803" pitchFamily="18" charset="0"/>
                </a:rPr>
                <a:t> Loan Fund</a:t>
              </a:r>
              <a:endParaRPr lang="en-US" sz="1600" b="1" kern="1200" dirty="0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2" name="Rounded Rectangle 14">
              <a:extLst>
                <a:ext uri="{FF2B5EF4-FFF2-40B4-BE49-F238E27FC236}">
                  <a16:creationId xmlns:a16="http://schemas.microsoft.com/office/drawing/2014/main" id="{00000000-0008-0000-0D00-00000F000000}"/>
                </a:ext>
              </a:extLst>
            </p:cNvPr>
            <p:cNvSpPr/>
            <p:nvPr/>
          </p:nvSpPr>
          <p:spPr>
            <a:xfrm>
              <a:off x="3677710" y="510320"/>
              <a:ext cx="1138818" cy="381472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00000000-0008-0000-0D00-000010000000}"/>
                </a:ext>
              </a:extLst>
            </p:cNvPr>
            <p:cNvSpPr/>
            <p:nvPr/>
          </p:nvSpPr>
          <p:spPr>
            <a:xfrm>
              <a:off x="3717371" y="543999"/>
              <a:ext cx="1153332" cy="381472"/>
            </a:xfrm>
            <a:custGeom>
              <a:avLst/>
              <a:gdLst>
                <a:gd name="connsiteX0" fmla="*/ 0 w 600744"/>
                <a:gd name="connsiteY0" fmla="*/ 38147 h 381472"/>
                <a:gd name="connsiteX1" fmla="*/ 38147 w 600744"/>
                <a:gd name="connsiteY1" fmla="*/ 0 h 381472"/>
                <a:gd name="connsiteX2" fmla="*/ 562597 w 600744"/>
                <a:gd name="connsiteY2" fmla="*/ 0 h 381472"/>
                <a:gd name="connsiteX3" fmla="*/ 600744 w 600744"/>
                <a:gd name="connsiteY3" fmla="*/ 38147 h 381472"/>
                <a:gd name="connsiteX4" fmla="*/ 600744 w 600744"/>
                <a:gd name="connsiteY4" fmla="*/ 343325 h 381472"/>
                <a:gd name="connsiteX5" fmla="*/ 562597 w 600744"/>
                <a:gd name="connsiteY5" fmla="*/ 381472 h 381472"/>
                <a:gd name="connsiteX6" fmla="*/ 38147 w 600744"/>
                <a:gd name="connsiteY6" fmla="*/ 381472 h 381472"/>
                <a:gd name="connsiteX7" fmla="*/ 0 w 600744"/>
                <a:gd name="connsiteY7" fmla="*/ 343325 h 381472"/>
                <a:gd name="connsiteX8" fmla="*/ 0 w 600744"/>
                <a:gd name="connsiteY8" fmla="*/ 38147 h 38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0744" h="381472">
                  <a:moveTo>
                    <a:pt x="0" y="38147"/>
                  </a:moveTo>
                  <a:cubicBezTo>
                    <a:pt x="0" y="17079"/>
                    <a:pt x="17079" y="0"/>
                    <a:pt x="38147" y="0"/>
                  </a:cubicBezTo>
                  <a:lnTo>
                    <a:pt x="562597" y="0"/>
                  </a:lnTo>
                  <a:cubicBezTo>
                    <a:pt x="583665" y="0"/>
                    <a:pt x="600744" y="17079"/>
                    <a:pt x="600744" y="38147"/>
                  </a:cubicBezTo>
                  <a:lnTo>
                    <a:pt x="600744" y="343325"/>
                  </a:lnTo>
                  <a:cubicBezTo>
                    <a:pt x="600744" y="364393"/>
                    <a:pt x="583665" y="381472"/>
                    <a:pt x="562597" y="381472"/>
                  </a:cubicBezTo>
                  <a:lnTo>
                    <a:pt x="38147" y="381472"/>
                  </a:lnTo>
                  <a:cubicBezTo>
                    <a:pt x="17079" y="381472"/>
                    <a:pt x="0" y="364393"/>
                    <a:pt x="0" y="343325"/>
                  </a:cubicBezTo>
                  <a:lnTo>
                    <a:pt x="0" y="38147"/>
                  </a:lnTo>
                  <a:close/>
                </a:path>
              </a:pathLst>
            </a:custGeom>
            <a:ln>
              <a:solidFill>
                <a:schemeClr val="accent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843" tIns="37843" rIns="37843" bIns="37843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chemeClr val="tx2"/>
                  </a:solidFill>
                  <a:latin typeface="Garamond" panose="02020404030301010803" pitchFamily="18" charset="0"/>
                </a:rPr>
                <a:t>Air Transportation Services Revolving Fund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0000000-0008-0000-0D00-000011000000}"/>
              </a:ext>
            </a:extLst>
          </p:cNvPr>
          <p:cNvCxnSpPr>
            <a:cxnSpLocks/>
          </p:cNvCxnSpPr>
          <p:nvPr/>
        </p:nvCxnSpPr>
        <p:spPr>
          <a:xfrm flipV="1">
            <a:off x="1262188" y="3292309"/>
            <a:ext cx="0" cy="277118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0000000-0008-0000-0D00-000012000000}"/>
              </a:ext>
            </a:extLst>
          </p:cNvPr>
          <p:cNvCxnSpPr>
            <a:cxnSpLocks/>
          </p:cNvCxnSpPr>
          <p:nvPr/>
        </p:nvCxnSpPr>
        <p:spPr>
          <a:xfrm>
            <a:off x="2371233" y="3260725"/>
            <a:ext cx="0" cy="320637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0000000-0008-0000-0D00-000013000000}"/>
              </a:ext>
            </a:extLst>
          </p:cNvPr>
          <p:cNvCxnSpPr>
            <a:cxnSpLocks/>
          </p:cNvCxnSpPr>
          <p:nvPr/>
        </p:nvCxnSpPr>
        <p:spPr>
          <a:xfrm>
            <a:off x="3766695" y="3252768"/>
            <a:ext cx="0" cy="328594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0000000-0008-0000-0D00-000014000000}"/>
              </a:ext>
            </a:extLst>
          </p:cNvPr>
          <p:cNvCxnSpPr>
            <a:cxnSpLocks/>
          </p:cNvCxnSpPr>
          <p:nvPr/>
        </p:nvCxnSpPr>
        <p:spPr>
          <a:xfrm>
            <a:off x="4869622" y="3206950"/>
            <a:ext cx="0" cy="374342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33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EFB40-0DAF-4A74-93F2-4269C6EFE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Airports Fund</a:t>
            </a:r>
            <a:br>
              <a:rPr lang="en-US" dirty="0"/>
            </a:br>
            <a:r>
              <a:rPr lang="en-US" sz="2700" dirty="0"/>
              <a:t>$ in thousands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E6E62-71BE-468C-80BA-B685A9ABC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587A7-6A75-4B9D-AF1E-1BAEA7A52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78477F1-68F7-43AA-8526-2E6C71DD8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204047"/>
              </p:ext>
            </p:extLst>
          </p:nvPr>
        </p:nvGraphicFramePr>
        <p:xfrm>
          <a:off x="227257" y="1480931"/>
          <a:ext cx="8689486" cy="4772452"/>
        </p:xfrm>
        <a:graphic>
          <a:graphicData uri="http://schemas.openxmlformats.org/drawingml/2006/table">
            <a:tbl>
              <a:tblPr/>
              <a:tblGrid>
                <a:gridCol w="2595553">
                  <a:extLst>
                    <a:ext uri="{9D8B030D-6E8A-4147-A177-3AD203B41FA5}">
                      <a16:colId xmlns:a16="http://schemas.microsoft.com/office/drawing/2014/main" val="3664646756"/>
                    </a:ext>
                  </a:extLst>
                </a:gridCol>
                <a:gridCol w="771681">
                  <a:extLst>
                    <a:ext uri="{9D8B030D-6E8A-4147-A177-3AD203B41FA5}">
                      <a16:colId xmlns:a16="http://schemas.microsoft.com/office/drawing/2014/main" val="2203546314"/>
                    </a:ext>
                  </a:extLst>
                </a:gridCol>
                <a:gridCol w="771681">
                  <a:extLst>
                    <a:ext uri="{9D8B030D-6E8A-4147-A177-3AD203B41FA5}">
                      <a16:colId xmlns:a16="http://schemas.microsoft.com/office/drawing/2014/main" val="96388482"/>
                    </a:ext>
                  </a:extLst>
                </a:gridCol>
                <a:gridCol w="771681">
                  <a:extLst>
                    <a:ext uri="{9D8B030D-6E8A-4147-A177-3AD203B41FA5}">
                      <a16:colId xmlns:a16="http://schemas.microsoft.com/office/drawing/2014/main" val="252707218"/>
                    </a:ext>
                  </a:extLst>
                </a:gridCol>
                <a:gridCol w="771681">
                  <a:extLst>
                    <a:ext uri="{9D8B030D-6E8A-4147-A177-3AD203B41FA5}">
                      <a16:colId xmlns:a16="http://schemas.microsoft.com/office/drawing/2014/main" val="1275548472"/>
                    </a:ext>
                  </a:extLst>
                </a:gridCol>
                <a:gridCol w="771681">
                  <a:extLst>
                    <a:ext uri="{9D8B030D-6E8A-4147-A177-3AD203B41FA5}">
                      <a16:colId xmlns:a16="http://schemas.microsoft.com/office/drawing/2014/main" val="1208337569"/>
                    </a:ext>
                  </a:extLst>
                </a:gridCol>
                <a:gridCol w="771681">
                  <a:extLst>
                    <a:ext uri="{9D8B030D-6E8A-4147-A177-3AD203B41FA5}">
                      <a16:colId xmlns:a16="http://schemas.microsoft.com/office/drawing/2014/main" val="530365446"/>
                    </a:ext>
                  </a:extLst>
                </a:gridCol>
                <a:gridCol w="771681">
                  <a:extLst>
                    <a:ext uri="{9D8B030D-6E8A-4147-A177-3AD203B41FA5}">
                      <a16:colId xmlns:a16="http://schemas.microsoft.com/office/drawing/2014/main" val="2902126729"/>
                    </a:ext>
                  </a:extLst>
                </a:gridCol>
                <a:gridCol w="692166">
                  <a:extLst>
                    <a:ext uri="{9D8B030D-6E8A-4147-A177-3AD203B41FA5}">
                      <a16:colId xmlns:a16="http://schemas.microsoft.com/office/drawing/2014/main" val="3897971595"/>
                    </a:ext>
                  </a:extLst>
                </a:gridCol>
              </a:tblGrid>
              <a:tr h="11956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 2022 Forecast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D0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D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476110"/>
                  </a:ext>
                </a:extLst>
              </a:tr>
              <a:tr h="1452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 in thousands)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 Est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 Est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 Est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 Est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D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337584"/>
                  </a:ext>
                </a:extLst>
              </a:tr>
              <a:tr h="14523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2020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2021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2022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2023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2024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2025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2026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2027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239813"/>
                  </a:ext>
                </a:extLst>
              </a:tr>
              <a:tr h="14523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031493"/>
                  </a:ext>
                </a:extLst>
              </a:tr>
              <a:tr h="1452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 Forward from Prior Year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$15,566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$21,880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$18,101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$19,495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$21,284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$24,296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$26,836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$29,041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838733"/>
                  </a:ext>
                </a:extLst>
              </a:tr>
              <a:tr h="2162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Year Adjustments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3,633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3,752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3,636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500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500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500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500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500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152450"/>
                  </a:ext>
                </a:extLst>
              </a:tr>
              <a:tr h="1452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 Balance Forward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19,199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25,632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21,737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19,995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21,784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24,796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27,336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29,541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631688"/>
                  </a:ext>
                </a:extLst>
              </a:tr>
              <a:tr h="14523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331152"/>
                  </a:ext>
                </a:extLst>
              </a:tr>
              <a:tr h="1452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Revenue and Transfers-In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652704"/>
                  </a:ext>
                </a:extLst>
              </a:tr>
              <a:tr h="14523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825959"/>
                  </a:ext>
                </a:extLst>
              </a:tr>
              <a:tr h="2162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 from General Fund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590433"/>
                  </a:ext>
                </a:extLst>
              </a:tr>
              <a:tr h="1452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 Tax on Aircraft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9,906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12,330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12,806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10,000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10,000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10,000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10,000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10,000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297587"/>
                  </a:ext>
                </a:extLst>
              </a:tr>
              <a:tr h="1452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Airline Flight Property Tax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7,025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7,008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7,004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7,000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7,000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7,000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7,000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7,000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130578"/>
                  </a:ext>
                </a:extLst>
              </a:tr>
              <a:tr h="1452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Aircraft Registration Tax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3,573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3,866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3,382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3,600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3,600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3,600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3,600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3,600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186040"/>
                  </a:ext>
                </a:extLst>
              </a:tr>
              <a:tr h="1452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Gasoline &amp; Special Fuel Tax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4,467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3,090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7,092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5,000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5,000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5,000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5,000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5,000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4773017"/>
                  </a:ext>
                </a:extLst>
              </a:tr>
              <a:tr h="1452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Income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1,253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1,279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1,330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4,224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2,917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2,445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2,110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2,090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925364"/>
                  </a:ext>
                </a:extLst>
              </a:tr>
              <a:tr h="14523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185396"/>
                  </a:ext>
                </a:extLst>
              </a:tr>
              <a:tr h="1452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Net Revenue and Transfers-In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26,224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27,573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31,613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29,824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28,517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28,045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27,710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27,690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662652"/>
                  </a:ext>
                </a:extLst>
              </a:tr>
              <a:tr h="14523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038352"/>
                  </a:ext>
                </a:extLst>
              </a:tr>
              <a:tr h="1452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Expenditures and Transfers-Out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850947"/>
                  </a:ext>
                </a:extLst>
              </a:tr>
              <a:tr h="14523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504097"/>
                  </a:ext>
                </a:extLst>
              </a:tr>
              <a:tr h="1452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Transportation Department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23,929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35,400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34,127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28,835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26,305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26,305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26,305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26,305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333966"/>
                  </a:ext>
                </a:extLst>
              </a:tr>
              <a:tr h="2162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 Out (General Fund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306095"/>
                  </a:ext>
                </a:extLst>
              </a:tr>
              <a:tr h="14523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308437"/>
                  </a:ext>
                </a:extLst>
              </a:tr>
              <a:tr h="1452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Expenditures and Transfers-Out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23,929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35,400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34,127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28,835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26,305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26,305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26,305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26,305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118905"/>
                  </a:ext>
                </a:extLst>
              </a:tr>
              <a:tr h="21628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Change in Loan Fund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387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296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272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300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300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300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300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300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838570"/>
                  </a:ext>
                </a:extLst>
              </a:tr>
              <a:tr h="1452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 Before Reserves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21,880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18,101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19,495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21,284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24,296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26,836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29,041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31,226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360711"/>
                  </a:ext>
                </a:extLst>
              </a:tr>
              <a:tr h="1452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Appropriation Carryforward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2,217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2,169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2,259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2,770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3,281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3,792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4,303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4,814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187777"/>
                  </a:ext>
                </a:extLst>
              </a:tr>
              <a:tr h="1452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Ending Balance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$17,504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$14,160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$15,464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$16,742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$20,243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$22,272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$23,966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$25,640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439836"/>
                  </a:ext>
                </a:extLst>
              </a:tr>
              <a:tr h="1452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Reserved Balance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1,080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1,697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1,586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1,397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1,271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1,271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1,271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1,271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136287"/>
                  </a:ext>
                </a:extLst>
              </a:tr>
              <a:tr h="1452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Unreserved Fund Balance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16,424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12,463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13,878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15,345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18,973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21,001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22,696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24,369 </a:t>
                      </a:r>
                    </a:p>
                  </a:txBody>
                  <a:tcPr marL="5828" marR="5828" marT="5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360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518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0" y="1651381"/>
            <a:ext cx="9144000" cy="1733267"/>
          </a:xfrm>
        </p:spPr>
        <p:txBody>
          <a:bodyPr/>
          <a:lstStyle/>
          <a:p>
            <a:r>
              <a:rPr lang="en-US" sz="6000" dirty="0"/>
              <a:t>Questions?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-685800" y="3521124"/>
            <a:ext cx="10515600" cy="2681375"/>
          </a:xfrm>
        </p:spPr>
        <p:txBody>
          <a:bodyPr/>
          <a:lstStyle/>
          <a:p>
            <a:r>
              <a:rPr lang="en-US" sz="2800" dirty="0"/>
              <a:t>Sam Brown</a:t>
            </a:r>
          </a:p>
          <a:p>
            <a:r>
              <a:rPr lang="en-US" sz="2200" dirty="0"/>
              <a:t>MnDOT Agency Budget Director</a:t>
            </a:r>
          </a:p>
          <a:p>
            <a:r>
              <a:rPr lang="en-US" sz="2200" dirty="0"/>
              <a:t>Samuel.brown@state.mn.us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38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HUTD Sources and Uses</a:t>
            </a:r>
            <a:br>
              <a:rPr lang="en-US" dirty="0"/>
            </a:br>
            <a:r>
              <a:rPr lang="en-US" sz="2700" dirty="0"/>
              <a:t>Based on FY 2022 Actuals</a:t>
            </a:r>
          </a:p>
        </p:txBody>
      </p:sp>
      <p:graphicFrame>
        <p:nvGraphicFramePr>
          <p:cNvPr id="6" name="Diagram 5" descr="Chart depicting the sources of revenue deposited into the Highway User Tax Distribution Fund in FY 2022 and how funds are allocated.">
            <a:extLst>
              <a:ext uri="{FF2B5EF4-FFF2-40B4-BE49-F238E27FC236}">
                <a16:creationId xmlns:a16="http://schemas.microsoft.com/office/drawing/2014/main" id="{110C0381-89CF-465C-A07D-D72B56251A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4221179"/>
              </p:ext>
            </p:extLst>
          </p:nvPr>
        </p:nvGraphicFramePr>
        <p:xfrm>
          <a:off x="628650" y="1480929"/>
          <a:ext cx="8515350" cy="4810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D778B3-5BA1-4617-9B91-CF149CE65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mndot.gov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B85740-E4C5-4C0B-8F07-7FC47433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99BD55-D0D2-4F3D-BA5F-F19B1E72CAE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1660"/>
            <a:ext cx="9144000" cy="502782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8402D5-2707-4936-8694-D264639A8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 Tax Forecast</a:t>
            </a:r>
          </a:p>
        </p:txBody>
      </p:sp>
      <p:graphicFrame>
        <p:nvGraphicFramePr>
          <p:cNvPr id="5" name="Chart 4" descr="Graph comparing November 2022 to  February 2022 actual and forecast gas tax revenues.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5635704"/>
              </p:ext>
            </p:extLst>
          </p:nvPr>
        </p:nvGraphicFramePr>
        <p:xfrm>
          <a:off x="628649" y="1099930"/>
          <a:ext cx="7998515" cy="5256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84E037-2E49-445C-BE6A-D989552BC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E0CC61-8774-4A7B-A845-7F1D6D5A9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597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5738B9-1C27-4D93-B6E1-3928809C5C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"/>
            <a:ext cx="9144000" cy="498475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C2B3AF-D1D6-4096-92B6-89713C81F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 Forecast</a:t>
            </a:r>
          </a:p>
        </p:txBody>
      </p:sp>
      <p:graphicFrame>
        <p:nvGraphicFramePr>
          <p:cNvPr id="5" name="Chart 4" descr="Graph comparing November 2022 to February 2022 actual and forecast motor vehicle registration revenues.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1560107"/>
              </p:ext>
            </p:extLst>
          </p:nvPr>
        </p:nvGraphicFramePr>
        <p:xfrm>
          <a:off x="268357" y="1490870"/>
          <a:ext cx="8537713" cy="4731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F8BEA5-FE22-44E9-BD48-9D0C0ADB8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0641E8-1214-43CB-BA17-8F681EFCE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143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D0491D-8FDC-4C84-AD97-DD9902179C0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1408832"/>
            <a:ext cx="9144000" cy="4947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40779D-A45B-440D-87F3-B63360835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MVST Forecast</a:t>
            </a:r>
          </a:p>
        </p:txBody>
      </p:sp>
      <p:graphicFrame>
        <p:nvGraphicFramePr>
          <p:cNvPr id="7" name="Chart 6" descr="Graph comparing November 2022 to February 2022 actual and forecast Motor Vehicle Sales Tax Revenues.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8555686"/>
              </p:ext>
            </p:extLst>
          </p:nvPr>
        </p:nvGraphicFramePr>
        <p:xfrm>
          <a:off x="191328" y="1408832"/>
          <a:ext cx="8763829" cy="494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CC53B-7724-463A-9A4F-FDFD999C7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B32EA6-E7EE-4E77-AFA0-4491656E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4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5B0AD-150A-4E6B-88A8-E8901D320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HUTD Revenues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3814E6-511E-4FC9-9240-3D391AF75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938" y="1486493"/>
            <a:ext cx="3066081" cy="4607063"/>
          </a:xfrm>
        </p:spPr>
        <p:txBody>
          <a:bodyPr>
            <a:normAutofit/>
          </a:bodyPr>
          <a:lstStyle/>
          <a:p>
            <a:r>
              <a:rPr lang="en-US" dirty="0"/>
              <a:t>FY 2022-23 biennial revenues decreasing -$184M (-3.5%) compared to Feb. ‘22</a:t>
            </a:r>
          </a:p>
          <a:p>
            <a:r>
              <a:rPr lang="en-US" dirty="0"/>
              <a:t>FY 2024-25 revenues decreasing -$209M (-3.8%) compared to Feb. ‘22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301-265B-4F1A-9C69-4B0D3DA00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307ED-4028-4D74-A070-8C90847B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525BD57-C2F6-47E1-866D-21B083ADF3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6191263"/>
              </p:ext>
            </p:extLst>
          </p:nvPr>
        </p:nvGraphicFramePr>
        <p:xfrm>
          <a:off x="104503" y="1329596"/>
          <a:ext cx="5352080" cy="5053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3143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127749F-1AA9-40DE-9A53-29FAA885C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HUTD Revenues</a:t>
            </a:r>
            <a:br>
              <a:rPr lang="en-US" dirty="0"/>
            </a:br>
            <a:r>
              <a:rPr lang="en-US" sz="2700" dirty="0"/>
              <a:t>Year-Over-Year Growth Rates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4DBFE24-F940-48CD-A8CB-114F437F10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076680"/>
              </p:ext>
            </p:extLst>
          </p:nvPr>
        </p:nvGraphicFramePr>
        <p:xfrm>
          <a:off x="600681" y="1571282"/>
          <a:ext cx="7942633" cy="3976295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382033">
                  <a:extLst>
                    <a:ext uri="{9D8B030D-6E8A-4147-A177-3AD203B41FA5}">
                      <a16:colId xmlns:a16="http://schemas.microsoft.com/office/drawing/2014/main" val="2433274910"/>
                    </a:ext>
                  </a:extLst>
                </a:gridCol>
                <a:gridCol w="820075">
                  <a:extLst>
                    <a:ext uri="{9D8B030D-6E8A-4147-A177-3AD203B41FA5}">
                      <a16:colId xmlns:a16="http://schemas.microsoft.com/office/drawing/2014/main" val="1667034803"/>
                    </a:ext>
                  </a:extLst>
                </a:gridCol>
                <a:gridCol w="820075">
                  <a:extLst>
                    <a:ext uri="{9D8B030D-6E8A-4147-A177-3AD203B41FA5}">
                      <a16:colId xmlns:a16="http://schemas.microsoft.com/office/drawing/2014/main" val="3343692763"/>
                    </a:ext>
                  </a:extLst>
                </a:gridCol>
                <a:gridCol w="820075">
                  <a:extLst>
                    <a:ext uri="{9D8B030D-6E8A-4147-A177-3AD203B41FA5}">
                      <a16:colId xmlns:a16="http://schemas.microsoft.com/office/drawing/2014/main" val="3647953686"/>
                    </a:ext>
                  </a:extLst>
                </a:gridCol>
                <a:gridCol w="820075">
                  <a:extLst>
                    <a:ext uri="{9D8B030D-6E8A-4147-A177-3AD203B41FA5}">
                      <a16:colId xmlns:a16="http://schemas.microsoft.com/office/drawing/2014/main" val="2487923867"/>
                    </a:ext>
                  </a:extLst>
                </a:gridCol>
                <a:gridCol w="820075">
                  <a:extLst>
                    <a:ext uri="{9D8B030D-6E8A-4147-A177-3AD203B41FA5}">
                      <a16:colId xmlns:a16="http://schemas.microsoft.com/office/drawing/2014/main" val="4217075652"/>
                    </a:ext>
                  </a:extLst>
                </a:gridCol>
                <a:gridCol w="820075">
                  <a:extLst>
                    <a:ext uri="{9D8B030D-6E8A-4147-A177-3AD203B41FA5}">
                      <a16:colId xmlns:a16="http://schemas.microsoft.com/office/drawing/2014/main" val="575285799"/>
                    </a:ext>
                  </a:extLst>
                </a:gridCol>
                <a:gridCol w="820075">
                  <a:extLst>
                    <a:ext uri="{9D8B030D-6E8A-4147-A177-3AD203B41FA5}">
                      <a16:colId xmlns:a16="http://schemas.microsoft.com/office/drawing/2014/main" val="1517105187"/>
                    </a:ext>
                  </a:extLst>
                </a:gridCol>
                <a:gridCol w="820075">
                  <a:extLst>
                    <a:ext uri="{9D8B030D-6E8A-4147-A177-3AD203B41FA5}">
                      <a16:colId xmlns:a16="http://schemas.microsoft.com/office/drawing/2014/main" val="7409794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Revenue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</a:t>
                      </a:r>
                    </a:p>
                    <a:p>
                      <a:pPr algn="ctr"/>
                      <a:r>
                        <a:rPr lang="en-US" dirty="0"/>
                        <a:t>(act)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21</a:t>
                      </a:r>
                    </a:p>
                    <a:p>
                      <a:pPr algn="ctr"/>
                      <a:r>
                        <a:rPr lang="en-US" dirty="0"/>
                        <a:t>(act)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22</a:t>
                      </a:r>
                    </a:p>
                    <a:p>
                      <a:pPr algn="ctr"/>
                      <a:r>
                        <a:rPr lang="en-US" dirty="0"/>
                        <a:t>(act)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23</a:t>
                      </a:r>
                    </a:p>
                    <a:p>
                      <a:pPr algn="ctr"/>
                      <a:r>
                        <a:rPr lang="en-US" dirty="0"/>
                        <a:t>(</a:t>
                      </a:r>
                      <a:r>
                        <a:rPr lang="en-US" dirty="0" err="1"/>
                        <a:t>fcst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24</a:t>
                      </a:r>
                    </a:p>
                    <a:p>
                      <a:pPr algn="ctr"/>
                      <a:r>
                        <a:rPr lang="en-US" dirty="0"/>
                        <a:t>(</a:t>
                      </a:r>
                      <a:r>
                        <a:rPr lang="en-US" dirty="0" err="1"/>
                        <a:t>fcst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25</a:t>
                      </a:r>
                    </a:p>
                    <a:p>
                      <a:pPr algn="ctr"/>
                      <a:r>
                        <a:rPr lang="en-US" dirty="0"/>
                        <a:t>(</a:t>
                      </a:r>
                      <a:r>
                        <a:rPr lang="en-US" dirty="0" err="1"/>
                        <a:t>fcst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26</a:t>
                      </a:r>
                    </a:p>
                    <a:p>
                      <a:pPr algn="ctr"/>
                      <a:r>
                        <a:rPr lang="en-US" dirty="0"/>
                        <a:t>(</a:t>
                      </a:r>
                      <a:r>
                        <a:rPr lang="en-US" dirty="0" err="1"/>
                        <a:t>fcst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27</a:t>
                      </a:r>
                    </a:p>
                    <a:p>
                      <a:pPr algn="ctr"/>
                      <a:r>
                        <a:rPr lang="en-US" dirty="0"/>
                        <a:t>(</a:t>
                      </a:r>
                      <a:r>
                        <a:rPr lang="en-US" dirty="0" err="1"/>
                        <a:t>fcst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3908077"/>
                  </a:ext>
                </a:extLst>
              </a:tr>
              <a:tr h="478463">
                <a:tc>
                  <a:txBody>
                    <a:bodyPr/>
                    <a:lstStyle/>
                    <a:p>
                      <a:r>
                        <a:rPr lang="en-US" dirty="0"/>
                        <a:t>Gas tax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-6.2%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-3.8%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316517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Tab fees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996428"/>
                  </a:ext>
                </a:extLst>
              </a:tr>
              <a:tr h="485336">
                <a:tc>
                  <a:txBody>
                    <a:bodyPr/>
                    <a:lstStyle/>
                    <a:p>
                      <a:r>
                        <a:rPr lang="en-US" dirty="0"/>
                        <a:t>MVST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272129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State sales taxes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119.0%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-8.4%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3127091"/>
                  </a:ext>
                </a:extLst>
              </a:tr>
              <a:tr h="452176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-26.1%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-15.5%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-16.7%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-16.6%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-1.6%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502378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023120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83F38-2C3D-478F-85DC-80C44CA8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422E4-E20C-4A0D-98DE-5D7D692A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C924C05D-21DC-40CE-BBDB-931B942B5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895488"/>
              </p:ext>
            </p:extLst>
          </p:nvPr>
        </p:nvGraphicFramePr>
        <p:xfrm>
          <a:off x="628650" y="5549352"/>
          <a:ext cx="7914665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51070">
                  <a:extLst>
                    <a:ext uri="{9D8B030D-6E8A-4147-A177-3AD203B41FA5}">
                      <a16:colId xmlns:a16="http://schemas.microsoft.com/office/drawing/2014/main" val="3938829027"/>
                    </a:ext>
                  </a:extLst>
                </a:gridCol>
                <a:gridCol w="816746">
                  <a:extLst>
                    <a:ext uri="{9D8B030D-6E8A-4147-A177-3AD203B41FA5}">
                      <a16:colId xmlns:a16="http://schemas.microsoft.com/office/drawing/2014/main" val="2858747084"/>
                    </a:ext>
                  </a:extLst>
                </a:gridCol>
                <a:gridCol w="816746">
                  <a:extLst>
                    <a:ext uri="{9D8B030D-6E8A-4147-A177-3AD203B41FA5}">
                      <a16:colId xmlns:a16="http://schemas.microsoft.com/office/drawing/2014/main" val="2095784793"/>
                    </a:ext>
                  </a:extLst>
                </a:gridCol>
                <a:gridCol w="816745">
                  <a:extLst>
                    <a:ext uri="{9D8B030D-6E8A-4147-A177-3AD203B41FA5}">
                      <a16:colId xmlns:a16="http://schemas.microsoft.com/office/drawing/2014/main" val="596819217"/>
                    </a:ext>
                  </a:extLst>
                </a:gridCol>
                <a:gridCol w="825624">
                  <a:extLst>
                    <a:ext uri="{9D8B030D-6E8A-4147-A177-3AD203B41FA5}">
                      <a16:colId xmlns:a16="http://schemas.microsoft.com/office/drawing/2014/main" val="3497122044"/>
                    </a:ext>
                  </a:extLst>
                </a:gridCol>
                <a:gridCol w="834501">
                  <a:extLst>
                    <a:ext uri="{9D8B030D-6E8A-4147-A177-3AD203B41FA5}">
                      <a16:colId xmlns:a16="http://schemas.microsoft.com/office/drawing/2014/main" val="1922631653"/>
                    </a:ext>
                  </a:extLst>
                </a:gridCol>
                <a:gridCol w="825623">
                  <a:extLst>
                    <a:ext uri="{9D8B030D-6E8A-4147-A177-3AD203B41FA5}">
                      <a16:colId xmlns:a16="http://schemas.microsoft.com/office/drawing/2014/main" val="507985238"/>
                    </a:ext>
                  </a:extLst>
                </a:gridCol>
                <a:gridCol w="798990">
                  <a:extLst>
                    <a:ext uri="{9D8B030D-6E8A-4147-A177-3AD203B41FA5}">
                      <a16:colId xmlns:a16="http://schemas.microsoft.com/office/drawing/2014/main" val="667578764"/>
                    </a:ext>
                  </a:extLst>
                </a:gridCol>
                <a:gridCol w="828620">
                  <a:extLst>
                    <a:ext uri="{9D8B030D-6E8A-4147-A177-3AD203B41FA5}">
                      <a16:colId xmlns:a16="http://schemas.microsoft.com/office/drawing/2014/main" val="1101389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Feb ‘22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4.8%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3.2%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850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300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Minnesota Highway User Tax Revenue</a:t>
            </a:r>
            <a:br>
              <a:rPr lang="en-US" dirty="0"/>
            </a:br>
            <a:r>
              <a:rPr lang="en-US" dirty="0"/>
              <a:t>History of Annual Revenues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A3308D1-A070-45D9-A325-1E2BDB6FE1C2}" type="datetime1">
              <a:rPr lang="en-US" sz="900">
                <a:solidFill>
                  <a:srgbClr val="000000"/>
                </a:solidFill>
                <a:latin typeface="Calibri"/>
              </a:rPr>
              <a:pPr defTabSz="685800">
                <a:defRPr/>
              </a:pPr>
              <a:t>1/13/2023</a:t>
            </a:fld>
            <a:endParaRPr lang="en-US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8F63A3B-78C7-47BE-AE5E-E10140E04643}" type="slidenum">
              <a:rPr lang="en-US" sz="900">
                <a:solidFill>
                  <a:srgbClr val="000000"/>
                </a:solidFill>
                <a:latin typeface="Calibri"/>
              </a:rPr>
              <a:pPr defTabSz="685800">
                <a:defRPr/>
              </a:pPr>
              <a:t>9</a:t>
            </a:fld>
            <a:endParaRPr lang="en-US" sz="9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C36CF2-2097-4538-8BC0-D9912AA55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80" y="1390300"/>
            <a:ext cx="6965240" cy="505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32405"/>
      </p:ext>
    </p:extLst>
  </p:cSld>
  <p:clrMapOvr>
    <a:masterClrMapping/>
  </p:clrMapOvr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-4x3.pptx" id="{8B3B34D9-BE42-40DD-A045-D7364E031164}" vid="{EA998505-FD38-4A03-8D44-20BB348C14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153553-7048-44C0-962D-31C90BA4FF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8389D6-E0FD-469D-8587-EA39AB28503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1B02A75-BCB0-4986-B381-502234F6C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4x3</Template>
  <TotalTime>21680</TotalTime>
  <Words>2233</Words>
  <Application>Microsoft Office PowerPoint</Application>
  <PresentationFormat>On-screen Show (4:3)</PresentationFormat>
  <Paragraphs>839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Garamond</vt:lpstr>
      <vt:lpstr>NeueHaasGroteskText Std</vt:lpstr>
      <vt:lpstr>MN.IT</vt:lpstr>
      <vt:lpstr>MnDOT November 2022 Forecast Update</vt:lpstr>
      <vt:lpstr>Forecast Overview</vt:lpstr>
      <vt:lpstr>HUTD Sources and Uses Based on FY 2022 Actuals</vt:lpstr>
      <vt:lpstr>Gas Tax Forecast</vt:lpstr>
      <vt:lpstr>Registration Forecast</vt:lpstr>
      <vt:lpstr>MVST Forecast</vt:lpstr>
      <vt:lpstr>HUTD Revenues</vt:lpstr>
      <vt:lpstr>HUTD Revenues Year-Over-Year Growth Rates</vt:lpstr>
      <vt:lpstr>Minnesota Highway User Tax Revenue History of Annual Revenues</vt:lpstr>
      <vt:lpstr>Key Fiscal Issues: $18B funding gap over 20 years  ($900M/year)</vt:lpstr>
      <vt:lpstr>Revenue vs. Need</vt:lpstr>
      <vt:lpstr>MnSHIP Timeline</vt:lpstr>
      <vt:lpstr>Bridge Condition</vt:lpstr>
      <vt:lpstr>Pavement Condition (Ride Quality)</vt:lpstr>
      <vt:lpstr>Trunk Highway Fund Balance $ in millions All activity reflects TH Fund</vt:lpstr>
      <vt:lpstr>Trunk Highway Debt Policy</vt:lpstr>
      <vt:lpstr>CSAH/MSAS Expenditures $ in millions</vt:lpstr>
      <vt:lpstr>Transit Assistance Fund Based on FY 2022 Actuals</vt:lpstr>
      <vt:lpstr>Transit Assistance Fund $ in thousands</vt:lpstr>
      <vt:lpstr>SAF Revenues Based on FY 2022 Actuals </vt:lpstr>
      <vt:lpstr>State Airports Fund $ in thousands</vt:lpstr>
      <vt:lpstr>Questions?</vt:lpstr>
    </vt:vector>
  </TitlesOfParts>
  <Company>MnDOT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Update for SLT</dc:title>
  <dc:subject>PowerPoint Template</dc:subject>
  <dc:creator>Josh Knatterud-Hubinger</dc:creator>
  <cp:keywords>PowerPoint, Template</cp:keywords>
  <dc:description>Version 1.1, Released 8-2016</dc:description>
  <cp:lastModifiedBy>Brown, Samuel (DOT)</cp:lastModifiedBy>
  <cp:revision>232</cp:revision>
  <dcterms:created xsi:type="dcterms:W3CDTF">2020-07-01T17:55:17Z</dcterms:created>
  <dcterms:modified xsi:type="dcterms:W3CDTF">2023-01-13T23:02:55Z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