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5" r:id="rId9"/>
    <p:sldId id="264" r:id="rId10"/>
    <p:sldId id="263" r:id="rId11"/>
    <p:sldId id="262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3C477-5A71-4D23-AA20-355F3389EB44}" type="datetimeFigureOut">
              <a:rPr lang="en-US" smtClean="0"/>
              <a:t>2/11/2019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2AC5B-85FF-4259-A39F-54B0C9F764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624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2AC5B-85FF-4259-A39F-54B0C9F7644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437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2AC5B-85FF-4259-A39F-54B0C9F7644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64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2AC5B-85FF-4259-A39F-54B0C9F7644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53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2AC5B-85FF-4259-A39F-54B0C9F7644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977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12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465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98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5408" y="6356350"/>
            <a:ext cx="4913376" cy="365125"/>
          </a:xfrm>
        </p:spPr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Page </a:t>
            </a:r>
            <a:fld id="{2AAFF028-1AC3-43B4-A3CC-05D2CC43DF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546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35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03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24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208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753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949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73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5C137-DF0A-42B9-8C19-433B0ADE4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80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house.mn/hr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74520"/>
            <a:ext cx="9144000" cy="2304287"/>
          </a:xfrm>
        </p:spPr>
        <p:txBody>
          <a:bodyPr>
            <a:noAutofit/>
          </a:bodyPr>
          <a:lstStyle/>
          <a:p>
            <a:pPr algn="l"/>
            <a:r>
              <a:rPr lang="en-US" sz="8000" dirty="0" smtClean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Minnesota’s Academic Standards</a:t>
            </a:r>
            <a:endParaRPr lang="en-US" sz="8000" dirty="0"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100051" y="4894532"/>
            <a:ext cx="10058400" cy="1143000"/>
          </a:xfrm>
        </p:spPr>
        <p:txBody>
          <a:bodyPr/>
          <a:lstStyle/>
          <a:p>
            <a:pPr algn="l"/>
            <a:r>
              <a:rPr lang="en-US" cap="none" dirty="0" smtClean="0"/>
              <a:t>By </a:t>
            </a:r>
            <a:r>
              <a:rPr lang="en-US" cap="none" dirty="0" smtClean="0"/>
              <a:t>Cristina Parra</a:t>
            </a:r>
            <a:endParaRPr lang="en-US" cap="none" dirty="0" smtClean="0"/>
          </a:p>
          <a:p>
            <a:pPr algn="l"/>
            <a:r>
              <a:rPr lang="en-US" cap="none" dirty="0" smtClean="0"/>
              <a:t>February 12, </a:t>
            </a:r>
            <a:r>
              <a:rPr lang="en-US" cap="none" dirty="0" smtClean="0"/>
              <a:t>2019</a:t>
            </a:r>
            <a:endParaRPr lang="en-US" cap="non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57" y="421023"/>
            <a:ext cx="3120404" cy="910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39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Science </a:t>
            </a:r>
            <a:r>
              <a:rPr lang="en-US" b="1" dirty="0" smtClean="0"/>
              <a:t>Standards Review Timeline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March </a:t>
            </a:r>
            <a:r>
              <a:rPr lang="en-US" dirty="0" smtClean="0"/>
              <a:t>2018 - </a:t>
            </a:r>
            <a:r>
              <a:rPr lang="en-US" dirty="0" smtClean="0"/>
              <a:t>committee applications accepted</a:t>
            </a:r>
          </a:p>
          <a:p>
            <a:r>
              <a:rPr lang="en-US" dirty="0" smtClean="0"/>
              <a:t>May </a:t>
            </a:r>
            <a:r>
              <a:rPr lang="en-US" dirty="0" smtClean="0"/>
              <a:t>2018 - </a:t>
            </a:r>
            <a:r>
              <a:rPr lang="en-US" dirty="0" smtClean="0"/>
              <a:t>committee members announced</a:t>
            </a:r>
          </a:p>
          <a:p>
            <a:r>
              <a:rPr lang="en-US" dirty="0" smtClean="0"/>
              <a:t>November </a:t>
            </a:r>
            <a:r>
              <a:rPr lang="en-US" dirty="0" smtClean="0"/>
              <a:t>2018 - </a:t>
            </a:r>
            <a:r>
              <a:rPr lang="en-US" dirty="0" smtClean="0"/>
              <a:t>First draft, public review and comment</a:t>
            </a:r>
          </a:p>
          <a:p>
            <a:r>
              <a:rPr lang="en-US" dirty="0" smtClean="0"/>
              <a:t>February </a:t>
            </a:r>
            <a:r>
              <a:rPr lang="en-US" dirty="0" smtClean="0"/>
              <a:t>2019 - </a:t>
            </a:r>
            <a:r>
              <a:rPr lang="en-US" dirty="0" smtClean="0"/>
              <a:t>Second draft, public review and comment</a:t>
            </a:r>
          </a:p>
          <a:p>
            <a:r>
              <a:rPr lang="en-US" dirty="0" smtClean="0"/>
              <a:t>May </a:t>
            </a:r>
            <a:r>
              <a:rPr lang="en-US" dirty="0" smtClean="0"/>
              <a:t>2019 - </a:t>
            </a:r>
            <a:r>
              <a:rPr lang="en-US" dirty="0" smtClean="0"/>
              <a:t>Final draft sent to commissioner for approval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2AAFF028-1AC3-43B4-A3CC-05D2CC43DFA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91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School </a:t>
            </a:r>
            <a:r>
              <a:rPr lang="en-US" b="1" dirty="0" smtClean="0"/>
              <a:t>Districts </a:t>
            </a:r>
            <a:r>
              <a:rPr lang="en-US" b="1" dirty="0" smtClean="0"/>
              <a:t>and </a:t>
            </a:r>
            <a:r>
              <a:rPr lang="en-US" b="1" dirty="0" smtClean="0"/>
              <a:t>Charter Schools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</a:t>
            </a:r>
            <a:r>
              <a:rPr lang="en-US" dirty="0"/>
              <a:t>h</a:t>
            </a:r>
            <a:r>
              <a:rPr lang="en-US" dirty="0" smtClean="0"/>
              <a:t>ealth and arts standards</a:t>
            </a:r>
            <a:endParaRPr lang="en-US" dirty="0"/>
          </a:p>
          <a:p>
            <a:r>
              <a:rPr lang="en-US" dirty="0" smtClean="0"/>
              <a:t>Develop electives standards</a:t>
            </a:r>
          </a:p>
          <a:p>
            <a:pPr lvl="1"/>
            <a:r>
              <a:rPr lang="en-US" dirty="0" smtClean="0"/>
              <a:t>Career and technical education standards</a:t>
            </a:r>
          </a:p>
          <a:p>
            <a:pPr lvl="1"/>
            <a:r>
              <a:rPr lang="en-US" dirty="0" smtClean="0"/>
              <a:t>World languages standards (American Council on Teaching of Foreign Languages)</a:t>
            </a:r>
          </a:p>
          <a:p>
            <a:r>
              <a:rPr lang="en-US" dirty="0" smtClean="0"/>
              <a:t>District advisory committee: instruction and curriculum</a:t>
            </a:r>
          </a:p>
          <a:p>
            <a:pPr lvl="1"/>
            <a:r>
              <a:rPr lang="en-US" dirty="0" smtClean="0"/>
              <a:t>Recommendations to school board on academic standards</a:t>
            </a:r>
          </a:p>
          <a:p>
            <a:pPr lvl="1"/>
            <a:r>
              <a:rPr lang="en-US" dirty="0" smtClean="0"/>
              <a:t>Reflect diversity of school district and school sites, to extent possible</a:t>
            </a:r>
          </a:p>
          <a:p>
            <a:r>
              <a:rPr lang="en-US" dirty="0" smtClean="0"/>
              <a:t>Site team (teachers, administrators, parent) to improve curriculum, </a:t>
            </a:r>
            <a:r>
              <a:rPr lang="en-US" dirty="0" smtClean="0"/>
              <a:t>instruction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2AAFF028-1AC3-43B4-A3CC-05D2CC43DFA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06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38" y="693750"/>
            <a:ext cx="3985714" cy="1163398"/>
          </a:xfrm>
        </p:spPr>
      </p:pic>
      <p:sp>
        <p:nvSpPr>
          <p:cNvPr id="8" name="TextBox 7"/>
          <p:cNvSpPr txBox="1"/>
          <p:nvPr/>
        </p:nvSpPr>
        <p:spPr>
          <a:xfrm>
            <a:off x="3040976" y="2479614"/>
            <a:ext cx="59049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Minnesota House Research Department provides nonpartisan legislative, legal, and information services to the Minnesota House of Representatives. </a:t>
            </a:r>
          </a:p>
          <a:p>
            <a:endParaRPr lang="en-US" dirty="0"/>
          </a:p>
          <a:p>
            <a:r>
              <a:rPr lang="en-US" dirty="0" smtClean="0">
                <a:hlinkClick r:id="rId4"/>
              </a:rPr>
              <a:t>www.house.mn/hrd</a:t>
            </a:r>
            <a:endParaRPr lang="en-US" dirty="0" smtClean="0"/>
          </a:p>
          <a:p>
            <a:r>
              <a:rPr lang="en-US" dirty="0" smtClean="0"/>
              <a:t>651-296-6753</a:t>
            </a:r>
          </a:p>
          <a:p>
            <a:r>
              <a:rPr lang="en-US" dirty="0" smtClean="0"/>
              <a:t>600 State Office Building</a:t>
            </a:r>
          </a:p>
          <a:p>
            <a:r>
              <a:rPr lang="en-US" dirty="0" smtClean="0"/>
              <a:t>St. Paul, MN 55155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03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History of </a:t>
            </a:r>
            <a:r>
              <a:rPr lang="en-US" b="1" dirty="0" smtClean="0"/>
              <a:t>High School Graduation </a:t>
            </a:r>
            <a:r>
              <a:rPr lang="en-US" b="1" dirty="0"/>
              <a:t>R</a:t>
            </a:r>
            <a:r>
              <a:rPr lang="en-US" b="1" dirty="0" smtClean="0"/>
              <a:t>equirements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Until the 1990s: Credits (Carnegie units)</a:t>
            </a:r>
          </a:p>
          <a:p>
            <a:pPr lvl="1"/>
            <a:r>
              <a:rPr lang="en-US" dirty="0" smtClean="0"/>
              <a:t>1 Credit = 5 classes per week for one school year</a:t>
            </a:r>
          </a:p>
          <a:p>
            <a:pPr lvl="1"/>
            <a:r>
              <a:rPr lang="en-US" dirty="0" smtClean="0"/>
              <a:t>High school graduation requirements: 20 credits minimum</a:t>
            </a:r>
          </a:p>
          <a:p>
            <a:pPr lvl="2"/>
            <a:r>
              <a:rPr lang="en-US" dirty="0" smtClean="0"/>
              <a:t>9 credits in core academic areas: 4 English, 1 math, 1 science, 3 social studies</a:t>
            </a:r>
          </a:p>
          <a:p>
            <a:pPr lvl="2"/>
            <a:r>
              <a:rPr lang="en-US" dirty="0" smtClean="0"/>
              <a:t>Remaining credits could be electives</a:t>
            </a:r>
          </a:p>
          <a:p>
            <a:pPr lvl="2"/>
            <a:r>
              <a:rPr lang="en-US" dirty="0" smtClean="0"/>
              <a:t>School districts could require additional course work for graduation</a:t>
            </a:r>
          </a:p>
          <a:p>
            <a:r>
              <a:rPr lang="en-US" dirty="0" smtClean="0"/>
              <a:t>1990s: High School graduation rule</a:t>
            </a:r>
          </a:p>
          <a:p>
            <a:pPr lvl="1"/>
            <a:r>
              <a:rPr lang="en-US" dirty="0" smtClean="0"/>
              <a:t>1992 and 1993: “Rigorous, results-oriented” high school graduation rule</a:t>
            </a:r>
          </a:p>
          <a:p>
            <a:pPr lvl="1"/>
            <a:r>
              <a:rPr lang="en-US" dirty="0" smtClean="0"/>
              <a:t>State Board of Education must adopt 2 types of graduation requirements: Basic standards </a:t>
            </a:r>
            <a:r>
              <a:rPr lang="en-US" dirty="0" smtClean="0"/>
              <a:t>test </a:t>
            </a:r>
            <a:r>
              <a:rPr lang="en-US" dirty="0" smtClean="0"/>
              <a:t>and Profile of Learning</a:t>
            </a:r>
          </a:p>
          <a:p>
            <a:r>
              <a:rPr lang="en-US" dirty="0" smtClean="0"/>
              <a:t>2000s: Shift toward statewide academic standards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2AAFF028-1AC3-43B4-A3CC-05D2CC43DFA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2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High School Graduation Rule (1990s)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skills test in reading and math, later added </a:t>
            </a:r>
            <a:r>
              <a:rPr lang="en-US" dirty="0" smtClean="0"/>
              <a:t>writing</a:t>
            </a:r>
            <a:endParaRPr lang="en-US" dirty="0" smtClean="0"/>
          </a:p>
          <a:p>
            <a:r>
              <a:rPr lang="en-US" dirty="0" smtClean="0"/>
              <a:t>Profile of </a:t>
            </a:r>
            <a:r>
              <a:rPr lang="en-US" dirty="0" smtClean="0"/>
              <a:t>learning - </a:t>
            </a:r>
            <a:r>
              <a:rPr lang="en-US" dirty="0" smtClean="0"/>
              <a:t>academic standards across a wide range of content areas, skills, and </a:t>
            </a:r>
            <a:r>
              <a:rPr lang="en-US" dirty="0" smtClean="0"/>
              <a:t>strategies</a:t>
            </a:r>
            <a:endParaRPr lang="en-US" dirty="0" smtClean="0"/>
          </a:p>
          <a:p>
            <a:pPr lvl="1"/>
            <a:r>
              <a:rPr lang="en-US" dirty="0" smtClean="0"/>
              <a:t>Examples of learning areas: “Read, view, and listen,” “Mathematical applications,” and “People and cultures”</a:t>
            </a:r>
          </a:p>
          <a:p>
            <a:pPr lvl="1"/>
            <a:r>
              <a:rPr lang="en-US" dirty="0" smtClean="0"/>
              <a:t>Learning areas had 56 content standards for K-8, and 48 for 9-12 </a:t>
            </a:r>
          </a:p>
          <a:p>
            <a:pPr lvl="1"/>
            <a:r>
              <a:rPr lang="en-US" dirty="0" smtClean="0"/>
              <a:t>Repealed in 2003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2AAFF028-1AC3-43B4-A3CC-05D2CC43DFA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06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Current </a:t>
            </a:r>
            <a:r>
              <a:rPr lang="en-US" b="1" dirty="0" smtClean="0"/>
              <a:t>Academic Standards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2003, the legislature replaced the Profile of Learning with required academic standards in subject areas.</a:t>
            </a:r>
          </a:p>
          <a:p>
            <a:r>
              <a:rPr lang="en-US" dirty="0" smtClean="0"/>
              <a:t>Current required standards: </a:t>
            </a:r>
          </a:p>
          <a:p>
            <a:pPr lvl="1"/>
            <a:r>
              <a:rPr lang="en-US" dirty="0" smtClean="0"/>
              <a:t>Language arts</a:t>
            </a:r>
          </a:p>
          <a:p>
            <a:pPr lvl="1"/>
            <a:r>
              <a:rPr lang="en-US" dirty="0" smtClean="0"/>
              <a:t>Mathematics</a:t>
            </a:r>
          </a:p>
          <a:p>
            <a:pPr lvl="1"/>
            <a:r>
              <a:rPr lang="en-US" dirty="0" smtClean="0"/>
              <a:t>Science</a:t>
            </a:r>
          </a:p>
          <a:p>
            <a:pPr lvl="1"/>
            <a:r>
              <a:rPr lang="en-US" dirty="0" smtClean="0"/>
              <a:t>Social studies</a:t>
            </a:r>
          </a:p>
          <a:p>
            <a:pPr lvl="1"/>
            <a:r>
              <a:rPr lang="en-US" dirty="0" smtClean="0"/>
              <a:t>Physical education</a:t>
            </a:r>
          </a:p>
          <a:p>
            <a:pPr lvl="1"/>
            <a:r>
              <a:rPr lang="en-US" dirty="0" smtClean="0"/>
              <a:t>Health</a:t>
            </a:r>
          </a:p>
          <a:p>
            <a:pPr lvl="1"/>
            <a:r>
              <a:rPr lang="en-US" dirty="0" smtClean="0"/>
              <a:t>Arts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2AAFF028-1AC3-43B4-A3CC-05D2CC43DFA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80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Credits </a:t>
            </a:r>
            <a:r>
              <a:rPr lang="en-US" b="1" dirty="0" smtClean="0"/>
              <a:t>Must Be Sufficient To Satisfy Academic Standards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Language arts: 4 credits</a:t>
            </a:r>
          </a:p>
          <a:p>
            <a:r>
              <a:rPr lang="en-US" dirty="0" smtClean="0"/>
              <a:t>Mathematics: 3 credits, including algebra II or equivalent</a:t>
            </a:r>
          </a:p>
          <a:p>
            <a:pPr lvl="1"/>
            <a:r>
              <a:rPr lang="en-US" dirty="0" smtClean="0"/>
              <a:t>Algebra I credit by end of 8</a:t>
            </a:r>
            <a:r>
              <a:rPr lang="en-US" baseline="30000" dirty="0" smtClean="0"/>
              <a:t>th</a:t>
            </a:r>
            <a:r>
              <a:rPr lang="en-US" dirty="0" smtClean="0"/>
              <a:t> grade</a:t>
            </a:r>
          </a:p>
          <a:p>
            <a:r>
              <a:rPr lang="en-US" dirty="0" smtClean="0"/>
              <a:t>Science: 3 credits, including at least 1 credit of biology, 1 credit of physics, and 1 elective </a:t>
            </a:r>
            <a:r>
              <a:rPr lang="en-US" dirty="0" smtClean="0"/>
              <a:t>credit</a:t>
            </a:r>
            <a:endParaRPr lang="en-US" dirty="0" smtClean="0"/>
          </a:p>
          <a:p>
            <a:r>
              <a:rPr lang="en-US" dirty="0" smtClean="0"/>
              <a:t>Social studies: 3.5 credits, encompassing at least U.S. history, geography, government and citizenship, world history, and economics</a:t>
            </a:r>
          </a:p>
          <a:p>
            <a:r>
              <a:rPr lang="en-US" dirty="0" smtClean="0"/>
              <a:t>Arts: 1 credit</a:t>
            </a:r>
          </a:p>
          <a:p>
            <a:r>
              <a:rPr lang="en-US" dirty="0" smtClean="0"/>
              <a:t>Electives: 7 credits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2AAFF028-1AC3-43B4-A3CC-05D2CC43DFA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17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Commissioner </a:t>
            </a:r>
            <a:r>
              <a:rPr lang="en-US" b="1" dirty="0" smtClean="0"/>
              <a:t>Develops Most Required Standards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Commissioner develops standards in:</a:t>
            </a:r>
          </a:p>
          <a:p>
            <a:pPr lvl="1"/>
            <a:r>
              <a:rPr lang="en-US" dirty="0" smtClean="0"/>
              <a:t>Language arts</a:t>
            </a:r>
          </a:p>
          <a:p>
            <a:pPr lvl="1"/>
            <a:r>
              <a:rPr lang="en-US" dirty="0" smtClean="0"/>
              <a:t>Mathematics</a:t>
            </a:r>
          </a:p>
          <a:p>
            <a:pPr lvl="1"/>
            <a:r>
              <a:rPr lang="en-US" dirty="0" smtClean="0"/>
              <a:t>Science</a:t>
            </a:r>
          </a:p>
          <a:p>
            <a:pPr lvl="1"/>
            <a:r>
              <a:rPr lang="en-US" dirty="0" smtClean="0"/>
              <a:t>Social studies, including history, geography, economics, and government and citizenship that includes civics</a:t>
            </a:r>
          </a:p>
          <a:p>
            <a:pPr lvl="1"/>
            <a:r>
              <a:rPr lang="en-US" dirty="0" smtClean="0"/>
              <a:t>Physical education</a:t>
            </a:r>
          </a:p>
          <a:p>
            <a:pPr lvl="1"/>
            <a:r>
              <a:rPr lang="en-US" dirty="0" smtClean="0"/>
              <a:t>Arts (but districts may opt for local standards)</a:t>
            </a:r>
          </a:p>
          <a:p>
            <a:r>
              <a:rPr lang="en-US" dirty="0" smtClean="0"/>
              <a:t>Districts develop health </a:t>
            </a:r>
            <a:r>
              <a:rPr lang="en-US" dirty="0" smtClean="0"/>
              <a:t>standards </a:t>
            </a:r>
            <a:r>
              <a:rPr lang="en-US" dirty="0" smtClean="0"/>
              <a:t>and may develop arts standards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2AAFF028-1AC3-43B4-A3CC-05D2CC43DFA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51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Standards </a:t>
            </a:r>
            <a:r>
              <a:rPr lang="en-US" b="1" dirty="0" smtClean="0"/>
              <a:t>Development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Commissioner must consider advice from </a:t>
            </a:r>
            <a:r>
              <a:rPr lang="en-US" dirty="0" smtClean="0"/>
              <a:t>stakeholders</a:t>
            </a:r>
            <a:endParaRPr lang="en-US" dirty="0" smtClean="0"/>
          </a:p>
          <a:p>
            <a:r>
              <a:rPr lang="en-US" dirty="0" smtClean="0"/>
              <a:t>Standards must:</a:t>
            </a:r>
          </a:p>
          <a:p>
            <a:pPr lvl="1"/>
            <a:r>
              <a:rPr lang="en-US" dirty="0" smtClean="0"/>
              <a:t>Be clear, concise, objective, measurable, and grade-level appropriate</a:t>
            </a:r>
          </a:p>
          <a:p>
            <a:pPr lvl="1"/>
            <a:r>
              <a:rPr lang="en-US" dirty="0" smtClean="0"/>
              <a:t>Not require a specific teaching methodology or curriculum</a:t>
            </a:r>
          </a:p>
          <a:p>
            <a:pPr lvl="1"/>
            <a:r>
              <a:rPr lang="en-US" dirty="0" smtClean="0"/>
              <a:t>Be consistent with state and U.S. constitutions</a:t>
            </a:r>
          </a:p>
          <a:p>
            <a:r>
              <a:rPr lang="en-US" dirty="0" smtClean="0"/>
              <a:t>Rulemaking process required to adopt standards </a:t>
            </a:r>
          </a:p>
          <a:p>
            <a:r>
              <a:rPr lang="en-US" dirty="0" smtClean="0"/>
              <a:t>Revisions and reviews on ten-year cycle</a:t>
            </a:r>
          </a:p>
          <a:p>
            <a:pPr lvl="1"/>
            <a:r>
              <a:rPr lang="en-US" dirty="0" smtClean="0"/>
              <a:t>Embed technology and information literacy standards</a:t>
            </a:r>
          </a:p>
          <a:p>
            <a:pPr lvl="1"/>
            <a:r>
              <a:rPr lang="en-US" dirty="0" smtClean="0"/>
              <a:t>Alignment with career and college readiness</a:t>
            </a:r>
          </a:p>
          <a:p>
            <a:pPr lvl="1"/>
            <a:r>
              <a:rPr lang="en-US" dirty="0" smtClean="0"/>
              <a:t>Contributions of Minnesota American Indian tribes</a:t>
            </a:r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2AAFF028-1AC3-43B4-A3CC-05D2CC43DFA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80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Grade-level </a:t>
            </a:r>
            <a:r>
              <a:rPr lang="en-US" b="1" dirty="0" smtClean="0"/>
              <a:t>Benchmarks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Commissioner develops benchmarks to supplement </a:t>
            </a:r>
            <a:r>
              <a:rPr lang="en-US" dirty="0" smtClean="0"/>
              <a:t>standards</a:t>
            </a:r>
            <a:endParaRPr lang="en-US" dirty="0" smtClean="0"/>
          </a:p>
          <a:p>
            <a:r>
              <a:rPr lang="en-US" dirty="0" smtClean="0"/>
              <a:t>High school career and college-ready benchmarks may cover more than one </a:t>
            </a:r>
            <a:r>
              <a:rPr lang="en-US" dirty="0" smtClean="0"/>
              <a:t>grade</a:t>
            </a:r>
            <a:endParaRPr lang="en-US" dirty="0" smtClean="0"/>
          </a:p>
          <a:p>
            <a:r>
              <a:rPr lang="en-US" dirty="0" smtClean="0"/>
              <a:t>Schools must offer and students must achieve all benchmarks for a standard to satisfactorily complete the </a:t>
            </a:r>
            <a:r>
              <a:rPr lang="en-US" dirty="0" smtClean="0"/>
              <a:t>standard</a:t>
            </a:r>
            <a:endParaRPr lang="en-US" dirty="0" smtClean="0"/>
          </a:p>
          <a:p>
            <a:r>
              <a:rPr lang="en-US" dirty="0" smtClean="0"/>
              <a:t>Commissioner must publish benchmarks in the State Register and inform the </a:t>
            </a:r>
            <a:r>
              <a:rPr lang="en-US" dirty="0" smtClean="0"/>
              <a:t>public</a:t>
            </a:r>
            <a:endParaRPr lang="en-US" dirty="0" smtClean="0"/>
          </a:p>
          <a:p>
            <a:r>
              <a:rPr lang="en-US" dirty="0" smtClean="0"/>
              <a:t>Benchmarks are not subject to chapter 14 (administrative rules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2AAFF028-1AC3-43B4-A3CC-05D2CC43DFA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9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Review </a:t>
            </a:r>
            <a:r>
              <a:rPr lang="en-US" b="1" dirty="0" smtClean="0"/>
              <a:t>Schedule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Arts, 2017-2018</a:t>
            </a:r>
          </a:p>
          <a:p>
            <a:r>
              <a:rPr lang="en-US" dirty="0" smtClean="0"/>
              <a:t>Science, 2018-2019</a:t>
            </a:r>
          </a:p>
          <a:p>
            <a:r>
              <a:rPr lang="en-US" dirty="0" smtClean="0"/>
              <a:t>Language arts, 2019-2020</a:t>
            </a:r>
          </a:p>
          <a:p>
            <a:r>
              <a:rPr lang="en-US" dirty="0" smtClean="0"/>
              <a:t>Social studies, 2020-2021</a:t>
            </a:r>
          </a:p>
          <a:p>
            <a:r>
              <a:rPr lang="en-US" dirty="0" smtClean="0"/>
              <a:t>Mathematics, 2021-2022</a:t>
            </a:r>
          </a:p>
          <a:p>
            <a:r>
              <a:rPr lang="en-US" dirty="0" smtClean="0"/>
              <a:t>Physical education, 2022-2023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Minnesota's Academic Standards / Minnesota House Research Department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12,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2AAFF028-1AC3-43B4-A3CC-05D2CC43DFA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22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826</Words>
  <Application>Microsoft Office PowerPoint</Application>
  <PresentationFormat>Widescreen</PresentationFormat>
  <Paragraphs>129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Segoe UI</vt:lpstr>
      <vt:lpstr>Office Theme</vt:lpstr>
      <vt:lpstr>Minnesota’s Academic Standards</vt:lpstr>
      <vt:lpstr>History of High School Graduation Requirements</vt:lpstr>
      <vt:lpstr>High School Graduation Rule (1990s)</vt:lpstr>
      <vt:lpstr>Current Academic Standards</vt:lpstr>
      <vt:lpstr>Credits Must Be Sufficient To Satisfy Academic Standards</vt:lpstr>
      <vt:lpstr>Commissioner Develops Most Required Standards</vt:lpstr>
      <vt:lpstr>Standards Development</vt:lpstr>
      <vt:lpstr>Grade-level Benchmarks</vt:lpstr>
      <vt:lpstr>Review Schedule</vt:lpstr>
      <vt:lpstr>Science Standards Review Timeline</vt:lpstr>
      <vt:lpstr>School Districts and Charter Schools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Minnesota’s Academic Standards</dc:title>
  <dc:creator>Cristina Parra</dc:creator>
  <cp:lastModifiedBy>Julie Fastner</cp:lastModifiedBy>
  <cp:revision>29</cp:revision>
  <dcterms:created xsi:type="dcterms:W3CDTF">2019-02-09T23:26:10Z</dcterms:created>
  <dcterms:modified xsi:type="dcterms:W3CDTF">2019-02-11T23:35:06Z</dcterms:modified>
</cp:coreProperties>
</file>