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</p:sldMasterIdLst>
  <p:notesMasterIdLst>
    <p:notesMasterId r:id="rId38"/>
  </p:notesMasterIdLst>
  <p:handoutMasterIdLst>
    <p:handoutMasterId r:id="rId39"/>
  </p:handoutMasterIdLst>
  <p:sldIdLst>
    <p:sldId id="406" r:id="rId6"/>
    <p:sldId id="497" r:id="rId7"/>
    <p:sldId id="496" r:id="rId8"/>
    <p:sldId id="498" r:id="rId9"/>
    <p:sldId id="505" r:id="rId10"/>
    <p:sldId id="494" r:id="rId11"/>
    <p:sldId id="500" r:id="rId12"/>
    <p:sldId id="517" r:id="rId13"/>
    <p:sldId id="522" r:id="rId14"/>
    <p:sldId id="515" r:id="rId15"/>
    <p:sldId id="511" r:id="rId16"/>
    <p:sldId id="519" r:id="rId17"/>
    <p:sldId id="520" r:id="rId18"/>
    <p:sldId id="512" r:id="rId19"/>
    <p:sldId id="502" r:id="rId20"/>
    <p:sldId id="503" r:id="rId21"/>
    <p:sldId id="504" r:id="rId22"/>
    <p:sldId id="518" r:id="rId23"/>
    <p:sldId id="513" r:id="rId24"/>
    <p:sldId id="521" r:id="rId25"/>
    <p:sldId id="514" r:id="rId26"/>
    <p:sldId id="516" r:id="rId27"/>
    <p:sldId id="487" r:id="rId28"/>
    <p:sldId id="489" r:id="rId29"/>
    <p:sldId id="492" r:id="rId30"/>
    <p:sldId id="488" r:id="rId31"/>
    <p:sldId id="484" r:id="rId32"/>
    <p:sldId id="506" r:id="rId33"/>
    <p:sldId id="508" r:id="rId34"/>
    <p:sldId id="509" r:id="rId35"/>
    <p:sldId id="510" r:id="rId36"/>
    <p:sldId id="481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257"/>
    <a:srgbClr val="008EAA"/>
    <a:srgbClr val="9BCBEB"/>
    <a:srgbClr val="F5E1A4"/>
    <a:srgbClr val="003865"/>
    <a:srgbClr val="000000"/>
    <a:srgbClr val="78BE21"/>
    <a:srgbClr val="0D0D0D"/>
    <a:srgbClr val="E8E8E8"/>
    <a:srgbClr val="B20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82" autoAdjust="0"/>
    <p:restoredTop sz="80845" autoAdjust="0"/>
  </p:normalViewPr>
  <p:slideViewPr>
    <p:cSldViewPr snapToGrid="0">
      <p:cViewPr varScale="1">
        <p:scale>
          <a:sx n="105" d="100"/>
          <a:sy n="105" d="100"/>
        </p:scale>
        <p:origin x="114" y="150"/>
      </p:cViewPr>
      <p:guideLst/>
    </p:cSldViewPr>
  </p:slideViewPr>
  <p:outlineViewPr>
    <p:cViewPr>
      <p:scale>
        <a:sx n="33" d="100"/>
        <a:sy n="33" d="100"/>
      </p:scale>
      <p:origin x="0" y="-2028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0.xml"/><Relationship Id="rId1" Type="http://schemas.openxmlformats.org/officeDocument/2006/relationships/slide" Target="slides/slide1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'Hist IT Spend Chart'!$A$3</c:f>
              <c:strCache>
                <c:ptCount val="1"/>
                <c:pt idx="0">
                  <c:v>Enterprise &amp; Local IT Spend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2418414925252875E-3"/>
                  <c:y val="-3.922914312543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25524477575863E-3"/>
                  <c:y val="-8.559085772822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967365970101059E-3"/>
                  <c:y val="-5.3494286080140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418414925251964E-3"/>
                  <c:y val="-4.2795428864112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2092074626263474E-3"/>
                  <c:y val="-6.4193143296169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418414925252877E-2"/>
                  <c:y val="-6.7759429034845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 IT Spend Chart'!$B$2:$G$2</c:f>
              <c:strCache>
                <c:ptCount val="6"/>
                <c:pt idx="0">
                  <c:v>FY13</c:v>
                </c:pt>
                <c:pt idx="1">
                  <c:v>FY14</c:v>
                </c:pt>
                <c:pt idx="2">
                  <c:v>FY15</c:v>
                </c:pt>
                <c:pt idx="3">
                  <c:v>FY16</c:v>
                </c:pt>
                <c:pt idx="4">
                  <c:v>FY17</c:v>
                </c:pt>
                <c:pt idx="5">
                  <c:v>FY18</c:v>
                </c:pt>
              </c:strCache>
            </c:strRef>
          </c:cat>
          <c:val>
            <c:numRef>
              <c:f>'Hist IT Spend Chart'!$B$3:$G$3</c:f>
              <c:numCache>
                <c:formatCode>_("$"* #,##0_);_("$"* \(#,##0\);_("$"* "-"??_);_(@_)</c:formatCode>
                <c:ptCount val="6"/>
                <c:pt idx="0">
                  <c:v>476853.90341000003</c:v>
                </c:pt>
                <c:pt idx="1">
                  <c:v>423589.05287999997</c:v>
                </c:pt>
                <c:pt idx="2">
                  <c:v>457525.01643999998</c:v>
                </c:pt>
                <c:pt idx="3">
                  <c:v>466930.71866000001</c:v>
                </c:pt>
                <c:pt idx="4">
                  <c:v>459535.16258368996</c:v>
                </c:pt>
                <c:pt idx="5">
                  <c:v>461571.54888630001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414000"/>
        <c:axId val="304415568"/>
      </c:lineChart>
      <c:catAx>
        <c:axId val="30441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415568"/>
        <c:crosses val="autoZero"/>
        <c:auto val="1"/>
        <c:lblAlgn val="ctr"/>
        <c:lblOffset val="100"/>
        <c:noMultiLvlLbl val="0"/>
      </c:catAx>
      <c:valAx>
        <c:axId val="304415568"/>
        <c:scaling>
          <c:orientation val="minMax"/>
          <c:max val="600000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41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FY17</a:t>
            </a:r>
            <a:r>
              <a:rPr lang="en-US" sz="1600" baseline="0" dirty="0"/>
              <a:t> - </a:t>
            </a:r>
            <a:r>
              <a:rPr lang="en-US" sz="1600" b="0" i="0" baseline="0" dirty="0">
                <a:effectLst/>
              </a:rPr>
              <a:t>Total IT Spend $</a:t>
            </a:r>
            <a:r>
              <a:rPr lang="en-US" sz="1600" b="0" i="0" baseline="0" dirty="0" smtClean="0">
                <a:effectLst/>
              </a:rPr>
              <a:t>459M</a:t>
            </a:r>
          </a:p>
        </c:rich>
      </c:tx>
      <c:layout>
        <c:manualLayout>
          <c:xMode val="edge"/>
          <c:yMode val="edge"/>
          <c:x val="0.18097473055885524"/>
          <c:y val="9.0933492601413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45077326815522"/>
          <c:y val="0.1840878865592244"/>
          <c:w val="0.85910884350639427"/>
          <c:h val="0.71985693574359244"/>
        </c:manualLayout>
      </c:layout>
      <c:pieChart>
        <c:varyColors val="1"/>
        <c:ser>
          <c:idx val="0"/>
          <c:order val="0"/>
          <c:tx>
            <c:strRef>
              <c:f>Charts!$B$4</c:f>
              <c:strCache>
                <c:ptCount val="1"/>
                <c:pt idx="0">
                  <c:v>FY17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373738294956842"/>
                  <c:y val="0.164878283859372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>
                        <a:solidFill>
                          <a:schemeClr val="bg1"/>
                        </a:solidFill>
                      </a:rPr>
                      <a:t>$102M</a:t>
                    </a:r>
                    <a:endParaRPr lang="en-US" sz="11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408671593025881"/>
                      <c:h val="0.1144898529882705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388889015556564"/>
                  <c:y val="-0.206670393641631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>
                        <a:solidFill>
                          <a:schemeClr val="bg1"/>
                        </a:solidFill>
                      </a:rPr>
                      <a:t>$357M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08924219036782"/>
                      <c:h val="0.1569496660170331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Charts!$A$5:$A$6</c:f>
              <c:strCache>
                <c:ptCount val="2"/>
                <c:pt idx="0">
                  <c:v>Enterprise IT spend</c:v>
                </c:pt>
                <c:pt idx="1">
                  <c:v>Local IT spend</c:v>
                </c:pt>
              </c:strCache>
            </c:strRef>
          </c:cat>
          <c:val>
            <c:numRef>
              <c:f>Charts!$B$5:$B$6</c:f>
              <c:numCache>
                <c:formatCode>_("$"* #,##0_);_("$"* \(#,##0\);_("$"* "-"??_);_(@_)</c:formatCode>
                <c:ptCount val="2"/>
                <c:pt idx="0">
                  <c:v>119000</c:v>
                </c:pt>
                <c:pt idx="1">
                  <c:v>357000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FY18 - Total IT Spend $</a:t>
            </a:r>
            <a:r>
              <a:rPr lang="en-US" sz="1600" dirty="0" smtClean="0"/>
              <a:t>461</a:t>
            </a:r>
            <a:r>
              <a:rPr lang="en-US" sz="1600" baseline="0" dirty="0" smtClean="0"/>
              <a:t>M</a:t>
            </a:r>
            <a:endParaRPr lang="en-US" sz="1600" baseline="0" dirty="0"/>
          </a:p>
        </c:rich>
      </c:tx>
      <c:layout>
        <c:manualLayout>
          <c:xMode val="edge"/>
          <c:yMode val="edge"/>
          <c:x val="0.17328131211483716"/>
          <c:y val="3.26487297458977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31660866344191"/>
          <c:y val="0.11503304334234557"/>
          <c:w val="0.84068339133655812"/>
          <c:h val="0.80266902080289648"/>
        </c:manualLayout>
      </c:layout>
      <c:pieChart>
        <c:varyColors val="1"/>
        <c:ser>
          <c:idx val="0"/>
          <c:order val="0"/>
          <c:tx>
            <c:strRef>
              <c:f>Charts!$B$20</c:f>
              <c:strCache>
                <c:ptCount val="1"/>
                <c:pt idx="0">
                  <c:v>FY18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654754176422009"/>
                  <c:y val="0.107113112304814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>
                        <a:solidFill>
                          <a:schemeClr val="bg1"/>
                        </a:solidFill>
                      </a:rPr>
                      <a:t>$154M</a:t>
                    </a:r>
                    <a:endParaRPr lang="en-US" sz="11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06911305232544"/>
                      <c:h val="0.1804495293055769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7337904171839228"/>
                  <c:y val="-6.41104082350893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 smtClean="0">
                        <a:solidFill>
                          <a:schemeClr val="bg1"/>
                        </a:solidFill>
                      </a:rPr>
                      <a:t>$307M</a:t>
                    </a:r>
                    <a:endParaRPr lang="en-US" sz="11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84453996853347"/>
                      <c:h val="0.193509021203936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Charts!$A$21:$A$22</c:f>
              <c:strCache>
                <c:ptCount val="2"/>
                <c:pt idx="0">
                  <c:v>Enterprise IT spend</c:v>
                </c:pt>
                <c:pt idx="1">
                  <c:v>Local IT spend</c:v>
                </c:pt>
              </c:strCache>
            </c:strRef>
          </c:cat>
          <c:val>
            <c:numRef>
              <c:f>Charts!$B$21:$B$22</c:f>
              <c:numCache>
                <c:formatCode>_("$"* #,##0_);_("$"* \(#,##0\);_("$"* "-"??_);_(@_)</c:formatCode>
                <c:ptCount val="2"/>
                <c:pt idx="0">
                  <c:v>168000</c:v>
                </c:pt>
                <c:pt idx="1">
                  <c:v>303000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>
                <a:solidFill>
                  <a:schemeClr val="tx2"/>
                </a:solidFill>
              </a:rPr>
              <a:t>FY16</a:t>
            </a:r>
            <a:r>
              <a:rPr lang="en-US" sz="1600" b="0" baseline="0" dirty="0">
                <a:solidFill>
                  <a:schemeClr val="tx2"/>
                </a:solidFill>
              </a:rPr>
              <a:t> </a:t>
            </a:r>
            <a:r>
              <a:rPr lang="en-US" sz="1600" b="0" dirty="0" smtClean="0">
                <a:solidFill>
                  <a:schemeClr val="tx2"/>
                </a:solidFill>
              </a:rPr>
              <a:t>– Total IT Spend $463 M</a:t>
            </a:r>
            <a:endParaRPr lang="en-US" sz="1600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1339763507906906"/>
          <c:y val="3.9178475695077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i="0" u="none" strike="noStrike" kern="1200" spc="0" baseline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kern="1200" spc="0" baseline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FY16 – Total IT Spend $466M</a:t>
            </a:r>
          </a:p>
        </c:rich>
      </c:tx>
      <c:layout>
        <c:manualLayout>
          <c:xMode val="edge"/>
          <c:yMode val="edge"/>
          <c:x val="0.18403081913159175"/>
          <c:y val="2.6118997225884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en-US" sz="1600" b="0" i="0" u="none" strike="noStrike" kern="1200" spc="0" baseline="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rgbClr val="78BE2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'Tot Agency vs. Ent'!$A$5:$A$6</c:f>
              <c:strCache>
                <c:ptCount val="2"/>
                <c:pt idx="0">
                  <c:v>Enterprise IT Spend</c:v>
                </c:pt>
                <c:pt idx="1">
                  <c:v>Local IT Spend</c:v>
                </c:pt>
              </c:strCache>
            </c:strRef>
          </c:cat>
          <c:val>
            <c:numRef>
              <c:f>'Tot Agency vs. Ent'!$B$5:$B$6</c:f>
              <c:numCache>
                <c:formatCode>_(* #,##0_);_(* \(#,##0\);_(* "-"??_);_(@_)</c:formatCode>
                <c:ptCount val="2"/>
                <c:pt idx="0">
                  <c:v>96699.544049999997</c:v>
                </c:pt>
                <c:pt idx="1">
                  <c:v>370231.17461000045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9179524988151034"/>
          <c:y val="0.94490485461153262"/>
          <c:w val="0.62323407429220568"/>
          <c:h val="5.50951453884673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accent1"/>
                </a:solidFill>
              </a:rPr>
              <a:t>Datacenters by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Datacenters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Sheet1!$C$3:$C$9</c:f>
              <c:numCache>
                <c:formatCode>General</c:formatCode>
                <c:ptCount val="7"/>
                <c:pt idx="0">
                  <c:v>49</c:v>
                </c:pt>
                <c:pt idx="1">
                  <c:v>48</c:v>
                </c:pt>
                <c:pt idx="2">
                  <c:v>47</c:v>
                </c:pt>
                <c:pt idx="3">
                  <c:v>45</c:v>
                </c:pt>
                <c:pt idx="4">
                  <c:v>44</c:v>
                </c:pt>
                <c:pt idx="5">
                  <c:v>32</c:v>
                </c:pt>
                <c:pt idx="6">
                  <c:v>27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4416744"/>
        <c:axId val="304417136"/>
      </c:lineChart>
      <c:catAx>
        <c:axId val="304416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accent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417136"/>
        <c:crosses val="autoZero"/>
        <c:auto val="1"/>
        <c:lblAlgn val="ctr"/>
        <c:lblOffset val="100"/>
        <c:noMultiLvlLbl val="0"/>
      </c:catAx>
      <c:valAx>
        <c:axId val="30441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accent1"/>
                    </a:solidFill>
                  </a:rPr>
                  <a:t>Datacenters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416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0.27525</cdr:x>
      <cdr:y>0.60269</cdr:y>
    </cdr:from>
    <cdr:to>
      <cdr:x>0.63559</cdr:x>
      <cdr:y>0.70456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4435" y="2344410"/>
          <a:ext cx="134112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bg1"/>
              </a:solidFill>
            </a:rPr>
            <a:t>$370M</a:t>
          </a:r>
          <a:endParaRPr lang="en-US" sz="11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2/13/2017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10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17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1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98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43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95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14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92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73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32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 txBox="1">
            <a:spLocks noGrp="1" noChangeArrowheads="1"/>
          </p:cNvSpPr>
          <p:nvPr/>
        </p:nvSpPr>
        <p:spPr bwMode="auto">
          <a:xfrm>
            <a:off x="0" y="8991362"/>
            <a:ext cx="3110866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9" tIns="47535" rIns="95069" bIns="47535" anchor="b"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0"/>
              <a:t>July 2007</a:t>
            </a: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4066681" y="8991362"/>
            <a:ext cx="3110866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9" tIns="47535" rIns="95069" bIns="47535" anchor="b"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E390F1-CD69-475F-821A-EB4D7482F42D}" type="slidenum">
              <a:rPr lang="en-US" altLang="en-US" b="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b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9738" y="712788"/>
            <a:ext cx="6300787" cy="3544887"/>
          </a:xfrm>
          <a:ln w="12700" cap="flat"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817" y="4496488"/>
            <a:ext cx="5267537" cy="42560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46" tIns="48173" rIns="96346" bIns="48173"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45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580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 txBox="1">
            <a:spLocks noGrp="1" noChangeArrowheads="1"/>
          </p:cNvSpPr>
          <p:nvPr/>
        </p:nvSpPr>
        <p:spPr bwMode="auto">
          <a:xfrm>
            <a:off x="0" y="8991362"/>
            <a:ext cx="3110866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9" tIns="47535" rIns="95069" bIns="47535" anchor="b"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0"/>
              <a:t>July 2007</a:t>
            </a: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4066681" y="8991362"/>
            <a:ext cx="3110866" cy="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9" tIns="47535" rIns="95069" bIns="47535" anchor="b"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E390F1-CD69-475F-821A-EB4D7482F42D}" type="slidenum">
              <a:rPr lang="en-US" altLang="en-US" b="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b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9738" y="712788"/>
            <a:ext cx="6300787" cy="3544887"/>
          </a:xfrm>
          <a:ln w="12700" cap="flat"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817" y="4496488"/>
            <a:ext cx="5267537" cy="42560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46" tIns="48173" rIns="96346" bIns="48173"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25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40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72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07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5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73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98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65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4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61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1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12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1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08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50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79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55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0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Minnesota 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44" y="750821"/>
            <a:ext cx="6473111" cy="2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Minnesota 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43" y="750821"/>
            <a:ext cx="6473113" cy="271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10" name="Picture 9" descr="Minnesota I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5500619"/>
            <a:ext cx="3272835" cy="137459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innesota I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144033"/>
            <a:ext cx="3272835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Minnesota I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144033"/>
            <a:ext cx="3272835" cy="13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pic>
        <p:nvPicPr>
          <p:cNvPr id="13" name="Picture 12" descr="Minnesota IT Servi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238162"/>
            <a:ext cx="3272835" cy="1374590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2/14/2017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B788F-D3CE-4D6B-A2AC-002F8DEE54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997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  <p:sldLayoutId id="2147483820" r:id="rId5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Visio_2003-2010_Drawing111.vsd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2017 Budget Recommendations</a:t>
            </a:r>
            <a:br>
              <a:rPr lang="en-US" dirty="0" smtClean="0"/>
            </a:br>
            <a:r>
              <a:rPr lang="en-US" dirty="0"/>
              <a:t>State Government Finance &amp; Veterans Affairs </a:t>
            </a:r>
            <a:r>
              <a:rPr lang="en-US" dirty="0" smtClean="0"/>
              <a:t>Division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9" b="35859"/>
          <a:stretch>
            <a:fillRect/>
          </a:stretch>
        </p:blipFill>
        <p:spPr/>
      </p:pic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802466" y="5623095"/>
            <a:ext cx="6587067" cy="1097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Thomas A. Baden Jr | Commissioner &amp; State CIO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February 14, 2017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Set by Agencies working with Chief Business Technology Officer</a:t>
            </a:r>
          </a:p>
          <a:p>
            <a:r>
              <a:rPr lang="en-US" dirty="0" smtClean="0"/>
              <a:t>FY18-19 IT Budget set for planning purposes</a:t>
            </a:r>
          </a:p>
          <a:p>
            <a:pPr lvl="1"/>
            <a:r>
              <a:rPr lang="en-US" dirty="0" smtClean="0"/>
              <a:t>Billed on actual consumption each month</a:t>
            </a:r>
          </a:p>
          <a:p>
            <a:pPr lvl="1"/>
            <a:r>
              <a:rPr lang="en-US" dirty="0" smtClean="0"/>
              <a:t>Agencies control costs - budget can be adjusted up or down through-out year</a:t>
            </a:r>
          </a:p>
          <a:p>
            <a:r>
              <a:rPr lang="en-US" dirty="0" smtClean="0"/>
              <a:t>Cost is a direct pass-through to the agency – they pay the exact expense</a:t>
            </a:r>
          </a:p>
          <a:p>
            <a:r>
              <a:rPr lang="en-US" dirty="0" smtClean="0"/>
              <a:t>Increase or decrease to meet Agency demand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79" y="1836447"/>
            <a:ext cx="3887690" cy="38925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Services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04" y="1593850"/>
            <a:ext cx="4577391" cy="4583113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Set by cross-agency services governance steering team</a:t>
            </a:r>
          </a:p>
          <a:p>
            <a:r>
              <a:rPr lang="en-US" dirty="0" smtClean="0"/>
              <a:t>Benefits</a:t>
            </a:r>
            <a:endParaRPr lang="en-US" dirty="0"/>
          </a:p>
          <a:p>
            <a:pPr lvl="1"/>
            <a:r>
              <a:rPr lang="en-US" dirty="0" smtClean="0"/>
              <a:t>Leverage </a:t>
            </a:r>
            <a:r>
              <a:rPr lang="en-US" dirty="0"/>
              <a:t>economy of scale </a:t>
            </a:r>
          </a:p>
          <a:p>
            <a:pPr lvl="1"/>
            <a:r>
              <a:rPr lang="en-US" dirty="0"/>
              <a:t>Consistent delivery </a:t>
            </a:r>
          </a:p>
          <a:p>
            <a:pPr lvl="1"/>
            <a:r>
              <a:rPr lang="en-US" dirty="0"/>
              <a:t>Better services and predictable </a:t>
            </a:r>
            <a:r>
              <a:rPr lang="en-US" dirty="0" smtClean="0"/>
              <a:t>costs</a:t>
            </a:r>
          </a:p>
          <a:p>
            <a:r>
              <a:rPr lang="en-US" dirty="0"/>
              <a:t>FY18-19 IT Budget set for planning </a:t>
            </a:r>
            <a:r>
              <a:rPr lang="en-US" dirty="0" smtClean="0"/>
              <a:t>purposes</a:t>
            </a:r>
            <a:endParaRPr lang="en-US" dirty="0"/>
          </a:p>
          <a:p>
            <a:pPr lvl="1"/>
            <a:r>
              <a:rPr lang="en-US" dirty="0"/>
              <a:t>Billed on actual consumption each month</a:t>
            </a:r>
          </a:p>
          <a:p>
            <a:pPr lvl="1"/>
            <a:r>
              <a:rPr lang="en-US" dirty="0"/>
              <a:t>Agencies control </a:t>
            </a:r>
            <a:r>
              <a:rPr lang="en-US" dirty="0" smtClean="0"/>
              <a:t>volumes - budget </a:t>
            </a:r>
            <a:r>
              <a:rPr lang="en-US" dirty="0"/>
              <a:t>can be adjusted up or down through-out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Services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0" y="1210035"/>
            <a:ext cx="9855012" cy="5517336"/>
          </a:xfrm>
        </p:spPr>
      </p:pic>
      <p:sp>
        <p:nvSpPr>
          <p:cNvPr id="7" name="TextBox 6"/>
          <p:cNvSpPr txBox="1"/>
          <p:nvPr/>
        </p:nvSpPr>
        <p:spPr>
          <a:xfrm>
            <a:off x="1105677" y="3372180"/>
            <a:ext cx="3778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/>
              <a:t>Secure Services</a:t>
            </a:r>
            <a:endParaRPr lang="en-US" sz="2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17887" y="3370066"/>
            <a:ext cx="3778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Connectivity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32278" y="3367952"/>
            <a:ext cx="37786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3865"/>
                </a:solidFill>
              </a:rPr>
              <a:t>End User Support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4530" y="5829121"/>
            <a:ext cx="3778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Infrastructure </a:t>
            </a:r>
            <a:endParaRPr lang="en-US" sz="21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100" dirty="0" smtClean="0">
                <a:solidFill>
                  <a:schemeClr val="bg1"/>
                </a:solidFill>
              </a:rPr>
              <a:t>as </a:t>
            </a:r>
            <a:r>
              <a:rPr lang="en-US" sz="2100" dirty="0">
                <a:solidFill>
                  <a:schemeClr val="bg1"/>
                </a:solidFill>
              </a:rPr>
              <a:t>a </a:t>
            </a:r>
            <a:r>
              <a:rPr lang="en-US" sz="2100" b="1" dirty="0">
                <a:solidFill>
                  <a:schemeClr val="bg1"/>
                </a:solidFill>
              </a:rPr>
              <a:t>Service </a:t>
            </a:r>
            <a:r>
              <a:rPr lang="en-US" sz="2100" dirty="0">
                <a:solidFill>
                  <a:schemeClr val="bg1"/>
                </a:solidFill>
              </a:rPr>
              <a:t>(IaaS)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7887" y="5844987"/>
            <a:ext cx="3778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3865"/>
                </a:solidFill>
              </a:rPr>
              <a:t>Software </a:t>
            </a:r>
            <a:endParaRPr lang="en-US" sz="2100" b="1" dirty="0" smtClean="0">
              <a:solidFill>
                <a:srgbClr val="003865"/>
              </a:solidFill>
            </a:endParaRPr>
          </a:p>
          <a:p>
            <a:pPr algn="ctr"/>
            <a:r>
              <a:rPr lang="en-US" sz="2100" dirty="0" smtClean="0">
                <a:solidFill>
                  <a:srgbClr val="003865"/>
                </a:solidFill>
              </a:rPr>
              <a:t>as </a:t>
            </a:r>
            <a:r>
              <a:rPr lang="en-US" sz="2100" dirty="0">
                <a:solidFill>
                  <a:srgbClr val="003865"/>
                </a:solidFill>
              </a:rPr>
              <a:t>a </a:t>
            </a:r>
            <a:r>
              <a:rPr lang="en-US" sz="2100" b="1" dirty="0">
                <a:solidFill>
                  <a:srgbClr val="003865"/>
                </a:solidFill>
              </a:rPr>
              <a:t>Service </a:t>
            </a:r>
            <a:r>
              <a:rPr lang="en-US" sz="2100" dirty="0">
                <a:solidFill>
                  <a:srgbClr val="003865"/>
                </a:solidFill>
              </a:rPr>
              <a:t>(SaaS)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41938" y="5829121"/>
            <a:ext cx="3778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Platform </a:t>
            </a:r>
            <a:endParaRPr lang="en-US" sz="21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100" dirty="0" smtClean="0">
                <a:solidFill>
                  <a:schemeClr val="bg1"/>
                </a:solidFill>
              </a:rPr>
              <a:t>as </a:t>
            </a:r>
            <a:r>
              <a:rPr lang="en-US" sz="2100" dirty="0">
                <a:solidFill>
                  <a:schemeClr val="bg1"/>
                </a:solidFill>
              </a:rPr>
              <a:t>a </a:t>
            </a:r>
            <a:r>
              <a:rPr lang="en-US" sz="2100" b="1" dirty="0">
                <a:solidFill>
                  <a:schemeClr val="bg1"/>
                </a:solidFill>
              </a:rPr>
              <a:t>Services </a:t>
            </a:r>
            <a:r>
              <a:rPr lang="en-US" sz="2100" dirty="0">
                <a:solidFill>
                  <a:schemeClr val="bg1"/>
                </a:solidFill>
              </a:rPr>
              <a:t>(PaaS)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34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on Enterprise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B788F-D3CE-4D6B-A2AC-002F8DEE54A5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231781"/>
              </p:ext>
            </p:extLst>
          </p:nvPr>
        </p:nvGraphicFramePr>
        <p:xfrm>
          <a:off x="1192696" y="1651828"/>
          <a:ext cx="9329530" cy="470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5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on Enterprise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B788F-D3CE-4D6B-A2AC-002F8DEE54A5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612083"/>
              </p:ext>
            </p:extLst>
          </p:nvPr>
        </p:nvGraphicFramePr>
        <p:xfrm>
          <a:off x="1268964" y="1586202"/>
          <a:ext cx="9237304" cy="4770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8230"/>
                <a:gridCol w="2428279"/>
                <a:gridCol w="2690795"/>
              </a:tblGrid>
              <a:tr h="10879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Will be completed </a:t>
                      </a:r>
                      <a:r>
                        <a:rPr lang="en-US" sz="1800" dirty="0">
                          <a:effectLst/>
                        </a:rPr>
                        <a:t>by </a:t>
                      </a:r>
                      <a:r>
                        <a:rPr lang="en-US" sz="1800" dirty="0" smtClean="0">
                          <a:effectLst/>
                        </a:rPr>
                        <a:t>7/1/17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# </a:t>
                      </a:r>
                      <a:r>
                        <a:rPr lang="en-US" sz="1800" dirty="0">
                          <a:effectLst/>
                        </a:rPr>
                        <a:t>of Agencies Migrated </a:t>
                      </a:r>
                      <a:r>
                        <a:rPr lang="en-US" sz="1800" dirty="0" smtClean="0">
                          <a:effectLst/>
                        </a:rPr>
                        <a:t>Into </a:t>
                      </a:r>
                      <a:r>
                        <a:rPr lang="en-US" sz="1800" dirty="0">
                          <a:effectLst/>
                        </a:rPr>
                        <a:t>Enterprise Services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Completion across Enterprise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(Executive Branch)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6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69 of 69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6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69 of 69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6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Firewall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69 of 69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6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Voice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69 of 69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6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Service Desk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52 of 69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75.36%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6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Hosting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52 of 69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75.36%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6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Workstation Management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52 of 69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75.36%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39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18-19 Rates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1818" y="1517905"/>
            <a:ext cx="5181600" cy="4838446"/>
          </a:xfrm>
        </p:spPr>
        <p:txBody>
          <a:bodyPr>
            <a:normAutofit fontScale="92500"/>
          </a:bodyPr>
          <a:lstStyle/>
          <a:p>
            <a:r>
              <a:rPr lang="en-US" dirty="0"/>
              <a:t>Driven by cross-agency governance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Resolving </a:t>
            </a:r>
            <a:r>
              <a:rPr lang="en-US" dirty="0"/>
              <a:t>audit finding on over/under-recovery costs for enterprise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Two-year </a:t>
            </a:r>
            <a:r>
              <a:rPr lang="en-US" dirty="0"/>
              <a:t>rate </a:t>
            </a:r>
            <a:r>
              <a:rPr lang="en-US" dirty="0" smtClean="0"/>
              <a:t>package</a:t>
            </a:r>
          </a:p>
          <a:p>
            <a:r>
              <a:rPr lang="en-US" dirty="0" smtClean="0"/>
              <a:t>Historically unbudgeted replacement costs for network, desktop, servers, and telephones will be brought into a normal, budgeted refreshment cycle that will maintain IT standards and improve security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79" y="2021138"/>
            <a:ext cx="3380874" cy="33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9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Package Cost 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Over $2 million in efficiencies savings</a:t>
            </a:r>
          </a:p>
          <a:p>
            <a:r>
              <a:rPr lang="en-US" dirty="0" smtClean="0"/>
              <a:t>$4 million in reduced software costs ($15 million annually across the enterprise through contract renegotiation)</a:t>
            </a:r>
          </a:p>
          <a:p>
            <a:r>
              <a:rPr lang="en-US" dirty="0" smtClean="0"/>
              <a:t>$5 million reduction in Federal liability from rebalancing efforts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43" y="1593850"/>
            <a:ext cx="4583113" cy="458311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00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Controls in Rates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180" y="1631124"/>
            <a:ext cx="5181600" cy="4582339"/>
          </a:xfrm>
        </p:spPr>
        <p:txBody>
          <a:bodyPr/>
          <a:lstStyle/>
          <a:p>
            <a:r>
              <a:rPr lang="en-US" dirty="0" smtClean="0"/>
              <a:t>Accurately manage usage</a:t>
            </a:r>
          </a:p>
          <a:p>
            <a:pPr lvl="1"/>
            <a:r>
              <a:rPr lang="en-US" dirty="0" smtClean="0"/>
              <a:t>Ex. Shut down unused email boxes</a:t>
            </a:r>
          </a:p>
          <a:p>
            <a:r>
              <a:rPr lang="en-US" dirty="0" smtClean="0"/>
              <a:t>Tiered service options</a:t>
            </a:r>
          </a:p>
          <a:p>
            <a:pPr lvl="1"/>
            <a:r>
              <a:rPr lang="en-US" dirty="0" smtClean="0"/>
              <a:t>Choose </a:t>
            </a:r>
            <a:r>
              <a:rPr lang="en-US" dirty="0"/>
              <a:t>the level of service that best meets their budget and business IT needs</a:t>
            </a:r>
            <a:endParaRPr lang="en-US" dirty="0" smtClean="0"/>
          </a:p>
          <a:p>
            <a:r>
              <a:rPr lang="en-US" dirty="0" smtClean="0"/>
              <a:t>Reduce equipment usage</a:t>
            </a:r>
          </a:p>
          <a:p>
            <a:pPr lvl="1"/>
            <a:r>
              <a:rPr lang="en-US" dirty="0" smtClean="0"/>
              <a:t>Targeted </a:t>
            </a:r>
            <a:r>
              <a:rPr lang="en-US" dirty="0"/>
              <a:t>reductions in equipment usage that carry limited impact to service levels and quality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36" y="1888957"/>
            <a:ext cx="4066674" cy="406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14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Rate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FY18-19 rates comparison – performed by Science </a:t>
            </a:r>
            <a:r>
              <a:rPr lang="en-US" altLang="en-US" dirty="0">
                <a:latin typeface="Arial" panose="020B0604020202020204" pitchFamily="34" charset="0"/>
              </a:rPr>
              <a:t>Applications International Corporation (SAIC) 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</a:rPr>
              <a:t>Compared </a:t>
            </a:r>
            <a:r>
              <a:rPr lang="en-US" altLang="en-US" dirty="0">
                <a:latin typeface="Arial" panose="020B0604020202020204" pitchFamily="34" charset="0"/>
              </a:rPr>
              <a:t>to 31 States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Compared to a National Benchmark Service for the Private Sector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045445"/>
              </p:ext>
            </p:extLst>
          </p:nvPr>
        </p:nvGraphicFramePr>
        <p:xfrm>
          <a:off x="2481943" y="4482939"/>
          <a:ext cx="6781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Visio" r:id="rId5" imgW="6790611" imgH="1329690" progId="Visio.Drawing.11">
                  <p:embed/>
                </p:oleObj>
              </mc:Choice>
              <mc:Fallback>
                <p:oleObj name="Visio" r:id="rId5" imgW="6790611" imgH="13296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943" y="4482939"/>
                        <a:ext cx="67818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608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 txBox="1">
            <a:spLocks noGrp="1"/>
          </p:cNvSpPr>
          <p:nvPr/>
        </p:nvSpPr>
        <p:spPr bwMode="auto">
          <a:xfrm>
            <a:off x="1306512" y="6372225"/>
            <a:ext cx="9223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6A6A6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BC9FF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09B29F6-ED9A-4664-BA97-6A1CF719F74C}" type="slidenum">
              <a:rPr lang="en-US" altLang="en-US" sz="1000" i="1">
                <a:solidFill>
                  <a:srgbClr val="3A5E8A"/>
                </a:solidFill>
                <a:latin typeface="Franklin Gothic Book" panose="020B05030201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000" i="1">
              <a:solidFill>
                <a:srgbClr val="3A5E8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02" y="152400"/>
            <a:ext cx="7360298" cy="914400"/>
          </a:xfrm>
        </p:spPr>
        <p:txBody>
          <a:bodyPr/>
          <a:lstStyle/>
          <a:p>
            <a:r>
              <a:rPr lang="en-US" dirty="0" smtClean="0"/>
              <a:t>Independent Rate Study</a:t>
            </a:r>
            <a:endParaRPr lang="en-US" dirty="0"/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6088064" y="1428044"/>
            <a:ext cx="43529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6A6A6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BC9FF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i="1" dirty="0">
                <a:solidFill>
                  <a:srgbClr val="669900"/>
                </a:solidFill>
                <a:latin typeface="Arial" panose="020B0604020202020204" pitchFamily="34" charset="0"/>
              </a:rPr>
              <a:t>All services assessed* against both state + private vendor benchmarks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2030413" y="1427163"/>
            <a:ext cx="40576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6A6A6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BC9FF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669900"/>
                </a:solidFill>
                <a:latin typeface="Arial" panose="020B0604020202020204" pitchFamily="34" charset="0"/>
              </a:rPr>
              <a:t>All services assessed* against state benchmarks</a:t>
            </a:r>
          </a:p>
        </p:txBody>
      </p:sp>
      <p:graphicFrame>
        <p:nvGraphicFramePr>
          <p:cNvPr id="10" name="Group 282"/>
          <p:cNvGraphicFramePr>
            <a:graphicFrameLocks noGrp="1"/>
          </p:cNvGraphicFramePr>
          <p:nvPr/>
        </p:nvGraphicFramePr>
        <p:xfrm>
          <a:off x="2671764" y="5534025"/>
          <a:ext cx="7013575" cy="45720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/>
                  </a:extLst>
                </a:gridCol>
                <a:gridCol w="938213">
                  <a:extLst>
                    <a:ext uri="{9D8B030D-6E8A-4147-A177-3AD203B41FA5}"/>
                  </a:extLst>
                </a:gridCol>
                <a:gridCol w="695325">
                  <a:extLst>
                    <a:ext uri="{9D8B030D-6E8A-4147-A177-3AD203B41FA5}"/>
                  </a:extLst>
                </a:gridCol>
                <a:gridCol w="1236662">
                  <a:extLst>
                    <a:ext uri="{9D8B030D-6E8A-4147-A177-3AD203B41FA5}"/>
                  </a:extLst>
                </a:gridCol>
                <a:gridCol w="619125">
                  <a:extLst>
                    <a:ext uri="{9D8B030D-6E8A-4147-A177-3AD203B41FA5}"/>
                  </a:extLst>
                </a:gridCol>
                <a:gridCol w="1108075">
                  <a:extLst>
                    <a:ext uri="{9D8B030D-6E8A-4147-A177-3AD203B41FA5}"/>
                  </a:extLst>
                </a:gridCol>
                <a:gridCol w="558800">
                  <a:extLst>
                    <a:ext uri="{9D8B030D-6E8A-4147-A177-3AD203B41FA5}"/>
                  </a:extLst>
                </a:gridCol>
                <a:gridCol w="1181100">
                  <a:extLst>
                    <a:ext uri="{9D8B030D-6E8A-4147-A177-3AD203B41FA5}"/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Value Legend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5E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E8A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Best Value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E8A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Very Reasonable Value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E8A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Reasonable Value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E8A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Less Reasonable Value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3821" name="Rectangle 809"/>
          <p:cNvSpPr>
            <a:spLocks noChangeArrowheads="1"/>
          </p:cNvSpPr>
          <p:nvPr/>
        </p:nvSpPr>
        <p:spPr bwMode="auto">
          <a:xfrm>
            <a:off x="1725614" y="6169026"/>
            <a:ext cx="74390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71450" indent="-1714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6A6A6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BC9FF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en-US" sz="800">
                <a:latin typeface="Arial" panose="020B0604020202020204" pitchFamily="34" charset="0"/>
                <a:cs typeface="Times New Roman" panose="02020603050405020304" pitchFamily="18" charset="0"/>
              </a:rPr>
              <a:t>*Included if at least two comparable benchmarks discovered.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800">
                <a:latin typeface="Arial" panose="020B0604020202020204" pitchFamily="34" charset="0"/>
                <a:cs typeface="Times New Roman" panose="02020603050405020304" pitchFamily="18" charset="0"/>
              </a:rPr>
              <a:t>Results based on available benchmark data from 31 state government peers representing multiple sizes and consolidation levels as well a private industry benchmark analysis tool. Benchmarks representative of organizations with similar constraints and challenges inherent to MN.IT.</a:t>
            </a:r>
          </a:p>
        </p:txBody>
      </p:sp>
      <p:pic>
        <p:nvPicPr>
          <p:cNvPr id="338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011363"/>
            <a:ext cx="333375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2032000"/>
            <a:ext cx="30416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Mission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We partner with Minnesota state agencies to deliver technology solutions that transform how government provides services for the people of Minnesota.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02" y="152400"/>
            <a:ext cx="7360298" cy="914400"/>
          </a:xfrm>
        </p:spPr>
        <p:txBody>
          <a:bodyPr/>
          <a:lstStyle/>
          <a:p>
            <a:r>
              <a:rPr lang="en-US" dirty="0" smtClean="0"/>
              <a:t>Independent Rate Study</a:t>
            </a:r>
            <a:endParaRPr lang="en-US" dirty="0"/>
          </a:p>
        </p:txBody>
      </p:sp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1312246" y="1996752"/>
            <a:ext cx="9237771" cy="3944128"/>
            <a:chOff x="422275" y="1528763"/>
            <a:chExt cx="8559800" cy="4657725"/>
          </a:xfrm>
        </p:grpSpPr>
        <p:sp>
          <p:nvSpPr>
            <p:cNvPr id="12" name="Rounded Rectangle 11"/>
            <p:cNvSpPr/>
            <p:nvPr/>
          </p:nvSpPr>
          <p:spPr>
            <a:xfrm>
              <a:off x="422275" y="5576936"/>
              <a:ext cx="8481303" cy="609552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Service Catalog Maturity Spectrum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36879" y="4053055"/>
              <a:ext cx="1219438" cy="135171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dirty="0">
                  <a:solidFill>
                    <a:srgbClr val="008000"/>
                  </a:solidFill>
                </a:rPr>
                <a:t>Level 1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A la carte list of services (usually in technical terms) 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860774" y="3671503"/>
              <a:ext cx="1244995" cy="174722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dirty="0">
                  <a:solidFill>
                    <a:srgbClr val="008000"/>
                  </a:solidFill>
                </a:rPr>
                <a:t>Level 2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Standardized service description 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Rates included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endParaRPr lang="en-US" sz="1000" dirty="0"/>
            </a:p>
            <a:p>
              <a:pPr algn="ctr">
                <a:defRPr/>
              </a:pPr>
              <a:endParaRPr lang="en-US" dirty="0"/>
            </a:p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277367" y="3289951"/>
              <a:ext cx="1254123" cy="2133433"/>
            </a:xfrm>
            <a:prstGeom prst="roundRect">
              <a:avLst/>
            </a:prstGeom>
            <a:solidFill>
              <a:srgbClr val="99CC0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dirty="0">
                  <a:solidFill>
                    <a:srgbClr val="008000"/>
                  </a:solidFill>
                </a:rPr>
                <a:t>Level 3</a:t>
              </a:r>
            </a:p>
            <a:p>
              <a:pPr algn="ctr">
                <a:defRPr/>
              </a:pPr>
              <a:endParaRPr lang="en-US" sz="100" dirty="0">
                <a:solidFill>
                  <a:srgbClr val="008000"/>
                </a:solidFill>
              </a:endParaRP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Customer descriptions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Bundling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SLA’s 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Owner/mgr ID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T&amp;C’s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solidFill>
                    <a:srgbClr val="008000"/>
                  </a:solidFill>
                  <a:latin typeface="Arial Narrow" panose="020B0606020202030204" pitchFamily="34" charset="0"/>
                </a:rPr>
                <a:t>Bus &amp; tech</a:t>
              </a:r>
            </a:p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4443" y="2833950"/>
              <a:ext cx="1281505" cy="2589434"/>
            </a:xfrm>
            <a:prstGeom prst="roundRect">
              <a:avLst/>
            </a:prstGeom>
            <a:solidFill>
              <a:srgbClr val="6699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dirty="0"/>
                <a:t>Level 4</a:t>
              </a:r>
            </a:p>
            <a:p>
              <a:pPr algn="ctr">
                <a:defRPr/>
              </a:pPr>
              <a:endParaRPr lang="en-US" sz="600" dirty="0"/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latin typeface="Arial Narrow" panose="020B0606020202030204" pitchFamily="34" charset="0"/>
                </a:rPr>
                <a:t>Online ordering (basic end user experience</a:t>
              </a:r>
              <a:r>
                <a:rPr lang="en-US" sz="900" dirty="0"/>
                <a:t>)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endParaRPr lang="en-US" sz="1000" dirty="0"/>
            </a:p>
            <a:p>
              <a:pPr>
                <a:defRPr/>
              </a:pPr>
              <a:endParaRPr lang="en-US" sz="10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87224" y="2459377"/>
              <a:ext cx="1330795" cy="2964007"/>
            </a:xfrm>
            <a:prstGeom prst="roundRect">
              <a:avLst/>
            </a:prstGeom>
            <a:solidFill>
              <a:srgbClr val="0099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dirty="0"/>
                <a:t>Level 5</a:t>
              </a:r>
            </a:p>
            <a:p>
              <a:pPr algn="ctr">
                <a:defRPr/>
              </a:pPr>
              <a:endParaRPr lang="en-US" sz="600" dirty="0"/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latin typeface="Arial Narrow" panose="020B0606020202030204" pitchFamily="34" charset="0"/>
                </a:rPr>
                <a:t>Online ordering (advanced end user experience)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latin typeface="Arial Narrow" panose="020B0606020202030204" pitchFamily="34" charset="0"/>
                </a:rPr>
                <a:t>Online statusing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latin typeface="Arial Narrow" panose="020B0606020202030204" pitchFamily="34" charset="0"/>
                </a:rPr>
                <a:t>Value statement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900" dirty="0">
                  <a:latin typeface="Arial Narrow" panose="020B0606020202030204" pitchFamily="34" charset="0"/>
                </a:rPr>
                <a:t>Transparency</a:t>
              </a:r>
            </a:p>
            <a:p>
              <a:pPr algn="ctr">
                <a:defRPr/>
              </a:pPr>
              <a:endParaRPr lang="en-US" sz="900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620247" y="2070847"/>
              <a:ext cx="1361828" cy="3347885"/>
            </a:xfrm>
            <a:prstGeom prst="round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dirty="0"/>
                <a:t>Level 6</a:t>
              </a:r>
            </a:p>
            <a:p>
              <a:pPr indent="-111125" algn="ctr">
                <a:buFont typeface="Arial" panose="020B0604020202020204" pitchFamily="34" charset="0"/>
                <a:buChar char="•"/>
                <a:defRPr/>
              </a:pPr>
              <a:endParaRPr lang="en-US" sz="600" dirty="0"/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latin typeface="Arial Narrow" panose="020B0606020202030204" pitchFamily="34" charset="0"/>
                </a:rPr>
                <a:t>Leading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latin typeface="Arial Narrow" panose="020B0606020202030204" pitchFamily="34" charset="0"/>
                </a:rPr>
                <a:t>Predicting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latin typeface="Arial Narrow" panose="020B0606020202030204" pitchFamily="34" charset="0"/>
                </a:rPr>
                <a:t>Automated sftwe provisioning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latin typeface="Arial Narrow" panose="020B0606020202030204" pitchFamily="34" charset="0"/>
                </a:rPr>
                <a:t>Integrated w/ Asset Mgt, Demand Mgt, Fiscal Mgt, etc.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latin typeface="Arial Narrow" panose="020B0606020202030204" pitchFamily="34" charset="0"/>
                </a:rPr>
                <a:t>Bus Customer Metric Reporting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latin typeface="Arial Narrow" panose="020B0606020202030204" pitchFamily="34" charset="0"/>
                </a:rPr>
                <a:t>Service Manager Metric Reporting</a:t>
              </a:r>
            </a:p>
            <a:p>
              <a:pPr marL="111125" indent="-111125">
                <a:buFont typeface="Arial" panose="020B0604020202020204" pitchFamily="34" charset="0"/>
                <a:buChar char="•"/>
                <a:defRPr/>
              </a:pPr>
              <a:r>
                <a:rPr lang="en-US" sz="800" dirty="0">
                  <a:latin typeface="Arial Narrow" panose="020B0606020202030204" pitchFamily="34" charset="0"/>
                </a:rPr>
                <a:t>SLA’s tracked via Event Mgt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486545" y="1580170"/>
              <a:ext cx="8276455" cy="1652339"/>
            </a:xfrm>
            <a:prstGeom prst="straightConnector1">
              <a:avLst/>
            </a:prstGeom>
            <a:ln w="114300"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662927" y="1528763"/>
              <a:ext cx="0" cy="3962091"/>
            </a:xfrm>
            <a:prstGeom prst="line">
              <a:avLst/>
            </a:prstGeom>
            <a:ln w="444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 rot="-567962">
              <a:off x="5090355" y="1595872"/>
              <a:ext cx="2281238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1400"/>
                <a:t>Advanced online service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1400"/>
                <a:t>catalog portal</a:t>
              </a:r>
            </a:p>
          </p:txBody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 rot="-584101">
              <a:off x="1811338" y="2408238"/>
              <a:ext cx="13382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/>
                <a:t>Service catalog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/ Private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Mainframe as a Service</a:t>
            </a:r>
          </a:p>
          <a:p>
            <a:pPr lvl="1"/>
            <a:r>
              <a:rPr lang="en-US" dirty="0" smtClean="0"/>
              <a:t>Purchased ‘As a Service’ in lieu of owning </a:t>
            </a:r>
          </a:p>
          <a:p>
            <a:pPr lvl="1"/>
            <a:r>
              <a:rPr lang="en-US" dirty="0" smtClean="0"/>
              <a:t>Option to increase or decrease based on need</a:t>
            </a:r>
          </a:p>
          <a:p>
            <a:r>
              <a:rPr lang="en-US" dirty="0" smtClean="0"/>
              <a:t>Cloud Hosting</a:t>
            </a:r>
          </a:p>
          <a:p>
            <a:pPr lvl="1"/>
            <a:r>
              <a:rPr lang="en-US" dirty="0" smtClean="0"/>
              <a:t>Menu of service providers </a:t>
            </a:r>
          </a:p>
          <a:p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95% procured from private vendors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43" y="1593850"/>
            <a:ext cx="4583113" cy="458311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47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/ Private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50633" cy="4351338"/>
          </a:xfrm>
        </p:spPr>
        <p:txBody>
          <a:bodyPr/>
          <a:lstStyle/>
          <a:p>
            <a:r>
              <a:rPr lang="en-US" dirty="0"/>
              <a:t>Leased </a:t>
            </a:r>
            <a:r>
              <a:rPr lang="en-US" dirty="0" smtClean="0"/>
              <a:t>Tier 3 Enterprise Data </a:t>
            </a:r>
            <a:r>
              <a:rPr lang="en-US" dirty="0"/>
              <a:t>Center</a:t>
            </a:r>
          </a:p>
          <a:p>
            <a:r>
              <a:rPr lang="en-US" dirty="0"/>
              <a:t>Enterprise </a:t>
            </a:r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Subscription based</a:t>
            </a:r>
          </a:p>
          <a:p>
            <a:r>
              <a:rPr lang="en-US" dirty="0" smtClean="0"/>
              <a:t>Uplift – Partnered with Genesis10</a:t>
            </a:r>
          </a:p>
          <a:p>
            <a:pPr lvl="1"/>
            <a:r>
              <a:rPr lang="en-US" dirty="0" smtClean="0"/>
              <a:t>Uplift recruits, trains and mentors entry-level talent for IT</a:t>
            </a:r>
          </a:p>
          <a:p>
            <a:pPr lvl="1"/>
            <a:r>
              <a:rPr lang="en-US" dirty="0" smtClean="0"/>
              <a:t>Low-cost consultant with option to hire between 6-18 months with no fee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05" y="1593536"/>
            <a:ext cx="4318489" cy="43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10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#1:  Cybersecurity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9" r="21919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469225" y="4564987"/>
            <a:ext cx="2542477" cy="1491683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 smtClean="0">
                <a:solidFill>
                  <a:srgbClr val="002060"/>
                </a:solidFill>
              </a:rPr>
              <a:t>Attacks</a:t>
            </a:r>
          </a:p>
          <a:p>
            <a:r>
              <a:rPr lang="en-US" dirty="0" smtClean="0"/>
              <a:t>More Frequent</a:t>
            </a:r>
          </a:p>
          <a:p>
            <a:r>
              <a:rPr lang="en-US" dirty="0" smtClean="0"/>
              <a:t>More Sophisticated</a:t>
            </a:r>
          </a:p>
          <a:p>
            <a:r>
              <a:rPr lang="en-US" dirty="0" smtClean="0"/>
              <a:t>More Targeted</a:t>
            </a:r>
          </a:p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68919" y="4564986"/>
            <a:ext cx="2829107" cy="149168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Outdated </a:t>
            </a:r>
            <a:r>
              <a:rPr lang="en-US" sz="2200" b="1" dirty="0" smtClean="0">
                <a:solidFill>
                  <a:srgbClr val="002060"/>
                </a:solidFill>
              </a:rPr>
              <a:t>Technology</a:t>
            </a:r>
          </a:p>
          <a:p>
            <a:pPr>
              <a:lnSpc>
                <a:spcPct val="80000"/>
              </a:lnSpc>
            </a:pPr>
            <a:r>
              <a:rPr lang="en-US" sz="1500" dirty="0" smtClean="0"/>
              <a:t>Unsupported by Vendors</a:t>
            </a:r>
          </a:p>
          <a:p>
            <a:pPr>
              <a:lnSpc>
                <a:spcPct val="80000"/>
              </a:lnSpc>
            </a:pPr>
            <a:r>
              <a:rPr lang="en-US" sz="1500" dirty="0" smtClean="0"/>
              <a:t>Impossible to Properly Secure</a:t>
            </a:r>
          </a:p>
          <a:p>
            <a:pPr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1" r="21831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428409" y="4564986"/>
            <a:ext cx="3596147" cy="15900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002060"/>
                </a:solidFill>
              </a:rPr>
              <a:t>Underinvestment</a:t>
            </a: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1500" dirty="0" smtClean="0"/>
              <a:t>Less than 2% of IT Budget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83638"/>
            <a:ext cx="12192000" cy="665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Threat Landscape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55648"/>
            <a:ext cx="5683624" cy="4175604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average, state systems that are accessible from the internet are probed over 3 million times daily from over 150 countries </a:t>
            </a:r>
          </a:p>
          <a:p>
            <a:r>
              <a:rPr lang="en-US" dirty="0"/>
              <a:t>Systems with exploitable vulnerabilities are often compromised within minutes. Once compromised, hackers almost always move laterally to exploit other targets within the first 24 hours. </a:t>
            </a:r>
            <a:endParaRPr lang="en-US" dirty="0" smtClean="0"/>
          </a:p>
          <a:p>
            <a:r>
              <a:rPr lang="en-US" dirty="0" smtClean="0"/>
              <a:t>Approximately </a:t>
            </a:r>
            <a:r>
              <a:rPr lang="en-US" dirty="0"/>
              <a:t>50% of software vulnerabilities discovered by hackers now become full exploits within 30 days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44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4" descr="https://cyber.ciab.com/wp-content/uploads/2015/06/OP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92" y="1955362"/>
            <a:ext cx="1745048" cy="17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upload.wikimedia.org/wikipedia/commons/thumb/8/80/Seal_of_South_Carolina.svg/2000px-Seal_of_South_Carolin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8" y="4047370"/>
            <a:ext cx="1795130" cy="180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839692" y="4236513"/>
            <a:ext cx="1740859" cy="1722860"/>
            <a:chOff x="5614765" y="4098806"/>
            <a:chExt cx="3091565" cy="3059601"/>
          </a:xfrm>
        </p:grpSpPr>
        <p:sp>
          <p:nvSpPr>
            <p:cNvPr id="26" name="Oval 25"/>
            <p:cNvSpPr/>
            <p:nvPr/>
          </p:nvSpPr>
          <p:spPr>
            <a:xfrm>
              <a:off x="5614765" y="4098806"/>
              <a:ext cx="3059601" cy="30596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162" y="4834810"/>
              <a:ext cx="2965168" cy="168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638075" y="4520250"/>
            <a:ext cx="2758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State of South Carolina: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3.7 </a:t>
            </a:r>
            <a:r>
              <a:rPr lang="en-US" dirty="0">
                <a:solidFill>
                  <a:schemeClr val="bg1"/>
                </a:solidFill>
              </a:rPr>
              <a:t>Million People Compromised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6491" y="2278028"/>
            <a:ext cx="3359894" cy="92333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Federal Government: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21.5 </a:t>
            </a:r>
            <a:r>
              <a:rPr lang="en-US" dirty="0">
                <a:solidFill>
                  <a:schemeClr val="bg1"/>
                </a:solidFill>
              </a:rPr>
              <a:t>Million People Compromised</a:t>
            </a:r>
          </a:p>
          <a:p>
            <a:r>
              <a:rPr lang="en-US" dirty="0">
                <a:solidFill>
                  <a:schemeClr val="bg1"/>
                </a:solidFill>
              </a:rPr>
              <a:t>5.6 Million Sets of Fingerprints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8078" y="4544634"/>
            <a:ext cx="299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Our Public Schools: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Ransom </a:t>
            </a:r>
            <a:r>
              <a:rPr lang="en-US" dirty="0">
                <a:solidFill>
                  <a:schemeClr val="bg1"/>
                </a:solidFill>
              </a:rPr>
              <a:t>Attack Closes </a:t>
            </a:r>
            <a:r>
              <a:rPr lang="en-US" dirty="0" smtClean="0">
                <a:solidFill>
                  <a:schemeClr val="bg1"/>
                </a:solidFill>
              </a:rPr>
              <a:t>Schools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8" y="1786087"/>
            <a:ext cx="1759997" cy="17599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8075" y="2392144"/>
            <a:ext cx="302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Minnesota Courts: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Numerous State DDOS Attacks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2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Cybersecurity Foundation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6" name="TextBox 15"/>
          <p:cNvSpPr txBox="1"/>
          <p:nvPr/>
        </p:nvSpPr>
        <p:spPr>
          <a:xfrm>
            <a:off x="1037213" y="4915404"/>
            <a:ext cx="2654381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rgbClr val="DDDDDA">
                    <a:lumMod val="10000"/>
                  </a:srgbClr>
                </a:solidFill>
              </a:rPr>
              <a:t>12 Core Services</a:t>
            </a:r>
          </a:p>
          <a:p>
            <a:r>
              <a:rPr lang="en-US" sz="2133" dirty="0">
                <a:solidFill>
                  <a:srgbClr val="DDDDDA">
                    <a:lumMod val="10000"/>
                  </a:srgbClr>
                </a:solidFill>
              </a:rPr>
              <a:t>Deliverables and Tools</a:t>
            </a:r>
          </a:p>
          <a:p>
            <a:r>
              <a:rPr lang="en-US" sz="2133" dirty="0">
                <a:solidFill>
                  <a:srgbClr val="DDDDDA">
                    <a:lumMod val="10000"/>
                  </a:srgbClr>
                </a:solidFill>
              </a:rPr>
              <a:t>Delivery Approach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1280" y="4919097"/>
            <a:ext cx="2809552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rgbClr val="DDDDDA">
                    <a:lumMod val="25000"/>
                  </a:srgbClr>
                </a:solidFill>
              </a:rPr>
              <a:t>Over 200 Requirements</a:t>
            </a:r>
          </a:p>
          <a:p>
            <a:r>
              <a:rPr lang="en-US" sz="2133" dirty="0">
                <a:solidFill>
                  <a:srgbClr val="DDDDDA">
                    <a:lumMod val="25000"/>
                  </a:srgbClr>
                </a:solidFill>
              </a:rPr>
              <a:t>Risk-based Applicability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15989" y="4909850"/>
            <a:ext cx="3025893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rgbClr val="DDDDDA">
                    <a:lumMod val="25000"/>
                  </a:srgbClr>
                </a:solidFill>
              </a:rPr>
              <a:t>5 Year Vision</a:t>
            </a:r>
          </a:p>
          <a:p>
            <a:r>
              <a:rPr lang="en-US" sz="2133" dirty="0">
                <a:solidFill>
                  <a:srgbClr val="DDDDDA">
                    <a:lumMod val="25000"/>
                  </a:srgbClr>
                </a:solidFill>
              </a:rPr>
              <a:t>2 Year Tactical Milestones</a:t>
            </a:r>
          </a:p>
          <a:p>
            <a:r>
              <a:rPr lang="en-US" sz="2133" dirty="0">
                <a:solidFill>
                  <a:srgbClr val="DDDDDA">
                    <a:lumMod val="25000"/>
                  </a:srgbClr>
                </a:solidFill>
              </a:rPr>
              <a:t>18 Core Strategies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31927" y="4494240"/>
            <a:ext cx="3697362" cy="1193529"/>
            <a:chOff x="225943" y="1428946"/>
            <a:chExt cx="2640654" cy="1188342"/>
          </a:xfrm>
        </p:grpSpPr>
        <p:sp>
          <p:nvSpPr>
            <p:cNvPr id="10" name="Rectangle 9"/>
            <p:cNvSpPr/>
            <p:nvPr/>
          </p:nvSpPr>
          <p:spPr>
            <a:xfrm>
              <a:off x="225943" y="1428946"/>
              <a:ext cx="2640654" cy="118834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25943" y="1428946"/>
              <a:ext cx="2640654" cy="11883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003865"/>
                  </a:solidFill>
                </a:rPr>
                <a:t>Service Delivery Model</a:t>
              </a:r>
            </a:p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00406" y="4494240"/>
            <a:ext cx="4305597" cy="2066323"/>
            <a:chOff x="5796442" y="329516"/>
            <a:chExt cx="4584267" cy="2430334"/>
          </a:xfrm>
        </p:grpSpPr>
        <p:sp>
          <p:nvSpPr>
            <p:cNvPr id="19" name="Rectangle 18"/>
            <p:cNvSpPr/>
            <p:nvPr/>
          </p:nvSpPr>
          <p:spPr>
            <a:xfrm>
              <a:off x="8132080" y="1404059"/>
              <a:ext cx="2248629" cy="13557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5796442" y="329516"/>
              <a:ext cx="2248629" cy="1355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003865"/>
                  </a:solidFill>
                </a:rPr>
                <a:t>Strategic Plan</a:t>
              </a:r>
              <a:endParaRPr lang="en-US" sz="2400" dirty="0">
                <a:solidFill>
                  <a:srgbClr val="003865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08714" y="4265405"/>
            <a:ext cx="3739735" cy="1727025"/>
            <a:chOff x="2355322" y="841938"/>
            <a:chExt cx="2893102" cy="1573493"/>
          </a:xfrm>
        </p:grpSpPr>
        <p:sp>
          <p:nvSpPr>
            <p:cNvPr id="22" name="Rectangle 21"/>
            <p:cNvSpPr/>
            <p:nvPr/>
          </p:nvSpPr>
          <p:spPr>
            <a:xfrm>
              <a:off x="2999795" y="841938"/>
              <a:ext cx="2248629" cy="13557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2355322" y="1059640"/>
              <a:ext cx="2248629" cy="1355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003865"/>
                  </a:solidFill>
                </a:rPr>
                <a:t>Policies &amp; Standards</a:t>
              </a:r>
              <a:endParaRPr lang="en-US" sz="2400" dirty="0">
                <a:solidFill>
                  <a:srgbClr val="003865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23" y="2233501"/>
            <a:ext cx="1620575" cy="1620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799" y="2231094"/>
            <a:ext cx="1795367" cy="1795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36" y="2279852"/>
            <a:ext cx="1918943" cy="191894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the State: Key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5830838"/>
              </p:ext>
            </p:extLst>
          </p:nvPr>
        </p:nvGraphicFramePr>
        <p:xfrm>
          <a:off x="838200" y="1374394"/>
          <a:ext cx="1031748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8740"/>
                <a:gridCol w="51587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Secure Datacenters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 space that is fault tolerant 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Reduced attack surface for hackers 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Simpler technology footprint to manage 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Consistent and secure application hosting 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Advanced security tools by default 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robust patching and IT hygiene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Information Security Program Enhancements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Faster security anomalies detection 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Faster incident response times 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Expanded vulnerability management 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24*7*365 monitoring of state networks 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Robust security testing of new business systems 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Improved disaster recovery capabilities 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Ongoing penetration testing of state networks 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Better protection against denial of service attacks 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Continuous risk assessments of state systems 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Cybersecurity insurance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488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the State: Key Numbers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Secure </a:t>
            </a:r>
            <a:r>
              <a:rPr lang="en-US" b="1" dirty="0" smtClean="0"/>
              <a:t>Datacenters: </a:t>
            </a:r>
            <a:r>
              <a:rPr lang="en-US" dirty="0" smtClean="0"/>
              <a:t>Consolidate </a:t>
            </a:r>
            <a:r>
              <a:rPr lang="en-US" dirty="0"/>
              <a:t>footprint </a:t>
            </a:r>
            <a:r>
              <a:rPr lang="en-US" dirty="0" smtClean="0"/>
              <a:t>with built-in, robust  security services</a:t>
            </a:r>
          </a:p>
          <a:p>
            <a:r>
              <a:rPr lang="en-US" b="1" dirty="0"/>
              <a:t>Information Security Program </a:t>
            </a:r>
            <a:r>
              <a:rPr lang="en-US" b="1" dirty="0" smtClean="0"/>
              <a:t>Enhancements:</a:t>
            </a:r>
          </a:p>
          <a:p>
            <a:pPr lvl="1"/>
            <a:r>
              <a:rPr lang="en-US" dirty="0"/>
              <a:t>Deploy </a:t>
            </a:r>
            <a:r>
              <a:rPr lang="en-US" dirty="0" smtClean="0"/>
              <a:t>tools to </a:t>
            </a:r>
            <a:r>
              <a:rPr lang="en-US" dirty="0"/>
              <a:t>combat increasingly complex hacker attacks and procure services for continuous security </a:t>
            </a:r>
            <a:r>
              <a:rPr lang="en-US" dirty="0" smtClean="0"/>
              <a:t>monitoring, penetration </a:t>
            </a:r>
            <a:r>
              <a:rPr lang="en-US" dirty="0"/>
              <a:t>tests, and independent security </a:t>
            </a:r>
            <a:r>
              <a:rPr lang="en-US" dirty="0" smtClean="0"/>
              <a:t>audits</a:t>
            </a:r>
            <a:endParaRPr lang="en-US" b="1" dirty="0"/>
          </a:p>
          <a:p>
            <a:pPr lvl="1"/>
            <a:r>
              <a:rPr lang="en-US" dirty="0" smtClean="0"/>
              <a:t>Staff state forensics and disaster recovery teams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826210"/>
              </p:ext>
            </p:extLst>
          </p:nvPr>
        </p:nvGraphicFramePr>
        <p:xfrm>
          <a:off x="7055187" y="4893270"/>
          <a:ext cx="3669274" cy="79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34637"/>
                <a:gridCol w="18346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FY18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FY19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$22,168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$4,778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61632" y="4523938"/>
            <a:ext cx="262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Fiscal Impact ($000s)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69" y="1737400"/>
            <a:ext cx="2563789" cy="256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21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Accessibility Assessment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assessment of state agency technology applications to determine level of accessibility and priority for upgrade / replacement</a:t>
            </a:r>
          </a:p>
          <a:p>
            <a:r>
              <a:rPr lang="en-US" dirty="0" smtClean="0"/>
              <a:t>Aging applications hinder citizens and state government workers with disabilities from conducting business effectively</a:t>
            </a:r>
          </a:p>
          <a:p>
            <a:r>
              <a:rPr lang="en-US" dirty="0" smtClean="0"/>
              <a:t>Resulting study will aid in long-term system modernization planning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24424"/>
              </p:ext>
            </p:extLst>
          </p:nvPr>
        </p:nvGraphicFramePr>
        <p:xfrm>
          <a:off x="7066632" y="4893270"/>
          <a:ext cx="3669274" cy="79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34637"/>
                <a:gridCol w="18346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FY18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FY19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$500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73077" y="4523938"/>
            <a:ext cx="262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Fiscal Impact ($000s)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33" y="1737400"/>
            <a:ext cx="2485270" cy="24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" b="17929"/>
          <a:stretch/>
        </p:blipFill>
        <p:spPr>
          <a:xfrm>
            <a:off x="0" y="1066801"/>
            <a:ext cx="12187452" cy="5791200"/>
          </a:xfr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376" y="1927346"/>
            <a:ext cx="5683624" cy="380642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spcAft>
                <a:spcPts val="1200"/>
              </a:spcAft>
            </a:pPr>
            <a:endParaRPr lang="en-US" dirty="0" smtClean="0"/>
          </a:p>
          <a:p>
            <a:pPr marL="285750" indent="-285750">
              <a:spcAft>
                <a:spcPts val="1200"/>
              </a:spcAft>
            </a:pPr>
            <a:r>
              <a:rPr lang="en-US" dirty="0" smtClean="0"/>
              <a:t>Prior </a:t>
            </a:r>
            <a:r>
              <a:rPr lang="en-US" dirty="0"/>
              <a:t>to 2011, state agency IT was largely decentralized, with each agency managing their own set of IT services and staff 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/>
              <a:t>In 2011, </a:t>
            </a:r>
            <a:r>
              <a:rPr lang="en-US" dirty="0" smtClean="0"/>
              <a:t>bipartisan legislation </a:t>
            </a:r>
            <a:r>
              <a:rPr lang="en-US" dirty="0"/>
              <a:t>consolidated all executive branch IT staff and functions under Minnesota IT Services and the leadership of the State CIO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 smtClean="0"/>
              <a:t>The newly-formed agency, renamed as MN.IT Services, was comprised of over 2,000 staff with </a:t>
            </a:r>
            <a:r>
              <a:rPr lang="en-US" dirty="0"/>
              <a:t>an annual budget </a:t>
            </a:r>
            <a:r>
              <a:rPr lang="en-US" dirty="0" smtClean="0"/>
              <a:t>of over </a:t>
            </a:r>
            <a:r>
              <a:rPr lang="en-US" dirty="0"/>
              <a:t>$450 million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Flow Assistance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Renews current MMB cash flow assistance authority up to $110 M to address the lag between MN.IT incurring expenses on behalf of agencies and MN.IT receiving payment for those expenses </a:t>
            </a:r>
          </a:p>
          <a:p>
            <a:pPr lvl="0"/>
            <a:r>
              <a:rPr lang="en-US" dirty="0"/>
              <a:t>Authority requires repayment by the end of the biennium and results in no net costs to the general fund</a:t>
            </a:r>
          </a:p>
          <a:p>
            <a:pPr lvl="0"/>
            <a:r>
              <a:rPr lang="en-US" dirty="0"/>
              <a:t>Enables centralized procurement and associated cost savings/avoidance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37773"/>
              </p:ext>
            </p:extLst>
          </p:nvPr>
        </p:nvGraphicFramePr>
        <p:xfrm>
          <a:off x="6352032" y="4373891"/>
          <a:ext cx="5425440" cy="15044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8256"/>
                <a:gridCol w="1395663"/>
                <a:gridCol w="1135161"/>
                <a:gridCol w="1356360"/>
              </a:tblGrid>
              <a:tr h="465204">
                <a:tc>
                  <a:txBody>
                    <a:bodyPr/>
                    <a:lstStyle/>
                    <a:p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FY18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FY19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FY2020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1964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Expenditures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(110,000)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(110,000)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</a:tr>
              <a:tr h="519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Revenues</a:t>
                      </a:r>
                      <a:endParaRPr lang="en-US" sz="20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110,000</a:t>
                      </a:r>
                      <a:endParaRPr lang="en-US" sz="2000" b="1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110,000</a:t>
                      </a:r>
                      <a:endParaRPr lang="en-US" sz="20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66688" y="3995028"/>
            <a:ext cx="262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Fiscal Impact ($000s)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304569" y="5807631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Net Fiscal Impact = </a:t>
            </a:r>
            <a:r>
              <a:rPr lang="fr-FR" dirty="0" smtClean="0"/>
              <a:t>$0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56" y="1321575"/>
            <a:ext cx="2494067" cy="249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57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Adjustment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59429"/>
            <a:ext cx="5181600" cy="4264522"/>
          </a:xfrm>
        </p:spPr>
        <p:txBody>
          <a:bodyPr>
            <a:normAutofit/>
          </a:bodyPr>
          <a:lstStyle/>
          <a:p>
            <a:r>
              <a:rPr lang="en-US" dirty="0" smtClean="0"/>
              <a:t>MNIT’s general fund appropriation is used to deliver </a:t>
            </a:r>
            <a:r>
              <a:rPr lang="en-US" dirty="0"/>
              <a:t>computer forensics </a:t>
            </a:r>
            <a:r>
              <a:rPr lang="en-US" dirty="0" smtClean="0"/>
              <a:t>to state agencies and local governments, as </a:t>
            </a:r>
            <a:r>
              <a:rPr lang="en-US" dirty="0"/>
              <a:t>well as to provide IT and geospatial leadership and </a:t>
            </a:r>
            <a:r>
              <a:rPr lang="en-US" dirty="0" smtClean="0"/>
              <a:t>oversight</a:t>
            </a:r>
          </a:p>
          <a:p>
            <a:r>
              <a:rPr lang="en-US" dirty="0" smtClean="0"/>
              <a:t>Operating adjustment will help maintain current level of service delivery amidst growing demand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05260" y="4397532"/>
            <a:ext cx="262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Fiscal Impact ($000s)</a:t>
            </a:r>
            <a:endParaRPr lang="en-US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12032"/>
              </p:ext>
            </p:extLst>
          </p:nvPr>
        </p:nvGraphicFramePr>
        <p:xfrm>
          <a:off x="7178412" y="4839950"/>
          <a:ext cx="3551792" cy="8856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5896"/>
                <a:gridCol w="1775896"/>
              </a:tblGrid>
              <a:tr h="4183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FY18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FY19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4673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96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154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22" y="1764492"/>
            <a:ext cx="2531410" cy="253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06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0"/>
            <a:ext cx="12192000" cy="1733266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tx2"/>
                </a:solidFill>
              </a:rPr>
              <a:pPr/>
              <a:t>32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Serve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b="1531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70 executive branch agencies, boards and commissions</a:t>
            </a:r>
          </a:p>
          <a:p>
            <a:r>
              <a:rPr lang="en-US" dirty="0" smtClean="0"/>
              <a:t>90 physical locations </a:t>
            </a:r>
          </a:p>
          <a:p>
            <a:r>
              <a:rPr lang="en-US" dirty="0" smtClean="0"/>
              <a:t>Diverse lines of business that serve Minnesotans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8EAA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911410"/>
            <a:ext cx="5683624" cy="2858714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r>
              <a:rPr lang="en-US" sz="3600" dirty="0" smtClean="0"/>
              <a:t>2017 Strategic Priorities</a:t>
            </a:r>
            <a:endParaRPr lang="en-US" sz="3600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02" y="926843"/>
            <a:ext cx="4050980" cy="52424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IT Services – By the Numbers</a:t>
            </a:r>
            <a:endParaRPr lang="en-US" dirty="0"/>
          </a:p>
        </p:txBody>
      </p:sp>
      <p:pic>
        <p:nvPicPr>
          <p:cNvPr id="10" name="Picture Placeholder 9" descr="Smiling information technology worker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" b="272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8658" y="1812828"/>
            <a:ext cx="5683624" cy="46710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Support </a:t>
            </a:r>
            <a:r>
              <a:rPr lang="en-US" sz="2800" dirty="0"/>
              <a:t>over </a:t>
            </a:r>
            <a:r>
              <a:rPr lang="en-US" sz="2800" b="1" dirty="0"/>
              <a:t>35,000 end users </a:t>
            </a:r>
            <a:endParaRPr lang="en-US" sz="2800" b="1" dirty="0" smtClean="0"/>
          </a:p>
          <a:p>
            <a:r>
              <a:rPr lang="en-US" sz="2800" dirty="0" smtClean="0"/>
              <a:t>Secure private data of </a:t>
            </a:r>
            <a:r>
              <a:rPr lang="en-US" sz="2800" b="1" dirty="0" smtClean="0"/>
              <a:t>5.5 million Minnesota Citizens</a:t>
            </a:r>
            <a:endParaRPr lang="en-US" sz="2800" b="1" dirty="0"/>
          </a:p>
          <a:p>
            <a:r>
              <a:rPr lang="en-US" sz="2800" dirty="0"/>
              <a:t>Secure and manage </a:t>
            </a:r>
            <a:r>
              <a:rPr lang="en-US" sz="2800" b="1" dirty="0"/>
              <a:t>over 2,800 agency applications </a:t>
            </a:r>
            <a:r>
              <a:rPr lang="en-US" sz="2800" dirty="0"/>
              <a:t>at over 1,300 locations </a:t>
            </a:r>
          </a:p>
          <a:p>
            <a:r>
              <a:rPr lang="en-US" sz="2800" dirty="0"/>
              <a:t>Oversee and deliver over </a:t>
            </a:r>
            <a:r>
              <a:rPr lang="en-US" sz="2800" b="1" dirty="0"/>
              <a:t>350 projects </a:t>
            </a:r>
            <a:r>
              <a:rPr lang="en-US" sz="2800" dirty="0"/>
              <a:t>with major IT </a:t>
            </a:r>
            <a:r>
              <a:rPr lang="en-US" sz="2800" dirty="0" smtClean="0"/>
              <a:t>components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011" y="1684421"/>
            <a:ext cx="7987578" cy="4854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26" y="3274148"/>
            <a:ext cx="875869" cy="22588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200" y="2839452"/>
            <a:ext cx="123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Key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52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IT Spend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84284"/>
              </p:ext>
            </p:extLst>
          </p:nvPr>
        </p:nvGraphicFramePr>
        <p:xfrm>
          <a:off x="982626" y="1658680"/>
          <a:ext cx="10226748" cy="356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93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IT Model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2/14/2017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335073"/>
              </p:ext>
            </p:extLst>
          </p:nvPr>
        </p:nvGraphicFramePr>
        <p:xfrm>
          <a:off x="4163413" y="1520653"/>
          <a:ext cx="3806879" cy="421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873879"/>
              </p:ext>
            </p:extLst>
          </p:nvPr>
        </p:nvGraphicFramePr>
        <p:xfrm>
          <a:off x="7666073" y="1800294"/>
          <a:ext cx="3687727" cy="393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493060" y="1766629"/>
          <a:ext cx="3832348" cy="3889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43270" y="1491916"/>
            <a:ext cx="151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Actual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56328" y="1491916"/>
            <a:ext cx="151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84860" y="1491916"/>
            <a:ext cx="151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000" y="5738949"/>
            <a:ext cx="760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chart depicts the shift of siloed operations services to enterprise services</a:t>
            </a:r>
            <a:endParaRPr 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848482"/>
              </p:ext>
            </p:extLst>
          </p:nvPr>
        </p:nvGraphicFramePr>
        <p:xfrm>
          <a:off x="156424" y="1766629"/>
          <a:ext cx="4337542" cy="388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60820" y="3149600"/>
            <a:ext cx="7863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$96M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003865"/>
    </a:dk2>
    <a:lt2>
      <a:srgbClr val="E7E6E6"/>
    </a:lt2>
    <a:accent1>
      <a:srgbClr val="003865"/>
    </a:accent1>
    <a:accent2>
      <a:srgbClr val="78BE21"/>
    </a:accent2>
    <a:accent3>
      <a:srgbClr val="A5A5A5"/>
    </a:accent3>
    <a:accent4>
      <a:srgbClr val="0D5257"/>
    </a:accent4>
    <a:accent5>
      <a:srgbClr val="5D295F"/>
    </a:accent5>
    <a:accent6>
      <a:srgbClr val="FFC845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4">
    <a:dk1>
      <a:sysClr val="windowText" lastClr="000000"/>
    </a:dk1>
    <a:lt1>
      <a:sysClr val="window" lastClr="FFFFFF"/>
    </a:lt1>
    <a:dk2>
      <a:srgbClr val="003865"/>
    </a:dk2>
    <a:lt2>
      <a:srgbClr val="E7E6E6"/>
    </a:lt2>
    <a:accent1>
      <a:srgbClr val="003865"/>
    </a:accent1>
    <a:accent2>
      <a:srgbClr val="78BE21"/>
    </a:accent2>
    <a:accent3>
      <a:srgbClr val="A5A5A5"/>
    </a:accent3>
    <a:accent4>
      <a:srgbClr val="0D5257"/>
    </a:accent4>
    <a:accent5>
      <a:srgbClr val="5D295F"/>
    </a:accent5>
    <a:accent6>
      <a:srgbClr val="FFC845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B32D5359A5264FB3C4B0BE91AB703B" ma:contentTypeVersion="0" ma:contentTypeDescription="Create a new document." ma:contentTypeScope="" ma:versionID="457ca3d5464f376a58d64a556c6c363d">
  <xsd:schema xmlns:xsd="http://www.w3.org/2001/XMLSchema" xmlns:xs="http://www.w3.org/2001/XMLSchema" xmlns:p="http://schemas.microsoft.com/office/2006/metadata/properties" xmlns:ns2="105d687d-3f6c-480e-9a97-833473b1b291" targetNamespace="http://schemas.microsoft.com/office/2006/metadata/properties" ma:root="true" ma:fieldsID="38eb9ddace90dfe593439e88e6d1034f" ns2:_="">
    <xsd:import namespace="105d687d-3f6c-480e-9a97-833473b1b2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d687d-3f6c-480e-9a97-833473b1b29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05d687d-3f6c-480e-9a97-833473b1b291">42CKHXERD6UN-98-253</_dlc_DocId>
    <_dlc_DocIdUrl xmlns="105d687d-3f6c-480e-9a97-833473b1b291">
      <Url>https://inside.mn.gov/sites/mnitcommons/org/Lead/ExecTeam/_layouts/15/DocIdRedir.aspx?ID=42CKHXERD6UN-98-253</Url>
      <Description>42CKHXERD6UN-98-253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98DA0F-4867-4469-B529-03FAB4B40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5d687d-3f6c-480e-9a97-833473b1b2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78B604-9059-4F1C-B8E2-C96A71A964D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05d687d-3f6c-480e-9a97-833473b1b29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4F66642-4CF0-400C-BC05-1DD42EA9A51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19177</TotalTime>
  <Words>1470</Words>
  <Application>Microsoft Office PowerPoint</Application>
  <PresentationFormat>Widescreen</PresentationFormat>
  <Paragraphs>379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Narrow</vt:lpstr>
      <vt:lpstr>Calibri</vt:lpstr>
      <vt:lpstr>Century Gothic</vt:lpstr>
      <vt:lpstr>Franklin Gothic Book</vt:lpstr>
      <vt:lpstr>NeueHaasGroteskText Std</vt:lpstr>
      <vt:lpstr>Times New Roman</vt:lpstr>
      <vt:lpstr>Verdana</vt:lpstr>
      <vt:lpstr>MN.IT</vt:lpstr>
      <vt:lpstr>Visio</vt:lpstr>
      <vt:lpstr>2017 Budget Recommendations State Government Finance &amp; Veterans Affairs Division</vt:lpstr>
      <vt:lpstr>Our Mission</vt:lpstr>
      <vt:lpstr>Our History</vt:lpstr>
      <vt:lpstr>Who We Serve</vt:lpstr>
      <vt:lpstr>PowerPoint Presentation</vt:lpstr>
      <vt:lpstr>Minnesota IT Services – By the Numbers</vt:lpstr>
      <vt:lpstr>Governance Structure</vt:lpstr>
      <vt:lpstr>Historical IT Spend</vt:lpstr>
      <vt:lpstr>Hybrid IT Model </vt:lpstr>
      <vt:lpstr>Local Services</vt:lpstr>
      <vt:lpstr>Enterprise Services </vt:lpstr>
      <vt:lpstr>Enterprise Services</vt:lpstr>
      <vt:lpstr>Progress on Enterprise Services</vt:lpstr>
      <vt:lpstr>Progress on Enterprise Services</vt:lpstr>
      <vt:lpstr>Changes in the 18-19 Rates Package</vt:lpstr>
      <vt:lpstr>Rates Package Cost Savings</vt:lpstr>
      <vt:lpstr>Agency Controls in Rates Package</vt:lpstr>
      <vt:lpstr>Independent Rate Study</vt:lpstr>
      <vt:lpstr>Independent Rate Study</vt:lpstr>
      <vt:lpstr>Independent Rate Study</vt:lpstr>
      <vt:lpstr>Public / Private Partnerships</vt:lpstr>
      <vt:lpstr>Public / Private Partnerships</vt:lpstr>
      <vt:lpstr>Priority #1:  Cybersecurity</vt:lpstr>
      <vt:lpstr>The Threat Landscape</vt:lpstr>
      <vt:lpstr>Consequences</vt:lpstr>
      <vt:lpstr>Cybersecurity Foundation</vt:lpstr>
      <vt:lpstr>Secure the State: Key Components</vt:lpstr>
      <vt:lpstr>Secure the State: Key Numbers</vt:lpstr>
      <vt:lpstr>Application Accessibility Assessment</vt:lpstr>
      <vt:lpstr>Cash Flow Assistance</vt:lpstr>
      <vt:lpstr>Operating Adjustment</vt:lpstr>
      <vt:lpstr>Thank you!</vt:lpstr>
    </vt:vector>
  </TitlesOfParts>
  <Company>State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GOPGuest</cp:lastModifiedBy>
  <cp:revision>687</cp:revision>
  <cp:lastPrinted>2017-02-13T22:02:19Z</cp:lastPrinted>
  <dcterms:created xsi:type="dcterms:W3CDTF">2016-01-06T16:54:03Z</dcterms:created>
  <dcterms:modified xsi:type="dcterms:W3CDTF">2017-02-13T23:30:25Z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0x010100FDB32D5359A5264FB3C4B0BE91AB703B</vt:lpwstr>
  </property>
  <property fmtid="{D5CDD505-2E9C-101B-9397-08002B2CF9AE}" pid="3" name="_dlc_DocIdItemGuid">
    <vt:lpwstr>c5c774fc-1312-4cf6-b58d-5279d76d777c</vt:lpwstr>
  </property>
</Properties>
</file>