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67" r:id="rId3"/>
    <p:sldId id="258" r:id="rId4"/>
    <p:sldId id="259" r:id="rId5"/>
    <p:sldId id="261" r:id="rId6"/>
    <p:sldId id="262" r:id="rId7"/>
    <p:sldId id="268" r:id="rId8"/>
    <p:sldId id="263" r:id="rId9"/>
    <p:sldId id="274" r:id="rId10"/>
    <p:sldId id="273" r:id="rId11"/>
    <p:sldId id="264" r:id="rId12"/>
    <p:sldId id="265" r:id="rId13"/>
    <p:sldId id="266" r:id="rId1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2CEC3502-0AD7-4D6A-A9EE-C1FB2A689EB6}" type="datetimeFigureOut">
              <a:rPr lang="en-US" smtClean="0"/>
              <a:t>2/13/2019</a:t>
            </a:fld>
            <a:endParaRPr lang="en-US"/>
          </a:p>
        </p:txBody>
      </p:sp>
      <p:sp>
        <p:nvSpPr>
          <p:cNvPr id="4" name="Footer Placeholder 3"/>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B0BB5DCC-75BF-4391-8E01-2458CFFD05AD}" type="slidenum">
              <a:rPr lang="en-US" smtClean="0"/>
              <a:t>‹#›</a:t>
            </a:fld>
            <a:endParaRPr lang="en-US"/>
          </a:p>
        </p:txBody>
      </p:sp>
    </p:spTree>
    <p:extLst>
      <p:ext uri="{BB962C8B-B14F-4D97-AF65-F5344CB8AC3E}">
        <p14:creationId xmlns:p14="http://schemas.microsoft.com/office/powerpoint/2010/main" val="2738780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16130108-17A3-4CAD-B0FA-69494B9DFF64}" type="datetimeFigureOut">
              <a:rPr lang="en-US" smtClean="0"/>
              <a:t>2/13/2019</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68FCF628-EDF9-40F1-B511-79A3259D7A2D}" type="slidenum">
              <a:rPr lang="en-US" smtClean="0"/>
              <a:t>‹#›</a:t>
            </a:fld>
            <a:endParaRPr lang="en-US"/>
          </a:p>
        </p:txBody>
      </p:sp>
    </p:spTree>
    <p:extLst>
      <p:ext uri="{BB962C8B-B14F-4D97-AF65-F5344CB8AC3E}">
        <p14:creationId xmlns:p14="http://schemas.microsoft.com/office/powerpoint/2010/main" val="1329448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FCF628-EDF9-40F1-B511-79A3259D7A2D}" type="slidenum">
              <a:rPr lang="en-US" smtClean="0"/>
              <a:t>1</a:t>
            </a:fld>
            <a:endParaRPr lang="en-US"/>
          </a:p>
        </p:txBody>
      </p:sp>
    </p:spTree>
    <p:extLst>
      <p:ext uri="{BB962C8B-B14F-4D97-AF65-F5344CB8AC3E}">
        <p14:creationId xmlns:p14="http://schemas.microsoft.com/office/powerpoint/2010/main" val="736290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FCF628-EDF9-40F1-B511-79A3259D7A2D}" type="slidenum">
              <a:rPr lang="en-US" smtClean="0"/>
              <a:t>9</a:t>
            </a:fld>
            <a:endParaRPr lang="en-US"/>
          </a:p>
        </p:txBody>
      </p:sp>
    </p:spTree>
    <p:extLst>
      <p:ext uri="{BB962C8B-B14F-4D97-AF65-F5344CB8AC3E}">
        <p14:creationId xmlns:p14="http://schemas.microsoft.com/office/powerpoint/2010/main" val="3500060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FCF628-EDF9-40F1-B511-79A3259D7A2D}" type="slidenum">
              <a:rPr lang="en-US" smtClean="0"/>
              <a:t>10</a:t>
            </a:fld>
            <a:endParaRPr lang="en-US"/>
          </a:p>
        </p:txBody>
      </p:sp>
    </p:spTree>
    <p:extLst>
      <p:ext uri="{BB962C8B-B14F-4D97-AF65-F5344CB8AC3E}">
        <p14:creationId xmlns:p14="http://schemas.microsoft.com/office/powerpoint/2010/main" val="475935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D4A3ED3E-9A5C-4941-A02E-D25A630CDFE4}" type="datetime1">
              <a:rPr lang="en-US" smtClean="0"/>
              <a:t>2/13/2019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F6C146A1-7FFE-4ECE-A301-34581E60F1ED}"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50116138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640720-617B-4EB8-8AC4-19DF027FC912}" type="datetime1">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146A1-7FFE-4ECE-A301-34581E60F1ED}" type="slidenum">
              <a:rPr lang="en-US" smtClean="0"/>
              <a:t>‹#›</a:t>
            </a:fld>
            <a:endParaRPr lang="en-US"/>
          </a:p>
        </p:txBody>
      </p:sp>
    </p:spTree>
    <p:extLst>
      <p:ext uri="{BB962C8B-B14F-4D97-AF65-F5344CB8AC3E}">
        <p14:creationId xmlns:p14="http://schemas.microsoft.com/office/powerpoint/2010/main" val="3227243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E7556B-C673-4AA3-9718-3A1B9AA59AFF}" type="datetime1">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146A1-7FFE-4ECE-A301-34581E60F1ED}" type="slidenum">
              <a:rPr lang="en-US" smtClean="0"/>
              <a:t>‹#›</a:t>
            </a:fld>
            <a:endParaRPr lang="en-US"/>
          </a:p>
        </p:txBody>
      </p:sp>
    </p:spTree>
    <p:extLst>
      <p:ext uri="{BB962C8B-B14F-4D97-AF65-F5344CB8AC3E}">
        <p14:creationId xmlns:p14="http://schemas.microsoft.com/office/powerpoint/2010/main" val="346335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7E9BAA-AEF2-461B-A83D-BA74FCED25C1}" type="datetime1">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146A1-7FFE-4ECE-A301-34581E60F1ED}" type="slidenum">
              <a:rPr lang="en-US" smtClean="0"/>
              <a:t>‹#›</a:t>
            </a:fld>
            <a:endParaRPr lang="en-US"/>
          </a:p>
        </p:txBody>
      </p:sp>
    </p:spTree>
    <p:extLst>
      <p:ext uri="{BB962C8B-B14F-4D97-AF65-F5344CB8AC3E}">
        <p14:creationId xmlns:p14="http://schemas.microsoft.com/office/powerpoint/2010/main" val="2103331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9F80110-DF06-4A0A-937D-912E9D8ACC37}" type="datetime1">
              <a:rPr lang="en-US" smtClean="0"/>
              <a:t>2/13/2019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F6C146A1-7FFE-4ECE-A301-34581E60F1ED}"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75671275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5424F9-D1AD-421A-95BE-7FE42B79CB61}" type="datetime1">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146A1-7FFE-4ECE-A301-34581E60F1ED}" type="slidenum">
              <a:rPr lang="en-US" smtClean="0"/>
              <a:t>‹#›</a:t>
            </a:fld>
            <a:endParaRPr lang="en-US"/>
          </a:p>
        </p:txBody>
      </p:sp>
    </p:spTree>
    <p:extLst>
      <p:ext uri="{BB962C8B-B14F-4D97-AF65-F5344CB8AC3E}">
        <p14:creationId xmlns:p14="http://schemas.microsoft.com/office/powerpoint/2010/main" val="1755731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35850A-AD67-41C3-A94A-9EA7E061329B}" type="datetime1">
              <a:rPr lang="en-US" smtClean="0"/>
              <a:t>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C146A1-7FFE-4ECE-A301-34581E60F1ED}" type="slidenum">
              <a:rPr lang="en-US" smtClean="0"/>
              <a:t>‹#›</a:t>
            </a:fld>
            <a:endParaRPr lang="en-US"/>
          </a:p>
        </p:txBody>
      </p:sp>
    </p:spTree>
    <p:extLst>
      <p:ext uri="{BB962C8B-B14F-4D97-AF65-F5344CB8AC3E}">
        <p14:creationId xmlns:p14="http://schemas.microsoft.com/office/powerpoint/2010/main" val="10030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AD6B48-DA95-4209-893F-96EB006DE102}" type="datetime1">
              <a:rPr lang="en-US" smtClean="0"/>
              <a:t>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C146A1-7FFE-4ECE-A301-34581E60F1ED}" type="slidenum">
              <a:rPr lang="en-US" smtClean="0"/>
              <a:t>‹#›</a:t>
            </a:fld>
            <a:endParaRPr lang="en-US"/>
          </a:p>
        </p:txBody>
      </p:sp>
    </p:spTree>
    <p:extLst>
      <p:ext uri="{BB962C8B-B14F-4D97-AF65-F5344CB8AC3E}">
        <p14:creationId xmlns:p14="http://schemas.microsoft.com/office/powerpoint/2010/main" val="387204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02A01-5165-461C-A6A0-D07FDA45069A}" type="datetime1">
              <a:rPr lang="en-US" smtClean="0"/>
              <a:t>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C146A1-7FFE-4ECE-A301-34581E60F1ED}" type="slidenum">
              <a:rPr lang="en-US" smtClean="0"/>
              <a:t>‹#›</a:t>
            </a:fld>
            <a:endParaRPr lang="en-US"/>
          </a:p>
        </p:txBody>
      </p:sp>
    </p:spTree>
    <p:extLst>
      <p:ext uri="{BB962C8B-B14F-4D97-AF65-F5344CB8AC3E}">
        <p14:creationId xmlns:p14="http://schemas.microsoft.com/office/powerpoint/2010/main" val="1906460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FB71A1A-49AB-4011-9919-D45ABBF5AB33}" type="datetime1">
              <a:rPr lang="en-US" smtClean="0"/>
              <a:t>2/13/2019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6C146A1-7FFE-4ECE-A301-34581E60F1E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3254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13EC45B-4394-440F-B7C9-3D0D349E3BD6}" type="datetime1">
              <a:rPr lang="en-US" smtClean="0"/>
              <a:t>2/13/2019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6C146A1-7FFE-4ECE-A301-34581E60F1E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1270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1577CB5-B43B-4B58-BC02-48363A3688AD}" type="datetime1">
              <a:rPr lang="en-US" smtClean="0"/>
              <a:t>2/13/2019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6C146A1-7FFE-4ECE-A301-34581E60F1ED}"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4847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80160" y="4006991"/>
            <a:ext cx="6831673" cy="1466809"/>
          </a:xfrm>
        </p:spPr>
        <p:txBody>
          <a:bodyPr>
            <a:noAutofit/>
          </a:bodyPr>
          <a:lstStyle/>
          <a:p>
            <a:r>
              <a:rPr lang="en-US" sz="2400" cap="small" dirty="0" smtClean="0"/>
              <a:t>Judiciary Finance and Civil Law Division</a:t>
            </a:r>
          </a:p>
          <a:p>
            <a:r>
              <a:rPr lang="en-US" sz="2400" cap="small" dirty="0" smtClean="0"/>
              <a:t>February 13, 2019</a:t>
            </a:r>
          </a:p>
        </p:txBody>
      </p:sp>
      <p:sp>
        <p:nvSpPr>
          <p:cNvPr id="4" name="Title 3"/>
          <p:cNvSpPr>
            <a:spLocks noGrp="1"/>
          </p:cNvSpPr>
          <p:nvPr>
            <p:ph type="ctrTitle"/>
          </p:nvPr>
        </p:nvSpPr>
        <p:spPr>
          <a:xfrm>
            <a:off x="1915384" y="3262096"/>
            <a:ext cx="8361229" cy="744895"/>
          </a:xfrm>
        </p:spPr>
        <p:txBody>
          <a:bodyPr/>
          <a:lstStyle/>
          <a:p>
            <a:r>
              <a:rPr lang="en-US" sz="3600" dirty="0" smtClean="0"/>
              <a:t>FY2020-21 Compensation Request</a:t>
            </a:r>
            <a:endParaRPr lang="en-US" sz="3600" dirty="0"/>
          </a:p>
        </p:txBody>
      </p:sp>
      <p:sp>
        <p:nvSpPr>
          <p:cNvPr id="5" name="Title 1"/>
          <p:cNvSpPr txBox="1">
            <a:spLocks/>
          </p:cNvSpPr>
          <p:nvPr/>
        </p:nvSpPr>
        <p:spPr>
          <a:xfrm>
            <a:off x="1915381" y="1653600"/>
            <a:ext cx="8361229" cy="1608496"/>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r>
              <a:rPr lang="en-US" sz="4400" dirty="0" smtClean="0"/>
              <a:t>Minnesota District </a:t>
            </a:r>
          </a:p>
          <a:p>
            <a:r>
              <a:rPr lang="en-US" sz="4400" dirty="0" smtClean="0"/>
              <a:t>Judges Association </a:t>
            </a:r>
            <a:endParaRPr lang="en-US" sz="4400" dirty="0"/>
          </a:p>
        </p:txBody>
      </p:sp>
      <p:sp>
        <p:nvSpPr>
          <p:cNvPr id="6" name="Slide Number Placeholder 5"/>
          <p:cNvSpPr>
            <a:spLocks noGrp="1"/>
          </p:cNvSpPr>
          <p:nvPr>
            <p:ph type="sldNum" sz="quarter" idx="12"/>
          </p:nvPr>
        </p:nvSpPr>
        <p:spPr/>
        <p:txBody>
          <a:bodyPr/>
          <a:lstStyle/>
          <a:p>
            <a:fld id="{F6C146A1-7FFE-4ECE-A301-34581E60F1ED}" type="slidenum">
              <a:rPr lang="en-US" smtClean="0"/>
              <a:t>1</a:t>
            </a:fld>
            <a:endParaRPr lang="en-US"/>
          </a:p>
        </p:txBody>
      </p:sp>
    </p:spTree>
    <p:extLst>
      <p:ext uri="{BB962C8B-B14F-4D97-AF65-F5344CB8AC3E}">
        <p14:creationId xmlns:p14="http://schemas.microsoft.com/office/powerpoint/2010/main" val="540012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062308" cy="1485900"/>
          </a:xfrm>
        </p:spPr>
        <p:txBody>
          <a:bodyPr>
            <a:noAutofit/>
          </a:bodyPr>
          <a:lstStyle/>
          <a:p>
            <a:r>
              <a:rPr lang="en-US" cap="small" dirty="0" smtClean="0"/>
              <a:t>MJB Eligible Employee Increases FY18-19</a:t>
            </a:r>
            <a:br>
              <a:rPr lang="en-US" cap="small" dirty="0" smtClean="0"/>
            </a:br>
            <a:r>
              <a:rPr lang="en-US" sz="3600" dirty="0" smtClean="0"/>
              <a:t>(Employee Compensation Pool Increases) </a:t>
            </a:r>
            <a:endParaRPr lang="en-US" sz="3600" dirty="0"/>
          </a:p>
        </p:txBody>
      </p:sp>
      <p:sp>
        <p:nvSpPr>
          <p:cNvPr id="5" name="Slide Number Placeholder 4"/>
          <p:cNvSpPr>
            <a:spLocks noGrp="1"/>
          </p:cNvSpPr>
          <p:nvPr>
            <p:ph type="sldNum" sz="quarter" idx="12"/>
          </p:nvPr>
        </p:nvSpPr>
        <p:spPr/>
        <p:txBody>
          <a:bodyPr/>
          <a:lstStyle/>
          <a:p>
            <a:fld id="{F6C146A1-7FFE-4ECE-A301-34581E60F1ED}" type="slidenum">
              <a:rPr lang="en-US" smtClean="0"/>
              <a:t>10</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595946583"/>
              </p:ext>
            </p:extLst>
          </p:nvPr>
        </p:nvGraphicFramePr>
        <p:xfrm>
          <a:off x="1906465" y="2031023"/>
          <a:ext cx="5467839" cy="2392680"/>
        </p:xfrm>
        <a:graphic>
          <a:graphicData uri="http://schemas.openxmlformats.org/drawingml/2006/table">
            <a:tbl>
              <a:tblPr firstRow="1" bandRow="1">
                <a:tableStyleId>{5C22544A-7EE6-4342-B048-85BDC9FD1C3A}</a:tableStyleId>
              </a:tblPr>
              <a:tblGrid>
                <a:gridCol w="2845498"/>
                <a:gridCol w="2622341"/>
              </a:tblGrid>
              <a:tr h="370840">
                <a:tc>
                  <a:txBody>
                    <a:bodyPr/>
                    <a:lstStyle/>
                    <a:p>
                      <a:r>
                        <a:rPr lang="en-US" dirty="0" smtClean="0"/>
                        <a:t>FY2018-19</a:t>
                      </a:r>
                      <a:r>
                        <a:rPr lang="en-US" baseline="0" dirty="0" smtClean="0"/>
                        <a:t> Increase Percentage</a:t>
                      </a:r>
                      <a:r>
                        <a:rPr lang="en-US" dirty="0" smtClean="0"/>
                        <a:t>:</a:t>
                      </a:r>
                      <a:r>
                        <a:rPr lang="en-US" baseline="0" dirty="0" smtClean="0"/>
                        <a:t> </a:t>
                      </a:r>
                      <a:endParaRPr lang="en-US" dirty="0"/>
                    </a:p>
                  </a:txBody>
                  <a:tcPr/>
                </a:tc>
                <a:tc>
                  <a:txBody>
                    <a:bodyPr/>
                    <a:lstStyle/>
                    <a:p>
                      <a:r>
                        <a:rPr lang="en-US" dirty="0" smtClean="0"/>
                        <a:t>Percent</a:t>
                      </a:r>
                      <a:r>
                        <a:rPr lang="en-US" baseline="0" dirty="0" smtClean="0"/>
                        <a:t> </a:t>
                      </a:r>
                      <a:r>
                        <a:rPr lang="en-US" dirty="0" smtClean="0"/>
                        <a:t>of all employees </a:t>
                      </a:r>
                    </a:p>
                    <a:p>
                      <a:r>
                        <a:rPr lang="en-US" dirty="0" smtClean="0"/>
                        <a:t>receiving increase:</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Court Reporters:</a:t>
                      </a:r>
                      <a:r>
                        <a:rPr lang="en-US" baseline="0" dirty="0" smtClean="0"/>
                        <a:t> 4%</a:t>
                      </a:r>
                      <a:endParaRPr lang="en-US" dirty="0" smtClean="0"/>
                    </a:p>
                  </a:txBody>
                  <a:tcPr/>
                </a:tc>
                <a:tc>
                  <a:txBody>
                    <a:bodyPr/>
                    <a:lstStyle/>
                    <a:p>
                      <a:r>
                        <a:rPr lang="en-US" dirty="0" smtClean="0"/>
                        <a:t>9.5%</a:t>
                      </a:r>
                    </a:p>
                  </a:txBody>
                  <a:tcPr/>
                </a:tc>
              </a:tr>
              <a:tr h="370840">
                <a:tc>
                  <a:txBody>
                    <a:bodyPr/>
                    <a:lstStyle/>
                    <a:p>
                      <a:r>
                        <a:rPr lang="en-US" dirty="0" smtClean="0"/>
                        <a:t>Above 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26.5%</a:t>
                      </a:r>
                    </a:p>
                  </a:txBody>
                  <a:tcPr/>
                </a:tc>
              </a:tr>
              <a:tr h="370840">
                <a:tc>
                  <a:txBody>
                    <a:bodyPr/>
                    <a:lstStyle/>
                    <a:p>
                      <a:r>
                        <a:rPr lang="en-US" dirty="0" smtClean="0"/>
                        <a:t>Unrepresented,</a:t>
                      </a:r>
                      <a:r>
                        <a:rPr lang="en-US" baseline="0" dirty="0" smtClean="0"/>
                        <a:t> Law Clerks, </a:t>
                      </a:r>
                    </a:p>
                    <a:p>
                      <a:r>
                        <a:rPr lang="en-US" baseline="0" dirty="0" smtClean="0"/>
                        <a:t>Clerical Staff: 3%</a:t>
                      </a:r>
                      <a:endParaRPr lang="en-US" dirty="0"/>
                    </a:p>
                  </a:txBody>
                  <a:tcPr/>
                </a:tc>
                <a:tc>
                  <a:txBody>
                    <a:bodyPr/>
                    <a:lstStyle/>
                    <a:p>
                      <a:r>
                        <a:rPr lang="en-US" dirty="0" smtClean="0"/>
                        <a:t>53%</a:t>
                      </a:r>
                      <a:endParaRPr lang="en-US" dirty="0"/>
                    </a:p>
                  </a:txBody>
                  <a:tcPr/>
                </a:tc>
              </a:tr>
              <a:tr h="370840">
                <a:tc>
                  <a:txBody>
                    <a:bodyPr/>
                    <a:lstStyle/>
                    <a:p>
                      <a:r>
                        <a:rPr lang="en-US" dirty="0" smtClean="0"/>
                        <a:t>Less than 3%**</a:t>
                      </a:r>
                      <a:endParaRPr lang="en-US" dirty="0"/>
                    </a:p>
                  </a:txBody>
                  <a:tcPr/>
                </a:tc>
                <a:tc>
                  <a:txBody>
                    <a:bodyPr/>
                    <a:lstStyle/>
                    <a:p>
                      <a:r>
                        <a:rPr lang="en-US" dirty="0" smtClean="0"/>
                        <a:t>2%</a:t>
                      </a:r>
                      <a:endParaRPr lang="en-US" dirty="0"/>
                    </a:p>
                  </a:txBody>
                  <a:tcPr/>
                </a:tc>
              </a:tr>
            </a:tbl>
          </a:graphicData>
        </a:graphic>
      </p:graphicFrame>
      <p:sp>
        <p:nvSpPr>
          <p:cNvPr id="7" name="Content Placeholder 6"/>
          <p:cNvSpPr>
            <a:spLocks noGrp="1"/>
          </p:cNvSpPr>
          <p:nvPr>
            <p:ph idx="1"/>
          </p:nvPr>
        </p:nvSpPr>
        <p:spPr>
          <a:xfrm>
            <a:off x="1309076" y="2524369"/>
            <a:ext cx="9601200" cy="4173416"/>
          </a:xfrm>
        </p:spPr>
        <p:txBody>
          <a:bodyPr>
            <a:normAutofit/>
          </a:bodyPr>
          <a:lstStyle/>
          <a:p>
            <a:pPr marL="0" indent="0" algn="just">
              <a:buNone/>
            </a:pPr>
            <a:endParaRPr lang="en-US" sz="2400" dirty="0" smtClean="0"/>
          </a:p>
          <a:p>
            <a:pPr marL="0" indent="0" algn="just">
              <a:buNone/>
            </a:pPr>
            <a:endParaRPr lang="en-US" sz="2400" dirty="0" smtClean="0"/>
          </a:p>
          <a:p>
            <a:pPr marL="0" indent="0" algn="just">
              <a:buNone/>
            </a:pPr>
            <a:endParaRPr lang="en-US" sz="2400" dirty="0"/>
          </a:p>
          <a:p>
            <a:pPr marL="0" indent="0">
              <a:buNone/>
            </a:pPr>
            <a:endParaRPr lang="en-US" sz="1600" dirty="0" smtClean="0"/>
          </a:p>
          <a:p>
            <a:pPr marL="0" indent="0">
              <a:lnSpc>
                <a:spcPct val="100000"/>
              </a:lnSpc>
              <a:spcBef>
                <a:spcPts val="0"/>
              </a:spcBef>
              <a:spcAft>
                <a:spcPts val="0"/>
              </a:spcAft>
              <a:buNone/>
            </a:pPr>
            <a:endParaRPr lang="en-US" sz="1600" dirty="0"/>
          </a:p>
          <a:p>
            <a:pPr marL="0" indent="0">
              <a:lnSpc>
                <a:spcPct val="100000"/>
              </a:lnSpc>
              <a:spcBef>
                <a:spcPts val="600"/>
              </a:spcBef>
              <a:spcAft>
                <a:spcPts val="600"/>
              </a:spcAft>
              <a:buNone/>
            </a:pPr>
            <a:r>
              <a:rPr lang="en-US" sz="1600" dirty="0" smtClean="0"/>
              <a:t>* Pay for Performance merit review model; performance review score of 11-15 received more than 3%. </a:t>
            </a:r>
          </a:p>
          <a:p>
            <a:pPr marL="0" indent="0">
              <a:lnSpc>
                <a:spcPct val="100000"/>
              </a:lnSpc>
              <a:spcBef>
                <a:spcPts val="0"/>
              </a:spcBef>
              <a:spcAft>
                <a:spcPts val="0"/>
              </a:spcAft>
              <a:buNone/>
            </a:pPr>
            <a:r>
              <a:rPr lang="en-US" sz="1600" dirty="0" smtClean="0"/>
              <a:t>** Unrepresented staff with a performance review score of 10 or less received 0-1%.  </a:t>
            </a:r>
          </a:p>
          <a:p>
            <a:pPr marL="0" indent="0">
              <a:lnSpc>
                <a:spcPct val="100000"/>
              </a:lnSpc>
              <a:spcBef>
                <a:spcPts val="0"/>
              </a:spcBef>
              <a:spcAft>
                <a:spcPts val="0"/>
              </a:spcAft>
              <a:buNone/>
            </a:pPr>
            <a:r>
              <a:rPr lang="en-US" sz="1600" dirty="0"/>
              <a:t> </a:t>
            </a:r>
            <a:r>
              <a:rPr lang="en-US" sz="1600" dirty="0" smtClean="0"/>
              <a:t>     Represented staff with less than successful performance review received less than 3%.</a:t>
            </a:r>
          </a:p>
          <a:p>
            <a:pPr marL="0" indent="0">
              <a:lnSpc>
                <a:spcPct val="100000"/>
              </a:lnSpc>
              <a:spcBef>
                <a:spcPts val="0"/>
              </a:spcBef>
              <a:spcAft>
                <a:spcPts val="0"/>
              </a:spcAft>
              <a:buNone/>
            </a:pPr>
            <a:endParaRPr lang="en-US" sz="1600" dirty="0"/>
          </a:p>
          <a:p>
            <a:pPr marL="0" indent="0">
              <a:lnSpc>
                <a:spcPct val="100000"/>
              </a:lnSpc>
              <a:spcBef>
                <a:spcPts val="0"/>
              </a:spcBef>
              <a:spcAft>
                <a:spcPts val="0"/>
              </a:spcAft>
              <a:buNone/>
            </a:pPr>
            <a:endParaRPr lang="en-US" sz="1600" dirty="0" smtClean="0"/>
          </a:p>
          <a:p>
            <a:pPr>
              <a:lnSpc>
                <a:spcPct val="100000"/>
              </a:lnSpc>
              <a:spcBef>
                <a:spcPts val="0"/>
              </a:spcBef>
              <a:spcAft>
                <a:spcPts val="0"/>
              </a:spcAft>
            </a:pPr>
            <a:r>
              <a:rPr lang="en-US" sz="3000" dirty="0"/>
              <a:t>All Minnesota judges received salary increases of 2.5%.</a:t>
            </a:r>
          </a:p>
          <a:p>
            <a:pPr marL="0" indent="0">
              <a:lnSpc>
                <a:spcPct val="100000"/>
              </a:lnSpc>
              <a:spcBef>
                <a:spcPts val="0"/>
              </a:spcBef>
              <a:spcAft>
                <a:spcPts val="0"/>
              </a:spcAft>
              <a:buNone/>
            </a:pPr>
            <a:endParaRPr lang="en-US" sz="1600" dirty="0"/>
          </a:p>
        </p:txBody>
      </p:sp>
    </p:spTree>
    <p:extLst>
      <p:ext uri="{BB962C8B-B14F-4D97-AF65-F5344CB8AC3E}">
        <p14:creationId xmlns:p14="http://schemas.microsoft.com/office/powerpoint/2010/main" val="1120629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small" dirty="0" smtClean="0"/>
              <a:t>U.S. Chamber Institute for </a:t>
            </a:r>
            <a:br>
              <a:rPr lang="en-US" cap="small" dirty="0" smtClean="0"/>
            </a:br>
            <a:r>
              <a:rPr lang="en-US" cap="small" dirty="0" smtClean="0"/>
              <a:t>Legal Reform (ILR)</a:t>
            </a:r>
            <a:endParaRPr lang="en-US" cap="small" dirty="0"/>
          </a:p>
        </p:txBody>
      </p:sp>
      <p:sp>
        <p:nvSpPr>
          <p:cNvPr id="3" name="Content Placeholder 2"/>
          <p:cNvSpPr>
            <a:spLocks noGrp="1"/>
          </p:cNvSpPr>
          <p:nvPr>
            <p:ph idx="1"/>
          </p:nvPr>
        </p:nvSpPr>
        <p:spPr>
          <a:xfrm>
            <a:off x="1371600" y="2171700"/>
            <a:ext cx="9601200" cy="3581400"/>
          </a:xfrm>
        </p:spPr>
        <p:txBody>
          <a:bodyPr>
            <a:normAutofit/>
          </a:bodyPr>
          <a:lstStyle/>
          <a:p>
            <a:pPr algn="just"/>
            <a:r>
              <a:rPr lang="en-US" sz="2400" dirty="0" smtClean="0"/>
              <a:t>The ILR is the United States’ most influential advocate for civil justice reform.  </a:t>
            </a:r>
          </a:p>
          <a:p>
            <a:pPr algn="just"/>
            <a:r>
              <a:rPr lang="en-US" sz="2400" dirty="0" smtClean="0"/>
              <a:t>In September 2017, Minnesota was ranked #4 in the entire country in the 2017 Lawsuit Climate Study.</a:t>
            </a:r>
          </a:p>
          <a:p>
            <a:pPr lvl="1" algn="just"/>
            <a:r>
              <a:rPr lang="en-US" sz="2400" dirty="0" smtClean="0"/>
              <a:t>Measures how reasonable and balanced the state’s tort liability systems are perceived to be by U.S. businesses.</a:t>
            </a:r>
            <a:endParaRPr lang="en-US" sz="2400" dirty="0"/>
          </a:p>
          <a:p>
            <a:pPr marL="530352" lvl="1" indent="0" algn="just">
              <a:buNone/>
            </a:pPr>
            <a:endParaRPr lang="en-US" sz="2400" dirty="0" smtClean="0"/>
          </a:p>
        </p:txBody>
      </p:sp>
      <p:sp>
        <p:nvSpPr>
          <p:cNvPr id="5" name="Slide Number Placeholder 4"/>
          <p:cNvSpPr>
            <a:spLocks noGrp="1"/>
          </p:cNvSpPr>
          <p:nvPr>
            <p:ph type="sldNum" sz="quarter" idx="12"/>
          </p:nvPr>
        </p:nvSpPr>
        <p:spPr/>
        <p:txBody>
          <a:bodyPr/>
          <a:lstStyle/>
          <a:p>
            <a:fld id="{F6C146A1-7FFE-4ECE-A301-34581E60F1ED}" type="slidenum">
              <a:rPr lang="en-US" smtClean="0"/>
              <a:t>11</a:t>
            </a:fld>
            <a:endParaRPr lang="en-US"/>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2852240217"/>
              </p:ext>
            </p:extLst>
          </p:nvPr>
        </p:nvGraphicFramePr>
        <p:xfrm>
          <a:off x="5892798" y="4945955"/>
          <a:ext cx="1517225" cy="1280160"/>
        </p:xfrm>
        <a:graphic>
          <a:graphicData uri="http://schemas.openxmlformats.org/presentationml/2006/ole">
            <mc:AlternateContent xmlns:mc="http://schemas.openxmlformats.org/markup-compatibility/2006">
              <mc:Choice xmlns:v="urn:schemas-microsoft-com:vml" Requires="v">
                <p:oleObj spid="_x0000_s2054" name="Acrobat Document" showAsIcon="1" r:id="rId3" imgW="914400" imgH="771480" progId="Acrobat.Document.2017">
                  <p:embed/>
                </p:oleObj>
              </mc:Choice>
              <mc:Fallback>
                <p:oleObj name="Acrobat Document" showAsIcon="1" r:id="rId3" imgW="914400" imgH="771480" progId="Acrobat.Document.2017">
                  <p:embed/>
                  <p:pic>
                    <p:nvPicPr>
                      <p:cNvPr id="0" name=""/>
                      <p:cNvPicPr/>
                      <p:nvPr/>
                    </p:nvPicPr>
                    <p:blipFill>
                      <a:blip r:embed="rId4"/>
                      <a:stretch>
                        <a:fillRect/>
                      </a:stretch>
                    </p:blipFill>
                    <p:spPr>
                      <a:xfrm>
                        <a:off x="5892798" y="4945955"/>
                        <a:ext cx="1517225" cy="1280160"/>
                      </a:xfrm>
                      <a:prstGeom prst="rect">
                        <a:avLst/>
                      </a:prstGeom>
                    </p:spPr>
                  </p:pic>
                </p:oleObj>
              </mc:Fallback>
            </mc:AlternateContent>
          </a:graphicData>
        </a:graphic>
      </p:graphicFrame>
    </p:spTree>
    <p:extLst>
      <p:ext uri="{BB962C8B-B14F-4D97-AF65-F5344CB8AC3E}">
        <p14:creationId xmlns:p14="http://schemas.microsoft.com/office/powerpoint/2010/main" val="2602421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36600"/>
          </a:xfrm>
        </p:spPr>
        <p:txBody>
          <a:bodyPr>
            <a:normAutofit/>
          </a:bodyPr>
          <a:lstStyle/>
          <a:p>
            <a:r>
              <a:rPr lang="en-US" cap="small" dirty="0" smtClean="0"/>
              <a:t>National Center for State Courts</a:t>
            </a:r>
            <a:endParaRPr lang="en-US" cap="small" dirty="0"/>
          </a:p>
        </p:txBody>
      </p:sp>
      <p:sp>
        <p:nvSpPr>
          <p:cNvPr id="3" name="Content Placeholder 2"/>
          <p:cNvSpPr>
            <a:spLocks noGrp="1"/>
          </p:cNvSpPr>
          <p:nvPr>
            <p:ph idx="1"/>
          </p:nvPr>
        </p:nvSpPr>
        <p:spPr>
          <a:xfrm>
            <a:off x="1282700" y="1630484"/>
            <a:ext cx="9601200" cy="973015"/>
          </a:xfrm>
        </p:spPr>
        <p:txBody>
          <a:bodyPr>
            <a:normAutofit/>
          </a:bodyPr>
          <a:lstStyle/>
          <a:p>
            <a:pPr algn="just"/>
            <a:r>
              <a:rPr lang="en-US" sz="2400" dirty="0"/>
              <a:t>A</a:t>
            </a:r>
            <a:r>
              <a:rPr lang="en-US" sz="2400" dirty="0" smtClean="0"/>
              <a:t>nnual, national survey of judicial salaries: </a:t>
            </a:r>
          </a:p>
        </p:txBody>
      </p:sp>
      <p:graphicFrame>
        <p:nvGraphicFramePr>
          <p:cNvPr id="4" name="Table 3"/>
          <p:cNvGraphicFramePr>
            <a:graphicFrameLocks noGrp="1"/>
          </p:cNvGraphicFramePr>
          <p:nvPr>
            <p:extLst>
              <p:ext uri="{D42A27DB-BD31-4B8C-83A1-F6EECF244321}">
                <p14:modId xmlns:p14="http://schemas.microsoft.com/office/powerpoint/2010/main" val="673230557"/>
              </p:ext>
            </p:extLst>
          </p:nvPr>
        </p:nvGraphicFramePr>
        <p:xfrm>
          <a:off x="2667122" y="2121874"/>
          <a:ext cx="7010156" cy="3017520"/>
        </p:xfrm>
        <a:graphic>
          <a:graphicData uri="http://schemas.openxmlformats.org/drawingml/2006/table">
            <a:tbl>
              <a:tblPr firstRow="1" bandRow="1">
                <a:tableStyleId>{5C22544A-7EE6-4342-B048-85BDC9FD1C3A}</a:tableStyleId>
              </a:tblPr>
              <a:tblGrid>
                <a:gridCol w="3816838"/>
                <a:gridCol w="953477"/>
                <a:gridCol w="906584"/>
                <a:gridCol w="1333257"/>
              </a:tblGrid>
              <a:tr h="370840">
                <a:tc>
                  <a:txBody>
                    <a:bodyPr/>
                    <a:lstStyle/>
                    <a:p>
                      <a:pPr algn="ctr"/>
                      <a:r>
                        <a:rPr lang="en-US" sz="2400" dirty="0" smtClean="0"/>
                        <a:t>RANKING:</a:t>
                      </a:r>
                      <a:endParaRPr lang="en-US" sz="2400" dirty="0"/>
                    </a:p>
                  </a:txBody>
                  <a:tcPr/>
                </a:tc>
                <a:tc>
                  <a:txBody>
                    <a:bodyPr/>
                    <a:lstStyle/>
                    <a:p>
                      <a:pPr algn="ctr"/>
                      <a:r>
                        <a:rPr lang="en-US" sz="2400" dirty="0" smtClean="0"/>
                        <a:t>2018</a:t>
                      </a:r>
                      <a:endParaRPr lang="en-US" sz="2400" dirty="0"/>
                    </a:p>
                  </a:txBody>
                  <a:tcPr/>
                </a:tc>
                <a:tc>
                  <a:txBody>
                    <a:bodyPr/>
                    <a:lstStyle/>
                    <a:p>
                      <a:pPr algn="ctr"/>
                      <a:r>
                        <a:rPr lang="en-US" sz="2400" dirty="0" smtClean="0"/>
                        <a:t>2019</a:t>
                      </a:r>
                      <a:endParaRPr lang="en-US" sz="2400" dirty="0"/>
                    </a:p>
                  </a:txBody>
                  <a:tcPr/>
                </a:tc>
                <a:tc>
                  <a:txBody>
                    <a:bodyPr/>
                    <a:lstStyle/>
                    <a:p>
                      <a:pPr algn="ctr"/>
                      <a:r>
                        <a:rPr lang="en-US" sz="2400" dirty="0" smtClean="0"/>
                        <a:t>CHANGE</a:t>
                      </a:r>
                      <a:endParaRPr lang="en-US" sz="2400" dirty="0"/>
                    </a:p>
                  </a:txBody>
                  <a:tcPr/>
                </a:tc>
              </a:tr>
              <a:tr h="370840">
                <a:tc>
                  <a:txBody>
                    <a:bodyPr/>
                    <a:lstStyle/>
                    <a:p>
                      <a:r>
                        <a:rPr lang="en-US" sz="2000" dirty="0" smtClean="0"/>
                        <a:t>General Jurisdiction Judges:</a:t>
                      </a:r>
                      <a:endParaRPr lang="en-US" sz="2000" dirty="0"/>
                    </a:p>
                  </a:txBody>
                  <a:tcPr/>
                </a:tc>
                <a:tc>
                  <a:txBody>
                    <a:bodyPr/>
                    <a:lstStyle/>
                    <a:p>
                      <a:pPr algn="ctr"/>
                      <a:r>
                        <a:rPr lang="en-US" sz="2400" dirty="0" smtClean="0"/>
                        <a:t>24th</a:t>
                      </a:r>
                      <a:endParaRPr lang="en-US" sz="2400" dirty="0"/>
                    </a:p>
                  </a:txBody>
                  <a:tcPr/>
                </a:tc>
                <a:tc>
                  <a:txBody>
                    <a:bodyPr/>
                    <a:lstStyle/>
                    <a:p>
                      <a:pPr algn="ctr"/>
                      <a:r>
                        <a:rPr lang="en-US" sz="2400" dirty="0" smtClean="0"/>
                        <a:t>25th</a:t>
                      </a: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smtClean="0"/>
                        <a:t>↓ ↓</a:t>
                      </a:r>
                    </a:p>
                  </a:txBody>
                  <a:tcPr/>
                </a:tc>
              </a:tr>
              <a:tr h="370840">
                <a:tc>
                  <a:txBody>
                    <a:bodyPr/>
                    <a:lstStyle/>
                    <a:p>
                      <a:r>
                        <a:rPr lang="en-US" sz="2000" dirty="0" smtClean="0"/>
                        <a:t>General Jurisdiction</a:t>
                      </a:r>
                      <a:r>
                        <a:rPr lang="en-US" sz="2000" baseline="0" dirty="0" smtClean="0"/>
                        <a:t> Judges (Adj.): </a:t>
                      </a:r>
                      <a:endParaRPr lang="en-US" sz="2000" dirty="0"/>
                    </a:p>
                  </a:txBody>
                  <a:tcPr/>
                </a:tc>
                <a:tc>
                  <a:txBody>
                    <a:bodyPr/>
                    <a:lstStyle/>
                    <a:p>
                      <a:pPr algn="ctr"/>
                      <a:r>
                        <a:rPr lang="en-US" sz="2400" dirty="0" smtClean="0"/>
                        <a:t>18th</a:t>
                      </a:r>
                      <a:endParaRPr lang="en-US" sz="2400" dirty="0"/>
                    </a:p>
                  </a:txBody>
                  <a:tcPr/>
                </a:tc>
                <a:tc>
                  <a:txBody>
                    <a:bodyPr/>
                    <a:lstStyle/>
                    <a:p>
                      <a:pPr algn="ctr"/>
                      <a:r>
                        <a:rPr lang="en-US" sz="2400" dirty="0" smtClean="0"/>
                        <a:t>19th</a:t>
                      </a: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smtClean="0"/>
                        <a:t>↓ ↓</a:t>
                      </a:r>
                    </a:p>
                  </a:txBody>
                  <a:tcPr/>
                </a:tc>
              </a:tr>
              <a:tr h="370840">
                <a:tc>
                  <a:txBody>
                    <a:bodyPr/>
                    <a:lstStyle/>
                    <a:p>
                      <a:r>
                        <a:rPr lang="en-US" sz="2000" dirty="0" smtClean="0"/>
                        <a:t>Intermediate Appellate Judges: </a:t>
                      </a:r>
                    </a:p>
                  </a:txBody>
                  <a:tcPr/>
                </a:tc>
                <a:tc>
                  <a:txBody>
                    <a:bodyPr/>
                    <a:lstStyle/>
                    <a:p>
                      <a:pPr algn="ctr"/>
                      <a:r>
                        <a:rPr lang="en-US" sz="2400" dirty="0" smtClean="0"/>
                        <a:t>21st</a:t>
                      </a:r>
                      <a:endParaRPr lang="en-US" sz="2400" dirty="0"/>
                    </a:p>
                  </a:txBody>
                  <a:tcPr/>
                </a:tc>
                <a:tc>
                  <a:txBody>
                    <a:bodyPr/>
                    <a:lstStyle/>
                    <a:p>
                      <a:pPr algn="ctr"/>
                      <a:r>
                        <a:rPr lang="en-US" sz="2400" dirty="0" smtClean="0"/>
                        <a:t>22nd</a:t>
                      </a: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smtClean="0"/>
                        <a:t>↓ ↓</a:t>
                      </a:r>
                    </a:p>
                  </a:txBody>
                  <a:tcPr/>
                </a:tc>
              </a:tr>
              <a:tr h="370840">
                <a:tc>
                  <a:txBody>
                    <a:bodyPr/>
                    <a:lstStyle/>
                    <a:p>
                      <a:r>
                        <a:rPr lang="en-US" sz="2000" dirty="0" smtClean="0"/>
                        <a:t>Supreme Court Justices:</a:t>
                      </a:r>
                      <a:r>
                        <a:rPr lang="en-US" sz="2000" baseline="0" dirty="0" smtClean="0"/>
                        <a:t> </a:t>
                      </a:r>
                      <a:endParaRPr lang="en-US" sz="2000" dirty="0"/>
                    </a:p>
                  </a:txBody>
                  <a:tcPr/>
                </a:tc>
                <a:tc>
                  <a:txBody>
                    <a:bodyPr/>
                    <a:lstStyle/>
                    <a:p>
                      <a:pPr algn="ctr"/>
                      <a:r>
                        <a:rPr lang="en-US" sz="2400" dirty="0" smtClean="0"/>
                        <a:t>20th</a:t>
                      </a:r>
                      <a:endParaRPr lang="en-US" sz="2400" dirty="0"/>
                    </a:p>
                  </a:txBody>
                  <a:tcPr/>
                </a:tc>
                <a:tc>
                  <a:txBody>
                    <a:bodyPr/>
                    <a:lstStyle/>
                    <a:p>
                      <a:pPr algn="ctr"/>
                      <a:r>
                        <a:rPr lang="en-US" sz="2400" dirty="0" smtClean="0"/>
                        <a:t>20th</a:t>
                      </a:r>
                      <a:endParaRPr lang="en-US" sz="2400" dirty="0"/>
                    </a:p>
                  </a:txBody>
                  <a:tcPr/>
                </a:tc>
                <a:tc>
                  <a:txBody>
                    <a:bodyPr/>
                    <a:lstStyle/>
                    <a:p>
                      <a:pPr algn="ctr"/>
                      <a:r>
                        <a:rPr lang="en-US" sz="3600" dirty="0" smtClean="0"/>
                        <a:t>↔</a:t>
                      </a:r>
                      <a:endParaRPr lang="en-US" sz="3600" dirty="0"/>
                    </a:p>
                  </a:txBody>
                  <a:tcPr/>
                </a:tc>
              </a:tr>
            </a:tbl>
          </a:graphicData>
        </a:graphic>
      </p:graphicFrame>
      <p:sp>
        <p:nvSpPr>
          <p:cNvPr id="6" name="Slide Number Placeholder 5"/>
          <p:cNvSpPr>
            <a:spLocks noGrp="1"/>
          </p:cNvSpPr>
          <p:nvPr>
            <p:ph type="sldNum" sz="quarter" idx="12"/>
          </p:nvPr>
        </p:nvSpPr>
        <p:spPr/>
        <p:txBody>
          <a:bodyPr/>
          <a:lstStyle/>
          <a:p>
            <a:fld id="{F6C146A1-7FFE-4ECE-A301-34581E60F1ED}" type="slidenum">
              <a:rPr lang="en-US" smtClean="0"/>
              <a:t>12</a:t>
            </a:fld>
            <a:endParaRPr lang="en-US"/>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1791708208"/>
              </p:ext>
            </p:extLst>
          </p:nvPr>
        </p:nvGraphicFramePr>
        <p:xfrm>
          <a:off x="5562598" y="5577840"/>
          <a:ext cx="1517225" cy="1280160"/>
        </p:xfrm>
        <a:graphic>
          <a:graphicData uri="http://schemas.openxmlformats.org/presentationml/2006/ole">
            <mc:AlternateContent xmlns:mc="http://schemas.openxmlformats.org/markup-compatibility/2006">
              <mc:Choice xmlns:v="urn:schemas-microsoft-com:vml" Requires="v">
                <p:oleObj spid="_x0000_s3077" name="Acrobat Document" showAsIcon="1" r:id="rId3" imgW="914400" imgH="771480" progId="Acrobat.Document.2017">
                  <p:embed/>
                </p:oleObj>
              </mc:Choice>
              <mc:Fallback>
                <p:oleObj name="Acrobat Document" showAsIcon="1" r:id="rId3" imgW="914400" imgH="771480" progId="Acrobat.Document.2017">
                  <p:embed/>
                  <p:pic>
                    <p:nvPicPr>
                      <p:cNvPr id="0" name=""/>
                      <p:cNvPicPr/>
                      <p:nvPr/>
                    </p:nvPicPr>
                    <p:blipFill>
                      <a:blip r:embed="rId4"/>
                      <a:stretch>
                        <a:fillRect/>
                      </a:stretch>
                    </p:blipFill>
                    <p:spPr>
                      <a:xfrm>
                        <a:off x="5562598" y="5577840"/>
                        <a:ext cx="1517225" cy="1280160"/>
                      </a:xfrm>
                      <a:prstGeom prst="rect">
                        <a:avLst/>
                      </a:prstGeom>
                    </p:spPr>
                  </p:pic>
                </p:oleObj>
              </mc:Fallback>
            </mc:AlternateContent>
          </a:graphicData>
        </a:graphic>
      </p:graphicFrame>
    </p:spTree>
    <p:extLst>
      <p:ext uri="{BB962C8B-B14F-4D97-AF65-F5344CB8AC3E}">
        <p14:creationId xmlns:p14="http://schemas.microsoft.com/office/powerpoint/2010/main" val="150799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15384" y="1949987"/>
            <a:ext cx="8361229" cy="1608496"/>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r>
              <a:rPr lang="en-US" sz="4400" dirty="0" smtClean="0"/>
              <a:t>THANK YOU</a:t>
            </a:r>
          </a:p>
          <a:p>
            <a:endParaRPr lang="en-US" sz="4400" dirty="0"/>
          </a:p>
        </p:txBody>
      </p:sp>
      <p:sp>
        <p:nvSpPr>
          <p:cNvPr id="6" name="Subtitle 2"/>
          <p:cNvSpPr>
            <a:spLocks noGrp="1"/>
          </p:cNvSpPr>
          <p:nvPr>
            <p:ph type="subTitle" idx="1"/>
          </p:nvPr>
        </p:nvSpPr>
        <p:spPr>
          <a:xfrm>
            <a:off x="2680161" y="3558483"/>
            <a:ext cx="6831673" cy="1466809"/>
          </a:xfrm>
        </p:spPr>
        <p:txBody>
          <a:bodyPr>
            <a:noAutofit/>
          </a:bodyPr>
          <a:lstStyle/>
          <a:p>
            <a:r>
              <a:rPr lang="en-US" sz="2400" cap="small" dirty="0" smtClean="0"/>
              <a:t>Teresa R. (Tracy) Warner, </a:t>
            </a:r>
          </a:p>
          <a:p>
            <a:r>
              <a:rPr lang="en-US" sz="2400" cap="small" dirty="0" smtClean="0"/>
              <a:t>MDJA President</a:t>
            </a:r>
          </a:p>
          <a:p>
            <a:r>
              <a:rPr lang="en-US" sz="2400" cap="small" dirty="0" smtClean="0"/>
              <a:t>(651) 266-8221</a:t>
            </a:r>
          </a:p>
        </p:txBody>
      </p:sp>
      <p:sp>
        <p:nvSpPr>
          <p:cNvPr id="4" name="Slide Number Placeholder 3"/>
          <p:cNvSpPr>
            <a:spLocks noGrp="1"/>
          </p:cNvSpPr>
          <p:nvPr>
            <p:ph type="sldNum" sz="quarter" idx="12"/>
          </p:nvPr>
        </p:nvSpPr>
        <p:spPr/>
        <p:txBody>
          <a:bodyPr/>
          <a:lstStyle/>
          <a:p>
            <a:fld id="{F6C146A1-7FFE-4ECE-A301-34581E60F1ED}" type="slidenum">
              <a:rPr lang="en-US" smtClean="0"/>
              <a:t>13</a:t>
            </a:fld>
            <a:endParaRPr lang="en-US"/>
          </a:p>
        </p:txBody>
      </p:sp>
    </p:spTree>
    <p:extLst>
      <p:ext uri="{BB962C8B-B14F-4D97-AF65-F5344CB8AC3E}">
        <p14:creationId xmlns:p14="http://schemas.microsoft.com/office/powerpoint/2010/main" val="246157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132646" cy="1485900"/>
          </a:xfrm>
        </p:spPr>
        <p:txBody>
          <a:bodyPr>
            <a:noAutofit/>
          </a:bodyPr>
          <a:lstStyle/>
          <a:p>
            <a:r>
              <a:rPr lang="en-US" cap="small" dirty="0" smtClean="0"/>
              <a:t/>
            </a:r>
            <a:br>
              <a:rPr lang="en-US" cap="small" dirty="0" smtClean="0"/>
            </a:br>
            <a:r>
              <a:rPr lang="en-US" cap="small" dirty="0" smtClean="0"/>
              <a:t>BASIS FOR COMPENSATION REQUEST: </a:t>
            </a:r>
            <a:endParaRPr lang="en-US" cap="small" dirty="0"/>
          </a:p>
        </p:txBody>
      </p:sp>
      <p:sp>
        <p:nvSpPr>
          <p:cNvPr id="3" name="Content Placeholder 2"/>
          <p:cNvSpPr>
            <a:spLocks noGrp="1"/>
          </p:cNvSpPr>
          <p:nvPr>
            <p:ph idx="1"/>
          </p:nvPr>
        </p:nvSpPr>
        <p:spPr>
          <a:xfrm>
            <a:off x="1371600" y="2171700"/>
            <a:ext cx="9601200" cy="3581400"/>
          </a:xfrm>
        </p:spPr>
        <p:txBody>
          <a:bodyPr>
            <a:normAutofit/>
          </a:bodyPr>
          <a:lstStyle/>
          <a:p>
            <a:pPr marL="457200" indent="-457200" algn="just">
              <a:buFont typeface="+mj-lt"/>
              <a:buAutoNum type="arabicPeriod"/>
            </a:pPr>
            <a:r>
              <a:rPr lang="en-US" sz="3600" cap="small" dirty="0" smtClean="0"/>
              <a:t>  Compensation Council </a:t>
            </a:r>
            <a:r>
              <a:rPr lang="en-US" sz="2800" cap="small" dirty="0" smtClean="0"/>
              <a:t>(Minn. Stat. § 15A.082)</a:t>
            </a:r>
          </a:p>
          <a:p>
            <a:pPr marL="0" indent="0" algn="just">
              <a:buNone/>
            </a:pPr>
            <a:endParaRPr lang="en-US" sz="2800" cap="small" dirty="0" smtClean="0"/>
          </a:p>
          <a:p>
            <a:pPr marL="742950" indent="-742950" algn="just">
              <a:buFont typeface="+mj-lt"/>
              <a:buAutoNum type="arabicPeriod" startAt="2"/>
            </a:pPr>
            <a:endParaRPr lang="en-US" sz="3600" cap="small" dirty="0" smtClean="0"/>
          </a:p>
          <a:p>
            <a:pPr marL="742950" indent="-742950" algn="just">
              <a:buFont typeface="+mj-lt"/>
              <a:buAutoNum type="arabicPeriod" startAt="2"/>
            </a:pPr>
            <a:r>
              <a:rPr lang="en-US" sz="3600" cap="small" dirty="0" smtClean="0"/>
              <a:t>Independent Economist</a:t>
            </a:r>
          </a:p>
          <a:p>
            <a:pPr marL="0" indent="0" algn="just">
              <a:buNone/>
            </a:pPr>
            <a:endParaRPr lang="en-US" sz="3600" cap="small" dirty="0" smtClean="0"/>
          </a:p>
        </p:txBody>
      </p:sp>
      <p:sp>
        <p:nvSpPr>
          <p:cNvPr id="5" name="Slide Number Placeholder 4"/>
          <p:cNvSpPr>
            <a:spLocks noGrp="1"/>
          </p:cNvSpPr>
          <p:nvPr>
            <p:ph type="sldNum" sz="quarter" idx="12"/>
          </p:nvPr>
        </p:nvSpPr>
        <p:spPr/>
        <p:txBody>
          <a:bodyPr/>
          <a:lstStyle/>
          <a:p>
            <a:fld id="{F6C146A1-7FFE-4ECE-A301-34581E60F1ED}" type="slidenum">
              <a:rPr lang="en-US" smtClean="0"/>
              <a:t>2</a:t>
            </a:fld>
            <a:endParaRPr lang="en-US"/>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4113389970"/>
              </p:ext>
            </p:extLst>
          </p:nvPr>
        </p:nvGraphicFramePr>
        <p:xfrm>
          <a:off x="5638798" y="3041649"/>
          <a:ext cx="1517225" cy="1280160"/>
        </p:xfrm>
        <a:graphic>
          <a:graphicData uri="http://schemas.openxmlformats.org/presentationml/2006/ole">
            <mc:AlternateContent xmlns:mc="http://schemas.openxmlformats.org/markup-compatibility/2006">
              <mc:Choice xmlns:v="urn:schemas-microsoft-com:vml" Requires="v">
                <p:oleObj spid="_x0000_s1037" name="Acrobat Document" showAsIcon="1" r:id="rId3" imgW="914400" imgH="771480" progId="Acrobat.Document.2017">
                  <p:embed/>
                </p:oleObj>
              </mc:Choice>
              <mc:Fallback>
                <p:oleObj name="Acrobat Document" showAsIcon="1" r:id="rId3" imgW="914400" imgH="771480" progId="Acrobat.Document.2017">
                  <p:embed/>
                  <p:pic>
                    <p:nvPicPr>
                      <p:cNvPr id="0" name=""/>
                      <p:cNvPicPr/>
                      <p:nvPr/>
                    </p:nvPicPr>
                    <p:blipFill>
                      <a:blip r:embed="rId4"/>
                      <a:stretch>
                        <a:fillRect/>
                      </a:stretch>
                    </p:blipFill>
                    <p:spPr>
                      <a:xfrm>
                        <a:off x="5638798" y="3041649"/>
                        <a:ext cx="1517225" cy="1280160"/>
                      </a:xfrm>
                      <a:prstGeom prst="rect">
                        <a:avLst/>
                      </a:prstGeom>
                    </p:spPr>
                  </p:pic>
                </p:oleObj>
              </mc:Fallback>
            </mc:AlternateContent>
          </a:graphicData>
        </a:graphic>
      </p:graphicFrame>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2451497864"/>
              </p:ext>
            </p:extLst>
          </p:nvPr>
        </p:nvGraphicFramePr>
        <p:xfrm>
          <a:off x="5638798" y="5113020"/>
          <a:ext cx="1517225" cy="1280160"/>
        </p:xfrm>
        <a:graphic>
          <a:graphicData uri="http://schemas.openxmlformats.org/presentationml/2006/ole">
            <mc:AlternateContent xmlns:mc="http://schemas.openxmlformats.org/markup-compatibility/2006">
              <mc:Choice xmlns:v="urn:schemas-microsoft-com:vml" Requires="v">
                <p:oleObj spid="_x0000_s1038" name="Acrobat Document" showAsIcon="1" r:id="rId5" imgW="914400" imgH="771480" progId="Acrobat.Document.2017">
                  <p:embed/>
                </p:oleObj>
              </mc:Choice>
              <mc:Fallback>
                <p:oleObj name="Acrobat Document" showAsIcon="1" r:id="rId5" imgW="914400" imgH="771480" progId="Acrobat.Document.2017">
                  <p:embed/>
                  <p:pic>
                    <p:nvPicPr>
                      <p:cNvPr id="0" name=""/>
                      <p:cNvPicPr/>
                      <p:nvPr/>
                    </p:nvPicPr>
                    <p:blipFill>
                      <a:blip r:embed="rId6"/>
                      <a:stretch>
                        <a:fillRect/>
                      </a:stretch>
                    </p:blipFill>
                    <p:spPr>
                      <a:xfrm>
                        <a:off x="5638798" y="5113020"/>
                        <a:ext cx="1517225" cy="1280160"/>
                      </a:xfrm>
                      <a:prstGeom prst="rect">
                        <a:avLst/>
                      </a:prstGeom>
                    </p:spPr>
                  </p:pic>
                </p:oleObj>
              </mc:Fallback>
            </mc:AlternateContent>
          </a:graphicData>
        </a:graphic>
      </p:graphicFrame>
    </p:spTree>
    <p:extLst>
      <p:ext uri="{BB962C8B-B14F-4D97-AF65-F5344CB8AC3E}">
        <p14:creationId xmlns:p14="http://schemas.microsoft.com/office/powerpoint/2010/main" val="4284348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51522"/>
          </a:xfrm>
        </p:spPr>
        <p:txBody>
          <a:bodyPr>
            <a:normAutofit/>
          </a:bodyPr>
          <a:lstStyle/>
          <a:p>
            <a:r>
              <a:rPr lang="en-US" cap="small" dirty="0" smtClean="0"/>
              <a:t>Compensation Council</a:t>
            </a:r>
            <a:endParaRPr lang="en-US" cap="small" dirty="0"/>
          </a:p>
        </p:txBody>
      </p:sp>
      <p:sp>
        <p:nvSpPr>
          <p:cNvPr id="3" name="Content Placeholder 2"/>
          <p:cNvSpPr>
            <a:spLocks noGrp="1"/>
          </p:cNvSpPr>
          <p:nvPr>
            <p:ph idx="1"/>
          </p:nvPr>
        </p:nvSpPr>
        <p:spPr>
          <a:xfrm>
            <a:off x="1371600" y="1633413"/>
            <a:ext cx="9601200" cy="4693140"/>
          </a:xfrm>
        </p:spPr>
        <p:txBody>
          <a:bodyPr>
            <a:noAutofit/>
          </a:bodyPr>
          <a:lstStyle/>
          <a:p>
            <a:pPr algn="just"/>
            <a:r>
              <a:rPr lang="en-US" sz="2400" u="sng" dirty="0" smtClean="0"/>
              <a:t>Creation</a:t>
            </a:r>
            <a:r>
              <a:rPr lang="en-US" sz="2400" u="sng" dirty="0"/>
              <a:t>:</a:t>
            </a:r>
            <a:r>
              <a:rPr lang="en-US" sz="2400" dirty="0"/>
              <a:t> “A Compensation Council is created each odd-numbered year to assist the legislature in establishing the compensation of constitutional officers, justices of the supreme court, judges of the court of appeals and district court, and the heads of state and metropolitan agencies included in section </a:t>
            </a:r>
            <a:r>
              <a:rPr lang="en-US" sz="2400" dirty="0" smtClean="0"/>
              <a:t>15A.0815.”  Minn. Stat. § 15A.082, </a:t>
            </a:r>
            <a:r>
              <a:rPr lang="en-US" sz="2400" dirty="0" err="1" smtClean="0"/>
              <a:t>subd</a:t>
            </a:r>
            <a:r>
              <a:rPr lang="en-US" sz="2400" dirty="0" smtClean="0"/>
              <a:t>. 1.   </a:t>
            </a:r>
          </a:p>
          <a:p>
            <a:pPr algn="just"/>
            <a:r>
              <a:rPr lang="en-US" sz="2400" u="sng" dirty="0"/>
              <a:t>Criteria:</a:t>
            </a:r>
            <a:r>
              <a:rPr lang="en-US" sz="2400" dirty="0"/>
              <a:t> “In making compensation recommendations, the council shall consider the amount of compensation paid in government service and the private sector to persons with similar qualifications, the amount of compensation needed to attract and retain experienced and competent persons, and the ability of the state to pay the recommended compensation</a:t>
            </a:r>
            <a:r>
              <a:rPr lang="en-US" sz="2400" dirty="0" smtClean="0"/>
              <a:t>.”  Minn</a:t>
            </a:r>
            <a:r>
              <a:rPr lang="en-US" sz="2400" dirty="0"/>
              <a:t>. Stat. § 15A.082, </a:t>
            </a:r>
            <a:r>
              <a:rPr lang="en-US" sz="2400" dirty="0" err="1"/>
              <a:t>subd</a:t>
            </a:r>
            <a:r>
              <a:rPr lang="en-US" sz="2400" dirty="0"/>
              <a:t>. 4.   </a:t>
            </a:r>
          </a:p>
        </p:txBody>
      </p:sp>
      <p:sp>
        <p:nvSpPr>
          <p:cNvPr id="5" name="Slide Number Placeholder 4"/>
          <p:cNvSpPr>
            <a:spLocks noGrp="1"/>
          </p:cNvSpPr>
          <p:nvPr>
            <p:ph type="sldNum" sz="quarter" idx="12"/>
          </p:nvPr>
        </p:nvSpPr>
        <p:spPr/>
        <p:txBody>
          <a:bodyPr/>
          <a:lstStyle/>
          <a:p>
            <a:fld id="{F6C146A1-7FFE-4ECE-A301-34581E60F1ED}" type="slidenum">
              <a:rPr lang="en-US" smtClean="0"/>
              <a:t>3</a:t>
            </a:fld>
            <a:endParaRPr lang="en-US"/>
          </a:p>
        </p:txBody>
      </p:sp>
    </p:spTree>
    <p:extLst>
      <p:ext uri="{BB962C8B-B14F-4D97-AF65-F5344CB8AC3E}">
        <p14:creationId xmlns:p14="http://schemas.microsoft.com/office/powerpoint/2010/main" val="772233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062308" cy="1485900"/>
          </a:xfrm>
        </p:spPr>
        <p:txBody>
          <a:bodyPr>
            <a:noAutofit/>
          </a:bodyPr>
          <a:lstStyle/>
          <a:p>
            <a:r>
              <a:rPr lang="en-US" cap="small" dirty="0" smtClean="0"/>
              <a:t>Compensation Council (March, </a:t>
            </a:r>
            <a:r>
              <a:rPr lang="en-US" sz="4000" cap="small" dirty="0" smtClean="0"/>
              <a:t>2017</a:t>
            </a:r>
            <a:r>
              <a:rPr lang="en-US" cap="small" dirty="0" smtClean="0"/>
              <a:t>)</a:t>
            </a:r>
            <a:r>
              <a:rPr lang="en-US" sz="4000" cap="small" dirty="0" smtClean="0"/>
              <a:t/>
            </a:r>
            <a:br>
              <a:rPr lang="en-US" sz="4000" cap="small" dirty="0" smtClean="0"/>
            </a:br>
            <a:r>
              <a:rPr lang="en-US" sz="3600" dirty="0" smtClean="0"/>
              <a:t>Recommended Compensation Increases </a:t>
            </a:r>
            <a:endParaRPr lang="en-US" sz="3600" dirty="0"/>
          </a:p>
        </p:txBody>
      </p:sp>
      <p:sp>
        <p:nvSpPr>
          <p:cNvPr id="5" name="Slide Number Placeholder 4"/>
          <p:cNvSpPr>
            <a:spLocks noGrp="1"/>
          </p:cNvSpPr>
          <p:nvPr>
            <p:ph type="sldNum" sz="quarter" idx="12"/>
          </p:nvPr>
        </p:nvSpPr>
        <p:spPr/>
        <p:txBody>
          <a:bodyPr/>
          <a:lstStyle/>
          <a:p>
            <a:fld id="{F6C146A1-7FFE-4ECE-A301-34581E60F1ED}" type="slidenum">
              <a:rPr lang="en-US" smtClean="0"/>
              <a:t>4</a:t>
            </a:fld>
            <a:endParaRPr lang="en-US"/>
          </a:p>
        </p:txBody>
      </p:sp>
      <p:sp>
        <p:nvSpPr>
          <p:cNvPr id="4" name="Content Placeholder 3"/>
          <p:cNvSpPr>
            <a:spLocks noGrp="1"/>
          </p:cNvSpPr>
          <p:nvPr>
            <p:ph idx="1"/>
          </p:nvPr>
        </p:nvSpPr>
        <p:spPr>
          <a:xfrm>
            <a:off x="1371600" y="2171699"/>
            <a:ext cx="9601200" cy="4549531"/>
          </a:xfrm>
        </p:spPr>
        <p:txBody>
          <a:bodyPr>
            <a:normAutofit/>
          </a:bodyPr>
          <a:lstStyle/>
          <a:p>
            <a:pPr algn="just"/>
            <a:r>
              <a:rPr lang="en-US" sz="2800" dirty="0"/>
              <a:t>July 1, 2017: 3.5%</a:t>
            </a:r>
          </a:p>
          <a:p>
            <a:pPr algn="just"/>
            <a:r>
              <a:rPr lang="en-US" sz="2800" dirty="0"/>
              <a:t>July 1, 2018: 3.5%</a:t>
            </a:r>
          </a:p>
          <a:p>
            <a:pPr algn="just"/>
            <a:r>
              <a:rPr lang="en-US" sz="2800" dirty="0"/>
              <a:t>January 1, 2019: 4.63%</a:t>
            </a:r>
          </a:p>
          <a:p>
            <a:pPr algn="just"/>
            <a:r>
              <a:rPr lang="en-US" sz="2800" dirty="0"/>
              <a:t>January 1, 2020: 4.63</a:t>
            </a:r>
            <a:r>
              <a:rPr lang="en-US" sz="2800" dirty="0" smtClean="0"/>
              <a:t>%</a:t>
            </a:r>
            <a:endParaRPr lang="en-US" sz="2800" dirty="0"/>
          </a:p>
          <a:p>
            <a:pPr algn="just"/>
            <a:r>
              <a:rPr lang="en-US" sz="2800" dirty="0" smtClean="0"/>
              <a:t>“These increases… will maintain and enhance the ability of the Courts to attract and retain highly qualified judges from all sectors.”</a:t>
            </a:r>
            <a:endParaRPr lang="en-US" sz="2800" dirty="0"/>
          </a:p>
        </p:txBody>
      </p:sp>
    </p:spTree>
    <p:extLst>
      <p:ext uri="{BB962C8B-B14F-4D97-AF65-F5344CB8AC3E}">
        <p14:creationId xmlns:p14="http://schemas.microsoft.com/office/powerpoint/2010/main" val="748154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594338"/>
            <a:ext cx="9601200" cy="4119685"/>
          </a:xfrm>
        </p:spPr>
        <p:txBody>
          <a:bodyPr>
            <a:noAutofit/>
          </a:bodyPr>
          <a:lstStyle/>
          <a:p>
            <a:pPr algn="just"/>
            <a:r>
              <a:rPr lang="en-US" sz="2400" dirty="0" smtClean="0"/>
              <a:t>For over 20 years, MDJA has used an </a:t>
            </a:r>
            <a:r>
              <a:rPr lang="en-US" sz="2400" b="1" cap="small" dirty="0" smtClean="0"/>
              <a:t>Independent Economist </a:t>
            </a:r>
            <a:r>
              <a:rPr lang="en-US" sz="2400" dirty="0" smtClean="0"/>
              <a:t>to review and analyze data, and recommend judicial compensation increases. </a:t>
            </a:r>
          </a:p>
          <a:p>
            <a:pPr algn="just"/>
            <a:r>
              <a:rPr lang="en-US" sz="2400" dirty="0" smtClean="0"/>
              <a:t>Past Economists: </a:t>
            </a:r>
          </a:p>
          <a:p>
            <a:pPr lvl="1" algn="just"/>
            <a:r>
              <a:rPr lang="en-US" sz="2400" dirty="0" smtClean="0"/>
              <a:t>Karl </a:t>
            </a:r>
            <a:r>
              <a:rPr lang="en-US" sz="2400" dirty="0" err="1" smtClean="0"/>
              <a:t>Egge</a:t>
            </a:r>
            <a:r>
              <a:rPr lang="en-US" sz="2400" dirty="0" smtClean="0"/>
              <a:t>, PhD – Chair, Department of Economics, Macalester College </a:t>
            </a:r>
          </a:p>
          <a:p>
            <a:pPr lvl="1" algn="just"/>
            <a:r>
              <a:rPr lang="en-US" sz="2400" dirty="0" err="1" smtClean="0"/>
              <a:t>Karine</a:t>
            </a:r>
            <a:r>
              <a:rPr lang="en-US" sz="2400" dirty="0" smtClean="0"/>
              <a:t> Moe, PhD – </a:t>
            </a:r>
            <a:r>
              <a:rPr lang="en-US" sz="2400" dirty="0"/>
              <a:t>Chair, Department of Economics, </a:t>
            </a:r>
            <a:r>
              <a:rPr lang="en-US" sz="2400" dirty="0" smtClean="0"/>
              <a:t>Macalester College </a:t>
            </a:r>
          </a:p>
          <a:p>
            <a:pPr algn="just"/>
            <a:r>
              <a:rPr lang="en-US" sz="2400" dirty="0" smtClean="0"/>
              <a:t>Current Economist: </a:t>
            </a:r>
          </a:p>
          <a:p>
            <a:pPr lvl="1" algn="just"/>
            <a:r>
              <a:rPr lang="en-US" sz="2400" dirty="0" smtClean="0"/>
              <a:t>Kristine West, PhD — Associate Professor of Economics, St. Catherine University</a:t>
            </a:r>
          </a:p>
        </p:txBody>
      </p:sp>
      <p:sp>
        <p:nvSpPr>
          <p:cNvPr id="7" name="Title 1"/>
          <p:cNvSpPr>
            <a:spLocks noGrp="1"/>
          </p:cNvSpPr>
          <p:nvPr>
            <p:ph type="title"/>
          </p:nvPr>
        </p:nvSpPr>
        <p:spPr>
          <a:xfrm>
            <a:off x="1371600" y="685800"/>
            <a:ext cx="10062308" cy="908538"/>
          </a:xfrm>
        </p:spPr>
        <p:txBody>
          <a:bodyPr>
            <a:noAutofit/>
          </a:bodyPr>
          <a:lstStyle/>
          <a:p>
            <a:r>
              <a:rPr lang="en-US" cap="small" dirty="0" smtClean="0"/>
              <a:t>Independent Economist</a:t>
            </a:r>
            <a:br>
              <a:rPr lang="en-US" cap="small" dirty="0" smtClean="0"/>
            </a:br>
            <a:endParaRPr lang="en-US" sz="3600" dirty="0"/>
          </a:p>
        </p:txBody>
      </p:sp>
      <p:sp>
        <p:nvSpPr>
          <p:cNvPr id="9" name="Slide Number Placeholder 8"/>
          <p:cNvSpPr>
            <a:spLocks noGrp="1"/>
          </p:cNvSpPr>
          <p:nvPr>
            <p:ph type="sldNum" sz="quarter" idx="12"/>
          </p:nvPr>
        </p:nvSpPr>
        <p:spPr/>
        <p:txBody>
          <a:bodyPr/>
          <a:lstStyle/>
          <a:p>
            <a:fld id="{F6C146A1-7FFE-4ECE-A301-34581E60F1ED}" type="slidenum">
              <a:rPr lang="en-US" smtClean="0"/>
              <a:t>5</a:t>
            </a:fld>
            <a:endParaRPr lang="en-US"/>
          </a:p>
        </p:txBody>
      </p:sp>
    </p:spTree>
    <p:extLst>
      <p:ext uri="{BB962C8B-B14F-4D97-AF65-F5344CB8AC3E}">
        <p14:creationId xmlns:p14="http://schemas.microsoft.com/office/powerpoint/2010/main" val="3555379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602154"/>
            <a:ext cx="9601200" cy="4487985"/>
          </a:xfrm>
        </p:spPr>
        <p:txBody>
          <a:bodyPr>
            <a:normAutofit/>
          </a:bodyPr>
          <a:lstStyle/>
          <a:p>
            <a:pPr algn="just"/>
            <a:r>
              <a:rPr lang="en-US" sz="2400" dirty="0" smtClean="0"/>
              <a:t>“This report is a follow-up to a 2016 report where we recommended increased of 4.63% for 2017 and 2018, which would have corresponded to 3% real increases when adjusted for expected inflation.  The actual increases of 2.5% closely tracked with inflation and thus did not yield real increases. … Thus, we recommend a 5% increase in each year of the next biennium to better compete with outside labor market opportunities.” </a:t>
            </a:r>
          </a:p>
          <a:p>
            <a:pPr algn="just"/>
            <a:r>
              <a:rPr lang="en-US" sz="2400" dirty="0" smtClean="0"/>
              <a:t>“</a:t>
            </a:r>
            <a:r>
              <a:rPr lang="en-US" sz="2400" dirty="0"/>
              <a:t>As in 2016, we are concerned that the discrepancy between judicial salaries and attorney’s salaries in the private and public sector could dissuade high-quality attorneys from taking on the difficult job of a </a:t>
            </a:r>
            <a:r>
              <a:rPr lang="en-US" sz="2400" dirty="0" smtClean="0"/>
              <a:t>judge for a substantial pay cut.  Our </a:t>
            </a:r>
            <a:r>
              <a:rPr lang="en-US" sz="2400" dirty="0"/>
              <a:t>concern leads us to recommend real salary increases.” </a:t>
            </a:r>
            <a:endParaRPr lang="en-US" sz="2400" dirty="0" smtClean="0"/>
          </a:p>
        </p:txBody>
      </p:sp>
      <p:sp>
        <p:nvSpPr>
          <p:cNvPr id="4" name="Title 1"/>
          <p:cNvSpPr txBox="1">
            <a:spLocks/>
          </p:cNvSpPr>
          <p:nvPr/>
        </p:nvSpPr>
        <p:spPr>
          <a:xfrm>
            <a:off x="1371600" y="685800"/>
            <a:ext cx="10062308" cy="916354"/>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cap="small" dirty="0" smtClean="0"/>
              <a:t>Dr</a:t>
            </a:r>
            <a:r>
              <a:rPr lang="en-US" cap="small" dirty="0"/>
              <a:t>. West’s August 15, 2018 Report </a:t>
            </a:r>
            <a:endParaRPr lang="en-US" sz="3600" dirty="0"/>
          </a:p>
        </p:txBody>
      </p:sp>
      <p:sp>
        <p:nvSpPr>
          <p:cNvPr id="7" name="Slide Number Placeholder 6"/>
          <p:cNvSpPr>
            <a:spLocks noGrp="1"/>
          </p:cNvSpPr>
          <p:nvPr>
            <p:ph type="sldNum" sz="quarter" idx="12"/>
          </p:nvPr>
        </p:nvSpPr>
        <p:spPr/>
        <p:txBody>
          <a:bodyPr/>
          <a:lstStyle/>
          <a:p>
            <a:fld id="{F6C146A1-7FFE-4ECE-A301-34581E60F1ED}" type="slidenum">
              <a:rPr lang="en-US" smtClean="0"/>
              <a:t>6</a:t>
            </a:fld>
            <a:endParaRPr lang="en-US"/>
          </a:p>
        </p:txBody>
      </p:sp>
    </p:spTree>
    <p:extLst>
      <p:ext uri="{BB962C8B-B14F-4D97-AF65-F5344CB8AC3E}">
        <p14:creationId xmlns:p14="http://schemas.microsoft.com/office/powerpoint/2010/main" val="641931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471414"/>
            <a:ext cx="9601200" cy="4851232"/>
          </a:xfrm>
        </p:spPr>
        <p:txBody>
          <a:bodyPr>
            <a:normAutofit/>
          </a:bodyPr>
          <a:lstStyle/>
          <a:p>
            <a:pPr algn="just"/>
            <a:r>
              <a:rPr lang="en-US" sz="2800" dirty="0" smtClean="0"/>
              <a:t>5% Increase: </a:t>
            </a:r>
          </a:p>
          <a:p>
            <a:pPr lvl="1" algn="just"/>
            <a:r>
              <a:rPr lang="en-US" sz="2800" dirty="0" smtClean="0"/>
              <a:t>Year 1: $157,179 x 1.05 = $165,038</a:t>
            </a:r>
          </a:p>
          <a:p>
            <a:pPr lvl="1" algn="just"/>
            <a:r>
              <a:rPr lang="en-US" sz="2800" dirty="0" smtClean="0"/>
              <a:t>Year 2: $165,038 x 1.05 = $173,290</a:t>
            </a:r>
          </a:p>
          <a:p>
            <a:pPr marL="530352" lvl="1" indent="0" algn="just">
              <a:buNone/>
            </a:pPr>
            <a:endParaRPr lang="en-US" sz="2800" dirty="0" smtClean="0"/>
          </a:p>
          <a:p>
            <a:pPr algn="just"/>
            <a:r>
              <a:rPr lang="en-US" sz="2800" dirty="0" smtClean="0"/>
              <a:t>A 5% increase is a 1.43% increase in the Minnesota Judicial Branch’s operating budget, which itself is approximately 2% of the entire budget for the State of Minnesota. </a:t>
            </a:r>
          </a:p>
        </p:txBody>
      </p:sp>
      <p:sp>
        <p:nvSpPr>
          <p:cNvPr id="4" name="Title 1"/>
          <p:cNvSpPr txBox="1">
            <a:spLocks/>
          </p:cNvSpPr>
          <p:nvPr/>
        </p:nvSpPr>
        <p:spPr>
          <a:xfrm>
            <a:off x="1371600" y="685800"/>
            <a:ext cx="10062308" cy="785614"/>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cap="small" dirty="0" smtClean="0"/>
              <a:t>By the Numbers</a:t>
            </a:r>
            <a:endParaRPr lang="en-US" dirty="0"/>
          </a:p>
        </p:txBody>
      </p:sp>
      <p:sp>
        <p:nvSpPr>
          <p:cNvPr id="5" name="Slide Number Placeholder 4"/>
          <p:cNvSpPr>
            <a:spLocks noGrp="1"/>
          </p:cNvSpPr>
          <p:nvPr>
            <p:ph type="sldNum" sz="quarter" idx="12"/>
          </p:nvPr>
        </p:nvSpPr>
        <p:spPr/>
        <p:txBody>
          <a:bodyPr/>
          <a:lstStyle/>
          <a:p>
            <a:fld id="{F6C146A1-7FFE-4ECE-A301-34581E60F1ED}" type="slidenum">
              <a:rPr lang="en-US" smtClean="0"/>
              <a:t>7</a:t>
            </a:fld>
            <a:endParaRPr lang="en-US"/>
          </a:p>
        </p:txBody>
      </p:sp>
    </p:spTree>
    <p:extLst>
      <p:ext uri="{BB962C8B-B14F-4D97-AF65-F5344CB8AC3E}">
        <p14:creationId xmlns:p14="http://schemas.microsoft.com/office/powerpoint/2010/main" val="791317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171700"/>
            <a:ext cx="9601200" cy="3736731"/>
          </a:xfrm>
        </p:spPr>
        <p:txBody>
          <a:bodyPr>
            <a:normAutofit/>
          </a:bodyPr>
          <a:lstStyle/>
          <a:p>
            <a:pPr algn="just"/>
            <a:r>
              <a:rPr lang="en-US" sz="2800" dirty="0" smtClean="0"/>
              <a:t>2018: Nine county attorneys in Minnesota earned more than district court judges. </a:t>
            </a:r>
          </a:p>
          <a:p>
            <a:pPr lvl="1" algn="just"/>
            <a:r>
              <a:rPr lang="en-US" sz="2800" dirty="0" smtClean="0"/>
              <a:t>Carver: $169,208</a:t>
            </a:r>
          </a:p>
          <a:p>
            <a:pPr lvl="1" algn="just"/>
            <a:r>
              <a:rPr lang="en-US" sz="2800" dirty="0" smtClean="0"/>
              <a:t>Dakota: $186,308</a:t>
            </a:r>
          </a:p>
          <a:p>
            <a:pPr lvl="1" algn="just"/>
            <a:r>
              <a:rPr lang="en-US" sz="2800" dirty="0" smtClean="0"/>
              <a:t>Hennepin: $182,024</a:t>
            </a:r>
          </a:p>
          <a:p>
            <a:pPr lvl="1" algn="just"/>
            <a:r>
              <a:rPr lang="en-US" sz="2800" dirty="0" smtClean="0"/>
              <a:t>Olmsted: $170,839</a:t>
            </a:r>
          </a:p>
          <a:p>
            <a:pPr lvl="1" algn="just"/>
            <a:r>
              <a:rPr lang="en-US" sz="2800" dirty="0" smtClean="0"/>
              <a:t>Ramsey: $175,214</a:t>
            </a:r>
          </a:p>
        </p:txBody>
      </p:sp>
      <p:sp>
        <p:nvSpPr>
          <p:cNvPr id="6" name="Title 1"/>
          <p:cNvSpPr txBox="1">
            <a:spLocks/>
          </p:cNvSpPr>
          <p:nvPr/>
        </p:nvSpPr>
        <p:spPr>
          <a:xfrm>
            <a:off x="1371600" y="685800"/>
            <a:ext cx="10062308" cy="1485900"/>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endParaRPr lang="en-US" cap="small" dirty="0"/>
          </a:p>
          <a:p>
            <a:r>
              <a:rPr lang="en-US" cap="small" dirty="0" smtClean="0"/>
              <a:t>Public Sector Comparison</a:t>
            </a:r>
            <a:endParaRPr lang="en-US" dirty="0"/>
          </a:p>
        </p:txBody>
      </p:sp>
      <p:sp>
        <p:nvSpPr>
          <p:cNvPr id="7" name="Content Placeholder 2"/>
          <p:cNvSpPr txBox="1">
            <a:spLocks/>
          </p:cNvSpPr>
          <p:nvPr/>
        </p:nvSpPr>
        <p:spPr>
          <a:xfrm>
            <a:off x="5916245" y="3066562"/>
            <a:ext cx="5056555" cy="3123222"/>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lvl="1" algn="just"/>
            <a:r>
              <a:rPr lang="en-US" sz="2800" dirty="0" smtClean="0"/>
              <a:t>St. Louis: $159,307</a:t>
            </a:r>
          </a:p>
          <a:p>
            <a:pPr lvl="1" algn="just"/>
            <a:r>
              <a:rPr lang="en-US" sz="2800" dirty="0" smtClean="0"/>
              <a:t>Scott: $163,000</a:t>
            </a:r>
          </a:p>
          <a:p>
            <a:pPr lvl="1" algn="just"/>
            <a:r>
              <a:rPr lang="en-US" sz="2800" dirty="0" smtClean="0"/>
              <a:t>Stearns: $168,178</a:t>
            </a:r>
          </a:p>
          <a:p>
            <a:pPr lvl="1" algn="just"/>
            <a:r>
              <a:rPr lang="en-US" sz="2800" dirty="0" smtClean="0"/>
              <a:t>Washington: $171,580</a:t>
            </a:r>
          </a:p>
        </p:txBody>
      </p:sp>
      <p:sp>
        <p:nvSpPr>
          <p:cNvPr id="9" name="Slide Number Placeholder 8"/>
          <p:cNvSpPr>
            <a:spLocks noGrp="1"/>
          </p:cNvSpPr>
          <p:nvPr>
            <p:ph type="sldNum" sz="quarter" idx="12"/>
          </p:nvPr>
        </p:nvSpPr>
        <p:spPr/>
        <p:txBody>
          <a:bodyPr/>
          <a:lstStyle/>
          <a:p>
            <a:fld id="{F6C146A1-7FFE-4ECE-A301-34581E60F1ED}" type="slidenum">
              <a:rPr lang="en-US" smtClean="0"/>
              <a:t>8</a:t>
            </a:fld>
            <a:endParaRPr lang="en-US"/>
          </a:p>
        </p:txBody>
      </p:sp>
    </p:spTree>
    <p:extLst>
      <p:ext uri="{BB962C8B-B14F-4D97-AF65-F5344CB8AC3E}">
        <p14:creationId xmlns:p14="http://schemas.microsoft.com/office/powerpoint/2010/main" val="3107970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062308" cy="1485900"/>
          </a:xfrm>
        </p:spPr>
        <p:txBody>
          <a:bodyPr>
            <a:noAutofit/>
          </a:bodyPr>
          <a:lstStyle/>
          <a:p>
            <a:r>
              <a:rPr lang="en-US" cap="small" dirty="0" smtClean="0"/>
              <a:t/>
            </a:r>
            <a:br>
              <a:rPr lang="en-US" cap="small" dirty="0" smtClean="0"/>
            </a:br>
            <a:r>
              <a:rPr lang="en-US" cap="small" dirty="0" smtClean="0"/>
              <a:t>MJB Budget FY2018-19</a:t>
            </a:r>
            <a:br>
              <a:rPr lang="en-US" cap="small" dirty="0" smtClean="0"/>
            </a:br>
            <a:endParaRPr lang="en-US" sz="3600" dirty="0"/>
          </a:p>
        </p:txBody>
      </p:sp>
      <p:sp>
        <p:nvSpPr>
          <p:cNvPr id="3" name="Content Placeholder 2"/>
          <p:cNvSpPr>
            <a:spLocks noGrp="1"/>
          </p:cNvSpPr>
          <p:nvPr>
            <p:ph idx="1"/>
          </p:nvPr>
        </p:nvSpPr>
        <p:spPr>
          <a:xfrm>
            <a:off x="3266831" y="2171700"/>
            <a:ext cx="6271846" cy="3581400"/>
          </a:xfrm>
        </p:spPr>
        <p:txBody>
          <a:bodyPr>
            <a:normAutofit/>
          </a:bodyPr>
          <a:lstStyle/>
          <a:p>
            <a:pPr algn="just"/>
            <a:r>
              <a:rPr lang="en-US" sz="2800" dirty="0" smtClean="0"/>
              <a:t>Requested Salary Increases:</a:t>
            </a:r>
          </a:p>
          <a:p>
            <a:pPr lvl="1" algn="just"/>
            <a:r>
              <a:rPr lang="en-US" sz="2800" dirty="0" smtClean="0"/>
              <a:t>Staff: 3.5%</a:t>
            </a:r>
          </a:p>
          <a:p>
            <a:pPr lvl="1" algn="just"/>
            <a:r>
              <a:rPr lang="en-US" sz="2800" dirty="0" smtClean="0"/>
              <a:t>Judges: 3.5%</a:t>
            </a:r>
          </a:p>
          <a:p>
            <a:pPr algn="just"/>
            <a:r>
              <a:rPr lang="en-US" sz="2800" dirty="0" smtClean="0"/>
              <a:t>Salary Increases Received: </a:t>
            </a:r>
          </a:p>
          <a:p>
            <a:pPr lvl="1" algn="just"/>
            <a:r>
              <a:rPr lang="en-US" sz="2800" dirty="0" smtClean="0"/>
              <a:t>Staff: 2.5%</a:t>
            </a:r>
          </a:p>
          <a:p>
            <a:pPr lvl="1" algn="just"/>
            <a:r>
              <a:rPr lang="en-US" sz="2800" dirty="0" smtClean="0"/>
              <a:t>Judges: 2.5%</a:t>
            </a:r>
          </a:p>
        </p:txBody>
      </p:sp>
      <p:sp>
        <p:nvSpPr>
          <p:cNvPr id="5" name="Slide Number Placeholder 4"/>
          <p:cNvSpPr>
            <a:spLocks noGrp="1"/>
          </p:cNvSpPr>
          <p:nvPr>
            <p:ph type="sldNum" sz="quarter" idx="12"/>
          </p:nvPr>
        </p:nvSpPr>
        <p:spPr/>
        <p:txBody>
          <a:bodyPr/>
          <a:lstStyle/>
          <a:p>
            <a:fld id="{F6C146A1-7FFE-4ECE-A301-34581E60F1ED}" type="slidenum">
              <a:rPr lang="en-US" smtClean="0"/>
              <a:t>9</a:t>
            </a:fld>
            <a:endParaRPr lang="en-US"/>
          </a:p>
        </p:txBody>
      </p:sp>
    </p:spTree>
    <p:extLst>
      <p:ext uri="{BB962C8B-B14F-4D97-AF65-F5344CB8AC3E}">
        <p14:creationId xmlns:p14="http://schemas.microsoft.com/office/powerpoint/2010/main" val="170786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201</TotalTime>
  <Words>815</Words>
  <Application>Microsoft Office PowerPoint</Application>
  <PresentationFormat>Widescreen</PresentationFormat>
  <Paragraphs>124</Paragraphs>
  <Slides>13</Slides>
  <Notes>3</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7" baseType="lpstr">
      <vt:lpstr>Calibri</vt:lpstr>
      <vt:lpstr>Franklin Gothic Book</vt:lpstr>
      <vt:lpstr>Crop</vt:lpstr>
      <vt:lpstr>Acrobat Document</vt:lpstr>
      <vt:lpstr>FY2020-21 Compensation Request</vt:lpstr>
      <vt:lpstr> BASIS FOR COMPENSATION REQUEST: </vt:lpstr>
      <vt:lpstr>Compensation Council</vt:lpstr>
      <vt:lpstr>Compensation Council (March, 2017) Recommended Compensation Increases </vt:lpstr>
      <vt:lpstr>Independent Economist </vt:lpstr>
      <vt:lpstr>PowerPoint Presentation</vt:lpstr>
      <vt:lpstr>PowerPoint Presentation</vt:lpstr>
      <vt:lpstr>PowerPoint Presentation</vt:lpstr>
      <vt:lpstr> MJB Budget FY2018-19 </vt:lpstr>
      <vt:lpstr>MJB Eligible Employee Increases FY18-19 (Employee Compensation Pool Increases) </vt:lpstr>
      <vt:lpstr>U.S. Chamber Institute for  Legal Reform (ILR)</vt:lpstr>
      <vt:lpstr>National Center for State Courts</vt:lpstr>
      <vt:lpstr>PowerPoint Presentation</vt:lpstr>
    </vt:vector>
  </TitlesOfParts>
  <Company>MN Judicial Branch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FY2020-21 Salary Increase Request</dc:title>
  <dc:creator>Rinehart, Sean (LC Warner)</dc:creator>
  <cp:lastModifiedBy>DFLUser</cp:lastModifiedBy>
  <cp:revision>38</cp:revision>
  <cp:lastPrinted>2019-02-08T17:47:24Z</cp:lastPrinted>
  <dcterms:created xsi:type="dcterms:W3CDTF">2019-02-06T14:48:43Z</dcterms:created>
  <dcterms:modified xsi:type="dcterms:W3CDTF">2019-02-13T15:16:46Z</dcterms:modified>
</cp:coreProperties>
</file>