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2" r:id="rId4"/>
    <p:sldId id="264" r:id="rId5"/>
    <p:sldId id="263" r:id="rId6"/>
    <p:sldId id="265" r:id="rId7"/>
    <p:sldId id="273" r:id="rId8"/>
    <p:sldId id="271" r:id="rId9"/>
    <p:sldId id="274" r:id="rId10"/>
    <p:sldId id="275" r:id="rId11"/>
    <p:sldId id="27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134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47F64E-A76D-4470-BDA5-65359CF4B735}" type="datetimeFigureOut">
              <a:rPr lang="en-US" smtClean="0"/>
              <a:t>1/20/2015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41F3F1-AD76-43AF-8DF5-005F131432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0141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F917D-A369-4A23-ACE8-4B1DABED7F04}" type="datetimeFigureOut">
              <a:rPr lang="en-US" smtClean="0"/>
              <a:t>1/20/2015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7A49-9526-40C6-8D66-0CB9BED3DC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6094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F917D-A369-4A23-ACE8-4B1DABED7F04}" type="datetimeFigureOut">
              <a:rPr lang="en-US" smtClean="0"/>
              <a:t>1/20/2015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7A49-9526-40C6-8D66-0CB9BED3DC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3102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F917D-A369-4A23-ACE8-4B1DABED7F04}" type="datetimeFigureOut">
              <a:rPr lang="en-US" smtClean="0"/>
              <a:t>1/20/2015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7A49-9526-40C6-8D66-0CB9BED3DC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7178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F917D-A369-4A23-ACE8-4B1DABED7F04}" type="datetimeFigureOut">
              <a:rPr lang="en-US" smtClean="0"/>
              <a:t>1/20/2015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7A49-9526-40C6-8D66-0CB9BED3DC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951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F917D-A369-4A23-ACE8-4B1DABED7F04}" type="datetimeFigureOut">
              <a:rPr lang="en-US" smtClean="0"/>
              <a:t>1/20/2015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7A49-9526-40C6-8D66-0CB9BED3DC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853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F917D-A369-4A23-ACE8-4B1DABED7F04}" type="datetimeFigureOut">
              <a:rPr lang="en-US" smtClean="0"/>
              <a:t>1/20/2015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7A49-9526-40C6-8D66-0CB9BED3DC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448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F917D-A369-4A23-ACE8-4B1DABED7F04}" type="datetimeFigureOut">
              <a:rPr lang="en-US" smtClean="0"/>
              <a:t>1/20/2015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7A49-9526-40C6-8D66-0CB9BED3DC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435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F917D-A369-4A23-ACE8-4B1DABED7F04}" type="datetimeFigureOut">
              <a:rPr lang="en-US" smtClean="0"/>
              <a:t>1/20/2015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7A49-9526-40C6-8D66-0CB9BED3DC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6860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F917D-A369-4A23-ACE8-4B1DABED7F04}" type="datetimeFigureOut">
              <a:rPr lang="en-US" smtClean="0"/>
              <a:t>1/20/2015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7A49-9526-40C6-8D66-0CB9BED3DC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0219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F917D-A369-4A23-ACE8-4B1DABED7F04}" type="datetimeFigureOut">
              <a:rPr lang="en-US" smtClean="0"/>
              <a:t>1/20/2015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7A49-9526-40C6-8D66-0CB9BED3DC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185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F917D-A369-4A23-ACE8-4B1DABED7F04}" type="datetimeFigureOut">
              <a:rPr lang="en-US" smtClean="0"/>
              <a:t>1/20/2015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7A49-9526-40C6-8D66-0CB9BED3DC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159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3F917D-A369-4A23-ACE8-4B1DABED7F04}" type="datetimeFigureOut">
              <a:rPr lang="en-US" smtClean="0"/>
              <a:t>1/20/2015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C7A49-9526-40C6-8D66-0CB9BED3DC7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742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914400" y="2133600"/>
            <a:ext cx="7391400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669900"/>
                </a:solidFill>
                <a:latin typeface="Helvetica" panose="000B0500000000000000" pitchFamily="34" charset="0"/>
              </a:rPr>
              <a:t>Pesticide &amp; Fertilizer Management Division</a:t>
            </a:r>
          </a:p>
          <a:p>
            <a:pPr algn="ctr"/>
            <a:endParaRPr lang="en-US" sz="4000" dirty="0" smtClean="0">
              <a:latin typeface="Helvetica" panose="000B0500000000000000" pitchFamily="34" charset="0"/>
            </a:endParaRPr>
          </a:p>
          <a:p>
            <a:pPr algn="r"/>
            <a:r>
              <a:rPr lang="en-US" sz="3500" b="1" dirty="0" smtClean="0">
                <a:solidFill>
                  <a:srgbClr val="669900"/>
                </a:solidFill>
                <a:latin typeface="Helvetica" panose="000B0500000000000000" pitchFamily="34" charset="0"/>
              </a:rPr>
              <a:t>Greg Buzicky, Director</a:t>
            </a:r>
          </a:p>
          <a:p>
            <a:pPr algn="r"/>
            <a:r>
              <a:rPr lang="en-US" sz="3500" b="1" dirty="0" smtClean="0">
                <a:solidFill>
                  <a:srgbClr val="669900"/>
                </a:solidFill>
                <a:latin typeface="Helvetica" panose="000B0500000000000000" pitchFamily="34" charset="0"/>
              </a:rPr>
              <a:t>Dan Stoddard, Assistant Director</a:t>
            </a:r>
            <a:endParaRPr lang="en-US" sz="3500" b="1" dirty="0">
              <a:solidFill>
                <a:srgbClr val="669900"/>
              </a:solidFill>
              <a:latin typeface="Helvetica" panose="000B05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5031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5334000" y="914400"/>
            <a:ext cx="3657600" cy="1295400"/>
          </a:xfrm>
        </p:spPr>
        <p:txBody>
          <a:bodyPr>
            <a:normAutofit fontScale="90000"/>
          </a:bodyPr>
          <a:lstStyle/>
          <a:p>
            <a:pPr algn="r"/>
            <a:r>
              <a:rPr lang="en-US" sz="2800" b="1" dirty="0" smtClean="0">
                <a:solidFill>
                  <a:srgbClr val="669900"/>
                </a:solidFill>
              </a:rPr>
              <a:t>MDA Pesticide &amp; Fertilizer </a:t>
            </a:r>
            <a:br>
              <a:rPr lang="en-US" sz="2800" b="1" dirty="0" smtClean="0">
                <a:solidFill>
                  <a:srgbClr val="669900"/>
                </a:solidFill>
              </a:rPr>
            </a:br>
            <a:r>
              <a:rPr lang="en-US" sz="2800" b="1" dirty="0" smtClean="0">
                <a:solidFill>
                  <a:srgbClr val="669900"/>
                </a:solidFill>
              </a:rPr>
              <a:t>Management Division</a:t>
            </a:r>
            <a:r>
              <a:rPr lang="en-US" sz="2700" b="1" dirty="0" smtClean="0">
                <a:solidFill>
                  <a:srgbClr val="669900"/>
                </a:solidFill>
              </a:rPr>
              <a:t/>
            </a:r>
            <a:br>
              <a:rPr lang="en-US" sz="2700" b="1" dirty="0" smtClean="0">
                <a:solidFill>
                  <a:srgbClr val="669900"/>
                </a:solidFill>
              </a:rPr>
            </a:br>
            <a:r>
              <a:rPr lang="en-US" sz="2800" b="1" dirty="0" smtClean="0">
                <a:solidFill>
                  <a:srgbClr val="669900"/>
                </a:solidFill>
              </a:rPr>
              <a:t>                            </a:t>
            </a:r>
            <a:endParaRPr lang="en-US" sz="2800" b="1" dirty="0">
              <a:solidFill>
                <a:srgbClr val="669900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57200" y="240823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87180" y="2595172"/>
            <a:ext cx="8229600" cy="2667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62000" y="2077489"/>
            <a:ext cx="8763000" cy="4094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en-US" sz="3200" b="1" dirty="0" smtClean="0">
                <a:solidFill>
                  <a:srgbClr val="669900"/>
                </a:solidFill>
                <a:latin typeface="Helvetica" pitchFamily="34" charset="0"/>
              </a:rPr>
              <a:t>Pesticide non-point activities</a:t>
            </a:r>
          </a:p>
          <a:p>
            <a:pPr>
              <a:lnSpc>
                <a:spcPct val="114000"/>
              </a:lnSpc>
            </a:pPr>
            <a:endParaRPr lang="en-US" sz="800" b="1" dirty="0" smtClean="0">
              <a:solidFill>
                <a:srgbClr val="669900"/>
              </a:solidFill>
              <a:latin typeface="Helvetica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Helvetica" pitchFamily="34" charset="0"/>
                <a:cs typeface="Helvetica" panose="020B0604020202020204" pitchFamily="34" charset="0"/>
              </a:rPr>
              <a:t>Pesticide Management Plan for water </a:t>
            </a:r>
            <a:r>
              <a:rPr lang="en-US" sz="2800" dirty="0" smtClean="0">
                <a:latin typeface="Helvetica" pitchFamily="34" charset="0"/>
                <a:cs typeface="Helvetica" panose="020B0604020202020204" pitchFamily="34" charset="0"/>
              </a:rPr>
              <a:t/>
            </a:r>
            <a:br>
              <a:rPr lang="en-US" sz="2800" dirty="0" smtClean="0">
                <a:latin typeface="Helvetica" pitchFamily="34" charset="0"/>
                <a:cs typeface="Helvetica" panose="020B0604020202020204" pitchFamily="34" charset="0"/>
              </a:rPr>
            </a:br>
            <a:r>
              <a:rPr lang="en-US" sz="2800" dirty="0" smtClean="0">
                <a:latin typeface="Helvetica" pitchFamily="34" charset="0"/>
                <a:cs typeface="Helvetica" panose="020B0604020202020204" pitchFamily="34" charset="0"/>
              </a:rPr>
              <a:t>resource protection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en-US" sz="800" dirty="0">
              <a:latin typeface="Helvetica" pitchFamily="34" charset="0"/>
              <a:cs typeface="Helvetica" panose="020B0604020202020204" pitchFamily="34" charset="0"/>
            </a:endParaRPr>
          </a:p>
          <a:p>
            <a:pPr marL="342900" indent="-342900">
              <a:lnSpc>
                <a:spcPct val="114000"/>
              </a:lnSpc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Helvetica" pitchFamily="34" charset="0"/>
                <a:cs typeface="Helvetica" panose="020B0604020202020204" pitchFamily="34" charset="0"/>
              </a:rPr>
              <a:t>Pesticide Best Management Practices </a:t>
            </a:r>
            <a:endParaRPr lang="en-US" sz="2800" dirty="0" smtClean="0">
              <a:latin typeface="Helvetica" pitchFamily="34" charset="0"/>
              <a:cs typeface="Helvetica" panose="020B0604020202020204" pitchFamily="34" charset="0"/>
            </a:endParaRPr>
          </a:p>
          <a:p>
            <a:pPr marL="342900" indent="-342900">
              <a:lnSpc>
                <a:spcPct val="114000"/>
              </a:lnSpc>
              <a:buFont typeface="Arial" panose="020B0604020202020204" pitchFamily="34" charset="0"/>
              <a:buChar char="•"/>
              <a:defRPr/>
            </a:pPr>
            <a:endParaRPr lang="en-US" sz="800" dirty="0">
              <a:latin typeface="Helvetica" pitchFamily="34" charset="0"/>
              <a:cs typeface="Helvetica" panose="020B0604020202020204" pitchFamily="34" charset="0"/>
            </a:endParaRPr>
          </a:p>
          <a:p>
            <a:pPr marL="342900" indent="-342900">
              <a:lnSpc>
                <a:spcPct val="114000"/>
              </a:lnSpc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Helvetica" pitchFamily="34" charset="0"/>
                <a:cs typeface="Helvetica" panose="020B0604020202020204" pitchFamily="34" charset="0"/>
              </a:rPr>
              <a:t>Product </a:t>
            </a:r>
            <a:r>
              <a:rPr lang="en-US" sz="2800" dirty="0" smtClean="0">
                <a:latin typeface="Helvetica" pitchFamily="34" charset="0"/>
                <a:cs typeface="Helvetica" panose="020B0604020202020204" pitchFamily="34" charset="0"/>
              </a:rPr>
              <a:t>registration</a:t>
            </a:r>
          </a:p>
          <a:p>
            <a:pPr marL="342900" indent="-342900">
              <a:lnSpc>
                <a:spcPct val="114000"/>
              </a:lnSpc>
              <a:buFont typeface="Arial" panose="020B0604020202020204" pitchFamily="34" charset="0"/>
              <a:buChar char="•"/>
              <a:defRPr/>
            </a:pPr>
            <a:endParaRPr lang="en-US" sz="800" dirty="0">
              <a:latin typeface="Helvetica" pitchFamily="34" charset="0"/>
              <a:cs typeface="Helvetica" panose="020B0604020202020204" pitchFamily="34" charset="0"/>
            </a:endParaRPr>
          </a:p>
          <a:p>
            <a:pPr marL="342900" indent="-342900">
              <a:lnSpc>
                <a:spcPct val="114000"/>
              </a:lnSpc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Helvetica" pitchFamily="34" charset="0"/>
                <a:cs typeface="Helvetica" panose="020B0604020202020204" pitchFamily="34" charset="0"/>
              </a:rPr>
              <a:t>Pollinators </a:t>
            </a:r>
          </a:p>
          <a:p>
            <a:pPr>
              <a:lnSpc>
                <a:spcPct val="114000"/>
              </a:lnSpc>
            </a:pPr>
            <a:endParaRPr lang="en-US" sz="3200" b="1" dirty="0" smtClean="0">
              <a:solidFill>
                <a:schemeClr val="accent3">
                  <a:lumMod val="50000"/>
                </a:schemeClr>
              </a:solidFill>
              <a:latin typeface="Helvetica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8600" y="76200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Helvetica" panose="000B0500000000000000" pitchFamily="34" charset="0"/>
              </a:rPr>
              <a:t>Non-Point Source </a:t>
            </a:r>
            <a:br>
              <a:rPr lang="en-US" sz="4000" b="1" dirty="0" smtClean="0">
                <a:solidFill>
                  <a:schemeClr val="bg1"/>
                </a:solidFill>
                <a:latin typeface="Helvetica" panose="000B0500000000000000" pitchFamily="34" charset="0"/>
              </a:rPr>
            </a:br>
            <a:r>
              <a:rPr lang="en-US" sz="4000" b="1" dirty="0" smtClean="0">
                <a:solidFill>
                  <a:schemeClr val="bg1"/>
                </a:solidFill>
                <a:latin typeface="Helvetica" panose="000B0500000000000000" pitchFamily="34" charset="0"/>
              </a:rPr>
              <a:t>   Programs</a:t>
            </a:r>
            <a:endParaRPr lang="en-US" sz="4000" b="1" dirty="0">
              <a:solidFill>
                <a:schemeClr val="bg1"/>
              </a:solidFill>
              <a:latin typeface="Helvetica" panose="000B05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2827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5334000" y="914400"/>
            <a:ext cx="3657600" cy="1295400"/>
          </a:xfrm>
        </p:spPr>
        <p:txBody>
          <a:bodyPr>
            <a:normAutofit fontScale="90000"/>
          </a:bodyPr>
          <a:lstStyle/>
          <a:p>
            <a:pPr algn="r"/>
            <a:r>
              <a:rPr lang="en-US" sz="2800" b="1" dirty="0" smtClean="0">
                <a:solidFill>
                  <a:srgbClr val="669900"/>
                </a:solidFill>
              </a:rPr>
              <a:t> Pesticide &amp; Fertilizer </a:t>
            </a:r>
            <a:br>
              <a:rPr lang="en-US" sz="2800" b="1" dirty="0" smtClean="0">
                <a:solidFill>
                  <a:srgbClr val="669900"/>
                </a:solidFill>
              </a:rPr>
            </a:br>
            <a:r>
              <a:rPr lang="en-US" sz="2800" b="1" dirty="0" smtClean="0">
                <a:solidFill>
                  <a:srgbClr val="669900"/>
                </a:solidFill>
              </a:rPr>
              <a:t>Management Division</a:t>
            </a:r>
            <a:r>
              <a:rPr lang="en-US" sz="2700" b="1" dirty="0" smtClean="0">
                <a:solidFill>
                  <a:srgbClr val="669900"/>
                </a:solidFill>
              </a:rPr>
              <a:t/>
            </a:r>
            <a:br>
              <a:rPr lang="en-US" sz="2700" b="1" dirty="0" smtClean="0">
                <a:solidFill>
                  <a:srgbClr val="669900"/>
                </a:solidFill>
              </a:rPr>
            </a:br>
            <a:r>
              <a:rPr lang="en-US" sz="2800" b="1" dirty="0" smtClean="0">
                <a:solidFill>
                  <a:srgbClr val="669900"/>
                </a:solidFill>
              </a:rPr>
              <a:t>                            </a:t>
            </a:r>
            <a:endParaRPr lang="en-US" sz="2800" b="1" dirty="0">
              <a:solidFill>
                <a:srgbClr val="669900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57200" y="240823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87180" y="2595172"/>
            <a:ext cx="8229600" cy="2667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52400" y="0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Helvetica" panose="000B0500000000000000" pitchFamily="34" charset="0"/>
              </a:rPr>
              <a:t>Non-Point Source </a:t>
            </a:r>
            <a:br>
              <a:rPr lang="en-US" sz="4000" b="1" dirty="0" smtClean="0">
                <a:solidFill>
                  <a:schemeClr val="bg1"/>
                </a:solidFill>
                <a:latin typeface="Helvetica" panose="000B0500000000000000" pitchFamily="34" charset="0"/>
              </a:rPr>
            </a:br>
            <a:r>
              <a:rPr lang="en-US" sz="4000" b="1" dirty="0" smtClean="0">
                <a:solidFill>
                  <a:schemeClr val="bg1"/>
                </a:solidFill>
                <a:latin typeface="Helvetica" panose="000B0500000000000000" pitchFamily="34" charset="0"/>
              </a:rPr>
              <a:t>     Programs</a:t>
            </a:r>
            <a:endParaRPr lang="en-US" sz="4000" b="1" dirty="0">
              <a:solidFill>
                <a:schemeClr val="bg1"/>
              </a:solidFill>
              <a:latin typeface="Helvetica" panose="000B0500000000000000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62000" y="2133600"/>
            <a:ext cx="8686800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669900"/>
                </a:solidFill>
                <a:latin typeface="Helvetica" pitchFamily="34" charset="0"/>
              </a:rPr>
              <a:t>Water </a:t>
            </a:r>
            <a:r>
              <a:rPr lang="en-US" sz="3200" b="1" dirty="0" smtClean="0">
                <a:solidFill>
                  <a:srgbClr val="669900"/>
                </a:solidFill>
                <a:latin typeface="Helvetica" pitchFamily="34" charset="0"/>
              </a:rPr>
              <a:t>monitoring activities:</a:t>
            </a:r>
          </a:p>
          <a:p>
            <a:endParaRPr lang="en-US" sz="800" b="1" dirty="0" smtClean="0">
              <a:solidFill>
                <a:schemeClr val="accent3">
                  <a:lumMod val="50000"/>
                </a:schemeClr>
              </a:solidFill>
              <a:latin typeface="Helvetica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Helvetica" pitchFamily="34" charset="0"/>
              </a:rPr>
              <a:t>Long-term pesticide monitoring (</a:t>
            </a:r>
            <a:r>
              <a:rPr lang="en-US" sz="2800" dirty="0">
                <a:latin typeface="Helvetica" pitchFamily="34" charset="0"/>
              </a:rPr>
              <a:t>25 years</a:t>
            </a:r>
            <a:r>
              <a:rPr lang="en-US" sz="2800" dirty="0" smtClean="0">
                <a:latin typeface="Helvetica" pitchFamily="34" charset="0"/>
              </a:rPr>
              <a:t>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800" dirty="0">
              <a:latin typeface="Helvetica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Helvetica" pitchFamily="34" charset="0"/>
              </a:rPr>
              <a:t>Edge-of-field </a:t>
            </a:r>
            <a:r>
              <a:rPr lang="en-US" sz="2800" dirty="0">
                <a:latin typeface="Helvetica" pitchFamily="34" charset="0"/>
              </a:rPr>
              <a:t>and tile line </a:t>
            </a:r>
            <a:r>
              <a:rPr lang="en-US" sz="2800" dirty="0" smtClean="0">
                <a:latin typeface="Helvetica" pitchFamily="34" charset="0"/>
              </a:rPr>
              <a:t>monitoring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800" dirty="0">
              <a:latin typeface="Helvetica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Helvetica" pitchFamily="34" charset="0"/>
              </a:rPr>
              <a:t>Monitoring </a:t>
            </a:r>
            <a:r>
              <a:rPr lang="en-US" sz="2800" dirty="0">
                <a:latin typeface="Helvetica" pitchFamily="34" charset="0"/>
              </a:rPr>
              <a:t>for Discovery Farms </a:t>
            </a:r>
            <a:r>
              <a:rPr lang="en-US" sz="2800" dirty="0" smtClean="0">
                <a:latin typeface="Helvetica" pitchFamily="34" charset="0"/>
              </a:rPr>
              <a:t>Minnesota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800" dirty="0">
              <a:latin typeface="Helvetica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Helvetica" pitchFamily="34" charset="0"/>
              </a:rPr>
              <a:t>Monitoring </a:t>
            </a:r>
            <a:r>
              <a:rPr lang="en-US" sz="2800" dirty="0">
                <a:latin typeface="Helvetica" pitchFamily="34" charset="0"/>
              </a:rPr>
              <a:t>private wells for </a:t>
            </a:r>
            <a:r>
              <a:rPr lang="en-US" sz="2800" dirty="0" smtClean="0">
                <a:latin typeface="Helvetica" pitchFamily="34" charset="0"/>
              </a:rPr>
              <a:t>nitrate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800" dirty="0">
              <a:latin typeface="Helvetica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Helvetica" pitchFamily="34" charset="0"/>
              </a:rPr>
              <a:t>Coordinate </a:t>
            </a:r>
            <a:r>
              <a:rPr lang="en-US" sz="2800" dirty="0">
                <a:latin typeface="Helvetica" pitchFamily="34" charset="0"/>
              </a:rPr>
              <a:t>with other monitoring </a:t>
            </a:r>
            <a:r>
              <a:rPr lang="en-US" sz="2800" dirty="0" smtClean="0">
                <a:latin typeface="Helvetica" pitchFamily="34" charset="0"/>
              </a:rPr>
              <a:t>programs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800" dirty="0">
              <a:latin typeface="Helvetica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Helvetica" pitchFamily="34" charset="0"/>
              </a:rPr>
              <a:t>Annual monitoring reports</a:t>
            </a:r>
            <a:endParaRPr lang="en-US" sz="2800" dirty="0">
              <a:latin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1810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Content Placeholder 2"/>
          <p:cNvSpPr txBox="1">
            <a:spLocks/>
          </p:cNvSpPr>
          <p:nvPr/>
        </p:nvSpPr>
        <p:spPr>
          <a:xfrm>
            <a:off x="487180" y="2595172"/>
            <a:ext cx="8229600" cy="2667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533400" y="297359"/>
            <a:ext cx="914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  <a:latin typeface="Helvetica" panose="000B0500000000000000" pitchFamily="34" charset="0"/>
              </a:rPr>
              <a:t>What We Do</a:t>
            </a:r>
            <a:endParaRPr lang="en-US" sz="4400" b="1" dirty="0">
              <a:solidFill>
                <a:schemeClr val="bg1"/>
              </a:solidFill>
              <a:latin typeface="Helvetica" panose="000B0500000000000000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80890" y="2438400"/>
            <a:ext cx="8867910" cy="4014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14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2700" dirty="0" smtClean="0">
                <a:latin typeface="Helvetica" pitchFamily="34" charset="0"/>
              </a:rPr>
              <a:t>Pesticide regulation</a:t>
            </a:r>
          </a:p>
          <a:p>
            <a:pPr marL="285750" indent="-285750">
              <a:lnSpc>
                <a:spcPct val="114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2700" dirty="0" smtClean="0">
                <a:latin typeface="Helvetica" pitchFamily="34" charset="0"/>
              </a:rPr>
              <a:t>Fertilizer regulation</a:t>
            </a:r>
          </a:p>
          <a:p>
            <a:pPr marL="285750" indent="-28575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2700" dirty="0" smtClean="0">
                <a:latin typeface="Helvetica" pitchFamily="34" charset="0"/>
              </a:rPr>
              <a:t>Protection of groundwater from ‘ag chemicals’</a:t>
            </a:r>
          </a:p>
          <a:p>
            <a:pPr marL="285750" indent="-285750">
              <a:lnSpc>
                <a:spcPct val="114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2700" dirty="0" smtClean="0">
                <a:latin typeface="Helvetica" pitchFamily="34" charset="0"/>
              </a:rPr>
              <a:t>Emergency response</a:t>
            </a:r>
          </a:p>
          <a:p>
            <a:pPr marL="285750" indent="-285750">
              <a:lnSpc>
                <a:spcPct val="114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2700" dirty="0" smtClean="0">
                <a:latin typeface="Helvetica" pitchFamily="34" charset="0"/>
              </a:rPr>
              <a:t>Spills and clean-up</a:t>
            </a:r>
          </a:p>
          <a:p>
            <a:pPr marL="285750" indent="-285750">
              <a:lnSpc>
                <a:spcPct val="114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2700" dirty="0" smtClean="0">
                <a:latin typeface="Helvetica" pitchFamily="34" charset="0"/>
              </a:rPr>
              <a:t>Waste pesticide collection</a:t>
            </a:r>
          </a:p>
          <a:p>
            <a:pPr marL="285750" indent="-285750"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2700" dirty="0" smtClean="0">
                <a:latin typeface="Helvetica" pitchFamily="34" charset="0"/>
              </a:rPr>
              <a:t>Minnesota Agricultural Water Quality Certification (MAWQCP) Program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04740" y="1777425"/>
            <a:ext cx="78278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669900"/>
                </a:solidFill>
                <a:latin typeface="Helvetica" pitchFamily="34" charset="0"/>
              </a:rPr>
              <a:t>We are the lead state agency for:</a:t>
            </a:r>
            <a:endParaRPr lang="en-US" sz="3200" b="1" dirty="0">
              <a:solidFill>
                <a:srgbClr val="669900"/>
              </a:solidFill>
              <a:latin typeface="Helvetica" pitchFamily="34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257800" y="914400"/>
            <a:ext cx="3657600" cy="1295400"/>
          </a:xfrm>
        </p:spPr>
        <p:txBody>
          <a:bodyPr>
            <a:normAutofit fontScale="90000"/>
          </a:bodyPr>
          <a:lstStyle/>
          <a:p>
            <a:pPr algn="r"/>
            <a:r>
              <a:rPr lang="en-US" sz="2800" b="1" dirty="0" smtClean="0">
                <a:solidFill>
                  <a:srgbClr val="669900"/>
                </a:solidFill>
              </a:rPr>
              <a:t>Pesticide &amp; Fertilizer </a:t>
            </a:r>
            <a:br>
              <a:rPr lang="en-US" sz="2800" b="1" dirty="0" smtClean="0">
                <a:solidFill>
                  <a:srgbClr val="669900"/>
                </a:solidFill>
              </a:rPr>
            </a:br>
            <a:r>
              <a:rPr lang="en-US" sz="2800" b="1" dirty="0" smtClean="0">
                <a:solidFill>
                  <a:srgbClr val="669900"/>
                </a:solidFill>
              </a:rPr>
              <a:t>Management Division</a:t>
            </a:r>
            <a:r>
              <a:rPr lang="en-US" sz="2700" b="1" dirty="0" smtClean="0">
                <a:solidFill>
                  <a:srgbClr val="669900"/>
                </a:solidFill>
              </a:rPr>
              <a:t/>
            </a:r>
            <a:br>
              <a:rPr lang="en-US" sz="2700" b="1" dirty="0" smtClean="0">
                <a:solidFill>
                  <a:srgbClr val="669900"/>
                </a:solidFill>
              </a:rPr>
            </a:br>
            <a:r>
              <a:rPr lang="en-US" sz="2800" b="1" dirty="0" smtClean="0">
                <a:solidFill>
                  <a:srgbClr val="669900"/>
                </a:solidFill>
              </a:rPr>
              <a:t>                            </a:t>
            </a:r>
            <a:endParaRPr lang="en-US" sz="2800" b="1" dirty="0">
              <a:solidFill>
                <a:srgbClr val="66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4377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52400" y="297359"/>
            <a:ext cx="914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300" b="1" dirty="0" smtClean="0">
                <a:solidFill>
                  <a:schemeClr val="bg1"/>
                </a:solidFill>
                <a:latin typeface="Helvetica" panose="000B0500000000000000" pitchFamily="34" charset="0"/>
              </a:rPr>
              <a:t>How We Do This</a:t>
            </a:r>
            <a:endParaRPr lang="en-US" sz="4300" b="1" dirty="0">
              <a:solidFill>
                <a:schemeClr val="bg1"/>
              </a:solidFill>
              <a:latin typeface="Helvetica" panose="000B0500000000000000" pitchFamily="34" charset="0"/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5334000" y="914400"/>
            <a:ext cx="3657600" cy="1295400"/>
          </a:xfrm>
        </p:spPr>
        <p:txBody>
          <a:bodyPr>
            <a:normAutofit fontScale="90000"/>
          </a:bodyPr>
          <a:lstStyle/>
          <a:p>
            <a:pPr algn="r"/>
            <a:r>
              <a:rPr lang="en-US" sz="2800" b="1" dirty="0" smtClean="0">
                <a:solidFill>
                  <a:srgbClr val="669900"/>
                </a:solidFill>
              </a:rPr>
              <a:t>MDA Pesticide &amp; Fertilizer </a:t>
            </a:r>
            <a:br>
              <a:rPr lang="en-US" sz="2800" b="1" dirty="0" smtClean="0">
                <a:solidFill>
                  <a:srgbClr val="669900"/>
                </a:solidFill>
              </a:rPr>
            </a:br>
            <a:r>
              <a:rPr lang="en-US" sz="2800" b="1" dirty="0" smtClean="0">
                <a:solidFill>
                  <a:srgbClr val="669900"/>
                </a:solidFill>
              </a:rPr>
              <a:t>Management Division</a:t>
            </a:r>
            <a:r>
              <a:rPr lang="en-US" sz="2700" b="1" dirty="0" smtClean="0">
                <a:solidFill>
                  <a:srgbClr val="669900"/>
                </a:solidFill>
              </a:rPr>
              <a:t/>
            </a:r>
            <a:br>
              <a:rPr lang="en-US" sz="2700" b="1" dirty="0" smtClean="0">
                <a:solidFill>
                  <a:srgbClr val="669900"/>
                </a:solidFill>
              </a:rPr>
            </a:br>
            <a:r>
              <a:rPr lang="en-US" sz="2800" b="1" dirty="0" smtClean="0">
                <a:solidFill>
                  <a:srgbClr val="669900"/>
                </a:solidFill>
              </a:rPr>
              <a:t>                            </a:t>
            </a:r>
            <a:endParaRPr lang="en-US" sz="2800" b="1" dirty="0">
              <a:solidFill>
                <a:srgbClr val="669900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57200" y="240823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87180" y="2595172"/>
            <a:ext cx="8229600" cy="2667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609600" y="2278082"/>
            <a:ext cx="84582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Helvetica" pitchFamily="34" charset="0"/>
              </a:rPr>
              <a:t>We work with farmers, regulated industry and interested parties on the front end, as much </a:t>
            </a:r>
            <a:br>
              <a:rPr lang="en-US" sz="2800" dirty="0" smtClean="0">
                <a:latin typeface="Helvetica" pitchFamily="34" charset="0"/>
              </a:rPr>
            </a:br>
            <a:r>
              <a:rPr lang="en-US" sz="2800" dirty="0" smtClean="0">
                <a:latin typeface="Helvetica" pitchFamily="34" charset="0"/>
              </a:rPr>
              <a:t>as possible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800" dirty="0" smtClean="0">
              <a:latin typeface="Helvetica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Helvetica" pitchFamily="34" charset="0"/>
              </a:rPr>
              <a:t>We employ agronomists, soil scientists, </a:t>
            </a:r>
            <a:br>
              <a:rPr lang="en-US" sz="2800" dirty="0" smtClean="0">
                <a:latin typeface="Helvetica" pitchFamily="34" charset="0"/>
              </a:rPr>
            </a:br>
            <a:r>
              <a:rPr lang="en-US" sz="2800" dirty="0" smtClean="0">
                <a:latin typeface="Helvetica" pitchFamily="34" charset="0"/>
              </a:rPr>
              <a:t>and hydrologists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800" dirty="0" smtClean="0">
              <a:latin typeface="Helvetica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Helvetica" pitchFamily="34" charset="0"/>
              </a:rPr>
              <a:t>Several </a:t>
            </a:r>
            <a:r>
              <a:rPr lang="en-US" sz="2800" dirty="0">
                <a:latin typeface="Helvetica" pitchFamily="34" charset="0"/>
              </a:rPr>
              <a:t>PFMD staff are </a:t>
            </a:r>
            <a:r>
              <a:rPr lang="en-US" sz="2800" dirty="0" smtClean="0">
                <a:latin typeface="Helvetica" pitchFamily="34" charset="0"/>
              </a:rPr>
              <a:t>PhDs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800" dirty="0">
              <a:latin typeface="Helvetica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Helvetica" pitchFamily="34" charset="0"/>
              </a:rPr>
              <a:t>Many have masters degrees (science or ag)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200" dirty="0" smtClean="0">
              <a:latin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9191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33400" y="297359"/>
            <a:ext cx="914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  <a:latin typeface="Helvetica" panose="000B0500000000000000" pitchFamily="34" charset="0"/>
              </a:rPr>
              <a:t>Who We Are</a:t>
            </a:r>
            <a:endParaRPr lang="en-US" sz="4400" b="1" dirty="0">
              <a:solidFill>
                <a:schemeClr val="bg1"/>
              </a:solidFill>
              <a:latin typeface="Helvetica" panose="000B0500000000000000" pitchFamily="34" charset="0"/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5257800" y="914400"/>
            <a:ext cx="3657600" cy="1295400"/>
          </a:xfrm>
        </p:spPr>
        <p:txBody>
          <a:bodyPr>
            <a:normAutofit fontScale="90000"/>
          </a:bodyPr>
          <a:lstStyle/>
          <a:p>
            <a:pPr algn="r"/>
            <a:r>
              <a:rPr lang="en-US" sz="2800" b="1" dirty="0" smtClean="0">
                <a:solidFill>
                  <a:srgbClr val="669900"/>
                </a:solidFill>
              </a:rPr>
              <a:t>Pesticide &amp; Fertilizer </a:t>
            </a:r>
            <a:br>
              <a:rPr lang="en-US" sz="2800" b="1" dirty="0" smtClean="0">
                <a:solidFill>
                  <a:srgbClr val="669900"/>
                </a:solidFill>
              </a:rPr>
            </a:br>
            <a:r>
              <a:rPr lang="en-US" sz="2800" b="1" dirty="0" smtClean="0">
                <a:solidFill>
                  <a:srgbClr val="669900"/>
                </a:solidFill>
              </a:rPr>
              <a:t>Management Division</a:t>
            </a:r>
            <a:r>
              <a:rPr lang="en-US" sz="2700" b="1" dirty="0" smtClean="0">
                <a:solidFill>
                  <a:srgbClr val="669900"/>
                </a:solidFill>
              </a:rPr>
              <a:t/>
            </a:r>
            <a:br>
              <a:rPr lang="en-US" sz="2700" b="1" dirty="0" smtClean="0">
                <a:solidFill>
                  <a:srgbClr val="669900"/>
                </a:solidFill>
              </a:rPr>
            </a:br>
            <a:r>
              <a:rPr lang="en-US" sz="2800" b="1" dirty="0" smtClean="0">
                <a:solidFill>
                  <a:srgbClr val="669900"/>
                </a:solidFill>
              </a:rPr>
              <a:t>                            </a:t>
            </a:r>
            <a:endParaRPr lang="en-US" sz="2800" b="1" dirty="0">
              <a:solidFill>
                <a:srgbClr val="669900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57200" y="240823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87180" y="2595172"/>
            <a:ext cx="8229600" cy="2667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762000" y="1879461"/>
            <a:ext cx="8001000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Helvetica" pitchFamily="34" charset="0"/>
              </a:rPr>
              <a:t>Employ 117 staff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800" dirty="0" smtClean="0">
              <a:latin typeface="Helvetica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Helvetica" pitchFamily="34" charset="0"/>
              </a:rPr>
              <a:t>Nearly 40% in greater Minnesota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800" dirty="0" smtClean="0">
              <a:latin typeface="Helvetica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Helvetica" pitchFamily="34" charset="0"/>
              </a:rPr>
              <a:t>Many have farming backgrounds; </a:t>
            </a:r>
            <a:r>
              <a:rPr lang="en-US" sz="2800" dirty="0">
                <a:latin typeface="Helvetica" pitchFamily="34" charset="0"/>
              </a:rPr>
              <a:t/>
            </a:r>
            <a:br>
              <a:rPr lang="en-US" sz="2800" dirty="0">
                <a:latin typeface="Helvetica" pitchFamily="34" charset="0"/>
              </a:rPr>
            </a:br>
            <a:r>
              <a:rPr lang="en-US" sz="2800" dirty="0" smtClean="0">
                <a:latin typeface="Helvetica" pitchFamily="34" charset="0"/>
              </a:rPr>
              <a:t>some still farm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800" dirty="0" smtClean="0">
              <a:latin typeface="Helvetica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Helvetica" pitchFamily="34" charset="0"/>
              </a:rPr>
              <a:t>PFMD budget is about $25 million/year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800" dirty="0" smtClean="0">
              <a:latin typeface="Helvetica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Helvetica" pitchFamily="34" charset="0"/>
              </a:rPr>
              <a:t>Largely from fees and Clean Water Fund</a:t>
            </a:r>
          </a:p>
        </p:txBody>
      </p:sp>
    </p:spTree>
    <p:extLst>
      <p:ext uri="{BB962C8B-B14F-4D97-AF65-F5344CB8AC3E}">
        <p14:creationId xmlns:p14="http://schemas.microsoft.com/office/powerpoint/2010/main" val="1644070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52400" y="152400"/>
            <a:ext cx="9144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00" b="1" dirty="0">
                <a:solidFill>
                  <a:schemeClr val="bg1"/>
                </a:solidFill>
                <a:latin typeface="Helvetica" panose="000B0500000000000000" pitchFamily="34" charset="0"/>
              </a:rPr>
              <a:t>Regulatory Activities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257800" y="914400"/>
            <a:ext cx="3657600" cy="1295400"/>
          </a:xfrm>
        </p:spPr>
        <p:txBody>
          <a:bodyPr>
            <a:normAutofit fontScale="90000"/>
          </a:bodyPr>
          <a:lstStyle/>
          <a:p>
            <a:pPr algn="r"/>
            <a:r>
              <a:rPr lang="en-US" sz="2800" b="1" dirty="0" smtClean="0">
                <a:solidFill>
                  <a:srgbClr val="669900"/>
                </a:solidFill>
              </a:rPr>
              <a:t>Pesticide &amp; Fertilizer </a:t>
            </a:r>
            <a:br>
              <a:rPr lang="en-US" sz="2800" b="1" dirty="0" smtClean="0">
                <a:solidFill>
                  <a:srgbClr val="669900"/>
                </a:solidFill>
              </a:rPr>
            </a:br>
            <a:r>
              <a:rPr lang="en-US" sz="2800" b="1" dirty="0" smtClean="0">
                <a:solidFill>
                  <a:srgbClr val="669900"/>
                </a:solidFill>
              </a:rPr>
              <a:t>Management Division</a:t>
            </a:r>
            <a:r>
              <a:rPr lang="en-US" sz="2700" b="1" dirty="0" smtClean="0">
                <a:solidFill>
                  <a:srgbClr val="669900"/>
                </a:solidFill>
              </a:rPr>
              <a:t/>
            </a:r>
            <a:br>
              <a:rPr lang="en-US" sz="2700" b="1" dirty="0" smtClean="0">
                <a:solidFill>
                  <a:srgbClr val="669900"/>
                </a:solidFill>
              </a:rPr>
            </a:br>
            <a:r>
              <a:rPr lang="en-US" sz="2800" b="1" dirty="0" smtClean="0">
                <a:solidFill>
                  <a:srgbClr val="669900"/>
                </a:solidFill>
              </a:rPr>
              <a:t>                            </a:t>
            </a:r>
            <a:endParaRPr lang="en-US" sz="2800" b="1" dirty="0">
              <a:solidFill>
                <a:srgbClr val="669900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57200" y="240823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87180" y="2595172"/>
            <a:ext cx="8229600" cy="2667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994660" y="2278327"/>
            <a:ext cx="7844540" cy="37414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Helvetica" pitchFamily="34" charset="0"/>
              </a:rPr>
              <a:t>Pesticide/fertilizer product registration</a:t>
            </a:r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endParaRPr lang="en-US" sz="800" dirty="0" smtClean="0">
              <a:latin typeface="Helvetica" pitchFamily="34" charset="0"/>
            </a:endParaRPr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Helvetica" pitchFamily="34" charset="0"/>
              </a:rPr>
              <a:t>Applicator licensing</a:t>
            </a:r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endParaRPr lang="en-US" sz="800" dirty="0" smtClean="0">
              <a:latin typeface="Helvetica" pitchFamily="34" charset="0"/>
            </a:endParaRPr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Helvetica" pitchFamily="34" charset="0"/>
              </a:rPr>
              <a:t>Complaint response</a:t>
            </a:r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endParaRPr lang="en-US" sz="800" dirty="0" smtClean="0">
              <a:latin typeface="Helvetica" pitchFamily="34" charset="0"/>
            </a:endParaRPr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Helvetica" pitchFamily="34" charset="0"/>
              </a:rPr>
              <a:t>Facility inspection</a:t>
            </a:r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endParaRPr lang="en-US" sz="800" dirty="0" smtClean="0">
              <a:latin typeface="Helvetica" pitchFamily="34" charset="0"/>
            </a:endParaRPr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Helvetica" pitchFamily="34" charset="0"/>
              </a:rPr>
              <a:t>Emergency response</a:t>
            </a:r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endParaRPr lang="en-US" sz="800" dirty="0" smtClean="0">
              <a:latin typeface="Helvetica" pitchFamily="34" charset="0"/>
            </a:endParaRPr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Helvetica" pitchFamily="34" charset="0"/>
              </a:rPr>
              <a:t>Anhydrous ammonia regulation</a:t>
            </a:r>
          </a:p>
        </p:txBody>
      </p:sp>
    </p:spTree>
    <p:extLst>
      <p:ext uri="{BB962C8B-B14F-4D97-AF65-F5344CB8AC3E}">
        <p14:creationId xmlns:p14="http://schemas.microsoft.com/office/powerpoint/2010/main" val="12780399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5334000" y="914400"/>
            <a:ext cx="3657600" cy="1295400"/>
          </a:xfrm>
        </p:spPr>
        <p:txBody>
          <a:bodyPr>
            <a:normAutofit fontScale="90000"/>
          </a:bodyPr>
          <a:lstStyle/>
          <a:p>
            <a:pPr algn="r"/>
            <a:r>
              <a:rPr lang="en-US" sz="2800" b="1" dirty="0" smtClean="0">
                <a:solidFill>
                  <a:srgbClr val="669900"/>
                </a:solidFill>
              </a:rPr>
              <a:t>Pesticide &amp; Fertilizer </a:t>
            </a:r>
            <a:br>
              <a:rPr lang="en-US" sz="2800" b="1" dirty="0" smtClean="0">
                <a:solidFill>
                  <a:srgbClr val="669900"/>
                </a:solidFill>
              </a:rPr>
            </a:br>
            <a:r>
              <a:rPr lang="en-US" sz="2800" b="1" dirty="0" smtClean="0">
                <a:solidFill>
                  <a:srgbClr val="669900"/>
                </a:solidFill>
              </a:rPr>
              <a:t>Management Division</a:t>
            </a:r>
            <a:r>
              <a:rPr lang="en-US" sz="2700" b="1" dirty="0" smtClean="0">
                <a:solidFill>
                  <a:srgbClr val="669900"/>
                </a:solidFill>
              </a:rPr>
              <a:t/>
            </a:r>
            <a:br>
              <a:rPr lang="en-US" sz="2700" b="1" dirty="0" smtClean="0">
                <a:solidFill>
                  <a:srgbClr val="669900"/>
                </a:solidFill>
              </a:rPr>
            </a:br>
            <a:r>
              <a:rPr lang="en-US" sz="2800" b="1" dirty="0" smtClean="0">
                <a:solidFill>
                  <a:srgbClr val="669900"/>
                </a:solidFill>
              </a:rPr>
              <a:t>                            </a:t>
            </a:r>
            <a:endParaRPr lang="en-US" sz="2800" b="1" dirty="0">
              <a:solidFill>
                <a:srgbClr val="669900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57200" y="240823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87180" y="2595172"/>
            <a:ext cx="8229600" cy="2667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81000" y="48161"/>
            <a:ext cx="5029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Helvetica" panose="000B0500000000000000" pitchFamily="34" charset="0"/>
              </a:rPr>
              <a:t>Incident Response </a:t>
            </a:r>
            <a:br>
              <a:rPr lang="en-US" sz="4000" b="1" dirty="0" smtClean="0">
                <a:solidFill>
                  <a:schemeClr val="bg1"/>
                </a:solidFill>
                <a:latin typeface="Helvetica" panose="000B0500000000000000" pitchFamily="34" charset="0"/>
              </a:rPr>
            </a:br>
            <a:r>
              <a:rPr lang="en-US" sz="4000" b="1" dirty="0" smtClean="0">
                <a:solidFill>
                  <a:schemeClr val="bg1"/>
                </a:solidFill>
                <a:latin typeface="Helvetica" panose="000B0500000000000000" pitchFamily="34" charset="0"/>
              </a:rPr>
              <a:t>    Activities</a:t>
            </a:r>
            <a:endParaRPr lang="en-US" sz="4000" b="1" dirty="0">
              <a:solidFill>
                <a:schemeClr val="bg1"/>
              </a:solidFill>
              <a:latin typeface="Helvetica" panose="000B0500000000000000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90600" y="2209800"/>
            <a:ext cx="8534400" cy="36011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Helvetica" pitchFamily="34" charset="0"/>
              </a:rPr>
              <a:t>Emergency site cleanup</a:t>
            </a:r>
          </a:p>
          <a:p>
            <a:pPr marL="457200" indent="-457200">
              <a:lnSpc>
                <a:spcPct val="114000"/>
              </a:lnSpc>
              <a:buFont typeface="Arial" panose="020B0604020202020204" pitchFamily="34" charset="0"/>
              <a:buChar char="•"/>
            </a:pPr>
            <a:endParaRPr lang="en-US" sz="800" dirty="0" smtClean="0">
              <a:latin typeface="Helvetica" pitchFamily="34" charset="0"/>
            </a:endParaRPr>
          </a:p>
          <a:p>
            <a:pPr marL="457200" indent="-45720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Helvetica" pitchFamily="34" charset="0"/>
              </a:rPr>
              <a:t>Long-term site cleanup</a:t>
            </a:r>
          </a:p>
          <a:p>
            <a:pPr marL="457200" indent="-457200">
              <a:lnSpc>
                <a:spcPct val="114000"/>
              </a:lnSpc>
              <a:buFont typeface="Arial" panose="020B0604020202020204" pitchFamily="34" charset="0"/>
              <a:buChar char="•"/>
            </a:pPr>
            <a:endParaRPr lang="en-US" sz="800" dirty="0" smtClean="0">
              <a:latin typeface="Helvetica" pitchFamily="34" charset="0"/>
            </a:endParaRPr>
          </a:p>
          <a:p>
            <a:pPr marL="457200" indent="-45720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Helvetica" pitchFamily="34" charset="0"/>
              </a:rPr>
              <a:t>Voluntary cleanup</a:t>
            </a:r>
          </a:p>
          <a:p>
            <a:pPr marL="457200" indent="-457200">
              <a:lnSpc>
                <a:spcPct val="114000"/>
              </a:lnSpc>
              <a:buFont typeface="Arial" panose="020B0604020202020204" pitchFamily="34" charset="0"/>
              <a:buChar char="•"/>
            </a:pPr>
            <a:endParaRPr lang="en-US" sz="800" dirty="0" smtClean="0">
              <a:latin typeface="Helvetica" pitchFamily="34" charset="0"/>
            </a:endParaRPr>
          </a:p>
          <a:p>
            <a:pPr marL="457200" indent="-45720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Helvetica" pitchFamily="34" charset="0"/>
              </a:rPr>
              <a:t>Agricultural Chemical Response </a:t>
            </a:r>
            <a:br>
              <a:rPr lang="en-US" sz="2800" dirty="0" smtClean="0">
                <a:latin typeface="Helvetica" pitchFamily="34" charset="0"/>
              </a:rPr>
            </a:br>
            <a:r>
              <a:rPr lang="en-US" sz="2800" dirty="0" smtClean="0">
                <a:latin typeface="Helvetica" pitchFamily="34" charset="0"/>
              </a:rPr>
              <a:t>Reimbursement Account (ACCRA)</a:t>
            </a:r>
          </a:p>
          <a:p>
            <a:pPr marL="457200" indent="-457200">
              <a:lnSpc>
                <a:spcPct val="114000"/>
              </a:lnSpc>
              <a:buFont typeface="Arial" panose="020B0604020202020204" pitchFamily="34" charset="0"/>
              <a:buChar char="•"/>
            </a:pPr>
            <a:endParaRPr lang="en-US" sz="800" dirty="0" smtClean="0">
              <a:latin typeface="Helvetica" pitchFamily="34" charset="0"/>
            </a:endParaRPr>
          </a:p>
          <a:p>
            <a:pPr marL="457200" indent="-45720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Helvetica" pitchFamily="34" charset="0"/>
              </a:rPr>
              <a:t>Superfund</a:t>
            </a:r>
          </a:p>
        </p:txBody>
      </p:sp>
    </p:spTree>
    <p:extLst>
      <p:ext uri="{BB962C8B-B14F-4D97-AF65-F5344CB8AC3E}">
        <p14:creationId xmlns:p14="http://schemas.microsoft.com/office/powerpoint/2010/main" val="30241598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5334000" y="914400"/>
            <a:ext cx="3657600" cy="1295400"/>
          </a:xfrm>
        </p:spPr>
        <p:txBody>
          <a:bodyPr>
            <a:normAutofit fontScale="90000"/>
          </a:bodyPr>
          <a:lstStyle/>
          <a:p>
            <a:pPr algn="r"/>
            <a:r>
              <a:rPr lang="en-US" sz="2800" b="1" dirty="0" smtClean="0">
                <a:solidFill>
                  <a:srgbClr val="669900"/>
                </a:solidFill>
              </a:rPr>
              <a:t>Pesticide &amp; Fertilizer </a:t>
            </a:r>
            <a:br>
              <a:rPr lang="en-US" sz="2800" b="1" dirty="0" smtClean="0">
                <a:solidFill>
                  <a:srgbClr val="669900"/>
                </a:solidFill>
              </a:rPr>
            </a:br>
            <a:r>
              <a:rPr lang="en-US" sz="2800" b="1" dirty="0" smtClean="0">
                <a:solidFill>
                  <a:srgbClr val="669900"/>
                </a:solidFill>
              </a:rPr>
              <a:t>Management Division</a:t>
            </a:r>
            <a:r>
              <a:rPr lang="en-US" sz="2700" b="1" dirty="0" smtClean="0">
                <a:solidFill>
                  <a:srgbClr val="669900"/>
                </a:solidFill>
              </a:rPr>
              <a:t/>
            </a:r>
            <a:br>
              <a:rPr lang="en-US" sz="2700" b="1" dirty="0" smtClean="0">
                <a:solidFill>
                  <a:srgbClr val="669900"/>
                </a:solidFill>
              </a:rPr>
            </a:br>
            <a:r>
              <a:rPr lang="en-US" sz="2800" b="1" dirty="0" smtClean="0">
                <a:solidFill>
                  <a:srgbClr val="669900"/>
                </a:solidFill>
              </a:rPr>
              <a:t>                            </a:t>
            </a:r>
            <a:endParaRPr lang="en-US" sz="2800" b="1" dirty="0">
              <a:solidFill>
                <a:srgbClr val="669900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57200" y="240823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87180" y="2595172"/>
            <a:ext cx="8229600" cy="2667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04800" y="48161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Helvetica" panose="000B0500000000000000" pitchFamily="34" charset="0"/>
              </a:rPr>
              <a:t>Non-Point Source </a:t>
            </a:r>
          </a:p>
          <a:p>
            <a:r>
              <a:rPr lang="en-US" sz="4000" b="1" dirty="0">
                <a:solidFill>
                  <a:schemeClr val="bg1"/>
                </a:solidFill>
                <a:latin typeface="Helvetica" panose="000B0500000000000000" pitchFamily="34" charset="0"/>
              </a:rPr>
              <a:t> </a:t>
            </a:r>
            <a:r>
              <a:rPr lang="en-US" sz="4000" b="1" dirty="0" smtClean="0">
                <a:solidFill>
                  <a:schemeClr val="bg1"/>
                </a:solidFill>
                <a:latin typeface="Helvetica" panose="000B0500000000000000" pitchFamily="34" charset="0"/>
              </a:rPr>
              <a:t>   Programs</a:t>
            </a:r>
            <a:endParaRPr lang="en-US" sz="4000" b="1" dirty="0">
              <a:solidFill>
                <a:schemeClr val="bg1"/>
              </a:solidFill>
              <a:latin typeface="Helvetica" panose="000B0500000000000000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4800" y="1981200"/>
            <a:ext cx="8763000" cy="42774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en-US" sz="3200" b="1" dirty="0" smtClean="0">
                <a:solidFill>
                  <a:srgbClr val="669900"/>
                </a:solidFill>
                <a:latin typeface="Helvetica" pitchFamily="34" charset="0"/>
              </a:rPr>
              <a:t>MDA is responsible for addressing:</a:t>
            </a:r>
          </a:p>
          <a:p>
            <a:pPr marL="342900" lvl="1" indent="-342900">
              <a:spcBef>
                <a:spcPts val="300"/>
              </a:spcBef>
              <a:buFont typeface="Arial" panose="020B0604020202020204" pitchFamily="34" charset="0"/>
              <a:buChar char="•"/>
              <a:defRPr/>
            </a:pPr>
            <a:r>
              <a:rPr lang="en-US" sz="2800" dirty="0" smtClean="0">
                <a:latin typeface="Helvetica" pitchFamily="34" charset="0"/>
                <a:cs typeface="Helvetica" panose="020B0604020202020204" pitchFamily="34" charset="0"/>
              </a:rPr>
              <a:t>Non-point source impacts to groundwater from nitrate from fertilizer</a:t>
            </a:r>
          </a:p>
          <a:p>
            <a:pPr marL="342900" lvl="1" indent="-342900">
              <a:spcBef>
                <a:spcPts val="300"/>
              </a:spcBef>
              <a:buFont typeface="Arial" panose="020B0604020202020204" pitchFamily="34" charset="0"/>
              <a:buChar char="•"/>
              <a:defRPr/>
            </a:pPr>
            <a:endParaRPr lang="en-US" sz="800" dirty="0"/>
          </a:p>
          <a:p>
            <a:pPr marL="342900" lvl="1" indent="-342900">
              <a:spcBef>
                <a:spcPts val="300"/>
              </a:spcBef>
              <a:buFont typeface="Arial" panose="020B0604020202020204" pitchFamily="34" charset="0"/>
              <a:buChar char="•"/>
              <a:defRPr/>
            </a:pPr>
            <a:r>
              <a:rPr lang="en-US" sz="2800" dirty="0" smtClean="0">
                <a:latin typeface="Helvetica" pitchFamily="34" charset="0"/>
                <a:cs typeface="Helvetica" panose="020B0604020202020204" pitchFamily="34" charset="0"/>
              </a:rPr>
              <a:t>Non-point </a:t>
            </a:r>
            <a:r>
              <a:rPr lang="en-US" sz="2800" dirty="0">
                <a:latin typeface="Helvetica" pitchFamily="34" charset="0"/>
                <a:cs typeface="Helvetica" panose="020B0604020202020204" pitchFamily="34" charset="0"/>
              </a:rPr>
              <a:t>source impacts to surface water and groundwater from pesticides </a:t>
            </a:r>
            <a:endParaRPr lang="en-US" sz="2800" dirty="0" smtClean="0">
              <a:latin typeface="Helvetica" pitchFamily="34" charset="0"/>
              <a:cs typeface="Helvetica" panose="020B0604020202020204" pitchFamily="34" charset="0"/>
            </a:endParaRPr>
          </a:p>
          <a:p>
            <a:pPr marL="342900" lvl="1" indent="-342900">
              <a:spcBef>
                <a:spcPts val="300"/>
              </a:spcBef>
              <a:buFont typeface="Arial" panose="020B0604020202020204" pitchFamily="34" charset="0"/>
              <a:buChar char="•"/>
              <a:defRPr/>
            </a:pPr>
            <a:endParaRPr lang="en-US" sz="800" dirty="0">
              <a:latin typeface="Helvetica" pitchFamily="34" charset="0"/>
              <a:cs typeface="Helvetica" panose="020B0604020202020204" pitchFamily="34" charset="0"/>
            </a:endParaRPr>
          </a:p>
          <a:p>
            <a:pPr marL="342900" lvl="1" indent="-342900">
              <a:spcBef>
                <a:spcPts val="300"/>
              </a:spcBef>
              <a:buFont typeface="Arial" panose="020B0604020202020204" pitchFamily="34" charset="0"/>
              <a:buChar char="•"/>
              <a:defRPr/>
            </a:pPr>
            <a:r>
              <a:rPr lang="en-US" sz="2800" dirty="0" smtClean="0">
                <a:latin typeface="Helvetica" pitchFamily="34" charset="0"/>
                <a:cs typeface="Helvetica" panose="020B0604020202020204" pitchFamily="34" charset="0"/>
              </a:rPr>
              <a:t>Other </a:t>
            </a:r>
            <a:r>
              <a:rPr lang="en-US" sz="2800" dirty="0">
                <a:latin typeface="Helvetica" pitchFamily="34" charset="0"/>
                <a:cs typeface="Helvetica" panose="020B0604020202020204" pitchFamily="34" charset="0"/>
              </a:rPr>
              <a:t>health or environmental risks from pesticides</a:t>
            </a:r>
          </a:p>
          <a:p>
            <a:pPr marL="342900" lvl="1" indent="-342900">
              <a:spcBef>
                <a:spcPts val="300"/>
              </a:spcBef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latin typeface="Helvetica" pitchFamily="34" charset="0"/>
                <a:cs typeface="Helvetica" panose="020B0604020202020204" pitchFamily="34" charset="0"/>
              </a:rPr>
              <a:t>Water quality monitoring for pesticides and nitrate</a:t>
            </a:r>
          </a:p>
          <a:p>
            <a:pPr marL="342900" indent="-342900">
              <a:lnSpc>
                <a:spcPct val="114000"/>
              </a:lnSpc>
            </a:pPr>
            <a:endParaRPr lang="en-US" sz="3200" b="1" dirty="0" smtClean="0">
              <a:solidFill>
                <a:schemeClr val="accent3">
                  <a:lumMod val="50000"/>
                </a:schemeClr>
              </a:solidFill>
              <a:latin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99288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5334000" y="914400"/>
            <a:ext cx="3657600" cy="1295400"/>
          </a:xfrm>
        </p:spPr>
        <p:txBody>
          <a:bodyPr>
            <a:normAutofit fontScale="90000"/>
          </a:bodyPr>
          <a:lstStyle/>
          <a:p>
            <a:pPr algn="r"/>
            <a:r>
              <a:rPr lang="en-US" sz="2800" b="1" dirty="0" smtClean="0">
                <a:solidFill>
                  <a:srgbClr val="669900"/>
                </a:solidFill>
              </a:rPr>
              <a:t>Pesticide &amp; Fertilizer </a:t>
            </a:r>
            <a:br>
              <a:rPr lang="en-US" sz="2800" b="1" dirty="0" smtClean="0">
                <a:solidFill>
                  <a:srgbClr val="669900"/>
                </a:solidFill>
              </a:rPr>
            </a:br>
            <a:r>
              <a:rPr lang="en-US" sz="2800" b="1" dirty="0" smtClean="0">
                <a:solidFill>
                  <a:srgbClr val="669900"/>
                </a:solidFill>
              </a:rPr>
              <a:t>Management Division</a:t>
            </a:r>
            <a:r>
              <a:rPr lang="en-US" sz="2700" b="1" dirty="0" smtClean="0">
                <a:solidFill>
                  <a:srgbClr val="669900"/>
                </a:solidFill>
              </a:rPr>
              <a:t/>
            </a:r>
            <a:br>
              <a:rPr lang="en-US" sz="2700" b="1" dirty="0" smtClean="0">
                <a:solidFill>
                  <a:srgbClr val="669900"/>
                </a:solidFill>
              </a:rPr>
            </a:br>
            <a:r>
              <a:rPr lang="en-US" sz="2800" b="1" dirty="0" smtClean="0">
                <a:solidFill>
                  <a:srgbClr val="669900"/>
                </a:solidFill>
              </a:rPr>
              <a:t>                            </a:t>
            </a:r>
            <a:endParaRPr lang="en-US" sz="2800" b="1" dirty="0">
              <a:solidFill>
                <a:srgbClr val="669900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57200" y="240823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87180" y="2595172"/>
            <a:ext cx="8229600" cy="2667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28600" y="76200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Helvetica" panose="000B0500000000000000" pitchFamily="34" charset="0"/>
              </a:rPr>
              <a:t>Non-Point Source </a:t>
            </a:r>
            <a:br>
              <a:rPr lang="en-US" sz="4000" b="1" dirty="0" smtClean="0">
                <a:solidFill>
                  <a:schemeClr val="bg1"/>
                </a:solidFill>
                <a:latin typeface="Helvetica" panose="000B0500000000000000" pitchFamily="34" charset="0"/>
              </a:rPr>
            </a:br>
            <a:r>
              <a:rPr lang="en-US" sz="4000" b="1" dirty="0" smtClean="0">
                <a:solidFill>
                  <a:schemeClr val="bg1"/>
                </a:solidFill>
                <a:latin typeface="Helvetica" panose="000B0500000000000000" pitchFamily="34" charset="0"/>
              </a:rPr>
              <a:t>    Programs</a:t>
            </a:r>
            <a:endParaRPr lang="en-US" sz="4000" b="1" dirty="0">
              <a:solidFill>
                <a:schemeClr val="bg1"/>
              </a:solidFill>
              <a:latin typeface="Helvetica" panose="000B0500000000000000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" y="1964622"/>
            <a:ext cx="8763000" cy="4740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000"/>
              </a:lnSpc>
            </a:pPr>
            <a:r>
              <a:rPr lang="en-US" sz="3200" b="1" dirty="0" smtClean="0">
                <a:solidFill>
                  <a:srgbClr val="669900"/>
                </a:solidFill>
                <a:latin typeface="Helvetica" pitchFamily="34" charset="0"/>
              </a:rPr>
              <a:t>In our approach we seek to:</a:t>
            </a:r>
          </a:p>
          <a:p>
            <a:pPr>
              <a:lnSpc>
                <a:spcPct val="114000"/>
              </a:lnSpc>
            </a:pPr>
            <a:endParaRPr lang="en-US" sz="800" b="1" dirty="0" smtClean="0">
              <a:solidFill>
                <a:schemeClr val="accent3">
                  <a:lumMod val="50000"/>
                </a:schemeClr>
              </a:solidFill>
              <a:latin typeface="Helvetica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Helvetica" pitchFamily="34" charset="0"/>
                <a:cs typeface="Helvetica" panose="020B0604020202020204" pitchFamily="34" charset="0"/>
              </a:rPr>
              <a:t>Make </a:t>
            </a:r>
            <a:r>
              <a:rPr lang="en-US" sz="2800" dirty="0">
                <a:latin typeface="Helvetica" pitchFamily="34" charset="0"/>
                <a:cs typeface="Helvetica" panose="020B0604020202020204" pitchFamily="34" charset="0"/>
              </a:rPr>
              <a:t>decisions based on </a:t>
            </a:r>
            <a:r>
              <a:rPr lang="en-US" sz="2800" dirty="0" smtClean="0">
                <a:latin typeface="Helvetica" pitchFamily="34" charset="0"/>
                <a:cs typeface="Helvetica" panose="020B0604020202020204" pitchFamily="34" charset="0"/>
              </a:rPr>
              <a:t>best </a:t>
            </a:r>
            <a:r>
              <a:rPr lang="en-US" sz="2800" dirty="0">
                <a:latin typeface="Helvetica" pitchFamily="34" charset="0"/>
                <a:cs typeface="Helvetica" panose="020B0604020202020204" pitchFamily="34" charset="0"/>
              </a:rPr>
              <a:t>available </a:t>
            </a:r>
            <a:r>
              <a:rPr lang="en-US" sz="2800" dirty="0" smtClean="0">
                <a:latin typeface="Helvetica" pitchFamily="34" charset="0"/>
                <a:cs typeface="Helvetica" panose="020B0604020202020204" pitchFamily="34" charset="0"/>
              </a:rPr>
              <a:t>science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800" dirty="0" smtClean="0">
              <a:latin typeface="Helvetica" pitchFamily="34" charset="0"/>
              <a:cs typeface="Helvetic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Helvetica" pitchFamily="34" charset="0"/>
                <a:cs typeface="Helvetica" panose="020B0604020202020204" pitchFamily="34" charset="0"/>
              </a:rPr>
              <a:t>Protect </a:t>
            </a:r>
            <a:r>
              <a:rPr lang="en-US" sz="2800" dirty="0">
                <a:latin typeface="Helvetica" pitchFamily="34" charset="0"/>
                <a:cs typeface="Helvetica" panose="020B0604020202020204" pitchFamily="34" charset="0"/>
              </a:rPr>
              <a:t>water resources AND support a strong agricultural </a:t>
            </a:r>
            <a:r>
              <a:rPr lang="en-US" sz="2800" dirty="0" smtClean="0">
                <a:latin typeface="Helvetica" pitchFamily="34" charset="0"/>
                <a:cs typeface="Helvetica" panose="020B0604020202020204" pitchFamily="34" charset="0"/>
              </a:rPr>
              <a:t>economy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800" dirty="0" smtClean="0">
              <a:latin typeface="Helvetica" pitchFamily="34" charset="0"/>
              <a:cs typeface="Helvetic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Helvetica" pitchFamily="34" charset="0"/>
                <a:cs typeface="Helvetica" panose="020B0604020202020204" pitchFamily="34" charset="0"/>
              </a:rPr>
              <a:t>Involve </a:t>
            </a:r>
            <a:r>
              <a:rPr lang="en-US" sz="2800" dirty="0">
                <a:latin typeface="Helvetica" pitchFamily="34" charset="0"/>
                <a:cs typeface="Helvetica" panose="020B0604020202020204" pitchFamily="34" charset="0"/>
              </a:rPr>
              <a:t>the agricultural community and other stakeholders in developing practical </a:t>
            </a:r>
            <a:r>
              <a:rPr lang="en-US" sz="2800" dirty="0" smtClean="0">
                <a:latin typeface="Helvetica" pitchFamily="34" charset="0"/>
                <a:cs typeface="Helvetica" panose="020B0604020202020204" pitchFamily="34" charset="0"/>
              </a:rPr>
              <a:t>solutions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800" dirty="0" smtClean="0">
              <a:latin typeface="Helvetica" pitchFamily="34" charset="0"/>
              <a:cs typeface="Helvetic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Helvetica" pitchFamily="34" charset="0"/>
                <a:cs typeface="Helvetica" panose="020B0604020202020204" pitchFamily="34" charset="0"/>
              </a:rPr>
              <a:t>Build </a:t>
            </a:r>
            <a:r>
              <a:rPr lang="en-US" sz="2800" dirty="0">
                <a:latin typeface="Helvetica" pitchFamily="34" charset="0"/>
                <a:cs typeface="Helvetica" panose="020B0604020202020204" pitchFamily="34" charset="0"/>
              </a:rPr>
              <a:t>relationships and coordinate with other programs and plans  </a:t>
            </a:r>
          </a:p>
          <a:p>
            <a:pPr>
              <a:lnSpc>
                <a:spcPct val="114000"/>
              </a:lnSpc>
            </a:pPr>
            <a:endParaRPr lang="en-US" sz="3200" b="1" dirty="0" smtClean="0">
              <a:solidFill>
                <a:schemeClr val="accent3">
                  <a:lumMod val="50000"/>
                </a:schemeClr>
              </a:solidFill>
              <a:latin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63362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5334000" y="914400"/>
            <a:ext cx="3657600" cy="1295400"/>
          </a:xfrm>
        </p:spPr>
        <p:txBody>
          <a:bodyPr>
            <a:normAutofit fontScale="90000"/>
          </a:bodyPr>
          <a:lstStyle/>
          <a:p>
            <a:pPr algn="r"/>
            <a:r>
              <a:rPr lang="en-US" sz="2800" b="1" dirty="0" smtClean="0">
                <a:solidFill>
                  <a:srgbClr val="669900"/>
                </a:solidFill>
              </a:rPr>
              <a:t>MDA Pesticide &amp; Fertilizer </a:t>
            </a:r>
            <a:br>
              <a:rPr lang="en-US" sz="2800" b="1" dirty="0" smtClean="0">
                <a:solidFill>
                  <a:srgbClr val="669900"/>
                </a:solidFill>
              </a:rPr>
            </a:br>
            <a:r>
              <a:rPr lang="en-US" sz="2800" b="1" dirty="0" smtClean="0">
                <a:solidFill>
                  <a:srgbClr val="669900"/>
                </a:solidFill>
              </a:rPr>
              <a:t>Management Division</a:t>
            </a:r>
            <a:r>
              <a:rPr lang="en-US" sz="2700" b="1" dirty="0" smtClean="0">
                <a:solidFill>
                  <a:srgbClr val="669900"/>
                </a:solidFill>
              </a:rPr>
              <a:t/>
            </a:r>
            <a:br>
              <a:rPr lang="en-US" sz="2700" b="1" dirty="0" smtClean="0">
                <a:solidFill>
                  <a:srgbClr val="669900"/>
                </a:solidFill>
              </a:rPr>
            </a:br>
            <a:r>
              <a:rPr lang="en-US" sz="2800" b="1" dirty="0" smtClean="0">
                <a:solidFill>
                  <a:srgbClr val="669900"/>
                </a:solidFill>
              </a:rPr>
              <a:t>                            </a:t>
            </a:r>
            <a:endParaRPr lang="en-US" sz="2800" b="1" dirty="0">
              <a:solidFill>
                <a:srgbClr val="669900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57200" y="240823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87180" y="2595172"/>
            <a:ext cx="8229600" cy="2667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28600" y="76200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Helvetica" panose="000B0500000000000000" pitchFamily="34" charset="0"/>
              </a:rPr>
              <a:t>Non-Point Source </a:t>
            </a:r>
            <a:br>
              <a:rPr lang="en-US" sz="4000" b="1" dirty="0" smtClean="0">
                <a:solidFill>
                  <a:schemeClr val="bg1"/>
                </a:solidFill>
                <a:latin typeface="Helvetica" panose="000B0500000000000000" pitchFamily="34" charset="0"/>
              </a:rPr>
            </a:br>
            <a:r>
              <a:rPr lang="en-US" sz="4000" b="1" dirty="0" smtClean="0">
                <a:solidFill>
                  <a:schemeClr val="bg1"/>
                </a:solidFill>
                <a:latin typeface="Helvetica" panose="000B0500000000000000" pitchFamily="34" charset="0"/>
              </a:rPr>
              <a:t>   Programs</a:t>
            </a:r>
            <a:endParaRPr lang="en-US" sz="4000" b="1" dirty="0">
              <a:solidFill>
                <a:schemeClr val="bg1"/>
              </a:solidFill>
              <a:latin typeface="Helvetica" panose="000B0500000000000000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" y="1970306"/>
            <a:ext cx="830580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669900"/>
                </a:solidFill>
                <a:latin typeface="Helvetica" pitchFamily="34" charset="0"/>
              </a:rPr>
              <a:t>Fertilizer non-point activities:</a:t>
            </a:r>
          </a:p>
          <a:p>
            <a:endParaRPr lang="en-US" sz="800" b="1" dirty="0" smtClean="0">
              <a:solidFill>
                <a:schemeClr val="accent3">
                  <a:lumMod val="50000"/>
                </a:schemeClr>
              </a:solidFill>
              <a:latin typeface="Helvetica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Helvetica" pitchFamily="34" charset="0"/>
                <a:cs typeface="Helvetica" panose="020B0604020202020204" pitchFamily="34" charset="0"/>
              </a:rPr>
              <a:t>Nitrogen Fertilizer Management Plan for nitrate in groundwater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800" dirty="0" smtClean="0">
              <a:latin typeface="Helvetica" pitchFamily="34" charset="0"/>
              <a:cs typeface="Helvetic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Helvetica" pitchFamily="34" charset="0"/>
                <a:cs typeface="Helvetica" panose="020B0604020202020204" pitchFamily="34" charset="0"/>
              </a:rPr>
              <a:t>Fertilizer best management practices (BMPs)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800" dirty="0" smtClean="0">
              <a:latin typeface="Helvetica" pitchFamily="34" charset="0"/>
              <a:cs typeface="Helvetic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Helvetica" pitchFamily="34" charset="0"/>
                <a:cs typeface="Helvetica" panose="020B0604020202020204" pitchFamily="34" charset="0"/>
              </a:rPr>
              <a:t>Technical assistance for impaired waters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800" dirty="0" smtClean="0">
              <a:latin typeface="Helvetica" pitchFamily="34" charset="0"/>
              <a:cs typeface="Helvetic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Helvetica" pitchFamily="34" charset="0"/>
                <a:cs typeface="Helvetica" panose="020B0604020202020204" pitchFamily="34" charset="0"/>
              </a:rPr>
              <a:t>Funding priority research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800" dirty="0" smtClean="0">
              <a:latin typeface="Helvetica" pitchFamily="34" charset="0"/>
              <a:cs typeface="Helvetica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Helvetica" pitchFamily="34" charset="0"/>
                <a:cs typeface="Helvetica" panose="020B0604020202020204" pitchFamily="34" charset="0"/>
              </a:rPr>
              <a:t>Certification of Soil and Manure Testing Labs</a:t>
            </a:r>
            <a:endParaRPr lang="en-US" sz="2800" dirty="0">
              <a:latin typeface="Helvetica" pitchFamily="34" charset="0"/>
              <a:cs typeface="Helvetica" panose="020B0604020202020204" pitchFamily="34" charset="0"/>
            </a:endParaRPr>
          </a:p>
          <a:p>
            <a:endParaRPr lang="en-US" sz="3200" b="1" dirty="0" smtClean="0">
              <a:solidFill>
                <a:schemeClr val="accent3">
                  <a:lumMod val="50000"/>
                </a:schemeClr>
              </a:solidFill>
              <a:latin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93010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623</TotalTime>
  <Words>325</Words>
  <Application>Microsoft Office PowerPoint</Application>
  <PresentationFormat>On-screen Show (4:3)</PresentationFormat>
  <Paragraphs>118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Helvetica</vt:lpstr>
      <vt:lpstr>Office Theme</vt:lpstr>
      <vt:lpstr>PowerPoint Presentation</vt:lpstr>
      <vt:lpstr>Pesticide &amp; Fertilizer  Management Division                             </vt:lpstr>
      <vt:lpstr>MDA Pesticide &amp; Fertilizer  Management Division                             </vt:lpstr>
      <vt:lpstr>Pesticide &amp; Fertilizer  Management Division                             </vt:lpstr>
      <vt:lpstr>Pesticide &amp; Fertilizer  Management Division                             </vt:lpstr>
      <vt:lpstr>Pesticide &amp; Fertilizer  Management Division                             </vt:lpstr>
      <vt:lpstr>Pesticide &amp; Fertilizer  Management Division                             </vt:lpstr>
      <vt:lpstr>Pesticide &amp; Fertilizer  Management Division                             </vt:lpstr>
      <vt:lpstr>MDA Pesticide &amp; Fertilizer  Management Division                             </vt:lpstr>
      <vt:lpstr>MDA Pesticide &amp; Fertilizer  Management Division                             </vt:lpstr>
      <vt:lpstr> Pesticide &amp; Fertilizer  Management Division                          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Kabao Her</dc:creator>
  <cp:lastModifiedBy>Software Administration</cp:lastModifiedBy>
  <cp:revision>48</cp:revision>
  <dcterms:created xsi:type="dcterms:W3CDTF">2014-04-17T21:19:36Z</dcterms:created>
  <dcterms:modified xsi:type="dcterms:W3CDTF">2015-01-20T20:19:32Z</dcterms:modified>
</cp:coreProperties>
</file>