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00" r:id="rId2"/>
    <p:sldId id="361" r:id="rId3"/>
    <p:sldId id="366" r:id="rId4"/>
    <p:sldId id="365" r:id="rId5"/>
    <p:sldId id="383" r:id="rId6"/>
    <p:sldId id="371" r:id="rId7"/>
    <p:sldId id="374" r:id="rId8"/>
    <p:sldId id="373" r:id="rId9"/>
    <p:sldId id="380" r:id="rId10"/>
    <p:sldId id="372" r:id="rId11"/>
    <p:sldId id="384" r:id="rId12"/>
    <p:sldId id="385" r:id="rId13"/>
    <p:sldId id="386" r:id="rId14"/>
    <p:sldId id="387" r:id="rId15"/>
    <p:sldId id="388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B63"/>
    <a:srgbClr val="FDF195"/>
    <a:srgbClr val="D2232A"/>
    <a:srgbClr val="FDE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88" autoAdjust="0"/>
    <p:restoredTop sz="95971" autoAdjust="0"/>
  </p:normalViewPr>
  <p:slideViewPr>
    <p:cSldViewPr>
      <p:cViewPr varScale="1">
        <p:scale>
          <a:sx n="112" d="100"/>
          <a:sy n="112" d="100"/>
        </p:scale>
        <p:origin x="13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C6BDE-5748-6642-B22E-731F1A59055A}" type="datetimeFigureOut">
              <a:rPr lang="en-US" smtClean="0"/>
              <a:t>1/30/2017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D1AE8-ABC1-154C-9C05-36884D9756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449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A14C536-ED96-4861-A91C-1A1913D48549}" type="datetimeFigureOut">
              <a:rPr lang="en-US"/>
              <a:pPr>
                <a:defRPr/>
              </a:pPr>
              <a:t>1/30/2017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52B7416-3FF9-402E-B102-1BA3A952E6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93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204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Stephanie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4996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9289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6433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6542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086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710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465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436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924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785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Stephanie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186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Stephanie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29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Stephanie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152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Stephanie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B7416-3FF9-402E-B102-1BA3A952E6C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4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6019800"/>
            <a:ext cx="208121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7526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Your Presentation Title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352800"/>
            <a:ext cx="6400800" cy="19812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subtitle,</a:t>
            </a:r>
            <a:br>
              <a:rPr lang="en-US" dirty="0" smtClean="0"/>
            </a:br>
            <a:r>
              <a:rPr lang="en-US" dirty="0" smtClean="0"/>
              <a:t>author, date etc. or delete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048000" y="6343650"/>
            <a:ext cx="4876800" cy="365125"/>
          </a:xfrm>
        </p:spPr>
        <p:txBody>
          <a:bodyPr/>
          <a:lstStyle>
            <a:lvl1pPr algn="l">
              <a:defRPr sz="1400" i="1" dirty="0" smtClean="0">
                <a:solidFill>
                  <a:schemeClr val="tx1"/>
                </a:solidFill>
                <a:latin typeface="Myriad Pro Cond" pitchFamily="34" charset="0"/>
              </a:defRPr>
            </a:lvl1pPr>
          </a:lstStyle>
          <a:p>
            <a:pPr>
              <a:defRPr/>
            </a:pPr>
            <a:r>
              <a:rPr lang="en-US" dirty="0"/>
              <a:t>“Leading for educational excellence and equity. Every day for every one.”</a:t>
            </a:r>
          </a:p>
        </p:txBody>
      </p:sp>
    </p:spTree>
    <p:extLst>
      <p:ext uri="{BB962C8B-B14F-4D97-AF65-F5344CB8AC3E}">
        <p14:creationId xmlns:p14="http://schemas.microsoft.com/office/powerpoint/2010/main" val="3001170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4pPr>
              <a:defRPr b="0"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en-US" dirty="0" smtClean="0"/>
              <a:t>Your information here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Your title here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education.state.mn.us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747FA44-02FD-4485-B373-A98F0B4349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6294038"/>
            <a:ext cx="1319212" cy="41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3708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Your Title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Edit with your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Edit with your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education.state.mn.us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EABB14B-8719-47FB-A82C-5265EF1B03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6294038"/>
            <a:ext cx="1319212" cy="41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913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Your Title here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education.state.mn.us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7616659-3C90-4EB4-9B06-406AF7F8AB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6294038"/>
            <a:ext cx="1319212" cy="41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8618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education.state.mn.us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85F6034-01AB-474B-9F12-441A4FA791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6294038"/>
            <a:ext cx="1319212" cy="41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2008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B63">
            <a:alpha val="4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1" dirty="0" smtClean="0">
                <a:solidFill>
                  <a:srgbClr val="D2232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education.state.mn.us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D2232A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D2232A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D2232A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D2232A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D2232A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D2232A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D2232A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D2232A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D2232A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6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2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2573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b="1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20.education.state.mn.us/MdeOrgView/groupTag/standardDisplayHeads/ECS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ducation.state.mn.us/MDE/dse/wbwf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3810000"/>
            <a:ext cx="8229600" cy="1371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 smtClean="0"/>
              <a:t>House Education Innovation Policy Committee </a:t>
            </a:r>
          </a:p>
          <a:p>
            <a:pPr marL="0" indent="0" algn="ctr">
              <a:buNone/>
            </a:pPr>
            <a:r>
              <a:rPr lang="en-US" sz="2000" dirty="0" smtClean="0"/>
              <a:t>Tuesday, January 31, 2017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/>
          <a:lstStyle/>
          <a:p>
            <a:r>
              <a:rPr lang="en-US" dirty="0" smtClean="0"/>
              <a:t>World’s Best Workforce (WBWF)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610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3600" dirty="0" smtClean="0"/>
              <a:t>State WBWF Data Profiles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4216612"/>
              </p:ext>
            </p:extLst>
          </p:nvPr>
        </p:nvGraphicFramePr>
        <p:xfrm>
          <a:off x="381000" y="777288"/>
          <a:ext cx="8382000" cy="5944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4876800"/>
              </a:tblGrid>
              <a:tr h="372350">
                <a:tc>
                  <a:txBody>
                    <a:bodyPr/>
                    <a:lstStyle/>
                    <a:p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Measures  Provided</a:t>
                      </a:r>
                      <a:r>
                        <a:rPr lang="en-US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by MDE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/>
                </a:tc>
              </a:tr>
              <a:tr h="851571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 Students Ready for Kindergarten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MDE has a menu of 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 and reliable tools districts can use to assess Kindergarten readiness. Data not available statewide.</a:t>
                      </a:r>
                    </a:p>
                  </a:txBody>
                  <a:tcPr marT="45714" marB="45714"/>
                </a:tc>
              </a:tr>
              <a:tr h="1086044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 Students in Third Grade Achieving Grade-Level Literacy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 student group: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 reading percent proficient in 2016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Grade 3 reading 2017 goal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Grade 4 reading growth scores</a:t>
                      </a:r>
                    </a:p>
                  </a:txBody>
                  <a:tcPr marT="45714" marB="45714"/>
                </a:tc>
              </a:tr>
              <a:tr h="1107046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Close the Achievement Gap(s) Among All Groups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 student group: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 and reading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proficiency compared to targets to reduce gap by 50% by 2017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Indicates if districts met targets in 2016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/>
                </a:tc>
              </a:tr>
              <a:tr h="851571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All Students Career- and </a:t>
                      </a:r>
                      <a:r>
                        <a:rPr lang="en-US" sz="18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College-Ready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 student group: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 math percent proficient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Grade 8 math 2017 goal</a:t>
                      </a:r>
                    </a:p>
                  </a:txBody>
                  <a:tcPr marT="45714" marB="45714"/>
                </a:tc>
              </a:tr>
              <a:tr h="837802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 Students Graduate</a:t>
                      </a:r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 student group: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graduation rates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 needed to reach 90% goal by 2020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/>
                </a:tc>
              </a:tr>
              <a:tr h="837802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Equitable Access to Excellent Teachers</a:t>
                      </a:r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 data on the percent of inexperienced teachers and percent of classes taught by unqualified or out of field teachers</a:t>
                      </a:r>
                    </a:p>
                  </a:txBody>
                  <a:tcPr marT="45714" marB="4571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9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MDE conducted seven focus groups across the state to solicit feedback from districts on the implementation of WBWF</a:t>
            </a:r>
          </a:p>
          <a:p>
            <a:pPr lvl="1"/>
            <a:r>
              <a:rPr lang="en-US" dirty="0" smtClean="0"/>
              <a:t>Participants included superintendents, principals, teachers, data coordinators, and other district administrators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WBWF Focus Groups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096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 smtClean="0"/>
              <a:t>Districts are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ntegrating WBWF engagement activities with existing community activities.</a:t>
            </a:r>
          </a:p>
          <a:p>
            <a:pPr lvl="1"/>
            <a:r>
              <a:rPr lang="en-US" smtClean="0"/>
              <a:t>Increasing </a:t>
            </a:r>
            <a:r>
              <a:rPr lang="en-US" dirty="0" smtClean="0"/>
              <a:t>partnerships with local mental health services and local businesses for mentoring/training.</a:t>
            </a:r>
          </a:p>
          <a:p>
            <a:pPr lvl="1"/>
            <a:r>
              <a:rPr lang="en-US" dirty="0" smtClean="0"/>
              <a:t>Aligning WBWF goals with the district strategic plan, making WBWF part of the overall district focus.</a:t>
            </a:r>
          </a:p>
          <a:p>
            <a:pPr lvl="1"/>
            <a:r>
              <a:rPr lang="en-US" dirty="0" smtClean="0"/>
              <a:t>Increasing their knowledge of the assessment options, which inform districts’ assessment selection and is inspiring some to change their assessment tools.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2718"/>
            <a:ext cx="8229600" cy="1143000"/>
          </a:xfrm>
        </p:spPr>
        <p:txBody>
          <a:bodyPr/>
          <a:lstStyle/>
          <a:p>
            <a:r>
              <a:rPr lang="en-US" dirty="0" smtClean="0"/>
              <a:t>Successes Learned from Focus Groups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510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Districts have</a:t>
            </a:r>
          </a:p>
          <a:p>
            <a:pPr lvl="1"/>
            <a:r>
              <a:rPr lang="en-US" dirty="0" smtClean="0"/>
              <a:t>Found determining local measures challenging, given the diversity of student needs.</a:t>
            </a:r>
          </a:p>
          <a:p>
            <a:pPr lvl="1"/>
            <a:r>
              <a:rPr lang="en-US" dirty="0" smtClean="0"/>
              <a:t>Struggled to access kindergarten readiness data.</a:t>
            </a:r>
          </a:p>
          <a:p>
            <a:pPr lvl="1"/>
            <a:r>
              <a:rPr lang="en-US" dirty="0" smtClean="0"/>
              <a:t>Found that determining the proper assessment tool for tracking student progress toward each goal challenging.</a:t>
            </a:r>
          </a:p>
          <a:p>
            <a:pPr lvl="1"/>
            <a:r>
              <a:rPr lang="en-US" dirty="0" smtClean="0"/>
              <a:t>Struggled to provide enough professional development to support classroom changes driven by WBWF.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42107"/>
            <a:ext cx="8229600" cy="1143000"/>
          </a:xfrm>
        </p:spPr>
        <p:txBody>
          <a:bodyPr/>
          <a:lstStyle/>
          <a:p>
            <a:r>
              <a:rPr lang="en-US" dirty="0" smtClean="0"/>
              <a:t>Challenges Learned from Focus Groups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846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03493"/>
            <a:ext cx="8229600" cy="4292507"/>
          </a:xfrm>
        </p:spPr>
        <p:txBody>
          <a:bodyPr/>
          <a:lstStyle/>
          <a:p>
            <a:r>
              <a:rPr lang="en-US" dirty="0" smtClean="0"/>
              <a:t>Improve the data-driven definition of career and college readiness.</a:t>
            </a:r>
          </a:p>
          <a:p>
            <a:r>
              <a:rPr lang="en-US" dirty="0" smtClean="0"/>
              <a:t>Support inter-district communication to share experiences, successes, and challenges.</a:t>
            </a:r>
          </a:p>
          <a:p>
            <a:r>
              <a:rPr lang="en-US" dirty="0" smtClean="0"/>
              <a:t>Align state WBWF and federal ESSA systems to build a cohesive system around common goals.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Items for Consideration </a:t>
            </a:r>
            <a:br>
              <a:rPr lang="en-US" dirty="0" smtClean="0"/>
            </a:br>
            <a:r>
              <a:rPr lang="en-US" dirty="0" smtClean="0"/>
              <a:t>Based on Lessons Learned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798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2895600"/>
          </a:xfrm>
        </p:spPr>
        <p:txBody>
          <a:bodyPr/>
          <a:lstStyle/>
          <a:p>
            <a:r>
              <a:rPr lang="en-US" sz="7200" dirty="0" smtClean="0">
                <a:latin typeface="+mn-lt"/>
              </a:rPr>
              <a:t>Thank you</a:t>
            </a:r>
            <a:endParaRPr lang="en-US" sz="40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14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r>
              <a:rPr lang="en-US" dirty="0" smtClean="0"/>
              <a:t>WBWF legislation passed in 2013.</a:t>
            </a:r>
          </a:p>
          <a:p>
            <a:r>
              <a:rPr lang="en-US" dirty="0" smtClean="0"/>
              <a:t>School boards are to develop a long-term, strategic plans to reach the five WBWF goals.</a:t>
            </a:r>
          </a:p>
          <a:p>
            <a:pPr lvl="1"/>
            <a:r>
              <a:rPr lang="en-US" b="0" dirty="0"/>
              <a:t>All Students Ready for Kindergarten</a:t>
            </a:r>
          </a:p>
          <a:p>
            <a:pPr lvl="1"/>
            <a:r>
              <a:rPr lang="en-US" b="0" dirty="0"/>
              <a:t>All Third Graders Proficient in Reading</a:t>
            </a:r>
          </a:p>
          <a:p>
            <a:pPr lvl="1"/>
            <a:r>
              <a:rPr lang="en-US" b="0" dirty="0"/>
              <a:t>All Achievement Gaps Closed</a:t>
            </a:r>
          </a:p>
          <a:p>
            <a:pPr lvl="1"/>
            <a:r>
              <a:rPr lang="en-US" b="0" dirty="0"/>
              <a:t>All Students Graduate from High School</a:t>
            </a:r>
          </a:p>
          <a:p>
            <a:pPr lvl="1"/>
            <a:r>
              <a:rPr lang="en-US" b="0" dirty="0" smtClean="0"/>
              <a:t>All </a:t>
            </a:r>
            <a:r>
              <a:rPr lang="en-US" b="0" dirty="0"/>
              <a:t>Students Career and College </a:t>
            </a:r>
            <a:r>
              <a:rPr lang="en-US" b="0" dirty="0" smtClean="0"/>
              <a:t>Ready</a:t>
            </a:r>
          </a:p>
          <a:p>
            <a:r>
              <a:rPr lang="en-US" dirty="0" smtClean="0"/>
              <a:t>All public districts and charters are included.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/>
          <a:lstStyle/>
          <a:p>
            <a:r>
              <a:rPr lang="en-US" sz="3600" dirty="0" smtClean="0"/>
              <a:t>WBWF Goals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0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10200"/>
          </a:xfrm>
        </p:spPr>
        <p:txBody>
          <a:bodyPr/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altLang="en-US" sz="2400" dirty="0" smtClean="0"/>
              <a:t>School boards</a:t>
            </a:r>
          </a:p>
          <a:p>
            <a:pPr marL="914400" lvl="1" indent="-457200">
              <a:spcBef>
                <a:spcPts val="2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altLang="en-US" sz="2000" dirty="0" smtClean="0"/>
              <a:t>Adopt a comprehensive, long-term strategic plan to support teaching and learning.</a:t>
            </a:r>
          </a:p>
          <a:p>
            <a:pPr lvl="2">
              <a:spcBef>
                <a:spcPts val="200"/>
              </a:spcBef>
              <a:spcAft>
                <a:spcPts val="400"/>
              </a:spcAft>
            </a:pPr>
            <a:r>
              <a:rPr lang="en-US" altLang="en-US" dirty="0" smtClean="0"/>
              <a:t>Advisory Committee established.</a:t>
            </a:r>
          </a:p>
          <a:p>
            <a:pPr lvl="2">
              <a:spcBef>
                <a:spcPts val="200"/>
              </a:spcBef>
              <a:spcAft>
                <a:spcPts val="400"/>
              </a:spcAft>
            </a:pPr>
            <a:r>
              <a:rPr lang="en-US" altLang="en-US" dirty="0" smtClean="0"/>
              <a:t>Not submitted to MDE.</a:t>
            </a:r>
          </a:p>
          <a:p>
            <a:pPr marL="914400" lvl="1" indent="-457200">
              <a:spcBef>
                <a:spcPts val="2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altLang="en-US" sz="2000" dirty="0" smtClean="0"/>
              <a:t>Publish an annual report.</a:t>
            </a:r>
          </a:p>
          <a:p>
            <a:pPr lvl="2">
              <a:spcBef>
                <a:spcPts val="200"/>
              </a:spcBef>
              <a:spcAft>
                <a:spcPts val="400"/>
              </a:spcAft>
            </a:pPr>
            <a:r>
              <a:rPr lang="en-US" altLang="en-US" dirty="0" smtClean="0"/>
              <a:t>Reflecting on previous year and planning forward.</a:t>
            </a:r>
          </a:p>
          <a:p>
            <a:pPr lvl="2">
              <a:spcBef>
                <a:spcPts val="200"/>
              </a:spcBef>
              <a:spcAft>
                <a:spcPts val="400"/>
              </a:spcAft>
            </a:pPr>
            <a:r>
              <a:rPr lang="en-US" altLang="en-US" dirty="0" smtClean="0"/>
              <a:t>Not submitted to MDE; Posted to website.</a:t>
            </a:r>
          </a:p>
          <a:p>
            <a:pPr marL="914400" lvl="1" indent="-457200">
              <a:spcBef>
                <a:spcPts val="2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altLang="en-US" sz="2000" dirty="0" smtClean="0"/>
              <a:t>Hold an annual public meeting. </a:t>
            </a:r>
          </a:p>
          <a:p>
            <a:pPr lvl="2">
              <a:spcBef>
                <a:spcPts val="200"/>
              </a:spcBef>
              <a:spcAft>
                <a:spcPts val="400"/>
              </a:spcAft>
            </a:pPr>
            <a:r>
              <a:rPr lang="en-US" altLang="en-US" dirty="0" smtClean="0"/>
              <a:t>Reflecting on previous year and planning forward.</a:t>
            </a:r>
          </a:p>
          <a:p>
            <a:pPr marL="914400" lvl="1" indent="-457200">
              <a:spcBef>
                <a:spcPts val="2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altLang="en-US" sz="2000" dirty="0" smtClean="0"/>
              <a:t>Develop a brief summary of the annual report.</a:t>
            </a:r>
            <a:endParaRPr lang="en-US" altLang="en-US" sz="2000" i="1" dirty="0" smtClean="0"/>
          </a:p>
          <a:p>
            <a:pPr lvl="2">
              <a:spcBef>
                <a:spcPts val="200"/>
              </a:spcBef>
              <a:spcAft>
                <a:spcPts val="400"/>
              </a:spcAft>
            </a:pPr>
            <a:r>
              <a:rPr lang="en-US" altLang="en-US" dirty="0" smtClean="0"/>
              <a:t>Reflecting on previous year.</a:t>
            </a:r>
          </a:p>
          <a:p>
            <a:pPr lvl="2">
              <a:spcBef>
                <a:spcPts val="200"/>
              </a:spcBef>
              <a:spcAft>
                <a:spcPts val="400"/>
              </a:spcAft>
            </a:pPr>
            <a:r>
              <a:rPr lang="en-US" altLang="en-US" dirty="0" smtClean="0"/>
              <a:t>Submitted to MDE.</a:t>
            </a:r>
          </a:p>
        </p:txBody>
      </p:sp>
      <p:sp>
        <p:nvSpPr>
          <p:cNvPr id="10243" name="Title 2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600" dirty="0" smtClean="0"/>
              <a:t>WBWF Process</a:t>
            </a:r>
          </a:p>
        </p:txBody>
      </p:sp>
      <p:sp>
        <p:nvSpPr>
          <p:cNvPr id="10244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>
                <a:solidFill>
                  <a:srgbClr val="D2232A"/>
                </a:solidFill>
              </a:rPr>
              <a:t>education.state.mn.us</a:t>
            </a:r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69AB7D0-1732-4CAE-BFE5-EE246A3B1225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049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14800"/>
          </a:xfrm>
        </p:spPr>
        <p:txBody>
          <a:bodyPr/>
          <a:lstStyle/>
          <a:p>
            <a:r>
              <a:rPr lang="en-US" dirty="0" smtClean="0"/>
              <a:t>To provide standard, meaningful feedback, MDE developed a template for all districts to submit information and a rubric that is used by MDE reviewers.</a:t>
            </a:r>
          </a:p>
          <a:p>
            <a:r>
              <a:rPr lang="en-US" dirty="0" smtClean="0"/>
              <a:t>2015-2016 summaries were due Dec 15, 2016.</a:t>
            </a:r>
          </a:p>
          <a:p>
            <a:r>
              <a:rPr lang="en-US" dirty="0" smtClean="0"/>
              <a:t>MDE reviews began on January 4, 2017.</a:t>
            </a:r>
          </a:p>
          <a:p>
            <a:r>
              <a:rPr lang="en-US" dirty="0" smtClean="0"/>
              <a:t>Feedback will be sent to districts in March 2017.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3600" dirty="0" smtClean="0"/>
              <a:t>WBWF Annual Report Summaries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42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8235" y="1361422"/>
            <a:ext cx="8229600" cy="4886978"/>
          </a:xfrm>
        </p:spPr>
        <p:txBody>
          <a:bodyPr/>
          <a:lstStyle/>
          <a:p>
            <a:r>
              <a:rPr lang="en-US" sz="2400" dirty="0" smtClean="0"/>
              <a:t>62 MDE staff members currently reviewing district summaries.</a:t>
            </a:r>
          </a:p>
          <a:p>
            <a:r>
              <a:rPr lang="en-US" sz="2400" dirty="0" smtClean="0"/>
              <a:t>MDE </a:t>
            </a:r>
            <a:r>
              <a:rPr lang="en-US" sz="2400" dirty="0"/>
              <a:t>staff member coordinates the review process and provides training to </a:t>
            </a:r>
            <a:r>
              <a:rPr lang="en-US" sz="2400" dirty="0" smtClean="0"/>
              <a:t>reviewers.</a:t>
            </a:r>
            <a:endParaRPr lang="en-US" sz="2400" dirty="0"/>
          </a:p>
          <a:p>
            <a:r>
              <a:rPr lang="en-US" sz="2400" dirty="0" smtClean="0"/>
              <a:t>Two administrative positions support the collection of summaries (via email) and dissemination of feedback to districts.</a:t>
            </a:r>
          </a:p>
          <a:p>
            <a:r>
              <a:rPr lang="en-US" sz="2400" dirty="0" smtClean="0"/>
              <a:t>Data analytics team runs the data and compiles the data profiles.</a:t>
            </a:r>
          </a:p>
          <a:p>
            <a:r>
              <a:rPr lang="en-US" sz="2400" dirty="0" smtClean="0"/>
              <a:t>MDE staff member leads the technical assistance for districts as well as the development of guidance resources.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MDE Work to Meet WBWF Legislation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340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105400"/>
          </a:xfrm>
        </p:spPr>
        <p:txBody>
          <a:bodyPr/>
          <a:lstStyle/>
          <a:p>
            <a:r>
              <a:rPr lang="en-US" sz="2400" dirty="0" smtClean="0"/>
              <a:t>Districts have flexibility to establish WBWF goals and benchmarks using local or state metrics.</a:t>
            </a:r>
          </a:p>
          <a:p>
            <a:r>
              <a:rPr lang="en-US" sz="2400" dirty="0" smtClean="0"/>
              <a:t>Many districts choose to use local measures to set goals and track progress. </a:t>
            </a:r>
          </a:p>
          <a:p>
            <a:pPr lvl="1"/>
            <a:r>
              <a:rPr lang="en-US" sz="2000" b="0" dirty="0" smtClean="0"/>
              <a:t>Quality </a:t>
            </a:r>
            <a:r>
              <a:rPr lang="en-US" sz="2000" b="0" dirty="0"/>
              <a:t>and rigor of local goals vary across the state</a:t>
            </a:r>
            <a:r>
              <a:rPr lang="en-US" sz="2000" b="0" dirty="0" smtClean="0"/>
              <a:t>.</a:t>
            </a:r>
          </a:p>
          <a:p>
            <a:pPr lvl="1"/>
            <a:r>
              <a:rPr lang="en-US" sz="2000" b="0" dirty="0" smtClean="0"/>
              <a:t>Types of assessments and metrics used also differ.</a:t>
            </a:r>
          </a:p>
          <a:p>
            <a:r>
              <a:rPr lang="en-US" sz="2400" dirty="0" smtClean="0"/>
              <a:t>MDE requests SMART goals.</a:t>
            </a:r>
          </a:p>
          <a:p>
            <a:pPr lvl="1"/>
            <a:r>
              <a:rPr lang="en-US" sz="2000" b="0" dirty="0" smtClean="0"/>
              <a:t>Specific and strategic</a:t>
            </a:r>
          </a:p>
          <a:p>
            <a:pPr lvl="1"/>
            <a:r>
              <a:rPr lang="en-US" sz="2000" b="0" dirty="0" smtClean="0"/>
              <a:t>Measurable</a:t>
            </a:r>
          </a:p>
          <a:p>
            <a:pPr lvl="1"/>
            <a:r>
              <a:rPr lang="en-US" sz="2000" b="0" dirty="0" smtClean="0"/>
              <a:t>Attainable (yet rigorous)</a:t>
            </a:r>
          </a:p>
          <a:p>
            <a:pPr lvl="1"/>
            <a:r>
              <a:rPr lang="en-US" sz="2000" b="0" dirty="0" smtClean="0"/>
              <a:t>Results-based</a:t>
            </a:r>
          </a:p>
          <a:p>
            <a:pPr lvl="1"/>
            <a:r>
              <a:rPr lang="en-US" sz="2000" b="0" dirty="0" smtClean="0"/>
              <a:t>Time-based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3600" dirty="0" smtClean="0"/>
              <a:t>WBWF Measures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23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4707" y="152400"/>
            <a:ext cx="8229600" cy="762000"/>
          </a:xfrm>
        </p:spPr>
        <p:txBody>
          <a:bodyPr/>
          <a:lstStyle/>
          <a:p>
            <a:r>
              <a:rPr lang="en-US" dirty="0" smtClean="0"/>
              <a:t>Example Goals from Districts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75755" y="3083014"/>
            <a:ext cx="3360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Career/College Readiness</a:t>
            </a: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3834" y="818792"/>
            <a:ext cx="32813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Kindergarten Readiness</a:t>
            </a: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79" y="3951790"/>
            <a:ext cx="2636249" cy="768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6613" y="3608589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Third Grade Reading</a:t>
            </a: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00485" y="818792"/>
            <a:ext cx="4780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Achievement Gap Closure</a:t>
            </a: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8948" y="5195356"/>
            <a:ext cx="229552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5400089" y="4833317"/>
            <a:ext cx="19512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Graduation</a:t>
            </a: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739" y="1806418"/>
            <a:ext cx="24003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00428" y="3475889"/>
            <a:ext cx="2935190" cy="7190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6957" y="3473340"/>
            <a:ext cx="2428571" cy="3523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8449" y="4673070"/>
            <a:ext cx="3078508" cy="78165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5398" y="2153071"/>
            <a:ext cx="2730430" cy="132081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83938" y="5828657"/>
            <a:ext cx="3103745" cy="44638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08696" y="1181498"/>
            <a:ext cx="2639289" cy="63933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833362" y="4158413"/>
            <a:ext cx="3133453" cy="62403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248192" y="1804105"/>
            <a:ext cx="3285542" cy="41420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78028" y="1266045"/>
            <a:ext cx="2961152" cy="84319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78028" y="5426205"/>
            <a:ext cx="2959349" cy="63508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499444" y="2190547"/>
            <a:ext cx="3040711" cy="82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1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/>
          <a:p>
            <a:r>
              <a:rPr lang="en-US" dirty="0"/>
              <a:t>MDE has some data available at the state that was provided in </a:t>
            </a:r>
            <a:r>
              <a:rPr lang="en-US" dirty="0" smtClean="0"/>
              <a:t>WBWF </a:t>
            </a:r>
            <a:r>
              <a:rPr lang="en-US" dirty="0"/>
              <a:t>data profiles.</a:t>
            </a:r>
          </a:p>
          <a:p>
            <a:pPr lvl="1"/>
            <a:r>
              <a:rPr lang="en-US" b="0" dirty="0"/>
              <a:t>District and regional data was </a:t>
            </a:r>
            <a:r>
              <a:rPr lang="en-US" b="0" dirty="0" smtClean="0"/>
              <a:t>provided in October 2016.</a:t>
            </a:r>
          </a:p>
          <a:p>
            <a:pPr marL="457200" lvl="1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b="0" dirty="0"/>
          </a:p>
          <a:p>
            <a:endParaRPr lang="en-US" dirty="0" smtClean="0"/>
          </a:p>
          <a:p>
            <a:pPr lvl="1"/>
            <a:endParaRPr lang="en-US" b="0" dirty="0" smtClean="0"/>
          </a:p>
          <a:p>
            <a:pPr lvl="1"/>
            <a:r>
              <a:rPr lang="en-US" b="0" dirty="0" smtClean="0"/>
              <a:t>Based </a:t>
            </a:r>
            <a:r>
              <a:rPr lang="en-US" b="0" dirty="0"/>
              <a:t>on ECSU regions, found here: </a:t>
            </a:r>
            <a:r>
              <a:rPr lang="en-US" sz="1400" u="sng" dirty="0">
                <a:hlinkClick r:id="rId3"/>
              </a:rPr>
              <a:t>w20.education.state.mn.us/</a:t>
            </a:r>
            <a:r>
              <a:rPr lang="en-US" sz="1400" u="sng" dirty="0" err="1">
                <a:hlinkClick r:id="rId3"/>
              </a:rPr>
              <a:t>MdeOrgView</a:t>
            </a:r>
            <a:r>
              <a:rPr lang="en-US" sz="1400" u="sng" dirty="0">
                <a:hlinkClick r:id="rId3"/>
              </a:rPr>
              <a:t>/</a:t>
            </a:r>
            <a:r>
              <a:rPr lang="en-US" sz="1400" u="sng" dirty="0" err="1">
                <a:hlinkClick r:id="rId3"/>
              </a:rPr>
              <a:t>groupTag</a:t>
            </a:r>
            <a:r>
              <a:rPr lang="en-US" sz="1400" u="sng" dirty="0">
                <a:hlinkClick r:id="rId3"/>
              </a:rPr>
              <a:t>/</a:t>
            </a:r>
            <a:r>
              <a:rPr lang="en-US" sz="1400" u="sng" dirty="0" err="1">
                <a:hlinkClick r:id="rId3"/>
              </a:rPr>
              <a:t>standardDisplayHeads</a:t>
            </a:r>
            <a:r>
              <a:rPr lang="en-US" sz="1400" u="sng" dirty="0">
                <a:hlinkClick r:id="rId3"/>
              </a:rPr>
              <a:t>/ECSU</a:t>
            </a:r>
            <a:r>
              <a:rPr lang="en-US" sz="1400" u="sng" dirty="0"/>
              <a:t> </a:t>
            </a:r>
            <a:r>
              <a:rPr lang="en-US" sz="1400" u="sng" dirty="0" smtClean="0">
                <a:hlinkClick r:id="rId3"/>
              </a:rPr>
              <a:t>http://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/>
          <a:lstStyle/>
          <a:p>
            <a:r>
              <a:rPr lang="en-US" dirty="0" smtClean="0"/>
              <a:t>WBWF Data Profiles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276600"/>
            <a:ext cx="8153400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WBWF Data Profiles are found here:</a:t>
            </a:r>
          </a:p>
          <a:p>
            <a:pPr algn="ctr"/>
            <a:r>
              <a:rPr lang="en-US" dirty="0" smtClean="0"/>
              <a:t>MDE Homepage &gt; Districts, Schools and Educators &gt; World’s Best Workforce</a:t>
            </a:r>
          </a:p>
          <a:p>
            <a:pPr algn="ctr"/>
            <a:r>
              <a:rPr lang="en-US" dirty="0">
                <a:hlinkClick r:id="rId4"/>
              </a:rPr>
              <a:t>http://education.state.mn.us/MDE/dse/wbwf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27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9050"/>
            <a:ext cx="8229600" cy="1143000"/>
          </a:xfrm>
        </p:spPr>
        <p:txBody>
          <a:bodyPr/>
          <a:lstStyle/>
          <a:p>
            <a:r>
              <a:rPr lang="en-US" dirty="0" smtClean="0"/>
              <a:t>Regions Used for Data Profiles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education.state.mn.us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7FA44-02FD-4485-B373-A98F0B4349C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1026" name="Picture 2" title="Map of regions used for data profiles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09600"/>
            <a:ext cx="5105400" cy="5830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05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DE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MDE PPT Template</Template>
  <TotalTime>5076</TotalTime>
  <Words>859</Words>
  <Application>Microsoft Office PowerPoint</Application>
  <PresentationFormat>On-screen Show (4:3)</PresentationFormat>
  <Paragraphs>166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Myriad Pro Cond</vt:lpstr>
      <vt:lpstr>Wingdings</vt:lpstr>
      <vt:lpstr>MDE PPT Template</vt:lpstr>
      <vt:lpstr>World’s Best Workforce (WBWF)</vt:lpstr>
      <vt:lpstr>WBWF Goals</vt:lpstr>
      <vt:lpstr>WBWF Process</vt:lpstr>
      <vt:lpstr>WBWF Annual Report Summaries</vt:lpstr>
      <vt:lpstr>MDE Work to Meet WBWF Legislation</vt:lpstr>
      <vt:lpstr>WBWF Measures</vt:lpstr>
      <vt:lpstr>Example Goals from Districts</vt:lpstr>
      <vt:lpstr>WBWF Data Profiles</vt:lpstr>
      <vt:lpstr>Regions Used for Data Profiles</vt:lpstr>
      <vt:lpstr>State WBWF Data Profiles</vt:lpstr>
      <vt:lpstr>WBWF Focus Groups </vt:lpstr>
      <vt:lpstr>Successes Learned from Focus Groups</vt:lpstr>
      <vt:lpstr>Challenges Learned from Focus Groups</vt:lpstr>
      <vt:lpstr>Items for Consideration  Based on Lessons Learned</vt:lpstr>
      <vt:lpstr>Thank you</vt:lpstr>
    </vt:vector>
  </TitlesOfParts>
  <Company>Minnesota Department of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Replace this text with your title</dc:title>
  <dc:creator>McDonald, Gloriann</dc:creator>
  <cp:lastModifiedBy>Unni, Adosh</cp:lastModifiedBy>
  <cp:revision>389</cp:revision>
  <cp:lastPrinted>2017-01-30T14:58:51Z</cp:lastPrinted>
  <dcterms:created xsi:type="dcterms:W3CDTF">2013-09-24T11:43:46Z</dcterms:created>
  <dcterms:modified xsi:type="dcterms:W3CDTF">2017-01-30T19:28:04Z</dcterms:modified>
</cp:coreProperties>
</file>