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8" r:id="rId1"/>
  </p:sldMasterIdLst>
  <p:notesMasterIdLst>
    <p:notesMasterId r:id="rId17"/>
  </p:notesMasterIdLst>
  <p:handoutMasterIdLst>
    <p:handoutMasterId r:id="rId18"/>
  </p:handoutMasterIdLst>
  <p:sldIdLst>
    <p:sldId id="345" r:id="rId2"/>
    <p:sldId id="343" r:id="rId3"/>
    <p:sldId id="346" r:id="rId4"/>
    <p:sldId id="358" r:id="rId5"/>
    <p:sldId id="347" r:id="rId6"/>
    <p:sldId id="348" r:id="rId7"/>
    <p:sldId id="349" r:id="rId8"/>
    <p:sldId id="356" r:id="rId9"/>
    <p:sldId id="350" r:id="rId10"/>
    <p:sldId id="351" r:id="rId11"/>
    <p:sldId id="352" r:id="rId12"/>
    <p:sldId id="357" r:id="rId13"/>
    <p:sldId id="354" r:id="rId14"/>
    <p:sldId id="353" r:id="rId15"/>
    <p:sldId id="35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ordon, Bruce" initials="GB" lastIdx="1" clrIdx="0">
    <p:extLst>
      <p:ext uri="{19B8F6BF-5375-455C-9EA6-DF929625EA0E}">
        <p15:presenceInfo xmlns:p15="http://schemas.microsoft.com/office/powerpoint/2012/main" userId="S-1-5-21-2309765965-1984172819-868859685-192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3664"/>
    <a:srgbClr val="C89400"/>
    <a:srgbClr val="FFD24E"/>
    <a:srgbClr val="EDE8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72970" autoAdjust="0"/>
  </p:normalViewPr>
  <p:slideViewPr>
    <p:cSldViewPr>
      <p:cViewPr varScale="1">
        <p:scale>
          <a:sx n="65" d="100"/>
          <a:sy n="65" d="100"/>
        </p:scale>
        <p:origin x="17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360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563281-FFE6-43F9-9874-D118ECDC2CCE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C3CC1-0503-4C3B-AD85-6D1DAECE7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39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8026E-0E2F-42C6-82C0-D8920AEEE126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8DBC2F-F3AD-4D1C-BBD2-BADD298E5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781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1636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3228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412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49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Contact info is on website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Customers can call DVS Vehicle Services at 651-297-2126 or email dvs.motor.vehicles@state.mn.us </a:t>
            </a:r>
          </a:p>
          <a:p>
            <a:r>
              <a:rPr lang="en-US" dirty="0" smtClean="0"/>
              <a:t>MNLARS Support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Email: dvs.mv.liaisons@state.mn.us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Call: 651-296-2038 or 800-536-0049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8502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450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197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80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60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862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873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969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647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2980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98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EEECE1">
                    <a:shade val="50000"/>
                  </a:srgbClr>
                </a:solidFill>
              </a:rPr>
              <a:t>Sept. 11, 2017</a:t>
            </a:r>
            <a:endParaRPr lang="en-US" dirty="0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2220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210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31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EECE1">
                  <a:shade val="50000"/>
                </a:srgb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825"/>
          <a:stretch/>
        </p:blipFill>
        <p:spPr>
          <a:xfrm>
            <a:off x="7543800" y="5226649"/>
            <a:ext cx="1612900" cy="1631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538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294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818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896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892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444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31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501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2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8715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000" cap="none" dirty="0" smtClean="0">
                <a:ln>
                  <a:noFill/>
                </a:ln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cap="none" dirty="0" smtClean="0">
                <a:ln>
                  <a:noFill/>
                </a:ln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cap="none" dirty="0" smtClean="0">
                <a:ln>
                  <a:noFill/>
                </a:ln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Progress </a:t>
            </a:r>
            <a:r>
              <a:rPr lang="en-US" sz="6000" cap="none" dirty="0">
                <a:ln>
                  <a:noFill/>
                </a:ln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498" y="946972"/>
            <a:ext cx="4781180" cy="23905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825"/>
          <a:stretch/>
        </p:blipFill>
        <p:spPr>
          <a:xfrm>
            <a:off x="7543800" y="5226649"/>
            <a:ext cx="1612900" cy="1631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50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12738"/>
            <a:ext cx="70866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4000" b="1" dirty="0" smtClean="0"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Progress Report</a:t>
            </a:r>
            <a:endParaRPr lang="en-US" sz="4000" dirty="0">
              <a:solidFill>
                <a:srgbClr val="1C36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077200" cy="45259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Addressing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issues as quickly as possible.</a:t>
            </a:r>
            <a:endParaRPr lang="en-US" sz="1100" dirty="0" smtClean="0">
              <a:solidFill>
                <a:schemeClr val="bg1"/>
              </a:solidFill>
            </a:endParaRPr>
          </a:p>
          <a:p>
            <a:pPr lvl="1"/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list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priorities may change each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day.</a:t>
            </a:r>
          </a:p>
          <a:p>
            <a:pPr lvl="1">
              <a:buClr>
                <a:srgbClr val="1C3664"/>
              </a:buClr>
            </a:pP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Here’s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we’re working on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now:</a:t>
            </a:r>
            <a:endParaRPr lang="en-US" dirty="0" smtClean="0">
              <a:solidFill>
                <a:schemeClr val="bg2"/>
              </a:solidFill>
            </a:endParaRPr>
          </a:p>
          <a:p>
            <a:pPr marL="1245870" lvl="2" indent="-514350">
              <a:buClr>
                <a:srgbClr val="1C3664"/>
              </a:buClr>
              <a:buFont typeface="+mj-lt"/>
              <a:buAutoNum type="arabicPeriod"/>
            </a:pPr>
            <a:r>
              <a:rPr lang="en-US" dirty="0" smtClean="0">
                <a:solidFill>
                  <a:schemeClr val="bg2"/>
                </a:solidFill>
              </a:rPr>
              <a:t>Inventory reports</a:t>
            </a:r>
          </a:p>
          <a:p>
            <a:pPr marL="1245870" lvl="2" indent="-514350">
              <a:buClr>
                <a:srgbClr val="1C3664"/>
              </a:buClr>
              <a:buFont typeface="+mj-lt"/>
              <a:buAutoNum type="arabicPeriod"/>
            </a:pPr>
            <a:r>
              <a:rPr lang="en-US" dirty="0" smtClean="0">
                <a:solidFill>
                  <a:schemeClr val="bg2"/>
                </a:solidFill>
              </a:rPr>
              <a:t>Improving base values</a:t>
            </a:r>
          </a:p>
          <a:p>
            <a:pPr marL="1245870" lvl="2" indent="-514350">
              <a:buClr>
                <a:srgbClr val="1C3664"/>
              </a:buClr>
              <a:buFont typeface="+mj-lt"/>
              <a:buAutoNum type="arabicPeriod"/>
            </a:pPr>
            <a:r>
              <a:rPr lang="en-US" dirty="0" smtClean="0">
                <a:solidFill>
                  <a:schemeClr val="bg2"/>
                </a:solidFill>
              </a:rPr>
              <a:t>Prorate registration</a:t>
            </a:r>
          </a:p>
          <a:p>
            <a:pPr marL="1245870" lvl="2" indent="-514350">
              <a:buClr>
                <a:srgbClr val="1C3664"/>
              </a:buClr>
              <a:buFont typeface="+mj-lt"/>
              <a:buAutoNum type="arabicPeriod"/>
            </a:pPr>
            <a:r>
              <a:rPr lang="en-US" dirty="0" smtClean="0">
                <a:solidFill>
                  <a:schemeClr val="bg2"/>
                </a:solidFill>
              </a:rPr>
              <a:t>Improving law enforcement search  </a:t>
            </a:r>
          </a:p>
          <a:p>
            <a:pPr lvl="1"/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27038"/>
            <a:ext cx="1828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054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12738"/>
            <a:ext cx="70866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4000" b="1" dirty="0" smtClean="0"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Progress Report</a:t>
            </a:r>
            <a:endParaRPr lang="en-US" sz="4000" dirty="0">
              <a:solidFill>
                <a:srgbClr val="1C36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077200" cy="4525963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We’re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working to support deputy </a:t>
            </a: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registrars.</a:t>
            </a: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On-site office visits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Daily calls and twice-daily email updates</a:t>
            </a: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Online resources</a:t>
            </a: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Refresher training</a:t>
            </a: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Regional meetings</a:t>
            </a: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Monthly stakeholder meetings</a:t>
            </a: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 response to individual offices</a:t>
            </a: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Temporary solutions </a:t>
            </a: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27038"/>
            <a:ext cx="1828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325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12738"/>
            <a:ext cx="70866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4000" b="1" dirty="0" smtClean="0"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Progress Report</a:t>
            </a:r>
            <a:endParaRPr lang="en-US" sz="4000" dirty="0">
              <a:solidFill>
                <a:srgbClr val="1C36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077200" cy="45259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We’re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working to </a:t>
            </a: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customers informed.</a:t>
            </a: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 website</a:t>
            </a: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Extended customer service hours</a:t>
            </a: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Individualized customer support</a:t>
            </a:r>
          </a:p>
          <a:p>
            <a:pPr marL="448056" lvl="1" indent="0">
              <a:buClr>
                <a:srgbClr val="1C3664"/>
              </a:buClr>
              <a:buNone/>
            </a:pP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27038"/>
            <a:ext cx="1828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59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12738"/>
            <a:ext cx="70866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4000" b="1" dirty="0" smtClean="0"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Progress Report</a:t>
            </a:r>
            <a:endParaRPr lang="en-US" sz="4000" dirty="0">
              <a:solidFill>
                <a:srgbClr val="1C36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077200" cy="45259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encourage anyone experiencing an issue to contact us. </a:t>
            </a: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Customers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Deputy registrars</a:t>
            </a: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Stakeholders </a:t>
            </a:r>
          </a:p>
          <a:p>
            <a:pPr lvl="1"/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27038"/>
            <a:ext cx="1828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147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12738"/>
            <a:ext cx="70866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4000" b="1" dirty="0" smtClean="0"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Progress Report</a:t>
            </a:r>
            <a:endParaRPr lang="en-US" sz="4000" dirty="0">
              <a:solidFill>
                <a:srgbClr val="1C36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924800" cy="45259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We’re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learning </a:t>
            </a: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lessons. </a:t>
            </a: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Impact of change to business practices</a:t>
            </a: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Importance of face-to-face training</a:t>
            </a: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Better and more timely communication</a:t>
            </a: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Improve coordination with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nterface partners</a:t>
            </a:r>
          </a:p>
          <a:p>
            <a:pPr lvl="1">
              <a:buClr>
                <a:srgbClr val="1C3664"/>
              </a:buClr>
            </a:pPr>
            <a:endParaRPr lang="en-US" dirty="0" smtClean="0">
              <a:solidFill>
                <a:schemeClr val="bg2"/>
              </a:solidFill>
            </a:endParaRPr>
          </a:p>
          <a:p>
            <a:pPr lvl="1"/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27038"/>
            <a:ext cx="1828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4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12738"/>
            <a:ext cx="70866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4000" b="1" dirty="0" smtClean="0"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Progress Report</a:t>
            </a:r>
            <a:endParaRPr lang="en-US" sz="4000" dirty="0">
              <a:solidFill>
                <a:srgbClr val="1C36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077200" cy="45259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a time of transition. </a:t>
            </a: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challenge for all of us, but it’s temporary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We’re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working to make it better and address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issues.</a:t>
            </a: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efficiently and securely process vehicle titles and tabs. </a:t>
            </a:r>
            <a:endParaRPr lang="en-US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Meet customer expectations</a:t>
            </a:r>
          </a:p>
          <a:p>
            <a:pPr lvl="1">
              <a:buClr>
                <a:srgbClr val="1C3664"/>
              </a:buClr>
            </a:pPr>
            <a:endParaRPr lang="en-US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27038"/>
            <a:ext cx="1828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169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2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12738"/>
            <a:ext cx="70866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4000" b="1" dirty="0" smtClean="0"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Progress Report</a:t>
            </a:r>
            <a:endParaRPr lang="en-US" sz="4000" dirty="0">
              <a:solidFill>
                <a:srgbClr val="1C36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467599" cy="45259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once-in-a-generation upgrade</a:t>
            </a:r>
          </a:p>
          <a:p>
            <a:pPr lvl="1"/>
            <a:endParaRPr lang="en-US" sz="1100" dirty="0" smtClean="0">
              <a:solidFill>
                <a:schemeClr val="bg1"/>
              </a:solidFill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Moving into the 21</a:t>
            </a:r>
            <a:r>
              <a:rPr lang="en-US" sz="28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Century</a:t>
            </a:r>
          </a:p>
          <a:p>
            <a:pPr lvl="1">
              <a:buClr>
                <a:srgbClr val="1C3664"/>
              </a:buClr>
            </a:pP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MNLARS replaces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30-year-old antiquated mainframe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lvl="1">
              <a:buClr>
                <a:srgbClr val="1C3664"/>
              </a:buClr>
            </a:pPr>
            <a:endParaRPr lang="en-US" sz="1100" dirty="0" smtClean="0">
              <a:solidFill>
                <a:schemeClr val="bg1"/>
              </a:solidFill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Automates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business functions for the uniformity, security and the integrity of the data and system. </a:t>
            </a:r>
            <a:endParaRPr lang="en-US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100" dirty="0" smtClean="0"/>
          </a:p>
          <a:p>
            <a:endParaRPr lang="en-US" sz="2600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27038"/>
            <a:ext cx="1828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195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12738"/>
            <a:ext cx="70866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4000" b="1" dirty="0" smtClean="0"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Progress Report</a:t>
            </a:r>
            <a:endParaRPr lang="en-US" sz="4000" dirty="0">
              <a:solidFill>
                <a:srgbClr val="1C36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696200" cy="45259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MNLARS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working, but not perfectly.</a:t>
            </a:r>
            <a:endParaRPr lang="en-US" sz="1100" dirty="0" smtClean="0">
              <a:solidFill>
                <a:schemeClr val="bg1"/>
              </a:solidFill>
            </a:endParaRPr>
          </a:p>
          <a:p>
            <a:pPr lvl="1"/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ransactions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being processed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lvl="1">
              <a:buClr>
                <a:srgbClr val="1C3664"/>
              </a:buClr>
            </a:pPr>
            <a:endParaRPr lang="en-US" sz="1100" dirty="0" smtClean="0">
              <a:solidFill>
                <a:schemeClr val="bg1"/>
              </a:solidFill>
            </a:endParaRPr>
          </a:p>
          <a:p>
            <a:pPr lvl="2">
              <a:buClr>
                <a:srgbClr val="1C3664"/>
              </a:buClr>
            </a:pPr>
            <a:r>
              <a:rPr lang="en-US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828,756 </a:t>
            </a:r>
            <a:r>
              <a:rPr 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registration renewals (tabs) </a:t>
            </a:r>
            <a:endParaRPr lang="en-US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buClr>
                <a:srgbClr val="1C3664"/>
              </a:buClr>
            </a:pPr>
            <a:r>
              <a:rPr lang="en-US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240,983 title transactions</a:t>
            </a:r>
            <a:r>
              <a:rPr 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100" dirty="0" smtClean="0"/>
          </a:p>
          <a:p>
            <a:endParaRPr lang="en-US" sz="2600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27038"/>
            <a:ext cx="1828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92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12738"/>
            <a:ext cx="70866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4000" b="1" dirty="0" smtClean="0"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Progress Report</a:t>
            </a:r>
            <a:endParaRPr lang="en-US" sz="4000" dirty="0">
              <a:solidFill>
                <a:srgbClr val="1C36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696200" cy="45259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MNLARS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working, but not perfectly.</a:t>
            </a:r>
            <a:endParaRPr lang="en-US" sz="1100" dirty="0" smtClean="0">
              <a:solidFill>
                <a:schemeClr val="bg1"/>
              </a:solidFill>
            </a:endParaRPr>
          </a:p>
          <a:p>
            <a:pPr lvl="1"/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100" dirty="0" smtClean="0"/>
          </a:p>
          <a:p>
            <a:endParaRPr lang="en-US" sz="2600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27038"/>
            <a:ext cx="1828800" cy="914400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690410"/>
              </p:ext>
            </p:extLst>
          </p:nvPr>
        </p:nvGraphicFramePr>
        <p:xfrm>
          <a:off x="685800" y="2895600"/>
          <a:ext cx="6781801" cy="2089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524000"/>
                <a:gridCol w="1600200"/>
                <a:gridCol w="2209801"/>
              </a:tblGrid>
              <a:tr h="80897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Registration Renewals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Title Transactions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</a:p>
                  </a:txBody>
                  <a:tcPr/>
                </a:tc>
              </a:tr>
              <a:tr h="63883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AUGUST 2016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446,617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199,179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645,796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60835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AUGUST 2017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633,337</a:t>
                      </a:r>
                      <a:endParaRPr kumimoji="0" lang="en-US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179,879</a:t>
                      </a:r>
                      <a:endParaRPr kumimoji="0" lang="en-US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813,216</a:t>
                      </a:r>
                      <a:endParaRPr kumimoji="0" lang="en-US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6245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2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12738"/>
            <a:ext cx="70866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4000" b="1" dirty="0" smtClean="0"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Progress Report</a:t>
            </a:r>
            <a:endParaRPr lang="en-US" sz="4000" dirty="0">
              <a:solidFill>
                <a:srgbClr val="1C36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696200" cy="45259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MNLARS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working, but not perfectly.</a:t>
            </a:r>
            <a:endParaRPr lang="en-US" sz="1100" dirty="0" smtClean="0">
              <a:solidFill>
                <a:schemeClr val="bg1"/>
              </a:solidFill>
            </a:endParaRPr>
          </a:p>
          <a:p>
            <a:pPr lvl="1"/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MNLARS has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been online and available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transactions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99.93 percent of the time since the launch on July 24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Clr>
                <a:srgbClr val="1C3664"/>
              </a:buClr>
            </a:pPr>
            <a:endParaRPr lang="en-US" sz="1100" dirty="0" smtClean="0"/>
          </a:p>
          <a:p>
            <a:pPr>
              <a:buClr>
                <a:srgbClr val="1C3664"/>
              </a:buClr>
            </a:pPr>
            <a:endParaRPr lang="en-US" sz="2600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27038"/>
            <a:ext cx="1828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01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12738"/>
            <a:ext cx="70866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4000" b="1" dirty="0" smtClean="0"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Progress Report</a:t>
            </a:r>
            <a:endParaRPr lang="en-US" sz="4000" dirty="0">
              <a:solidFill>
                <a:srgbClr val="1C36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696200" cy="45259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MNLARS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working, but not perfectly.</a:t>
            </a:r>
            <a:endParaRPr lang="en-US" sz="1100" dirty="0" smtClean="0">
              <a:solidFill>
                <a:schemeClr val="bg1"/>
              </a:solidFill>
            </a:endParaRPr>
          </a:p>
          <a:p>
            <a:pPr lvl="1"/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– by design – did not have all the functionality at the launch. </a:t>
            </a:r>
            <a:endParaRPr lang="en-US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Foundation and phased releases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27038"/>
            <a:ext cx="1828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613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12738"/>
            <a:ext cx="70866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4000" b="1" dirty="0" smtClean="0"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Progress Report</a:t>
            </a:r>
            <a:endParaRPr lang="en-US" sz="4000" dirty="0">
              <a:solidFill>
                <a:srgbClr val="1C36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315200" cy="45259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Addressing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issues as quickly as possible.</a:t>
            </a:r>
            <a:endParaRPr lang="en-US" sz="1100" dirty="0" smtClean="0">
              <a:solidFill>
                <a:schemeClr val="bg1"/>
              </a:solidFill>
            </a:endParaRPr>
          </a:p>
          <a:p>
            <a:pPr lvl="1"/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have identified issues - with the help of deputy registrars - involving certain transactions affecting some people. </a:t>
            </a:r>
            <a:endParaRPr lang="en-US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 </a:t>
            </a:r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place to </a:t>
            </a:r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triage issues.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27038"/>
            <a:ext cx="1828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75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2789905" y="1389027"/>
            <a:ext cx="1257300" cy="21336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685800" y="1389027"/>
            <a:ext cx="1289982" cy="21336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01839"/>
          </a:xfrm>
        </p:spPr>
        <p:txBody>
          <a:bodyPr>
            <a:noAutofit/>
          </a:bodyPr>
          <a:lstStyle/>
          <a:p>
            <a:pPr marL="54864">
              <a:buClr>
                <a:srgbClr val="4F81BD"/>
              </a:buClr>
              <a:buSzPct val="80000"/>
            </a:pPr>
            <a:r>
              <a:rPr lang="en-US" sz="3600" b="1" dirty="0"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MNLARS Issue Triage </a:t>
            </a:r>
            <a:r>
              <a:rPr lang="en-US" sz="3600" b="1" dirty="0" smtClean="0"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Process</a:t>
            </a:r>
            <a:endParaRPr lang="en-US" sz="3600" b="1" dirty="0">
              <a:solidFill>
                <a:srgbClr val="1C36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2797" y="3978395"/>
            <a:ext cx="1432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1C3664"/>
                </a:solidFill>
              </a:rPr>
              <a:t>System Users</a:t>
            </a:r>
            <a:endParaRPr lang="en-US" dirty="0">
              <a:solidFill>
                <a:srgbClr val="1C3664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4849452" y="1403691"/>
            <a:ext cx="1257300" cy="21336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3657600" y="4038415"/>
            <a:ext cx="2057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1C3664"/>
                </a:solidFill>
              </a:rPr>
              <a:t>DVS Triage Team</a:t>
            </a:r>
            <a:endParaRPr lang="en-US" dirty="0">
              <a:solidFill>
                <a:srgbClr val="1C3664"/>
              </a:solidFill>
            </a:endParaRPr>
          </a:p>
        </p:txBody>
      </p:sp>
      <p:sp>
        <p:nvSpPr>
          <p:cNvPr id="36" name="Right Arrow 35"/>
          <p:cNvSpPr/>
          <p:nvPr/>
        </p:nvSpPr>
        <p:spPr>
          <a:xfrm>
            <a:off x="4118792" y="1995534"/>
            <a:ext cx="673510" cy="12169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4963752" y="1567950"/>
            <a:ext cx="1028700" cy="17848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Prioritized</a:t>
            </a:r>
            <a:endParaRPr lang="en-US" sz="1400" dirty="0"/>
          </a:p>
        </p:txBody>
      </p:sp>
      <p:sp>
        <p:nvSpPr>
          <p:cNvPr id="43" name="Right Arrow 42"/>
          <p:cNvSpPr/>
          <p:nvPr/>
        </p:nvSpPr>
        <p:spPr>
          <a:xfrm>
            <a:off x="6185413" y="1999268"/>
            <a:ext cx="638173" cy="12242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2893735" y="1567950"/>
            <a:ext cx="1036396" cy="178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400" dirty="0" smtClean="0"/>
              <a:t>Analyzed</a:t>
            </a:r>
            <a:endParaRPr lang="en-US" sz="1400" dirty="0"/>
          </a:p>
        </p:txBody>
      </p:sp>
      <p:sp>
        <p:nvSpPr>
          <p:cNvPr id="45" name="Rounded Rectangle 44"/>
          <p:cNvSpPr/>
          <p:nvPr/>
        </p:nvSpPr>
        <p:spPr>
          <a:xfrm>
            <a:off x="6887188" y="1391184"/>
            <a:ext cx="1257300" cy="21336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823586" y="3981761"/>
            <a:ext cx="1571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1C3664"/>
                </a:solidFill>
              </a:rPr>
              <a:t>MNLARS Team</a:t>
            </a:r>
            <a:endParaRPr lang="en-US" dirty="0">
              <a:solidFill>
                <a:srgbClr val="1C3664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001488" y="1570711"/>
            <a:ext cx="1028700" cy="178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Resolved</a:t>
            </a:r>
          </a:p>
          <a:p>
            <a:pPr algn="ctr"/>
            <a:endParaRPr lang="en-US" sz="14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/>
              <a:t>Technical fix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/>
              <a:t>Process fix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/>
              <a:t>Training</a:t>
            </a:r>
            <a:endParaRPr lang="en-US" sz="900" dirty="0"/>
          </a:p>
        </p:txBody>
      </p:sp>
      <p:sp>
        <p:nvSpPr>
          <p:cNvPr id="7" name="TextBox 6"/>
          <p:cNvSpPr txBox="1"/>
          <p:nvPr/>
        </p:nvSpPr>
        <p:spPr>
          <a:xfrm>
            <a:off x="4544981" y="4766927"/>
            <a:ext cx="4052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</p:txBody>
      </p:sp>
      <p:sp>
        <p:nvSpPr>
          <p:cNvPr id="47" name="Right Arrow 46"/>
          <p:cNvSpPr/>
          <p:nvPr/>
        </p:nvSpPr>
        <p:spPr>
          <a:xfrm>
            <a:off x="2054443" y="1980913"/>
            <a:ext cx="673510" cy="12152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822312" y="1527709"/>
            <a:ext cx="1036396" cy="5262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300" dirty="0" smtClean="0"/>
              <a:t>Government Entities</a:t>
            </a:r>
            <a:endParaRPr lang="en-US" sz="1300" dirty="0"/>
          </a:p>
        </p:txBody>
      </p:sp>
      <p:sp>
        <p:nvSpPr>
          <p:cNvPr id="54" name="Rectangle 53"/>
          <p:cNvSpPr/>
          <p:nvPr/>
        </p:nvSpPr>
        <p:spPr>
          <a:xfrm>
            <a:off x="828490" y="2192681"/>
            <a:ext cx="1036396" cy="5262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400" dirty="0" smtClean="0"/>
              <a:t>Public</a:t>
            </a:r>
            <a:endParaRPr lang="en-US" sz="1400" dirty="0"/>
          </a:p>
        </p:txBody>
      </p:sp>
      <p:sp>
        <p:nvSpPr>
          <p:cNvPr id="55" name="Rectangle 54"/>
          <p:cNvSpPr/>
          <p:nvPr/>
        </p:nvSpPr>
        <p:spPr>
          <a:xfrm>
            <a:off x="834188" y="2850915"/>
            <a:ext cx="1036396" cy="5262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400" dirty="0" smtClean="0"/>
              <a:t>Deputy Registrars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0905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12738"/>
            <a:ext cx="70866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4000" b="1" dirty="0" smtClean="0">
                <a:solidFill>
                  <a:srgbClr val="1C36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Progress Report</a:t>
            </a:r>
            <a:endParaRPr lang="en-US" sz="4000" dirty="0">
              <a:solidFill>
                <a:srgbClr val="1C36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077200" cy="45259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Addressing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issues as quickly as possible.</a:t>
            </a:r>
            <a:endParaRPr lang="en-US" sz="1100" dirty="0" smtClean="0">
              <a:solidFill>
                <a:schemeClr val="bg1"/>
              </a:solidFill>
            </a:endParaRPr>
          </a:p>
          <a:p>
            <a:pPr lvl="1"/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1C3664"/>
              </a:buClr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of what we identified and completed: </a:t>
            </a:r>
          </a:p>
          <a:p>
            <a:pPr marL="1245870" lvl="2" indent="-514350">
              <a:buClr>
                <a:srgbClr val="1C3664"/>
              </a:buClr>
              <a:buFont typeface="+mj-lt"/>
              <a:buAutoNum type="arabicPeriod"/>
            </a:pP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smtClean="0">
                <a:solidFill>
                  <a:schemeClr val="bg2"/>
                </a:solidFill>
              </a:rPr>
              <a:t>Pending carts</a:t>
            </a:r>
          </a:p>
          <a:p>
            <a:pPr marL="1245870" lvl="2" indent="-514350">
              <a:buClr>
                <a:srgbClr val="1C3664"/>
              </a:buClr>
              <a:buFont typeface="+mj-lt"/>
              <a:buAutoNum type="arabicPeriod"/>
            </a:pP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smtClean="0">
                <a:solidFill>
                  <a:schemeClr val="bg2"/>
                </a:solidFill>
              </a:rPr>
              <a:t>Processing and transferring funds</a:t>
            </a:r>
          </a:p>
          <a:p>
            <a:pPr marL="1245870" lvl="2" indent="-514350">
              <a:buClr>
                <a:srgbClr val="1C3664"/>
              </a:buClr>
              <a:buFont typeface="+mj-lt"/>
              <a:buAutoNum type="arabicPeriod"/>
            </a:pP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smtClean="0">
                <a:solidFill>
                  <a:schemeClr val="bg2"/>
                </a:solidFill>
              </a:rPr>
              <a:t>Farm registration</a:t>
            </a:r>
          </a:p>
          <a:p>
            <a:pPr marL="1245870" lvl="2" indent="-514350">
              <a:buClr>
                <a:srgbClr val="1C3664"/>
              </a:buClr>
              <a:buFont typeface="+mj-lt"/>
              <a:buAutoNum type="arabicPeriod"/>
            </a:pP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smtClean="0">
                <a:solidFill>
                  <a:schemeClr val="bg2"/>
                </a:solidFill>
              </a:rPr>
              <a:t>Out-of-state plates</a:t>
            </a:r>
          </a:p>
          <a:p>
            <a:pPr lvl="1"/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27038"/>
            <a:ext cx="1828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18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3598</TotalTime>
  <Words>449</Words>
  <Application>Microsoft Office PowerPoint</Application>
  <PresentationFormat>On-screen Show (4:3)</PresentationFormat>
  <Paragraphs>141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Franklin Gothic Book</vt:lpstr>
      <vt:lpstr>Times New Roman</vt:lpstr>
      <vt:lpstr>Wingdings 2</vt:lpstr>
      <vt:lpstr>1_Technic</vt:lpstr>
      <vt:lpstr> Progress Report</vt:lpstr>
      <vt:lpstr>Progress Report</vt:lpstr>
      <vt:lpstr>Progress Report</vt:lpstr>
      <vt:lpstr>Progress Report</vt:lpstr>
      <vt:lpstr>Progress Report</vt:lpstr>
      <vt:lpstr>Progress Report</vt:lpstr>
      <vt:lpstr>Progress Report</vt:lpstr>
      <vt:lpstr>MNLARS Issue Triage Process</vt:lpstr>
      <vt:lpstr>Progress Report</vt:lpstr>
      <vt:lpstr>Progress Report</vt:lpstr>
      <vt:lpstr>Progress Report</vt:lpstr>
      <vt:lpstr>Progress Report</vt:lpstr>
      <vt:lpstr>Progress Report</vt:lpstr>
      <vt:lpstr>Progress Report</vt:lpstr>
      <vt:lpstr>Progress Report</vt:lpstr>
    </vt:vector>
  </TitlesOfParts>
  <Company>Dps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Bonding Project Proposal State Emergency Operations Center (SEOC)</dc:title>
  <dc:creator>Kelly, Joseph</dc:creator>
  <cp:lastModifiedBy>GOPGuest</cp:lastModifiedBy>
  <cp:revision>186</cp:revision>
  <cp:lastPrinted>2013-10-31T17:21:49Z</cp:lastPrinted>
  <dcterms:created xsi:type="dcterms:W3CDTF">2013-10-29T14:51:19Z</dcterms:created>
  <dcterms:modified xsi:type="dcterms:W3CDTF">2017-09-11T14:41:18Z</dcterms:modified>
</cp:coreProperties>
</file>