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38"/>
  </p:notesMasterIdLst>
  <p:handoutMasterIdLst>
    <p:handoutMasterId r:id="rId39"/>
  </p:handoutMasterIdLst>
  <p:sldIdLst>
    <p:sldId id="256" r:id="rId2"/>
    <p:sldId id="346" r:id="rId3"/>
    <p:sldId id="347" r:id="rId4"/>
    <p:sldId id="348" r:id="rId5"/>
    <p:sldId id="349" r:id="rId6"/>
    <p:sldId id="356" r:id="rId7"/>
    <p:sldId id="354" r:id="rId8"/>
    <p:sldId id="360" r:id="rId9"/>
    <p:sldId id="361" r:id="rId10"/>
    <p:sldId id="362" r:id="rId11"/>
    <p:sldId id="305" r:id="rId12"/>
    <p:sldId id="350" r:id="rId13"/>
    <p:sldId id="355" r:id="rId14"/>
    <p:sldId id="351" r:id="rId15"/>
    <p:sldId id="328" r:id="rId16"/>
    <p:sldId id="319" r:id="rId17"/>
    <p:sldId id="359" r:id="rId18"/>
    <p:sldId id="306" r:id="rId19"/>
    <p:sldId id="353" r:id="rId20"/>
    <p:sldId id="357" r:id="rId21"/>
    <p:sldId id="344"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5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80031" autoAdjust="0"/>
  </p:normalViewPr>
  <p:slideViewPr>
    <p:cSldViewPr>
      <p:cViewPr varScale="1">
        <p:scale>
          <a:sx n="72" d="100"/>
          <a:sy n="72" d="100"/>
        </p:scale>
        <p:origin x="154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Project Full Cost by Fiscal </a:t>
            </a:r>
            <a:r>
              <a:rPr lang="en-US" dirty="0" smtClean="0"/>
              <a:t>Year</a:t>
            </a:r>
          </a:p>
          <a:p>
            <a:pPr>
              <a:defRPr/>
            </a:pPr>
            <a:r>
              <a:rPr lang="en-US" sz="2000" dirty="0" smtClean="0"/>
              <a:t>$ in Millions</a:t>
            </a:r>
            <a:endParaRPr lang="en-US" sz="2000" dirty="0"/>
          </a:p>
        </c:rich>
      </c:tx>
      <c:overlay val="0"/>
    </c:title>
    <c:autoTitleDeleted val="0"/>
    <c:plotArea>
      <c:layout/>
      <c:lineChart>
        <c:grouping val="standard"/>
        <c:varyColors val="0"/>
        <c:ser>
          <c:idx val="0"/>
          <c:order val="0"/>
          <c:tx>
            <c:strRef>
              <c:f>Sheet1!$B$1</c:f>
              <c:strCache>
                <c:ptCount val="1"/>
                <c:pt idx="0">
                  <c:v>Series 1</c:v>
                </c:pt>
              </c:strCache>
            </c:strRef>
          </c:tx>
          <c:dLbls>
            <c:dLbl>
              <c:idx val="0"/>
              <c:layout>
                <c:manualLayout>
                  <c:x val="-5.6003086419753087E-2"/>
                  <c:y val="-5.28376066789778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6003086419753087E-2"/>
                  <c:y val="9.86881904885635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6805555555555562E-2"/>
                  <c:y val="-6.125570652161905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1373456790123513E-2"/>
                  <c:y val="7.062785767975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0632716049382716E-2"/>
                  <c:y val="-6.68677730833797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0632716049382716E-2"/>
                  <c:y val="7.34338909606399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6.3248517546417804E-2"/>
                  <c:y val="-5.28376066789778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5.4459876543209877E-2"/>
                  <c:y val="8.18519908032811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8.3310245941479538E-2"/>
                  <c:y val="-6.68677730833798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6.0019928064547487E-3"/>
                  <c:y val="8.185199080328116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_(* #,##0.0_);_(* \(#,##0.0\);_(* "-"??_);_(@_)</c:formatCode>
                <c:ptCount val="10"/>
                <c:pt idx="0">
                  <c:v>65.900000000000006</c:v>
                </c:pt>
                <c:pt idx="1">
                  <c:v>65.8</c:v>
                </c:pt>
                <c:pt idx="2">
                  <c:v>59.3</c:v>
                </c:pt>
                <c:pt idx="3">
                  <c:v>83.5</c:v>
                </c:pt>
                <c:pt idx="4">
                  <c:v>91.6</c:v>
                </c:pt>
                <c:pt idx="5">
                  <c:v>75.900000000000006</c:v>
                </c:pt>
                <c:pt idx="6">
                  <c:v>107.2</c:v>
                </c:pt>
                <c:pt idx="7">
                  <c:v>62</c:v>
                </c:pt>
                <c:pt idx="8">
                  <c:v>112.3</c:v>
                </c:pt>
                <c:pt idx="9">
                  <c:v>136.22835904000002</c:v>
                </c:pt>
              </c:numCache>
            </c:numRef>
          </c:val>
          <c:smooth val="0"/>
        </c:ser>
        <c:dLbls>
          <c:showLegendKey val="0"/>
          <c:showVal val="0"/>
          <c:showCatName val="0"/>
          <c:showSerName val="0"/>
          <c:showPercent val="0"/>
          <c:showBubbleSize val="0"/>
        </c:dLbls>
        <c:marker val="1"/>
        <c:smooth val="0"/>
        <c:axId val="299076168"/>
        <c:axId val="295817512"/>
      </c:lineChart>
      <c:catAx>
        <c:axId val="299076168"/>
        <c:scaling>
          <c:orientation val="minMax"/>
        </c:scaling>
        <c:delete val="0"/>
        <c:axPos val="b"/>
        <c:numFmt formatCode="General" sourceLinked="1"/>
        <c:majorTickMark val="out"/>
        <c:minorTickMark val="none"/>
        <c:tickLblPos val="nextTo"/>
        <c:crossAx val="295817512"/>
        <c:crosses val="autoZero"/>
        <c:auto val="1"/>
        <c:lblAlgn val="ctr"/>
        <c:lblOffset val="100"/>
        <c:noMultiLvlLbl val="0"/>
      </c:catAx>
      <c:valAx>
        <c:axId val="295817512"/>
        <c:scaling>
          <c:orientation val="minMax"/>
        </c:scaling>
        <c:delete val="0"/>
        <c:axPos val="l"/>
        <c:majorGridlines/>
        <c:numFmt formatCode="_(* #,##0.0_);_(* \(#,##0.0\);_(* &quot;-&quot;??_);_(@_)" sourceLinked="1"/>
        <c:majorTickMark val="out"/>
        <c:minorTickMark val="none"/>
        <c:tickLblPos val="nextTo"/>
        <c:crossAx val="299076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3E178-F5E1-4670-BACB-DC8F096B7B2C}"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1767075A-D3AC-4EE4-827A-9A30E429B9FE}">
      <dgm:prSet phldrT="[Text]" custT="1"/>
      <dgm:spPr/>
      <dgm:t>
        <a:bodyPr/>
        <a:lstStyle/>
        <a:p>
          <a:pPr>
            <a:lnSpc>
              <a:spcPct val="100000"/>
            </a:lnSpc>
            <a:spcAft>
              <a:spcPts val="0"/>
            </a:spcAft>
          </a:pPr>
          <a:r>
            <a:rPr lang="en-US" sz="2400" b="1" dirty="0" smtClean="0"/>
            <a:t>$11.351B</a:t>
          </a:r>
        </a:p>
      </dgm:t>
    </dgm:pt>
    <dgm:pt modelId="{AFD64548-D199-4294-AB69-6799A2924540}" type="parTrans" cxnId="{2B8297EE-8B21-40A9-B52F-A8EEDA372414}">
      <dgm:prSet/>
      <dgm:spPr/>
      <dgm:t>
        <a:bodyPr/>
        <a:lstStyle/>
        <a:p>
          <a:endParaRPr lang="en-US"/>
        </a:p>
      </dgm:t>
    </dgm:pt>
    <dgm:pt modelId="{66B169AA-226B-48E4-84E8-A76CB2F12E12}" type="sibTrans" cxnId="{2B8297EE-8B21-40A9-B52F-A8EEDA372414}">
      <dgm:prSet/>
      <dgm:spPr/>
      <dgm:t>
        <a:bodyPr/>
        <a:lstStyle/>
        <a:p>
          <a:endParaRPr lang="en-US"/>
        </a:p>
      </dgm:t>
    </dgm:pt>
    <dgm:pt modelId="{6F8D13D9-1807-48DF-ABC5-50253369AD73}">
      <dgm:prSet phldrT="[Text]" custT="1"/>
      <dgm:spPr/>
      <dgm:t>
        <a:bodyPr/>
        <a:lstStyle/>
        <a:p>
          <a:r>
            <a:rPr lang="en-US" sz="2000" b="1" dirty="0" smtClean="0"/>
            <a:t>$8.356B</a:t>
          </a:r>
        </a:p>
        <a:p>
          <a:r>
            <a:rPr lang="en-US" sz="1600" dirty="0" smtClean="0"/>
            <a:t>Roads and Bridges</a:t>
          </a:r>
          <a:endParaRPr lang="en-US" sz="1600" dirty="0"/>
        </a:p>
      </dgm:t>
    </dgm:pt>
    <dgm:pt modelId="{270C0D88-E663-43FB-9953-9CC545AE1E58}" type="parTrans" cxnId="{F12E2968-D10C-4999-8506-6E22799AF5A1}">
      <dgm:prSet/>
      <dgm:spPr/>
      <dgm:t>
        <a:bodyPr/>
        <a:lstStyle/>
        <a:p>
          <a:endParaRPr lang="en-US"/>
        </a:p>
      </dgm:t>
    </dgm:pt>
    <dgm:pt modelId="{EFC5C0BA-A959-4C6A-975C-00F172EFE3CD}" type="sibTrans" cxnId="{F12E2968-D10C-4999-8506-6E22799AF5A1}">
      <dgm:prSet/>
      <dgm:spPr/>
      <dgm:t>
        <a:bodyPr/>
        <a:lstStyle/>
        <a:p>
          <a:endParaRPr lang="en-US"/>
        </a:p>
      </dgm:t>
    </dgm:pt>
    <dgm:pt modelId="{EDEE3B00-E917-479C-875E-F0AF21ADCCB0}">
      <dgm:prSet phldrT="[Text]" custT="1"/>
      <dgm:spPr/>
      <dgm:t>
        <a:bodyPr/>
        <a:lstStyle/>
        <a:p>
          <a:r>
            <a:rPr lang="en-US" sz="2000" b="1" dirty="0" smtClean="0"/>
            <a:t>$.075B</a:t>
          </a:r>
        </a:p>
        <a:p>
          <a:r>
            <a:rPr lang="en-US" sz="1600" dirty="0" smtClean="0"/>
            <a:t>Bike and </a:t>
          </a:r>
          <a:r>
            <a:rPr lang="en-US" sz="1600" dirty="0" err="1" smtClean="0"/>
            <a:t>Ped</a:t>
          </a:r>
          <a:endParaRPr lang="en-US" sz="1600" dirty="0"/>
        </a:p>
      </dgm:t>
    </dgm:pt>
    <dgm:pt modelId="{051C80A6-EBF9-4220-B360-E452D09DCD61}" type="parTrans" cxnId="{354E14C2-2BB0-4925-9CB3-049AA780EAFC}">
      <dgm:prSet/>
      <dgm:spPr/>
      <dgm:t>
        <a:bodyPr/>
        <a:lstStyle/>
        <a:p>
          <a:endParaRPr lang="en-US"/>
        </a:p>
      </dgm:t>
    </dgm:pt>
    <dgm:pt modelId="{D9B533D4-90BF-43F8-82BE-44CF1513BCCE}" type="sibTrans" cxnId="{354E14C2-2BB0-4925-9CB3-049AA780EAFC}">
      <dgm:prSet/>
      <dgm:spPr/>
      <dgm:t>
        <a:bodyPr/>
        <a:lstStyle/>
        <a:p>
          <a:endParaRPr lang="en-US"/>
        </a:p>
      </dgm:t>
    </dgm:pt>
    <dgm:pt modelId="{BCEA5128-DC97-4CF3-A049-A4BF8CFA0969}">
      <dgm:prSet phldrT="[Text]" custT="1"/>
      <dgm:spPr/>
      <dgm:t>
        <a:bodyPr/>
        <a:lstStyle/>
        <a:p>
          <a:r>
            <a:rPr lang="en-US" sz="2000" b="1" dirty="0" smtClean="0"/>
            <a:t>$2.92B</a:t>
          </a:r>
        </a:p>
        <a:p>
          <a:r>
            <a:rPr lang="en-US" sz="1600" dirty="0" smtClean="0"/>
            <a:t>Transit</a:t>
          </a:r>
          <a:r>
            <a:rPr lang="en-US" sz="1400" dirty="0" smtClean="0"/>
            <a:t> </a:t>
          </a:r>
          <a:endParaRPr lang="en-US" sz="2000" dirty="0"/>
        </a:p>
      </dgm:t>
    </dgm:pt>
    <dgm:pt modelId="{B6095A9E-A432-43E4-8E5C-575FEA426CF8}" type="parTrans" cxnId="{FBC39BE1-5E1A-468B-B76E-4F193D80DD8C}">
      <dgm:prSet/>
      <dgm:spPr/>
      <dgm:t>
        <a:bodyPr/>
        <a:lstStyle/>
        <a:p>
          <a:endParaRPr lang="en-US"/>
        </a:p>
      </dgm:t>
    </dgm:pt>
    <dgm:pt modelId="{EF7977AE-49A8-4A1A-B9A5-D0D3587C8EC3}" type="sibTrans" cxnId="{FBC39BE1-5E1A-468B-B76E-4F193D80DD8C}">
      <dgm:prSet/>
      <dgm:spPr/>
      <dgm:t>
        <a:bodyPr/>
        <a:lstStyle/>
        <a:p>
          <a:endParaRPr lang="en-US"/>
        </a:p>
      </dgm:t>
    </dgm:pt>
    <dgm:pt modelId="{7BA18268-581E-4EFF-BF88-AC7F77C31E8E}">
      <dgm:prSet phldrT="[Text]" custT="1"/>
      <dgm:spPr/>
      <dgm:t>
        <a:bodyPr/>
        <a:lstStyle/>
        <a:p>
          <a:pPr>
            <a:lnSpc>
              <a:spcPct val="100000"/>
            </a:lnSpc>
            <a:spcAft>
              <a:spcPts val="0"/>
            </a:spcAft>
          </a:pPr>
          <a:r>
            <a:rPr lang="en-US" sz="2000" b="1" u="sng" dirty="0" smtClean="0"/>
            <a:t>$6B </a:t>
          </a:r>
          <a:r>
            <a:rPr lang="en-US" sz="2000" u="sng" dirty="0" smtClean="0"/>
            <a:t>State road</a:t>
          </a:r>
        </a:p>
        <a:p>
          <a:pPr>
            <a:lnSpc>
              <a:spcPct val="100000"/>
            </a:lnSpc>
            <a:spcAft>
              <a:spcPts val="0"/>
            </a:spcAft>
          </a:pPr>
          <a:r>
            <a:rPr lang="en-US" sz="1600" dirty="0" smtClean="0"/>
            <a:t>$5.38B investment</a:t>
          </a:r>
        </a:p>
        <a:p>
          <a:pPr>
            <a:lnSpc>
              <a:spcPct val="100000"/>
            </a:lnSpc>
            <a:spcAft>
              <a:spcPts val="0"/>
            </a:spcAft>
          </a:pPr>
          <a:r>
            <a:rPr lang="en-US" sz="1600" dirty="0" smtClean="0"/>
            <a:t>$.62 efficiencies</a:t>
          </a:r>
        </a:p>
      </dgm:t>
    </dgm:pt>
    <dgm:pt modelId="{85855DC6-1413-4551-81EA-76222D6A5287}" type="parTrans" cxnId="{D688B9EE-7210-40EC-BE78-5154A0503225}">
      <dgm:prSet/>
      <dgm:spPr/>
      <dgm:t>
        <a:bodyPr/>
        <a:lstStyle/>
        <a:p>
          <a:endParaRPr lang="en-US"/>
        </a:p>
      </dgm:t>
    </dgm:pt>
    <dgm:pt modelId="{4301984D-E102-48DE-9E01-095B584532B0}" type="sibTrans" cxnId="{D688B9EE-7210-40EC-BE78-5154A0503225}">
      <dgm:prSet/>
      <dgm:spPr/>
      <dgm:t>
        <a:bodyPr/>
        <a:lstStyle/>
        <a:p>
          <a:endParaRPr lang="en-US"/>
        </a:p>
      </dgm:t>
    </dgm:pt>
    <dgm:pt modelId="{0C2BF6D1-BE23-412B-9632-348E49A0FC38}">
      <dgm:prSet phldrT="[Text]" custT="1"/>
      <dgm:spPr/>
      <dgm:t>
        <a:bodyPr/>
        <a:lstStyle/>
        <a:p>
          <a:r>
            <a:rPr lang="en-US" sz="2000" b="1" dirty="0" smtClean="0"/>
            <a:t>$2.356B </a:t>
          </a:r>
          <a:r>
            <a:rPr lang="en-US" sz="2000" dirty="0" smtClean="0"/>
            <a:t>County, City, Townships</a:t>
          </a:r>
          <a:endParaRPr lang="en-US" sz="2000" dirty="0"/>
        </a:p>
      </dgm:t>
    </dgm:pt>
    <dgm:pt modelId="{2F19932B-C3C4-43C9-B057-EC7C00B2BC36}" type="parTrans" cxnId="{A32E6FCA-7150-4879-BC90-AC4CA306D91D}">
      <dgm:prSet/>
      <dgm:spPr/>
      <dgm:t>
        <a:bodyPr/>
        <a:lstStyle/>
        <a:p>
          <a:endParaRPr lang="en-US"/>
        </a:p>
      </dgm:t>
    </dgm:pt>
    <dgm:pt modelId="{6C5DA317-71C7-4272-A280-F54681E38850}" type="sibTrans" cxnId="{A32E6FCA-7150-4879-BC90-AC4CA306D91D}">
      <dgm:prSet/>
      <dgm:spPr/>
      <dgm:t>
        <a:bodyPr/>
        <a:lstStyle/>
        <a:p>
          <a:endParaRPr lang="en-US"/>
        </a:p>
      </dgm:t>
    </dgm:pt>
    <dgm:pt modelId="{C878B1B4-4FF9-430C-A33A-BB2DB552E20E}">
      <dgm:prSet phldrT="[Text]" custT="1"/>
      <dgm:spPr/>
      <dgm:t>
        <a:bodyPr/>
        <a:lstStyle/>
        <a:p>
          <a:r>
            <a:rPr lang="en-US" sz="2000" b="1" dirty="0" smtClean="0"/>
            <a:t>$2.8B </a:t>
          </a:r>
          <a:r>
            <a:rPr lang="en-US" sz="2000" dirty="0" smtClean="0"/>
            <a:t>Twin Cities Metro</a:t>
          </a:r>
          <a:endParaRPr lang="en-US" sz="2000" dirty="0"/>
        </a:p>
      </dgm:t>
    </dgm:pt>
    <dgm:pt modelId="{5D515318-00E3-4F91-9043-15049EE27820}" type="parTrans" cxnId="{7738A6E3-73AC-4336-AE5F-72CE535F2C09}">
      <dgm:prSet/>
      <dgm:spPr/>
      <dgm:t>
        <a:bodyPr/>
        <a:lstStyle/>
        <a:p>
          <a:endParaRPr lang="en-US"/>
        </a:p>
      </dgm:t>
    </dgm:pt>
    <dgm:pt modelId="{71878E01-288F-4340-A29C-682AE160B6B1}" type="sibTrans" cxnId="{7738A6E3-73AC-4336-AE5F-72CE535F2C09}">
      <dgm:prSet/>
      <dgm:spPr/>
      <dgm:t>
        <a:bodyPr/>
        <a:lstStyle/>
        <a:p>
          <a:endParaRPr lang="en-US"/>
        </a:p>
      </dgm:t>
    </dgm:pt>
    <dgm:pt modelId="{BBAC04D5-831F-4BA0-BDB8-2F9E83D526CE}">
      <dgm:prSet phldrT="[Text]" custT="1"/>
      <dgm:spPr/>
      <dgm:t>
        <a:bodyPr/>
        <a:lstStyle/>
        <a:p>
          <a:r>
            <a:rPr lang="en-US" sz="2000" b="1" dirty="0" smtClean="0"/>
            <a:t>$.120B </a:t>
          </a:r>
          <a:r>
            <a:rPr lang="en-US" sz="2000" dirty="0" smtClean="0"/>
            <a:t>Greater MN Transit</a:t>
          </a:r>
          <a:endParaRPr lang="en-US" sz="2000" dirty="0"/>
        </a:p>
      </dgm:t>
    </dgm:pt>
    <dgm:pt modelId="{DE2F6A51-BDD0-46B4-9A00-4A7110AD235E}" type="parTrans" cxnId="{483FB038-2FC8-498A-908D-1FBC380C08C8}">
      <dgm:prSet/>
      <dgm:spPr/>
      <dgm:t>
        <a:bodyPr/>
        <a:lstStyle/>
        <a:p>
          <a:endParaRPr lang="en-US"/>
        </a:p>
      </dgm:t>
    </dgm:pt>
    <dgm:pt modelId="{ECE77A32-6286-49B8-AC59-6C45744AA4C1}" type="sibTrans" cxnId="{483FB038-2FC8-498A-908D-1FBC380C08C8}">
      <dgm:prSet/>
      <dgm:spPr/>
      <dgm:t>
        <a:bodyPr/>
        <a:lstStyle/>
        <a:p>
          <a:endParaRPr lang="en-US"/>
        </a:p>
      </dgm:t>
    </dgm:pt>
    <dgm:pt modelId="{E2331307-0533-4002-9EF1-301C74AF7641}" type="pres">
      <dgm:prSet presAssocID="{9A43E178-F5E1-4670-BACB-DC8F096B7B2C}" presName="hierChild1" presStyleCnt="0">
        <dgm:presLayoutVars>
          <dgm:orgChart val="1"/>
          <dgm:chPref val="1"/>
          <dgm:dir/>
          <dgm:animOne val="branch"/>
          <dgm:animLvl val="lvl"/>
          <dgm:resizeHandles/>
        </dgm:presLayoutVars>
      </dgm:prSet>
      <dgm:spPr/>
      <dgm:t>
        <a:bodyPr/>
        <a:lstStyle/>
        <a:p>
          <a:endParaRPr lang="en-US"/>
        </a:p>
      </dgm:t>
    </dgm:pt>
    <dgm:pt modelId="{85441C81-1DAE-4422-8F70-6D7531F6C16A}" type="pres">
      <dgm:prSet presAssocID="{1767075A-D3AC-4EE4-827A-9A30E429B9FE}" presName="hierRoot1" presStyleCnt="0">
        <dgm:presLayoutVars>
          <dgm:hierBranch val="init"/>
        </dgm:presLayoutVars>
      </dgm:prSet>
      <dgm:spPr/>
    </dgm:pt>
    <dgm:pt modelId="{649A475C-BE7E-4D8D-9F7E-5F713D2C8833}" type="pres">
      <dgm:prSet presAssocID="{1767075A-D3AC-4EE4-827A-9A30E429B9FE}" presName="rootComposite1" presStyleCnt="0"/>
      <dgm:spPr/>
    </dgm:pt>
    <dgm:pt modelId="{3AC352C4-FEDA-4712-9031-338953FF2B04}" type="pres">
      <dgm:prSet presAssocID="{1767075A-D3AC-4EE4-827A-9A30E429B9FE}" presName="rootText1" presStyleLbl="node0" presStyleIdx="0" presStyleCnt="1" custScaleX="139444" custLinFactNeighborX="3381" custLinFactNeighborY="-388">
        <dgm:presLayoutVars>
          <dgm:chPref val="3"/>
        </dgm:presLayoutVars>
      </dgm:prSet>
      <dgm:spPr>
        <a:prstGeom prst="ellipse">
          <a:avLst/>
        </a:prstGeom>
      </dgm:spPr>
      <dgm:t>
        <a:bodyPr/>
        <a:lstStyle/>
        <a:p>
          <a:endParaRPr lang="en-US"/>
        </a:p>
      </dgm:t>
    </dgm:pt>
    <dgm:pt modelId="{9D5A4677-0D0D-4CF5-A4E6-2A819F82CC4D}" type="pres">
      <dgm:prSet presAssocID="{1767075A-D3AC-4EE4-827A-9A30E429B9FE}" presName="rootConnector1" presStyleLbl="node1" presStyleIdx="0" presStyleCnt="0"/>
      <dgm:spPr/>
      <dgm:t>
        <a:bodyPr/>
        <a:lstStyle/>
        <a:p>
          <a:endParaRPr lang="en-US"/>
        </a:p>
      </dgm:t>
    </dgm:pt>
    <dgm:pt modelId="{88CDACE8-DB35-47C7-B94B-F843D151D22F}" type="pres">
      <dgm:prSet presAssocID="{1767075A-D3AC-4EE4-827A-9A30E429B9FE}" presName="hierChild2" presStyleCnt="0"/>
      <dgm:spPr/>
    </dgm:pt>
    <dgm:pt modelId="{3BF60C38-4FAE-4D7D-B4B1-8B48CD0B1857}" type="pres">
      <dgm:prSet presAssocID="{270C0D88-E663-43FB-9953-9CC545AE1E58}" presName="Name37" presStyleLbl="parChTrans1D2" presStyleIdx="0" presStyleCnt="3"/>
      <dgm:spPr/>
      <dgm:t>
        <a:bodyPr/>
        <a:lstStyle/>
        <a:p>
          <a:endParaRPr lang="en-US"/>
        </a:p>
      </dgm:t>
    </dgm:pt>
    <dgm:pt modelId="{D57EC906-8999-41C8-B6F1-D65F970DEFD3}" type="pres">
      <dgm:prSet presAssocID="{6F8D13D9-1807-48DF-ABC5-50253369AD73}" presName="hierRoot2" presStyleCnt="0">
        <dgm:presLayoutVars>
          <dgm:hierBranch val="init"/>
        </dgm:presLayoutVars>
      </dgm:prSet>
      <dgm:spPr/>
    </dgm:pt>
    <dgm:pt modelId="{8E863554-751B-4B20-AE65-6F19BA48392A}" type="pres">
      <dgm:prSet presAssocID="{6F8D13D9-1807-48DF-ABC5-50253369AD73}" presName="rootComposite" presStyleCnt="0"/>
      <dgm:spPr/>
    </dgm:pt>
    <dgm:pt modelId="{2E20A0F4-D55E-40FC-B71B-7090A21F1352}" type="pres">
      <dgm:prSet presAssocID="{6F8D13D9-1807-48DF-ABC5-50253369AD73}" presName="rootText" presStyleLbl="node2" presStyleIdx="0" presStyleCnt="3" custScaleX="112795">
        <dgm:presLayoutVars>
          <dgm:chPref val="3"/>
        </dgm:presLayoutVars>
      </dgm:prSet>
      <dgm:spPr/>
      <dgm:t>
        <a:bodyPr/>
        <a:lstStyle/>
        <a:p>
          <a:endParaRPr lang="en-US"/>
        </a:p>
      </dgm:t>
    </dgm:pt>
    <dgm:pt modelId="{D52DD0EA-5AD8-4B21-91CB-B52528563761}" type="pres">
      <dgm:prSet presAssocID="{6F8D13D9-1807-48DF-ABC5-50253369AD73}" presName="rootConnector" presStyleLbl="node2" presStyleIdx="0" presStyleCnt="3"/>
      <dgm:spPr/>
      <dgm:t>
        <a:bodyPr/>
        <a:lstStyle/>
        <a:p>
          <a:endParaRPr lang="en-US"/>
        </a:p>
      </dgm:t>
    </dgm:pt>
    <dgm:pt modelId="{A2D30D95-0BE6-4E96-A4B7-768C4291FF1E}" type="pres">
      <dgm:prSet presAssocID="{6F8D13D9-1807-48DF-ABC5-50253369AD73}" presName="hierChild4" presStyleCnt="0"/>
      <dgm:spPr/>
    </dgm:pt>
    <dgm:pt modelId="{F1C2834E-7F5B-458A-800E-BECA22D53B12}" type="pres">
      <dgm:prSet presAssocID="{85855DC6-1413-4551-81EA-76222D6A5287}" presName="Name37" presStyleLbl="parChTrans1D3" presStyleIdx="0" presStyleCnt="4"/>
      <dgm:spPr/>
      <dgm:t>
        <a:bodyPr/>
        <a:lstStyle/>
        <a:p>
          <a:endParaRPr lang="en-US"/>
        </a:p>
      </dgm:t>
    </dgm:pt>
    <dgm:pt modelId="{68E5C75B-A2B8-4C02-AF89-9648A1DFDA7A}" type="pres">
      <dgm:prSet presAssocID="{7BA18268-581E-4EFF-BF88-AC7F77C31E8E}" presName="hierRoot2" presStyleCnt="0">
        <dgm:presLayoutVars>
          <dgm:hierBranch val="init"/>
        </dgm:presLayoutVars>
      </dgm:prSet>
      <dgm:spPr/>
    </dgm:pt>
    <dgm:pt modelId="{EF2B4C4B-4ACE-4725-960D-146A6C06CFF6}" type="pres">
      <dgm:prSet presAssocID="{7BA18268-581E-4EFF-BF88-AC7F77C31E8E}" presName="rootComposite" presStyleCnt="0"/>
      <dgm:spPr/>
    </dgm:pt>
    <dgm:pt modelId="{589E7B6A-1E2A-4586-BA07-4037DC12B7F9}" type="pres">
      <dgm:prSet presAssocID="{7BA18268-581E-4EFF-BF88-AC7F77C31E8E}" presName="rootText" presStyleLbl="node3" presStyleIdx="0" presStyleCnt="4" custScaleX="126390" custScaleY="125113">
        <dgm:presLayoutVars>
          <dgm:chPref val="3"/>
        </dgm:presLayoutVars>
      </dgm:prSet>
      <dgm:spPr/>
      <dgm:t>
        <a:bodyPr/>
        <a:lstStyle/>
        <a:p>
          <a:endParaRPr lang="en-US"/>
        </a:p>
      </dgm:t>
    </dgm:pt>
    <dgm:pt modelId="{B2EF1AC2-4E7D-4EB6-A067-F628F33FC38F}" type="pres">
      <dgm:prSet presAssocID="{7BA18268-581E-4EFF-BF88-AC7F77C31E8E}" presName="rootConnector" presStyleLbl="node3" presStyleIdx="0" presStyleCnt="4"/>
      <dgm:spPr/>
      <dgm:t>
        <a:bodyPr/>
        <a:lstStyle/>
        <a:p>
          <a:endParaRPr lang="en-US"/>
        </a:p>
      </dgm:t>
    </dgm:pt>
    <dgm:pt modelId="{8B1AC121-0F15-4A0B-944E-784D30C8666B}" type="pres">
      <dgm:prSet presAssocID="{7BA18268-581E-4EFF-BF88-AC7F77C31E8E}" presName="hierChild4" presStyleCnt="0"/>
      <dgm:spPr/>
    </dgm:pt>
    <dgm:pt modelId="{D64D20D9-A786-47B6-B488-B84CE7A3A840}" type="pres">
      <dgm:prSet presAssocID="{7BA18268-581E-4EFF-BF88-AC7F77C31E8E}" presName="hierChild5" presStyleCnt="0"/>
      <dgm:spPr/>
    </dgm:pt>
    <dgm:pt modelId="{B728F23E-8E00-427D-8E68-AB1B8DB4C38E}" type="pres">
      <dgm:prSet presAssocID="{2F19932B-C3C4-43C9-B057-EC7C00B2BC36}" presName="Name37" presStyleLbl="parChTrans1D3" presStyleIdx="1" presStyleCnt="4"/>
      <dgm:spPr/>
      <dgm:t>
        <a:bodyPr/>
        <a:lstStyle/>
        <a:p>
          <a:endParaRPr lang="en-US"/>
        </a:p>
      </dgm:t>
    </dgm:pt>
    <dgm:pt modelId="{8C5BA07E-F421-4B20-A7A3-7593A0F54550}" type="pres">
      <dgm:prSet presAssocID="{0C2BF6D1-BE23-412B-9632-348E49A0FC38}" presName="hierRoot2" presStyleCnt="0">
        <dgm:presLayoutVars>
          <dgm:hierBranch val="init"/>
        </dgm:presLayoutVars>
      </dgm:prSet>
      <dgm:spPr/>
    </dgm:pt>
    <dgm:pt modelId="{45B9CEB4-3B66-41BB-B637-599B00B47CCA}" type="pres">
      <dgm:prSet presAssocID="{0C2BF6D1-BE23-412B-9632-348E49A0FC38}" presName="rootComposite" presStyleCnt="0"/>
      <dgm:spPr/>
    </dgm:pt>
    <dgm:pt modelId="{48CA5304-7CDA-4E4A-8C60-4FFE3CF0A39A}" type="pres">
      <dgm:prSet presAssocID="{0C2BF6D1-BE23-412B-9632-348E49A0FC38}" presName="rootText" presStyleLbl="node3" presStyleIdx="1" presStyleCnt="4" custScaleX="126390">
        <dgm:presLayoutVars>
          <dgm:chPref val="3"/>
        </dgm:presLayoutVars>
      </dgm:prSet>
      <dgm:spPr/>
      <dgm:t>
        <a:bodyPr/>
        <a:lstStyle/>
        <a:p>
          <a:endParaRPr lang="en-US"/>
        </a:p>
      </dgm:t>
    </dgm:pt>
    <dgm:pt modelId="{53E51BDC-1EB5-4F02-A248-39544DC48A7A}" type="pres">
      <dgm:prSet presAssocID="{0C2BF6D1-BE23-412B-9632-348E49A0FC38}" presName="rootConnector" presStyleLbl="node3" presStyleIdx="1" presStyleCnt="4"/>
      <dgm:spPr/>
      <dgm:t>
        <a:bodyPr/>
        <a:lstStyle/>
        <a:p>
          <a:endParaRPr lang="en-US"/>
        </a:p>
      </dgm:t>
    </dgm:pt>
    <dgm:pt modelId="{CDB03981-7F3D-4934-84C1-53F7AF230473}" type="pres">
      <dgm:prSet presAssocID="{0C2BF6D1-BE23-412B-9632-348E49A0FC38}" presName="hierChild4" presStyleCnt="0"/>
      <dgm:spPr/>
    </dgm:pt>
    <dgm:pt modelId="{87D53D7C-BE86-408B-A6BA-B15C0FA063D5}" type="pres">
      <dgm:prSet presAssocID="{0C2BF6D1-BE23-412B-9632-348E49A0FC38}" presName="hierChild5" presStyleCnt="0"/>
      <dgm:spPr/>
    </dgm:pt>
    <dgm:pt modelId="{A8B01F39-E45F-4A12-A226-5EF61C443EEF}" type="pres">
      <dgm:prSet presAssocID="{6F8D13D9-1807-48DF-ABC5-50253369AD73}" presName="hierChild5" presStyleCnt="0"/>
      <dgm:spPr/>
    </dgm:pt>
    <dgm:pt modelId="{E60691A6-2C8F-43A0-BBAE-776B0E069FD6}" type="pres">
      <dgm:prSet presAssocID="{051C80A6-EBF9-4220-B360-E452D09DCD61}" presName="Name37" presStyleLbl="parChTrans1D2" presStyleIdx="1" presStyleCnt="3"/>
      <dgm:spPr/>
      <dgm:t>
        <a:bodyPr/>
        <a:lstStyle/>
        <a:p>
          <a:endParaRPr lang="en-US"/>
        </a:p>
      </dgm:t>
    </dgm:pt>
    <dgm:pt modelId="{3133B3B8-2E0C-46BC-A50E-45859F3B077D}" type="pres">
      <dgm:prSet presAssocID="{EDEE3B00-E917-479C-875E-F0AF21ADCCB0}" presName="hierRoot2" presStyleCnt="0">
        <dgm:presLayoutVars>
          <dgm:hierBranch val="init"/>
        </dgm:presLayoutVars>
      </dgm:prSet>
      <dgm:spPr/>
    </dgm:pt>
    <dgm:pt modelId="{724C4CD9-72D0-40AC-9587-467D0DD42A34}" type="pres">
      <dgm:prSet presAssocID="{EDEE3B00-E917-479C-875E-F0AF21ADCCB0}" presName="rootComposite" presStyleCnt="0"/>
      <dgm:spPr/>
    </dgm:pt>
    <dgm:pt modelId="{8D6D3CD4-D9FF-4CE7-AF22-5BCB969EE126}" type="pres">
      <dgm:prSet presAssocID="{EDEE3B00-E917-479C-875E-F0AF21ADCCB0}" presName="rootText" presStyleLbl="node2" presStyleIdx="1" presStyleCnt="3" custScaleX="111938">
        <dgm:presLayoutVars>
          <dgm:chPref val="3"/>
        </dgm:presLayoutVars>
      </dgm:prSet>
      <dgm:spPr/>
      <dgm:t>
        <a:bodyPr/>
        <a:lstStyle/>
        <a:p>
          <a:endParaRPr lang="en-US"/>
        </a:p>
      </dgm:t>
    </dgm:pt>
    <dgm:pt modelId="{2E864DED-091A-4C1D-9764-3E12185AFF47}" type="pres">
      <dgm:prSet presAssocID="{EDEE3B00-E917-479C-875E-F0AF21ADCCB0}" presName="rootConnector" presStyleLbl="node2" presStyleIdx="1" presStyleCnt="3"/>
      <dgm:spPr/>
      <dgm:t>
        <a:bodyPr/>
        <a:lstStyle/>
        <a:p>
          <a:endParaRPr lang="en-US"/>
        </a:p>
      </dgm:t>
    </dgm:pt>
    <dgm:pt modelId="{B49E2EC2-C81D-469C-B929-0C35E2D2CA07}" type="pres">
      <dgm:prSet presAssocID="{EDEE3B00-E917-479C-875E-F0AF21ADCCB0}" presName="hierChild4" presStyleCnt="0"/>
      <dgm:spPr/>
    </dgm:pt>
    <dgm:pt modelId="{8F8E8FC4-B6DE-496D-9874-D4747663A437}" type="pres">
      <dgm:prSet presAssocID="{EDEE3B00-E917-479C-875E-F0AF21ADCCB0}" presName="hierChild5" presStyleCnt="0"/>
      <dgm:spPr/>
    </dgm:pt>
    <dgm:pt modelId="{1D7D6DF9-D383-4C58-B907-DC2FE2BA585B}" type="pres">
      <dgm:prSet presAssocID="{B6095A9E-A432-43E4-8E5C-575FEA426CF8}" presName="Name37" presStyleLbl="parChTrans1D2" presStyleIdx="2" presStyleCnt="3"/>
      <dgm:spPr/>
      <dgm:t>
        <a:bodyPr/>
        <a:lstStyle/>
        <a:p>
          <a:endParaRPr lang="en-US"/>
        </a:p>
      </dgm:t>
    </dgm:pt>
    <dgm:pt modelId="{EC63CEDD-7A16-4168-B4F8-2BD044249332}" type="pres">
      <dgm:prSet presAssocID="{BCEA5128-DC97-4CF3-A049-A4BF8CFA0969}" presName="hierRoot2" presStyleCnt="0">
        <dgm:presLayoutVars>
          <dgm:hierBranch val="init"/>
        </dgm:presLayoutVars>
      </dgm:prSet>
      <dgm:spPr/>
    </dgm:pt>
    <dgm:pt modelId="{49AE87D3-D679-499A-B891-705772B25114}" type="pres">
      <dgm:prSet presAssocID="{BCEA5128-DC97-4CF3-A049-A4BF8CFA0969}" presName="rootComposite" presStyleCnt="0"/>
      <dgm:spPr/>
    </dgm:pt>
    <dgm:pt modelId="{3F218338-AFCB-462B-A929-134F42F664E7}" type="pres">
      <dgm:prSet presAssocID="{BCEA5128-DC97-4CF3-A049-A4BF8CFA0969}" presName="rootText" presStyleLbl="node2" presStyleIdx="2" presStyleCnt="3" custScaleX="107056">
        <dgm:presLayoutVars>
          <dgm:chPref val="3"/>
        </dgm:presLayoutVars>
      </dgm:prSet>
      <dgm:spPr/>
      <dgm:t>
        <a:bodyPr/>
        <a:lstStyle/>
        <a:p>
          <a:endParaRPr lang="en-US"/>
        </a:p>
      </dgm:t>
    </dgm:pt>
    <dgm:pt modelId="{4D03379F-7336-4A5A-BA95-2997B16F337F}" type="pres">
      <dgm:prSet presAssocID="{BCEA5128-DC97-4CF3-A049-A4BF8CFA0969}" presName="rootConnector" presStyleLbl="node2" presStyleIdx="2" presStyleCnt="3"/>
      <dgm:spPr/>
      <dgm:t>
        <a:bodyPr/>
        <a:lstStyle/>
        <a:p>
          <a:endParaRPr lang="en-US"/>
        </a:p>
      </dgm:t>
    </dgm:pt>
    <dgm:pt modelId="{FACD2928-DA3D-41D8-BB99-4D8A4B608092}" type="pres">
      <dgm:prSet presAssocID="{BCEA5128-DC97-4CF3-A049-A4BF8CFA0969}" presName="hierChild4" presStyleCnt="0"/>
      <dgm:spPr/>
    </dgm:pt>
    <dgm:pt modelId="{911F1866-BEA1-4668-8049-3BE7BEDDD9C2}" type="pres">
      <dgm:prSet presAssocID="{5D515318-00E3-4F91-9043-15049EE27820}" presName="Name37" presStyleLbl="parChTrans1D3" presStyleIdx="2" presStyleCnt="4"/>
      <dgm:spPr/>
      <dgm:t>
        <a:bodyPr/>
        <a:lstStyle/>
        <a:p>
          <a:endParaRPr lang="en-US"/>
        </a:p>
      </dgm:t>
    </dgm:pt>
    <dgm:pt modelId="{4CEFA128-096B-410D-BC1D-DF5733577FDC}" type="pres">
      <dgm:prSet presAssocID="{C878B1B4-4FF9-430C-A33A-BB2DB552E20E}" presName="hierRoot2" presStyleCnt="0">
        <dgm:presLayoutVars>
          <dgm:hierBranch val="init"/>
        </dgm:presLayoutVars>
      </dgm:prSet>
      <dgm:spPr/>
    </dgm:pt>
    <dgm:pt modelId="{7F3D909F-C2B0-4534-BE3D-6791C44BE19B}" type="pres">
      <dgm:prSet presAssocID="{C878B1B4-4FF9-430C-A33A-BB2DB552E20E}" presName="rootComposite" presStyleCnt="0"/>
      <dgm:spPr/>
    </dgm:pt>
    <dgm:pt modelId="{2AF582EE-B07E-435A-B003-341603CF820B}" type="pres">
      <dgm:prSet presAssocID="{C878B1B4-4FF9-430C-A33A-BB2DB552E20E}" presName="rootText" presStyleLbl="node3" presStyleIdx="2" presStyleCnt="4" custScaleX="120154">
        <dgm:presLayoutVars>
          <dgm:chPref val="3"/>
        </dgm:presLayoutVars>
      </dgm:prSet>
      <dgm:spPr/>
      <dgm:t>
        <a:bodyPr/>
        <a:lstStyle/>
        <a:p>
          <a:endParaRPr lang="en-US"/>
        </a:p>
      </dgm:t>
    </dgm:pt>
    <dgm:pt modelId="{B84C21A6-BC25-4C5B-BFE7-561FAB523BE5}" type="pres">
      <dgm:prSet presAssocID="{C878B1B4-4FF9-430C-A33A-BB2DB552E20E}" presName="rootConnector" presStyleLbl="node3" presStyleIdx="2" presStyleCnt="4"/>
      <dgm:spPr/>
      <dgm:t>
        <a:bodyPr/>
        <a:lstStyle/>
        <a:p>
          <a:endParaRPr lang="en-US"/>
        </a:p>
      </dgm:t>
    </dgm:pt>
    <dgm:pt modelId="{572EB91A-B17C-41A0-A5E5-CA7282C13516}" type="pres">
      <dgm:prSet presAssocID="{C878B1B4-4FF9-430C-A33A-BB2DB552E20E}" presName="hierChild4" presStyleCnt="0"/>
      <dgm:spPr/>
    </dgm:pt>
    <dgm:pt modelId="{2D95CAC2-68EA-40AD-AE92-851844A7BF45}" type="pres">
      <dgm:prSet presAssocID="{C878B1B4-4FF9-430C-A33A-BB2DB552E20E}" presName="hierChild5" presStyleCnt="0"/>
      <dgm:spPr/>
    </dgm:pt>
    <dgm:pt modelId="{DDAB5E15-4FE8-4E0D-A617-FBAFD9B63A6A}" type="pres">
      <dgm:prSet presAssocID="{DE2F6A51-BDD0-46B4-9A00-4A7110AD235E}" presName="Name37" presStyleLbl="parChTrans1D3" presStyleIdx="3" presStyleCnt="4"/>
      <dgm:spPr/>
      <dgm:t>
        <a:bodyPr/>
        <a:lstStyle/>
        <a:p>
          <a:endParaRPr lang="en-US"/>
        </a:p>
      </dgm:t>
    </dgm:pt>
    <dgm:pt modelId="{C449BD3C-9C9F-4B44-A97E-D96DD3648E68}" type="pres">
      <dgm:prSet presAssocID="{BBAC04D5-831F-4BA0-BDB8-2F9E83D526CE}" presName="hierRoot2" presStyleCnt="0">
        <dgm:presLayoutVars>
          <dgm:hierBranch val="init"/>
        </dgm:presLayoutVars>
      </dgm:prSet>
      <dgm:spPr/>
    </dgm:pt>
    <dgm:pt modelId="{65A3277C-D026-471F-8374-F3D3B3E5490E}" type="pres">
      <dgm:prSet presAssocID="{BBAC04D5-831F-4BA0-BDB8-2F9E83D526CE}" presName="rootComposite" presStyleCnt="0"/>
      <dgm:spPr/>
    </dgm:pt>
    <dgm:pt modelId="{582E190B-D466-4B3C-B9B9-24687D5D3837}" type="pres">
      <dgm:prSet presAssocID="{BBAC04D5-831F-4BA0-BDB8-2F9E83D526CE}" presName="rootText" presStyleLbl="node3" presStyleIdx="3" presStyleCnt="4" custScaleX="123833">
        <dgm:presLayoutVars>
          <dgm:chPref val="3"/>
        </dgm:presLayoutVars>
      </dgm:prSet>
      <dgm:spPr/>
      <dgm:t>
        <a:bodyPr/>
        <a:lstStyle/>
        <a:p>
          <a:endParaRPr lang="en-US"/>
        </a:p>
      </dgm:t>
    </dgm:pt>
    <dgm:pt modelId="{D19DFDB2-60BB-46DE-B0F6-3EB15858D255}" type="pres">
      <dgm:prSet presAssocID="{BBAC04D5-831F-4BA0-BDB8-2F9E83D526CE}" presName="rootConnector" presStyleLbl="node3" presStyleIdx="3" presStyleCnt="4"/>
      <dgm:spPr/>
      <dgm:t>
        <a:bodyPr/>
        <a:lstStyle/>
        <a:p>
          <a:endParaRPr lang="en-US"/>
        </a:p>
      </dgm:t>
    </dgm:pt>
    <dgm:pt modelId="{79D704F1-E35E-4927-B6CA-3498F0BD6F66}" type="pres">
      <dgm:prSet presAssocID="{BBAC04D5-831F-4BA0-BDB8-2F9E83D526CE}" presName="hierChild4" presStyleCnt="0"/>
      <dgm:spPr/>
    </dgm:pt>
    <dgm:pt modelId="{8EED5409-BEB6-4027-A43F-1628F2B42C67}" type="pres">
      <dgm:prSet presAssocID="{BBAC04D5-831F-4BA0-BDB8-2F9E83D526CE}" presName="hierChild5" presStyleCnt="0"/>
      <dgm:spPr/>
    </dgm:pt>
    <dgm:pt modelId="{BFA25A46-FB66-43DD-B527-E9145C0B5E3C}" type="pres">
      <dgm:prSet presAssocID="{BCEA5128-DC97-4CF3-A049-A4BF8CFA0969}" presName="hierChild5" presStyleCnt="0"/>
      <dgm:spPr/>
    </dgm:pt>
    <dgm:pt modelId="{72B696A3-8206-4ACA-9AF5-CCA4323EFC53}" type="pres">
      <dgm:prSet presAssocID="{1767075A-D3AC-4EE4-827A-9A30E429B9FE}" presName="hierChild3" presStyleCnt="0"/>
      <dgm:spPr/>
    </dgm:pt>
  </dgm:ptLst>
  <dgm:cxnLst>
    <dgm:cxn modelId="{36146670-0115-4A43-8EE4-8F45B72AF812}" type="presOf" srcId="{1767075A-D3AC-4EE4-827A-9A30E429B9FE}" destId="{3AC352C4-FEDA-4712-9031-338953FF2B04}" srcOrd="0" destOrd="0" presId="urn:microsoft.com/office/officeart/2005/8/layout/orgChart1"/>
    <dgm:cxn modelId="{4BE9E35B-BA17-4F48-9EA2-A4EF0E1E367F}" type="presOf" srcId="{9A43E178-F5E1-4670-BACB-DC8F096B7B2C}" destId="{E2331307-0533-4002-9EF1-301C74AF7641}" srcOrd="0" destOrd="0" presId="urn:microsoft.com/office/officeart/2005/8/layout/orgChart1"/>
    <dgm:cxn modelId="{A9FD09DC-8A0D-407D-959A-E97F5990D614}" type="presOf" srcId="{7BA18268-581E-4EFF-BF88-AC7F77C31E8E}" destId="{B2EF1AC2-4E7D-4EB6-A067-F628F33FC38F}" srcOrd="1" destOrd="0" presId="urn:microsoft.com/office/officeart/2005/8/layout/orgChart1"/>
    <dgm:cxn modelId="{BC4F998A-77C6-475E-99AA-DDFA7E5138DB}" type="presOf" srcId="{6F8D13D9-1807-48DF-ABC5-50253369AD73}" destId="{2E20A0F4-D55E-40FC-B71B-7090A21F1352}" srcOrd="0" destOrd="0" presId="urn:microsoft.com/office/officeart/2005/8/layout/orgChart1"/>
    <dgm:cxn modelId="{0A2FAB6A-69FD-4915-B3A5-908997AABD63}" type="presOf" srcId="{270C0D88-E663-43FB-9953-9CC545AE1E58}" destId="{3BF60C38-4FAE-4D7D-B4B1-8B48CD0B1857}" srcOrd="0" destOrd="0" presId="urn:microsoft.com/office/officeart/2005/8/layout/orgChart1"/>
    <dgm:cxn modelId="{E58B2F05-E036-4F46-99BF-162146873E8A}" type="presOf" srcId="{BCEA5128-DC97-4CF3-A049-A4BF8CFA0969}" destId="{4D03379F-7336-4A5A-BA95-2997B16F337F}" srcOrd="1" destOrd="0" presId="urn:microsoft.com/office/officeart/2005/8/layout/orgChart1"/>
    <dgm:cxn modelId="{94C46A39-1BAC-454A-8CD2-CAF23A291B27}" type="presOf" srcId="{5D515318-00E3-4F91-9043-15049EE27820}" destId="{911F1866-BEA1-4668-8049-3BE7BEDDD9C2}" srcOrd="0" destOrd="0" presId="urn:microsoft.com/office/officeart/2005/8/layout/orgChart1"/>
    <dgm:cxn modelId="{3B956E9A-6B81-471D-BE47-72366B2126F6}" type="presOf" srcId="{1767075A-D3AC-4EE4-827A-9A30E429B9FE}" destId="{9D5A4677-0D0D-4CF5-A4E6-2A819F82CC4D}" srcOrd="1" destOrd="0" presId="urn:microsoft.com/office/officeart/2005/8/layout/orgChart1"/>
    <dgm:cxn modelId="{2B8297EE-8B21-40A9-B52F-A8EEDA372414}" srcId="{9A43E178-F5E1-4670-BACB-DC8F096B7B2C}" destId="{1767075A-D3AC-4EE4-827A-9A30E429B9FE}" srcOrd="0" destOrd="0" parTransId="{AFD64548-D199-4294-AB69-6799A2924540}" sibTransId="{66B169AA-226B-48E4-84E8-A76CB2F12E12}"/>
    <dgm:cxn modelId="{354E14C2-2BB0-4925-9CB3-049AA780EAFC}" srcId="{1767075A-D3AC-4EE4-827A-9A30E429B9FE}" destId="{EDEE3B00-E917-479C-875E-F0AF21ADCCB0}" srcOrd="1" destOrd="0" parTransId="{051C80A6-EBF9-4220-B360-E452D09DCD61}" sibTransId="{D9B533D4-90BF-43F8-82BE-44CF1513BCCE}"/>
    <dgm:cxn modelId="{B190900D-3B8C-4AB0-B0D0-A78364F5262F}" type="presOf" srcId="{C878B1B4-4FF9-430C-A33A-BB2DB552E20E}" destId="{2AF582EE-B07E-435A-B003-341603CF820B}" srcOrd="0" destOrd="0" presId="urn:microsoft.com/office/officeart/2005/8/layout/orgChart1"/>
    <dgm:cxn modelId="{7738A6E3-73AC-4336-AE5F-72CE535F2C09}" srcId="{BCEA5128-DC97-4CF3-A049-A4BF8CFA0969}" destId="{C878B1B4-4FF9-430C-A33A-BB2DB552E20E}" srcOrd="0" destOrd="0" parTransId="{5D515318-00E3-4F91-9043-15049EE27820}" sibTransId="{71878E01-288F-4340-A29C-682AE160B6B1}"/>
    <dgm:cxn modelId="{F12E2968-D10C-4999-8506-6E22799AF5A1}" srcId="{1767075A-D3AC-4EE4-827A-9A30E429B9FE}" destId="{6F8D13D9-1807-48DF-ABC5-50253369AD73}" srcOrd="0" destOrd="0" parTransId="{270C0D88-E663-43FB-9953-9CC545AE1E58}" sibTransId="{EFC5C0BA-A959-4C6A-975C-00F172EFE3CD}"/>
    <dgm:cxn modelId="{BBC13C24-BA34-4FE8-B5D6-973122A9357D}" type="presOf" srcId="{051C80A6-EBF9-4220-B360-E452D09DCD61}" destId="{E60691A6-2C8F-43A0-BBAE-776B0E069FD6}" srcOrd="0" destOrd="0" presId="urn:microsoft.com/office/officeart/2005/8/layout/orgChart1"/>
    <dgm:cxn modelId="{81C77E29-FBB6-40BB-9722-D058B99CE531}" type="presOf" srcId="{DE2F6A51-BDD0-46B4-9A00-4A7110AD235E}" destId="{DDAB5E15-4FE8-4E0D-A617-FBAFD9B63A6A}" srcOrd="0" destOrd="0" presId="urn:microsoft.com/office/officeart/2005/8/layout/orgChart1"/>
    <dgm:cxn modelId="{07F76359-E00A-4B96-B99A-D679EACD5A50}" type="presOf" srcId="{0C2BF6D1-BE23-412B-9632-348E49A0FC38}" destId="{53E51BDC-1EB5-4F02-A248-39544DC48A7A}" srcOrd="1" destOrd="0" presId="urn:microsoft.com/office/officeart/2005/8/layout/orgChart1"/>
    <dgm:cxn modelId="{40F57D7F-D42D-42DF-9909-DAB19EF5D05F}" type="presOf" srcId="{BCEA5128-DC97-4CF3-A049-A4BF8CFA0969}" destId="{3F218338-AFCB-462B-A929-134F42F664E7}" srcOrd="0" destOrd="0" presId="urn:microsoft.com/office/officeart/2005/8/layout/orgChart1"/>
    <dgm:cxn modelId="{DC301907-ABAA-4365-8455-B7EEB7B29938}" type="presOf" srcId="{BBAC04D5-831F-4BA0-BDB8-2F9E83D526CE}" destId="{582E190B-D466-4B3C-B9B9-24687D5D3837}" srcOrd="0" destOrd="0" presId="urn:microsoft.com/office/officeart/2005/8/layout/orgChart1"/>
    <dgm:cxn modelId="{E1F377FB-4BE3-467E-B67E-F788BE20F688}" type="presOf" srcId="{2F19932B-C3C4-43C9-B057-EC7C00B2BC36}" destId="{B728F23E-8E00-427D-8E68-AB1B8DB4C38E}" srcOrd="0" destOrd="0" presId="urn:microsoft.com/office/officeart/2005/8/layout/orgChart1"/>
    <dgm:cxn modelId="{5BE33F24-FCE5-448B-B0F6-E94D5B807E0D}" type="presOf" srcId="{7BA18268-581E-4EFF-BF88-AC7F77C31E8E}" destId="{589E7B6A-1E2A-4586-BA07-4037DC12B7F9}" srcOrd="0" destOrd="0" presId="urn:microsoft.com/office/officeart/2005/8/layout/orgChart1"/>
    <dgm:cxn modelId="{7982447F-C6D1-4976-BBC7-A9E51F061A90}" type="presOf" srcId="{EDEE3B00-E917-479C-875E-F0AF21ADCCB0}" destId="{2E864DED-091A-4C1D-9764-3E12185AFF47}" srcOrd="1" destOrd="0" presId="urn:microsoft.com/office/officeart/2005/8/layout/orgChart1"/>
    <dgm:cxn modelId="{EF2224CB-8A8C-4690-8B61-C1C34271C30C}" type="presOf" srcId="{BBAC04D5-831F-4BA0-BDB8-2F9E83D526CE}" destId="{D19DFDB2-60BB-46DE-B0F6-3EB15858D255}" srcOrd="1" destOrd="0" presId="urn:microsoft.com/office/officeart/2005/8/layout/orgChart1"/>
    <dgm:cxn modelId="{483FB038-2FC8-498A-908D-1FBC380C08C8}" srcId="{BCEA5128-DC97-4CF3-A049-A4BF8CFA0969}" destId="{BBAC04D5-831F-4BA0-BDB8-2F9E83D526CE}" srcOrd="1" destOrd="0" parTransId="{DE2F6A51-BDD0-46B4-9A00-4A7110AD235E}" sibTransId="{ECE77A32-6286-49B8-AC59-6C45744AA4C1}"/>
    <dgm:cxn modelId="{A32E6FCA-7150-4879-BC90-AC4CA306D91D}" srcId="{6F8D13D9-1807-48DF-ABC5-50253369AD73}" destId="{0C2BF6D1-BE23-412B-9632-348E49A0FC38}" srcOrd="1" destOrd="0" parTransId="{2F19932B-C3C4-43C9-B057-EC7C00B2BC36}" sibTransId="{6C5DA317-71C7-4272-A280-F54681E38850}"/>
    <dgm:cxn modelId="{05075281-4293-406B-A6E9-0E4BC34526EA}" type="presOf" srcId="{6F8D13D9-1807-48DF-ABC5-50253369AD73}" destId="{D52DD0EA-5AD8-4B21-91CB-B52528563761}" srcOrd="1" destOrd="0" presId="urn:microsoft.com/office/officeart/2005/8/layout/orgChart1"/>
    <dgm:cxn modelId="{9137AE86-9F9F-4FF0-9A75-954168828225}" type="presOf" srcId="{0C2BF6D1-BE23-412B-9632-348E49A0FC38}" destId="{48CA5304-7CDA-4E4A-8C60-4FFE3CF0A39A}" srcOrd="0" destOrd="0" presId="urn:microsoft.com/office/officeart/2005/8/layout/orgChart1"/>
    <dgm:cxn modelId="{72FDCCD6-34A8-47DD-A09D-36555096877B}" type="presOf" srcId="{C878B1B4-4FF9-430C-A33A-BB2DB552E20E}" destId="{B84C21A6-BC25-4C5B-BFE7-561FAB523BE5}" srcOrd="1" destOrd="0" presId="urn:microsoft.com/office/officeart/2005/8/layout/orgChart1"/>
    <dgm:cxn modelId="{FBC39BE1-5E1A-468B-B76E-4F193D80DD8C}" srcId="{1767075A-D3AC-4EE4-827A-9A30E429B9FE}" destId="{BCEA5128-DC97-4CF3-A049-A4BF8CFA0969}" srcOrd="2" destOrd="0" parTransId="{B6095A9E-A432-43E4-8E5C-575FEA426CF8}" sibTransId="{EF7977AE-49A8-4A1A-B9A5-D0D3587C8EC3}"/>
    <dgm:cxn modelId="{2212D328-002C-4AB5-BAA3-F5BBF0911321}" type="presOf" srcId="{EDEE3B00-E917-479C-875E-F0AF21ADCCB0}" destId="{8D6D3CD4-D9FF-4CE7-AF22-5BCB969EE126}" srcOrd="0" destOrd="0" presId="urn:microsoft.com/office/officeart/2005/8/layout/orgChart1"/>
    <dgm:cxn modelId="{DC8C80EA-1D62-4746-8658-32F891D1B021}" type="presOf" srcId="{B6095A9E-A432-43E4-8E5C-575FEA426CF8}" destId="{1D7D6DF9-D383-4C58-B907-DC2FE2BA585B}" srcOrd="0" destOrd="0" presId="urn:microsoft.com/office/officeart/2005/8/layout/orgChart1"/>
    <dgm:cxn modelId="{D688B9EE-7210-40EC-BE78-5154A0503225}" srcId="{6F8D13D9-1807-48DF-ABC5-50253369AD73}" destId="{7BA18268-581E-4EFF-BF88-AC7F77C31E8E}" srcOrd="0" destOrd="0" parTransId="{85855DC6-1413-4551-81EA-76222D6A5287}" sibTransId="{4301984D-E102-48DE-9E01-095B584532B0}"/>
    <dgm:cxn modelId="{68E2193A-AAA5-481D-A00C-363F83BE1CF0}" type="presOf" srcId="{85855DC6-1413-4551-81EA-76222D6A5287}" destId="{F1C2834E-7F5B-458A-800E-BECA22D53B12}" srcOrd="0" destOrd="0" presId="urn:microsoft.com/office/officeart/2005/8/layout/orgChart1"/>
    <dgm:cxn modelId="{3EC623D6-D216-488A-96D7-558CC81DFDF6}" type="presParOf" srcId="{E2331307-0533-4002-9EF1-301C74AF7641}" destId="{85441C81-1DAE-4422-8F70-6D7531F6C16A}" srcOrd="0" destOrd="0" presId="urn:microsoft.com/office/officeart/2005/8/layout/orgChart1"/>
    <dgm:cxn modelId="{2C81E41F-F922-4C54-8F54-DE191700B2A8}" type="presParOf" srcId="{85441C81-1DAE-4422-8F70-6D7531F6C16A}" destId="{649A475C-BE7E-4D8D-9F7E-5F713D2C8833}" srcOrd="0" destOrd="0" presId="urn:microsoft.com/office/officeart/2005/8/layout/orgChart1"/>
    <dgm:cxn modelId="{C14CFE4B-9708-409D-A772-70EED9500CA1}" type="presParOf" srcId="{649A475C-BE7E-4D8D-9F7E-5F713D2C8833}" destId="{3AC352C4-FEDA-4712-9031-338953FF2B04}" srcOrd="0" destOrd="0" presId="urn:microsoft.com/office/officeart/2005/8/layout/orgChart1"/>
    <dgm:cxn modelId="{8FEB35C7-8160-4E48-A331-694F94DB73B7}" type="presParOf" srcId="{649A475C-BE7E-4D8D-9F7E-5F713D2C8833}" destId="{9D5A4677-0D0D-4CF5-A4E6-2A819F82CC4D}" srcOrd="1" destOrd="0" presId="urn:microsoft.com/office/officeart/2005/8/layout/orgChart1"/>
    <dgm:cxn modelId="{475A7DF8-7D03-466D-959E-2A7A62BD0175}" type="presParOf" srcId="{85441C81-1DAE-4422-8F70-6D7531F6C16A}" destId="{88CDACE8-DB35-47C7-B94B-F843D151D22F}" srcOrd="1" destOrd="0" presId="urn:microsoft.com/office/officeart/2005/8/layout/orgChart1"/>
    <dgm:cxn modelId="{15049141-125E-45EE-871F-DDDB70DCB8C2}" type="presParOf" srcId="{88CDACE8-DB35-47C7-B94B-F843D151D22F}" destId="{3BF60C38-4FAE-4D7D-B4B1-8B48CD0B1857}" srcOrd="0" destOrd="0" presId="urn:microsoft.com/office/officeart/2005/8/layout/orgChart1"/>
    <dgm:cxn modelId="{6DF0C09D-FA8C-4E17-8A3F-F71FDC876AA7}" type="presParOf" srcId="{88CDACE8-DB35-47C7-B94B-F843D151D22F}" destId="{D57EC906-8999-41C8-B6F1-D65F970DEFD3}" srcOrd="1" destOrd="0" presId="urn:microsoft.com/office/officeart/2005/8/layout/orgChart1"/>
    <dgm:cxn modelId="{4417CFEB-9A86-452A-96F6-ED648B903BD7}" type="presParOf" srcId="{D57EC906-8999-41C8-B6F1-D65F970DEFD3}" destId="{8E863554-751B-4B20-AE65-6F19BA48392A}" srcOrd="0" destOrd="0" presId="urn:microsoft.com/office/officeart/2005/8/layout/orgChart1"/>
    <dgm:cxn modelId="{549E9920-75DD-4B38-A84F-C16BB49EB802}" type="presParOf" srcId="{8E863554-751B-4B20-AE65-6F19BA48392A}" destId="{2E20A0F4-D55E-40FC-B71B-7090A21F1352}" srcOrd="0" destOrd="0" presId="urn:microsoft.com/office/officeart/2005/8/layout/orgChart1"/>
    <dgm:cxn modelId="{5AC3BA53-F3FF-4E6D-AAED-EE27DA47C3AF}" type="presParOf" srcId="{8E863554-751B-4B20-AE65-6F19BA48392A}" destId="{D52DD0EA-5AD8-4B21-91CB-B52528563761}" srcOrd="1" destOrd="0" presId="urn:microsoft.com/office/officeart/2005/8/layout/orgChart1"/>
    <dgm:cxn modelId="{52E2399B-B50A-47B5-9500-85EC023BFCFC}" type="presParOf" srcId="{D57EC906-8999-41C8-B6F1-D65F970DEFD3}" destId="{A2D30D95-0BE6-4E96-A4B7-768C4291FF1E}" srcOrd="1" destOrd="0" presId="urn:microsoft.com/office/officeart/2005/8/layout/orgChart1"/>
    <dgm:cxn modelId="{59DE6D9C-B22E-4DD2-A870-6ADAF7129CE4}" type="presParOf" srcId="{A2D30D95-0BE6-4E96-A4B7-768C4291FF1E}" destId="{F1C2834E-7F5B-458A-800E-BECA22D53B12}" srcOrd="0" destOrd="0" presId="urn:microsoft.com/office/officeart/2005/8/layout/orgChart1"/>
    <dgm:cxn modelId="{13FAE89C-18AC-4D63-926E-EE6280466380}" type="presParOf" srcId="{A2D30D95-0BE6-4E96-A4B7-768C4291FF1E}" destId="{68E5C75B-A2B8-4C02-AF89-9648A1DFDA7A}" srcOrd="1" destOrd="0" presId="urn:microsoft.com/office/officeart/2005/8/layout/orgChart1"/>
    <dgm:cxn modelId="{71AF9D51-7B8A-4B78-9590-EE8FB1C5DB57}" type="presParOf" srcId="{68E5C75B-A2B8-4C02-AF89-9648A1DFDA7A}" destId="{EF2B4C4B-4ACE-4725-960D-146A6C06CFF6}" srcOrd="0" destOrd="0" presId="urn:microsoft.com/office/officeart/2005/8/layout/orgChart1"/>
    <dgm:cxn modelId="{970BEF18-7858-4FD9-B350-DDA538EFBF36}" type="presParOf" srcId="{EF2B4C4B-4ACE-4725-960D-146A6C06CFF6}" destId="{589E7B6A-1E2A-4586-BA07-4037DC12B7F9}" srcOrd="0" destOrd="0" presId="urn:microsoft.com/office/officeart/2005/8/layout/orgChart1"/>
    <dgm:cxn modelId="{35F877C8-2968-449C-9226-C6C809DC4C4A}" type="presParOf" srcId="{EF2B4C4B-4ACE-4725-960D-146A6C06CFF6}" destId="{B2EF1AC2-4E7D-4EB6-A067-F628F33FC38F}" srcOrd="1" destOrd="0" presId="urn:microsoft.com/office/officeart/2005/8/layout/orgChart1"/>
    <dgm:cxn modelId="{ADA5185F-15A9-43F2-9F48-34D67A5A3776}" type="presParOf" srcId="{68E5C75B-A2B8-4C02-AF89-9648A1DFDA7A}" destId="{8B1AC121-0F15-4A0B-944E-784D30C8666B}" srcOrd="1" destOrd="0" presId="urn:microsoft.com/office/officeart/2005/8/layout/orgChart1"/>
    <dgm:cxn modelId="{CD88C87B-DF90-4421-A5BB-6B6B70256C34}" type="presParOf" srcId="{68E5C75B-A2B8-4C02-AF89-9648A1DFDA7A}" destId="{D64D20D9-A786-47B6-B488-B84CE7A3A840}" srcOrd="2" destOrd="0" presId="urn:microsoft.com/office/officeart/2005/8/layout/orgChart1"/>
    <dgm:cxn modelId="{01785D9F-5B6F-4E58-8288-CF6446E5A214}" type="presParOf" srcId="{A2D30D95-0BE6-4E96-A4B7-768C4291FF1E}" destId="{B728F23E-8E00-427D-8E68-AB1B8DB4C38E}" srcOrd="2" destOrd="0" presId="urn:microsoft.com/office/officeart/2005/8/layout/orgChart1"/>
    <dgm:cxn modelId="{76F55092-DD86-4265-A785-9C7F91975809}" type="presParOf" srcId="{A2D30D95-0BE6-4E96-A4B7-768C4291FF1E}" destId="{8C5BA07E-F421-4B20-A7A3-7593A0F54550}" srcOrd="3" destOrd="0" presId="urn:microsoft.com/office/officeart/2005/8/layout/orgChart1"/>
    <dgm:cxn modelId="{04659FC5-C8DD-4468-965C-8E7D5CDEEE7E}" type="presParOf" srcId="{8C5BA07E-F421-4B20-A7A3-7593A0F54550}" destId="{45B9CEB4-3B66-41BB-B637-599B00B47CCA}" srcOrd="0" destOrd="0" presId="urn:microsoft.com/office/officeart/2005/8/layout/orgChart1"/>
    <dgm:cxn modelId="{023ED67B-F900-44E3-B7F8-664A44071160}" type="presParOf" srcId="{45B9CEB4-3B66-41BB-B637-599B00B47CCA}" destId="{48CA5304-7CDA-4E4A-8C60-4FFE3CF0A39A}" srcOrd="0" destOrd="0" presId="urn:microsoft.com/office/officeart/2005/8/layout/orgChart1"/>
    <dgm:cxn modelId="{B475211A-D1D6-443D-97AB-F5EA107FD6BC}" type="presParOf" srcId="{45B9CEB4-3B66-41BB-B637-599B00B47CCA}" destId="{53E51BDC-1EB5-4F02-A248-39544DC48A7A}" srcOrd="1" destOrd="0" presId="urn:microsoft.com/office/officeart/2005/8/layout/orgChart1"/>
    <dgm:cxn modelId="{A8A8C8A1-333E-4885-ACB2-8D8C6054B352}" type="presParOf" srcId="{8C5BA07E-F421-4B20-A7A3-7593A0F54550}" destId="{CDB03981-7F3D-4934-84C1-53F7AF230473}" srcOrd="1" destOrd="0" presId="urn:microsoft.com/office/officeart/2005/8/layout/orgChart1"/>
    <dgm:cxn modelId="{DCFEE56D-5248-4145-9756-93153F414A37}" type="presParOf" srcId="{8C5BA07E-F421-4B20-A7A3-7593A0F54550}" destId="{87D53D7C-BE86-408B-A6BA-B15C0FA063D5}" srcOrd="2" destOrd="0" presId="urn:microsoft.com/office/officeart/2005/8/layout/orgChart1"/>
    <dgm:cxn modelId="{53E73B7C-EA09-406A-BE01-3097CCD353EE}" type="presParOf" srcId="{D57EC906-8999-41C8-B6F1-D65F970DEFD3}" destId="{A8B01F39-E45F-4A12-A226-5EF61C443EEF}" srcOrd="2" destOrd="0" presId="urn:microsoft.com/office/officeart/2005/8/layout/orgChart1"/>
    <dgm:cxn modelId="{374B45E5-8F58-4A57-9070-4F82A4E779AD}" type="presParOf" srcId="{88CDACE8-DB35-47C7-B94B-F843D151D22F}" destId="{E60691A6-2C8F-43A0-BBAE-776B0E069FD6}" srcOrd="2" destOrd="0" presId="urn:microsoft.com/office/officeart/2005/8/layout/orgChart1"/>
    <dgm:cxn modelId="{6A958269-559F-40DD-951E-5999ED1C7984}" type="presParOf" srcId="{88CDACE8-DB35-47C7-B94B-F843D151D22F}" destId="{3133B3B8-2E0C-46BC-A50E-45859F3B077D}" srcOrd="3" destOrd="0" presId="urn:microsoft.com/office/officeart/2005/8/layout/orgChart1"/>
    <dgm:cxn modelId="{05147E87-994E-4A38-B5A2-7A05FEDEE13C}" type="presParOf" srcId="{3133B3B8-2E0C-46BC-A50E-45859F3B077D}" destId="{724C4CD9-72D0-40AC-9587-467D0DD42A34}" srcOrd="0" destOrd="0" presId="urn:microsoft.com/office/officeart/2005/8/layout/orgChart1"/>
    <dgm:cxn modelId="{21E5F63E-EFD3-4F60-BB77-AACE68761F8B}" type="presParOf" srcId="{724C4CD9-72D0-40AC-9587-467D0DD42A34}" destId="{8D6D3CD4-D9FF-4CE7-AF22-5BCB969EE126}" srcOrd="0" destOrd="0" presId="urn:microsoft.com/office/officeart/2005/8/layout/orgChart1"/>
    <dgm:cxn modelId="{B8BAD4D5-B582-4951-930B-B40F2EC7880D}" type="presParOf" srcId="{724C4CD9-72D0-40AC-9587-467D0DD42A34}" destId="{2E864DED-091A-4C1D-9764-3E12185AFF47}" srcOrd="1" destOrd="0" presId="urn:microsoft.com/office/officeart/2005/8/layout/orgChart1"/>
    <dgm:cxn modelId="{623BDAAE-B6E1-4544-B3AB-6CC89A6E7A1E}" type="presParOf" srcId="{3133B3B8-2E0C-46BC-A50E-45859F3B077D}" destId="{B49E2EC2-C81D-469C-B929-0C35E2D2CA07}" srcOrd="1" destOrd="0" presId="urn:microsoft.com/office/officeart/2005/8/layout/orgChart1"/>
    <dgm:cxn modelId="{A2F0AD7F-C150-40B3-84AE-551BBDBADAAF}" type="presParOf" srcId="{3133B3B8-2E0C-46BC-A50E-45859F3B077D}" destId="{8F8E8FC4-B6DE-496D-9874-D4747663A437}" srcOrd="2" destOrd="0" presId="urn:microsoft.com/office/officeart/2005/8/layout/orgChart1"/>
    <dgm:cxn modelId="{A9BB6CA1-59BB-43F7-829D-964C5F4BFD73}" type="presParOf" srcId="{88CDACE8-DB35-47C7-B94B-F843D151D22F}" destId="{1D7D6DF9-D383-4C58-B907-DC2FE2BA585B}" srcOrd="4" destOrd="0" presId="urn:microsoft.com/office/officeart/2005/8/layout/orgChart1"/>
    <dgm:cxn modelId="{BE33DD24-7C67-40C1-9E37-01CE89E981D2}" type="presParOf" srcId="{88CDACE8-DB35-47C7-B94B-F843D151D22F}" destId="{EC63CEDD-7A16-4168-B4F8-2BD044249332}" srcOrd="5" destOrd="0" presId="urn:microsoft.com/office/officeart/2005/8/layout/orgChart1"/>
    <dgm:cxn modelId="{55334A72-9868-4CA9-9350-804BE2F91B1E}" type="presParOf" srcId="{EC63CEDD-7A16-4168-B4F8-2BD044249332}" destId="{49AE87D3-D679-499A-B891-705772B25114}" srcOrd="0" destOrd="0" presId="urn:microsoft.com/office/officeart/2005/8/layout/orgChart1"/>
    <dgm:cxn modelId="{BDB1C797-181E-4C20-874E-77ECEABBCE76}" type="presParOf" srcId="{49AE87D3-D679-499A-B891-705772B25114}" destId="{3F218338-AFCB-462B-A929-134F42F664E7}" srcOrd="0" destOrd="0" presId="urn:microsoft.com/office/officeart/2005/8/layout/orgChart1"/>
    <dgm:cxn modelId="{C6B3212A-B8F2-44C2-A698-E909DBDB1A63}" type="presParOf" srcId="{49AE87D3-D679-499A-B891-705772B25114}" destId="{4D03379F-7336-4A5A-BA95-2997B16F337F}" srcOrd="1" destOrd="0" presId="urn:microsoft.com/office/officeart/2005/8/layout/orgChart1"/>
    <dgm:cxn modelId="{8C416220-9AEC-47B0-AF34-343447039366}" type="presParOf" srcId="{EC63CEDD-7A16-4168-B4F8-2BD044249332}" destId="{FACD2928-DA3D-41D8-BB99-4D8A4B608092}" srcOrd="1" destOrd="0" presId="urn:microsoft.com/office/officeart/2005/8/layout/orgChart1"/>
    <dgm:cxn modelId="{3AD1EB3B-1FD8-4942-A6EA-69DE376F3AFE}" type="presParOf" srcId="{FACD2928-DA3D-41D8-BB99-4D8A4B608092}" destId="{911F1866-BEA1-4668-8049-3BE7BEDDD9C2}" srcOrd="0" destOrd="0" presId="urn:microsoft.com/office/officeart/2005/8/layout/orgChart1"/>
    <dgm:cxn modelId="{D258A0EF-F8BA-40FD-89FA-C6ABAF07C91B}" type="presParOf" srcId="{FACD2928-DA3D-41D8-BB99-4D8A4B608092}" destId="{4CEFA128-096B-410D-BC1D-DF5733577FDC}" srcOrd="1" destOrd="0" presId="urn:microsoft.com/office/officeart/2005/8/layout/orgChart1"/>
    <dgm:cxn modelId="{9A3EC682-9FBF-4FAE-AE44-9CB57A29EAC3}" type="presParOf" srcId="{4CEFA128-096B-410D-BC1D-DF5733577FDC}" destId="{7F3D909F-C2B0-4534-BE3D-6791C44BE19B}" srcOrd="0" destOrd="0" presId="urn:microsoft.com/office/officeart/2005/8/layout/orgChart1"/>
    <dgm:cxn modelId="{09346DB4-9920-4B2D-88B4-367EAD2F8378}" type="presParOf" srcId="{7F3D909F-C2B0-4534-BE3D-6791C44BE19B}" destId="{2AF582EE-B07E-435A-B003-341603CF820B}" srcOrd="0" destOrd="0" presId="urn:microsoft.com/office/officeart/2005/8/layout/orgChart1"/>
    <dgm:cxn modelId="{B3A19787-3489-456E-A70E-160328ABF354}" type="presParOf" srcId="{7F3D909F-C2B0-4534-BE3D-6791C44BE19B}" destId="{B84C21A6-BC25-4C5B-BFE7-561FAB523BE5}" srcOrd="1" destOrd="0" presId="urn:microsoft.com/office/officeart/2005/8/layout/orgChart1"/>
    <dgm:cxn modelId="{65DEC10B-DC11-456A-9FDE-4CA54FC9DE19}" type="presParOf" srcId="{4CEFA128-096B-410D-BC1D-DF5733577FDC}" destId="{572EB91A-B17C-41A0-A5E5-CA7282C13516}" srcOrd="1" destOrd="0" presId="urn:microsoft.com/office/officeart/2005/8/layout/orgChart1"/>
    <dgm:cxn modelId="{6B84E5B3-73A3-4F9E-81BF-211EFAAA50DC}" type="presParOf" srcId="{4CEFA128-096B-410D-BC1D-DF5733577FDC}" destId="{2D95CAC2-68EA-40AD-AE92-851844A7BF45}" srcOrd="2" destOrd="0" presId="urn:microsoft.com/office/officeart/2005/8/layout/orgChart1"/>
    <dgm:cxn modelId="{D7E93B1D-37DA-4F65-B57F-642848A28256}" type="presParOf" srcId="{FACD2928-DA3D-41D8-BB99-4D8A4B608092}" destId="{DDAB5E15-4FE8-4E0D-A617-FBAFD9B63A6A}" srcOrd="2" destOrd="0" presId="urn:microsoft.com/office/officeart/2005/8/layout/orgChart1"/>
    <dgm:cxn modelId="{7FAABB1C-D10C-4E0D-90C4-267EB449F3DB}" type="presParOf" srcId="{FACD2928-DA3D-41D8-BB99-4D8A4B608092}" destId="{C449BD3C-9C9F-4B44-A97E-D96DD3648E68}" srcOrd="3" destOrd="0" presId="urn:microsoft.com/office/officeart/2005/8/layout/orgChart1"/>
    <dgm:cxn modelId="{81D5101B-455D-424A-816A-720E5BE19F76}" type="presParOf" srcId="{C449BD3C-9C9F-4B44-A97E-D96DD3648E68}" destId="{65A3277C-D026-471F-8374-F3D3B3E5490E}" srcOrd="0" destOrd="0" presId="urn:microsoft.com/office/officeart/2005/8/layout/orgChart1"/>
    <dgm:cxn modelId="{96744F24-642B-4C25-B1E7-77A7A443B581}" type="presParOf" srcId="{65A3277C-D026-471F-8374-F3D3B3E5490E}" destId="{582E190B-D466-4B3C-B9B9-24687D5D3837}" srcOrd="0" destOrd="0" presId="urn:microsoft.com/office/officeart/2005/8/layout/orgChart1"/>
    <dgm:cxn modelId="{8C1453E0-F1E3-4953-8C01-7735D2B25FD1}" type="presParOf" srcId="{65A3277C-D026-471F-8374-F3D3B3E5490E}" destId="{D19DFDB2-60BB-46DE-B0F6-3EB15858D255}" srcOrd="1" destOrd="0" presId="urn:microsoft.com/office/officeart/2005/8/layout/orgChart1"/>
    <dgm:cxn modelId="{42A9EB5A-7095-43F4-92CC-146789FFE3E3}" type="presParOf" srcId="{C449BD3C-9C9F-4B44-A97E-D96DD3648E68}" destId="{79D704F1-E35E-4927-B6CA-3498F0BD6F66}" srcOrd="1" destOrd="0" presId="urn:microsoft.com/office/officeart/2005/8/layout/orgChart1"/>
    <dgm:cxn modelId="{AA311A1C-A40A-4ABA-B912-ADDDBA6FE438}" type="presParOf" srcId="{C449BD3C-9C9F-4B44-A97E-D96DD3648E68}" destId="{8EED5409-BEB6-4027-A43F-1628F2B42C67}" srcOrd="2" destOrd="0" presId="urn:microsoft.com/office/officeart/2005/8/layout/orgChart1"/>
    <dgm:cxn modelId="{4E184556-12C9-44B3-A179-9D1DEB48B9E6}" type="presParOf" srcId="{EC63CEDD-7A16-4168-B4F8-2BD044249332}" destId="{BFA25A46-FB66-43DD-B527-E9145C0B5E3C}" srcOrd="2" destOrd="0" presId="urn:microsoft.com/office/officeart/2005/8/layout/orgChart1"/>
    <dgm:cxn modelId="{3AA6D1D8-D2AF-4B61-805F-4A7542476254}" type="presParOf" srcId="{85441C81-1DAE-4422-8F70-6D7531F6C16A}" destId="{72B696A3-8206-4ACA-9AF5-CCA4323EFC5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2C236C2-1153-42F6-AD55-1F564B495E48}" type="datetimeFigureOut">
              <a:rPr lang="en-US" smtClean="0"/>
              <a:t>2/11/2015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CBD664-94C8-4A9D-BFAC-4B4741B0936B}" type="slidenum">
              <a:rPr lang="en-US" smtClean="0"/>
              <a:t>‹#›</a:t>
            </a:fld>
            <a:endParaRPr lang="en-US" dirty="0"/>
          </a:p>
        </p:txBody>
      </p:sp>
    </p:spTree>
    <p:extLst>
      <p:ext uri="{BB962C8B-B14F-4D97-AF65-F5344CB8AC3E}">
        <p14:creationId xmlns:p14="http://schemas.microsoft.com/office/powerpoint/2010/main" val="102383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24B8D7-6966-431A-8AD7-1C003631EBF0}" type="datetimeFigureOut">
              <a:rPr lang="en-US" smtClean="0"/>
              <a:t>2/11/2015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D4929B-8F6F-4236-BD36-497C1E7C13D4}" type="slidenum">
              <a:rPr lang="en-US" smtClean="0"/>
              <a:t>‹#›</a:t>
            </a:fld>
            <a:endParaRPr lang="en-US" dirty="0"/>
          </a:p>
        </p:txBody>
      </p:sp>
    </p:spTree>
    <p:extLst>
      <p:ext uri="{BB962C8B-B14F-4D97-AF65-F5344CB8AC3E}">
        <p14:creationId xmlns:p14="http://schemas.microsoft.com/office/powerpoint/2010/main" val="20690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a:t>
            </a:fld>
            <a:endParaRPr lang="en-US" dirty="0"/>
          </a:p>
        </p:txBody>
      </p:sp>
    </p:spTree>
    <p:extLst>
      <p:ext uri="{BB962C8B-B14F-4D97-AF65-F5344CB8AC3E}">
        <p14:creationId xmlns:p14="http://schemas.microsoft.com/office/powerpoint/2010/main" val="133488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10</a:t>
            </a:fld>
            <a:endParaRPr lang="en-US" dirty="0"/>
          </a:p>
        </p:txBody>
      </p:sp>
    </p:spTree>
    <p:extLst>
      <p:ext uri="{BB962C8B-B14F-4D97-AF65-F5344CB8AC3E}">
        <p14:creationId xmlns:p14="http://schemas.microsoft.com/office/powerpoint/2010/main" val="199131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11</a:t>
            </a:fld>
            <a:endParaRPr lang="en-US" dirty="0"/>
          </a:p>
        </p:txBody>
      </p:sp>
    </p:spTree>
    <p:extLst>
      <p:ext uri="{BB962C8B-B14F-4D97-AF65-F5344CB8AC3E}">
        <p14:creationId xmlns:p14="http://schemas.microsoft.com/office/powerpoint/2010/main" val="414021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4B8DC-6093-4E1F-87C4-AECE42C98E21}" type="slidenum">
              <a:rPr lang="en-US" smtClean="0"/>
              <a:t>12</a:t>
            </a:fld>
            <a:endParaRPr lang="en-US"/>
          </a:p>
        </p:txBody>
      </p:sp>
    </p:spTree>
    <p:extLst>
      <p:ext uri="{BB962C8B-B14F-4D97-AF65-F5344CB8AC3E}">
        <p14:creationId xmlns:p14="http://schemas.microsoft.com/office/powerpoint/2010/main" val="3952392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13</a:t>
            </a:fld>
            <a:endParaRPr lang="en-US" dirty="0"/>
          </a:p>
        </p:txBody>
      </p:sp>
    </p:spTree>
    <p:extLst>
      <p:ext uri="{BB962C8B-B14F-4D97-AF65-F5344CB8AC3E}">
        <p14:creationId xmlns:p14="http://schemas.microsoft.com/office/powerpoint/2010/main" val="113050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4B8DC-6093-4E1F-87C4-AECE42C98E21}" type="slidenum">
              <a:rPr lang="en-US" smtClean="0"/>
              <a:t>14</a:t>
            </a:fld>
            <a:endParaRPr lang="en-US"/>
          </a:p>
        </p:txBody>
      </p:sp>
    </p:spTree>
    <p:extLst>
      <p:ext uri="{BB962C8B-B14F-4D97-AF65-F5344CB8AC3E}">
        <p14:creationId xmlns:p14="http://schemas.microsoft.com/office/powerpoint/2010/main" val="192047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15</a:t>
            </a:fld>
            <a:endParaRPr lang="en-US" dirty="0"/>
          </a:p>
        </p:txBody>
      </p:sp>
    </p:spTree>
    <p:extLst>
      <p:ext uri="{BB962C8B-B14F-4D97-AF65-F5344CB8AC3E}">
        <p14:creationId xmlns:p14="http://schemas.microsoft.com/office/powerpoint/2010/main" val="414021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16</a:t>
            </a:fld>
            <a:endParaRPr lang="en-US" dirty="0"/>
          </a:p>
        </p:txBody>
      </p:sp>
    </p:spTree>
    <p:extLst>
      <p:ext uri="{BB962C8B-B14F-4D97-AF65-F5344CB8AC3E}">
        <p14:creationId xmlns:p14="http://schemas.microsoft.com/office/powerpoint/2010/main" val="273016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17</a:t>
            </a:fld>
            <a:endParaRPr lang="en-US" dirty="0"/>
          </a:p>
        </p:txBody>
      </p:sp>
    </p:spTree>
    <p:extLst>
      <p:ext uri="{BB962C8B-B14F-4D97-AF65-F5344CB8AC3E}">
        <p14:creationId xmlns:p14="http://schemas.microsoft.com/office/powerpoint/2010/main" val="1347253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18</a:t>
            </a:fld>
            <a:endParaRPr lang="en-US" dirty="0"/>
          </a:p>
        </p:txBody>
      </p:sp>
    </p:spTree>
    <p:extLst>
      <p:ext uri="{BB962C8B-B14F-4D97-AF65-F5344CB8AC3E}">
        <p14:creationId xmlns:p14="http://schemas.microsoft.com/office/powerpoint/2010/main" val="207949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19</a:t>
            </a:fld>
            <a:endParaRPr lang="en-US" dirty="0"/>
          </a:p>
        </p:txBody>
      </p:sp>
    </p:spTree>
    <p:extLst>
      <p:ext uri="{BB962C8B-B14F-4D97-AF65-F5344CB8AC3E}">
        <p14:creationId xmlns:p14="http://schemas.microsoft.com/office/powerpoint/2010/main" val="47125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2</a:t>
            </a:fld>
            <a:endParaRPr lang="en-US" dirty="0"/>
          </a:p>
        </p:txBody>
      </p:sp>
    </p:spTree>
    <p:extLst>
      <p:ext uri="{BB962C8B-B14F-4D97-AF65-F5344CB8AC3E}">
        <p14:creationId xmlns:p14="http://schemas.microsoft.com/office/powerpoint/2010/main" val="318312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20</a:t>
            </a:fld>
            <a:endParaRPr lang="en-US" dirty="0"/>
          </a:p>
        </p:txBody>
      </p:sp>
    </p:spTree>
    <p:extLst>
      <p:ext uri="{BB962C8B-B14F-4D97-AF65-F5344CB8AC3E}">
        <p14:creationId xmlns:p14="http://schemas.microsoft.com/office/powerpoint/2010/main" val="2385556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21</a:t>
            </a:fld>
            <a:endParaRPr lang="en-US" dirty="0"/>
          </a:p>
        </p:txBody>
      </p:sp>
    </p:spTree>
    <p:extLst>
      <p:ext uri="{BB962C8B-B14F-4D97-AF65-F5344CB8AC3E}">
        <p14:creationId xmlns:p14="http://schemas.microsoft.com/office/powerpoint/2010/main" val="1455517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22</a:t>
            </a:fld>
            <a:endParaRPr lang="en-US" dirty="0"/>
          </a:p>
        </p:txBody>
      </p:sp>
    </p:spTree>
    <p:extLst>
      <p:ext uri="{BB962C8B-B14F-4D97-AF65-F5344CB8AC3E}">
        <p14:creationId xmlns:p14="http://schemas.microsoft.com/office/powerpoint/2010/main" val="2766727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23</a:t>
            </a:fld>
            <a:endParaRPr lang="en-US" dirty="0"/>
          </a:p>
        </p:txBody>
      </p:sp>
    </p:spTree>
    <p:extLst>
      <p:ext uri="{BB962C8B-B14F-4D97-AF65-F5344CB8AC3E}">
        <p14:creationId xmlns:p14="http://schemas.microsoft.com/office/powerpoint/2010/main" val="1455517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24</a:t>
            </a:fld>
            <a:endParaRPr lang="en-US" dirty="0"/>
          </a:p>
        </p:txBody>
      </p:sp>
    </p:spTree>
    <p:extLst>
      <p:ext uri="{BB962C8B-B14F-4D97-AF65-F5344CB8AC3E}">
        <p14:creationId xmlns:p14="http://schemas.microsoft.com/office/powerpoint/2010/main" val="1455517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25</a:t>
            </a:fld>
            <a:endParaRPr lang="en-US" dirty="0"/>
          </a:p>
        </p:txBody>
      </p:sp>
    </p:spTree>
    <p:extLst>
      <p:ext uri="{BB962C8B-B14F-4D97-AF65-F5344CB8AC3E}">
        <p14:creationId xmlns:p14="http://schemas.microsoft.com/office/powerpoint/2010/main" val="2837290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26</a:t>
            </a:fld>
            <a:endParaRPr lang="en-US" dirty="0"/>
          </a:p>
        </p:txBody>
      </p:sp>
    </p:spTree>
    <p:extLst>
      <p:ext uri="{BB962C8B-B14F-4D97-AF65-F5344CB8AC3E}">
        <p14:creationId xmlns:p14="http://schemas.microsoft.com/office/powerpoint/2010/main" val="1635250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27</a:t>
            </a:fld>
            <a:endParaRPr lang="en-US" dirty="0"/>
          </a:p>
        </p:txBody>
      </p:sp>
    </p:spTree>
    <p:extLst>
      <p:ext uri="{BB962C8B-B14F-4D97-AF65-F5344CB8AC3E}">
        <p14:creationId xmlns:p14="http://schemas.microsoft.com/office/powerpoint/2010/main" val="161185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28</a:t>
            </a:fld>
            <a:endParaRPr lang="en-US" dirty="0"/>
          </a:p>
        </p:txBody>
      </p:sp>
    </p:spTree>
    <p:extLst>
      <p:ext uri="{BB962C8B-B14F-4D97-AF65-F5344CB8AC3E}">
        <p14:creationId xmlns:p14="http://schemas.microsoft.com/office/powerpoint/2010/main" val="161185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29</a:t>
            </a:fld>
            <a:endParaRPr lang="en-US" dirty="0"/>
          </a:p>
        </p:txBody>
      </p:sp>
    </p:spTree>
    <p:extLst>
      <p:ext uri="{BB962C8B-B14F-4D97-AF65-F5344CB8AC3E}">
        <p14:creationId xmlns:p14="http://schemas.microsoft.com/office/powerpoint/2010/main" val="283729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3" name="Notes Placeholder 2"/>
          <p:cNvSpPr>
            <a:spLocks noGrp="1"/>
          </p:cNvSpPr>
          <p:nvPr>
            <p:ph type="body" idx="1"/>
          </p:nvPr>
        </p:nvSpPr>
        <p:spPr/>
        <p:txBody>
          <a:bodyPr/>
          <a:lstStyle/>
          <a:p>
            <a:pPr marL="0" indent="0" defTabSz="911272" eaLnBrk="1" fontAlgn="auto" hangingPunct="1">
              <a:spcBef>
                <a:spcPts val="0"/>
              </a:spcBef>
              <a:spcAft>
                <a:spcPts val="0"/>
              </a:spcAft>
              <a:buFontTx/>
              <a:buNone/>
              <a:defRPr/>
            </a:pPr>
            <a:endParaRPr lang="en-US" sz="1100" dirty="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4659" indent="-286407">
              <a:defRPr>
                <a:solidFill>
                  <a:schemeClr val="tx1"/>
                </a:solidFill>
                <a:latin typeface="Lucida Sans Unicode" pitchFamily="34" charset="0"/>
              </a:defRPr>
            </a:lvl2pPr>
            <a:lvl3pPr marL="1145629" indent="-229126">
              <a:defRPr>
                <a:solidFill>
                  <a:schemeClr val="tx1"/>
                </a:solidFill>
                <a:latin typeface="Lucida Sans Unicode" pitchFamily="34" charset="0"/>
              </a:defRPr>
            </a:lvl3pPr>
            <a:lvl4pPr marL="1603880" indent="-229126">
              <a:defRPr>
                <a:solidFill>
                  <a:schemeClr val="tx1"/>
                </a:solidFill>
                <a:latin typeface="Lucida Sans Unicode" pitchFamily="34" charset="0"/>
              </a:defRPr>
            </a:lvl4pPr>
            <a:lvl5pPr marL="2062132" indent="-229126">
              <a:defRPr>
                <a:solidFill>
                  <a:schemeClr val="tx1"/>
                </a:solidFill>
                <a:latin typeface="Lucida Sans Unicode" pitchFamily="34" charset="0"/>
              </a:defRPr>
            </a:lvl5pPr>
            <a:lvl6pPr marL="2520384" indent="-229126" defTabSz="910139" fontAlgn="base">
              <a:spcBef>
                <a:spcPct val="0"/>
              </a:spcBef>
              <a:spcAft>
                <a:spcPct val="0"/>
              </a:spcAft>
              <a:defRPr>
                <a:solidFill>
                  <a:schemeClr val="tx1"/>
                </a:solidFill>
                <a:latin typeface="Lucida Sans Unicode" pitchFamily="34" charset="0"/>
              </a:defRPr>
            </a:lvl6pPr>
            <a:lvl7pPr marL="2978635" indent="-229126" defTabSz="910139" fontAlgn="base">
              <a:spcBef>
                <a:spcPct val="0"/>
              </a:spcBef>
              <a:spcAft>
                <a:spcPct val="0"/>
              </a:spcAft>
              <a:defRPr>
                <a:solidFill>
                  <a:schemeClr val="tx1"/>
                </a:solidFill>
                <a:latin typeface="Lucida Sans Unicode" pitchFamily="34" charset="0"/>
              </a:defRPr>
            </a:lvl7pPr>
            <a:lvl8pPr marL="3436887" indent="-229126" defTabSz="910139" fontAlgn="base">
              <a:spcBef>
                <a:spcPct val="0"/>
              </a:spcBef>
              <a:spcAft>
                <a:spcPct val="0"/>
              </a:spcAft>
              <a:defRPr>
                <a:solidFill>
                  <a:schemeClr val="tx1"/>
                </a:solidFill>
                <a:latin typeface="Lucida Sans Unicode" pitchFamily="34" charset="0"/>
              </a:defRPr>
            </a:lvl8pPr>
            <a:lvl9pPr marL="3895138" indent="-229126" defTabSz="910139" fontAlgn="base">
              <a:spcBef>
                <a:spcPct val="0"/>
              </a:spcBef>
              <a:spcAft>
                <a:spcPct val="0"/>
              </a:spcAft>
              <a:defRPr>
                <a:solidFill>
                  <a:schemeClr val="tx1"/>
                </a:solidFill>
                <a:latin typeface="Lucida Sans Unicode" pitchFamily="34" charset="0"/>
              </a:defRPr>
            </a:lvl9pPr>
          </a:lstStyle>
          <a:p>
            <a:pPr defTabSz="910139" fontAlgn="base">
              <a:spcBef>
                <a:spcPct val="0"/>
              </a:spcBef>
              <a:spcAft>
                <a:spcPct val="0"/>
              </a:spcAft>
              <a:defRPr/>
            </a:pPr>
            <a:fld id="{53389B98-37CD-4A0C-84C8-DB366AC0BBA9}" type="slidenum">
              <a:rPr lang="en-US" smtClean="0">
                <a:latin typeface="Calibri" pitchFamily="34" charset="0"/>
              </a:rPr>
              <a:pPr defTabSz="910139" fontAlgn="base">
                <a:spcBef>
                  <a:spcPct val="0"/>
                </a:spcBef>
                <a:spcAft>
                  <a:spcPct val="0"/>
                </a:spcAft>
                <a:defRPr/>
              </a:pPr>
              <a:t>3</a:t>
            </a:fld>
            <a:endParaRPr lang="en-US" dirty="0" smtClean="0">
              <a:latin typeface="Calibri"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1108957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30</a:t>
            </a:fld>
            <a:endParaRPr lang="en-US" dirty="0"/>
          </a:p>
        </p:txBody>
      </p:sp>
    </p:spTree>
    <p:extLst>
      <p:ext uri="{BB962C8B-B14F-4D97-AF65-F5344CB8AC3E}">
        <p14:creationId xmlns:p14="http://schemas.microsoft.com/office/powerpoint/2010/main" val="141860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31</a:t>
            </a:fld>
            <a:endParaRPr lang="en-US" dirty="0"/>
          </a:p>
        </p:txBody>
      </p:sp>
    </p:spTree>
    <p:extLst>
      <p:ext uri="{BB962C8B-B14F-4D97-AF65-F5344CB8AC3E}">
        <p14:creationId xmlns:p14="http://schemas.microsoft.com/office/powerpoint/2010/main" val="3654133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32</a:t>
            </a:fld>
            <a:endParaRPr lang="en-US" dirty="0"/>
          </a:p>
        </p:txBody>
      </p:sp>
    </p:spTree>
    <p:extLst>
      <p:ext uri="{BB962C8B-B14F-4D97-AF65-F5344CB8AC3E}">
        <p14:creationId xmlns:p14="http://schemas.microsoft.com/office/powerpoint/2010/main" val="3154394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33</a:t>
            </a:fld>
            <a:endParaRPr lang="en-US" dirty="0"/>
          </a:p>
        </p:txBody>
      </p:sp>
    </p:spTree>
    <p:extLst>
      <p:ext uri="{BB962C8B-B14F-4D97-AF65-F5344CB8AC3E}">
        <p14:creationId xmlns:p14="http://schemas.microsoft.com/office/powerpoint/2010/main" val="2079566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34</a:t>
            </a:fld>
            <a:endParaRPr lang="en-US" dirty="0"/>
          </a:p>
        </p:txBody>
      </p:sp>
    </p:spTree>
    <p:extLst>
      <p:ext uri="{BB962C8B-B14F-4D97-AF65-F5344CB8AC3E}">
        <p14:creationId xmlns:p14="http://schemas.microsoft.com/office/powerpoint/2010/main" val="1635250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35</a:t>
            </a:fld>
            <a:endParaRPr lang="en-US" dirty="0"/>
          </a:p>
        </p:txBody>
      </p:sp>
    </p:spTree>
    <p:extLst>
      <p:ext uri="{BB962C8B-B14F-4D97-AF65-F5344CB8AC3E}">
        <p14:creationId xmlns:p14="http://schemas.microsoft.com/office/powerpoint/2010/main" val="1418605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4929B-8F6F-4236-BD36-497C1E7C13D4}" type="slidenum">
              <a:rPr lang="en-US" smtClean="0"/>
              <a:t>36</a:t>
            </a:fld>
            <a:endParaRPr lang="en-US" dirty="0"/>
          </a:p>
        </p:txBody>
      </p:sp>
    </p:spTree>
    <p:extLst>
      <p:ext uri="{BB962C8B-B14F-4D97-AF65-F5344CB8AC3E}">
        <p14:creationId xmlns:p14="http://schemas.microsoft.com/office/powerpoint/2010/main" val="98718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33747" y="4497182"/>
            <a:ext cx="5608320" cy="4182426"/>
          </a:xfrm>
        </p:spPr>
        <p:txBody>
          <a:bodyPr/>
          <a:lstStyle/>
          <a:p>
            <a:pPr defTabSz="911272" eaLnBrk="1" fontAlgn="auto" hangingPunct="1">
              <a:spcBef>
                <a:spcPts val="0"/>
              </a:spcBef>
              <a:spcAft>
                <a:spcPts val="0"/>
              </a:spcAft>
              <a:defRPr/>
            </a:pPr>
            <a:endParaRPr 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4659" indent="-286407">
              <a:defRPr>
                <a:solidFill>
                  <a:schemeClr val="tx1"/>
                </a:solidFill>
                <a:latin typeface="Lucida Sans Unicode" pitchFamily="34" charset="0"/>
              </a:defRPr>
            </a:lvl2pPr>
            <a:lvl3pPr marL="1145629" indent="-229126">
              <a:defRPr>
                <a:solidFill>
                  <a:schemeClr val="tx1"/>
                </a:solidFill>
                <a:latin typeface="Lucida Sans Unicode" pitchFamily="34" charset="0"/>
              </a:defRPr>
            </a:lvl3pPr>
            <a:lvl4pPr marL="1603880" indent="-229126">
              <a:defRPr>
                <a:solidFill>
                  <a:schemeClr val="tx1"/>
                </a:solidFill>
                <a:latin typeface="Lucida Sans Unicode" pitchFamily="34" charset="0"/>
              </a:defRPr>
            </a:lvl4pPr>
            <a:lvl5pPr marL="2062132" indent="-229126">
              <a:defRPr>
                <a:solidFill>
                  <a:schemeClr val="tx1"/>
                </a:solidFill>
                <a:latin typeface="Lucida Sans Unicode" pitchFamily="34" charset="0"/>
              </a:defRPr>
            </a:lvl5pPr>
            <a:lvl6pPr marL="2520384" indent="-229126" defTabSz="910139" fontAlgn="base">
              <a:spcBef>
                <a:spcPct val="0"/>
              </a:spcBef>
              <a:spcAft>
                <a:spcPct val="0"/>
              </a:spcAft>
              <a:defRPr>
                <a:solidFill>
                  <a:schemeClr val="tx1"/>
                </a:solidFill>
                <a:latin typeface="Lucida Sans Unicode" pitchFamily="34" charset="0"/>
              </a:defRPr>
            </a:lvl6pPr>
            <a:lvl7pPr marL="2978635" indent="-229126" defTabSz="910139" fontAlgn="base">
              <a:spcBef>
                <a:spcPct val="0"/>
              </a:spcBef>
              <a:spcAft>
                <a:spcPct val="0"/>
              </a:spcAft>
              <a:defRPr>
                <a:solidFill>
                  <a:schemeClr val="tx1"/>
                </a:solidFill>
                <a:latin typeface="Lucida Sans Unicode" pitchFamily="34" charset="0"/>
              </a:defRPr>
            </a:lvl7pPr>
            <a:lvl8pPr marL="3436887" indent="-229126" defTabSz="910139" fontAlgn="base">
              <a:spcBef>
                <a:spcPct val="0"/>
              </a:spcBef>
              <a:spcAft>
                <a:spcPct val="0"/>
              </a:spcAft>
              <a:defRPr>
                <a:solidFill>
                  <a:schemeClr val="tx1"/>
                </a:solidFill>
                <a:latin typeface="Lucida Sans Unicode" pitchFamily="34" charset="0"/>
              </a:defRPr>
            </a:lvl8pPr>
            <a:lvl9pPr marL="3895138" indent="-229126" defTabSz="910139" fontAlgn="base">
              <a:spcBef>
                <a:spcPct val="0"/>
              </a:spcBef>
              <a:spcAft>
                <a:spcPct val="0"/>
              </a:spcAft>
              <a:defRPr>
                <a:solidFill>
                  <a:schemeClr val="tx1"/>
                </a:solidFill>
                <a:latin typeface="Lucida Sans Unicode" pitchFamily="34" charset="0"/>
              </a:defRPr>
            </a:lvl9pPr>
          </a:lstStyle>
          <a:p>
            <a:pPr defTabSz="910139" fontAlgn="base">
              <a:spcBef>
                <a:spcPct val="0"/>
              </a:spcBef>
              <a:spcAft>
                <a:spcPct val="0"/>
              </a:spcAft>
              <a:defRPr/>
            </a:pPr>
            <a:fld id="{DEBAD79C-9FE2-4E7A-B257-33BB32E9C7F8}" type="slidenum">
              <a:rPr lang="en-US" smtClean="0">
                <a:latin typeface="Calibri" pitchFamily="34" charset="0"/>
              </a:rPr>
              <a:pPr defTabSz="910139" fontAlgn="base">
                <a:spcBef>
                  <a:spcPct val="0"/>
                </a:spcBef>
                <a:spcAft>
                  <a:spcPct val="0"/>
                </a:spcAft>
                <a:defRPr/>
              </a:pPr>
              <a:t>4</a:t>
            </a:fld>
            <a:endParaRPr lang="en-US" dirty="0" smtClean="0">
              <a:latin typeface="Calibri" pitchFamily="34" charset="0"/>
            </a:endParaRPr>
          </a:p>
        </p:txBody>
      </p:sp>
      <p:sp>
        <p:nvSpPr>
          <p:cNvPr id="2" name="Date Placeholder 1"/>
          <p:cNvSpPr>
            <a:spLocks noGrp="1"/>
          </p:cNvSpPr>
          <p:nvPr>
            <p:ph type="dt" idx="10"/>
          </p:nvPr>
        </p:nvSpPr>
        <p:spPr/>
        <p:txBody>
          <a:bodyPr/>
          <a:lstStyle/>
          <a:p>
            <a:pPr>
              <a:defRPr/>
            </a:pPr>
            <a:endParaRPr lang="en-US" dirty="0"/>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85636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81100" y="70485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040" y="4343400"/>
            <a:ext cx="5608320" cy="4575810"/>
          </a:xfrm>
        </p:spPr>
        <p:txBody>
          <a:bodyPr/>
          <a:lstStyle/>
          <a:p>
            <a:pPr marR="0" lvl="0">
              <a:spcBef>
                <a:spcPts val="0"/>
              </a:spcBef>
              <a:spcAft>
                <a:spcPts val="0"/>
              </a:spcAft>
            </a:pPr>
            <a:endParaRPr lang="en-US" dirty="0">
              <a:ea typeface="Calibri"/>
              <a:cs typeface="Times New Roman"/>
            </a:endParaRPr>
          </a:p>
        </p:txBody>
      </p:sp>
      <p:sp>
        <p:nvSpPr>
          <p:cNvPr id="4" name="Slide Number Placeholder 3"/>
          <p:cNvSpPr>
            <a:spLocks noGrp="1"/>
          </p:cNvSpPr>
          <p:nvPr>
            <p:ph type="sldNum" sz="quarter" idx="5"/>
          </p:nvPr>
        </p:nvSpPr>
        <p:spPr/>
        <p:txBody>
          <a:bodyPr/>
          <a:lstStyle/>
          <a:p>
            <a:pPr>
              <a:defRPr/>
            </a:pPr>
            <a:fld id="{D8F23CE2-CBB8-4178-9BAD-9A19FFCC7E43}" type="slidenum">
              <a:rPr lang="en-US" smtClean="0"/>
              <a:pPr>
                <a:defRPr/>
              </a:pPr>
              <a:t>5</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667000"/>
            <a:ext cx="1332172"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7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4B8DC-6093-4E1F-87C4-AECE42C98E21}" type="slidenum">
              <a:rPr lang="en-US" smtClean="0"/>
              <a:t>6</a:t>
            </a:fld>
            <a:endParaRPr lang="en-US"/>
          </a:p>
        </p:txBody>
      </p:sp>
    </p:spTree>
    <p:extLst>
      <p:ext uri="{BB962C8B-B14F-4D97-AF65-F5344CB8AC3E}">
        <p14:creationId xmlns:p14="http://schemas.microsoft.com/office/powerpoint/2010/main" val="163767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C3D4929B-8F6F-4236-BD36-497C1E7C13D4}" type="slidenum">
              <a:rPr lang="en-US" smtClean="0"/>
              <a:t>7</a:t>
            </a:fld>
            <a:endParaRPr lang="en-US" dirty="0"/>
          </a:p>
        </p:txBody>
      </p:sp>
    </p:spTree>
    <p:extLst>
      <p:ext uri="{BB962C8B-B14F-4D97-AF65-F5344CB8AC3E}">
        <p14:creationId xmlns:p14="http://schemas.microsoft.com/office/powerpoint/2010/main" val="299910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8</a:t>
            </a:fld>
            <a:endParaRPr lang="en-US" dirty="0"/>
          </a:p>
        </p:txBody>
      </p:sp>
    </p:spTree>
    <p:extLst>
      <p:ext uri="{BB962C8B-B14F-4D97-AF65-F5344CB8AC3E}">
        <p14:creationId xmlns:p14="http://schemas.microsoft.com/office/powerpoint/2010/main" val="172553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4929B-8F6F-4236-BD36-497C1E7C13D4}" type="slidenum">
              <a:rPr lang="en-US" smtClean="0"/>
              <a:t>9</a:t>
            </a:fld>
            <a:endParaRPr lang="en-US" dirty="0"/>
          </a:p>
        </p:txBody>
      </p:sp>
    </p:spTree>
    <p:extLst>
      <p:ext uri="{BB962C8B-B14F-4D97-AF65-F5344CB8AC3E}">
        <p14:creationId xmlns:p14="http://schemas.microsoft.com/office/powerpoint/2010/main" val="146998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3" y="5683250"/>
            <a:ext cx="9144001" cy="587375"/>
          </a:xfrm>
          <a:prstGeom prst="rect">
            <a:avLst/>
          </a:prstGeom>
          <a:solidFill>
            <a:srgbClr val="003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Rectangle 6"/>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Rectangle 7"/>
          <p:cNvSpPr/>
          <p:nvPr userDrawn="1"/>
        </p:nvSpPr>
        <p:spPr>
          <a:xfrm>
            <a:off x="-2" y="0"/>
            <a:ext cx="9144001" cy="7834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pic>
        <p:nvPicPr>
          <p:cNvPr id="1026" name="Picture 2" descr="C:\Documents and Settings\pete1ada\Desktop\10mndotlogo-white-0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4338" y="94488"/>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Z:\Graphics\branding proposals\PP templates\final artwork for pp\pp-banner-mod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270625"/>
            <a:ext cx="91440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Z:\Graphics\LOGOS\a to b\a_to_b-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5536" y="5727407"/>
            <a:ext cx="4310066" cy="499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575F76E4-593C-4BB1-827C-892F5A63C3BA}" type="datetime1">
              <a:rPr lang="en-US" smtClean="0"/>
              <a:t>2/11/2015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62BF6B68-2E8C-42C1-AD85-19751318E85C}" type="datetime1">
              <a:rPr lang="en-US" smtClean="0"/>
              <a:t>2/11/2015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43400"/>
          </a:xfrm>
          <a:prstGeom prst="rect">
            <a:avLst/>
          </a:prstGeom>
        </p:spPr>
        <p:txBody>
          <a:bodyPr/>
          <a:lstStyle>
            <a:lvl1pPr>
              <a:buFontTx/>
              <a:buNone/>
              <a:defRPr b="0"/>
            </a:lvl1pPr>
            <a:lvl2pPr>
              <a:buFont typeface="Wingdings 3" pitchFamily="18" charset="2"/>
              <a:buChar char=""/>
              <a:defRPr b="0"/>
            </a:lvl2pPr>
            <a:lvl3pPr>
              <a:buFont typeface="Wingdings" pitchFamily="2" charset="2"/>
              <a:buChar char="§"/>
              <a:defRPr b="0"/>
            </a:lvl3pPr>
            <a:lvl4pPr>
              <a:defRPr b="0"/>
            </a:lvl4pPr>
            <a:lvl5pPr>
              <a:buFontTx/>
              <a:buNone/>
              <a:defRPr b="0"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p:nvPr>
        </p:nvSpPr>
        <p:spPr>
          <a:xfrm>
            <a:off x="457200" y="914400"/>
            <a:ext cx="8229600" cy="639762"/>
          </a:xfrm>
          <a:prstGeom prst="rect">
            <a:avLst/>
          </a:prstGeo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97991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DCAEFEB1-69EA-4164-8C79-673816D59205}" type="datetime1">
              <a:rPr lang="en-US" smtClean="0"/>
              <a:t>2/11/2015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3173233-53C5-459E-B49C-9BC5A5B5EF2D}" type="datetime1">
              <a:rPr lang="en-US" smtClean="0"/>
              <a:t>2/11/2015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C082251-9C5F-45DA-A60A-ACD617B80C5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E2A02D15-9532-4E1A-94CB-8CB78E917E02}" type="datetime1">
              <a:rPr lang="en-US" smtClean="0"/>
              <a:t>2/11/2015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C082251-9C5F-45DA-A60A-ACD617B80C5F}"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5"/>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5"/>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extLst/>
          </a:lstStyle>
          <a:p>
            <a:fld id="{4E35CEA2-3C85-4DA0-B7B1-BA305D66AEDB}" type="datetime1">
              <a:rPr lang="en-US" smtClean="0"/>
              <a:t>2/11/2015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C082251-9C5F-45DA-A60A-ACD617B80C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B88A9A6-E872-4F70-A882-48EEA465A660}" type="datetime1">
              <a:rPr lang="en-US" smtClean="0"/>
              <a:t>2/11/2015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C082251-9C5F-45DA-A60A-ACD617B80C5F}"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0493B99-A579-4B00-8A5F-0B7901714164}" type="datetime1">
              <a:rPr lang="en-US" smtClean="0"/>
              <a:t>2/11/2015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C082251-9C5F-45DA-A60A-ACD617B80C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5"/>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buClr>
                <a:schemeClr val="tx2"/>
              </a:buCl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a:xfrm>
            <a:off x="6721503" y="5904577"/>
            <a:ext cx="1920240" cy="365760"/>
          </a:xfrm>
        </p:spPr>
        <p:txBody>
          <a:bodyPr/>
          <a:lstStyle>
            <a:extLst/>
          </a:lstStyle>
          <a:p>
            <a:fld id="{F8520806-7AB9-42D2-ACCB-CBDF19471917}" type="datetime1">
              <a:rPr lang="en-US" smtClean="0"/>
              <a:t>2/11/2015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C082251-9C5F-45DA-A60A-ACD617B80C5F}" type="slidenum">
              <a:rPr lang="en-US" smtClean="0"/>
              <a:pPr/>
              <a:t>‹#›</a:t>
            </a:fld>
            <a:endParaRPr lang="en-US" dirty="0"/>
          </a:p>
        </p:txBody>
      </p:sp>
      <p:pic>
        <p:nvPicPr>
          <p:cNvPr id="10" name="Picture 3" descr="Z:\Graphics\branding proposals\PP templates\final artwork for pp\pp-banner-mode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71D3BAF-7061-4944-B9CC-C682825BC672}" type="datetime1">
              <a:rPr lang="en-US" smtClean="0"/>
              <a:t>2/11/2015</a:t>
            </a:fld>
            <a:endParaRPr lang="en-US" dirty="0"/>
          </a:p>
        </p:txBody>
      </p:sp>
      <p:sp>
        <p:nvSpPr>
          <p:cNvPr id="6" name="Footer Placeholder 5"/>
          <p:cNvSpPr>
            <a:spLocks noGrp="1"/>
          </p:cNvSpPr>
          <p:nvPr>
            <p:ph type="ftr" sz="quarter" idx="11"/>
          </p:nvPr>
        </p:nvSpPr>
        <p:spPr>
          <a:xfrm>
            <a:off x="4380072" y="5905500"/>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C082251-9C5F-45DA-A60A-ACD617B80C5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5"/>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dirty="0"/>
          </a:p>
        </p:txBody>
      </p:sp>
      <p:pic>
        <p:nvPicPr>
          <p:cNvPr id="10" name="Picture 3" descr="Z:\Graphics\branding proposals\PP templates\final artwork for pp\pp-banner-mode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 y="6270625"/>
            <a:ext cx="9144001" cy="587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5904865"/>
            <a:ext cx="1920240" cy="365760"/>
          </a:xfrm>
          <a:prstGeom prst="rect">
            <a:avLst/>
          </a:prstGeom>
        </p:spPr>
        <p:txBody>
          <a:bodyPr vert="horz" anchor="b"/>
          <a:lstStyle>
            <a:lvl1pPr algn="l" eaLnBrk="1" latinLnBrk="0" hangingPunct="1">
              <a:defRPr kumimoji="0" sz="1000">
                <a:solidFill>
                  <a:schemeClr val="tx1"/>
                </a:solidFill>
              </a:defRPr>
            </a:lvl1pPr>
            <a:extLst/>
          </a:lstStyle>
          <a:p>
            <a:fld id="{85534C63-01F6-416E-AE7C-6BF8D369D0C6}" type="datetime1">
              <a:rPr lang="en-US" smtClean="0"/>
              <a:t>2/11/2015</a:t>
            </a:fld>
            <a:endParaRPr lang="en-US" dirty="0"/>
          </a:p>
        </p:txBody>
      </p:sp>
      <p:sp>
        <p:nvSpPr>
          <p:cNvPr id="22" name="Footer Placeholder 21"/>
          <p:cNvSpPr>
            <a:spLocks noGrp="1"/>
          </p:cNvSpPr>
          <p:nvPr>
            <p:ph type="ftr" sz="quarter" idx="3"/>
          </p:nvPr>
        </p:nvSpPr>
        <p:spPr>
          <a:xfrm>
            <a:off x="4380072" y="590486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5904865"/>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082251-9C5F-45DA-A60A-ACD617B80C5F}" type="slidenum">
              <a:rPr lang="en-US" smtClean="0"/>
              <a:pPr/>
              <a:t>‹#›</a:t>
            </a:fld>
            <a:endParaRPr lang="en-US" dirty="0"/>
          </a:p>
        </p:txBody>
      </p:sp>
      <p:pic>
        <p:nvPicPr>
          <p:cNvPr id="12" name="Picture 3" descr="Z:\Graphics\branding proposals\PP templates\final artwork for pp\pp-banner-modes-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270337"/>
            <a:ext cx="9144000" cy="5841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tx2"/>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tx2"/>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tx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tx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tx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29761"/>
          </a:xfrm>
        </p:spPr>
        <p:txBody>
          <a:bodyPr>
            <a:normAutofit/>
          </a:bodyPr>
          <a:lstStyle/>
          <a:p>
            <a:r>
              <a:rPr lang="en-US" sz="4400" dirty="0" smtClean="0"/>
              <a:t>Governor’s Budget Presentation</a:t>
            </a:r>
            <a:r>
              <a:rPr lang="en-US" sz="3600" dirty="0" smtClean="0"/>
              <a:t> </a:t>
            </a:r>
            <a:endParaRPr lang="en-US" sz="4400" dirty="0"/>
          </a:p>
        </p:txBody>
      </p:sp>
      <p:sp>
        <p:nvSpPr>
          <p:cNvPr id="3" name="Subtitle 2"/>
          <p:cNvSpPr>
            <a:spLocks noGrp="1"/>
          </p:cNvSpPr>
          <p:nvPr>
            <p:ph type="subTitle" idx="1"/>
          </p:nvPr>
        </p:nvSpPr>
        <p:spPr>
          <a:xfrm>
            <a:off x="685800" y="4267200"/>
            <a:ext cx="7772400" cy="1199704"/>
          </a:xfrm>
        </p:spPr>
        <p:txBody>
          <a:bodyPr>
            <a:normAutofit fontScale="70000" lnSpcReduction="20000"/>
          </a:bodyPr>
          <a:lstStyle/>
          <a:p>
            <a:r>
              <a:rPr lang="en-US" dirty="0" smtClean="0"/>
              <a:t>Charles A. Zelle, Commissioner</a:t>
            </a:r>
          </a:p>
          <a:p>
            <a:endParaRPr lang="en-US" dirty="0" smtClean="0"/>
          </a:p>
          <a:p>
            <a:r>
              <a:rPr lang="en-US" dirty="0" smtClean="0"/>
              <a:t>House Transportation Policy and Finance Committee</a:t>
            </a:r>
          </a:p>
          <a:p>
            <a:r>
              <a:rPr lang="en-US" dirty="0" smtClean="0"/>
              <a:t>February 11,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Arial" panose="020B0604020202020204" pitchFamily="34" charset="0"/>
              <a:buChar char="•"/>
            </a:pPr>
            <a:r>
              <a:rPr lang="en-US" sz="2600" b="1" dirty="0"/>
              <a:t>Roadside Infrastructure </a:t>
            </a:r>
            <a:r>
              <a:rPr lang="en-US" sz="2800" dirty="0"/>
              <a:t>– </a:t>
            </a:r>
            <a:r>
              <a:rPr lang="en-US" sz="2200" dirty="0" smtClean="0"/>
              <a:t>Meet </a:t>
            </a:r>
            <a:r>
              <a:rPr lang="en-US" sz="2200" dirty="0"/>
              <a:t>recommended condition targets for aging roadside infrastructure, (e.g. culverts, overhead signs, signals</a:t>
            </a:r>
            <a:r>
              <a:rPr lang="en-US" sz="2200" dirty="0" smtClean="0"/>
              <a:t>)</a:t>
            </a:r>
          </a:p>
          <a:p>
            <a:pPr>
              <a:buFont typeface="Arial" panose="020B0604020202020204" pitchFamily="34" charset="0"/>
              <a:buChar char="•"/>
            </a:pPr>
            <a:endParaRPr lang="en-US" b="1" dirty="0" smtClean="0"/>
          </a:p>
          <a:p>
            <a:pPr>
              <a:buFont typeface="Arial" panose="020B0604020202020204" pitchFamily="34" charset="0"/>
              <a:buChar char="•"/>
            </a:pPr>
            <a:r>
              <a:rPr lang="en-US" sz="2600" b="1" dirty="0" smtClean="0"/>
              <a:t>Facilities </a:t>
            </a:r>
            <a:r>
              <a:rPr lang="en-US" sz="2400" dirty="0" smtClean="0"/>
              <a:t>– </a:t>
            </a:r>
            <a:r>
              <a:rPr lang="en-US" sz="2000" dirty="0" smtClean="0"/>
              <a:t>Renovate or replace aging rest areas, weigh stations, and other MnDOT support buildings (truck stations, offices, etc.)</a:t>
            </a:r>
          </a:p>
          <a:p>
            <a:pPr>
              <a:buFont typeface="Arial" panose="020B0604020202020204" pitchFamily="34" charset="0"/>
              <a:buChar char="•"/>
            </a:pPr>
            <a:endParaRPr lang="en-US" sz="2400" b="1" dirty="0" smtClean="0"/>
          </a:p>
          <a:p>
            <a:pPr>
              <a:buFont typeface="Arial" panose="020B0604020202020204" pitchFamily="34" charset="0"/>
              <a:buChar char="•"/>
            </a:pPr>
            <a:r>
              <a:rPr lang="en-US" sz="2400" b="1" dirty="0" smtClean="0"/>
              <a:t>Local </a:t>
            </a:r>
            <a:r>
              <a:rPr lang="en-US" sz="2400" b="1" dirty="0"/>
              <a:t>Partnerships- </a:t>
            </a:r>
            <a:r>
              <a:rPr lang="en-US" sz="2200" dirty="0"/>
              <a:t>Increase partnerships with local communities, establish “Main Street” solicitation program to address both statewide and local objectives, support transfer of road ownership where agreements are in place. </a:t>
            </a:r>
            <a:endParaRPr lang="en-US" sz="2200"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FC082251-9C5F-45DA-A60A-ACD617B80C5F}" type="slidenum">
              <a:rPr lang="en-US" smtClean="0">
                <a:solidFill>
                  <a:srgbClr val="FFFFFF"/>
                </a:solidFill>
              </a:rPr>
              <a:pPr/>
              <a:t>10</a:t>
            </a:fld>
            <a:endParaRPr lang="en-US" dirty="0">
              <a:solidFill>
                <a:srgbClr val="FFFFFF"/>
              </a:solidFill>
            </a:endParaRPr>
          </a:p>
        </p:txBody>
      </p:sp>
      <p:sp>
        <p:nvSpPr>
          <p:cNvPr id="5" name="Title 3"/>
          <p:cNvSpPr>
            <a:spLocks noGrp="1"/>
          </p:cNvSpPr>
          <p:nvPr>
            <p:ph type="title"/>
          </p:nvPr>
        </p:nvSpPr>
        <p:spPr>
          <a:xfrm>
            <a:off x="457200" y="274638"/>
            <a:ext cx="8229600" cy="1143000"/>
          </a:xfrm>
        </p:spPr>
        <p:txBody>
          <a:bodyPr/>
          <a:lstStyle/>
          <a:p>
            <a:r>
              <a:rPr lang="en-US" dirty="0" err="1" smtClean="0"/>
              <a:t>NexTen</a:t>
            </a:r>
            <a:r>
              <a:rPr lang="en-US" dirty="0" smtClean="0"/>
              <a:t> Strategies</a:t>
            </a:r>
            <a:endParaRPr lang="en-US" dirty="0"/>
          </a:p>
        </p:txBody>
      </p:sp>
    </p:spTree>
    <p:extLst>
      <p:ext uri="{BB962C8B-B14F-4D97-AF65-F5344CB8AC3E}">
        <p14:creationId xmlns:p14="http://schemas.microsoft.com/office/powerpoint/2010/main" val="234690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609600"/>
            <a:ext cx="7772400" cy="762000"/>
          </a:xfrm>
        </p:spPr>
        <p:txBody>
          <a:bodyPr>
            <a:normAutofit fontScale="90000"/>
          </a:bodyPr>
          <a:lstStyle/>
          <a:p>
            <a:pPr algn="l"/>
            <a:r>
              <a:rPr lang="en-US" sz="4400" dirty="0" smtClean="0"/>
              <a:t>NexTen for Transportation</a:t>
            </a:r>
            <a:r>
              <a:rPr lang="en-US" sz="3600" dirty="0" smtClean="0"/>
              <a:t/>
            </a:r>
            <a:br>
              <a:rPr lang="en-US" sz="3600" dirty="0" smtClean="0"/>
            </a:br>
            <a:r>
              <a:rPr lang="en-US" sz="2700" dirty="0" smtClean="0"/>
              <a:t>10 year Investment Plan</a:t>
            </a:r>
            <a:endParaRPr lang="en-US" sz="3600" dirty="0"/>
          </a:p>
        </p:txBody>
      </p:sp>
      <p:sp>
        <p:nvSpPr>
          <p:cNvPr id="3" name="Text Placeholder 2"/>
          <p:cNvSpPr>
            <a:spLocks noGrp="1"/>
          </p:cNvSpPr>
          <p:nvPr>
            <p:ph type="body" idx="1"/>
          </p:nvPr>
        </p:nvSpPr>
        <p:spPr>
          <a:xfrm>
            <a:off x="533400" y="1447800"/>
            <a:ext cx="7772400" cy="4495800"/>
          </a:xfrm>
        </p:spPr>
        <p:txBody>
          <a:bodyPr>
            <a:normAutofit lnSpcReduction="10000"/>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Commit to a long term investment plan for roads and bridges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$6 billion gap estimated between funding needs and revenues for roads and bridges over the next ten years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Funding Components:</a:t>
            </a:r>
          </a:p>
          <a:p>
            <a:pPr marL="907542" lvl="1" indent="-285750">
              <a:buFont typeface="Arial" panose="020B0604020202020204" pitchFamily="34" charset="0"/>
              <a:buChar char="•"/>
            </a:pPr>
            <a:r>
              <a:rPr lang="en-US" sz="1600" dirty="0" smtClean="0">
                <a:solidFill>
                  <a:schemeClr val="accent1">
                    <a:lumMod val="50000"/>
                  </a:schemeClr>
                </a:solidFill>
              </a:rPr>
              <a:t>New </a:t>
            </a:r>
            <a:r>
              <a:rPr lang="en-US" sz="1600" dirty="0">
                <a:solidFill>
                  <a:schemeClr val="accent1">
                    <a:lumMod val="50000"/>
                  </a:schemeClr>
                </a:solidFill>
              </a:rPr>
              <a:t>r</a:t>
            </a:r>
            <a:r>
              <a:rPr lang="en-US" sz="1600" dirty="0" smtClean="0">
                <a:solidFill>
                  <a:schemeClr val="accent1">
                    <a:lumMod val="50000"/>
                  </a:schemeClr>
                </a:solidFill>
              </a:rPr>
              <a:t>evenues dedicated to roads and bridges</a:t>
            </a:r>
          </a:p>
          <a:p>
            <a:pPr marL="1145286" lvl="2" indent="-285750">
              <a:buFont typeface="Arial" panose="020B0604020202020204" pitchFamily="34" charset="0"/>
              <a:buChar char="•"/>
            </a:pPr>
            <a:r>
              <a:rPr lang="en-US" dirty="0" smtClean="0">
                <a:solidFill>
                  <a:schemeClr val="accent1">
                    <a:lumMod val="50000"/>
                  </a:schemeClr>
                </a:solidFill>
              </a:rPr>
              <a:t>Implement a 6.5% gross receipts tax on fuel with a $2.50 wholesale price floor</a:t>
            </a:r>
          </a:p>
          <a:p>
            <a:pPr marL="1145286" lvl="2" indent="-285750">
              <a:buFont typeface="Arial" panose="020B0604020202020204" pitchFamily="34" charset="0"/>
              <a:buChar char="•"/>
            </a:pPr>
            <a:r>
              <a:rPr lang="en-US" dirty="0" smtClean="0">
                <a:solidFill>
                  <a:schemeClr val="accent1">
                    <a:lumMod val="50000"/>
                  </a:schemeClr>
                </a:solidFill>
              </a:rPr>
              <a:t>Increase registration fees for motor vehicles from 1.25% to 1.50% and base tax from $10 to $20 over four years</a:t>
            </a:r>
          </a:p>
          <a:p>
            <a:pPr marL="907542" lvl="1" indent="-285750">
              <a:buFont typeface="Arial" panose="020B0604020202020204" pitchFamily="34" charset="0"/>
              <a:buChar char="•"/>
            </a:pPr>
            <a:r>
              <a:rPr lang="en-US" sz="1600" dirty="0" smtClean="0">
                <a:solidFill>
                  <a:schemeClr val="accent1">
                    <a:lumMod val="50000"/>
                  </a:schemeClr>
                </a:solidFill>
              </a:rPr>
              <a:t>Authorize $2 billion in bonds over the next 10 years</a:t>
            </a:r>
          </a:p>
          <a:p>
            <a:pPr marL="907542" lvl="1" indent="-285750">
              <a:buFont typeface="Arial" panose="020B0604020202020204" pitchFamily="34" charset="0"/>
              <a:buChar char="•"/>
            </a:pPr>
            <a:r>
              <a:rPr lang="en-US" sz="1600" dirty="0" smtClean="0">
                <a:solidFill>
                  <a:schemeClr val="accent1">
                    <a:lumMod val="50000"/>
                  </a:schemeClr>
                </a:solidFill>
              </a:rPr>
              <a:t>Leverage MnDOT efficiencies (up to 15% of the new revenue)</a:t>
            </a:r>
          </a:p>
          <a:p>
            <a:pPr marL="907542" lvl="1" indent="-285750">
              <a:buFont typeface="Arial" panose="020B0604020202020204" pitchFamily="34" charset="0"/>
              <a:buChar char="•"/>
            </a:pPr>
            <a:endParaRPr lang="en-US" sz="1600" dirty="0" smtClean="0">
              <a:solidFill>
                <a:schemeClr val="accent1">
                  <a:lumMod val="50000"/>
                </a:schemeClr>
              </a:solidFill>
            </a:endParaRPr>
          </a:p>
          <a:p>
            <a:pPr marL="285750" indent="-285750">
              <a:buFont typeface="Arial" panose="020B0604020202020204" pitchFamily="34" charset="0"/>
              <a:buChar char="•"/>
            </a:pPr>
            <a:r>
              <a:rPr lang="en-US" sz="1600" dirty="0" smtClean="0"/>
              <a:t>Governor recommends appropriating existing fund balance for roads and bridges and to restore purchasing power to MnDOT’s operation</a:t>
            </a:r>
            <a:endParaRPr lang="en-US" sz="1600"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11</a:t>
            </a:fld>
            <a:endParaRPr lang="en-US" dirty="0"/>
          </a:p>
        </p:txBody>
      </p:sp>
    </p:spTree>
    <p:extLst>
      <p:ext uri="{BB962C8B-B14F-4D97-AF65-F5344CB8AC3E}">
        <p14:creationId xmlns:p14="http://schemas.microsoft.com/office/powerpoint/2010/main" val="153833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endParaRPr lang="en-US" sz="2800" dirty="0" smtClean="0"/>
          </a:p>
          <a:p>
            <a:pPr>
              <a:lnSpc>
                <a:spcPct val="120000"/>
              </a:lnSpc>
              <a:spcBef>
                <a:spcPts val="0"/>
              </a:spcBef>
              <a:buFont typeface="Arial" panose="020B0604020202020204" pitchFamily="34" charset="0"/>
              <a:buChar char="•"/>
            </a:pPr>
            <a:r>
              <a:rPr lang="en-US" sz="2800" dirty="0" smtClean="0"/>
              <a:t>$6 billion for state roads and bridges</a:t>
            </a:r>
          </a:p>
          <a:p>
            <a:pPr lvl="1">
              <a:lnSpc>
                <a:spcPct val="120000"/>
              </a:lnSpc>
              <a:spcBef>
                <a:spcPts val="0"/>
              </a:spcBef>
            </a:pPr>
            <a:r>
              <a:rPr lang="en-US" sz="2400" dirty="0" smtClean="0"/>
              <a:t>$5.38B from new revenue and bonding</a:t>
            </a:r>
          </a:p>
          <a:p>
            <a:pPr lvl="1">
              <a:lnSpc>
                <a:spcPct val="120000"/>
              </a:lnSpc>
              <a:spcBef>
                <a:spcPts val="0"/>
              </a:spcBef>
            </a:pPr>
            <a:r>
              <a:rPr lang="en-US" sz="2400" dirty="0" smtClean="0"/>
              <a:t>$.62B in efficiencies</a:t>
            </a:r>
          </a:p>
          <a:p>
            <a:pPr lvl="1">
              <a:lnSpc>
                <a:spcPct val="120000"/>
              </a:lnSpc>
              <a:spcBef>
                <a:spcPts val="0"/>
              </a:spcBef>
            </a:pPr>
            <a:endParaRPr lang="en-US" sz="2400" dirty="0" smtClean="0"/>
          </a:p>
          <a:p>
            <a:pPr lvl="1">
              <a:lnSpc>
                <a:spcPct val="120000"/>
              </a:lnSpc>
              <a:spcBef>
                <a:spcPts val="0"/>
              </a:spcBef>
            </a:pPr>
            <a:r>
              <a:rPr lang="en-US" sz="2400" b="1" dirty="0" smtClean="0"/>
              <a:t>Outcomes include:</a:t>
            </a:r>
          </a:p>
          <a:p>
            <a:pPr lvl="2">
              <a:lnSpc>
                <a:spcPct val="120000"/>
              </a:lnSpc>
              <a:spcBef>
                <a:spcPts val="0"/>
              </a:spcBef>
            </a:pPr>
            <a:r>
              <a:rPr lang="en-US" sz="2200" dirty="0" smtClean="0"/>
              <a:t>2,200 miles of roadway  repaired/replaced</a:t>
            </a:r>
          </a:p>
          <a:p>
            <a:pPr lvl="2">
              <a:lnSpc>
                <a:spcPct val="120000"/>
              </a:lnSpc>
              <a:spcBef>
                <a:spcPts val="0"/>
              </a:spcBef>
            </a:pPr>
            <a:r>
              <a:rPr lang="en-US" sz="2200" dirty="0" smtClean="0"/>
              <a:t>330 bridges</a:t>
            </a:r>
          </a:p>
          <a:p>
            <a:pPr lvl="2">
              <a:lnSpc>
                <a:spcPct val="120000"/>
              </a:lnSpc>
              <a:spcBef>
                <a:spcPts val="0"/>
              </a:spcBef>
            </a:pPr>
            <a:r>
              <a:rPr lang="en-US" sz="2200" dirty="0" smtClean="0"/>
              <a:t>$1.6 billion Corridors of Commerce</a:t>
            </a:r>
          </a:p>
          <a:p>
            <a:pPr lvl="1">
              <a:lnSpc>
                <a:spcPct val="120000"/>
              </a:lnSpc>
              <a:spcBef>
                <a:spcPts val="0"/>
              </a:spcBef>
            </a:pPr>
            <a:endParaRPr lang="en-US" sz="2400" dirty="0" smtClean="0"/>
          </a:p>
          <a:p>
            <a:pPr>
              <a:lnSpc>
                <a:spcPct val="120000"/>
              </a:lnSpc>
              <a:spcBef>
                <a:spcPts val="0"/>
              </a:spcBef>
              <a:buFont typeface="Arial" panose="020B0604020202020204" pitchFamily="34" charset="0"/>
              <a:buChar char="•"/>
            </a:pPr>
            <a:r>
              <a:rPr lang="en-US" sz="2800" dirty="0" smtClean="0"/>
              <a:t>$2.356 billion for counties, cities, and townships</a:t>
            </a:r>
            <a:endParaRPr lang="en-US" sz="2400" dirty="0" smtClean="0"/>
          </a:p>
          <a:p>
            <a:pPr>
              <a:lnSpc>
                <a:spcPct val="200000"/>
              </a:lnSpc>
            </a:pPr>
            <a:endParaRPr lang="en-US" dirty="0" smtClean="0"/>
          </a:p>
          <a:p>
            <a:endParaRPr lang="en-US" dirty="0"/>
          </a:p>
        </p:txBody>
      </p:sp>
      <p:sp>
        <p:nvSpPr>
          <p:cNvPr id="3" name="Title 2"/>
          <p:cNvSpPr>
            <a:spLocks noGrp="1"/>
          </p:cNvSpPr>
          <p:nvPr>
            <p:ph type="title"/>
          </p:nvPr>
        </p:nvSpPr>
        <p:spPr/>
        <p:txBody>
          <a:bodyPr>
            <a:normAutofit/>
          </a:bodyPr>
          <a:lstStyle/>
          <a:p>
            <a:r>
              <a:rPr lang="en-US" sz="4000" dirty="0" err="1"/>
              <a:t>NexTen</a:t>
            </a:r>
            <a:r>
              <a:rPr lang="en-US" sz="4000" dirty="0"/>
              <a:t> for Transportation</a:t>
            </a:r>
            <a:r>
              <a:rPr lang="en-US" sz="3200" dirty="0"/>
              <a:t/>
            </a:r>
            <a:br>
              <a:rPr lang="en-US" sz="3200" dirty="0"/>
            </a:br>
            <a:r>
              <a:rPr lang="en-US" sz="2400" dirty="0"/>
              <a:t>10 year Investment Plan</a:t>
            </a:r>
            <a:endParaRPr lang="en-US"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12</a:t>
            </a:fld>
            <a:endParaRPr lang="en-US" dirty="0"/>
          </a:p>
        </p:txBody>
      </p:sp>
    </p:spTree>
    <p:extLst>
      <p:ext uri="{BB962C8B-B14F-4D97-AF65-F5344CB8AC3E}">
        <p14:creationId xmlns:p14="http://schemas.microsoft.com/office/powerpoint/2010/main" val="380574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709160"/>
          </a:xfrm>
        </p:spPr>
        <p:txBody>
          <a:bodyPr>
            <a:normAutofit/>
          </a:bodyPr>
          <a:lstStyle/>
          <a:p>
            <a:pPr>
              <a:buFont typeface="Arial" panose="020B0604020202020204" pitchFamily="34" charset="0"/>
              <a:buChar char="•"/>
            </a:pPr>
            <a:r>
              <a:rPr lang="en-US" dirty="0" smtClean="0"/>
              <a:t>Adheres to language in Minnesota’s Constitution dedicating revenue to highways</a:t>
            </a:r>
          </a:p>
          <a:p>
            <a:pPr>
              <a:buFont typeface="Arial" panose="020B0604020202020204" pitchFamily="34" charset="0"/>
              <a:buChar char="•"/>
            </a:pPr>
            <a:r>
              <a:rPr lang="en-US" dirty="0" smtClean="0"/>
              <a:t>Charged at wholesale level - % of average wholesale price of fuel over 12-month period</a:t>
            </a:r>
          </a:p>
          <a:p>
            <a:pPr>
              <a:buFont typeface="Arial" panose="020B0604020202020204" pitchFamily="34" charset="0"/>
              <a:buChar char="•"/>
            </a:pPr>
            <a:r>
              <a:rPr lang="en-US" dirty="0" smtClean="0"/>
              <a:t>Revenue amount converted to a Per-Gallon Equivalent</a:t>
            </a:r>
          </a:p>
          <a:p>
            <a:pPr>
              <a:buFont typeface="Arial" panose="020B0604020202020204" pitchFamily="34" charset="0"/>
              <a:buChar char="•"/>
            </a:pPr>
            <a:r>
              <a:rPr lang="en-US" dirty="0" smtClean="0"/>
              <a:t>Keeps pace with construction costs – similar to sales tax</a:t>
            </a:r>
          </a:p>
          <a:p>
            <a:pPr>
              <a:buFont typeface="Arial" panose="020B0604020202020204" pitchFamily="34" charset="0"/>
              <a:buChar char="•"/>
            </a:pPr>
            <a:r>
              <a:rPr lang="en-US" dirty="0" smtClean="0"/>
              <a:t>12 other states have implemented similar funding solutions</a:t>
            </a:r>
          </a:p>
        </p:txBody>
      </p:sp>
      <p:sp>
        <p:nvSpPr>
          <p:cNvPr id="2" name="Title 1"/>
          <p:cNvSpPr>
            <a:spLocks noGrp="1"/>
          </p:cNvSpPr>
          <p:nvPr>
            <p:ph type="title"/>
          </p:nvPr>
        </p:nvSpPr>
        <p:spPr/>
        <p:txBody>
          <a:bodyPr>
            <a:normAutofit/>
          </a:bodyPr>
          <a:lstStyle/>
          <a:p>
            <a:r>
              <a:rPr lang="en-US" dirty="0" smtClean="0"/>
              <a:t>Gross Receipts Tax on Fuel</a:t>
            </a:r>
            <a:endParaRPr lang="en-US"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13</a:t>
            </a:fld>
            <a:endParaRPr lang="en-US" dirty="0"/>
          </a:p>
        </p:txBody>
      </p:sp>
    </p:spTree>
    <p:extLst>
      <p:ext uri="{BB962C8B-B14F-4D97-AF65-F5344CB8AC3E}">
        <p14:creationId xmlns:p14="http://schemas.microsoft.com/office/powerpoint/2010/main" val="232482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101" indent="0">
              <a:spcAft>
                <a:spcPts val="600"/>
              </a:spcAft>
              <a:buNone/>
            </a:pPr>
            <a:endParaRPr lang="en-US" dirty="0" smtClean="0"/>
          </a:p>
          <a:p>
            <a:pPr marL="566301" indent="-457200">
              <a:spcAft>
                <a:spcPts val="600"/>
              </a:spcAft>
              <a:buFont typeface="Arial" panose="020B0604020202020204" pitchFamily="34" charset="0"/>
              <a:buChar char="•"/>
            </a:pPr>
            <a:r>
              <a:rPr lang="en-US" dirty="0" smtClean="0"/>
              <a:t>$120M in General Fund investment for Greater Minnesota Transit</a:t>
            </a:r>
          </a:p>
          <a:p>
            <a:pPr marL="1060077" lvl="2" indent="-457200">
              <a:spcAft>
                <a:spcPts val="600"/>
              </a:spcAft>
              <a:buFont typeface="Arial" panose="020B0604020202020204" pitchFamily="34" charset="0"/>
              <a:buChar char="•"/>
            </a:pPr>
            <a:r>
              <a:rPr lang="en-US" dirty="0" smtClean="0"/>
              <a:t>90</a:t>
            </a:r>
            <a:r>
              <a:rPr lang="en-US" dirty="0"/>
              <a:t>% of </a:t>
            </a:r>
            <a:r>
              <a:rPr lang="en-US" dirty="0" smtClean="0"/>
              <a:t>forecast </a:t>
            </a:r>
            <a:r>
              <a:rPr lang="en-US" dirty="0"/>
              <a:t>need for Greater MN </a:t>
            </a:r>
            <a:r>
              <a:rPr lang="en-US" dirty="0" smtClean="0"/>
              <a:t>transit </a:t>
            </a:r>
          </a:p>
          <a:p>
            <a:pPr marL="1060077" lvl="2" indent="-457200">
              <a:spcAft>
                <a:spcPts val="600"/>
              </a:spcAft>
              <a:buFont typeface="Arial" panose="020B0604020202020204" pitchFamily="34" charset="0"/>
              <a:buChar char="•"/>
            </a:pPr>
            <a:r>
              <a:rPr lang="en-US" dirty="0" smtClean="0"/>
              <a:t>Integrated </a:t>
            </a:r>
            <a:r>
              <a:rPr lang="en-US" dirty="0"/>
              <a:t>transportation system that </a:t>
            </a:r>
            <a:r>
              <a:rPr lang="en-US" dirty="0" smtClean="0"/>
              <a:t>improves movement across the state</a:t>
            </a:r>
          </a:p>
          <a:p>
            <a:pPr marL="566301" indent="-457200">
              <a:spcAft>
                <a:spcPts val="600"/>
              </a:spcAft>
              <a:buFont typeface="Arial" panose="020B0604020202020204" pitchFamily="34" charset="0"/>
              <a:buChar char="•"/>
            </a:pPr>
            <a:endParaRPr lang="en-US" dirty="0" smtClean="0"/>
          </a:p>
          <a:p>
            <a:pPr marL="566301" indent="-457200">
              <a:spcAft>
                <a:spcPts val="600"/>
              </a:spcAft>
              <a:buFont typeface="Arial" panose="020B0604020202020204" pitchFamily="34" charset="0"/>
              <a:buChar char="•"/>
            </a:pPr>
            <a:r>
              <a:rPr lang="en-US" dirty="0" smtClean="0"/>
              <a:t>$75M for bike and pedestrian infrastructure</a:t>
            </a:r>
          </a:p>
          <a:p>
            <a:pPr marL="1060077" lvl="2" indent="-457200">
              <a:spcAft>
                <a:spcPts val="600"/>
              </a:spcAft>
              <a:buFont typeface="Arial" panose="020B0604020202020204" pitchFamily="34" charset="0"/>
              <a:buChar char="•"/>
            </a:pPr>
            <a:r>
              <a:rPr lang="en-US" dirty="0" smtClean="0"/>
              <a:t>Including Safe Routes to School</a:t>
            </a:r>
          </a:p>
        </p:txBody>
      </p:sp>
      <p:sp>
        <p:nvSpPr>
          <p:cNvPr id="3" name="Slide Number Placeholder 2"/>
          <p:cNvSpPr>
            <a:spLocks noGrp="1"/>
          </p:cNvSpPr>
          <p:nvPr>
            <p:ph type="sldNum" sz="quarter" idx="12"/>
          </p:nvPr>
        </p:nvSpPr>
        <p:spPr/>
        <p:txBody>
          <a:bodyPr/>
          <a:lstStyle/>
          <a:p>
            <a:fld id="{FC082251-9C5F-45DA-A60A-ACD617B80C5F}" type="slidenum">
              <a:rPr lang="en-US" smtClean="0"/>
              <a:pPr/>
              <a:t>14</a:t>
            </a:fld>
            <a:endParaRPr lang="en-US" dirty="0"/>
          </a:p>
        </p:txBody>
      </p:sp>
      <p:sp>
        <p:nvSpPr>
          <p:cNvPr id="7" name="Title 6"/>
          <p:cNvSpPr>
            <a:spLocks noGrp="1"/>
          </p:cNvSpPr>
          <p:nvPr>
            <p:ph type="title"/>
          </p:nvPr>
        </p:nvSpPr>
        <p:spPr/>
        <p:txBody>
          <a:bodyPr>
            <a:normAutofit fontScale="90000"/>
          </a:bodyPr>
          <a:lstStyle/>
          <a:p>
            <a:r>
              <a:rPr lang="en-US" sz="4400" dirty="0" err="1"/>
              <a:t>NexTen</a:t>
            </a:r>
            <a:r>
              <a:rPr lang="en-US" sz="4400" dirty="0"/>
              <a:t> for Transportation</a:t>
            </a:r>
            <a:r>
              <a:rPr lang="en-US" sz="3600" dirty="0"/>
              <a:t/>
            </a:r>
            <a:br>
              <a:rPr lang="en-US" sz="3600" dirty="0"/>
            </a:br>
            <a:r>
              <a:rPr lang="en-US" sz="2800" dirty="0"/>
              <a:t>10 year Investment Plan</a:t>
            </a:r>
            <a:endParaRPr lang="en-US" dirty="0"/>
          </a:p>
        </p:txBody>
      </p:sp>
    </p:spTree>
    <p:extLst>
      <p:ext uri="{BB962C8B-B14F-4D97-AF65-F5344CB8AC3E}">
        <p14:creationId xmlns:p14="http://schemas.microsoft.com/office/powerpoint/2010/main" val="234458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609600"/>
            <a:ext cx="7772400" cy="762000"/>
          </a:xfrm>
        </p:spPr>
        <p:txBody>
          <a:bodyPr>
            <a:noAutofit/>
          </a:bodyPr>
          <a:lstStyle/>
          <a:p>
            <a:pPr algn="l"/>
            <a:r>
              <a:rPr lang="en-US" sz="4400" dirty="0" err="1"/>
              <a:t>NexTen</a:t>
            </a:r>
            <a:r>
              <a:rPr lang="en-US" sz="4400" dirty="0"/>
              <a:t> for Transportation</a:t>
            </a:r>
            <a:r>
              <a:rPr lang="en-US" sz="3200" dirty="0"/>
              <a:t/>
            </a:r>
            <a:br>
              <a:rPr lang="en-US" sz="3200" dirty="0"/>
            </a:br>
            <a:r>
              <a:rPr lang="en-US" sz="2400" dirty="0"/>
              <a:t>SFY16-17 </a:t>
            </a:r>
            <a:r>
              <a:rPr lang="en-US" sz="2400" dirty="0" smtClean="0"/>
              <a:t>Trunk Highway Fund </a:t>
            </a:r>
            <a:r>
              <a:rPr lang="en-US" sz="2400" dirty="0"/>
              <a:t>Investment</a:t>
            </a:r>
          </a:p>
        </p:txBody>
      </p:sp>
      <p:sp>
        <p:nvSpPr>
          <p:cNvPr id="3" name="Text Placeholder 2"/>
          <p:cNvSpPr>
            <a:spLocks noGrp="1"/>
          </p:cNvSpPr>
          <p:nvPr>
            <p:ph type="body" idx="1"/>
          </p:nvPr>
        </p:nvSpPr>
        <p:spPr>
          <a:xfrm>
            <a:off x="533400" y="1447800"/>
            <a:ext cx="7772400" cy="4495800"/>
          </a:xfrm>
          <a:noFill/>
        </p:spPr>
        <p:txBody>
          <a:bodyPr>
            <a:normAutofit/>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2400" dirty="0" smtClean="0"/>
              <a:t>$699.984 million total new Trunk Highway Fund Investment for SFY16-17</a:t>
            </a:r>
          </a:p>
          <a:p>
            <a:pPr marL="907542" lvl="1" indent="-285750">
              <a:buFont typeface="Arial" panose="020B0604020202020204" pitchFamily="34" charset="0"/>
              <a:buChar char="•"/>
            </a:pPr>
            <a:endParaRPr lang="en-US" sz="1300" dirty="0" smtClean="0"/>
          </a:p>
          <a:p>
            <a:pPr marL="907542" lvl="1" indent="-285750">
              <a:buFont typeface="Arial" panose="020B0604020202020204" pitchFamily="34" charset="0"/>
              <a:buChar char="•"/>
            </a:pPr>
            <a:r>
              <a:rPr lang="en-US" dirty="0" smtClean="0">
                <a:solidFill>
                  <a:schemeClr val="tx1"/>
                </a:solidFill>
              </a:rPr>
              <a:t>$650.984 </a:t>
            </a:r>
            <a:r>
              <a:rPr lang="en-US" dirty="0">
                <a:solidFill>
                  <a:schemeClr val="tx1"/>
                </a:solidFill>
              </a:rPr>
              <a:t>million for </a:t>
            </a:r>
            <a:r>
              <a:rPr lang="en-US" dirty="0" smtClean="0">
                <a:solidFill>
                  <a:schemeClr val="tx1"/>
                </a:solidFill>
              </a:rPr>
              <a:t>state </a:t>
            </a:r>
            <a:r>
              <a:rPr lang="en-US" dirty="0">
                <a:solidFill>
                  <a:schemeClr val="tx1"/>
                </a:solidFill>
              </a:rPr>
              <a:t>road and bridge </a:t>
            </a:r>
            <a:r>
              <a:rPr lang="en-US" dirty="0" smtClean="0">
                <a:solidFill>
                  <a:schemeClr val="tx1"/>
                </a:solidFill>
              </a:rPr>
              <a:t>funding.</a:t>
            </a:r>
            <a:endParaRPr lang="en-US" dirty="0">
              <a:solidFill>
                <a:schemeClr val="tx1"/>
              </a:solidFill>
            </a:endParaRPr>
          </a:p>
          <a:p>
            <a:pPr lvl="2" indent="0"/>
            <a:endParaRPr lang="en-US" sz="1800" dirty="0" smtClean="0">
              <a:solidFill>
                <a:schemeClr val="tx1"/>
              </a:solidFill>
            </a:endParaRPr>
          </a:p>
          <a:p>
            <a:pPr marL="907542" lvl="1" indent="-285750">
              <a:buFont typeface="Arial" panose="020B0604020202020204" pitchFamily="34" charset="0"/>
              <a:buChar char="•"/>
            </a:pPr>
            <a:r>
              <a:rPr lang="en-US" dirty="0" smtClean="0">
                <a:solidFill>
                  <a:schemeClr val="tx1"/>
                </a:solidFill>
              </a:rPr>
              <a:t>$49.0 </a:t>
            </a:r>
            <a:r>
              <a:rPr lang="en-US" dirty="0">
                <a:solidFill>
                  <a:schemeClr val="tx1"/>
                </a:solidFill>
              </a:rPr>
              <a:t>million </a:t>
            </a:r>
            <a:r>
              <a:rPr lang="en-US" dirty="0" smtClean="0">
                <a:solidFill>
                  <a:schemeClr val="tx1"/>
                </a:solidFill>
              </a:rPr>
              <a:t>to offset increased costs due to inflation. </a:t>
            </a:r>
          </a:p>
          <a:p>
            <a:pPr marL="907542" lvl="1"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Of the $699.984 million, $168 million is from the existing fund balance.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600" dirty="0" smtClean="0">
              <a:solidFill>
                <a:srgbClr val="003F5E"/>
              </a:solidFill>
            </a:endParaRPr>
          </a:p>
          <a:p>
            <a:pPr lvl="1" indent="0"/>
            <a:endParaRPr lang="en-US" sz="1100" dirty="0" smtClean="0">
              <a:solidFill>
                <a:srgbClr val="003F5E"/>
              </a:solidFill>
            </a:endParaRPr>
          </a:p>
        </p:txBody>
      </p:sp>
      <p:sp>
        <p:nvSpPr>
          <p:cNvPr id="4" name="Slide Number Placeholder 3"/>
          <p:cNvSpPr>
            <a:spLocks noGrp="1"/>
          </p:cNvSpPr>
          <p:nvPr>
            <p:ph type="sldNum" sz="quarter" idx="12"/>
          </p:nvPr>
        </p:nvSpPr>
        <p:spPr/>
        <p:txBody>
          <a:bodyPr/>
          <a:lstStyle/>
          <a:p>
            <a:fld id="{FC082251-9C5F-45DA-A60A-ACD617B80C5F}" type="slidenum">
              <a:rPr lang="en-US" smtClean="0"/>
              <a:pPr/>
              <a:t>15</a:t>
            </a:fld>
            <a:endParaRPr lang="en-US" dirty="0"/>
          </a:p>
        </p:txBody>
      </p:sp>
    </p:spTree>
    <p:extLst>
      <p:ext uri="{BB962C8B-B14F-4D97-AF65-F5344CB8AC3E}">
        <p14:creationId xmlns:p14="http://schemas.microsoft.com/office/powerpoint/2010/main" val="344867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609600"/>
            <a:ext cx="7772400" cy="762000"/>
          </a:xfrm>
        </p:spPr>
        <p:txBody>
          <a:bodyPr>
            <a:noAutofit/>
          </a:bodyPr>
          <a:lstStyle/>
          <a:p>
            <a:pPr algn="l"/>
            <a:r>
              <a:rPr lang="en-US" sz="4000" dirty="0" err="1"/>
              <a:t>NexTen</a:t>
            </a:r>
            <a:r>
              <a:rPr lang="en-US" sz="4000" dirty="0"/>
              <a:t> for Transportation</a:t>
            </a:r>
            <a:r>
              <a:rPr lang="en-US" sz="3200" dirty="0"/>
              <a:t/>
            </a:r>
            <a:br>
              <a:rPr lang="en-US" sz="3200" dirty="0"/>
            </a:br>
            <a:r>
              <a:rPr lang="en-US" sz="2400" dirty="0" smtClean="0"/>
              <a:t>SFY16-17 General Fund Investment</a:t>
            </a:r>
            <a:endParaRPr lang="en-US" sz="4000" dirty="0"/>
          </a:p>
        </p:txBody>
      </p:sp>
      <p:sp>
        <p:nvSpPr>
          <p:cNvPr id="3" name="Text Placeholder 2"/>
          <p:cNvSpPr>
            <a:spLocks noGrp="1"/>
          </p:cNvSpPr>
          <p:nvPr>
            <p:ph type="body" idx="1"/>
          </p:nvPr>
        </p:nvSpPr>
        <p:spPr>
          <a:xfrm>
            <a:off x="533400" y="1447800"/>
            <a:ext cx="8001000" cy="4495800"/>
          </a:xfrm>
          <a:noFill/>
        </p:spPr>
        <p:txBody>
          <a:bodyPr>
            <a:normAutofit/>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2000" dirty="0" smtClean="0"/>
              <a:t>Increase Greater Minnesota transit  - $10 million for the biennium </a:t>
            </a:r>
          </a:p>
          <a:p>
            <a:pPr marL="907542" lvl="1" indent="-285750">
              <a:buFont typeface="Arial" panose="020B0604020202020204" pitchFamily="34" charset="0"/>
              <a:buChar char="•"/>
            </a:pPr>
            <a:r>
              <a:rPr lang="en-US" sz="2000" dirty="0" smtClean="0">
                <a:solidFill>
                  <a:srgbClr val="002060"/>
                </a:solidFill>
              </a:rPr>
              <a:t>$10 million base increase for subsequent years</a:t>
            </a:r>
            <a:r>
              <a:rPr lang="en-US"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Increase </a:t>
            </a:r>
            <a:r>
              <a:rPr lang="en-US" sz="2000" dirty="0"/>
              <a:t>b</a:t>
            </a:r>
            <a:r>
              <a:rPr lang="en-US" sz="2000" dirty="0" smtClean="0"/>
              <a:t>ike and pedestrian infrastructure, including Safe Routes to School </a:t>
            </a:r>
          </a:p>
          <a:p>
            <a:pPr marL="907542" lvl="1" indent="-285750">
              <a:buFont typeface="Arial" panose="020B0604020202020204" pitchFamily="34" charset="0"/>
              <a:buChar char="•"/>
            </a:pPr>
            <a:r>
              <a:rPr lang="en-US" sz="2000" dirty="0">
                <a:solidFill>
                  <a:srgbClr val="002060"/>
                </a:solidFill>
              </a:rPr>
              <a:t>$2.5 million base increase</a:t>
            </a:r>
          </a:p>
          <a:p>
            <a:pPr marL="907542" lvl="1" indent="-285750">
              <a:buFont typeface="Arial" panose="020B0604020202020204" pitchFamily="34" charset="0"/>
              <a:buChar char="•"/>
            </a:pPr>
            <a:endParaRPr lang="en-US" sz="1100" dirty="0" smtClean="0"/>
          </a:p>
          <a:p>
            <a:pPr marL="285750" indent="-285750">
              <a:buFont typeface="Arial" panose="020B0604020202020204" pitchFamily="34" charset="0"/>
              <a:buChar char="•"/>
            </a:pPr>
            <a:endParaRPr lang="en-US" sz="1600" dirty="0" smtClean="0"/>
          </a:p>
        </p:txBody>
      </p:sp>
      <p:sp>
        <p:nvSpPr>
          <p:cNvPr id="4" name="Slide Number Placeholder 3"/>
          <p:cNvSpPr>
            <a:spLocks noGrp="1"/>
          </p:cNvSpPr>
          <p:nvPr>
            <p:ph type="sldNum" sz="quarter" idx="12"/>
          </p:nvPr>
        </p:nvSpPr>
        <p:spPr/>
        <p:txBody>
          <a:bodyPr/>
          <a:lstStyle/>
          <a:p>
            <a:fld id="{FC082251-9C5F-45DA-A60A-ACD617B80C5F}" type="slidenum">
              <a:rPr lang="en-US" smtClean="0"/>
              <a:pPr/>
              <a:t>16</a:t>
            </a:fld>
            <a:endParaRPr lang="en-US" dirty="0"/>
          </a:p>
        </p:txBody>
      </p:sp>
    </p:spTree>
    <p:extLst>
      <p:ext uri="{BB962C8B-B14F-4D97-AF65-F5344CB8AC3E}">
        <p14:creationId xmlns:p14="http://schemas.microsoft.com/office/powerpoint/2010/main" val="368606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082251-9C5F-45DA-A60A-ACD617B80C5F}" type="slidenum">
              <a:rPr lang="en-US" smtClean="0"/>
              <a:pPr/>
              <a:t>17</a:t>
            </a:fld>
            <a:endParaRPr lang="en-US" dirty="0"/>
          </a:p>
        </p:txBody>
      </p:sp>
      <p:sp>
        <p:nvSpPr>
          <p:cNvPr id="5" name="Title 4"/>
          <p:cNvSpPr>
            <a:spLocks noGrp="1"/>
          </p:cNvSpPr>
          <p:nvPr>
            <p:ph type="title"/>
          </p:nvPr>
        </p:nvSpPr>
        <p:spPr/>
        <p:txBody>
          <a:bodyPr>
            <a:normAutofit fontScale="90000"/>
          </a:bodyPr>
          <a:lstStyle/>
          <a:p>
            <a:pPr algn="ctr"/>
            <a:r>
              <a:rPr lang="en-US" dirty="0" smtClean="0"/>
              <a:t>Additional Investment at a Glance</a:t>
            </a:r>
            <a:endParaRPr lang="en-US" dirty="0"/>
          </a:p>
        </p:txBody>
      </p:sp>
      <p:graphicFrame>
        <p:nvGraphicFramePr>
          <p:cNvPr id="15" name="Diagram 14"/>
          <p:cNvGraphicFramePr/>
          <p:nvPr>
            <p:extLst>
              <p:ext uri="{D42A27DB-BD31-4B8C-83A1-F6EECF244321}">
                <p14:modId xmlns:p14="http://schemas.microsoft.com/office/powerpoint/2010/main" val="128168820"/>
              </p:ext>
            </p:extLst>
          </p:nvPr>
        </p:nvGraphicFramePr>
        <p:xfrm>
          <a:off x="0" y="1219200"/>
          <a:ext cx="9144000" cy="487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141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082251-9C5F-45DA-A60A-ACD617B80C5F}" type="slidenum">
              <a:rPr lang="en-US" smtClean="0"/>
              <a:pPr/>
              <a:t>18</a:t>
            </a:fld>
            <a:endParaRPr lang="en-US" dirty="0"/>
          </a:p>
        </p:txBody>
      </p:sp>
      <p:sp>
        <p:nvSpPr>
          <p:cNvPr id="2" name="Title 1"/>
          <p:cNvSpPr>
            <a:spLocks noGrp="1"/>
          </p:cNvSpPr>
          <p:nvPr>
            <p:ph type="title"/>
          </p:nvPr>
        </p:nvSpPr>
        <p:spPr/>
        <p:txBody>
          <a:bodyPr>
            <a:normAutofit/>
          </a:bodyPr>
          <a:lstStyle/>
          <a:p>
            <a:r>
              <a:rPr lang="en-US" sz="2400" dirty="0" smtClean="0"/>
              <a:t>Snap Shot of New Revenue Estimates</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7846927"/>
              </p:ext>
            </p:extLst>
          </p:nvPr>
        </p:nvGraphicFramePr>
        <p:xfrm>
          <a:off x="457200" y="1219200"/>
          <a:ext cx="7708392" cy="3942090"/>
        </p:xfrm>
        <a:graphic>
          <a:graphicData uri="http://schemas.openxmlformats.org/drawingml/2006/table">
            <a:tbl>
              <a:tblPr firstRow="1" bandRow="1">
                <a:tableStyleId>{5C22544A-7EE6-4342-B048-85BDC9FD1C3A}</a:tableStyleId>
              </a:tblPr>
              <a:tblGrid>
                <a:gridCol w="2514600"/>
                <a:gridCol w="1298448"/>
                <a:gridCol w="1298448"/>
                <a:gridCol w="1298448"/>
                <a:gridCol w="1298448"/>
              </a:tblGrid>
              <a:tr h="457200">
                <a:tc>
                  <a:txBody>
                    <a:bodyPr/>
                    <a:lstStyle/>
                    <a:p>
                      <a:pPr marL="0" algn="l" defTabSz="914400" rtl="0" eaLnBrk="1" fontAlgn="b" latinLnBrk="0" hangingPunct="1"/>
                      <a:r>
                        <a:rPr kumimoji="0" lang="en-US" sz="1600" b="1" kern="1200" dirty="0" smtClean="0">
                          <a:solidFill>
                            <a:schemeClr val="lt1"/>
                          </a:solidFill>
                          <a:latin typeface="+mn-lt"/>
                          <a:ea typeface="+mn-ea"/>
                          <a:cs typeface="+mn-cs"/>
                        </a:rPr>
                        <a:t>($1,000s)</a:t>
                      </a:r>
                    </a:p>
                  </a:txBody>
                  <a:tcPr marT="45725" marB="45725" anchor="ctr">
                    <a:solidFill>
                      <a:srgbClr val="003F5E"/>
                    </a:solidFill>
                  </a:tcPr>
                </a:tc>
                <a:tc>
                  <a:txBody>
                    <a:bodyPr/>
                    <a:lstStyle/>
                    <a:p>
                      <a:pPr marL="0" algn="ctr" defTabSz="914400" rtl="0" eaLnBrk="1" fontAlgn="b" latinLnBrk="0" hangingPunct="1"/>
                      <a:r>
                        <a:rPr kumimoji="0" lang="en-US" sz="1600" b="1" kern="1200" dirty="0" smtClean="0">
                          <a:solidFill>
                            <a:schemeClr val="lt1"/>
                          </a:solidFill>
                          <a:latin typeface="+mn-lt"/>
                          <a:ea typeface="+mn-ea"/>
                          <a:cs typeface="+mn-cs"/>
                        </a:rPr>
                        <a:t>FY  2016</a:t>
                      </a:r>
                      <a:endParaRPr kumimoji="0" lang="en-US" sz="1600" b="1" kern="1200" dirty="0">
                        <a:solidFill>
                          <a:schemeClr val="lt1"/>
                        </a:solidFill>
                        <a:latin typeface="+mn-lt"/>
                        <a:ea typeface="+mn-ea"/>
                        <a:cs typeface="+mn-cs"/>
                      </a:endParaRPr>
                    </a:p>
                  </a:txBody>
                  <a:tcPr marT="45725" marB="45725" anchor="ctr">
                    <a:solidFill>
                      <a:srgbClr val="003F5E"/>
                    </a:solidFill>
                  </a:tcPr>
                </a:tc>
                <a:tc>
                  <a:txBody>
                    <a:bodyPr/>
                    <a:lstStyle/>
                    <a:p>
                      <a:pPr marL="0" algn="ctr" defTabSz="914400" rtl="0" eaLnBrk="1" fontAlgn="b" latinLnBrk="0" hangingPunct="1"/>
                      <a:r>
                        <a:rPr kumimoji="0" lang="en-US" sz="1600" b="1" kern="1200" dirty="0" smtClean="0">
                          <a:solidFill>
                            <a:schemeClr val="lt1"/>
                          </a:solidFill>
                          <a:latin typeface="+mn-lt"/>
                          <a:ea typeface="+mn-ea"/>
                          <a:cs typeface="+mn-cs"/>
                        </a:rPr>
                        <a:t>FY 2017</a:t>
                      </a:r>
                      <a:endParaRPr kumimoji="0" lang="en-US" sz="1600" b="1" kern="1200" dirty="0">
                        <a:solidFill>
                          <a:schemeClr val="lt1"/>
                        </a:solidFill>
                        <a:latin typeface="+mn-lt"/>
                        <a:ea typeface="+mn-ea"/>
                        <a:cs typeface="+mn-cs"/>
                      </a:endParaRPr>
                    </a:p>
                  </a:txBody>
                  <a:tcPr marT="45725" marB="45725" anchor="ctr">
                    <a:solidFill>
                      <a:srgbClr val="003F5E"/>
                    </a:solidFill>
                  </a:tcPr>
                </a:tc>
                <a:tc>
                  <a:txBody>
                    <a:bodyPr/>
                    <a:lstStyle/>
                    <a:p>
                      <a:pPr marL="0" algn="ctr" defTabSz="914400" rtl="0" eaLnBrk="1" fontAlgn="b" latinLnBrk="0" hangingPunct="1"/>
                      <a:r>
                        <a:rPr kumimoji="0" lang="en-US" sz="1600" b="1" kern="1200" dirty="0" smtClean="0">
                          <a:solidFill>
                            <a:schemeClr val="lt1"/>
                          </a:solidFill>
                          <a:latin typeface="+mn-lt"/>
                          <a:ea typeface="+mn-ea"/>
                          <a:cs typeface="+mn-cs"/>
                        </a:rPr>
                        <a:t>FY 2018</a:t>
                      </a:r>
                      <a:endParaRPr kumimoji="0" lang="en-US" sz="1600" b="1" kern="1200" dirty="0">
                        <a:solidFill>
                          <a:schemeClr val="lt1"/>
                        </a:solidFill>
                        <a:latin typeface="+mn-lt"/>
                        <a:ea typeface="+mn-ea"/>
                        <a:cs typeface="+mn-cs"/>
                      </a:endParaRPr>
                    </a:p>
                  </a:txBody>
                  <a:tcPr marT="45725" marB="45725" anchor="ctr">
                    <a:solidFill>
                      <a:srgbClr val="003F5E"/>
                    </a:solidFill>
                  </a:tcPr>
                </a:tc>
                <a:tc>
                  <a:txBody>
                    <a:bodyPr/>
                    <a:lstStyle/>
                    <a:p>
                      <a:pPr marL="0" algn="ctr" defTabSz="914400" rtl="0" eaLnBrk="1" fontAlgn="b" latinLnBrk="0" hangingPunct="1"/>
                      <a:r>
                        <a:rPr kumimoji="0" lang="en-US" sz="1600" b="1" kern="1200" dirty="0" smtClean="0">
                          <a:solidFill>
                            <a:schemeClr val="lt1"/>
                          </a:solidFill>
                          <a:latin typeface="+mn-lt"/>
                          <a:ea typeface="+mn-ea"/>
                          <a:cs typeface="+mn-cs"/>
                        </a:rPr>
                        <a:t>FY 2019</a:t>
                      </a:r>
                      <a:endParaRPr kumimoji="0" lang="en-US" sz="1600" b="1" kern="1200" dirty="0">
                        <a:solidFill>
                          <a:schemeClr val="lt1"/>
                        </a:solidFill>
                        <a:latin typeface="+mn-lt"/>
                        <a:ea typeface="+mn-ea"/>
                        <a:cs typeface="+mn-cs"/>
                      </a:endParaRPr>
                    </a:p>
                  </a:txBody>
                  <a:tcPr marT="45725" marB="45725" anchor="ctr">
                    <a:solidFill>
                      <a:srgbClr val="003F5E"/>
                    </a:solidFill>
                  </a:tcPr>
                </a:tc>
              </a:tr>
              <a:tr h="370840">
                <a:tc>
                  <a:txBody>
                    <a:bodyPr/>
                    <a:lstStyle/>
                    <a:p>
                      <a:pPr marL="0" algn="l" rtl="0" eaLnBrk="1" fontAlgn="b" latinLnBrk="0" hangingPunct="1"/>
                      <a:r>
                        <a:rPr kumimoji="0" lang="en-US" sz="1400" b="0" kern="1200" dirty="0" smtClean="0">
                          <a:solidFill>
                            <a:schemeClr val="dk1"/>
                          </a:solidFill>
                          <a:latin typeface="+mn-lt"/>
                          <a:ea typeface="+mn-ea"/>
                          <a:cs typeface="+mn-cs"/>
                        </a:rPr>
                        <a:t>Net Wholesale Gross Receipts Tax</a:t>
                      </a:r>
                    </a:p>
                  </a:txBody>
                  <a:tcPr marT="45725" marB="45725" anchor="b"/>
                </a:tc>
                <a:tc>
                  <a:txBody>
                    <a:bodyPr/>
                    <a:lstStyle/>
                    <a:p>
                      <a:pPr marL="0" algn="ctr" rtl="0" eaLnBrk="1" fontAlgn="b" latinLnBrk="0" hangingPunct="1"/>
                      <a:r>
                        <a:rPr kumimoji="0" lang="en-US" sz="1400" b="0" kern="1200" dirty="0">
                          <a:solidFill>
                            <a:schemeClr val="dk1"/>
                          </a:solidFill>
                          <a:latin typeface="+mn-lt"/>
                          <a:ea typeface="+mn-ea"/>
                          <a:cs typeface="+mn-cs"/>
                        </a:rPr>
                        <a:t>   326,154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470,230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464,857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462,942 </a:t>
                      </a:r>
                    </a:p>
                  </a:txBody>
                  <a:tcPr marL="9525" marR="9525" marT="9525" marB="0" anchor="b"/>
                </a:tc>
              </a:tr>
              <a:tr h="370840">
                <a:tc>
                  <a:txBody>
                    <a:bodyPr/>
                    <a:lstStyle/>
                    <a:p>
                      <a:pPr marL="0" algn="l" rtl="0" eaLnBrk="1" fontAlgn="b" latinLnBrk="0" hangingPunct="1"/>
                      <a:r>
                        <a:rPr kumimoji="0" lang="en-US" sz="1400" b="0" kern="1200" dirty="0" smtClean="0">
                          <a:solidFill>
                            <a:schemeClr val="dk1"/>
                          </a:solidFill>
                          <a:latin typeface="+mn-lt"/>
                          <a:ea typeface="+mn-ea"/>
                          <a:cs typeface="+mn-cs"/>
                        </a:rPr>
                        <a:t>Registration Taxes</a:t>
                      </a:r>
                      <a:endParaRPr kumimoji="0" lang="en-US" sz="1400" b="0" kern="1200" dirty="0">
                        <a:solidFill>
                          <a:schemeClr val="dk1"/>
                        </a:solidFill>
                        <a:latin typeface="+mn-lt"/>
                        <a:ea typeface="+mn-ea"/>
                        <a:cs typeface="+mn-cs"/>
                      </a:endParaRPr>
                    </a:p>
                  </a:txBody>
                  <a:tcPr marT="45725" marB="45725" anchor="b"/>
                </a:tc>
                <a:tc>
                  <a:txBody>
                    <a:bodyPr/>
                    <a:lstStyle/>
                    <a:p>
                      <a:pPr marL="0" algn="ctr" rtl="0" eaLnBrk="1" fontAlgn="b" latinLnBrk="0" hangingPunct="1"/>
                      <a:r>
                        <a:rPr kumimoji="0" lang="en-US" sz="1400" b="0" kern="1200" dirty="0">
                          <a:solidFill>
                            <a:schemeClr val="dk1"/>
                          </a:solidFill>
                          <a:latin typeface="+mn-lt"/>
                          <a:ea typeface="+mn-ea"/>
                          <a:cs typeface="+mn-cs"/>
                        </a:rPr>
                        <a:t>     40,775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86,258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112,866 </a:t>
                      </a:r>
                    </a:p>
                  </a:txBody>
                  <a:tcPr marL="9525" marR="9525" marT="9525" marB="0" anchor="b"/>
                </a:tc>
                <a:tc>
                  <a:txBody>
                    <a:bodyPr/>
                    <a:lstStyle/>
                    <a:p>
                      <a:pPr marL="0" algn="ctr" rtl="0" eaLnBrk="1" fontAlgn="b" latinLnBrk="0" hangingPunct="1"/>
                      <a:r>
                        <a:rPr kumimoji="0" lang="en-US" sz="1400" b="0" kern="1200">
                          <a:solidFill>
                            <a:schemeClr val="dk1"/>
                          </a:solidFill>
                          <a:latin typeface="+mn-lt"/>
                          <a:ea typeface="+mn-ea"/>
                          <a:cs typeface="+mn-cs"/>
                        </a:rPr>
                        <a:t>   165,385 </a:t>
                      </a:r>
                    </a:p>
                  </a:txBody>
                  <a:tcPr marL="9525" marR="9525" marT="9525" marB="0" anchor="b"/>
                </a:tc>
              </a:tr>
              <a:tr h="370840">
                <a:tc>
                  <a:txBody>
                    <a:bodyPr/>
                    <a:lstStyle/>
                    <a:p>
                      <a:pPr marL="0" algn="l" rtl="0" eaLnBrk="1" fontAlgn="b" latinLnBrk="0" hangingPunct="1"/>
                      <a:r>
                        <a:rPr kumimoji="0" lang="en-US" sz="1400" b="1" u="sng" kern="1200" dirty="0" smtClean="0">
                          <a:solidFill>
                            <a:schemeClr val="dk1"/>
                          </a:solidFill>
                          <a:latin typeface="+mn-lt"/>
                          <a:ea typeface="+mn-ea"/>
                          <a:cs typeface="+mn-cs"/>
                        </a:rPr>
                        <a:t>Total</a:t>
                      </a:r>
                      <a:r>
                        <a:rPr kumimoji="0" lang="en-US" sz="1400" b="1" u="sng" kern="1200" baseline="0" dirty="0" smtClean="0">
                          <a:solidFill>
                            <a:schemeClr val="dk1"/>
                          </a:solidFill>
                          <a:latin typeface="+mn-lt"/>
                          <a:ea typeface="+mn-ea"/>
                          <a:cs typeface="+mn-cs"/>
                        </a:rPr>
                        <a:t>, HUTD Fund</a:t>
                      </a:r>
                      <a:endParaRPr kumimoji="0" lang="en-US" sz="1400" b="1" u="sng" kern="1200" dirty="0" smtClean="0">
                        <a:solidFill>
                          <a:schemeClr val="dk1"/>
                        </a:solidFill>
                        <a:latin typeface="+mn-lt"/>
                        <a:ea typeface="+mn-ea"/>
                        <a:cs typeface="+mn-cs"/>
                      </a:endParaRPr>
                    </a:p>
                  </a:txBody>
                  <a:tcPr marT="45725" marB="45725" anchor="b"/>
                </a:tc>
                <a:tc>
                  <a:txBody>
                    <a:bodyPr/>
                    <a:lstStyle/>
                    <a:p>
                      <a:pPr marL="0" algn="ctr" rtl="0" eaLnBrk="1" fontAlgn="b" latinLnBrk="0" hangingPunct="1"/>
                      <a:r>
                        <a:rPr kumimoji="0" lang="en-US" sz="1400" b="1" u="sng" kern="1200" dirty="0">
                          <a:solidFill>
                            <a:schemeClr val="dk1"/>
                          </a:solidFill>
                          <a:latin typeface="+mn-lt"/>
                          <a:ea typeface="+mn-ea"/>
                          <a:cs typeface="+mn-cs"/>
                        </a:rPr>
                        <a:t>   366,929 </a:t>
                      </a:r>
                    </a:p>
                  </a:txBody>
                  <a:tcPr marL="9525" marR="9525" marT="9525" marB="0" anchor="b"/>
                </a:tc>
                <a:tc>
                  <a:txBody>
                    <a:bodyPr/>
                    <a:lstStyle/>
                    <a:p>
                      <a:pPr marL="0" algn="ctr" rtl="0" eaLnBrk="1" fontAlgn="b" latinLnBrk="0" hangingPunct="1"/>
                      <a:r>
                        <a:rPr kumimoji="0" lang="en-US" sz="1400" b="1" u="sng" kern="1200" dirty="0">
                          <a:solidFill>
                            <a:schemeClr val="dk1"/>
                          </a:solidFill>
                          <a:latin typeface="+mn-lt"/>
                          <a:ea typeface="+mn-ea"/>
                          <a:cs typeface="+mn-cs"/>
                        </a:rPr>
                        <a:t>   556,488 </a:t>
                      </a:r>
                    </a:p>
                  </a:txBody>
                  <a:tcPr marL="9525" marR="9525" marT="9525" marB="0" anchor="b"/>
                </a:tc>
                <a:tc>
                  <a:txBody>
                    <a:bodyPr/>
                    <a:lstStyle/>
                    <a:p>
                      <a:pPr marL="0" algn="ctr" rtl="0" eaLnBrk="1" fontAlgn="b" latinLnBrk="0" hangingPunct="1"/>
                      <a:r>
                        <a:rPr kumimoji="0" lang="en-US" sz="1400" b="1" u="sng" kern="1200" dirty="0">
                          <a:solidFill>
                            <a:schemeClr val="dk1"/>
                          </a:solidFill>
                          <a:latin typeface="+mn-lt"/>
                          <a:ea typeface="+mn-ea"/>
                          <a:cs typeface="+mn-cs"/>
                        </a:rPr>
                        <a:t>   577,722 </a:t>
                      </a:r>
                    </a:p>
                  </a:txBody>
                  <a:tcPr marL="9525" marR="9525" marT="9525" marB="0" anchor="b"/>
                </a:tc>
                <a:tc>
                  <a:txBody>
                    <a:bodyPr/>
                    <a:lstStyle/>
                    <a:p>
                      <a:pPr marL="0" algn="ctr" rtl="0" eaLnBrk="1" fontAlgn="b" latinLnBrk="0" hangingPunct="1"/>
                      <a:r>
                        <a:rPr kumimoji="0" lang="en-US" sz="1400" b="1" u="sng" kern="1200" dirty="0">
                          <a:solidFill>
                            <a:schemeClr val="dk1"/>
                          </a:solidFill>
                          <a:latin typeface="+mn-lt"/>
                          <a:ea typeface="+mn-ea"/>
                          <a:cs typeface="+mn-cs"/>
                        </a:rPr>
                        <a:t>   628,327 </a:t>
                      </a:r>
                    </a:p>
                  </a:txBody>
                  <a:tcPr marL="9525" marR="9525" marT="9525" marB="0" anchor="b"/>
                </a:tc>
              </a:tr>
              <a:tr h="370840">
                <a:tc>
                  <a:txBody>
                    <a:bodyPr/>
                    <a:lstStyle/>
                    <a:p>
                      <a:pPr marL="0" algn="l" rtl="0" eaLnBrk="1" fontAlgn="b" latinLnBrk="0" hangingPunct="1"/>
                      <a:r>
                        <a:rPr kumimoji="0" lang="en-US" sz="1400" b="0" kern="1200" dirty="0" smtClean="0">
                          <a:solidFill>
                            <a:schemeClr val="dk1"/>
                          </a:solidFill>
                          <a:latin typeface="+mn-lt"/>
                          <a:ea typeface="+mn-ea"/>
                          <a:cs typeface="+mn-cs"/>
                        </a:rPr>
                        <a:t>Trunk Highway</a:t>
                      </a:r>
                    </a:p>
                  </a:txBody>
                  <a:tcPr marT="45725" marB="45725" anchor="b"/>
                </a:tc>
                <a:tc>
                  <a:txBody>
                    <a:bodyPr/>
                    <a:lstStyle/>
                    <a:p>
                      <a:pPr marL="0" algn="ctr" rtl="0" eaLnBrk="1" fontAlgn="b" latinLnBrk="0" hangingPunct="1"/>
                      <a:r>
                        <a:rPr kumimoji="0" lang="en-US" sz="1400" b="0" kern="1200" dirty="0">
                          <a:solidFill>
                            <a:schemeClr val="dk1"/>
                          </a:solidFill>
                          <a:latin typeface="+mn-lt"/>
                          <a:ea typeface="+mn-ea"/>
                          <a:cs typeface="+mn-cs"/>
                        </a:rPr>
                        <a:t>   211,244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320,740 </a:t>
                      </a:r>
                    </a:p>
                  </a:txBody>
                  <a:tcPr marL="9525" marR="9525" marT="9525" marB="0" anchor="b"/>
                </a:tc>
                <a:tc>
                  <a:txBody>
                    <a:bodyPr/>
                    <a:lstStyle/>
                    <a:p>
                      <a:pPr marL="0" algn="ctr" rtl="0" eaLnBrk="1" fontAlgn="b" latinLnBrk="0" hangingPunct="1"/>
                      <a:r>
                        <a:rPr kumimoji="0" lang="en-US" sz="1400" b="0" kern="1200">
                          <a:solidFill>
                            <a:schemeClr val="dk1"/>
                          </a:solidFill>
                          <a:latin typeface="+mn-lt"/>
                          <a:ea typeface="+mn-ea"/>
                          <a:cs typeface="+mn-cs"/>
                        </a:rPr>
                        <a:t>   333,327 </a:t>
                      </a:r>
                    </a:p>
                  </a:txBody>
                  <a:tcPr marL="9525" marR="9525" marT="9525" marB="0" anchor="b"/>
                </a:tc>
                <a:tc>
                  <a:txBody>
                    <a:bodyPr/>
                    <a:lstStyle/>
                    <a:p>
                      <a:pPr marL="0" algn="ctr" rtl="0" eaLnBrk="1" fontAlgn="b" latinLnBrk="0" hangingPunct="1"/>
                      <a:r>
                        <a:rPr kumimoji="0" lang="en-US" sz="1400" b="0" kern="1200">
                          <a:solidFill>
                            <a:schemeClr val="dk1"/>
                          </a:solidFill>
                          <a:latin typeface="+mn-lt"/>
                          <a:ea typeface="+mn-ea"/>
                          <a:cs typeface="+mn-cs"/>
                        </a:rPr>
                        <a:t>   363,162 </a:t>
                      </a:r>
                    </a:p>
                  </a:txBody>
                  <a:tcPr marL="9525" marR="9525" marT="9525" marB="0" anchor="b"/>
                </a:tc>
              </a:tr>
              <a:tr h="370840">
                <a:tc>
                  <a:txBody>
                    <a:bodyPr/>
                    <a:lstStyle/>
                    <a:p>
                      <a:pPr marL="0" algn="l" rtl="0" eaLnBrk="1" fontAlgn="b" latinLnBrk="0" hangingPunct="1"/>
                      <a:r>
                        <a:rPr kumimoji="0" lang="en-US" sz="1400" b="0" kern="1200" dirty="0" smtClean="0">
                          <a:solidFill>
                            <a:schemeClr val="dk1"/>
                          </a:solidFill>
                          <a:latin typeface="+mn-lt"/>
                          <a:ea typeface="+mn-ea"/>
                          <a:cs typeface="+mn-cs"/>
                        </a:rPr>
                        <a:t>County</a:t>
                      </a:r>
                      <a:r>
                        <a:rPr kumimoji="0" lang="en-US" sz="1400" b="0" kern="1200" baseline="0" dirty="0" smtClean="0">
                          <a:solidFill>
                            <a:schemeClr val="dk1"/>
                          </a:solidFill>
                          <a:latin typeface="+mn-lt"/>
                          <a:ea typeface="+mn-ea"/>
                          <a:cs typeface="+mn-cs"/>
                        </a:rPr>
                        <a:t> State Aid</a:t>
                      </a:r>
                      <a:endParaRPr kumimoji="0" lang="en-US" sz="1400" b="0" kern="1200" dirty="0">
                        <a:solidFill>
                          <a:schemeClr val="dk1"/>
                        </a:solidFill>
                        <a:latin typeface="+mn-lt"/>
                        <a:ea typeface="+mn-ea"/>
                        <a:cs typeface="+mn-cs"/>
                      </a:endParaRPr>
                    </a:p>
                  </a:txBody>
                  <a:tcPr marT="45725" marB="45725" anchor="b"/>
                </a:tc>
                <a:tc>
                  <a:txBody>
                    <a:bodyPr/>
                    <a:lstStyle/>
                    <a:p>
                      <a:pPr marL="0" algn="ctr" rtl="0" eaLnBrk="1" fontAlgn="b" latinLnBrk="0" hangingPunct="1"/>
                      <a:r>
                        <a:rPr kumimoji="0" lang="en-US" sz="1400" b="0" kern="1200" dirty="0">
                          <a:solidFill>
                            <a:schemeClr val="dk1"/>
                          </a:solidFill>
                          <a:latin typeface="+mn-lt"/>
                          <a:ea typeface="+mn-ea"/>
                          <a:cs typeface="+mn-cs"/>
                        </a:rPr>
                        <a:t>     98,808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150,024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155,911 </a:t>
                      </a:r>
                    </a:p>
                  </a:txBody>
                  <a:tcPr marL="9525" marR="9525" marT="9525" marB="0" anchor="b"/>
                </a:tc>
                <a:tc>
                  <a:txBody>
                    <a:bodyPr/>
                    <a:lstStyle/>
                    <a:p>
                      <a:pPr marL="0" algn="ctr" rtl="0" eaLnBrk="1" fontAlgn="b" latinLnBrk="0" hangingPunct="1"/>
                      <a:r>
                        <a:rPr kumimoji="0" lang="en-US" sz="1400" b="0" kern="1200">
                          <a:solidFill>
                            <a:schemeClr val="dk1"/>
                          </a:solidFill>
                          <a:latin typeface="+mn-lt"/>
                          <a:ea typeface="+mn-ea"/>
                          <a:cs typeface="+mn-cs"/>
                        </a:rPr>
                        <a:t>   169,866 </a:t>
                      </a:r>
                    </a:p>
                  </a:txBody>
                  <a:tcPr marL="9525" marR="9525" marT="9525" marB="0" anchor="b"/>
                </a:tc>
              </a:tr>
              <a:tr h="370840">
                <a:tc>
                  <a:txBody>
                    <a:bodyPr/>
                    <a:lstStyle/>
                    <a:p>
                      <a:pPr marL="0" algn="l" rtl="0" eaLnBrk="1" fontAlgn="b" latinLnBrk="0" hangingPunct="1"/>
                      <a:r>
                        <a:rPr kumimoji="0" lang="en-US" sz="1400" b="0" kern="1200" dirty="0" smtClean="0">
                          <a:solidFill>
                            <a:schemeClr val="dk1"/>
                          </a:solidFill>
                          <a:latin typeface="+mn-lt"/>
                          <a:ea typeface="+mn-ea"/>
                          <a:cs typeface="+mn-cs"/>
                        </a:rPr>
                        <a:t>Municipal</a:t>
                      </a:r>
                      <a:r>
                        <a:rPr kumimoji="0" lang="en-US" sz="1400" b="0" kern="1200" baseline="0" dirty="0" smtClean="0">
                          <a:solidFill>
                            <a:schemeClr val="dk1"/>
                          </a:solidFill>
                          <a:latin typeface="+mn-lt"/>
                          <a:ea typeface="+mn-ea"/>
                          <a:cs typeface="+mn-cs"/>
                        </a:rPr>
                        <a:t> State Aid Streets</a:t>
                      </a:r>
                      <a:endParaRPr kumimoji="0" lang="en-US" sz="1400" b="0" kern="1200" dirty="0">
                        <a:solidFill>
                          <a:schemeClr val="dk1"/>
                        </a:solidFill>
                        <a:latin typeface="+mn-lt"/>
                        <a:ea typeface="+mn-ea"/>
                        <a:cs typeface="+mn-cs"/>
                      </a:endParaRPr>
                    </a:p>
                  </a:txBody>
                  <a:tcPr marT="45725" marB="45725" anchor="b"/>
                </a:tc>
                <a:tc>
                  <a:txBody>
                    <a:bodyPr/>
                    <a:lstStyle/>
                    <a:p>
                      <a:pPr marL="0" algn="ctr" rtl="0" eaLnBrk="1" fontAlgn="b" latinLnBrk="0" hangingPunct="1"/>
                      <a:r>
                        <a:rPr kumimoji="0" lang="en-US" sz="1400" b="0" kern="1200" dirty="0">
                          <a:solidFill>
                            <a:schemeClr val="dk1"/>
                          </a:solidFill>
                          <a:latin typeface="+mn-lt"/>
                          <a:ea typeface="+mn-ea"/>
                          <a:cs typeface="+mn-cs"/>
                        </a:rPr>
                        <a:t>     30,665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46,559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48,386 </a:t>
                      </a:r>
                    </a:p>
                  </a:txBody>
                  <a:tcPr marL="9525" marR="9525" marT="9525" marB="0" anchor="b"/>
                </a:tc>
                <a:tc>
                  <a:txBody>
                    <a:bodyPr/>
                    <a:lstStyle/>
                    <a:p>
                      <a:pPr marL="0" algn="ctr" rtl="0" eaLnBrk="1" fontAlgn="b" latinLnBrk="0" hangingPunct="1"/>
                      <a:r>
                        <a:rPr kumimoji="0" lang="en-US" sz="1400" b="0" kern="1200">
                          <a:solidFill>
                            <a:schemeClr val="dk1"/>
                          </a:solidFill>
                          <a:latin typeface="+mn-lt"/>
                          <a:ea typeface="+mn-ea"/>
                          <a:cs typeface="+mn-cs"/>
                        </a:rPr>
                        <a:t>     52,717 </a:t>
                      </a:r>
                    </a:p>
                  </a:txBody>
                  <a:tcPr marL="9525" marR="9525" marT="9525" marB="0" anchor="b"/>
                </a:tc>
              </a:tr>
              <a:tr h="370840">
                <a:tc>
                  <a:txBody>
                    <a:bodyPr/>
                    <a:lstStyle/>
                    <a:p>
                      <a:pPr marL="0" algn="l" rtl="0" eaLnBrk="1" fontAlgn="b" latinLnBrk="0" hangingPunct="1"/>
                      <a:r>
                        <a:rPr kumimoji="0" lang="en-US" sz="1400" b="0" kern="1200" dirty="0" smtClean="0">
                          <a:solidFill>
                            <a:schemeClr val="dk1"/>
                          </a:solidFill>
                          <a:latin typeface="+mn-lt"/>
                          <a:ea typeface="+mn-ea"/>
                          <a:cs typeface="+mn-cs"/>
                        </a:rPr>
                        <a:t>5% </a:t>
                      </a:r>
                      <a:r>
                        <a:rPr kumimoji="0" lang="en-US" sz="1400" b="0" kern="1200" dirty="0" err="1" smtClean="0">
                          <a:solidFill>
                            <a:schemeClr val="dk1"/>
                          </a:solidFill>
                          <a:latin typeface="+mn-lt"/>
                          <a:ea typeface="+mn-ea"/>
                          <a:cs typeface="+mn-cs"/>
                        </a:rPr>
                        <a:t>Setaside</a:t>
                      </a:r>
                      <a:r>
                        <a:rPr kumimoji="0" lang="en-US" sz="1400" b="0" kern="1200" baseline="0" dirty="0" smtClean="0">
                          <a:solidFill>
                            <a:schemeClr val="dk1"/>
                          </a:solidFill>
                          <a:latin typeface="+mn-lt"/>
                          <a:ea typeface="+mn-ea"/>
                          <a:cs typeface="+mn-cs"/>
                        </a:rPr>
                        <a:t> (CSAH)</a:t>
                      </a:r>
                      <a:endParaRPr kumimoji="0" lang="en-US" sz="1400" b="0" kern="1200" dirty="0" smtClean="0">
                        <a:solidFill>
                          <a:schemeClr val="dk1"/>
                        </a:solidFill>
                        <a:latin typeface="+mn-lt"/>
                        <a:ea typeface="+mn-ea"/>
                        <a:cs typeface="+mn-cs"/>
                      </a:endParaRPr>
                    </a:p>
                  </a:txBody>
                  <a:tcPr marT="45725" marB="45725" anchor="b"/>
                </a:tc>
                <a:tc>
                  <a:txBody>
                    <a:bodyPr/>
                    <a:lstStyle/>
                    <a:p>
                      <a:pPr marL="0" algn="ctr" rtl="0" eaLnBrk="1" fontAlgn="b" latinLnBrk="0" hangingPunct="1"/>
                      <a:r>
                        <a:rPr kumimoji="0" lang="en-US" sz="1400" b="0" kern="1200">
                          <a:solidFill>
                            <a:schemeClr val="dk1"/>
                          </a:solidFill>
                          <a:latin typeface="+mn-lt"/>
                          <a:ea typeface="+mn-ea"/>
                          <a:cs typeface="+mn-cs"/>
                        </a:rPr>
                        <a:t>     17,932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27,228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28,296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30,829 </a:t>
                      </a:r>
                    </a:p>
                  </a:txBody>
                  <a:tcPr marL="9525" marR="9525" marT="9525" marB="0" anchor="b"/>
                </a:tc>
              </a:tr>
              <a:tr h="370840">
                <a:tc>
                  <a:txBody>
                    <a:bodyPr/>
                    <a:lstStyle/>
                    <a:p>
                      <a:pPr marL="0" algn="l" rtl="0" eaLnBrk="1" fontAlgn="b" latinLnBrk="0" hangingPunct="1"/>
                      <a:r>
                        <a:rPr kumimoji="0" lang="en-US" sz="1400" b="0" kern="1200" dirty="0" smtClean="0">
                          <a:solidFill>
                            <a:schemeClr val="dk1"/>
                          </a:solidFill>
                          <a:latin typeface="+mn-lt"/>
                          <a:ea typeface="+mn-ea"/>
                          <a:cs typeface="+mn-cs"/>
                        </a:rPr>
                        <a:t>DNR</a:t>
                      </a:r>
                    </a:p>
                  </a:txBody>
                  <a:tcPr marT="45725" marB="45725" anchor="b"/>
                </a:tc>
                <a:tc>
                  <a:txBody>
                    <a:bodyPr/>
                    <a:lstStyle/>
                    <a:p>
                      <a:pPr marL="0" algn="ctr" rtl="0" eaLnBrk="1" fontAlgn="b" latinLnBrk="0" hangingPunct="1"/>
                      <a:r>
                        <a:rPr kumimoji="0" lang="en-US" sz="1400" b="0" kern="1200">
                          <a:solidFill>
                            <a:schemeClr val="dk1"/>
                          </a:solidFill>
                          <a:latin typeface="+mn-lt"/>
                          <a:ea typeface="+mn-ea"/>
                          <a:cs typeface="+mn-cs"/>
                        </a:rPr>
                        <a:t>       8,280 </a:t>
                      </a:r>
                    </a:p>
                  </a:txBody>
                  <a:tcPr marL="9525" marR="9525" marT="9525" marB="0" anchor="b"/>
                </a:tc>
                <a:tc>
                  <a:txBody>
                    <a:bodyPr/>
                    <a:lstStyle/>
                    <a:p>
                      <a:pPr marL="0" algn="ctr" rtl="0" eaLnBrk="1" fontAlgn="b" latinLnBrk="0" hangingPunct="1"/>
                      <a:r>
                        <a:rPr kumimoji="0" lang="en-US" sz="1400" b="0" kern="1200">
                          <a:solidFill>
                            <a:schemeClr val="dk1"/>
                          </a:solidFill>
                          <a:latin typeface="+mn-lt"/>
                          <a:ea typeface="+mn-ea"/>
                          <a:cs typeface="+mn-cs"/>
                        </a:rPr>
                        <a:t>     11,938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11,801 </a:t>
                      </a:r>
                    </a:p>
                  </a:txBody>
                  <a:tcPr marL="9525" marR="9525" marT="9525" marB="0" anchor="b"/>
                </a:tc>
                <a:tc>
                  <a:txBody>
                    <a:bodyPr/>
                    <a:lstStyle/>
                    <a:p>
                      <a:pPr marL="0" algn="ctr" rtl="0" eaLnBrk="1" fontAlgn="b" latinLnBrk="0" hangingPunct="1"/>
                      <a:r>
                        <a:rPr kumimoji="0" lang="en-US" sz="1400" b="0" kern="1200" dirty="0">
                          <a:solidFill>
                            <a:schemeClr val="dk1"/>
                          </a:solidFill>
                          <a:latin typeface="+mn-lt"/>
                          <a:ea typeface="+mn-ea"/>
                          <a:cs typeface="+mn-cs"/>
                        </a:rPr>
                        <a:t>     11,753 </a:t>
                      </a:r>
                    </a:p>
                  </a:txBody>
                  <a:tcPr marL="9525" marR="9525" marT="9525" marB="0" anchor="b"/>
                </a:tc>
              </a:tr>
              <a:tr h="370840">
                <a:tc>
                  <a:txBody>
                    <a:bodyPr/>
                    <a:lstStyle/>
                    <a:p>
                      <a:pPr marL="0" algn="l" rtl="0" eaLnBrk="1" fontAlgn="b" latinLnBrk="0" hangingPunct="1"/>
                      <a:r>
                        <a:rPr kumimoji="0" lang="en-US" sz="1400" b="1" kern="1200" dirty="0" smtClean="0">
                          <a:solidFill>
                            <a:schemeClr val="dk1"/>
                          </a:solidFill>
                          <a:latin typeface="+mn-lt"/>
                          <a:ea typeface="+mn-ea"/>
                          <a:cs typeface="+mn-cs"/>
                        </a:rPr>
                        <a:t>Total Distributions</a:t>
                      </a:r>
                      <a:endParaRPr kumimoji="0" lang="en-US" sz="1400" b="1" kern="1200" dirty="0">
                        <a:solidFill>
                          <a:schemeClr val="dk1"/>
                        </a:solidFill>
                        <a:latin typeface="+mn-lt"/>
                        <a:ea typeface="+mn-ea"/>
                        <a:cs typeface="+mn-cs"/>
                      </a:endParaRPr>
                    </a:p>
                  </a:txBody>
                  <a:tcPr marT="45725" marB="45725" anchor="b"/>
                </a:tc>
                <a:tc>
                  <a:txBody>
                    <a:bodyPr/>
                    <a:lstStyle/>
                    <a:p>
                      <a:pPr marL="0" algn="ctr" rtl="0" eaLnBrk="1" fontAlgn="b" latinLnBrk="0" hangingPunct="1"/>
                      <a:r>
                        <a:rPr kumimoji="0" lang="en-US" sz="1400" b="1" kern="1200" dirty="0">
                          <a:solidFill>
                            <a:schemeClr val="dk1"/>
                          </a:solidFill>
                          <a:latin typeface="+mn-lt"/>
                          <a:ea typeface="+mn-ea"/>
                          <a:cs typeface="+mn-cs"/>
                        </a:rPr>
                        <a:t>   366,929 </a:t>
                      </a:r>
                    </a:p>
                  </a:txBody>
                  <a:tcPr marL="9525" marR="9525" marT="9525" marB="0" anchor="b"/>
                </a:tc>
                <a:tc>
                  <a:txBody>
                    <a:bodyPr/>
                    <a:lstStyle/>
                    <a:p>
                      <a:pPr marL="0" algn="ctr" rtl="0" eaLnBrk="1" fontAlgn="b" latinLnBrk="0" hangingPunct="1"/>
                      <a:r>
                        <a:rPr kumimoji="0" lang="en-US" sz="1400" b="1" kern="1200" dirty="0">
                          <a:solidFill>
                            <a:schemeClr val="dk1"/>
                          </a:solidFill>
                          <a:latin typeface="+mn-lt"/>
                          <a:ea typeface="+mn-ea"/>
                          <a:cs typeface="+mn-cs"/>
                        </a:rPr>
                        <a:t>   556,488 </a:t>
                      </a:r>
                    </a:p>
                  </a:txBody>
                  <a:tcPr marL="9525" marR="9525" marT="9525" marB="0" anchor="b"/>
                </a:tc>
                <a:tc>
                  <a:txBody>
                    <a:bodyPr/>
                    <a:lstStyle/>
                    <a:p>
                      <a:pPr marL="0" algn="ctr" rtl="0" eaLnBrk="1" fontAlgn="b" latinLnBrk="0" hangingPunct="1"/>
                      <a:r>
                        <a:rPr kumimoji="0" lang="en-US" sz="1400" b="1" kern="1200" dirty="0">
                          <a:solidFill>
                            <a:schemeClr val="dk1"/>
                          </a:solidFill>
                          <a:latin typeface="+mn-lt"/>
                          <a:ea typeface="+mn-ea"/>
                          <a:cs typeface="+mn-cs"/>
                        </a:rPr>
                        <a:t>   577,722 </a:t>
                      </a:r>
                    </a:p>
                  </a:txBody>
                  <a:tcPr marL="9525" marR="9525" marT="9525" marB="0" anchor="b"/>
                </a:tc>
                <a:tc>
                  <a:txBody>
                    <a:bodyPr/>
                    <a:lstStyle/>
                    <a:p>
                      <a:pPr marL="0" algn="ctr" rtl="0" eaLnBrk="1" fontAlgn="b" latinLnBrk="0" hangingPunct="1"/>
                      <a:r>
                        <a:rPr kumimoji="0" lang="en-US" sz="1400" b="1" kern="1200" dirty="0">
                          <a:solidFill>
                            <a:schemeClr val="dk1"/>
                          </a:solidFill>
                          <a:latin typeface="+mn-lt"/>
                          <a:ea typeface="+mn-ea"/>
                          <a:cs typeface="+mn-cs"/>
                        </a:rPr>
                        <a:t>   628,327 </a:t>
                      </a:r>
                    </a:p>
                  </a:txBody>
                  <a:tcPr marL="9525" marR="9525" marT="9525" marB="0" anchor="b"/>
                </a:tc>
              </a:tr>
            </a:tbl>
          </a:graphicData>
        </a:graphic>
      </p:graphicFrame>
    </p:spTree>
    <p:extLst>
      <p:ext uri="{BB962C8B-B14F-4D97-AF65-F5344CB8AC3E}">
        <p14:creationId xmlns:p14="http://schemas.microsoft.com/office/powerpoint/2010/main" val="142865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Governor’s Budget Requests</a:t>
            </a:r>
            <a:endParaRPr lang="en-US" dirty="0"/>
          </a:p>
        </p:txBody>
      </p:sp>
      <p:sp>
        <p:nvSpPr>
          <p:cNvPr id="3" name="Text Placeholder 2"/>
          <p:cNvSpPr>
            <a:spLocks noGrp="1"/>
          </p:cNvSpPr>
          <p:nvPr>
            <p:ph type="body" idx="1"/>
          </p:nvPr>
        </p:nvSpPr>
        <p:spPr/>
        <p:txBody>
          <a:bodyPr/>
          <a:lstStyle/>
          <a:p>
            <a:pPr algn="r"/>
            <a:r>
              <a:rPr lang="en-US" dirty="0" smtClean="0"/>
              <a:t>SFY 16-17</a:t>
            </a:r>
            <a:endParaRPr lang="en-US"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19</a:t>
            </a:fld>
            <a:endParaRPr lang="en-US" dirty="0"/>
          </a:p>
        </p:txBody>
      </p:sp>
    </p:spTree>
    <p:extLst>
      <p:ext uri="{BB962C8B-B14F-4D97-AF65-F5344CB8AC3E}">
        <p14:creationId xmlns:p14="http://schemas.microsoft.com/office/powerpoint/2010/main" val="401263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Budget Proposal</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C082251-9C5F-45DA-A60A-ACD617B80C5F}" type="slidenum">
              <a:rPr lang="en-US" smtClean="0"/>
              <a:pPr/>
              <a:t>2</a:t>
            </a:fld>
            <a:endParaRPr lang="en-US" dirty="0"/>
          </a:p>
        </p:txBody>
      </p:sp>
    </p:spTree>
    <p:extLst>
      <p:ext uri="{BB962C8B-B14F-4D97-AF65-F5344CB8AC3E}">
        <p14:creationId xmlns:p14="http://schemas.microsoft.com/office/powerpoint/2010/main" val="195575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63704368"/>
              </p:ext>
            </p:extLst>
          </p:nvPr>
        </p:nvGraphicFramePr>
        <p:xfrm>
          <a:off x="167639" y="838200"/>
          <a:ext cx="8823960" cy="5924358"/>
        </p:xfrm>
        <a:graphic>
          <a:graphicData uri="http://schemas.openxmlformats.org/drawingml/2006/table">
            <a:tbl>
              <a:tblPr firstRow="1" bandRow="1">
                <a:tableStyleId>{9D7B26C5-4107-4FEC-AEDC-1716B250A1EF}</a:tableStyleId>
              </a:tblPr>
              <a:tblGrid>
                <a:gridCol w="4632961"/>
                <a:gridCol w="1981200"/>
                <a:gridCol w="2209799"/>
              </a:tblGrid>
              <a:tr h="308811">
                <a:tc>
                  <a:txBody>
                    <a:bodyPr/>
                    <a:lstStyle/>
                    <a:p>
                      <a:r>
                        <a:rPr lang="en-US" dirty="0" smtClean="0"/>
                        <a:t>Change Item</a:t>
                      </a:r>
                      <a:endParaRPr lang="en-US" dirty="0"/>
                    </a:p>
                  </a:txBody>
                  <a:tcPr anchor="ctr"/>
                </a:tc>
                <a:tc>
                  <a:txBody>
                    <a:bodyPr/>
                    <a:lstStyle/>
                    <a:p>
                      <a:r>
                        <a:rPr lang="en-US" dirty="0" smtClean="0"/>
                        <a:t>Fund</a:t>
                      </a:r>
                      <a:endParaRPr lang="en-US" dirty="0"/>
                    </a:p>
                  </a:txBody>
                  <a:tcPr anchor="ctr"/>
                </a:tc>
                <a:tc>
                  <a:txBody>
                    <a:bodyPr/>
                    <a:lstStyle/>
                    <a:p>
                      <a:r>
                        <a:rPr lang="en-US" dirty="0" smtClean="0"/>
                        <a:t>FY 16-17</a:t>
                      </a:r>
                      <a:r>
                        <a:rPr lang="en-US" baseline="0" dirty="0" smtClean="0"/>
                        <a:t> Total</a:t>
                      </a:r>
                      <a:endParaRPr lang="en-US" dirty="0"/>
                    </a:p>
                  </a:txBody>
                  <a:tcPr anchor="ctr"/>
                </a:tc>
              </a:tr>
              <a:tr h="308811">
                <a:tc>
                  <a:txBody>
                    <a:bodyPr/>
                    <a:lstStyle/>
                    <a:p>
                      <a:r>
                        <a:rPr lang="en-US" sz="1200" dirty="0" err="1" smtClean="0"/>
                        <a:t>NexTen</a:t>
                      </a:r>
                      <a:r>
                        <a:rPr lang="en-US" sz="1200" dirty="0" smtClean="0"/>
                        <a:t> for Transportation</a:t>
                      </a:r>
                      <a:endParaRPr lang="en-US" sz="1200" dirty="0"/>
                    </a:p>
                  </a:txBody>
                  <a:tcPr anchor="ctr"/>
                </a:tc>
                <a:tc>
                  <a:txBody>
                    <a:bodyPr/>
                    <a:lstStyle/>
                    <a:p>
                      <a:r>
                        <a:rPr lang="en-US" sz="1200" dirty="0" smtClean="0"/>
                        <a:t>Trunk Highway</a:t>
                      </a:r>
                      <a:endParaRPr lang="en-US" sz="1200" dirty="0"/>
                    </a:p>
                  </a:txBody>
                  <a:tcPr anchor="ctr"/>
                </a:tc>
                <a:tc>
                  <a:txBody>
                    <a:bodyPr/>
                    <a:lstStyle/>
                    <a:p>
                      <a:r>
                        <a:rPr lang="en-US" sz="1200" dirty="0" smtClean="0"/>
                        <a:t>$699,984</a:t>
                      </a:r>
                      <a:endParaRPr lang="en-US" sz="1200" dirty="0"/>
                    </a:p>
                  </a:txBody>
                  <a:tcPr anchor="ctr"/>
                </a:tc>
              </a:tr>
              <a:tr h="308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NexTen</a:t>
                      </a:r>
                      <a:r>
                        <a:rPr lang="en-US" sz="1200" dirty="0" smtClean="0"/>
                        <a:t> for Transportation</a:t>
                      </a:r>
                    </a:p>
                  </a:txBody>
                  <a:tcPr anchor="ctr"/>
                </a:tc>
                <a:tc>
                  <a:txBody>
                    <a:bodyPr/>
                    <a:lstStyle/>
                    <a:p>
                      <a:r>
                        <a:rPr lang="en-US" sz="1200" dirty="0" smtClean="0"/>
                        <a:t>General – Expend</a:t>
                      </a:r>
                      <a:endParaRPr lang="en-US" sz="1200" dirty="0"/>
                    </a:p>
                  </a:txBody>
                  <a:tcPr anchor="ctr"/>
                </a:tc>
                <a:tc>
                  <a:txBody>
                    <a:bodyPr/>
                    <a:lstStyle/>
                    <a:p>
                      <a:r>
                        <a:rPr lang="en-US" sz="1200" dirty="0" smtClean="0"/>
                        <a:t>$15,170</a:t>
                      </a:r>
                      <a:endParaRPr lang="en-US" sz="1200" dirty="0"/>
                    </a:p>
                  </a:txBody>
                  <a:tcPr anchor="ctr"/>
                </a:tc>
              </a:tr>
              <a:tr h="308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NexTen</a:t>
                      </a:r>
                      <a:r>
                        <a:rPr lang="en-US" sz="1200" dirty="0" smtClean="0"/>
                        <a:t> for Transportation</a:t>
                      </a:r>
                    </a:p>
                  </a:txBody>
                  <a:tcPr anchor="ctr"/>
                </a:tc>
                <a:tc>
                  <a:txBody>
                    <a:bodyPr/>
                    <a:lstStyle/>
                    <a:p>
                      <a:r>
                        <a:rPr lang="en-US" sz="1200" dirty="0" smtClean="0"/>
                        <a:t>General – Revenue</a:t>
                      </a:r>
                      <a:endParaRPr lang="en-US" sz="1200" dirty="0"/>
                    </a:p>
                  </a:txBody>
                  <a:tcPr anchor="ctr"/>
                </a:tc>
                <a:tc>
                  <a:txBody>
                    <a:bodyPr/>
                    <a:lstStyle/>
                    <a:p>
                      <a:r>
                        <a:rPr lang="en-US" sz="1200" dirty="0" smtClean="0"/>
                        <a:t>$(4,220)</a:t>
                      </a:r>
                      <a:endParaRPr lang="en-US" sz="1200" dirty="0"/>
                    </a:p>
                  </a:txBody>
                  <a:tcPr anchor="ctr"/>
                </a:tc>
              </a:tr>
              <a:tr h="308811">
                <a:tc>
                  <a:txBody>
                    <a:bodyPr/>
                    <a:lstStyle/>
                    <a:p>
                      <a:r>
                        <a:rPr lang="en-US" sz="1200" dirty="0" smtClean="0"/>
                        <a:t>State</a:t>
                      </a:r>
                      <a:r>
                        <a:rPr lang="en-US" sz="1200" baseline="0" dirty="0" smtClean="0"/>
                        <a:t> Road Construction Appropriation</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dirty="0" smtClean="0"/>
                        <a:t>-</a:t>
                      </a:r>
                      <a:endParaRPr lang="en-US" sz="1200" dirty="0"/>
                    </a:p>
                  </a:txBody>
                  <a:tcPr anchor="ctr"/>
                </a:tc>
              </a:tr>
              <a:tr h="308811">
                <a:tc>
                  <a:txBody>
                    <a:bodyPr/>
                    <a:lstStyle/>
                    <a:p>
                      <a:r>
                        <a:rPr lang="en-US" sz="1200" dirty="0" smtClean="0"/>
                        <a:t>Rail Grade Crossing</a:t>
                      </a:r>
                      <a:r>
                        <a:rPr lang="en-US" sz="1200" baseline="0" dirty="0" smtClean="0"/>
                        <a:t> Safety Improvements</a:t>
                      </a:r>
                      <a:endParaRPr lang="en-US" sz="1200" dirty="0"/>
                    </a:p>
                  </a:txBody>
                  <a:tcPr anchor="ctr"/>
                </a:tc>
                <a:tc>
                  <a:txBody>
                    <a:bodyPr/>
                    <a:lstStyle/>
                    <a:p>
                      <a:r>
                        <a:rPr lang="en-US" sz="1200" dirty="0" smtClean="0"/>
                        <a:t>Special Revenue</a:t>
                      </a:r>
                      <a:endParaRPr lang="en-US" sz="1200" dirty="0"/>
                    </a:p>
                  </a:txBody>
                  <a:tcPr anchor="ctr"/>
                </a:tc>
                <a:tc>
                  <a:txBody>
                    <a:bodyPr/>
                    <a:lstStyle/>
                    <a:p>
                      <a:r>
                        <a:rPr lang="en-US" sz="1200" dirty="0" smtClean="0"/>
                        <a:t>-</a:t>
                      </a:r>
                      <a:endParaRPr lang="en-US" sz="1200" dirty="0"/>
                    </a:p>
                  </a:txBody>
                  <a:tcPr anchor="ctr"/>
                </a:tc>
              </a:tr>
              <a:tr h="308811">
                <a:tc>
                  <a:txBody>
                    <a:bodyPr/>
                    <a:lstStyle/>
                    <a:p>
                      <a:r>
                        <a:rPr lang="en-US" sz="1200" dirty="0" smtClean="0"/>
                        <a:t>Airports</a:t>
                      </a:r>
                      <a:r>
                        <a:rPr lang="en-US" sz="1200" baseline="0" dirty="0" smtClean="0"/>
                        <a:t> Appropriation</a:t>
                      </a:r>
                      <a:endParaRPr lang="en-US" sz="1200" dirty="0"/>
                    </a:p>
                  </a:txBody>
                  <a:tcPr anchor="ctr"/>
                </a:tc>
                <a:tc>
                  <a:txBody>
                    <a:bodyPr/>
                    <a:lstStyle/>
                    <a:p>
                      <a:r>
                        <a:rPr lang="en-US" sz="1200" dirty="0" smtClean="0"/>
                        <a:t>State Airports</a:t>
                      </a:r>
                      <a:endParaRPr lang="en-US" sz="1200" dirty="0"/>
                    </a:p>
                  </a:txBody>
                  <a:tcPr anchor="ctr"/>
                </a:tc>
                <a:tc>
                  <a:txBody>
                    <a:bodyPr/>
                    <a:lstStyle/>
                    <a:p>
                      <a:r>
                        <a:rPr lang="en-US" sz="1200" dirty="0" smtClean="0"/>
                        <a:t>$11,000</a:t>
                      </a:r>
                      <a:endParaRPr lang="en-US" sz="1200" dirty="0"/>
                    </a:p>
                  </a:txBody>
                  <a:tcPr anchor="ctr"/>
                </a:tc>
              </a:tr>
              <a:tr h="308811">
                <a:tc>
                  <a:txBody>
                    <a:bodyPr/>
                    <a:lstStyle/>
                    <a:p>
                      <a:r>
                        <a:rPr lang="en-US" sz="1200" dirty="0" smtClean="0"/>
                        <a:t>State Plan Purchase</a:t>
                      </a:r>
                      <a:endParaRPr lang="en-US" sz="1200" dirty="0"/>
                    </a:p>
                  </a:txBody>
                  <a:tcPr anchor="ctr"/>
                </a:tc>
                <a:tc>
                  <a:txBody>
                    <a:bodyPr/>
                    <a:lstStyle/>
                    <a:p>
                      <a:r>
                        <a:rPr lang="en-US" sz="1200" dirty="0" smtClean="0"/>
                        <a:t>General</a:t>
                      </a:r>
                      <a:endParaRPr lang="en-US" sz="1200" dirty="0"/>
                    </a:p>
                  </a:txBody>
                  <a:tcPr anchor="ctr"/>
                </a:tc>
                <a:tc>
                  <a:txBody>
                    <a:bodyPr/>
                    <a:lstStyle/>
                    <a:p>
                      <a:r>
                        <a:rPr lang="en-US" sz="1200" dirty="0" smtClean="0"/>
                        <a:t>$9,960</a:t>
                      </a:r>
                      <a:endParaRPr lang="en-US" sz="1200" dirty="0"/>
                    </a:p>
                  </a:txBody>
                  <a:tcPr anchor="ctr"/>
                </a:tc>
              </a:tr>
              <a:tr h="308811">
                <a:tc>
                  <a:txBody>
                    <a:bodyPr/>
                    <a:lstStyle/>
                    <a:p>
                      <a:r>
                        <a:rPr lang="en-US" sz="1200" dirty="0" smtClean="0"/>
                        <a:t>Civil Air Patrol</a:t>
                      </a:r>
                      <a:endParaRPr lang="en-US" sz="1200" dirty="0"/>
                    </a:p>
                  </a:txBody>
                  <a:tcPr anchor="ctr"/>
                </a:tc>
                <a:tc>
                  <a:txBody>
                    <a:bodyPr/>
                    <a:lstStyle/>
                    <a:p>
                      <a:r>
                        <a:rPr lang="en-US" sz="1200" dirty="0" smtClean="0"/>
                        <a:t>State Airports</a:t>
                      </a:r>
                      <a:endParaRPr lang="en-US" sz="1200" dirty="0"/>
                    </a:p>
                  </a:txBody>
                  <a:tcPr anchor="ctr"/>
                </a:tc>
                <a:tc>
                  <a:txBody>
                    <a:bodyPr/>
                    <a:lstStyle/>
                    <a:p>
                      <a:r>
                        <a:rPr lang="en-US" sz="1200" dirty="0" smtClean="0"/>
                        <a:t>-</a:t>
                      </a:r>
                      <a:endParaRPr lang="en-US" sz="1200" dirty="0"/>
                    </a:p>
                  </a:txBody>
                  <a:tcPr anchor="ctr"/>
                </a:tc>
              </a:tr>
              <a:tr h="308811">
                <a:tc>
                  <a:txBody>
                    <a:bodyPr/>
                    <a:lstStyle/>
                    <a:p>
                      <a:r>
                        <a:rPr lang="en-US" sz="1200" dirty="0" smtClean="0"/>
                        <a:t>Land Conveyance</a:t>
                      </a:r>
                      <a:r>
                        <a:rPr lang="en-US" sz="1200" baseline="0" dirty="0" smtClean="0"/>
                        <a:t> Funding</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dirty="0" smtClean="0"/>
                        <a:t>-</a:t>
                      </a:r>
                      <a:endParaRPr lang="en-US" sz="1200" dirty="0"/>
                    </a:p>
                  </a:txBody>
                  <a:tcPr anchor="ctr"/>
                </a:tc>
              </a:tr>
              <a:tr h="308811">
                <a:tc>
                  <a:txBody>
                    <a:bodyPr/>
                    <a:lstStyle/>
                    <a:p>
                      <a:r>
                        <a:rPr lang="en-US" sz="1200" dirty="0" smtClean="0"/>
                        <a:t>Environmental</a:t>
                      </a:r>
                      <a:r>
                        <a:rPr lang="en-US" sz="1200" baseline="0" dirty="0" smtClean="0"/>
                        <a:t> Management Funding</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dirty="0" smtClean="0"/>
                        <a:t>$2,000</a:t>
                      </a:r>
                      <a:endParaRPr lang="en-US" sz="1200" dirty="0"/>
                    </a:p>
                  </a:txBody>
                  <a:tcPr anchor="ctr"/>
                </a:tc>
              </a:tr>
              <a:tr h="308811">
                <a:tc>
                  <a:txBody>
                    <a:bodyPr/>
                    <a:lstStyle/>
                    <a:p>
                      <a:r>
                        <a:rPr lang="en-US" sz="1200" dirty="0" smtClean="0"/>
                        <a:t>Appraisal</a:t>
                      </a:r>
                      <a:r>
                        <a:rPr lang="en-US" sz="1200" baseline="0" dirty="0" smtClean="0"/>
                        <a:t> Waivers</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dirty="0" smtClean="0"/>
                        <a:t>-</a:t>
                      </a:r>
                      <a:endParaRPr lang="en-US" sz="1200" dirty="0"/>
                    </a:p>
                  </a:txBody>
                  <a:tcPr anchor="ctr"/>
                </a:tc>
              </a:tr>
              <a:tr h="308811">
                <a:tc>
                  <a:txBody>
                    <a:bodyPr/>
                    <a:lstStyle/>
                    <a:p>
                      <a:r>
                        <a:rPr lang="en-US" sz="1200" dirty="0" smtClean="0"/>
                        <a:t>Utility Relocation</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dirty="0" smtClean="0"/>
                        <a:t>-</a:t>
                      </a:r>
                      <a:endParaRPr lang="en-US" sz="1200" dirty="0"/>
                    </a:p>
                  </a:txBody>
                  <a:tcPr anchor="ctr"/>
                </a:tc>
              </a:tr>
              <a:tr h="308811">
                <a:tc>
                  <a:txBody>
                    <a:bodyPr/>
                    <a:lstStyle/>
                    <a:p>
                      <a:r>
                        <a:rPr lang="en-US" sz="1200" dirty="0" smtClean="0"/>
                        <a:t>Snow and Ice Contingency</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dirty="0" smtClean="0"/>
                        <a:t>-</a:t>
                      </a:r>
                      <a:endParaRPr lang="en-US" sz="1200" dirty="0"/>
                    </a:p>
                  </a:txBody>
                  <a:tcPr anchor="ctr"/>
                </a:tc>
              </a:tr>
              <a:tr h="308811">
                <a:tc>
                  <a:txBody>
                    <a:bodyPr/>
                    <a:lstStyle/>
                    <a:p>
                      <a:r>
                        <a:rPr lang="en-US" sz="1200" dirty="0" smtClean="0"/>
                        <a:t>2012 Flood Appropriation Date Changes</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smtClean="0"/>
                        <a:t>$7,804</a:t>
                      </a:r>
                      <a:endParaRPr lang="en-US" sz="1200" dirty="0"/>
                    </a:p>
                  </a:txBody>
                  <a:tcPr anchor="ctr"/>
                </a:tc>
              </a:tr>
              <a:tr h="308811">
                <a:tc>
                  <a:txBody>
                    <a:bodyPr/>
                    <a:lstStyle/>
                    <a:p>
                      <a:r>
                        <a:rPr lang="en-US" sz="1200" dirty="0" smtClean="0"/>
                        <a:t>2014</a:t>
                      </a:r>
                      <a:r>
                        <a:rPr lang="en-US" sz="1200" baseline="0" dirty="0" smtClean="0"/>
                        <a:t> June floods – local roads FHWA match</a:t>
                      </a:r>
                      <a:endParaRPr lang="en-US" sz="1200" dirty="0"/>
                    </a:p>
                  </a:txBody>
                  <a:tcPr anchor="ctr"/>
                </a:tc>
                <a:tc>
                  <a:txBody>
                    <a:bodyPr/>
                    <a:lstStyle/>
                    <a:p>
                      <a:r>
                        <a:rPr lang="en-US" sz="1200" dirty="0" smtClean="0"/>
                        <a:t>General</a:t>
                      </a:r>
                      <a:endParaRPr lang="en-US" sz="1200" dirty="0"/>
                    </a:p>
                  </a:txBody>
                  <a:tcPr anchor="ctr"/>
                </a:tc>
                <a:tc>
                  <a:txBody>
                    <a:bodyPr/>
                    <a:lstStyle/>
                    <a:p>
                      <a:r>
                        <a:rPr lang="en-US" sz="1200" dirty="0" smtClean="0"/>
                        <a:t>-</a:t>
                      </a:r>
                      <a:endParaRPr lang="en-US" sz="1200" dirty="0"/>
                    </a:p>
                  </a:txBody>
                  <a:tcPr anchor="ctr"/>
                </a:tc>
              </a:tr>
              <a:tr h="308811">
                <a:tc>
                  <a:txBody>
                    <a:bodyPr/>
                    <a:lstStyle/>
                    <a:p>
                      <a:r>
                        <a:rPr lang="en-US" sz="1200" dirty="0" smtClean="0"/>
                        <a:t>Software Development</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dirty="0" smtClean="0"/>
                        <a:t>-</a:t>
                      </a:r>
                      <a:endParaRPr lang="en-US" sz="1200" dirty="0"/>
                    </a:p>
                  </a:txBody>
                  <a:tcPr anchor="ctr"/>
                </a:tc>
              </a:tr>
              <a:tr h="308811">
                <a:tc>
                  <a:txBody>
                    <a:bodyPr/>
                    <a:lstStyle/>
                    <a:p>
                      <a:r>
                        <a:rPr lang="en-US" sz="1200" dirty="0" smtClean="0"/>
                        <a:t>Tort</a:t>
                      </a:r>
                      <a:r>
                        <a:rPr lang="en-US" sz="1200" baseline="0" dirty="0" smtClean="0"/>
                        <a:t> Claims</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Trunk Highway</a:t>
                      </a:r>
                    </a:p>
                  </a:txBody>
                  <a:tcPr anchor="ctr"/>
                </a:tc>
                <a:tc>
                  <a:txBody>
                    <a:bodyPr/>
                    <a:lstStyle/>
                    <a:p>
                      <a:r>
                        <a:rPr lang="en-US" sz="1200" dirty="0" smtClean="0"/>
                        <a:t>-</a:t>
                      </a:r>
                      <a:endParaRPr lang="en-US" sz="1200" dirty="0"/>
                    </a:p>
                  </a:txBody>
                  <a:tcPr anchor="ctr"/>
                </a:tc>
              </a:tr>
              <a:tr h="308811">
                <a:tc>
                  <a:txBody>
                    <a:bodyPr/>
                    <a:lstStyle/>
                    <a:p>
                      <a:r>
                        <a:rPr lang="en-US" sz="1200" dirty="0" smtClean="0"/>
                        <a:t>Aeronautics</a:t>
                      </a:r>
                      <a:r>
                        <a:rPr lang="en-US" sz="1200" baseline="0" dirty="0" smtClean="0"/>
                        <a:t> Network </a:t>
                      </a:r>
                      <a:r>
                        <a:rPr lang="en-US" sz="1200" baseline="0" dirty="0" err="1" smtClean="0"/>
                        <a:t>Approp</a:t>
                      </a:r>
                      <a:r>
                        <a:rPr lang="en-US" sz="1200" baseline="0" dirty="0" smtClean="0"/>
                        <a:t> Transfer</a:t>
                      </a:r>
                      <a:endParaRPr lang="en-US" sz="1200" dirty="0"/>
                    </a:p>
                  </a:txBody>
                  <a:tcPr anchor="ctr"/>
                </a:tc>
                <a:tc>
                  <a:txBody>
                    <a:bodyPr/>
                    <a:lstStyle/>
                    <a:p>
                      <a:r>
                        <a:rPr lang="en-US" sz="1200" dirty="0" smtClean="0"/>
                        <a:t>State Airports</a:t>
                      </a:r>
                      <a:endParaRPr lang="en-US" sz="1200" dirty="0"/>
                    </a:p>
                  </a:txBody>
                  <a:tcPr anchor="ctr"/>
                </a:tc>
                <a:tc>
                  <a:txBody>
                    <a:bodyPr/>
                    <a:lstStyle/>
                    <a:p>
                      <a:r>
                        <a:rPr lang="en-US" sz="1200" dirty="0" smtClean="0"/>
                        <a:t>-</a:t>
                      </a:r>
                      <a:endParaRPr lang="en-US" sz="1200" dirty="0"/>
                    </a:p>
                  </a:txBody>
                  <a:tcPr anchor="ctr"/>
                </a:tc>
              </a:tr>
            </a:tbl>
          </a:graphicData>
        </a:graphic>
      </p:graphicFrame>
      <p:sp>
        <p:nvSpPr>
          <p:cNvPr id="4" name="Slide Number Placeholder 3"/>
          <p:cNvSpPr>
            <a:spLocks noGrp="1"/>
          </p:cNvSpPr>
          <p:nvPr>
            <p:ph type="sldNum" sz="quarter" idx="12"/>
          </p:nvPr>
        </p:nvSpPr>
        <p:spPr/>
        <p:txBody>
          <a:bodyPr/>
          <a:lstStyle/>
          <a:p>
            <a:fld id="{FC082251-9C5F-45DA-A60A-ACD617B80C5F}" type="slidenum">
              <a:rPr lang="en-US" smtClean="0"/>
              <a:pPr/>
              <a:t>20</a:t>
            </a:fld>
            <a:endParaRPr lang="en-US" dirty="0"/>
          </a:p>
        </p:txBody>
      </p:sp>
      <p:sp>
        <p:nvSpPr>
          <p:cNvPr id="3" name="Title 2"/>
          <p:cNvSpPr>
            <a:spLocks noGrp="1"/>
          </p:cNvSpPr>
          <p:nvPr>
            <p:ph type="title"/>
          </p:nvPr>
        </p:nvSpPr>
        <p:spPr/>
        <p:txBody>
          <a:bodyPr>
            <a:normAutofit fontScale="90000"/>
          </a:bodyPr>
          <a:lstStyle/>
          <a:p>
            <a:r>
              <a:rPr lang="en-US" dirty="0"/>
              <a:t> MnDOT Change </a:t>
            </a:r>
            <a:r>
              <a:rPr lang="en-US" dirty="0" smtClean="0"/>
              <a:t>Items at a Glance</a:t>
            </a:r>
            <a:r>
              <a:rPr lang="en-US" dirty="0"/>
              <a:t/>
            </a:r>
            <a:br>
              <a:rPr lang="en-US" dirty="0"/>
            </a:br>
            <a:endParaRPr lang="en-US" dirty="0"/>
          </a:p>
        </p:txBody>
      </p:sp>
    </p:spTree>
    <p:extLst>
      <p:ext uri="{BB962C8B-B14F-4D97-AF65-F5344CB8AC3E}">
        <p14:creationId xmlns:p14="http://schemas.microsoft.com/office/powerpoint/2010/main" val="159530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Rail Grade Crossing Safety Improvements</a:t>
            </a:r>
            <a:endParaRPr lang="en-US" sz="2400" dirty="0"/>
          </a:p>
        </p:txBody>
      </p:sp>
      <p:sp>
        <p:nvSpPr>
          <p:cNvPr id="3" name="TextBox 2"/>
          <p:cNvSpPr txBox="1"/>
          <p:nvPr/>
        </p:nvSpPr>
        <p:spPr>
          <a:xfrm>
            <a:off x="457200" y="914400"/>
            <a:ext cx="8153400" cy="581697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smtClean="0"/>
              <a:t>Minnesota has experienced increased rail traffic in various regions of the state primarily due to hauling crude oil and the increase is expected to grow by 25-40% by 2030</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a:t>
            </a:r>
            <a:r>
              <a:rPr lang="en-US" sz="2000" dirty="0"/>
              <a:t>Governor recommends </a:t>
            </a:r>
            <a:r>
              <a:rPr lang="en-US" sz="2000" dirty="0" smtClean="0"/>
              <a:t>an annual assessment on the four class 1 rail </a:t>
            </a:r>
            <a:r>
              <a:rPr lang="en-US" sz="2000" dirty="0"/>
              <a:t>companies </a:t>
            </a:r>
            <a:r>
              <a:rPr lang="en-US" sz="2000" dirty="0" smtClean="0"/>
              <a:t>operating in Minnesota of $32.5 </a:t>
            </a:r>
            <a:r>
              <a:rPr lang="en-US" sz="2000" dirty="0"/>
              <a:t>million a year </a:t>
            </a:r>
            <a:r>
              <a:rPr lang="en-US" sz="2000" dirty="0" smtClean="0"/>
              <a:t>to fund safety improvements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“Improvements to Highway – Rail Grade Crossings and Rail Safety” study identifies $240 million in priority grade rail separations and other types of improvements on 100 other crossings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10-year capital improvement program is estimated to cost $325 million, or $32.5 million each year</a:t>
            </a:r>
            <a:endParaRPr lang="en-US" sz="2000"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21</a:t>
            </a:fld>
            <a:endParaRPr lang="en-US" dirty="0"/>
          </a:p>
        </p:txBody>
      </p:sp>
    </p:spTree>
    <p:extLst>
      <p:ext uri="{BB962C8B-B14F-4D97-AF65-F5344CB8AC3E}">
        <p14:creationId xmlns:p14="http://schemas.microsoft.com/office/powerpoint/2010/main" val="24631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Federal Funding Authority (SRC)</a:t>
            </a:r>
            <a:endParaRPr lang="en-US" sz="2400" dirty="0"/>
          </a:p>
        </p:txBody>
      </p:sp>
      <p:sp>
        <p:nvSpPr>
          <p:cNvPr id="5" name="TextBox 4"/>
          <p:cNvSpPr txBox="1"/>
          <p:nvPr/>
        </p:nvSpPr>
        <p:spPr>
          <a:xfrm>
            <a:off x="457200" y="1066800"/>
            <a:ext cx="7924800" cy="3416320"/>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Increase the appropriation of federal funds for State Road Construction by $46.995 million in FY16 and $50.295 million in FY17</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funds are already programmed for projects in the 2015-18 STIP (Statewide Transportation Improvement Plan)</a:t>
            </a:r>
          </a:p>
          <a:p>
            <a:pPr marL="285750" indent="-285750">
              <a:buFont typeface="Arial" panose="020B0604020202020204" pitchFamily="34" charset="0"/>
              <a:buChar char="•"/>
            </a:pPr>
            <a:endParaRPr lang="en-US" sz="2400" dirty="0"/>
          </a:p>
        </p:txBody>
      </p:sp>
      <p:sp>
        <p:nvSpPr>
          <p:cNvPr id="3" name="Slide Number Placeholder 2"/>
          <p:cNvSpPr>
            <a:spLocks noGrp="1"/>
          </p:cNvSpPr>
          <p:nvPr>
            <p:ph type="sldNum" sz="quarter" idx="12"/>
          </p:nvPr>
        </p:nvSpPr>
        <p:spPr/>
        <p:txBody>
          <a:bodyPr/>
          <a:lstStyle/>
          <a:p>
            <a:fld id="{FC082251-9C5F-45DA-A60A-ACD617B80C5F}" type="slidenum">
              <a:rPr lang="en-US" smtClean="0"/>
              <a:pPr/>
              <a:t>22</a:t>
            </a:fld>
            <a:endParaRPr lang="en-US" dirty="0"/>
          </a:p>
        </p:txBody>
      </p:sp>
    </p:spTree>
    <p:extLst>
      <p:ext uri="{BB962C8B-B14F-4D97-AF65-F5344CB8AC3E}">
        <p14:creationId xmlns:p14="http://schemas.microsoft.com/office/powerpoint/2010/main" val="429829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Airports Appropriation</a:t>
            </a:r>
            <a:endParaRPr lang="en-US" sz="2400" dirty="0"/>
          </a:p>
        </p:txBody>
      </p:sp>
      <p:sp>
        <p:nvSpPr>
          <p:cNvPr id="3" name="TextBox 2"/>
          <p:cNvSpPr txBox="1"/>
          <p:nvPr/>
        </p:nvSpPr>
        <p:spPr>
          <a:xfrm>
            <a:off x="381000" y="914400"/>
            <a:ext cx="8153400" cy="4647426"/>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000" dirty="0" smtClean="0"/>
              <a:t>$11 million one-time appropriation </a:t>
            </a:r>
            <a:r>
              <a:rPr lang="en-US" sz="2000" dirty="0"/>
              <a:t>from the State Airports Fund </a:t>
            </a:r>
            <a:r>
              <a:rPr lang="en-US" sz="2000" dirty="0" smtClean="0"/>
              <a:t>($</a:t>
            </a:r>
            <a:r>
              <a:rPr lang="en-US" sz="2000" dirty="0"/>
              <a:t>5.5 million </a:t>
            </a:r>
            <a:r>
              <a:rPr lang="en-US" sz="2000" dirty="0" smtClean="0"/>
              <a:t>each in FY16 </a:t>
            </a:r>
            <a:r>
              <a:rPr lang="en-US" sz="2000" dirty="0"/>
              <a:t>and </a:t>
            </a:r>
            <a:r>
              <a:rPr lang="en-US" sz="2000" dirty="0" smtClean="0"/>
              <a:t>FY17)</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Provides </a:t>
            </a:r>
            <a:r>
              <a:rPr lang="en-US" sz="2000" dirty="0"/>
              <a:t>additional funding for construction, pavement maintenance, </a:t>
            </a:r>
            <a:r>
              <a:rPr lang="en-US" sz="2000" dirty="0" smtClean="0"/>
              <a:t>other </a:t>
            </a:r>
            <a:r>
              <a:rPr lang="en-US" sz="2000" dirty="0"/>
              <a:t>improvements at </a:t>
            </a:r>
            <a:r>
              <a:rPr lang="en-US" sz="2000" dirty="0" smtClean="0"/>
              <a:t>state’s </a:t>
            </a:r>
            <a:r>
              <a:rPr lang="en-US" sz="2000" dirty="0"/>
              <a:t>135 </a:t>
            </a:r>
            <a:r>
              <a:rPr lang="en-US" sz="2000" dirty="0" smtClean="0"/>
              <a:t>airports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In </a:t>
            </a:r>
            <a:r>
              <a:rPr lang="en-US" sz="2000" dirty="0" smtClean="0"/>
              <a:t>FY14 </a:t>
            </a:r>
            <a:r>
              <a:rPr lang="en-US" sz="2000" dirty="0"/>
              <a:t>the State Airport Fund was repaid $15 million from the State’s General </a:t>
            </a:r>
            <a:r>
              <a:rPr lang="en-US" sz="2000" dirty="0" smtClean="0"/>
              <a:t>Fund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 FY14 </a:t>
            </a:r>
            <a:r>
              <a:rPr lang="en-US" sz="2000" dirty="0"/>
              <a:t>and </a:t>
            </a:r>
            <a:r>
              <a:rPr lang="en-US" sz="2000" dirty="0" smtClean="0"/>
              <a:t>FY15 </a:t>
            </a:r>
            <a:r>
              <a:rPr lang="en-US" sz="2000" dirty="0"/>
              <a:t>the Airport Development and Assistance appropriation was increased </a:t>
            </a:r>
            <a:r>
              <a:rPr lang="en-US" sz="2000" dirty="0" smtClean="0"/>
              <a:t>a total of $4 million</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This appropriates the remainder</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23</a:t>
            </a:fld>
            <a:endParaRPr lang="en-US" dirty="0"/>
          </a:p>
        </p:txBody>
      </p:sp>
    </p:spTree>
    <p:extLst>
      <p:ext uri="{BB962C8B-B14F-4D97-AF65-F5344CB8AC3E}">
        <p14:creationId xmlns:p14="http://schemas.microsoft.com/office/powerpoint/2010/main" val="168904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Airports Appropriation</a:t>
            </a:r>
            <a:endParaRPr lang="en-US" sz="2400" dirty="0"/>
          </a:p>
        </p:txBody>
      </p:sp>
      <p:sp>
        <p:nvSpPr>
          <p:cNvPr id="3" name="TextBox 2"/>
          <p:cNvSpPr txBox="1"/>
          <p:nvPr/>
        </p:nvSpPr>
        <p:spPr>
          <a:xfrm>
            <a:off x="381000" y="914400"/>
            <a:ext cx="8153400" cy="458587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To </a:t>
            </a:r>
            <a:r>
              <a:rPr lang="en-US" sz="2400" dirty="0"/>
              <a:t>ensure this increase in spending authority is fully utilized we </a:t>
            </a:r>
            <a:r>
              <a:rPr lang="en-US" sz="2400" dirty="0" smtClean="0"/>
              <a:t>propose:</a:t>
            </a:r>
            <a:endParaRPr lang="en-US" sz="2400" dirty="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000" dirty="0" smtClean="0"/>
              <a:t>The </a:t>
            </a:r>
            <a:r>
              <a:rPr lang="en-US" sz="2000" dirty="0"/>
              <a:t>State continues to contribute 5% toward the local match for 90% federally funded projects </a:t>
            </a:r>
            <a:r>
              <a:rPr lang="en-US" sz="2000" dirty="0" smtClean="0"/>
              <a:t>- 90/5/5 </a:t>
            </a:r>
            <a:r>
              <a:rPr lang="en-US" sz="2000" dirty="0"/>
              <a:t>instead of </a:t>
            </a:r>
            <a:r>
              <a:rPr lang="en-US" sz="2000" dirty="0" smtClean="0"/>
              <a:t>90/10</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The </a:t>
            </a:r>
            <a:r>
              <a:rPr lang="en-US" sz="2000" dirty="0"/>
              <a:t>State continues increases in the state share established for FY 2014 and FY 2015 state-funded projects</a:t>
            </a:r>
          </a:p>
          <a:p>
            <a:pPr marL="285750"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A change in statute to allow flexibility of the state participation rate in the future – match requirements were suspended temporarily last year</a:t>
            </a:r>
            <a:endParaRPr lang="en-US" sz="2000"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24</a:t>
            </a:fld>
            <a:endParaRPr lang="en-US" dirty="0"/>
          </a:p>
        </p:txBody>
      </p:sp>
    </p:spTree>
    <p:extLst>
      <p:ext uri="{BB962C8B-B14F-4D97-AF65-F5344CB8AC3E}">
        <p14:creationId xmlns:p14="http://schemas.microsoft.com/office/powerpoint/2010/main" val="936327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24800" cy="715962"/>
          </a:xfrm>
        </p:spPr>
        <p:txBody>
          <a:bodyPr>
            <a:normAutofit/>
          </a:bodyPr>
          <a:lstStyle/>
          <a:p>
            <a:r>
              <a:rPr lang="en-US" sz="2400" dirty="0" smtClean="0"/>
              <a:t>State Plane Purchases</a:t>
            </a:r>
            <a:endParaRPr lang="en-US" sz="2400" dirty="0"/>
          </a:p>
        </p:txBody>
      </p:sp>
      <p:sp>
        <p:nvSpPr>
          <p:cNvPr id="4" name="TextBox 3"/>
          <p:cNvSpPr txBox="1"/>
          <p:nvPr/>
        </p:nvSpPr>
        <p:spPr>
          <a:xfrm>
            <a:off x="572947" y="1524000"/>
            <a:ext cx="7848600"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Purchase </a:t>
            </a:r>
            <a:r>
              <a:rPr lang="en-US" sz="2400" dirty="0"/>
              <a:t>two newer </a:t>
            </a:r>
            <a:r>
              <a:rPr lang="en-US" sz="2400" dirty="0" smtClean="0"/>
              <a:t>aircraft by using $9.96 </a:t>
            </a:r>
            <a:r>
              <a:rPr lang="en-US" sz="2400" dirty="0"/>
              <a:t>million in general funds combined with the proceeds from the sale</a:t>
            </a:r>
            <a:r>
              <a:rPr lang="en-US" sz="2400" dirty="0" smtClean="0"/>
              <a:t> of two King Air aircraft - 33 and 21 years old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age of the current aircrafts causes high down time for repairs and maintenance and increased operating expense</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Nationally </a:t>
            </a:r>
            <a:r>
              <a:rPr lang="en-US" sz="2400" dirty="0"/>
              <a:t>recognized aviation consultant examined our operation and recommended a fleet replacement </a:t>
            </a:r>
            <a:r>
              <a:rPr lang="en-US" sz="2400" dirty="0" smtClean="0"/>
              <a:t>plan</a:t>
            </a:r>
            <a:endParaRPr lang="en-US" sz="2400" dirty="0"/>
          </a:p>
          <a:p>
            <a:pPr marL="285750" indent="-285750">
              <a:buFont typeface="Arial" panose="020B0604020202020204" pitchFamily="34" charset="0"/>
              <a:buChar char="•"/>
            </a:pPr>
            <a:endParaRPr lang="en-US" dirty="0" smtClean="0"/>
          </a:p>
        </p:txBody>
      </p:sp>
      <p:sp>
        <p:nvSpPr>
          <p:cNvPr id="5" name="Slide Number Placeholder 4"/>
          <p:cNvSpPr>
            <a:spLocks noGrp="1"/>
          </p:cNvSpPr>
          <p:nvPr>
            <p:ph type="sldNum" sz="quarter" idx="12"/>
          </p:nvPr>
        </p:nvSpPr>
        <p:spPr/>
        <p:txBody>
          <a:bodyPr/>
          <a:lstStyle/>
          <a:p>
            <a:fld id="{FC082251-9C5F-45DA-A60A-ACD617B80C5F}" type="slidenum">
              <a:rPr lang="en-US" smtClean="0"/>
              <a:pPr/>
              <a:t>25</a:t>
            </a:fld>
            <a:endParaRPr lang="en-US" dirty="0"/>
          </a:p>
        </p:txBody>
      </p:sp>
    </p:spTree>
    <p:extLst>
      <p:ext uri="{BB962C8B-B14F-4D97-AF65-F5344CB8AC3E}">
        <p14:creationId xmlns:p14="http://schemas.microsoft.com/office/powerpoint/2010/main" val="1917383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27038"/>
            <a:ext cx="8229600" cy="7159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Civil Air Patrol</a:t>
            </a:r>
          </a:p>
        </p:txBody>
      </p:sp>
      <p:sp>
        <p:nvSpPr>
          <p:cNvPr id="3" name="TextBox 2"/>
          <p:cNvSpPr txBox="1"/>
          <p:nvPr/>
        </p:nvSpPr>
        <p:spPr>
          <a:xfrm>
            <a:off x="609600" y="914400"/>
            <a:ext cx="7924800" cy="6032421"/>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000" dirty="0" smtClean="0"/>
              <a:t>Increase </a:t>
            </a:r>
            <a:r>
              <a:rPr lang="en-US" sz="2000" dirty="0"/>
              <a:t>the rider appropriation to </a:t>
            </a:r>
            <a:r>
              <a:rPr lang="en-US" sz="2000" dirty="0" smtClean="0"/>
              <a:t>the MN </a:t>
            </a:r>
            <a:r>
              <a:rPr lang="en-US" sz="2000" dirty="0"/>
              <a:t>Civil Air </a:t>
            </a:r>
            <a:r>
              <a:rPr lang="en-US" sz="2000" dirty="0" smtClean="0"/>
              <a:t>Patrol (CAP) </a:t>
            </a:r>
            <a:r>
              <a:rPr lang="en-US" sz="2000" dirty="0"/>
              <a:t>from $65,000 to $80,000 annually from the Aeronautics operating appropriation; net $0 </a:t>
            </a:r>
            <a:r>
              <a:rPr lang="en-US" sz="2000" dirty="0" smtClean="0"/>
              <a:t>change to the fund</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last increase was in </a:t>
            </a:r>
            <a:r>
              <a:rPr lang="en-US" sz="2000" dirty="0" smtClean="0"/>
              <a:t>1987</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CAP is the official civilian auxiliary of the United States Air Force – a volunteer organization.  This is their only source of funding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CAP’s Minnesota </a:t>
            </a:r>
            <a:r>
              <a:rPr lang="en-US" sz="2000" dirty="0" smtClean="0"/>
              <a:t>mission: search and rescue</a:t>
            </a:r>
            <a:r>
              <a:rPr lang="en-US" sz="2000" dirty="0"/>
              <a:t>, </a:t>
            </a:r>
            <a:r>
              <a:rPr lang="en-US" sz="2000" dirty="0" smtClean="0"/>
              <a:t>emergency services, </a:t>
            </a:r>
            <a:r>
              <a:rPr lang="en-US" sz="2000" dirty="0"/>
              <a:t>aerospace </a:t>
            </a:r>
            <a:r>
              <a:rPr lang="en-US" sz="2000" dirty="0" smtClean="0"/>
              <a:t>education, cadet training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Advances MnDOT’s statutory responsibility of aviation education</a:t>
            </a:r>
          </a:p>
          <a:p>
            <a:pPr marL="285750" indent="-285750">
              <a:buFont typeface="Arial" panose="020B0604020202020204" pitchFamily="34" charset="0"/>
              <a:buChar char="•"/>
            </a:pPr>
            <a:endParaRPr lang="en-US" sz="2400" dirty="0" smtClean="0"/>
          </a:p>
          <a:p>
            <a:endParaRPr lang="en-US" sz="2400" dirty="0">
              <a:solidFill>
                <a:srgbClr val="FF0000"/>
              </a:solidFill>
            </a:endParaRPr>
          </a:p>
        </p:txBody>
      </p:sp>
      <p:sp>
        <p:nvSpPr>
          <p:cNvPr id="5" name="Slide Number Placeholder 4"/>
          <p:cNvSpPr>
            <a:spLocks noGrp="1"/>
          </p:cNvSpPr>
          <p:nvPr>
            <p:ph type="sldNum" sz="quarter" idx="12"/>
          </p:nvPr>
        </p:nvSpPr>
        <p:spPr/>
        <p:txBody>
          <a:bodyPr/>
          <a:lstStyle/>
          <a:p>
            <a:fld id="{FC082251-9C5F-45DA-A60A-ACD617B80C5F}" type="slidenum">
              <a:rPr lang="en-US" smtClean="0"/>
              <a:pPr/>
              <a:t>26</a:t>
            </a:fld>
            <a:endParaRPr lang="en-US" dirty="0"/>
          </a:p>
        </p:txBody>
      </p:sp>
    </p:spTree>
    <p:extLst>
      <p:ext uri="{BB962C8B-B14F-4D97-AF65-F5344CB8AC3E}">
        <p14:creationId xmlns:p14="http://schemas.microsoft.com/office/powerpoint/2010/main" val="55990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27038"/>
            <a:ext cx="8229600" cy="7159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Land Conveyance</a:t>
            </a:r>
            <a:endParaRPr lang="en-US" sz="2400" dirty="0"/>
          </a:p>
        </p:txBody>
      </p:sp>
      <p:sp>
        <p:nvSpPr>
          <p:cNvPr id="3" name="TextBox 2"/>
          <p:cNvSpPr txBox="1"/>
          <p:nvPr/>
        </p:nvSpPr>
        <p:spPr>
          <a:xfrm>
            <a:off x="594167" y="1295400"/>
            <a:ext cx="82296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Authority to use non-dedicated trunk highway </a:t>
            </a:r>
            <a:r>
              <a:rPr lang="en-US" sz="2400" dirty="0"/>
              <a:t>revenue </a:t>
            </a:r>
            <a:r>
              <a:rPr lang="en-US" sz="2400" dirty="0" smtClean="0"/>
              <a:t>in account for property sales and leasing of surplus right of way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Use to </a:t>
            </a:r>
            <a:r>
              <a:rPr lang="en-US" sz="2400" dirty="0"/>
              <a:t>fund a </a:t>
            </a:r>
            <a:r>
              <a:rPr lang="en-US" sz="2400" dirty="0" smtClean="0"/>
              <a:t>land conveyance shared services unit</a:t>
            </a:r>
          </a:p>
          <a:p>
            <a:endParaRPr lang="en-US" sz="2400" dirty="0"/>
          </a:p>
          <a:p>
            <a:pPr marL="285750" indent="-285750">
              <a:buFont typeface="Arial" panose="020B0604020202020204" pitchFamily="34" charset="0"/>
              <a:buChar char="•"/>
            </a:pPr>
            <a:r>
              <a:rPr lang="en-US" sz="2400" dirty="0" smtClean="0"/>
              <a:t>It is estimated that property sales revenue would increase by $1 million and lease revenue by $300,000 annually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27</a:t>
            </a:fld>
            <a:endParaRPr lang="en-US" dirty="0"/>
          </a:p>
        </p:txBody>
      </p:sp>
    </p:spTree>
    <p:extLst>
      <p:ext uri="{BB962C8B-B14F-4D97-AF65-F5344CB8AC3E}">
        <p14:creationId xmlns:p14="http://schemas.microsoft.com/office/powerpoint/2010/main" val="692334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23418" y="427038"/>
            <a:ext cx="8229600" cy="7159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Environmental Management Funding</a:t>
            </a:r>
          </a:p>
        </p:txBody>
      </p:sp>
      <p:sp>
        <p:nvSpPr>
          <p:cNvPr id="5" name="TextBox 4"/>
          <p:cNvSpPr txBox="1"/>
          <p:nvPr/>
        </p:nvSpPr>
        <p:spPr>
          <a:xfrm>
            <a:off x="381000" y="1410369"/>
            <a:ext cx="81534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$1 million dollar appropriation from the Trunk Highway fund to be used for management of contaminated soil and regulated material on MnDOT owned property</a:t>
            </a:r>
          </a:p>
          <a:p>
            <a:pPr marL="285750" indent="-285750">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28</a:t>
            </a:fld>
            <a:endParaRPr lang="en-US" dirty="0"/>
          </a:p>
        </p:txBody>
      </p:sp>
    </p:spTree>
    <p:extLst>
      <p:ext uri="{BB962C8B-B14F-4D97-AF65-F5344CB8AC3E}">
        <p14:creationId xmlns:p14="http://schemas.microsoft.com/office/powerpoint/2010/main" val="3085503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27038"/>
            <a:ext cx="8229600" cy="7159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Appraisal Waivers</a:t>
            </a:r>
            <a:endParaRPr lang="en-US" sz="2400" dirty="0"/>
          </a:p>
        </p:txBody>
      </p:sp>
      <p:sp>
        <p:nvSpPr>
          <p:cNvPr id="3" name="TextBox 2"/>
          <p:cNvSpPr txBox="1"/>
          <p:nvPr/>
        </p:nvSpPr>
        <p:spPr>
          <a:xfrm>
            <a:off x="571018" y="1143000"/>
            <a:ext cx="7772400" cy="4062651"/>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400" dirty="0" smtClean="0"/>
              <a:t>Allow the use of appraisal waivers for parcels purchased under $25,000 in lieu of a full appraisal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Land owners would retain the right to request a full appraisal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Currently this would impact about 64 parcel purchases a year with the money savings going to other needed right of way services </a:t>
            </a:r>
          </a:p>
        </p:txBody>
      </p:sp>
      <p:sp>
        <p:nvSpPr>
          <p:cNvPr id="5" name="Slide Number Placeholder 4"/>
          <p:cNvSpPr>
            <a:spLocks noGrp="1"/>
          </p:cNvSpPr>
          <p:nvPr>
            <p:ph type="sldNum" sz="quarter" idx="12"/>
          </p:nvPr>
        </p:nvSpPr>
        <p:spPr/>
        <p:txBody>
          <a:bodyPr/>
          <a:lstStyle/>
          <a:p>
            <a:fld id="{FC082251-9C5F-45DA-A60A-ACD617B80C5F}" type="slidenum">
              <a:rPr lang="en-US" smtClean="0"/>
              <a:pPr/>
              <a:t>29</a:t>
            </a:fld>
            <a:endParaRPr lang="en-US" dirty="0"/>
          </a:p>
        </p:txBody>
      </p:sp>
    </p:spTree>
    <p:extLst>
      <p:ext uri="{BB962C8B-B14F-4D97-AF65-F5344CB8AC3E}">
        <p14:creationId xmlns:p14="http://schemas.microsoft.com/office/powerpoint/2010/main" val="259695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533400" y="1277143"/>
            <a:ext cx="4038600" cy="4525963"/>
          </a:xfrm>
        </p:spPr>
        <p:txBody>
          <a:bodyPr>
            <a:normAutofit/>
          </a:bodyPr>
          <a:lstStyle/>
          <a:p>
            <a:pPr>
              <a:buFont typeface="Arial" panose="020B0604020202020204" pitchFamily="34" charset="0"/>
              <a:buChar char="•"/>
            </a:pPr>
            <a:r>
              <a:rPr lang="en-GB" altLang="en-US" sz="2400" dirty="0" smtClean="0">
                <a:latin typeface="Arial" pitchFamily="34" charset="0"/>
                <a:cs typeface="Arial" pitchFamily="34" charset="0"/>
              </a:rPr>
              <a:t>50% state highway pavements over 50 years old; 20% have &lt;3 years useful life</a:t>
            </a:r>
          </a:p>
          <a:p>
            <a:pPr marL="452001" indent="-342900">
              <a:buFont typeface="Arial" panose="020B0604020202020204" pitchFamily="34" charset="0"/>
              <a:buChar char="•"/>
            </a:pPr>
            <a:endParaRPr lang="en-US" altLang="en-US" sz="2400" dirty="0" smtClean="0">
              <a:latin typeface="Arial" pitchFamily="34" charset="0"/>
              <a:cs typeface="Arial" pitchFamily="34" charset="0"/>
            </a:endParaRPr>
          </a:p>
          <a:p>
            <a:pPr>
              <a:buFont typeface="Arial" panose="020B0604020202020204" pitchFamily="34" charset="0"/>
              <a:buChar char="•"/>
            </a:pPr>
            <a:r>
              <a:rPr lang="en-GB" altLang="en-US" sz="2400" dirty="0" smtClean="0">
                <a:latin typeface="Arial" pitchFamily="34" charset="0"/>
                <a:cs typeface="Arial" pitchFamily="34" charset="0"/>
              </a:rPr>
              <a:t>35% of MnDOT bridges over 50 years old</a:t>
            </a:r>
          </a:p>
          <a:p>
            <a:pPr>
              <a:buFont typeface="Arial" panose="020B0604020202020204" pitchFamily="34" charset="0"/>
              <a:buChar char="•"/>
            </a:pPr>
            <a:endParaRPr lang="en-US" altLang="en-US" sz="2400" dirty="0" smtClean="0">
              <a:latin typeface="Arial" pitchFamily="34" charset="0"/>
              <a:cs typeface="Arial" pitchFamily="34" charset="0"/>
            </a:endParaRPr>
          </a:p>
          <a:p>
            <a:pPr>
              <a:buFont typeface="Arial" panose="020B0604020202020204" pitchFamily="34" charset="0"/>
              <a:buChar char="•"/>
            </a:pPr>
            <a:r>
              <a:rPr lang="en-GB" altLang="en-US" sz="2400" dirty="0" smtClean="0">
                <a:latin typeface="Arial" pitchFamily="34" charset="0"/>
                <a:cs typeface="Arial" pitchFamily="34" charset="0"/>
              </a:rPr>
              <a:t>Minnesota weather extremes </a:t>
            </a:r>
          </a:p>
          <a:p>
            <a:pPr marL="109101" indent="0">
              <a:buNone/>
            </a:pPr>
            <a:endParaRPr lang="en-GB" altLang="en-US" sz="2400" dirty="0" smtClean="0">
              <a:latin typeface="Arial" pitchFamily="34" charset="0"/>
              <a:cs typeface="Arial" pitchFamily="34" charset="0"/>
            </a:endParaRPr>
          </a:p>
        </p:txBody>
      </p:sp>
      <p:sp>
        <p:nvSpPr>
          <p:cNvPr id="3" name="Title 2"/>
          <p:cNvSpPr>
            <a:spLocks noGrp="1"/>
          </p:cNvSpPr>
          <p:nvPr>
            <p:ph type="title"/>
          </p:nvPr>
        </p:nvSpPr>
        <p:spPr>
          <a:xfrm>
            <a:off x="457200" y="381000"/>
            <a:ext cx="8229600" cy="1143000"/>
          </a:xfrm>
        </p:spPr>
        <p:txBody>
          <a:bodyPr>
            <a:noAutofit/>
          </a:bodyPr>
          <a:lstStyle/>
          <a:p>
            <a:pPr>
              <a:defRPr/>
            </a:pPr>
            <a:r>
              <a:rPr lang="en-US" sz="3600" dirty="0" smtClean="0">
                <a:latin typeface="Arial" panose="020B0604020202020204" pitchFamily="34" charset="0"/>
                <a:cs typeface="Arial" panose="020B0604020202020204" pitchFamily="34" charset="0"/>
              </a:rPr>
              <a:t>Harsh </a:t>
            </a:r>
            <a:r>
              <a:rPr lang="en-US" sz="3600" dirty="0">
                <a:latin typeface="Arial" panose="020B0604020202020204" pitchFamily="34" charset="0"/>
                <a:cs typeface="Arial" panose="020B0604020202020204" pitchFamily="34" charset="0"/>
              </a:rPr>
              <a:t>climate, heavy use</a:t>
            </a:r>
          </a:p>
        </p:txBody>
      </p:sp>
      <p:sp>
        <p:nvSpPr>
          <p:cNvPr id="583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defTabSz="908050" fontAlgn="base">
              <a:spcBef>
                <a:spcPct val="0"/>
              </a:spcBef>
              <a:spcAft>
                <a:spcPct val="0"/>
              </a:spcAft>
              <a:defRPr>
                <a:solidFill>
                  <a:schemeClr val="tx1"/>
                </a:solidFill>
                <a:latin typeface="Lucida Sans Unicode" pitchFamily="34" charset="0"/>
              </a:defRPr>
            </a:lvl6pPr>
            <a:lvl7pPr marL="2971800" indent="-228600" defTabSz="908050" fontAlgn="base">
              <a:spcBef>
                <a:spcPct val="0"/>
              </a:spcBef>
              <a:spcAft>
                <a:spcPct val="0"/>
              </a:spcAft>
              <a:defRPr>
                <a:solidFill>
                  <a:schemeClr val="tx1"/>
                </a:solidFill>
                <a:latin typeface="Lucida Sans Unicode" pitchFamily="34" charset="0"/>
              </a:defRPr>
            </a:lvl7pPr>
            <a:lvl8pPr marL="3429000" indent="-228600" defTabSz="908050" fontAlgn="base">
              <a:spcBef>
                <a:spcPct val="0"/>
              </a:spcBef>
              <a:spcAft>
                <a:spcPct val="0"/>
              </a:spcAft>
              <a:defRPr>
                <a:solidFill>
                  <a:schemeClr val="tx1"/>
                </a:solidFill>
                <a:latin typeface="Lucida Sans Unicode" pitchFamily="34" charset="0"/>
              </a:defRPr>
            </a:lvl8pPr>
            <a:lvl9pPr marL="3886200" indent="-228600" defTabSz="908050" fontAlgn="base">
              <a:spcBef>
                <a:spcPct val="0"/>
              </a:spcBef>
              <a:spcAft>
                <a:spcPct val="0"/>
              </a:spcAft>
              <a:defRPr>
                <a:solidFill>
                  <a:schemeClr val="tx1"/>
                </a:solidFill>
                <a:latin typeface="Lucida Sans Unicode" pitchFamily="34" charset="0"/>
              </a:defRPr>
            </a:lvl9pPr>
          </a:lstStyle>
          <a:p>
            <a:pPr defTabSz="908050" fontAlgn="base">
              <a:spcBef>
                <a:spcPct val="0"/>
              </a:spcBef>
              <a:spcAft>
                <a:spcPct val="0"/>
              </a:spcAft>
              <a:defRPr/>
            </a:pPr>
            <a:fld id="{4804A6AF-7C4B-4A88-BDCA-97FF237C7B20}" type="slidenum">
              <a:rPr lang="en-US" altLang="en-US" smtClean="0">
                <a:solidFill>
                  <a:srgbClr val="003F5F"/>
                </a:solidFill>
              </a:rPr>
              <a:pPr defTabSz="908050" fontAlgn="base">
                <a:spcBef>
                  <a:spcPct val="0"/>
                </a:spcBef>
                <a:spcAft>
                  <a:spcPct val="0"/>
                </a:spcAft>
                <a:defRPr/>
              </a:pPr>
              <a:t>3</a:t>
            </a:fld>
            <a:endParaRPr lang="en-US" altLang="en-US" dirty="0" smtClean="0">
              <a:solidFill>
                <a:srgbClr val="003F5F"/>
              </a:solidFill>
            </a:endParaRPr>
          </a:p>
        </p:txBody>
      </p:sp>
      <p:grpSp>
        <p:nvGrpSpPr>
          <p:cNvPr id="2" name="Group 1"/>
          <p:cNvGrpSpPr/>
          <p:nvPr/>
        </p:nvGrpSpPr>
        <p:grpSpPr>
          <a:xfrm>
            <a:off x="4476750" y="1371600"/>
            <a:ext cx="4133850" cy="4953000"/>
            <a:chOff x="4476750" y="1524000"/>
            <a:chExt cx="4133850" cy="4953000"/>
          </a:xfrm>
        </p:grpSpPr>
        <p:pic>
          <p:nvPicPr>
            <p:cNvPr id="634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1524000"/>
              <a:ext cx="3240087" cy="2168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34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3048000"/>
              <a:ext cx="3238500" cy="24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3434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1955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27038"/>
            <a:ext cx="8229600" cy="7159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a:t>Utility Relocation </a:t>
            </a:r>
          </a:p>
        </p:txBody>
      </p:sp>
      <p:sp>
        <p:nvSpPr>
          <p:cNvPr id="3" name="TextBox 2"/>
          <p:cNvSpPr txBox="1"/>
          <p:nvPr/>
        </p:nvSpPr>
        <p:spPr>
          <a:xfrm>
            <a:off x="609600" y="1066800"/>
            <a:ext cx="7620000" cy="4401205"/>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solidFill>
                <a:srgbClr val="FF0000"/>
              </a:solidFill>
            </a:endParaRPr>
          </a:p>
          <a:p>
            <a:pPr marL="285750" indent="-285750">
              <a:buFont typeface="Arial" panose="020B0604020202020204" pitchFamily="34" charset="0"/>
              <a:buChar char="•"/>
            </a:pPr>
            <a:r>
              <a:rPr lang="en-US" sz="2000" dirty="0"/>
              <a:t>Statute Revision to not require the state to pay for the relocation of an existing utility within the interstate right-of-way.  This would apply only to utilities installed after passage of this change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number of permits to locate utilities within the interstate right-of-way is increasing; the number is approximately double in 2014 from 2011</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Removal costs can be a material part of a construction project, and are often placed back in an interstate right- of-way after construction</a:t>
            </a:r>
          </a:p>
          <a:p>
            <a:pPr marL="285750" indent="-285750">
              <a:buFont typeface="Arial" panose="020B0604020202020204" pitchFamily="34" charset="0"/>
              <a:buChar char="•"/>
            </a:pPr>
            <a:endParaRPr lang="en-US" sz="2000" dirty="0">
              <a:solidFill>
                <a:srgbClr val="000000"/>
              </a:solidFill>
            </a:endParaRPr>
          </a:p>
        </p:txBody>
      </p:sp>
      <p:sp>
        <p:nvSpPr>
          <p:cNvPr id="8" name="Slide Number Placeholder 7"/>
          <p:cNvSpPr>
            <a:spLocks noGrp="1"/>
          </p:cNvSpPr>
          <p:nvPr>
            <p:ph type="sldNum" sz="quarter" idx="12"/>
          </p:nvPr>
        </p:nvSpPr>
        <p:spPr/>
        <p:txBody>
          <a:bodyPr/>
          <a:lstStyle/>
          <a:p>
            <a:fld id="{FC082251-9C5F-45DA-A60A-ACD617B80C5F}" type="slidenum">
              <a:rPr lang="en-US" smtClean="0"/>
              <a:pPr/>
              <a:t>30</a:t>
            </a:fld>
            <a:endParaRPr lang="en-US" dirty="0"/>
          </a:p>
        </p:txBody>
      </p:sp>
    </p:spTree>
    <p:extLst>
      <p:ext uri="{BB962C8B-B14F-4D97-AF65-F5344CB8AC3E}">
        <p14:creationId xmlns:p14="http://schemas.microsoft.com/office/powerpoint/2010/main" val="3912747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smtClean="0"/>
              <a:t>Snow and Ice Contingency</a:t>
            </a:r>
            <a:endParaRPr lang="en-US" sz="2400" dirty="0"/>
          </a:p>
        </p:txBody>
      </p:sp>
      <p:sp>
        <p:nvSpPr>
          <p:cNvPr id="3" name="TextBox 2"/>
          <p:cNvSpPr txBox="1"/>
          <p:nvPr/>
        </p:nvSpPr>
        <p:spPr>
          <a:xfrm>
            <a:off x="609600" y="1066800"/>
            <a:ext cx="8001000" cy="587853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Establish a snow and ice contingency open appropriation that would allow the agency to draw from the fund balance once annual agency costs exceed 110% of the annual beginning budget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Winter snow and ice costs vary from year to year and managing the uncertainty of costs compromises other maintenance activities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It is a priority to provide a consistent level of service to the 12,000 miles of state highways, but it is expensive and labor intensive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 “bad” winters a contingent appropriation would allow service to continue at the level expected and summer maintenance –including preventative and preservation work - to continue at planned levels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FC082251-9C5F-45DA-A60A-ACD617B80C5F}" type="slidenum">
              <a:rPr lang="en-US" smtClean="0"/>
              <a:pPr/>
              <a:t>31</a:t>
            </a:fld>
            <a:endParaRPr lang="en-US" dirty="0"/>
          </a:p>
        </p:txBody>
      </p:sp>
    </p:spTree>
    <p:extLst>
      <p:ext uri="{BB962C8B-B14F-4D97-AF65-F5344CB8AC3E}">
        <p14:creationId xmlns:p14="http://schemas.microsoft.com/office/powerpoint/2010/main" val="3038256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53123051"/>
              </p:ext>
            </p:extLst>
          </p:nvPr>
        </p:nvGraphicFramePr>
        <p:xfrm>
          <a:off x="381000" y="1447800"/>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C082251-9C5F-45DA-A60A-ACD617B80C5F}" type="slidenum">
              <a:rPr lang="en-US" smtClean="0"/>
              <a:pPr/>
              <a:t>32</a:t>
            </a:fld>
            <a:endParaRPr lang="en-US" dirty="0"/>
          </a:p>
        </p:txBody>
      </p:sp>
      <p:sp>
        <p:nvSpPr>
          <p:cNvPr id="3" name="Title 2"/>
          <p:cNvSpPr>
            <a:spLocks noGrp="1"/>
          </p:cNvSpPr>
          <p:nvPr>
            <p:ph type="title"/>
          </p:nvPr>
        </p:nvSpPr>
        <p:spPr/>
        <p:txBody>
          <a:bodyPr/>
          <a:lstStyle/>
          <a:p>
            <a:r>
              <a:rPr lang="en-US" dirty="0" smtClean="0"/>
              <a:t>Snow and Ice Costs</a:t>
            </a:r>
            <a:endParaRPr lang="en-US" dirty="0"/>
          </a:p>
        </p:txBody>
      </p:sp>
    </p:spTree>
    <p:extLst>
      <p:ext uri="{BB962C8B-B14F-4D97-AF65-F5344CB8AC3E}">
        <p14:creationId xmlns:p14="http://schemas.microsoft.com/office/powerpoint/2010/main" val="4028230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27038"/>
            <a:ext cx="8229600" cy="7159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2012 Flood Appropriation Date Change</a:t>
            </a:r>
            <a:endParaRPr lang="en-US" sz="2400" dirty="0"/>
          </a:p>
        </p:txBody>
      </p:sp>
      <p:sp>
        <p:nvSpPr>
          <p:cNvPr id="7" name="TextBox 6"/>
          <p:cNvSpPr txBox="1"/>
          <p:nvPr/>
        </p:nvSpPr>
        <p:spPr>
          <a:xfrm>
            <a:off x="571018" y="1143000"/>
            <a:ext cx="76962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Extend the expiration date of the Trunk Highway funds appropriated in 2012 for damage sustained in flooding from June 30, 2015 to June 30, 2018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Jay Cooke State Park is the primary reason for the extension.  Design issues and construction seasons have caused delays in the start of this project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project has a planned letting date in March of 2015</a:t>
            </a:r>
            <a:endParaRPr lang="en-US" sz="2400" dirty="0"/>
          </a:p>
        </p:txBody>
      </p:sp>
      <p:sp>
        <p:nvSpPr>
          <p:cNvPr id="3" name="Slide Number Placeholder 2"/>
          <p:cNvSpPr>
            <a:spLocks noGrp="1"/>
          </p:cNvSpPr>
          <p:nvPr>
            <p:ph type="sldNum" sz="quarter" idx="12"/>
          </p:nvPr>
        </p:nvSpPr>
        <p:spPr/>
        <p:txBody>
          <a:bodyPr/>
          <a:lstStyle/>
          <a:p>
            <a:fld id="{FC082251-9C5F-45DA-A60A-ACD617B80C5F}" type="slidenum">
              <a:rPr lang="en-US" smtClean="0"/>
              <a:pPr/>
              <a:t>33</a:t>
            </a:fld>
            <a:endParaRPr lang="en-US" dirty="0"/>
          </a:p>
        </p:txBody>
      </p:sp>
    </p:spTree>
    <p:extLst>
      <p:ext uri="{BB962C8B-B14F-4D97-AF65-F5344CB8AC3E}">
        <p14:creationId xmlns:p14="http://schemas.microsoft.com/office/powerpoint/2010/main" val="570245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27038"/>
            <a:ext cx="8229600" cy="7159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Software Sales and Licensing Revenue</a:t>
            </a:r>
            <a:endParaRPr lang="en-US" sz="2400" dirty="0"/>
          </a:p>
        </p:txBody>
      </p:sp>
      <p:sp>
        <p:nvSpPr>
          <p:cNvPr id="3" name="TextBox 2"/>
          <p:cNvSpPr txBox="1"/>
          <p:nvPr/>
        </p:nvSpPr>
        <p:spPr>
          <a:xfrm>
            <a:off x="685800" y="1295400"/>
            <a:ext cx="79248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Require that the proceeds from the sale or licensing of any software developed with Trunk Highway funds be deposited into the Trunk Highway fund rather than deposited in the MN.IT services revolving fund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No sales are currently pending, but MnDOT spends substantial trunk highway dollars on software development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Minnesota Pollution control agency currently has a similar law</a:t>
            </a:r>
            <a:endParaRPr lang="en-US" dirty="0"/>
          </a:p>
        </p:txBody>
      </p:sp>
      <p:sp>
        <p:nvSpPr>
          <p:cNvPr id="5" name="Slide Number Placeholder 4"/>
          <p:cNvSpPr>
            <a:spLocks noGrp="1"/>
          </p:cNvSpPr>
          <p:nvPr>
            <p:ph type="sldNum" sz="quarter" idx="12"/>
          </p:nvPr>
        </p:nvSpPr>
        <p:spPr/>
        <p:txBody>
          <a:bodyPr/>
          <a:lstStyle/>
          <a:p>
            <a:fld id="{FC082251-9C5F-45DA-A60A-ACD617B80C5F}" type="slidenum">
              <a:rPr lang="en-US" smtClean="0"/>
              <a:pPr/>
              <a:t>34</a:t>
            </a:fld>
            <a:endParaRPr lang="en-US" dirty="0"/>
          </a:p>
        </p:txBody>
      </p:sp>
    </p:spTree>
    <p:extLst>
      <p:ext uri="{BB962C8B-B14F-4D97-AF65-F5344CB8AC3E}">
        <p14:creationId xmlns:p14="http://schemas.microsoft.com/office/powerpoint/2010/main" val="3187455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27038"/>
            <a:ext cx="8229600" cy="7159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Tort Claims</a:t>
            </a:r>
            <a:endParaRPr lang="en-US" sz="2400" dirty="0"/>
          </a:p>
        </p:txBody>
      </p:sp>
      <p:sp>
        <p:nvSpPr>
          <p:cNvPr id="3" name="TextBox 2"/>
          <p:cNvSpPr txBox="1"/>
          <p:nvPr/>
        </p:nvSpPr>
        <p:spPr>
          <a:xfrm>
            <a:off x="685800" y="1066800"/>
            <a:ext cx="7620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amount appropriated to Minnesota Management and Budget to pay MnDOT’s tort claims be appropriated directly to MnDOT for the same purpose - $600,000 per year  </a:t>
            </a:r>
          </a:p>
        </p:txBody>
      </p:sp>
      <p:sp>
        <p:nvSpPr>
          <p:cNvPr id="4" name="TextBox 3"/>
          <p:cNvSpPr txBox="1"/>
          <p:nvPr/>
        </p:nvSpPr>
        <p:spPr>
          <a:xfrm>
            <a:off x="681459" y="3886200"/>
            <a:ext cx="6934200" cy="187743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Transfer $25,000 from the Agency Management budget activity in the State Airports Fund to the Aeronautics budget activity to be used for the same purpose</a:t>
            </a:r>
          </a:p>
          <a:p>
            <a:endParaRPr lang="en-US" sz="2000" dirty="0"/>
          </a:p>
        </p:txBody>
      </p:sp>
      <p:sp>
        <p:nvSpPr>
          <p:cNvPr id="7" name="Title 1"/>
          <p:cNvSpPr txBox="1">
            <a:spLocks/>
          </p:cNvSpPr>
          <p:nvPr/>
        </p:nvSpPr>
        <p:spPr>
          <a:xfrm>
            <a:off x="609600" y="3017838"/>
            <a:ext cx="7924800" cy="715962"/>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2400" dirty="0" smtClean="0"/>
          </a:p>
          <a:p>
            <a:r>
              <a:rPr lang="en-US" sz="2600" dirty="0"/>
              <a:t>Aeronautics Network Appropriation Transfer</a:t>
            </a:r>
          </a:p>
        </p:txBody>
      </p:sp>
      <p:sp>
        <p:nvSpPr>
          <p:cNvPr id="8" name="Slide Number Placeholder 7"/>
          <p:cNvSpPr>
            <a:spLocks noGrp="1"/>
          </p:cNvSpPr>
          <p:nvPr>
            <p:ph type="sldNum" sz="quarter" idx="12"/>
          </p:nvPr>
        </p:nvSpPr>
        <p:spPr/>
        <p:txBody>
          <a:bodyPr/>
          <a:lstStyle/>
          <a:p>
            <a:fld id="{FC082251-9C5F-45DA-A60A-ACD617B80C5F}" type="slidenum">
              <a:rPr lang="en-US" smtClean="0"/>
              <a:pPr/>
              <a:t>35</a:t>
            </a:fld>
            <a:endParaRPr lang="en-US" dirty="0"/>
          </a:p>
        </p:txBody>
      </p:sp>
    </p:spTree>
    <p:extLst>
      <p:ext uri="{BB962C8B-B14F-4D97-AF65-F5344CB8AC3E}">
        <p14:creationId xmlns:p14="http://schemas.microsoft.com/office/powerpoint/2010/main" val="2515003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Questions?</a:t>
            </a:r>
            <a:br>
              <a:rPr lang="en-US" sz="4000" dirty="0"/>
            </a:br>
            <a:endParaRPr lang="en-US" dirty="0"/>
          </a:p>
        </p:txBody>
      </p:sp>
      <p:sp>
        <p:nvSpPr>
          <p:cNvPr id="5" name="Rectangle 4"/>
          <p:cNvSpPr/>
          <p:nvPr/>
        </p:nvSpPr>
        <p:spPr>
          <a:xfrm>
            <a:off x="2286000" y="1951673"/>
            <a:ext cx="4572000" cy="3631763"/>
          </a:xfrm>
          <a:prstGeom prst="rect">
            <a:avLst/>
          </a:prstGeom>
        </p:spPr>
        <p:txBody>
          <a:bodyPr>
            <a:spAutoFit/>
          </a:bodyPr>
          <a:lstStyle/>
          <a:p>
            <a:pPr algn="ctr">
              <a:buNone/>
              <a:defRPr/>
            </a:pPr>
            <a:r>
              <a:rPr lang="en-US" sz="3200" dirty="0" smtClean="0"/>
              <a:t>Tracy Hatch</a:t>
            </a:r>
            <a:endParaRPr lang="en-US" sz="3200" dirty="0"/>
          </a:p>
          <a:p>
            <a:pPr algn="ctr">
              <a:buNone/>
              <a:defRPr/>
            </a:pPr>
            <a:endParaRPr lang="en-US" dirty="0"/>
          </a:p>
          <a:p>
            <a:pPr algn="ctr">
              <a:buNone/>
              <a:defRPr/>
            </a:pPr>
            <a:r>
              <a:rPr lang="en-US" sz="2400" i="1" dirty="0"/>
              <a:t>Deputy Commissioner</a:t>
            </a:r>
          </a:p>
          <a:p>
            <a:pPr algn="ctr">
              <a:buNone/>
              <a:defRPr/>
            </a:pPr>
            <a:r>
              <a:rPr lang="en-US" sz="2400" i="1" dirty="0"/>
              <a:t>Chief Financial Officer</a:t>
            </a:r>
          </a:p>
          <a:p>
            <a:pPr algn="ctr">
              <a:buNone/>
              <a:defRPr/>
            </a:pPr>
            <a:r>
              <a:rPr lang="en-US" sz="2400" i="1" dirty="0"/>
              <a:t>Chief Operating Officer</a:t>
            </a:r>
          </a:p>
          <a:p>
            <a:pPr algn="ctr">
              <a:buNone/>
              <a:defRPr/>
            </a:pPr>
            <a:endParaRPr lang="en-US" dirty="0"/>
          </a:p>
          <a:p>
            <a:pPr algn="ctr">
              <a:buNone/>
              <a:defRPr/>
            </a:pPr>
            <a:r>
              <a:rPr lang="en-US" sz="2400" dirty="0"/>
              <a:t>651.366.4811</a:t>
            </a:r>
          </a:p>
          <a:p>
            <a:pPr algn="ctr">
              <a:buNone/>
              <a:defRPr/>
            </a:pPr>
            <a:endParaRPr lang="en-US" sz="2400" dirty="0"/>
          </a:p>
          <a:p>
            <a:pPr algn="ctr">
              <a:buNone/>
              <a:defRPr/>
            </a:pPr>
            <a:r>
              <a:rPr lang="en-US" sz="2400" dirty="0"/>
              <a:t>tracy.hatch@state.mn.us</a:t>
            </a:r>
          </a:p>
          <a:p>
            <a:pPr algn="ctr">
              <a:defRPr/>
            </a:pPr>
            <a:endParaRPr lang="en-US" dirty="0">
              <a:solidFill>
                <a:schemeClr val="bg1">
                  <a:lumMod val="95000"/>
                </a:schemeClr>
              </a:solidFill>
            </a:endParaRPr>
          </a:p>
        </p:txBody>
      </p:sp>
      <p:sp>
        <p:nvSpPr>
          <p:cNvPr id="2" name="Slide Number Placeholder 1"/>
          <p:cNvSpPr>
            <a:spLocks noGrp="1"/>
          </p:cNvSpPr>
          <p:nvPr>
            <p:ph type="sldNum" sz="quarter" idx="12"/>
          </p:nvPr>
        </p:nvSpPr>
        <p:spPr/>
        <p:txBody>
          <a:bodyPr/>
          <a:lstStyle/>
          <a:p>
            <a:fld id="{FC082251-9C5F-45DA-A60A-ACD617B80C5F}" type="slidenum">
              <a:rPr lang="en-US" smtClean="0"/>
              <a:pPr/>
              <a:t>36</a:t>
            </a:fld>
            <a:endParaRPr lang="en-US" dirty="0"/>
          </a:p>
        </p:txBody>
      </p:sp>
    </p:spTree>
    <p:extLst>
      <p:ext uri="{BB962C8B-B14F-4D97-AF65-F5344CB8AC3E}">
        <p14:creationId xmlns:p14="http://schemas.microsoft.com/office/powerpoint/2010/main" val="273669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92213"/>
            <a:ext cx="4495800" cy="4572000"/>
          </a:xfrm>
        </p:spPr>
        <p:txBody>
          <a:bodyPr>
            <a:normAutofit/>
          </a:bodyPr>
          <a:lstStyle/>
          <a:p>
            <a:pPr marL="108914" indent="0">
              <a:buFont typeface="Wingdings 3" pitchFamily="18" charset="2"/>
              <a:buNone/>
              <a:defRPr/>
            </a:pPr>
            <a:endParaRPr lang="en-US" sz="2400" b="1" dirty="0">
              <a:latin typeface="Arial" panose="020B0604020202020204" pitchFamily="34" charset="0"/>
              <a:cs typeface="Arial" panose="020B0604020202020204" pitchFamily="34" charset="0"/>
            </a:endParaRPr>
          </a:p>
          <a:p>
            <a:pPr marL="647217" indent="-514350">
              <a:spcAft>
                <a:spcPts val="600"/>
              </a:spcAft>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Tourism has risen 54% since 2000 and is growing </a:t>
            </a:r>
            <a:endParaRPr lang="en-US" sz="2600" dirty="0">
              <a:latin typeface="Arial" panose="020B0604020202020204" pitchFamily="34" charset="0"/>
              <a:cs typeface="Arial" panose="020B0604020202020204" pitchFamily="34" charset="0"/>
            </a:endParaRPr>
          </a:p>
          <a:p>
            <a:pPr marL="647217" indent="-514350">
              <a:spcAft>
                <a:spcPts val="600"/>
              </a:spcAft>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Truck </a:t>
            </a:r>
            <a:r>
              <a:rPr lang="en-US" sz="2600" dirty="0">
                <a:latin typeface="Arial" panose="020B0604020202020204" pitchFamily="34" charset="0"/>
                <a:cs typeface="Arial" panose="020B0604020202020204" pitchFamily="34" charset="0"/>
              </a:rPr>
              <a:t>freight </a:t>
            </a:r>
            <a:r>
              <a:rPr lang="en-US" sz="2600" dirty="0" smtClean="0">
                <a:latin typeface="Arial" panose="020B0604020202020204" pitchFamily="34" charset="0"/>
                <a:cs typeface="Arial" panose="020B0604020202020204" pitchFamily="34" charset="0"/>
              </a:rPr>
              <a:t>projected to increase </a:t>
            </a:r>
            <a:r>
              <a:rPr lang="en-US" sz="2600" dirty="0">
                <a:latin typeface="Arial" panose="020B0604020202020204" pitchFamily="34" charset="0"/>
                <a:cs typeface="Arial" panose="020B0604020202020204" pitchFamily="34" charset="0"/>
              </a:rPr>
              <a:t>30% </a:t>
            </a:r>
            <a:r>
              <a:rPr lang="en-US" sz="2600" dirty="0" smtClean="0">
                <a:latin typeface="Arial" panose="020B0604020202020204" pitchFamily="34" charset="0"/>
                <a:cs typeface="Arial" panose="020B0604020202020204" pitchFamily="34" charset="0"/>
              </a:rPr>
              <a:t>by 2030 </a:t>
            </a:r>
          </a:p>
          <a:p>
            <a:pPr marL="647217" indent="-514350">
              <a:spcAft>
                <a:spcPts val="600"/>
              </a:spcAft>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Rail </a:t>
            </a:r>
            <a:r>
              <a:rPr lang="en-US" sz="2600" dirty="0">
                <a:latin typeface="Arial" panose="020B0604020202020204" pitchFamily="34" charset="0"/>
                <a:cs typeface="Arial" panose="020B0604020202020204" pitchFamily="34" charset="0"/>
              </a:rPr>
              <a:t>traffic will </a:t>
            </a:r>
            <a:r>
              <a:rPr lang="en-US" sz="2600" dirty="0" smtClean="0">
                <a:latin typeface="Arial" panose="020B0604020202020204" pitchFamily="34" charset="0"/>
                <a:cs typeface="Arial" panose="020B0604020202020204" pitchFamily="34" charset="0"/>
              </a:rPr>
              <a:t>continue to increase </a:t>
            </a:r>
            <a:endParaRPr lang="en-US" sz="2600" dirty="0">
              <a:latin typeface="Arial" panose="020B0604020202020204" pitchFamily="34" charset="0"/>
              <a:cs typeface="Arial" panose="020B0604020202020204" pitchFamily="34" charset="0"/>
            </a:endParaRPr>
          </a:p>
          <a:p>
            <a:pPr marL="647217" indent="-514350">
              <a:spcAft>
                <a:spcPts val="600"/>
              </a:spcAft>
              <a:buClr>
                <a:srgbClr val="003F5F"/>
              </a:buClr>
              <a:buFont typeface="Arial" panose="020B0604020202020204" pitchFamily="34" charset="0"/>
              <a:buChar char="•"/>
              <a:defRPr/>
            </a:pPr>
            <a:r>
              <a:rPr lang="en-US" sz="2600" dirty="0">
                <a:solidFill>
                  <a:srgbClr val="003F5F"/>
                </a:solidFill>
                <a:latin typeface="Arial" panose="020B0604020202020204" pitchFamily="34" charset="0"/>
                <a:cs typeface="Arial" panose="020B0604020202020204" pitchFamily="34" charset="0"/>
              </a:rPr>
              <a:t>Nearly 1 million new Minnesotans by 2040 </a:t>
            </a:r>
          </a:p>
          <a:p>
            <a:pPr marL="109728" indent="0">
              <a:buFont typeface="Wingdings 3" pitchFamily="18" charset="2"/>
              <a:buNone/>
              <a:defRPr/>
            </a:pPr>
            <a:endParaRPr lang="en-US" sz="1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1000" y="381000"/>
            <a:ext cx="8229600" cy="1143000"/>
          </a:xfrm>
        </p:spPr>
        <p:txBody>
          <a:bodyPr/>
          <a:lstStyle/>
          <a:p>
            <a:pPr>
              <a:defRPr/>
            </a:pPr>
            <a:r>
              <a:rPr lang="en-US" sz="3600" dirty="0" smtClean="0">
                <a:latin typeface="Arial" panose="020B0604020202020204" pitchFamily="34" charset="0"/>
                <a:cs typeface="Arial" panose="020B0604020202020204" pitchFamily="34" charset="0"/>
              </a:rPr>
              <a:t>Age and use of system </a:t>
            </a:r>
            <a:endParaRPr lang="en-US" sz="3600" dirty="0">
              <a:latin typeface="Arial" panose="020B0604020202020204" pitchFamily="34" charset="0"/>
              <a:cs typeface="Arial" panose="020B0604020202020204" pitchFamily="34" charset="0"/>
            </a:endParaRP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00"/>
              </a:spcBef>
              <a:buClr>
                <a:schemeClr val="tx2"/>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tx2"/>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tx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tx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tx2"/>
              </a:buClr>
              <a:buFont typeface="Wingdings 2" pitchFamily="18" charset="2"/>
              <a:buChar char=""/>
              <a:defRPr>
                <a:solidFill>
                  <a:schemeClr val="tx1"/>
                </a:solidFill>
                <a:latin typeface="Lucida Sans Unicode" pitchFamily="34" charset="0"/>
              </a:defRPr>
            </a:lvl5pPr>
            <a:lvl6pPr marL="2514600" indent="-228600" defTabSz="90805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6pPr>
            <a:lvl7pPr marL="2971800" indent="-228600" defTabSz="90805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7pPr>
            <a:lvl8pPr marL="3429000" indent="-228600" defTabSz="90805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8pPr>
            <a:lvl9pPr marL="3886200" indent="-228600" defTabSz="908050" eaLnBrk="0" fontAlgn="base" hangingPunct="0">
              <a:spcBef>
                <a:spcPts val="350"/>
              </a:spcBef>
              <a:spcAft>
                <a:spcPct val="0"/>
              </a:spcAft>
              <a:buClr>
                <a:schemeClr val="tx2"/>
              </a:buClr>
              <a:buFont typeface="Wingdings 2" pitchFamily="18" charset="2"/>
              <a:buChar char=""/>
              <a:defRPr>
                <a:solidFill>
                  <a:schemeClr val="tx1"/>
                </a:solidFill>
                <a:latin typeface="Lucida Sans Unicode" pitchFamily="34" charset="0"/>
              </a:defRPr>
            </a:lvl9pPr>
          </a:lstStyle>
          <a:p>
            <a:pPr defTabSz="908050" eaLnBrk="1" fontAlgn="base" hangingPunct="1">
              <a:spcBef>
                <a:spcPct val="0"/>
              </a:spcBef>
              <a:spcAft>
                <a:spcPct val="0"/>
              </a:spcAft>
              <a:buClrTx/>
              <a:buSzTx/>
              <a:buFontTx/>
              <a:buNone/>
            </a:pPr>
            <a:fld id="{0A62802C-FB6D-4C09-8E10-3A25DFABE695}" type="slidenum">
              <a:rPr lang="en-US" altLang="en-US" sz="1000" smtClean="0">
                <a:solidFill>
                  <a:srgbClr val="003F5F"/>
                </a:solidFill>
                <a:latin typeface="Arial" pitchFamily="34" charset="0"/>
                <a:cs typeface="Arial" pitchFamily="34" charset="0"/>
              </a:rPr>
              <a:pPr defTabSz="908050" eaLnBrk="1" fontAlgn="base" hangingPunct="1">
                <a:spcBef>
                  <a:spcPct val="0"/>
                </a:spcBef>
                <a:spcAft>
                  <a:spcPct val="0"/>
                </a:spcAft>
                <a:buClrTx/>
                <a:buSzTx/>
                <a:buFontTx/>
                <a:buNone/>
              </a:pPr>
              <a:t>4</a:t>
            </a:fld>
            <a:endParaRPr lang="en-US" altLang="en-US" sz="1000" smtClean="0">
              <a:solidFill>
                <a:srgbClr val="003F5F"/>
              </a:solidFill>
              <a:latin typeface="Arial" pitchFamily="34" charset="0"/>
              <a:cs typeface="Arial" pitchFamily="34" charset="0"/>
            </a:endParaRPr>
          </a:p>
        </p:txBody>
      </p:sp>
      <p:pic>
        <p:nvPicPr>
          <p:cNvPr id="624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135313" cy="416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742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197" y="533400"/>
            <a:ext cx="3003099" cy="168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95300" y="381000"/>
            <a:ext cx="8229600" cy="1143000"/>
          </a:xfrm>
        </p:spPr>
        <p:txBody>
          <a:bodyPr>
            <a:noAutofit/>
          </a:bodyPr>
          <a:lstStyle/>
          <a:p>
            <a:pPr>
              <a:defRPr/>
            </a:pPr>
            <a:r>
              <a:rPr lang="en-US" sz="3600" kern="0" dirty="0" smtClean="0">
                <a:solidFill>
                  <a:srgbClr val="002960"/>
                </a:solidFill>
                <a:effectLst/>
                <a:latin typeface="Arial"/>
              </a:rPr>
              <a:t>What’s in store</a:t>
            </a:r>
            <a:endParaRPr lang="en-US" sz="3600" dirty="0"/>
          </a:p>
        </p:txBody>
      </p:sp>
      <p:sp>
        <p:nvSpPr>
          <p:cNvPr id="70660" name="Content Placeholder 5"/>
          <p:cNvSpPr>
            <a:spLocks noGrp="1"/>
          </p:cNvSpPr>
          <p:nvPr>
            <p:ph idx="1"/>
          </p:nvPr>
        </p:nvSpPr>
        <p:spPr>
          <a:xfrm>
            <a:off x="533400" y="1417638"/>
            <a:ext cx="3810000" cy="4525962"/>
          </a:xfrm>
        </p:spPr>
        <p:txBody>
          <a:bodyPr>
            <a:normAutofit fontScale="85000" lnSpcReduction="20000"/>
          </a:bodyPr>
          <a:lstStyle/>
          <a:p>
            <a:pPr>
              <a:buFont typeface="Arial" panose="020B0604020202020204" pitchFamily="34" charset="0"/>
              <a:buChar char="•"/>
            </a:pPr>
            <a:endParaRPr lang="en-GB" altLang="en-US" sz="1300" b="1" dirty="0" smtClean="0">
              <a:latin typeface="Arial" charset="0"/>
              <a:cs typeface="Arial" charset="0"/>
            </a:endParaRPr>
          </a:p>
          <a:p>
            <a:pPr>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State Highway miles in poor condition will steadily increase from 671 to 1,176 by 2024 - a 75% increase</a:t>
            </a:r>
            <a:endParaRPr lang="en-GB" altLang="en-US" sz="17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Traffic congestion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trip reliability will get worse </a:t>
            </a:r>
          </a:p>
          <a:p>
            <a:pPr marL="109728" indent="0">
              <a:buNone/>
            </a:pPr>
            <a:endParaRPr lang="en-GB" alt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Millions lost and quality of life suffer </a:t>
            </a:r>
            <a:r>
              <a:rPr lang="en-GB" altLang="en-US" dirty="0">
                <a:latin typeface="Arial" panose="020B0604020202020204" pitchFamily="34" charset="0"/>
                <a:cs typeface="Arial" panose="020B0604020202020204" pitchFamily="34" charset="0"/>
              </a:rPr>
              <a:t>due to </a:t>
            </a:r>
            <a:r>
              <a:rPr lang="en-GB" altLang="en-US" dirty="0" smtClean="0">
                <a:latin typeface="Arial" panose="020B0604020202020204" pitchFamily="34" charset="0"/>
                <a:cs typeface="Arial" panose="020B0604020202020204" pitchFamily="34" charset="0"/>
              </a:rPr>
              <a:t>traffic jams, restrictions on bridges</a:t>
            </a:r>
            <a:endParaRPr lang="en-GB" altLang="en-US" dirty="0">
              <a:latin typeface="Arial" panose="020B0604020202020204" pitchFamily="34" charset="0"/>
              <a:cs typeface="Arial" panose="020B0604020202020204" pitchFamily="34" charset="0"/>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75864"/>
            <a:ext cx="3207870" cy="229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302" y="3767329"/>
            <a:ext cx="3003098" cy="240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C082251-9C5F-45DA-A60A-ACD617B80C5F}" type="slidenum">
              <a:rPr lang="en-US" smtClean="0"/>
              <a:pPr/>
              <a:t>5</a:t>
            </a:fld>
            <a:endParaRPr lang="en-US" dirty="0"/>
          </a:p>
        </p:txBody>
      </p:sp>
    </p:spTree>
    <p:extLst>
      <p:ext uri="{BB962C8B-B14F-4D97-AF65-F5344CB8AC3E}">
        <p14:creationId xmlns:p14="http://schemas.microsoft.com/office/powerpoint/2010/main" val="1289880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61475447"/>
              </p:ext>
            </p:extLst>
          </p:nvPr>
        </p:nvGraphicFramePr>
        <p:xfrm>
          <a:off x="0" y="944563"/>
          <a:ext cx="9144001" cy="5962810"/>
        </p:xfrm>
        <a:graphic>
          <a:graphicData uri="http://schemas.openxmlformats.org/drawingml/2006/table">
            <a:tbl>
              <a:tblPr firstRow="1" bandRow="1">
                <a:tableStyleId>{5C22544A-7EE6-4342-B048-85BDC9FD1C3A}</a:tableStyleId>
              </a:tblPr>
              <a:tblGrid>
                <a:gridCol w="2438400"/>
                <a:gridCol w="1504427"/>
                <a:gridCol w="5201174"/>
              </a:tblGrid>
              <a:tr h="1333876">
                <a:tc>
                  <a:txBody>
                    <a:bodyPr/>
                    <a:lstStyle/>
                    <a:p>
                      <a:pPr algn="ctr"/>
                      <a:r>
                        <a:rPr lang="en-US" u="none" baseline="0" dirty="0" smtClean="0"/>
                        <a:t>Description</a:t>
                      </a:r>
                      <a:endParaRPr lang="en-US" u="none" dirty="0"/>
                    </a:p>
                  </a:txBody>
                  <a:tcPr anchor="ctr"/>
                </a:tc>
                <a:tc>
                  <a:txBody>
                    <a:bodyPr/>
                    <a:lstStyle/>
                    <a:p>
                      <a:pPr algn="ctr"/>
                      <a:r>
                        <a:rPr lang="en-US" u="none" dirty="0" smtClean="0"/>
                        <a:t>10-year</a:t>
                      </a:r>
                      <a:r>
                        <a:rPr lang="en-US" u="none" baseline="0" dirty="0" smtClean="0"/>
                        <a:t> Additional </a:t>
                      </a:r>
                      <a:r>
                        <a:rPr lang="en-US" u="none" dirty="0" smtClean="0"/>
                        <a:t>Funding Level</a:t>
                      </a:r>
                      <a:endParaRPr lang="en-US" u="none" dirty="0"/>
                    </a:p>
                  </a:txBody>
                  <a:tcPr anchor="ctr"/>
                </a:tc>
                <a:tc>
                  <a:txBody>
                    <a:bodyPr/>
                    <a:lstStyle/>
                    <a:p>
                      <a:pPr algn="ctr"/>
                      <a:r>
                        <a:rPr lang="en-US" u="none" dirty="0" smtClean="0"/>
                        <a:t>Key Outcomes</a:t>
                      </a:r>
                      <a:endParaRPr lang="en-US" u="none" dirty="0"/>
                    </a:p>
                  </a:txBody>
                  <a:tcPr anchor="ctr"/>
                </a:tc>
              </a:tr>
              <a:tr h="1459388">
                <a:tc>
                  <a:txBody>
                    <a:bodyPr/>
                    <a:lstStyle/>
                    <a:p>
                      <a:r>
                        <a:rPr lang="en-US" dirty="0" smtClean="0"/>
                        <a:t>“Status Quo”</a:t>
                      </a:r>
                    </a:p>
                    <a:p>
                      <a:r>
                        <a:rPr lang="en-US" dirty="0" smtClean="0"/>
                        <a:t>MN State Highway Investment Plan</a:t>
                      </a:r>
                      <a:endParaRPr lang="en-US" dirty="0"/>
                    </a:p>
                  </a:txBody>
                  <a:tcPr>
                    <a:solidFill>
                      <a:schemeClr val="bg1">
                        <a:lumMod val="65000"/>
                      </a:schemeClr>
                    </a:solidFill>
                  </a:tcPr>
                </a:tc>
                <a:tc>
                  <a:txBody>
                    <a:bodyPr/>
                    <a:lstStyle/>
                    <a:p>
                      <a:pPr algn="ctr"/>
                      <a:r>
                        <a:rPr lang="en-US" dirty="0" smtClean="0"/>
                        <a:t>$0</a:t>
                      </a:r>
                      <a:endParaRPr lang="en-US" dirty="0"/>
                    </a:p>
                  </a:txBody>
                  <a:tcPr>
                    <a:solidFill>
                      <a:schemeClr val="bg1">
                        <a:lumMod val="65000"/>
                      </a:schemeClr>
                    </a:solidFill>
                  </a:tcPr>
                </a:tc>
                <a:tc>
                  <a:txBody>
                    <a:bodyPr/>
                    <a:lstStyle/>
                    <a:p>
                      <a:pPr marL="285750" indent="-285750">
                        <a:buFontTx/>
                        <a:buChar char="-"/>
                      </a:pPr>
                      <a:r>
                        <a:rPr lang="en-US" sz="1400" dirty="0" smtClean="0"/>
                        <a:t>Manage deterioration on the system</a:t>
                      </a:r>
                    </a:p>
                    <a:p>
                      <a:pPr marL="740334" lvl="1" indent="-285750">
                        <a:buFontTx/>
                        <a:buChar char="-"/>
                      </a:pPr>
                      <a:r>
                        <a:rPr lang="en-US" sz="1400" dirty="0" smtClean="0"/>
                        <a:t>75%</a:t>
                      </a:r>
                      <a:r>
                        <a:rPr lang="en-US" sz="1400" baseline="0" dirty="0" smtClean="0"/>
                        <a:t> more</a:t>
                      </a:r>
                      <a:r>
                        <a:rPr lang="en-US" sz="1400" dirty="0" smtClean="0"/>
                        <a:t> miles in poor condition by 2024</a:t>
                      </a:r>
                    </a:p>
                    <a:p>
                      <a:pPr marL="740334" lvl="1" indent="-285750">
                        <a:buFontTx/>
                        <a:buChar char="-"/>
                      </a:pPr>
                      <a:r>
                        <a:rPr lang="en-US" sz="1400" dirty="0" smtClean="0"/>
                        <a:t>Est. </a:t>
                      </a:r>
                      <a:r>
                        <a:rPr lang="en-US" sz="1400" baseline="0" dirty="0" smtClean="0"/>
                        <a:t>640+ bridges (20%) in poor condition</a:t>
                      </a:r>
                    </a:p>
                    <a:p>
                      <a:pPr marL="285750" lvl="0" indent="-285750">
                        <a:buFontTx/>
                        <a:buChar char="-"/>
                      </a:pPr>
                      <a:r>
                        <a:rPr lang="en-US" sz="1400" baseline="0" dirty="0" smtClean="0"/>
                        <a:t>Limited expansion; spot mobility and safety projects</a:t>
                      </a:r>
                    </a:p>
                    <a:p>
                      <a:pPr marL="740334" lvl="1" indent="-285750">
                        <a:buFontTx/>
                        <a:buChar char="-"/>
                      </a:pPr>
                      <a:r>
                        <a:rPr lang="en-US" sz="1400" baseline="0" dirty="0" smtClean="0"/>
                        <a:t>Existing Corridors of Commerce construction projects only</a:t>
                      </a:r>
                    </a:p>
                    <a:p>
                      <a:pPr marL="740334" lvl="1" indent="-285750">
                        <a:buFontTx/>
                        <a:buChar char="-"/>
                      </a:pPr>
                      <a:r>
                        <a:rPr lang="en-US" sz="1400" baseline="0" dirty="0" smtClean="0"/>
                        <a:t>Several MnPASS lanes will not be built</a:t>
                      </a:r>
                      <a:endParaRPr lang="en-US" dirty="0" smtClean="0"/>
                    </a:p>
                  </a:txBody>
                  <a:tcPr>
                    <a:solidFill>
                      <a:schemeClr val="bg1">
                        <a:lumMod val="65000"/>
                      </a:schemeClr>
                    </a:solidFill>
                  </a:tcPr>
                </a:tc>
              </a:tr>
              <a:tr h="718241">
                <a:tc>
                  <a:txBody>
                    <a:bodyPr/>
                    <a:lstStyle/>
                    <a:p>
                      <a:r>
                        <a:rPr lang="en-US" dirty="0" smtClean="0"/>
                        <a:t>“Maintenance”</a:t>
                      </a:r>
                    </a:p>
                    <a:p>
                      <a:r>
                        <a:rPr lang="en-US" dirty="0" smtClean="0"/>
                        <a:t>(TFAC Scenario 2)</a:t>
                      </a:r>
                      <a:endParaRPr lang="en-US" dirty="0"/>
                    </a:p>
                  </a:txBody>
                  <a:tcPr>
                    <a:solidFill>
                      <a:schemeClr val="bg1">
                        <a:lumMod val="85000"/>
                      </a:schemeClr>
                    </a:solidFill>
                  </a:tcPr>
                </a:tc>
                <a:tc>
                  <a:txBody>
                    <a:bodyPr/>
                    <a:lstStyle/>
                    <a:p>
                      <a:pPr algn="ctr"/>
                      <a:r>
                        <a:rPr lang="en-US" dirty="0" smtClean="0"/>
                        <a:t>$2.5B</a:t>
                      </a:r>
                      <a:endParaRPr lang="en-US" dirty="0"/>
                    </a:p>
                  </a:txBody>
                  <a:tcPr>
                    <a:solidFill>
                      <a:schemeClr val="bg1">
                        <a:lumMod val="85000"/>
                      </a:schemeClr>
                    </a:solidFill>
                  </a:tcPr>
                </a:tc>
                <a:tc>
                  <a:txBody>
                    <a:bodyPr/>
                    <a:lstStyle/>
                    <a:p>
                      <a:pPr marL="285750" indent="-285750">
                        <a:buFontTx/>
                        <a:buChar char="-"/>
                      </a:pPr>
                      <a:r>
                        <a:rPr lang="en-US" sz="1400" dirty="0" smtClean="0"/>
                        <a:t>Maintain current</a:t>
                      </a:r>
                      <a:r>
                        <a:rPr lang="en-US" sz="1400" baseline="0" dirty="0" smtClean="0"/>
                        <a:t> condition of </a:t>
                      </a:r>
                      <a:r>
                        <a:rPr lang="en-US" sz="1400" dirty="0" smtClean="0"/>
                        <a:t>pavements</a:t>
                      </a:r>
                      <a:r>
                        <a:rPr lang="en-US" sz="1400" baseline="0" dirty="0" smtClean="0"/>
                        <a:t> and bridges</a:t>
                      </a:r>
                    </a:p>
                    <a:p>
                      <a:pPr marL="285750" indent="-285750">
                        <a:buFontTx/>
                        <a:buChar char="-"/>
                      </a:pPr>
                      <a:r>
                        <a:rPr lang="en-US" sz="1400" baseline="0" dirty="0" smtClean="0"/>
                        <a:t>No expansion beyond what is currently programmed</a:t>
                      </a:r>
                      <a:endParaRPr lang="en-US" sz="1400" dirty="0"/>
                    </a:p>
                  </a:txBody>
                  <a:tcPr>
                    <a:solidFill>
                      <a:schemeClr val="bg1">
                        <a:lumMod val="85000"/>
                      </a:schemeClr>
                    </a:solidFill>
                  </a:tcPr>
                </a:tc>
              </a:tr>
              <a:tr h="2325733">
                <a:tc>
                  <a:txBody>
                    <a:bodyPr/>
                    <a:lstStyle/>
                    <a:p>
                      <a:pPr algn="r"/>
                      <a:endParaRPr lang="en-US" sz="1600" dirty="0" smtClean="0">
                        <a:solidFill>
                          <a:schemeClr val="bg1"/>
                        </a:solidFill>
                      </a:endParaRPr>
                    </a:p>
                    <a:p>
                      <a:pPr algn="r"/>
                      <a:endParaRPr lang="en-US" sz="1600" dirty="0" smtClean="0">
                        <a:solidFill>
                          <a:schemeClr val="bg1"/>
                        </a:solidFill>
                      </a:endParaRPr>
                    </a:p>
                    <a:p>
                      <a:pPr algn="r"/>
                      <a:endParaRPr lang="en-US" sz="1600" dirty="0" smtClean="0">
                        <a:solidFill>
                          <a:schemeClr val="bg1"/>
                        </a:solidFill>
                      </a:endParaRPr>
                    </a:p>
                  </a:txBody>
                  <a:tcPr>
                    <a:solidFill>
                      <a:schemeClr val="accent1">
                        <a:lumMod val="60000"/>
                        <a:lumOff val="40000"/>
                      </a:schemeClr>
                    </a:solidFill>
                  </a:tcPr>
                </a:tc>
                <a:tc>
                  <a:txBody>
                    <a:bodyPr/>
                    <a:lstStyle/>
                    <a:p>
                      <a:pPr algn="ctr"/>
                      <a:r>
                        <a:rPr lang="en-US" dirty="0" smtClean="0">
                          <a:solidFill>
                            <a:schemeClr val="bg1"/>
                          </a:solidFill>
                        </a:rPr>
                        <a:t>$6B</a:t>
                      </a:r>
                    </a:p>
                    <a:p>
                      <a:pPr algn="ctr"/>
                      <a:endParaRPr lang="en-US" dirty="0">
                        <a:solidFill>
                          <a:schemeClr val="bg1"/>
                        </a:solidFill>
                      </a:endParaRPr>
                    </a:p>
                    <a:p>
                      <a:pPr algn="ctr"/>
                      <a:endParaRPr lang="en-US" sz="1600" dirty="0" smtClean="0">
                        <a:solidFill>
                          <a:schemeClr val="bg1"/>
                        </a:solidFill>
                      </a:endParaRPr>
                    </a:p>
                    <a:p>
                      <a:pPr algn="ctr"/>
                      <a:endParaRPr lang="en-US" sz="1600" dirty="0" smtClean="0">
                        <a:solidFill>
                          <a:schemeClr val="bg1"/>
                        </a:solidFill>
                      </a:endParaRPr>
                    </a:p>
                    <a:p>
                      <a:pPr algn="ctr"/>
                      <a:endParaRPr lang="en-US" sz="1600" dirty="0" smtClean="0">
                        <a:solidFill>
                          <a:schemeClr val="bg1"/>
                        </a:solidFill>
                      </a:endParaRPr>
                    </a:p>
                    <a:p>
                      <a:pPr algn="ctr"/>
                      <a:endParaRPr lang="en-US" sz="1600" dirty="0" smtClean="0">
                        <a:solidFill>
                          <a:schemeClr val="bg1"/>
                        </a:solidFill>
                      </a:endParaRPr>
                    </a:p>
                    <a:p>
                      <a:pPr algn="ctr"/>
                      <a:endParaRPr lang="en-US" sz="1600" dirty="0">
                        <a:solidFill>
                          <a:schemeClr val="bg1"/>
                        </a:solidFill>
                      </a:endParaRPr>
                    </a:p>
                  </a:txBody>
                  <a:tcPr>
                    <a:solidFill>
                      <a:schemeClr val="accent1">
                        <a:lumMod val="60000"/>
                        <a:lumOff val="40000"/>
                      </a:schemeClr>
                    </a:solidFill>
                  </a:tcPr>
                </a:tc>
                <a:tc>
                  <a:txBody>
                    <a:bodyPr/>
                    <a:lstStyle/>
                    <a:p>
                      <a:pPr marL="285750" indent="-285750">
                        <a:buFontTx/>
                        <a:buChar char="-"/>
                      </a:pPr>
                      <a:r>
                        <a:rPr lang="en-US" sz="1400" dirty="0" smtClean="0">
                          <a:solidFill>
                            <a:schemeClr val="bg1"/>
                          </a:solidFill>
                        </a:rPr>
                        <a:t>Preservation / Modernization</a:t>
                      </a:r>
                      <a:r>
                        <a:rPr lang="en-US" sz="1400" baseline="0" dirty="0" smtClean="0">
                          <a:solidFill>
                            <a:schemeClr val="bg1"/>
                          </a:solidFill>
                        </a:rPr>
                        <a:t> ($4B) including:</a:t>
                      </a:r>
                    </a:p>
                    <a:p>
                      <a:pPr marL="740334" lvl="1" indent="-285750">
                        <a:buFontTx/>
                        <a:buChar char="-"/>
                      </a:pPr>
                      <a:r>
                        <a:rPr lang="en-US" sz="1400" baseline="0" dirty="0" smtClean="0">
                          <a:solidFill>
                            <a:schemeClr val="bg1"/>
                          </a:solidFill>
                        </a:rPr>
                        <a:t>Improve 2,200 additional miles of pavement;  330 state bridges</a:t>
                      </a:r>
                    </a:p>
                    <a:p>
                      <a:pPr marL="740334" lvl="1" indent="-285750">
                        <a:buFontTx/>
                        <a:buChar char="-"/>
                      </a:pPr>
                      <a:r>
                        <a:rPr lang="en-US" sz="1400" baseline="0" dirty="0" smtClean="0">
                          <a:solidFill>
                            <a:schemeClr val="bg1"/>
                          </a:solidFill>
                        </a:rPr>
                        <a:t>Structural enhancements extending service life; improving safety, access and performance</a:t>
                      </a:r>
                      <a:endParaRPr lang="en-US" dirty="0">
                        <a:solidFill>
                          <a:schemeClr val="bg1"/>
                        </a:solidFill>
                      </a:endParaRPr>
                    </a:p>
                    <a:p>
                      <a:pPr marL="285750" indent="-285750">
                        <a:buFontTx/>
                        <a:buChar char="-"/>
                      </a:pPr>
                      <a:r>
                        <a:rPr lang="en-US" sz="1400" dirty="0" smtClean="0">
                          <a:solidFill>
                            <a:schemeClr val="bg1"/>
                          </a:solidFill>
                        </a:rPr>
                        <a:t>Strategic</a:t>
                      </a:r>
                      <a:r>
                        <a:rPr lang="en-US" sz="1400" baseline="0" dirty="0" smtClean="0">
                          <a:solidFill>
                            <a:schemeClr val="bg1"/>
                          </a:solidFill>
                        </a:rPr>
                        <a:t> expansion ($2B) including:</a:t>
                      </a:r>
                    </a:p>
                    <a:p>
                      <a:pPr marL="740334" lvl="1" indent="-285750">
                        <a:buFontTx/>
                        <a:buChar char="-"/>
                      </a:pPr>
                      <a:r>
                        <a:rPr lang="en-US" sz="1400" baseline="0" dirty="0" smtClean="0">
                          <a:solidFill>
                            <a:schemeClr val="bg1"/>
                          </a:solidFill>
                        </a:rPr>
                        <a:t>Expand MnPASS system</a:t>
                      </a:r>
                    </a:p>
                    <a:p>
                      <a:pPr marL="740334" lvl="1" indent="-285750">
                        <a:buFontTx/>
                        <a:buChar char="-"/>
                      </a:pPr>
                      <a:r>
                        <a:rPr lang="en-US" sz="1400" baseline="0" dirty="0" smtClean="0">
                          <a:solidFill>
                            <a:schemeClr val="bg1"/>
                          </a:solidFill>
                        </a:rPr>
                        <a:t>Construct Corridors of Commerce projects</a:t>
                      </a:r>
                    </a:p>
                    <a:p>
                      <a:pPr marL="740334" lvl="1" indent="-285750">
                        <a:buFontTx/>
                        <a:buChar char="-"/>
                      </a:pPr>
                      <a:r>
                        <a:rPr lang="en-US" sz="1400" baseline="0" dirty="0" smtClean="0">
                          <a:solidFill>
                            <a:schemeClr val="bg1"/>
                          </a:solidFill>
                        </a:rPr>
                        <a:t>Complete strategic projects; such as TH14, TH53, TH23, I-94 reconstruction</a:t>
                      </a:r>
                    </a:p>
                  </a:txBody>
                  <a:tcPr>
                    <a:solidFill>
                      <a:schemeClr val="accent1">
                        <a:lumMod val="60000"/>
                        <a:lumOff val="40000"/>
                      </a:schemeClr>
                    </a:solidFill>
                  </a:tcPr>
                </a:tc>
              </a:tr>
            </a:tbl>
          </a:graphicData>
        </a:graphic>
      </p:graphicFrame>
      <p:sp>
        <p:nvSpPr>
          <p:cNvPr id="4" name="Title 3"/>
          <p:cNvSpPr>
            <a:spLocks noGrp="1"/>
          </p:cNvSpPr>
          <p:nvPr>
            <p:ph type="title"/>
          </p:nvPr>
        </p:nvSpPr>
        <p:spPr>
          <a:xfrm>
            <a:off x="265327" y="228600"/>
            <a:ext cx="8229600" cy="715962"/>
          </a:xfrm>
        </p:spPr>
        <p:txBody>
          <a:bodyPr>
            <a:normAutofit fontScale="90000"/>
          </a:bodyPr>
          <a:lstStyle/>
          <a:p>
            <a:r>
              <a:rPr lang="en-US" dirty="0" smtClean="0"/>
              <a:t>Funding Scenarios</a:t>
            </a:r>
            <a:endParaRPr lang="en-US" dirty="0"/>
          </a:p>
        </p:txBody>
      </p:sp>
      <p:sp>
        <p:nvSpPr>
          <p:cNvPr id="2" name="TextBox 1"/>
          <p:cNvSpPr txBox="1"/>
          <p:nvPr/>
        </p:nvSpPr>
        <p:spPr>
          <a:xfrm rot="5400000">
            <a:off x="434370" y="4290031"/>
            <a:ext cx="1569660" cy="2285999"/>
          </a:xfrm>
          <a:prstGeom prst="rect">
            <a:avLst/>
          </a:prstGeom>
          <a:noFill/>
        </p:spPr>
        <p:txBody>
          <a:bodyPr vert="vert270" wrap="square" rtlCol="0">
            <a:spAutoFit/>
          </a:bodyPr>
          <a:lstStyle/>
          <a:p>
            <a:r>
              <a:rPr lang="en-US" dirty="0" smtClean="0">
                <a:solidFill>
                  <a:schemeClr val="bg1"/>
                </a:solidFill>
              </a:rPr>
              <a:t>“Economically Competitive”     (Governor’s Recommendation)</a:t>
            </a:r>
            <a:endParaRPr lang="en-US" dirty="0">
              <a:solidFill>
                <a:schemeClr val="bg1"/>
              </a:solidFill>
            </a:endParaRPr>
          </a:p>
          <a:p>
            <a:endParaRPr lang="en-US" dirty="0">
              <a:solidFill>
                <a:schemeClr val="bg1"/>
              </a:solidFill>
            </a:endParaRPr>
          </a:p>
        </p:txBody>
      </p:sp>
      <p:sp>
        <p:nvSpPr>
          <p:cNvPr id="3" name="Slide Number Placeholder 2"/>
          <p:cNvSpPr>
            <a:spLocks noGrp="1"/>
          </p:cNvSpPr>
          <p:nvPr>
            <p:ph type="sldNum" sz="quarter" idx="12"/>
          </p:nvPr>
        </p:nvSpPr>
        <p:spPr/>
        <p:txBody>
          <a:bodyPr/>
          <a:lstStyle/>
          <a:p>
            <a:fld id="{FC082251-9C5F-45DA-A60A-ACD617B80C5F}" type="slidenum">
              <a:rPr lang="en-US" smtClean="0"/>
              <a:pPr/>
              <a:t>6</a:t>
            </a:fld>
            <a:endParaRPr lang="en-US" dirty="0"/>
          </a:p>
        </p:txBody>
      </p:sp>
    </p:spTree>
    <p:extLst>
      <p:ext uri="{BB962C8B-B14F-4D97-AF65-F5344CB8AC3E}">
        <p14:creationId xmlns:p14="http://schemas.microsoft.com/office/powerpoint/2010/main" val="3601449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 y="0"/>
            <a:ext cx="5324138" cy="6855372"/>
          </a:xfrm>
          <a:prstGeom prst="rect">
            <a:avLst/>
          </a:prstGeom>
        </p:spPr>
      </p:pic>
      <p:sp>
        <p:nvSpPr>
          <p:cNvPr id="2" name="TextBox 1"/>
          <p:cNvSpPr txBox="1"/>
          <p:nvPr/>
        </p:nvSpPr>
        <p:spPr>
          <a:xfrm>
            <a:off x="5715000" y="304800"/>
            <a:ext cx="3124200" cy="5262979"/>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With new funding sources ….</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Improve Asset Management</a:t>
            </a:r>
          </a:p>
          <a:p>
            <a:pPr marL="740334" lvl="1"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Preserve and modernize the existing system</a:t>
            </a:r>
          </a:p>
          <a:p>
            <a:pPr marL="285750" indent="-285750">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Expand </a:t>
            </a:r>
            <a:r>
              <a:rPr lang="en-US" b="1" dirty="0" err="1" smtClean="0">
                <a:latin typeface="Arial" panose="020B0604020202020204" pitchFamily="34" charset="0"/>
                <a:cs typeface="Arial" panose="020B0604020202020204" pitchFamily="34" charset="0"/>
              </a:rPr>
              <a:t>MnPASS</a:t>
            </a:r>
            <a:endParaRPr lang="en-US"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Strategic expansion on key corridors through Corridors of Commerce</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Main Street improvements</a:t>
            </a:r>
          </a:p>
          <a:p>
            <a:endParaRPr lang="en-US" b="1" dirty="0"/>
          </a:p>
        </p:txBody>
      </p:sp>
      <p:sp>
        <p:nvSpPr>
          <p:cNvPr id="3" name="Slide Number Placeholder 2"/>
          <p:cNvSpPr>
            <a:spLocks noGrp="1"/>
          </p:cNvSpPr>
          <p:nvPr>
            <p:ph type="sldNum" sz="quarter" idx="12"/>
          </p:nvPr>
        </p:nvSpPr>
        <p:spPr/>
        <p:txBody>
          <a:bodyPr/>
          <a:lstStyle/>
          <a:p>
            <a:fld id="{FC082251-9C5F-45DA-A60A-ACD617B80C5F}" type="slidenum">
              <a:rPr lang="en-US" smtClean="0"/>
              <a:pPr/>
              <a:t>7</a:t>
            </a:fld>
            <a:endParaRPr lang="en-US" dirty="0"/>
          </a:p>
        </p:txBody>
      </p:sp>
    </p:spTree>
    <p:extLst>
      <p:ext uri="{BB962C8B-B14F-4D97-AF65-F5344CB8AC3E}">
        <p14:creationId xmlns:p14="http://schemas.microsoft.com/office/powerpoint/2010/main" val="1904418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Arial" panose="020B0604020202020204" pitchFamily="34" charset="0"/>
              <a:buChar char="•"/>
            </a:pPr>
            <a:r>
              <a:rPr lang="en-US" sz="2600" b="1" dirty="0" smtClean="0"/>
              <a:t>Pavements</a:t>
            </a:r>
            <a:r>
              <a:rPr lang="en-US" sz="2900" dirty="0" smtClean="0"/>
              <a:t> </a:t>
            </a:r>
            <a:r>
              <a:rPr lang="en-US" sz="2000" dirty="0" smtClean="0"/>
              <a:t>–</a:t>
            </a:r>
            <a:r>
              <a:rPr lang="en-US" sz="2200" dirty="0" smtClean="0"/>
              <a:t>Increase </a:t>
            </a:r>
            <a:r>
              <a:rPr lang="en-US" sz="2200" dirty="0"/>
              <a:t>longer term improvements targeting investments on segments with no remaining service life while increasing investment in preventive maintenance</a:t>
            </a:r>
          </a:p>
          <a:p>
            <a:pPr>
              <a:buFont typeface="Arial" panose="020B0604020202020204" pitchFamily="34" charset="0"/>
              <a:buChar char="•"/>
            </a:pPr>
            <a:endParaRPr lang="en-US" sz="2000" dirty="0" smtClean="0"/>
          </a:p>
          <a:p>
            <a:pPr>
              <a:buFont typeface="Arial" panose="020B0604020202020204" pitchFamily="34" charset="0"/>
              <a:buChar char="•"/>
            </a:pPr>
            <a:r>
              <a:rPr lang="en-US" sz="2600" b="1" dirty="0" smtClean="0"/>
              <a:t>Bridges</a:t>
            </a:r>
            <a:r>
              <a:rPr lang="en-US" sz="2600" dirty="0" smtClean="0"/>
              <a:t> </a:t>
            </a:r>
            <a:r>
              <a:rPr lang="en-US" sz="2000" dirty="0" smtClean="0"/>
              <a:t>– </a:t>
            </a:r>
            <a:r>
              <a:rPr lang="en-US" sz="2200" dirty="0"/>
              <a:t>A</a:t>
            </a:r>
            <a:r>
              <a:rPr lang="en-US" sz="2200" dirty="0" smtClean="0"/>
              <a:t>ccelerate </a:t>
            </a:r>
            <a:r>
              <a:rPr lang="en-US" sz="2200" dirty="0"/>
              <a:t>planned improvement program while expanding preventive maintenance program </a:t>
            </a:r>
          </a:p>
          <a:p>
            <a:pPr>
              <a:buFont typeface="Arial" panose="020B0604020202020204" pitchFamily="34" charset="0"/>
              <a:buChar char="•"/>
            </a:pPr>
            <a:endParaRPr lang="en-US" sz="2000" b="1" dirty="0" smtClean="0"/>
          </a:p>
          <a:p>
            <a:pPr>
              <a:buFont typeface="Arial" panose="020B0604020202020204" pitchFamily="34" charset="0"/>
              <a:buChar char="•"/>
            </a:pPr>
            <a:r>
              <a:rPr lang="en-US" sz="2600" b="1" dirty="0"/>
              <a:t>Twin Cities </a:t>
            </a:r>
            <a:r>
              <a:rPr lang="en-US" sz="2600" b="1" dirty="0" smtClean="0"/>
              <a:t>Mobility- </a:t>
            </a:r>
            <a:r>
              <a:rPr lang="en-US" sz="2200" dirty="0"/>
              <a:t>Prioritize </a:t>
            </a:r>
            <a:r>
              <a:rPr lang="en-US" sz="2200" dirty="0" smtClean="0"/>
              <a:t>expansion of </a:t>
            </a:r>
            <a:r>
              <a:rPr lang="en-US" sz="2200" dirty="0" err="1" smtClean="0"/>
              <a:t>MnPASS</a:t>
            </a:r>
            <a:r>
              <a:rPr lang="en-US" sz="2200" dirty="0" smtClean="0"/>
              <a:t> system and strategically add capacity through improvements to intersections, interchanges, and lane additions to address continuity</a:t>
            </a:r>
          </a:p>
          <a:p>
            <a:pPr>
              <a:buFont typeface="Arial" panose="020B0604020202020204" pitchFamily="34" charset="0"/>
              <a:buChar char="•"/>
            </a:pPr>
            <a:endParaRPr lang="en-US" sz="2000" dirty="0"/>
          </a:p>
          <a:p>
            <a:pPr>
              <a:buFont typeface="Arial" panose="020B0604020202020204" pitchFamily="34" charset="0"/>
              <a:buChar char="•"/>
            </a:pPr>
            <a:r>
              <a:rPr lang="en-US" sz="2600" b="1" dirty="0"/>
              <a:t>Greater </a:t>
            </a:r>
            <a:r>
              <a:rPr lang="en-US" sz="2600" b="1" dirty="0" smtClean="0"/>
              <a:t>Minnesota </a:t>
            </a:r>
            <a:r>
              <a:rPr lang="en-US" sz="2600" b="1" dirty="0"/>
              <a:t>Mobility </a:t>
            </a:r>
            <a:r>
              <a:rPr lang="en-US" sz="2200" dirty="0"/>
              <a:t>– </a:t>
            </a:r>
            <a:r>
              <a:rPr lang="en-US" sz="2200" dirty="0" smtClean="0"/>
              <a:t>Increase the capacity of the Interregional Corridor (IRC) network  </a:t>
            </a:r>
            <a:endParaRPr lang="en-US" sz="2200" dirty="0"/>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smtClean="0"/>
          </a:p>
        </p:txBody>
      </p:sp>
      <p:sp>
        <p:nvSpPr>
          <p:cNvPr id="3" name="Slide Number Placeholder 2"/>
          <p:cNvSpPr>
            <a:spLocks noGrp="1"/>
          </p:cNvSpPr>
          <p:nvPr>
            <p:ph type="sldNum" sz="quarter" idx="12"/>
          </p:nvPr>
        </p:nvSpPr>
        <p:spPr/>
        <p:txBody>
          <a:bodyPr/>
          <a:lstStyle/>
          <a:p>
            <a:fld id="{FC082251-9C5F-45DA-A60A-ACD617B80C5F}" type="slidenum">
              <a:rPr lang="en-US" smtClean="0">
                <a:solidFill>
                  <a:srgbClr val="FFFFFF"/>
                </a:solidFill>
              </a:rPr>
              <a:pPr/>
              <a:t>8</a:t>
            </a:fld>
            <a:endParaRPr lang="en-US" dirty="0">
              <a:solidFill>
                <a:srgbClr val="FFFFFF"/>
              </a:solidFill>
            </a:endParaRPr>
          </a:p>
        </p:txBody>
      </p:sp>
      <p:sp>
        <p:nvSpPr>
          <p:cNvPr id="4" name="Title 3"/>
          <p:cNvSpPr>
            <a:spLocks noGrp="1"/>
          </p:cNvSpPr>
          <p:nvPr>
            <p:ph type="title"/>
          </p:nvPr>
        </p:nvSpPr>
        <p:spPr/>
        <p:txBody>
          <a:bodyPr/>
          <a:lstStyle/>
          <a:p>
            <a:r>
              <a:rPr lang="en-US" dirty="0" err="1" smtClean="0"/>
              <a:t>NexTen</a:t>
            </a:r>
            <a:r>
              <a:rPr lang="en-US" dirty="0" smtClean="0"/>
              <a:t> Strategies</a:t>
            </a:r>
            <a:endParaRPr lang="en-US" dirty="0"/>
          </a:p>
        </p:txBody>
      </p:sp>
    </p:spTree>
    <p:extLst>
      <p:ext uri="{BB962C8B-B14F-4D97-AF65-F5344CB8AC3E}">
        <p14:creationId xmlns:p14="http://schemas.microsoft.com/office/powerpoint/2010/main" val="371141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2400" b="1" dirty="0"/>
              <a:t>Safety </a:t>
            </a:r>
            <a:r>
              <a:rPr lang="en-US" sz="2800" dirty="0"/>
              <a:t>– </a:t>
            </a:r>
            <a:r>
              <a:rPr lang="en-US" sz="2000" dirty="0" smtClean="0"/>
              <a:t>Focus investment </a:t>
            </a:r>
            <a:r>
              <a:rPr lang="en-US" sz="2000" dirty="0"/>
              <a:t>on low to mid cost improvements along corridors and at intersections</a:t>
            </a:r>
          </a:p>
          <a:p>
            <a:pPr>
              <a:buFont typeface="Arial" panose="020B0604020202020204" pitchFamily="34" charset="0"/>
              <a:buChar char="•"/>
            </a:pPr>
            <a:endParaRPr lang="en-US" b="1" dirty="0" smtClean="0"/>
          </a:p>
          <a:p>
            <a:pPr>
              <a:buFont typeface="Arial" panose="020B0604020202020204" pitchFamily="34" charset="0"/>
              <a:buChar char="•"/>
            </a:pPr>
            <a:r>
              <a:rPr lang="en-US" sz="2400" b="1" dirty="0" smtClean="0"/>
              <a:t>Bicycle Infrastructure </a:t>
            </a:r>
            <a:r>
              <a:rPr lang="en-US" sz="2400" dirty="0" smtClean="0"/>
              <a:t>– </a:t>
            </a:r>
            <a:r>
              <a:rPr lang="en-US" sz="2000" dirty="0" smtClean="0"/>
              <a:t>Expand in-town network via solicitation program or local planning assistance; expand state bikeway network; focus </a:t>
            </a:r>
            <a:r>
              <a:rPr lang="en-US" sz="2000" dirty="0"/>
              <a:t>on separated bicycle facilities (still on trunk highway ROW</a:t>
            </a:r>
            <a:r>
              <a:rPr lang="en-US" sz="2000" dirty="0" smtClean="0"/>
              <a:t>)</a:t>
            </a:r>
          </a:p>
          <a:p>
            <a:pPr>
              <a:buFont typeface="Arial" panose="020B0604020202020204" pitchFamily="34" charset="0"/>
              <a:buChar char="•"/>
            </a:pPr>
            <a:endParaRPr lang="en-US" sz="2000" dirty="0"/>
          </a:p>
          <a:p>
            <a:pPr>
              <a:buFont typeface="Arial" panose="020B0604020202020204" pitchFamily="34" charset="0"/>
              <a:buChar char="•"/>
            </a:pPr>
            <a:r>
              <a:rPr lang="en-US" sz="2400" b="1" dirty="0" smtClean="0"/>
              <a:t>Pedestrian Infrastructure </a:t>
            </a:r>
            <a:r>
              <a:rPr lang="en-US" sz="2400" dirty="0" smtClean="0"/>
              <a:t>– </a:t>
            </a:r>
            <a:r>
              <a:rPr lang="en-US" sz="2000" dirty="0" smtClean="0"/>
              <a:t>Address sidewalk deficiencies; fill gaps in sidewalk network; expand sidewalk network</a:t>
            </a:r>
            <a:endParaRPr lang="en-US" sz="2000" dirty="0"/>
          </a:p>
        </p:txBody>
      </p:sp>
      <p:sp>
        <p:nvSpPr>
          <p:cNvPr id="3" name="Slide Number Placeholder 2"/>
          <p:cNvSpPr>
            <a:spLocks noGrp="1"/>
          </p:cNvSpPr>
          <p:nvPr>
            <p:ph type="sldNum" sz="quarter" idx="12"/>
          </p:nvPr>
        </p:nvSpPr>
        <p:spPr/>
        <p:txBody>
          <a:bodyPr/>
          <a:lstStyle/>
          <a:p>
            <a:fld id="{FC082251-9C5F-45DA-A60A-ACD617B80C5F}" type="slidenum">
              <a:rPr lang="en-US" smtClean="0">
                <a:solidFill>
                  <a:srgbClr val="FFFFFF"/>
                </a:solidFill>
              </a:rPr>
              <a:pPr/>
              <a:t>9</a:t>
            </a:fld>
            <a:endParaRPr lang="en-US" dirty="0">
              <a:solidFill>
                <a:srgbClr val="FFFFFF"/>
              </a:solidFill>
            </a:endParaRPr>
          </a:p>
        </p:txBody>
      </p:sp>
      <p:sp>
        <p:nvSpPr>
          <p:cNvPr id="5" name="Title 3"/>
          <p:cNvSpPr>
            <a:spLocks noGrp="1"/>
          </p:cNvSpPr>
          <p:nvPr>
            <p:ph type="title"/>
          </p:nvPr>
        </p:nvSpPr>
        <p:spPr>
          <a:xfrm>
            <a:off x="457200" y="274638"/>
            <a:ext cx="8229600" cy="1143000"/>
          </a:xfrm>
        </p:spPr>
        <p:txBody>
          <a:bodyPr/>
          <a:lstStyle/>
          <a:p>
            <a:r>
              <a:rPr lang="en-US" dirty="0" err="1" smtClean="0"/>
              <a:t>NexTen</a:t>
            </a:r>
            <a:r>
              <a:rPr lang="en-US" dirty="0" smtClean="0"/>
              <a:t> Strategies</a:t>
            </a:r>
            <a:endParaRPr lang="en-US" dirty="0"/>
          </a:p>
        </p:txBody>
      </p:sp>
    </p:spTree>
    <p:extLst>
      <p:ext uri="{BB962C8B-B14F-4D97-AF65-F5344CB8AC3E}">
        <p14:creationId xmlns:p14="http://schemas.microsoft.com/office/powerpoint/2010/main" val="1415353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nDOT">
  <a:themeElements>
    <a:clrScheme name="MnDOT Colors">
      <a:dk1>
        <a:srgbClr val="003F5F"/>
      </a:dk1>
      <a:lt1>
        <a:srgbClr val="FFFFFF"/>
      </a:lt1>
      <a:dk2>
        <a:srgbClr val="003F5F"/>
      </a:dk2>
      <a:lt2>
        <a:srgbClr val="FFFFFF"/>
      </a:lt2>
      <a:accent1>
        <a:srgbClr val="1C75BC"/>
      </a:accent1>
      <a:accent2>
        <a:srgbClr val="EE3524"/>
      </a:accent2>
      <a:accent3>
        <a:srgbClr val="00B259"/>
      </a:accent3>
      <a:accent4>
        <a:srgbClr val="003F5F"/>
      </a:accent4>
      <a:accent5>
        <a:srgbClr val="00AEEF"/>
      </a:accent5>
      <a:accent6>
        <a:srgbClr val="FAA634"/>
      </a:accent6>
      <a:hlink>
        <a:srgbClr val="1C75BC"/>
      </a:hlink>
      <a:folHlink>
        <a:srgbClr val="7581B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2201</TotalTime>
  <Words>2293</Words>
  <Application>Microsoft Office PowerPoint</Application>
  <PresentationFormat>On-screen Show (4:3)</PresentationFormat>
  <Paragraphs>453</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Lucida Sans Unicode</vt:lpstr>
      <vt:lpstr>Times New Roman</vt:lpstr>
      <vt:lpstr>Verdana</vt:lpstr>
      <vt:lpstr>Wingdings</vt:lpstr>
      <vt:lpstr>Wingdings 2</vt:lpstr>
      <vt:lpstr>Wingdings 3</vt:lpstr>
      <vt:lpstr>MnDOT</vt:lpstr>
      <vt:lpstr>Governor’s Budget Presentation </vt:lpstr>
      <vt:lpstr>Governor’s Budget Proposal</vt:lpstr>
      <vt:lpstr>Harsh climate, heavy use</vt:lpstr>
      <vt:lpstr>Age and use of system </vt:lpstr>
      <vt:lpstr>What’s in store</vt:lpstr>
      <vt:lpstr>Funding Scenarios</vt:lpstr>
      <vt:lpstr>PowerPoint Presentation</vt:lpstr>
      <vt:lpstr>NexTen Strategies</vt:lpstr>
      <vt:lpstr>NexTen Strategies</vt:lpstr>
      <vt:lpstr>NexTen Strategies</vt:lpstr>
      <vt:lpstr>NexTen for Transportation 10 year Investment Plan</vt:lpstr>
      <vt:lpstr>NexTen for Transportation 10 year Investment Plan</vt:lpstr>
      <vt:lpstr>Gross Receipts Tax on Fuel</vt:lpstr>
      <vt:lpstr>NexTen for Transportation 10 year Investment Plan</vt:lpstr>
      <vt:lpstr>NexTen for Transportation SFY16-17 Trunk Highway Fund Investment</vt:lpstr>
      <vt:lpstr>NexTen for Transportation SFY16-17 General Fund Investment</vt:lpstr>
      <vt:lpstr>Additional Investment at a Glance</vt:lpstr>
      <vt:lpstr>Snap Shot of New Revenue Estimates</vt:lpstr>
      <vt:lpstr>Additional Governor’s Budget Requests</vt:lpstr>
      <vt:lpstr> MnDOT Change Items at a Glance </vt:lpstr>
      <vt:lpstr>Rail Grade Crossing Safety Improvements</vt:lpstr>
      <vt:lpstr>Federal Funding Authority (SRC)</vt:lpstr>
      <vt:lpstr>Airports Appropriation</vt:lpstr>
      <vt:lpstr>Airports Appropriation</vt:lpstr>
      <vt:lpstr>State Plane Purchases</vt:lpstr>
      <vt:lpstr>PowerPoint Presentation</vt:lpstr>
      <vt:lpstr>PowerPoint Presentation</vt:lpstr>
      <vt:lpstr>PowerPoint Presentation</vt:lpstr>
      <vt:lpstr>PowerPoint Presentation</vt:lpstr>
      <vt:lpstr>PowerPoint Presentation</vt:lpstr>
      <vt:lpstr>Snow and Ice Contingency</vt:lpstr>
      <vt:lpstr>Snow and Ice Costs</vt:lpstr>
      <vt:lpstr>PowerPoint Presentation</vt:lpstr>
      <vt:lpstr>PowerPoint Presentation</vt:lpstr>
      <vt:lpstr>PowerPoint Presentation</vt:lpstr>
      <vt:lpstr>Questions? </vt:lpstr>
    </vt:vector>
  </TitlesOfParts>
  <Company>MNDOT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MnDOT Presentation</dc:title>
  <dc:creator>Minnesota Department of Transportation</dc:creator>
  <cp:keywords>MnDOT;Transportation;Presentation</cp:keywords>
  <cp:lastModifiedBy>GOPGuest</cp:lastModifiedBy>
  <cp:revision>177</cp:revision>
  <cp:lastPrinted>2015-02-10T19:51:24Z</cp:lastPrinted>
  <dcterms:created xsi:type="dcterms:W3CDTF">2011-09-13T21:05:29Z</dcterms:created>
  <dcterms:modified xsi:type="dcterms:W3CDTF">2015-02-11T16:52:05Z</dcterms:modified>
</cp:coreProperties>
</file>