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22"/>
  </p:notesMasterIdLst>
  <p:handoutMasterIdLst>
    <p:handoutMasterId r:id="rId23"/>
  </p:handoutMasterIdLst>
  <p:sldIdLst>
    <p:sldId id="396" r:id="rId5"/>
    <p:sldId id="483" r:id="rId6"/>
    <p:sldId id="491" r:id="rId7"/>
    <p:sldId id="532" r:id="rId8"/>
    <p:sldId id="486" r:id="rId9"/>
    <p:sldId id="493" r:id="rId10"/>
    <p:sldId id="484" r:id="rId11"/>
    <p:sldId id="514" r:id="rId12"/>
    <p:sldId id="511" r:id="rId13"/>
    <p:sldId id="487" r:id="rId14"/>
    <p:sldId id="558" r:id="rId15"/>
    <p:sldId id="538" r:id="rId16"/>
    <p:sldId id="559" r:id="rId17"/>
    <p:sldId id="496" r:id="rId18"/>
    <p:sldId id="495" r:id="rId19"/>
    <p:sldId id="522" r:id="rId20"/>
    <p:sldId id="4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Carretero" initials="AC" lastIdx="1" clrIdx="0">
    <p:extLst>
      <p:ext uri="{19B8F6BF-5375-455C-9EA6-DF929625EA0E}">
        <p15:presenceInfo xmlns:p15="http://schemas.microsoft.com/office/powerpoint/2012/main" userId="S-1-5-21-1960408961-1336601894-1801674531-162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764"/>
    <a:srgbClr val="004074"/>
    <a:srgbClr val="4C74AE"/>
    <a:srgbClr val="22416D"/>
    <a:srgbClr val="0087F6"/>
    <a:srgbClr val="003865"/>
    <a:srgbClr val="000000"/>
    <a:srgbClr val="78BE21"/>
    <a:srgbClr val="0D0D0D"/>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89889" autoAdjust="0"/>
  </p:normalViewPr>
  <p:slideViewPr>
    <p:cSldViewPr snapToGrid="0">
      <p:cViewPr varScale="1">
        <p:scale>
          <a:sx n="79" d="100"/>
          <a:sy n="79" d="100"/>
        </p:scale>
        <p:origin x="31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164167-C02C-4CA1-9AF9-596C1A20BBA9}" type="doc">
      <dgm:prSet loTypeId="urn:microsoft.com/office/officeart/2005/8/layout/hList6" loCatId="list" qsTypeId="urn:microsoft.com/office/officeart/2005/8/quickstyle/simple1" qsCatId="simple" csTypeId="urn:microsoft.com/office/officeart/2005/8/colors/accent1_4" csCatId="accent1" phldr="1"/>
      <dgm:spPr/>
      <dgm:t>
        <a:bodyPr/>
        <a:lstStyle/>
        <a:p>
          <a:endParaRPr lang="en-US"/>
        </a:p>
      </dgm:t>
    </dgm:pt>
    <dgm:pt modelId="{B11090E3-D6A6-4BE0-A61D-4586FCB1E05E}">
      <dgm:prSet/>
      <dgm:spPr/>
      <dgm:t>
        <a:bodyPr/>
        <a:lstStyle/>
        <a:p>
          <a:pPr algn="ctr" rtl="0"/>
          <a:r>
            <a:rPr lang="en-US" dirty="0"/>
            <a:t>Who Are The Tribal Governments </a:t>
          </a:r>
        </a:p>
      </dgm:t>
    </dgm:pt>
    <dgm:pt modelId="{F3B49F7E-975E-4A09-8B0A-E19D185B5F01}" type="parTrans" cxnId="{0D1A2049-C07E-4936-B33F-6234F2780973}">
      <dgm:prSet/>
      <dgm:spPr/>
      <dgm:t>
        <a:bodyPr/>
        <a:lstStyle/>
        <a:p>
          <a:pPr algn="ctr"/>
          <a:endParaRPr lang="en-US"/>
        </a:p>
      </dgm:t>
    </dgm:pt>
    <dgm:pt modelId="{4B8818F4-07B4-47CC-9952-A311E2FDB37C}" type="sibTrans" cxnId="{0D1A2049-C07E-4936-B33F-6234F2780973}">
      <dgm:prSet/>
      <dgm:spPr/>
      <dgm:t>
        <a:bodyPr/>
        <a:lstStyle/>
        <a:p>
          <a:pPr algn="ctr"/>
          <a:endParaRPr lang="en-US"/>
        </a:p>
      </dgm:t>
    </dgm:pt>
    <dgm:pt modelId="{C25D702B-A808-4BE6-BCF3-D6DEDCE9EC93}">
      <dgm:prSet/>
      <dgm:spPr>
        <a:solidFill>
          <a:schemeClr val="tx1"/>
        </a:solidFill>
      </dgm:spPr>
      <dgm:t>
        <a:bodyPr/>
        <a:lstStyle/>
        <a:p>
          <a:pPr algn="ctr" rtl="0"/>
          <a:r>
            <a:rPr lang="en-US" dirty="0"/>
            <a:t>Why Do We Have A Relationship With Tribes</a:t>
          </a:r>
        </a:p>
      </dgm:t>
    </dgm:pt>
    <dgm:pt modelId="{39FE4312-334C-4B2F-AD53-E28B3490F22A}" type="parTrans" cxnId="{4B392FED-CD90-41E7-B979-55051BBA096C}">
      <dgm:prSet/>
      <dgm:spPr/>
      <dgm:t>
        <a:bodyPr/>
        <a:lstStyle/>
        <a:p>
          <a:pPr algn="ctr"/>
          <a:endParaRPr lang="en-US"/>
        </a:p>
      </dgm:t>
    </dgm:pt>
    <dgm:pt modelId="{10180164-860A-409E-9D5F-8F5F4D515E36}" type="sibTrans" cxnId="{4B392FED-CD90-41E7-B979-55051BBA096C}">
      <dgm:prSet/>
      <dgm:spPr/>
      <dgm:t>
        <a:bodyPr/>
        <a:lstStyle/>
        <a:p>
          <a:pPr algn="ctr"/>
          <a:endParaRPr lang="en-US"/>
        </a:p>
      </dgm:t>
    </dgm:pt>
    <dgm:pt modelId="{FCE0B556-B705-4DDB-A92D-5CAEBAC7A04E}">
      <dgm:prSet/>
      <dgm:spPr>
        <a:solidFill>
          <a:srgbClr val="4C74AE"/>
        </a:solidFill>
      </dgm:spPr>
      <dgm:t>
        <a:bodyPr/>
        <a:lstStyle/>
        <a:p>
          <a:pPr algn="ctr" rtl="0"/>
          <a:r>
            <a:rPr lang="en-US" dirty="0"/>
            <a:t>What Do We Do To Facilitate Better Working Relationships With The Tribes</a:t>
          </a:r>
        </a:p>
      </dgm:t>
    </dgm:pt>
    <dgm:pt modelId="{7F397BC3-2B5A-486C-8D07-CD38C1CDACDE}" type="parTrans" cxnId="{9EF13DFD-C989-4508-A385-17B0167188DF}">
      <dgm:prSet/>
      <dgm:spPr/>
      <dgm:t>
        <a:bodyPr/>
        <a:lstStyle/>
        <a:p>
          <a:pPr algn="ctr"/>
          <a:endParaRPr lang="en-US"/>
        </a:p>
      </dgm:t>
    </dgm:pt>
    <dgm:pt modelId="{4B6F4307-D3ED-49C0-AE85-548B968036D4}" type="sibTrans" cxnId="{9EF13DFD-C989-4508-A385-17B0167188DF}">
      <dgm:prSet/>
      <dgm:spPr/>
      <dgm:t>
        <a:bodyPr/>
        <a:lstStyle/>
        <a:p>
          <a:pPr algn="ctr"/>
          <a:endParaRPr lang="en-US"/>
        </a:p>
      </dgm:t>
    </dgm:pt>
    <dgm:pt modelId="{832B0133-B878-4E39-91EC-D7147B4D9529}" type="pres">
      <dgm:prSet presAssocID="{67164167-C02C-4CA1-9AF9-596C1A20BBA9}" presName="Name0" presStyleCnt="0">
        <dgm:presLayoutVars>
          <dgm:dir/>
          <dgm:resizeHandles val="exact"/>
        </dgm:presLayoutVars>
      </dgm:prSet>
      <dgm:spPr/>
    </dgm:pt>
    <dgm:pt modelId="{6BE1C4ED-F9B6-431C-89FA-8F5AFBD809DB}" type="pres">
      <dgm:prSet presAssocID="{B11090E3-D6A6-4BE0-A61D-4586FCB1E05E}" presName="node" presStyleLbl="node1" presStyleIdx="0" presStyleCnt="3">
        <dgm:presLayoutVars>
          <dgm:bulletEnabled val="1"/>
        </dgm:presLayoutVars>
      </dgm:prSet>
      <dgm:spPr/>
    </dgm:pt>
    <dgm:pt modelId="{71CA44F2-D230-4401-B1AE-5300ACF41777}" type="pres">
      <dgm:prSet presAssocID="{4B8818F4-07B4-47CC-9952-A311E2FDB37C}" presName="sibTrans" presStyleCnt="0"/>
      <dgm:spPr/>
    </dgm:pt>
    <dgm:pt modelId="{1CE8CDE8-7AE4-429C-BA94-186D6AA2F73F}" type="pres">
      <dgm:prSet presAssocID="{C25D702B-A808-4BE6-BCF3-D6DEDCE9EC93}" presName="node" presStyleLbl="node1" presStyleIdx="1" presStyleCnt="3">
        <dgm:presLayoutVars>
          <dgm:bulletEnabled val="1"/>
        </dgm:presLayoutVars>
      </dgm:prSet>
      <dgm:spPr/>
    </dgm:pt>
    <dgm:pt modelId="{D1286914-C92B-4330-8E42-75506FA7FBAC}" type="pres">
      <dgm:prSet presAssocID="{10180164-860A-409E-9D5F-8F5F4D515E36}" presName="sibTrans" presStyleCnt="0"/>
      <dgm:spPr/>
    </dgm:pt>
    <dgm:pt modelId="{35B80874-94FF-472F-8817-FBDCEB0212AF}" type="pres">
      <dgm:prSet presAssocID="{FCE0B556-B705-4DDB-A92D-5CAEBAC7A04E}" presName="node" presStyleLbl="node1" presStyleIdx="2" presStyleCnt="3">
        <dgm:presLayoutVars>
          <dgm:bulletEnabled val="1"/>
        </dgm:presLayoutVars>
      </dgm:prSet>
      <dgm:spPr/>
    </dgm:pt>
  </dgm:ptLst>
  <dgm:cxnLst>
    <dgm:cxn modelId="{FA7FFC5C-1D11-43A0-8547-0D0FE1B2C5ED}" type="presOf" srcId="{B11090E3-D6A6-4BE0-A61D-4586FCB1E05E}" destId="{6BE1C4ED-F9B6-431C-89FA-8F5AFBD809DB}" srcOrd="0" destOrd="0" presId="urn:microsoft.com/office/officeart/2005/8/layout/hList6"/>
    <dgm:cxn modelId="{0D1A2049-C07E-4936-B33F-6234F2780973}" srcId="{67164167-C02C-4CA1-9AF9-596C1A20BBA9}" destId="{B11090E3-D6A6-4BE0-A61D-4586FCB1E05E}" srcOrd="0" destOrd="0" parTransId="{F3B49F7E-975E-4A09-8B0A-E19D185B5F01}" sibTransId="{4B8818F4-07B4-47CC-9952-A311E2FDB37C}"/>
    <dgm:cxn modelId="{99E5BBE2-01E8-4B5B-BB2A-C17BF66043B9}" type="presOf" srcId="{C25D702B-A808-4BE6-BCF3-D6DEDCE9EC93}" destId="{1CE8CDE8-7AE4-429C-BA94-186D6AA2F73F}" srcOrd="0" destOrd="0" presId="urn:microsoft.com/office/officeart/2005/8/layout/hList6"/>
    <dgm:cxn modelId="{6694FBE6-57C5-4FBD-9407-2901AA8133C3}" type="presOf" srcId="{FCE0B556-B705-4DDB-A92D-5CAEBAC7A04E}" destId="{35B80874-94FF-472F-8817-FBDCEB0212AF}" srcOrd="0" destOrd="0" presId="urn:microsoft.com/office/officeart/2005/8/layout/hList6"/>
    <dgm:cxn modelId="{4B392FED-CD90-41E7-B979-55051BBA096C}" srcId="{67164167-C02C-4CA1-9AF9-596C1A20BBA9}" destId="{C25D702B-A808-4BE6-BCF3-D6DEDCE9EC93}" srcOrd="1" destOrd="0" parTransId="{39FE4312-334C-4B2F-AD53-E28B3490F22A}" sibTransId="{10180164-860A-409E-9D5F-8F5F4D515E36}"/>
    <dgm:cxn modelId="{A28574D1-B54F-4844-BA91-11CAC9AE6D17}" type="presOf" srcId="{67164167-C02C-4CA1-9AF9-596C1A20BBA9}" destId="{832B0133-B878-4E39-91EC-D7147B4D9529}" srcOrd="0" destOrd="0" presId="urn:microsoft.com/office/officeart/2005/8/layout/hList6"/>
    <dgm:cxn modelId="{9EF13DFD-C989-4508-A385-17B0167188DF}" srcId="{67164167-C02C-4CA1-9AF9-596C1A20BBA9}" destId="{FCE0B556-B705-4DDB-A92D-5CAEBAC7A04E}" srcOrd="2" destOrd="0" parTransId="{7F397BC3-2B5A-486C-8D07-CD38C1CDACDE}" sibTransId="{4B6F4307-D3ED-49C0-AE85-548B968036D4}"/>
    <dgm:cxn modelId="{96B05633-3383-45D4-BC6F-0B860C3195A6}" type="presParOf" srcId="{832B0133-B878-4E39-91EC-D7147B4D9529}" destId="{6BE1C4ED-F9B6-431C-89FA-8F5AFBD809DB}" srcOrd="0" destOrd="0" presId="urn:microsoft.com/office/officeart/2005/8/layout/hList6"/>
    <dgm:cxn modelId="{79D61142-F052-42A5-AADC-A955CA0B9C80}" type="presParOf" srcId="{832B0133-B878-4E39-91EC-D7147B4D9529}" destId="{71CA44F2-D230-4401-B1AE-5300ACF41777}" srcOrd="1" destOrd="0" presId="urn:microsoft.com/office/officeart/2005/8/layout/hList6"/>
    <dgm:cxn modelId="{D98CEBE6-3236-42C1-9824-A3D6ECD15623}" type="presParOf" srcId="{832B0133-B878-4E39-91EC-D7147B4D9529}" destId="{1CE8CDE8-7AE4-429C-BA94-186D6AA2F73F}" srcOrd="2" destOrd="0" presId="urn:microsoft.com/office/officeart/2005/8/layout/hList6"/>
    <dgm:cxn modelId="{D7F22EAB-63CF-45E8-81BC-38AFDC656939}" type="presParOf" srcId="{832B0133-B878-4E39-91EC-D7147B4D9529}" destId="{D1286914-C92B-4330-8E42-75506FA7FBAC}" srcOrd="3" destOrd="0" presId="urn:microsoft.com/office/officeart/2005/8/layout/hList6"/>
    <dgm:cxn modelId="{A7E9CCFD-7D87-4614-A0B8-6FC829CEB3A9}" type="presParOf" srcId="{832B0133-B878-4E39-91EC-D7147B4D9529}" destId="{35B80874-94FF-472F-8817-FBDCEB0212A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1C4ED-F9B6-431C-89FA-8F5AFBD809DB}">
      <dsp:nvSpPr>
        <dsp:cNvPr id="0" name=""/>
        <dsp:cNvSpPr/>
      </dsp:nvSpPr>
      <dsp:spPr>
        <a:xfrm rot="16200000">
          <a:off x="-1619634" y="1620899"/>
          <a:ext cx="6529388" cy="3287589"/>
        </a:xfrm>
        <a:prstGeom prst="flowChartManualOperation">
          <a:avLst/>
        </a:prstGeom>
        <a:solidFill>
          <a:schemeClr val="accent1">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9319" bIns="0" numCol="1" spcCol="1270" anchor="ctr" anchorCtr="0">
          <a:noAutofit/>
        </a:bodyPr>
        <a:lstStyle/>
        <a:p>
          <a:pPr marL="0" lvl="0" indent="0" algn="ctr" defTabSz="1600200" rtl="0">
            <a:lnSpc>
              <a:spcPct val="90000"/>
            </a:lnSpc>
            <a:spcBef>
              <a:spcPct val="0"/>
            </a:spcBef>
            <a:spcAft>
              <a:spcPct val="35000"/>
            </a:spcAft>
            <a:buNone/>
          </a:pPr>
          <a:r>
            <a:rPr lang="en-US" sz="3600" kern="1200" dirty="0"/>
            <a:t>Who Are The Tribal Governments </a:t>
          </a:r>
        </a:p>
      </dsp:txBody>
      <dsp:txXfrm rot="5400000">
        <a:off x="1265" y="1305878"/>
        <a:ext cx="3287589" cy="3917632"/>
      </dsp:txXfrm>
    </dsp:sp>
    <dsp:sp modelId="{1CE8CDE8-7AE4-429C-BA94-186D6AA2F73F}">
      <dsp:nvSpPr>
        <dsp:cNvPr id="0" name=""/>
        <dsp:cNvSpPr/>
      </dsp:nvSpPr>
      <dsp:spPr>
        <a:xfrm rot="16200000">
          <a:off x="1914524" y="1620899"/>
          <a:ext cx="6529388" cy="3287589"/>
        </a:xfrm>
        <a:prstGeom prst="flowChartManualOperation">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9319" bIns="0" numCol="1" spcCol="1270" anchor="ctr" anchorCtr="0">
          <a:noAutofit/>
        </a:bodyPr>
        <a:lstStyle/>
        <a:p>
          <a:pPr marL="0" lvl="0" indent="0" algn="ctr" defTabSz="1600200" rtl="0">
            <a:lnSpc>
              <a:spcPct val="90000"/>
            </a:lnSpc>
            <a:spcBef>
              <a:spcPct val="0"/>
            </a:spcBef>
            <a:spcAft>
              <a:spcPct val="35000"/>
            </a:spcAft>
            <a:buNone/>
          </a:pPr>
          <a:r>
            <a:rPr lang="en-US" sz="3600" kern="1200" dirty="0"/>
            <a:t>Why Do We Have A Relationship With Tribes</a:t>
          </a:r>
        </a:p>
      </dsp:txBody>
      <dsp:txXfrm rot="5400000">
        <a:off x="3535423" y="1305878"/>
        <a:ext cx="3287589" cy="3917632"/>
      </dsp:txXfrm>
    </dsp:sp>
    <dsp:sp modelId="{35B80874-94FF-472F-8817-FBDCEB0212AF}">
      <dsp:nvSpPr>
        <dsp:cNvPr id="0" name=""/>
        <dsp:cNvSpPr/>
      </dsp:nvSpPr>
      <dsp:spPr>
        <a:xfrm rot="16200000">
          <a:off x="5448683" y="1620899"/>
          <a:ext cx="6529388" cy="3287589"/>
        </a:xfrm>
        <a:prstGeom prst="flowChartManualOperation">
          <a:avLst/>
        </a:prstGeom>
        <a:solidFill>
          <a:srgbClr val="4C74AE"/>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9319" bIns="0" numCol="1" spcCol="1270" anchor="ctr" anchorCtr="0">
          <a:noAutofit/>
        </a:bodyPr>
        <a:lstStyle/>
        <a:p>
          <a:pPr marL="0" lvl="0" indent="0" algn="ctr" defTabSz="1600200" rtl="0">
            <a:lnSpc>
              <a:spcPct val="90000"/>
            </a:lnSpc>
            <a:spcBef>
              <a:spcPct val="0"/>
            </a:spcBef>
            <a:spcAft>
              <a:spcPct val="35000"/>
            </a:spcAft>
            <a:buNone/>
          </a:pPr>
          <a:r>
            <a:rPr lang="en-US" sz="3600" kern="1200" dirty="0"/>
            <a:t>What Do We Do To Facilitate Better Working Relationships With The Tribes</a:t>
          </a:r>
        </a:p>
      </dsp:txBody>
      <dsp:txXfrm rot="5400000">
        <a:off x="7069582" y="1305878"/>
        <a:ext cx="3287589" cy="391763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1/18/2023</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593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Ojibwe Tribes:</a:t>
            </a:r>
            <a:r>
              <a:rPr lang="en-US" baseline="0" dirty="0"/>
              <a:t>  Red Lake, Bois Forte, Grand Portage, White Earth, Leech Lake, Fond du Lac and Mille </a:t>
            </a:r>
            <a:r>
              <a:rPr lang="en-US" baseline="0" dirty="0" err="1"/>
              <a:t>lacs</a:t>
            </a:r>
            <a:endParaRPr lang="en-US" baseline="0" dirty="0"/>
          </a:p>
          <a:p>
            <a:r>
              <a:rPr lang="en-US" baseline="0" dirty="0"/>
              <a:t>4 Dakota Tribes:  Upper Sioux, Shakopee Mdewakanton, Prairie Island, and Lower Sioux</a:t>
            </a:r>
            <a:endParaRPr lang="en-US" dirty="0"/>
          </a:p>
        </p:txBody>
      </p:sp>
      <p:sp>
        <p:nvSpPr>
          <p:cNvPr id="4" name="Slide Number Placeholder 3"/>
          <p:cNvSpPr>
            <a:spLocks noGrp="1"/>
          </p:cNvSpPr>
          <p:nvPr>
            <p:ph type="sldNum" sz="quarter" idx="10"/>
          </p:nvPr>
        </p:nvSpPr>
        <p:spPr/>
        <p:txBody>
          <a:bodyPr/>
          <a:lstStyle/>
          <a:p>
            <a:fld id="{C3D4929B-8F6F-4236-BD36-497C1E7C13D4}" type="slidenum">
              <a:rPr lang="en-US" smtClean="0"/>
              <a:t>7</a:t>
            </a:fld>
            <a:endParaRPr lang="en-US"/>
          </a:p>
        </p:txBody>
      </p:sp>
    </p:spTree>
    <p:extLst>
      <p:ext uri="{BB962C8B-B14F-4D97-AF65-F5344CB8AC3E}">
        <p14:creationId xmlns:p14="http://schemas.microsoft.com/office/powerpoint/2010/main" val="39281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ceded territories are lands once owned by the Ojibwe &amp; the Dakotas</a:t>
            </a:r>
          </a:p>
          <a:p>
            <a:r>
              <a:rPr lang="en-US" baseline="0" dirty="0"/>
              <a:t>The ceded territories includes all of MN</a:t>
            </a:r>
          </a:p>
          <a:p>
            <a:r>
              <a:rPr lang="en-US" baseline="0" dirty="0"/>
              <a:t>Certain rights &amp; privileges have been retained by American Indians either expressly included in treaties or never given up in a treaty.</a:t>
            </a:r>
          </a:p>
        </p:txBody>
      </p:sp>
      <p:sp>
        <p:nvSpPr>
          <p:cNvPr id="4" name="Slide Number Placeholder 3"/>
          <p:cNvSpPr>
            <a:spLocks noGrp="1"/>
          </p:cNvSpPr>
          <p:nvPr>
            <p:ph type="sldNum" sz="quarter" idx="10"/>
          </p:nvPr>
        </p:nvSpPr>
        <p:spPr/>
        <p:txBody>
          <a:bodyPr/>
          <a:lstStyle/>
          <a:p>
            <a:fld id="{C3D4929B-8F6F-4236-BD36-497C1E7C13D4}" type="slidenum">
              <a:rPr lang="en-US" smtClean="0"/>
              <a:t>8</a:t>
            </a:fld>
            <a:endParaRPr lang="en-US"/>
          </a:p>
        </p:txBody>
      </p:sp>
    </p:spTree>
    <p:extLst>
      <p:ext uri="{BB962C8B-B14F-4D97-AF65-F5344CB8AC3E}">
        <p14:creationId xmlns:p14="http://schemas.microsoft.com/office/powerpoint/2010/main" val="180041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7CA6C63-C738-4FD1-BE80-D62FC32AF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173FDAA-D9F5-4F3A-92EA-5C57252996BC}"/>
              </a:ext>
            </a:extLst>
          </p:cNvPr>
          <p:cNvSpPr>
            <a:spLocks noGrp="1"/>
          </p:cNvSpPr>
          <p:nvPr>
            <p:ph type="body" idx="1"/>
          </p:nvPr>
        </p:nvSpPr>
        <p:spPr/>
        <p:txBody>
          <a:bodyPr/>
          <a:lstStyle/>
          <a:p>
            <a:pPr marL="171441" indent="-171441" defTabSz="914350" eaLnBrk="1" fontAlgn="auto" hangingPunct="1">
              <a:spcBef>
                <a:spcPts val="0"/>
              </a:spcBef>
              <a:spcAft>
                <a:spcPts val="0"/>
              </a:spcAft>
              <a:buFont typeface="Arial" panose="020B0604020202020204" pitchFamily="34" charset="0"/>
              <a:buChar char="•"/>
              <a:defRPr/>
            </a:pPr>
            <a:r>
              <a:rPr lang="en-US" dirty="0"/>
              <a:t>Governor Mark Dayton signed Executive Order 13-10 affirming the Government-to-Government relationship between the State of Minnesota and the Minnesota Tribal Nations: Providing for Consultation, Coordination and Cooperation. </a:t>
            </a:r>
          </a:p>
          <a:p>
            <a:pPr marL="171441" indent="-171441" defTabSz="914350" eaLnBrk="1" fontAlgn="auto" hangingPunct="1">
              <a:spcBef>
                <a:spcPts val="0"/>
              </a:spcBef>
              <a:spcAft>
                <a:spcPts val="0"/>
              </a:spcAft>
              <a:buFont typeface="Arial" panose="020B0604020202020204" pitchFamily="34" charset="0"/>
              <a:buChar char="•"/>
              <a:defRPr/>
            </a:pPr>
            <a:r>
              <a:rPr lang="en-US" dirty="0"/>
              <a:t>This resulted in the establishment of 11 Minnesota State Agency  policies on Consultation with Minnesota Tribal Nations in order to promote successful consultation and collaboration between tribal governments and the state. The purpose of the policy is to develop, improve, and maintain collaborative relationships between the Department and Minnesota Tribal Nations. </a:t>
            </a:r>
          </a:p>
          <a:p>
            <a:pPr eaLnBrk="1" fontAlgn="auto" hangingPunct="1">
              <a:spcBef>
                <a:spcPts val="0"/>
              </a:spcBef>
              <a:spcAft>
                <a:spcPts val="0"/>
              </a:spcAft>
              <a:defRPr/>
            </a:pPr>
            <a:endParaRPr lang="en-US" dirty="0"/>
          </a:p>
        </p:txBody>
      </p:sp>
      <p:sp>
        <p:nvSpPr>
          <p:cNvPr id="66564" name="Slide Number Placeholder 3">
            <a:extLst>
              <a:ext uri="{FF2B5EF4-FFF2-40B4-BE49-F238E27FC236}">
                <a16:creationId xmlns:a16="http://schemas.microsoft.com/office/drawing/2014/main" id="{EA011EBB-DF65-4869-BDBC-4CF1115E64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7F3C189-738D-4BFF-993E-508DC89EAA18}" type="slidenum">
              <a:rPr lang="en-US" altLang="en-US" smtClean="0">
                <a:solidFill>
                  <a:srgbClr val="000000"/>
                </a:solidFill>
                <a:latin typeface="NeueHaasGroteskText Std"/>
              </a:rPr>
              <a:pPr/>
              <a:t>12</a:t>
            </a:fld>
            <a:endParaRPr lang="en-US" altLang="en-US" dirty="0">
              <a:solidFill>
                <a:srgbClr val="000000"/>
              </a:solidFill>
              <a:latin typeface="NeueHaasGroteskText St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3" y="1842964"/>
            <a:ext cx="7099634" cy="841248"/>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1/18/2023</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1/18/2023</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1/18/2023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5" y="1842964"/>
            <a:ext cx="7099630" cy="841248"/>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1/18/2023</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1/18/2023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1/18/2023</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1/18/2023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1/18/2023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1/18/2023</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553" y="6000575"/>
            <a:ext cx="3858492" cy="457200"/>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a:t>mndot.gov</a:t>
            </a:r>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1/18/2023</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1/18/2023</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mndot.gov</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1/18/2023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5"/>
            <a:ext cx="3858492" cy="457200"/>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1/18/2023</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mndot.gov</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6"/>
            <a:ext cx="3858492" cy="45720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pic>
        <p:nvPicPr>
          <p:cNvPr id="13"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562" y="705498"/>
            <a:ext cx="3858492" cy="457200"/>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1/18/2023</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1/18/2023</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1/18/2023</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1/18/2023</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png"/><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3.png"/><Relationship Id="rId17" Type="http://schemas.openxmlformats.org/officeDocument/2006/relationships/image" Target="../media/image46.jpeg"/><Relationship Id="rId2" Type="http://schemas.openxmlformats.org/officeDocument/2006/relationships/image" Target="../media/image33.jpeg"/><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5" Type="http://schemas.openxmlformats.org/officeDocument/2006/relationships/image" Target="../media/image45.jpeg"/><Relationship Id="rId10" Type="http://schemas.openxmlformats.org/officeDocument/2006/relationships/image" Target="../media/image41.tiff"/><Relationship Id="rId4" Type="http://schemas.openxmlformats.org/officeDocument/2006/relationships/image" Target="../media/image35.tiff"/><Relationship Id="rId9" Type="http://schemas.openxmlformats.org/officeDocument/2006/relationships/image" Target="../media/image40.tiff"/><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cdn.theatlanticwire.com/img/upload/2012/07/19/native-american-land__.gif"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MnDOT Office of Tribal Affairs and Indian Country</a:t>
            </a:r>
          </a:p>
        </p:txBody>
      </p:sp>
      <p:sp>
        <p:nvSpPr>
          <p:cNvPr id="3" name="Text Placeholder 2"/>
          <p:cNvSpPr>
            <a:spLocks noGrp="1"/>
          </p:cNvSpPr>
          <p:nvPr>
            <p:ph type="body" sz="quarter" idx="14"/>
          </p:nvPr>
        </p:nvSpPr>
        <p:spPr/>
        <p:txBody>
          <a:bodyPr>
            <a:normAutofit/>
          </a:bodyPr>
          <a:lstStyle/>
          <a:p>
            <a:pPr>
              <a:spcBef>
                <a:spcPts val="0"/>
              </a:spcBef>
            </a:pPr>
            <a:r>
              <a:rPr lang="en-US" dirty="0"/>
              <a:t>Office of Tribal Affairs</a:t>
            </a:r>
          </a:p>
          <a:p>
            <a:pPr>
              <a:spcBef>
                <a:spcPts val="0"/>
              </a:spcBef>
            </a:pPr>
            <a:endParaRPr lang="en-US" dirty="0"/>
          </a:p>
        </p:txBody>
      </p:sp>
      <p:sp>
        <p:nvSpPr>
          <p:cNvPr id="7" name="Footer Placeholder 6"/>
          <p:cNvSpPr>
            <a:spLocks noGrp="1"/>
          </p:cNvSpPr>
          <p:nvPr>
            <p:ph type="ftr" sz="quarter" idx="3"/>
          </p:nvPr>
        </p:nvSpPr>
        <p:spPr/>
        <p:txBody>
          <a:bodyPr/>
          <a:lstStyle/>
          <a:p>
            <a:r>
              <a:rPr lang="en-US" dirty="0"/>
              <a:t>mndot.gov</a:t>
            </a:r>
          </a:p>
        </p:txBody>
      </p:sp>
      <p:pic>
        <p:nvPicPr>
          <p:cNvPr id="5" name="Picture Placeholder 4"/>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011" t="3609" r="-1011" b="55377"/>
          <a:stretch/>
        </p:blipFill>
        <p:spPr>
          <a:xfrm>
            <a:off x="0" y="97105"/>
            <a:ext cx="12192000" cy="338073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78302" y="211015"/>
            <a:ext cx="2982350" cy="548640"/>
          </a:xfrm>
          <a:prstGeom prst="rect">
            <a:avLst/>
          </a:prstGeom>
          <a:solidFill>
            <a:srgbClr val="22416D"/>
          </a:solidFill>
        </p:spPr>
        <p:txBody>
          <a:bodyPr wrap="square" rtlCol="0">
            <a:spAutoFit/>
          </a:bodyPr>
          <a:lstStyle/>
          <a:p>
            <a:endParaRPr lang="en-US" dirty="0"/>
          </a:p>
        </p:txBody>
      </p:sp>
      <p:pic>
        <p:nvPicPr>
          <p:cNvPr id="8" name="Picture 4" descr="A picture containing text, different&#10;&#10;Description automatically generated">
            <a:extLst>
              <a:ext uri="{FF2B5EF4-FFF2-40B4-BE49-F238E27FC236}">
                <a16:creationId xmlns:a16="http://schemas.microsoft.com/office/drawing/2014/main" id="{0D09AD25-F220-499A-B2D1-8B2808683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48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4092" y="1281334"/>
            <a:ext cx="5626889" cy="4345744"/>
          </a:xfrm>
        </p:spPr>
        <p:txBody>
          <a:bodyPr>
            <a:normAutofit fontScale="25000" lnSpcReduction="20000"/>
          </a:bodyPr>
          <a:lstStyle/>
          <a:p>
            <a:endParaRPr lang="en-US" sz="900" dirty="0"/>
          </a:p>
          <a:p>
            <a:pPr>
              <a:buFont typeface="Wingdings" panose="05000000000000000000" pitchFamily="2" charset="2"/>
              <a:buChar char="ü"/>
            </a:pPr>
            <a:r>
              <a:rPr lang="en-US" sz="8000" dirty="0"/>
              <a:t> Form its own government</a:t>
            </a:r>
          </a:p>
          <a:p>
            <a:pPr>
              <a:buFont typeface="Wingdings" panose="05000000000000000000" pitchFamily="2" charset="2"/>
              <a:buChar char="ü"/>
            </a:pPr>
            <a:r>
              <a:rPr lang="en-US" sz="8000" dirty="0"/>
              <a:t> Self-governed </a:t>
            </a:r>
          </a:p>
          <a:p>
            <a:pPr>
              <a:buFont typeface="Wingdings" panose="05000000000000000000" pitchFamily="2" charset="2"/>
              <a:buChar char="ü"/>
            </a:pPr>
            <a:r>
              <a:rPr lang="en-US" sz="8000" dirty="0"/>
              <a:t>Adjudicate legal cases within its borders</a:t>
            </a:r>
          </a:p>
          <a:p>
            <a:pPr>
              <a:buFont typeface="Wingdings" panose="05000000000000000000" pitchFamily="2" charset="2"/>
              <a:buChar char="ü"/>
            </a:pPr>
            <a:r>
              <a:rPr lang="en-US" sz="8000" dirty="0"/>
              <a:t> Levy taxes within its borders</a:t>
            </a:r>
          </a:p>
          <a:p>
            <a:pPr>
              <a:buFont typeface="Wingdings" panose="05000000000000000000" pitchFamily="2" charset="2"/>
              <a:buChar char="ü"/>
            </a:pPr>
            <a:r>
              <a:rPr lang="en-US" sz="8000" dirty="0"/>
              <a:t> Establish its membership</a:t>
            </a:r>
          </a:p>
          <a:p>
            <a:pPr>
              <a:buFont typeface="Wingdings" panose="05000000000000000000" pitchFamily="2" charset="2"/>
              <a:buChar char="ü"/>
            </a:pPr>
            <a:r>
              <a:rPr lang="en-US" sz="8000" dirty="0"/>
              <a:t> Decide its own future fate</a:t>
            </a:r>
          </a:p>
          <a:p>
            <a:pPr>
              <a:buFont typeface="Wingdings" panose="05000000000000000000" pitchFamily="2" charset="2"/>
              <a:buChar char="ü"/>
            </a:pPr>
            <a:r>
              <a:rPr lang="en-US" sz="8000" dirty="0"/>
              <a:t> Nation to nation relationship with the U.S.</a:t>
            </a:r>
          </a:p>
          <a:p>
            <a:pPr marL="109728" indent="0" algn="ctr">
              <a:buNone/>
            </a:pPr>
            <a:r>
              <a:rPr lang="en-US" sz="8000" dirty="0"/>
              <a:t>The federal government has a </a:t>
            </a:r>
          </a:p>
          <a:p>
            <a:pPr marL="109728" indent="0" algn="ctr">
              <a:buNone/>
            </a:pPr>
            <a:r>
              <a:rPr lang="en-US" sz="8000" b="1" dirty="0">
                <a:solidFill>
                  <a:srgbClr val="004074"/>
                </a:solidFill>
              </a:rPr>
              <a:t>trust responsibility </a:t>
            </a:r>
            <a:r>
              <a:rPr lang="en-US" sz="8000" dirty="0"/>
              <a:t>to protect</a:t>
            </a:r>
          </a:p>
          <a:p>
            <a:pPr marL="109728" indent="0" algn="ctr">
              <a:buNone/>
            </a:pPr>
            <a:r>
              <a:rPr lang="en-US" sz="8000" dirty="0"/>
              <a:t>tribal lands, assets, resources and treaty rights</a:t>
            </a:r>
          </a:p>
          <a:p>
            <a:endParaRPr lang="en-US" dirty="0"/>
          </a:p>
        </p:txBody>
      </p:sp>
      <p:sp>
        <p:nvSpPr>
          <p:cNvPr id="3" name="Title 2"/>
          <p:cNvSpPr>
            <a:spLocks noGrp="1"/>
          </p:cNvSpPr>
          <p:nvPr>
            <p:ph type="title"/>
          </p:nvPr>
        </p:nvSpPr>
        <p:spPr/>
        <p:txBody>
          <a:bodyPr>
            <a:normAutofit fontScale="90000"/>
          </a:bodyPr>
          <a:lstStyle/>
          <a:p>
            <a:br>
              <a:rPr lang="en-US" sz="2800" dirty="0"/>
            </a:br>
            <a:br>
              <a:rPr lang="en-US" sz="2800" dirty="0"/>
            </a:br>
            <a:r>
              <a:rPr lang="en-US" dirty="0"/>
              <a:t>Tribal Sovereignty – Rights and Power of Tribal Nations</a:t>
            </a:r>
            <a:br>
              <a:rPr lang="en-US" sz="2800" dirty="0"/>
            </a:br>
            <a:br>
              <a:rPr lang="en-US" sz="3200" dirty="0"/>
            </a:br>
            <a:endParaRPr lang="en-US" sz="3200" dirty="0"/>
          </a:p>
        </p:txBody>
      </p:sp>
      <p:pic>
        <p:nvPicPr>
          <p:cNvPr id="6" name="Content Placeholder 8" descr="A group of people standing behind a podium&#10;&#10;Description automatically generated with medium confidence">
            <a:extLst>
              <a:ext uri="{FF2B5EF4-FFF2-40B4-BE49-F238E27FC236}">
                <a16:creationId xmlns:a16="http://schemas.microsoft.com/office/drawing/2014/main" id="{4D9FD67D-1A34-49A0-9DF0-855BA72B9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416423"/>
            <a:ext cx="5181600" cy="29379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134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0B68-5385-4969-A827-942DA64CF4AF}"/>
              </a:ext>
            </a:extLst>
          </p:cNvPr>
          <p:cNvSpPr>
            <a:spLocks noGrp="1"/>
          </p:cNvSpPr>
          <p:nvPr>
            <p:ph type="title"/>
          </p:nvPr>
        </p:nvSpPr>
        <p:spPr/>
        <p:txBody>
          <a:bodyPr/>
          <a:lstStyle/>
          <a:p>
            <a:r>
              <a:rPr lang="en-US" dirty="0"/>
              <a:t>Minnesota Statute </a:t>
            </a:r>
            <a:r>
              <a:rPr lang="en-US" dirty="0">
                <a:effectLst/>
              </a:rPr>
              <a:t>§</a:t>
            </a:r>
            <a:r>
              <a:rPr lang="en-US" dirty="0"/>
              <a:t>10.65</a:t>
            </a:r>
          </a:p>
        </p:txBody>
      </p:sp>
      <p:sp>
        <p:nvSpPr>
          <p:cNvPr id="3" name="Content Placeholder 2">
            <a:extLst>
              <a:ext uri="{FF2B5EF4-FFF2-40B4-BE49-F238E27FC236}">
                <a16:creationId xmlns:a16="http://schemas.microsoft.com/office/drawing/2014/main" id="{2934D50E-A4FB-407C-81F5-92BCD6095CFB}"/>
              </a:ext>
            </a:extLst>
          </p:cNvPr>
          <p:cNvSpPr>
            <a:spLocks noGrp="1"/>
          </p:cNvSpPr>
          <p:nvPr>
            <p:ph idx="1"/>
          </p:nvPr>
        </p:nvSpPr>
        <p:spPr>
          <a:xfrm>
            <a:off x="177282" y="1535905"/>
            <a:ext cx="6074228" cy="4820445"/>
          </a:xfrm>
        </p:spPr>
        <p:txBody>
          <a:bodyPr/>
          <a:lstStyle/>
          <a:p>
            <a:pPr eaLnBrk="1" hangingPunct="1">
              <a:buFont typeface="Arial" panose="020B0604020202020204" pitchFamily="34" charset="0"/>
              <a:buNone/>
            </a:pPr>
            <a:r>
              <a:rPr lang="en-US" altLang="en-US" sz="1600" dirty="0"/>
              <a:t>“…</a:t>
            </a:r>
            <a:r>
              <a:rPr lang="en-US" sz="1600" dirty="0"/>
              <a:t>(c) </a:t>
            </a:r>
            <a:r>
              <a:rPr lang="en-US" sz="1600" b="1" dirty="0">
                <a:solidFill>
                  <a:srgbClr val="140BC7"/>
                </a:solidFill>
              </a:rPr>
              <a:t>Consultation</a:t>
            </a:r>
            <a:r>
              <a:rPr lang="en-US" sz="1600" dirty="0"/>
              <a:t> is a </a:t>
            </a:r>
            <a:r>
              <a:rPr lang="en-US" sz="1600" b="1" dirty="0">
                <a:solidFill>
                  <a:srgbClr val="140BC7"/>
                </a:solidFill>
              </a:rPr>
              <a:t>duty of an agency to consult with the governing body or bodies of each individual Minnesota Tribal government</a:t>
            </a:r>
            <a:r>
              <a:rPr lang="en-US" sz="1600" dirty="0"/>
              <a:t>. </a:t>
            </a:r>
            <a:r>
              <a:rPr lang="en-US" sz="1600" b="1" dirty="0">
                <a:solidFill>
                  <a:srgbClr val="140BC7"/>
                </a:solidFill>
              </a:rPr>
              <a:t>Coordination</a:t>
            </a:r>
            <a:r>
              <a:rPr lang="en-US" sz="1600" dirty="0"/>
              <a:t> with groups or entities that have representation on some or all of the governing bodies of the Minnesota Tribal governments, such as the Minnesota Indian Affairs Council or the Minnesota Chippewa Tribe, is encouraged but does not satisfy an agency's duty to consult with individual Minnesota Tribal governments on matters that have Tribal implications </a:t>
            </a:r>
            <a:r>
              <a:rPr lang="en-US" altLang="en-US" sz="1600" dirty="0"/>
              <a:t>…”</a:t>
            </a:r>
          </a:p>
          <a:p>
            <a:pPr eaLnBrk="1" hangingPunct="1">
              <a:buNone/>
            </a:pPr>
            <a:r>
              <a:rPr lang="en-US" altLang="en-US" sz="1600" dirty="0"/>
              <a:t>“… </a:t>
            </a:r>
            <a:r>
              <a:rPr lang="en-US" sz="1600" dirty="0"/>
              <a:t>An agency must update the Tribal consultation policies as often as required in order to facilitate </a:t>
            </a:r>
            <a:r>
              <a:rPr lang="en-US" sz="1600" b="1" dirty="0">
                <a:solidFill>
                  <a:srgbClr val="140BC7"/>
                </a:solidFill>
              </a:rPr>
              <a:t>timely and meaningful consultation</a:t>
            </a:r>
            <a:r>
              <a:rPr lang="en-US" sz="1600" dirty="0"/>
              <a:t>, but no less than biannually.</a:t>
            </a:r>
            <a:r>
              <a:rPr lang="en-US" altLang="en-US" sz="1600" dirty="0"/>
              <a:t>…”</a:t>
            </a:r>
          </a:p>
          <a:p>
            <a:pPr eaLnBrk="1" hangingPunct="1">
              <a:buNone/>
            </a:pPr>
            <a:r>
              <a:rPr lang="en-US" altLang="en-US" sz="1600" dirty="0"/>
              <a:t>“…</a:t>
            </a:r>
            <a:r>
              <a:rPr lang="en-US" sz="1600" dirty="0"/>
              <a:t> "</a:t>
            </a:r>
            <a:r>
              <a:rPr lang="en-US" sz="1600" b="1" dirty="0">
                <a:solidFill>
                  <a:srgbClr val="140BC7"/>
                </a:solidFill>
              </a:rPr>
              <a:t>matters that have Tribal implications</a:t>
            </a:r>
            <a:r>
              <a:rPr lang="en-US" sz="1600" dirty="0"/>
              <a:t>" means rules, legislative proposals, policy statements, or other </a:t>
            </a:r>
            <a:r>
              <a:rPr lang="en-US" sz="1600" b="1" dirty="0">
                <a:solidFill>
                  <a:srgbClr val="140BC7"/>
                </a:solidFill>
              </a:rPr>
              <a:t>actions that have substantial direct effects on one or more Minnesota Tribal governments</a:t>
            </a:r>
            <a:r>
              <a:rPr lang="en-US" altLang="en-US" sz="1600" b="1" dirty="0">
                <a:solidFill>
                  <a:srgbClr val="140BC7"/>
                </a:solidFill>
              </a:rPr>
              <a:t> </a:t>
            </a:r>
            <a:r>
              <a:rPr lang="en-US" altLang="en-US" sz="1600" dirty="0"/>
              <a:t>… “</a:t>
            </a:r>
            <a:endParaRPr lang="en-US" sz="1600" dirty="0"/>
          </a:p>
        </p:txBody>
      </p:sp>
      <p:sp>
        <p:nvSpPr>
          <p:cNvPr id="4" name="Date Placeholder 3">
            <a:extLst>
              <a:ext uri="{FF2B5EF4-FFF2-40B4-BE49-F238E27FC236}">
                <a16:creationId xmlns:a16="http://schemas.microsoft.com/office/drawing/2014/main" id="{C4876B42-4967-4617-9607-C89E353C8ACF}"/>
              </a:ext>
            </a:extLst>
          </p:cNvPr>
          <p:cNvSpPr>
            <a:spLocks noGrp="1"/>
          </p:cNvSpPr>
          <p:nvPr>
            <p:ph type="dt" sz="half" idx="10"/>
          </p:nvPr>
        </p:nvSpPr>
        <p:spPr/>
        <p:txBody>
          <a:bodyPr/>
          <a:lstStyle/>
          <a:p>
            <a:pPr>
              <a:defRPr/>
            </a:pPr>
            <a:fld id="{8052AE2A-D32C-41FD-BD52-2880D57CD685}" type="datetime1">
              <a:rPr lang="en-US" smtClean="0"/>
              <a:pPr>
                <a:defRPr/>
              </a:pPr>
              <a:t>1/18/2023</a:t>
            </a:fld>
            <a:endParaRPr lang="en-US" dirty="0"/>
          </a:p>
        </p:txBody>
      </p:sp>
      <p:sp>
        <p:nvSpPr>
          <p:cNvPr id="5" name="Footer Placeholder 4">
            <a:extLst>
              <a:ext uri="{FF2B5EF4-FFF2-40B4-BE49-F238E27FC236}">
                <a16:creationId xmlns:a16="http://schemas.microsoft.com/office/drawing/2014/main" id="{D1E71DC5-C7D5-4011-9C05-440B94664889}"/>
              </a:ext>
            </a:extLst>
          </p:cNvPr>
          <p:cNvSpPr>
            <a:spLocks noGrp="1"/>
          </p:cNvSpPr>
          <p:nvPr>
            <p:ph type="ftr" sz="quarter" idx="11"/>
          </p:nvPr>
        </p:nvSpPr>
        <p:spPr>
          <a:xfrm>
            <a:off x="3302000" y="6356350"/>
            <a:ext cx="5588000" cy="365125"/>
          </a:xfrm>
          <a:prstGeom prst="rect">
            <a:avLst/>
          </a:prstGeom>
        </p:spPr>
        <p:txBody>
          <a:bodyPr anchor="ctr"/>
          <a:lstStyle>
            <a:defPPr>
              <a:defRPr lang="en-US"/>
            </a:defPPr>
            <a:lvl1pPr algn="ctr" rtl="0" eaLnBrk="1" fontAlgn="auto" hangingPunct="1">
              <a:spcBef>
                <a:spcPts val="0"/>
              </a:spcBef>
              <a:spcAft>
                <a:spcPts val="0"/>
              </a:spcAft>
              <a:defRPr sz="12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t>mndot.gov</a:t>
            </a:r>
            <a:endParaRPr lang="en-US" dirty="0"/>
          </a:p>
        </p:txBody>
      </p:sp>
      <p:sp>
        <p:nvSpPr>
          <p:cNvPr id="6" name="Slide Number Placeholder 5">
            <a:extLst>
              <a:ext uri="{FF2B5EF4-FFF2-40B4-BE49-F238E27FC236}">
                <a16:creationId xmlns:a16="http://schemas.microsoft.com/office/drawing/2014/main" id="{149201D5-3A67-4481-A7CF-BC2701BD51EE}"/>
              </a:ext>
            </a:extLst>
          </p:cNvPr>
          <p:cNvSpPr>
            <a:spLocks noGrp="1"/>
          </p:cNvSpPr>
          <p:nvPr>
            <p:ph type="sldNum" sz="quarter" idx="12"/>
          </p:nvPr>
        </p:nvSpPr>
        <p:spPr/>
        <p:txBody>
          <a:bodyPr/>
          <a:lstStyle/>
          <a:p>
            <a:pPr>
              <a:defRPr/>
            </a:pPr>
            <a:fld id="{DEEC842C-123A-46CB-B4AF-A1C9FFA4B2F2}" type="slidenum">
              <a:rPr lang="en-US" altLang="en-US" smtClean="0"/>
              <a:pPr>
                <a:defRPr/>
              </a:pPr>
              <a:t>11</a:t>
            </a:fld>
            <a:endParaRPr lang="en-US" altLang="en-US" dirty="0"/>
          </a:p>
        </p:txBody>
      </p:sp>
      <p:pic>
        <p:nvPicPr>
          <p:cNvPr id="8" name="Picture 7" descr="A large white building with a dome and a garden in front of it&#10;&#10;Description automatically generated with low confidence">
            <a:extLst>
              <a:ext uri="{FF2B5EF4-FFF2-40B4-BE49-F238E27FC236}">
                <a16:creationId xmlns:a16="http://schemas.microsoft.com/office/drawing/2014/main" id="{1C97890C-0B80-473B-B985-F1DC2C199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393" y="1859448"/>
            <a:ext cx="5591325" cy="3704253"/>
          </a:xfrm>
          <a:prstGeom prst="rect">
            <a:avLst/>
          </a:prstGeom>
        </p:spPr>
      </p:pic>
    </p:spTree>
    <p:extLst>
      <p:ext uri="{BB962C8B-B14F-4D97-AF65-F5344CB8AC3E}">
        <p14:creationId xmlns:p14="http://schemas.microsoft.com/office/powerpoint/2010/main" val="294250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2">
            <a:extLst>
              <a:ext uri="{FF2B5EF4-FFF2-40B4-BE49-F238E27FC236}">
                <a16:creationId xmlns:a16="http://schemas.microsoft.com/office/drawing/2014/main" id="{DEF4F83C-6FDA-4B5D-ACB7-20E3AEFCBF4B}"/>
              </a:ext>
            </a:extLst>
          </p:cNvPr>
          <p:cNvSpPr>
            <a:spLocks noGrp="1"/>
          </p:cNvSpPr>
          <p:nvPr>
            <p:ph type="title"/>
          </p:nvPr>
        </p:nvSpPr>
        <p:spPr/>
        <p:txBody>
          <a:bodyPr/>
          <a:lstStyle/>
          <a:p>
            <a:pPr eaLnBrk="1" hangingPunct="1"/>
            <a:r>
              <a:rPr lang="en-US" altLang="en-US" sz="2800" dirty="0"/>
              <a:t>Strong Policies Ensure Meaningful Consultation  </a:t>
            </a:r>
            <a:br>
              <a:rPr lang="en-US" altLang="en-US" sz="2800" dirty="0"/>
            </a:br>
            <a:r>
              <a:rPr lang="en-US" altLang="en-US" sz="2800" dirty="0"/>
              <a:t>with Tribal Governments</a:t>
            </a:r>
          </a:p>
        </p:txBody>
      </p:sp>
      <p:pic>
        <p:nvPicPr>
          <p:cNvPr id="7" name="Picture 6">
            <a:extLst>
              <a:ext uri="{FF2B5EF4-FFF2-40B4-BE49-F238E27FC236}">
                <a16:creationId xmlns:a16="http://schemas.microsoft.com/office/drawing/2014/main" id="{7384BB09-0E58-4C8A-8B7F-F2ECA9F8D3DF}"/>
              </a:ext>
            </a:extLst>
          </p:cNvPr>
          <p:cNvPicPr>
            <a:picLocks noChangeAspect="1"/>
          </p:cNvPicPr>
          <p:nvPr/>
        </p:nvPicPr>
        <p:blipFill>
          <a:blip r:embed="rId3">
            <a:lum bright="-4000" contrast="6000"/>
          </a:blip>
          <a:stretch>
            <a:fillRect/>
          </a:stretch>
        </p:blipFill>
        <p:spPr>
          <a:xfrm>
            <a:off x="8190368" y="1788034"/>
            <a:ext cx="3325357" cy="4314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D3D605F5-2C88-423E-89C0-E64ABEC57D76}"/>
              </a:ext>
            </a:extLst>
          </p:cNvPr>
          <p:cNvSpPr txBox="1"/>
          <p:nvPr/>
        </p:nvSpPr>
        <p:spPr>
          <a:xfrm>
            <a:off x="676275" y="1446245"/>
            <a:ext cx="6424321" cy="6037550"/>
          </a:xfrm>
          <a:prstGeom prst="rect">
            <a:avLst/>
          </a:prstGeom>
          <a:noFill/>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US" sz="2000" b="1" dirty="0">
                <a:solidFill>
                  <a:srgbClr val="0E04CE"/>
                </a:solidFill>
                <a:latin typeface="+mn-lt"/>
              </a:rPr>
              <a:t>Consultation</a:t>
            </a:r>
            <a:r>
              <a:rPr lang="en-US" sz="2000" dirty="0">
                <a:latin typeface="+mn-lt"/>
              </a:rPr>
              <a:t>: Government to government </a:t>
            </a:r>
          </a:p>
          <a:p>
            <a:pPr marL="742950" lvl="1" indent="-285750" eaLnBrk="1" fontAlgn="auto" hangingPunct="1">
              <a:spcBef>
                <a:spcPts val="0"/>
              </a:spcBef>
              <a:spcAft>
                <a:spcPts val="0"/>
              </a:spcAft>
              <a:buFont typeface="Arial" panose="020B0604020202020204" pitchFamily="34" charset="0"/>
              <a:buChar char="•"/>
              <a:defRPr/>
            </a:pPr>
            <a:r>
              <a:rPr lang="en-US" sz="2000" dirty="0">
                <a:latin typeface="+mn-lt"/>
              </a:rPr>
              <a:t>Governor/Commissioner and Tribal Nation Leaders</a:t>
            </a:r>
          </a:p>
          <a:p>
            <a:pPr marL="742950" lvl="1" indent="-285750" eaLnBrk="1" fontAlgn="auto" hangingPunct="1">
              <a:spcBef>
                <a:spcPts val="0"/>
              </a:spcBef>
              <a:spcAft>
                <a:spcPts val="0"/>
              </a:spcAft>
              <a:buFont typeface="Arial" panose="020B0604020202020204" pitchFamily="34" charset="0"/>
              <a:buChar char="•"/>
              <a:defRPr/>
            </a:pPr>
            <a:r>
              <a:rPr lang="en-US" sz="2000" dirty="0">
                <a:latin typeface="+mn-lt"/>
              </a:rPr>
              <a:t>Must be “meaningful” and “timely”</a:t>
            </a: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eaLnBrk="1" fontAlgn="auto" hangingPunct="1">
              <a:spcBef>
                <a:spcPts val="0"/>
              </a:spcBef>
              <a:spcAft>
                <a:spcPts val="0"/>
              </a:spcAft>
              <a:defRPr/>
            </a:pPr>
            <a:endParaRPr lang="en-US" sz="2000"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US" sz="2000" b="1" dirty="0">
              <a:solidFill>
                <a:srgbClr val="0E04CE"/>
              </a:solidFill>
              <a:latin typeface="+mn-lt"/>
            </a:endParaRPr>
          </a:p>
          <a:p>
            <a:pPr marL="285750" indent="-285750" eaLnBrk="1" fontAlgn="auto" hangingPunct="1">
              <a:spcBef>
                <a:spcPts val="0"/>
              </a:spcBef>
              <a:spcAft>
                <a:spcPts val="0"/>
              </a:spcAft>
              <a:buFont typeface="Arial" panose="020B0604020202020204" pitchFamily="34" charset="0"/>
              <a:buChar char="•"/>
              <a:defRPr/>
            </a:pPr>
            <a:endParaRPr lang="en-US" sz="2000" b="1" dirty="0">
              <a:solidFill>
                <a:srgbClr val="0E04CE"/>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en-US" sz="2000" b="1" dirty="0">
                <a:solidFill>
                  <a:srgbClr val="0E04CE"/>
                </a:solidFill>
                <a:latin typeface="+mn-lt"/>
              </a:rPr>
              <a:t>Coordination</a:t>
            </a:r>
            <a:r>
              <a:rPr lang="en-US" sz="2000" dirty="0">
                <a:latin typeface="+mn-lt"/>
              </a:rPr>
              <a:t>: Implementation at technical level </a:t>
            </a:r>
          </a:p>
          <a:p>
            <a:pPr marL="742950" lvl="1" indent="-285750" eaLnBrk="1" fontAlgn="auto" hangingPunct="1">
              <a:spcBef>
                <a:spcPts val="0"/>
              </a:spcBef>
              <a:spcAft>
                <a:spcPts val="0"/>
              </a:spcAft>
              <a:buFont typeface="Arial" panose="020B0604020202020204" pitchFamily="34" charset="0"/>
              <a:buChar char="•"/>
              <a:defRPr/>
            </a:pPr>
            <a:r>
              <a:rPr lang="en-US" sz="2000" dirty="0">
                <a:latin typeface="+mn-lt"/>
              </a:rPr>
              <a:t>Planning, Partnerships, Projects</a:t>
            </a:r>
          </a:p>
          <a:p>
            <a:pPr marL="742950" lvl="1" indent="-285750">
              <a:buFont typeface="Arial" panose="020B0604020202020204" pitchFamily="34" charset="0"/>
              <a:buChar char="•"/>
              <a:defRPr/>
            </a:pPr>
            <a:r>
              <a:rPr lang="en-US" sz="2000" dirty="0">
                <a:latin typeface="+mn-lt"/>
              </a:rPr>
              <a:t>11% of our transportation infrastructure is within Indian Country</a:t>
            </a:r>
          </a:p>
          <a:p>
            <a:pPr marL="742950" lvl="1" indent="-285750" eaLnBrk="1" fontAlgn="auto" hangingPunct="1">
              <a:spcBef>
                <a:spcPts val="0"/>
              </a:spcBef>
              <a:spcAft>
                <a:spcPts val="0"/>
              </a:spcAft>
              <a:buFont typeface="Arial" panose="020B0604020202020204" pitchFamily="34" charset="0"/>
              <a:buChar char="•"/>
              <a:defRPr/>
            </a:pPr>
            <a:endParaRPr lang="en-US" sz="2000" dirty="0">
              <a:latin typeface="+mn-lt"/>
            </a:endParaRPr>
          </a:p>
          <a:p>
            <a:pPr lvl="1" eaLnBrk="1" fontAlgn="auto" hangingPunct="1">
              <a:spcBef>
                <a:spcPts val="0"/>
              </a:spcBef>
              <a:spcAft>
                <a:spcPts val="0"/>
              </a:spcAft>
              <a:defRPr/>
            </a:pPr>
            <a:endParaRPr lang="en-US" sz="2000" dirty="0">
              <a:latin typeface="+mn-lt"/>
            </a:endParaRPr>
          </a:p>
          <a:p>
            <a:pPr marL="742950" lvl="1" indent="-285750" eaLnBrk="1" fontAlgn="auto" hangingPunct="1">
              <a:spcBef>
                <a:spcPts val="0"/>
              </a:spcBef>
              <a:spcAft>
                <a:spcPts val="0"/>
              </a:spcAft>
              <a:buFont typeface="Arial" panose="020B0604020202020204" pitchFamily="34" charset="0"/>
              <a:buChar char="•"/>
              <a:defRPr/>
            </a:pPr>
            <a:endParaRPr lang="en-US" dirty="0">
              <a:latin typeface="+mn-lt"/>
            </a:endParaRPr>
          </a:p>
        </p:txBody>
      </p:sp>
      <p:pic>
        <p:nvPicPr>
          <p:cNvPr id="65541" name="Content Placeholder 19">
            <a:extLst>
              <a:ext uri="{FF2B5EF4-FFF2-40B4-BE49-F238E27FC236}">
                <a16:creationId xmlns:a16="http://schemas.microsoft.com/office/drawing/2014/main" id="{7C5BEBD6-ABE8-4FE5-9D51-1820046F14A8}"/>
              </a:ext>
            </a:extLst>
          </p:cNvPr>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val="0"/>
              </a:ext>
            </a:extLst>
          </a:blip>
          <a:srcRect l="1" t="14093" r="1430" b="9393"/>
          <a:stretch/>
        </p:blipFill>
        <p:spPr>
          <a:xfrm>
            <a:off x="213806" y="2677884"/>
            <a:ext cx="5497974" cy="2062066"/>
          </a:xfrm>
        </p:spPr>
      </p:pic>
      <p:pic>
        <p:nvPicPr>
          <p:cNvPr id="4" name="Picture 3" descr="A close-up of a person smiling&#10;&#10;Description automatically generated">
            <a:extLst>
              <a:ext uri="{FF2B5EF4-FFF2-40B4-BE49-F238E27FC236}">
                <a16:creationId xmlns:a16="http://schemas.microsoft.com/office/drawing/2014/main" id="{AFD67A47-6BA3-42B9-AE9D-1595077BB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858" y="2677884"/>
            <a:ext cx="1679207" cy="2062066"/>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040B-29C8-49FF-B387-9292AC0A9058}"/>
              </a:ext>
            </a:extLst>
          </p:cNvPr>
          <p:cNvSpPr>
            <a:spLocks noGrp="1"/>
          </p:cNvSpPr>
          <p:nvPr>
            <p:ph type="title"/>
          </p:nvPr>
        </p:nvSpPr>
        <p:spPr/>
        <p:txBody>
          <a:bodyPr/>
          <a:lstStyle/>
          <a:p>
            <a:r>
              <a:rPr lang="en-US" dirty="0"/>
              <a:t>MnDOT Tribal Affairs Office Organizational Chart </a:t>
            </a:r>
          </a:p>
        </p:txBody>
      </p:sp>
      <p:pic>
        <p:nvPicPr>
          <p:cNvPr id="8" name="Content Placeholder 7">
            <a:extLst>
              <a:ext uri="{FF2B5EF4-FFF2-40B4-BE49-F238E27FC236}">
                <a16:creationId xmlns:a16="http://schemas.microsoft.com/office/drawing/2014/main" id="{6B456C00-E91D-4AA0-84DD-5132537849AB}"/>
              </a:ext>
            </a:extLst>
          </p:cNvPr>
          <p:cNvPicPr>
            <a:picLocks noGrp="1" noChangeAspect="1"/>
          </p:cNvPicPr>
          <p:nvPr>
            <p:ph idx="1"/>
          </p:nvPr>
        </p:nvPicPr>
        <p:blipFill rotWithShape="1">
          <a:blip r:embed="rId2"/>
          <a:srcRect l="33108" t="13498" r="38856" b="11739"/>
          <a:stretch/>
        </p:blipFill>
        <p:spPr>
          <a:xfrm>
            <a:off x="1721796" y="1569386"/>
            <a:ext cx="8636149" cy="4710626"/>
          </a:xfrm>
        </p:spPr>
      </p:pic>
      <p:sp>
        <p:nvSpPr>
          <p:cNvPr id="4" name="Date Placeholder 3">
            <a:extLst>
              <a:ext uri="{FF2B5EF4-FFF2-40B4-BE49-F238E27FC236}">
                <a16:creationId xmlns:a16="http://schemas.microsoft.com/office/drawing/2014/main" id="{AC4D9B76-3A77-4775-812F-7379FA5C3091}"/>
              </a:ext>
            </a:extLst>
          </p:cNvPr>
          <p:cNvSpPr>
            <a:spLocks noGrp="1"/>
          </p:cNvSpPr>
          <p:nvPr>
            <p:ph type="dt" sz="half" idx="10"/>
          </p:nvPr>
        </p:nvSpPr>
        <p:spPr/>
        <p:txBody>
          <a:bodyPr/>
          <a:lstStyle/>
          <a:p>
            <a:fld id="{824D5D47-1752-4D84-8BFB-C2F71A34C932}" type="datetime1">
              <a:rPr lang="en-US" smtClean="0"/>
              <a:t>1/18/2023</a:t>
            </a:fld>
            <a:endParaRPr lang="en-US" dirty="0"/>
          </a:p>
        </p:txBody>
      </p:sp>
      <p:sp>
        <p:nvSpPr>
          <p:cNvPr id="5" name="Footer Placeholder 4">
            <a:extLst>
              <a:ext uri="{FF2B5EF4-FFF2-40B4-BE49-F238E27FC236}">
                <a16:creationId xmlns:a16="http://schemas.microsoft.com/office/drawing/2014/main" id="{37153F60-B3BB-40C4-BB60-898C29DA1E4F}"/>
              </a:ext>
            </a:extLst>
          </p:cNvPr>
          <p:cNvSpPr>
            <a:spLocks noGrp="1"/>
          </p:cNvSpPr>
          <p:nvPr>
            <p:ph type="ftr" sz="quarter" idx="3"/>
          </p:nvPr>
        </p:nvSpPr>
        <p:spPr/>
        <p:txBody>
          <a:bodyPr/>
          <a:lstStyle/>
          <a:p>
            <a:r>
              <a:rPr lang="en-US"/>
              <a:t>mndot.gov</a:t>
            </a:r>
            <a:endParaRPr lang="en-US" dirty="0"/>
          </a:p>
        </p:txBody>
      </p:sp>
      <p:sp>
        <p:nvSpPr>
          <p:cNvPr id="6" name="Slide Number Placeholder 5">
            <a:extLst>
              <a:ext uri="{FF2B5EF4-FFF2-40B4-BE49-F238E27FC236}">
                <a16:creationId xmlns:a16="http://schemas.microsoft.com/office/drawing/2014/main" id="{4C8FCB66-C1A1-46B7-9E7E-9EAB481BADD9}"/>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21158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350498"/>
            <a:ext cx="10852053" cy="5359791"/>
          </a:xfrm>
        </p:spPr>
        <p:txBody>
          <a:bodyPr>
            <a:normAutofit fontScale="85000" lnSpcReduction="20000"/>
          </a:bodyPr>
          <a:lstStyle/>
          <a:p>
            <a:r>
              <a:rPr lang="en-US" dirty="0"/>
              <a:t>Tribal Liaison Role</a:t>
            </a:r>
          </a:p>
          <a:p>
            <a:r>
              <a:rPr lang="en-US" dirty="0"/>
              <a:t>Comply with Minn. Stat. 10.65</a:t>
            </a:r>
          </a:p>
          <a:p>
            <a:r>
              <a:rPr lang="en-US" dirty="0"/>
              <a:t>Comply with </a:t>
            </a:r>
            <a:r>
              <a:rPr lang="en-US" dirty="0" err="1"/>
              <a:t>MnDOT</a:t>
            </a:r>
            <a:r>
              <a:rPr lang="en-US" dirty="0"/>
              <a:t> Tribal Policy</a:t>
            </a:r>
          </a:p>
          <a:p>
            <a:r>
              <a:rPr lang="en-US" dirty="0"/>
              <a:t>Build Relationships</a:t>
            </a:r>
          </a:p>
          <a:p>
            <a:pPr lvl="1">
              <a:buFont typeface="Wingdings" pitchFamily="2" charset="2"/>
              <a:buChar char="§"/>
            </a:pPr>
            <a:r>
              <a:rPr lang="en-US" dirty="0"/>
              <a:t>Tribes &amp; Transportation Conference</a:t>
            </a:r>
          </a:p>
          <a:p>
            <a:pPr lvl="1">
              <a:buFont typeface="Wingdings" pitchFamily="2" charset="2"/>
              <a:buChar char="§"/>
            </a:pPr>
            <a:r>
              <a:rPr lang="en-US" dirty="0"/>
              <a:t>Advocacy Council for Tribal Transportation</a:t>
            </a:r>
          </a:p>
          <a:p>
            <a:pPr lvl="1">
              <a:buFont typeface="Wingdings" pitchFamily="2" charset="2"/>
              <a:buChar char="§"/>
            </a:pPr>
            <a:r>
              <a:rPr lang="en-US" dirty="0"/>
              <a:t>Meeting with tribal governments and staff</a:t>
            </a:r>
          </a:p>
          <a:p>
            <a:r>
              <a:rPr lang="en-US" dirty="0"/>
              <a:t>Create Partnerships</a:t>
            </a:r>
          </a:p>
          <a:p>
            <a:pPr lvl="1">
              <a:buFont typeface="Wingdings" pitchFamily="2" charset="2"/>
              <a:buChar char="§"/>
            </a:pPr>
            <a:r>
              <a:rPr lang="en-US" dirty="0"/>
              <a:t>Employment, Safety, Construction Projects, Roadside Vegetation </a:t>
            </a:r>
          </a:p>
          <a:p>
            <a:pPr marL="457200" lvl="1" indent="0">
              <a:buNone/>
            </a:pPr>
            <a:r>
              <a:rPr lang="en-US" dirty="0"/>
              <a:t>     Management, Environmental</a:t>
            </a:r>
          </a:p>
          <a:p>
            <a:r>
              <a:rPr lang="en-US" dirty="0"/>
              <a:t>Education on tribal issues</a:t>
            </a:r>
          </a:p>
          <a:p>
            <a:endParaRPr lang="en-US" dirty="0"/>
          </a:p>
        </p:txBody>
      </p:sp>
      <p:sp>
        <p:nvSpPr>
          <p:cNvPr id="3" name="Title 2"/>
          <p:cNvSpPr>
            <a:spLocks noGrp="1"/>
          </p:cNvSpPr>
          <p:nvPr>
            <p:ph type="title"/>
          </p:nvPr>
        </p:nvSpPr>
        <p:spPr/>
        <p:txBody>
          <a:bodyPr>
            <a:normAutofit fontScale="90000"/>
          </a:bodyPr>
          <a:lstStyle/>
          <a:p>
            <a:r>
              <a:rPr lang="en-US" sz="3200" dirty="0"/>
              <a:t>What do we do to facilitate better working relationships </a:t>
            </a:r>
            <a:br>
              <a:rPr lang="en-US" sz="3200" dirty="0"/>
            </a:br>
            <a:r>
              <a:rPr lang="en-US" sz="3200" dirty="0"/>
              <a:t>with Tribal Nations?</a:t>
            </a:r>
          </a:p>
        </p:txBody>
      </p:sp>
      <p:pic>
        <p:nvPicPr>
          <p:cNvPr id="7" name="Picture 6">
            <a:extLst>
              <a:ext uri="{FF2B5EF4-FFF2-40B4-BE49-F238E27FC236}">
                <a16:creationId xmlns:a16="http://schemas.microsoft.com/office/drawing/2014/main" id="{D64FF664-1FD5-4D95-9D3C-4568870457AB}"/>
              </a:ext>
            </a:extLst>
          </p:cNvPr>
          <p:cNvPicPr>
            <a:picLocks noChangeAspect="1"/>
          </p:cNvPicPr>
          <p:nvPr/>
        </p:nvPicPr>
        <p:blipFill rotWithShape="1">
          <a:blip r:embed="rId2"/>
          <a:srcRect l="32500" t="16173" r="33541" b="5926"/>
          <a:stretch/>
        </p:blipFill>
        <p:spPr>
          <a:xfrm>
            <a:off x="8205552" y="1571448"/>
            <a:ext cx="3823233" cy="4933457"/>
          </a:xfrm>
          <a:prstGeom prst="rect">
            <a:avLst/>
          </a:prstGeom>
          <a:ln>
            <a:solidFill>
              <a:srgbClr val="000000"/>
            </a:solidFill>
          </a:ln>
          <a:effectLst>
            <a:softEdge rad="0"/>
          </a:effectLst>
        </p:spPr>
      </p:pic>
      <p:pic>
        <p:nvPicPr>
          <p:cNvPr id="9" name="Picture 8" descr="A large white building with a dome and a garden in front of it&#10;&#10;Description automatically generated with low confidence">
            <a:extLst>
              <a:ext uri="{FF2B5EF4-FFF2-40B4-BE49-F238E27FC236}">
                <a16:creationId xmlns:a16="http://schemas.microsoft.com/office/drawing/2014/main" id="{367F9273-FD78-4BCD-93FE-F47C87405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5551" y="3972014"/>
            <a:ext cx="3823233" cy="2532892"/>
          </a:xfrm>
          <a:prstGeom prst="rect">
            <a:avLst/>
          </a:prstGeom>
        </p:spPr>
      </p:pic>
    </p:spTree>
    <p:extLst>
      <p:ext uri="{BB962C8B-B14F-4D97-AF65-F5344CB8AC3E}">
        <p14:creationId xmlns:p14="http://schemas.microsoft.com/office/powerpoint/2010/main" val="408003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Trust Lands: Rights-of-Way</a:t>
            </a:r>
          </a:p>
          <a:p>
            <a:r>
              <a:rPr lang="en-US" dirty="0"/>
              <a:t>Indian Employment on/near reservations (Workforce and businesses)</a:t>
            </a:r>
          </a:p>
          <a:p>
            <a:r>
              <a:rPr lang="en-US" dirty="0"/>
              <a:t>Historic &amp; Cultural Preservation</a:t>
            </a:r>
          </a:p>
          <a:p>
            <a:r>
              <a:rPr lang="en-US" dirty="0"/>
              <a:t>Road Safety</a:t>
            </a:r>
          </a:p>
          <a:p>
            <a:r>
              <a:rPr lang="en-US" dirty="0"/>
              <a:t>Reservation Road Signs</a:t>
            </a:r>
          </a:p>
          <a:p>
            <a:r>
              <a:rPr lang="en-US" dirty="0"/>
              <a:t>Transportation Planning</a:t>
            </a:r>
          </a:p>
          <a:p>
            <a:r>
              <a:rPr lang="en-US" dirty="0"/>
              <a:t>Partnering on Highway projects</a:t>
            </a:r>
          </a:p>
          <a:p>
            <a:pPr marL="0" indent="0">
              <a:buNone/>
            </a:pPr>
            <a:endParaRPr lang="en-US" dirty="0"/>
          </a:p>
          <a:p>
            <a:endParaRPr lang="en-US" dirty="0"/>
          </a:p>
        </p:txBody>
      </p:sp>
      <p:sp>
        <p:nvSpPr>
          <p:cNvPr id="3" name="Title 2"/>
          <p:cNvSpPr>
            <a:spLocks noGrp="1"/>
          </p:cNvSpPr>
          <p:nvPr>
            <p:ph type="title"/>
          </p:nvPr>
        </p:nvSpPr>
        <p:spPr/>
        <p:txBody>
          <a:bodyPr>
            <a:noAutofit/>
          </a:bodyPr>
          <a:lstStyle/>
          <a:p>
            <a:r>
              <a:rPr lang="en-US" sz="2800" dirty="0" err="1"/>
              <a:t>MnDOT</a:t>
            </a:r>
            <a:r>
              <a:rPr lang="en-US" sz="2800" dirty="0"/>
              <a:t> policies and programs directly affect </a:t>
            </a:r>
            <a:br>
              <a:rPr lang="en-US" sz="2800" dirty="0"/>
            </a:br>
            <a:r>
              <a:rPr lang="en-US" sz="2800" dirty="0"/>
              <a:t>Indian tribes and their members</a:t>
            </a:r>
          </a:p>
        </p:txBody>
      </p:sp>
      <p:pic>
        <p:nvPicPr>
          <p:cNvPr id="5" name="Picture 4">
            <a:extLst>
              <a:ext uri="{FF2B5EF4-FFF2-40B4-BE49-F238E27FC236}">
                <a16:creationId xmlns:a16="http://schemas.microsoft.com/office/drawing/2014/main" id="{7A44B1EA-90C1-4915-98D5-3A6DA5EECA25}"/>
              </a:ext>
            </a:extLst>
          </p:cNvPr>
          <p:cNvPicPr>
            <a:picLocks noChangeAspect="1"/>
          </p:cNvPicPr>
          <p:nvPr/>
        </p:nvPicPr>
        <p:blipFill rotWithShape="1">
          <a:blip r:embed="rId2">
            <a:extLst>
              <a:ext uri="{28A0092B-C50C-407E-A947-70E740481C1C}">
                <a14:useLocalDpi xmlns:a14="http://schemas.microsoft.com/office/drawing/2010/main" val="0"/>
              </a:ext>
            </a:extLst>
          </a:blip>
          <a:srcRect b="19087"/>
          <a:stretch/>
        </p:blipFill>
        <p:spPr>
          <a:xfrm>
            <a:off x="6018179" y="5218976"/>
            <a:ext cx="3265726" cy="1486624"/>
          </a:xfrm>
          <a:prstGeom prst="rect">
            <a:avLst/>
          </a:prstGeom>
        </p:spPr>
      </p:pic>
      <p:pic>
        <p:nvPicPr>
          <p:cNvPr id="7" name="Picture 2">
            <a:extLst>
              <a:ext uri="{FF2B5EF4-FFF2-40B4-BE49-F238E27FC236}">
                <a16:creationId xmlns:a16="http://schemas.microsoft.com/office/drawing/2014/main" id="{70700656-CE4A-4C9B-A882-07825C8CC4BA}"/>
              </a:ext>
            </a:extLst>
          </p:cNvPr>
          <p:cNvPicPr>
            <a:picLocks noChangeAspect="1"/>
          </p:cNvPicPr>
          <p:nvPr/>
        </p:nvPicPr>
        <p:blipFill>
          <a:blip r:embed="rId3" cstate="print">
            <a:extLst>
              <a:ext uri="{28A0092B-C50C-407E-A947-70E740481C1C}">
                <a14:useLocalDpi xmlns:a14="http://schemas.microsoft.com/office/drawing/2010/main" val="0"/>
              </a:ext>
            </a:extLst>
          </a:blip>
          <a:srcRect r="7256"/>
          <a:stretch>
            <a:fillRect/>
          </a:stretch>
        </p:blipFill>
        <p:spPr bwMode="auto">
          <a:xfrm>
            <a:off x="9554161" y="3309684"/>
            <a:ext cx="1992074" cy="313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a:extLst>
              <a:ext uri="{FF2B5EF4-FFF2-40B4-BE49-F238E27FC236}">
                <a16:creationId xmlns:a16="http://schemas.microsoft.com/office/drawing/2014/main" id="{F8908ADE-149C-4DBC-BA5A-2FEC923E75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846"/>
          <a:stretch/>
        </p:blipFill>
        <p:spPr>
          <a:xfrm>
            <a:off x="6535356" y="3131151"/>
            <a:ext cx="2441499" cy="1936925"/>
          </a:xfrm>
          <a:prstGeom prst="rect">
            <a:avLst/>
          </a:prstGeom>
        </p:spPr>
      </p:pic>
    </p:spTree>
    <p:extLst>
      <p:ext uri="{BB962C8B-B14F-4D97-AF65-F5344CB8AC3E}">
        <p14:creationId xmlns:p14="http://schemas.microsoft.com/office/powerpoint/2010/main" val="308108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90" y="32939"/>
            <a:ext cx="10515600" cy="1325563"/>
          </a:xfrm>
        </p:spPr>
        <p:txBody>
          <a:bodyPr/>
          <a:lstStyle/>
          <a:p>
            <a:pPr algn="ctr"/>
            <a:r>
              <a:rPr lang="en-US" b="1" dirty="0"/>
              <a:t>Tribal State Relations Training </a:t>
            </a:r>
            <a:br>
              <a:rPr lang="en-US" b="1" dirty="0"/>
            </a:br>
            <a:r>
              <a:rPr lang="en-US" dirty="0"/>
              <a:t>Over 5,000 state employees trained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3289" y="1691554"/>
            <a:ext cx="5290453" cy="352415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34" y="1582060"/>
            <a:ext cx="914400" cy="9372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8185" y="2934279"/>
            <a:ext cx="1043235" cy="104323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6162" y="4268426"/>
            <a:ext cx="947280" cy="9472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262" y="5316789"/>
            <a:ext cx="917448"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3130" y="5571877"/>
            <a:ext cx="962595" cy="131862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054" y="2723363"/>
            <a:ext cx="991272" cy="100448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8206" y="5381674"/>
            <a:ext cx="943248" cy="93083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8922" y="1571448"/>
            <a:ext cx="1101450" cy="992297"/>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557" y="3791860"/>
            <a:ext cx="1254443" cy="1254443"/>
          </a:xfrm>
          <a:prstGeom prst="rect">
            <a:avLst/>
          </a:prstGeom>
        </p:spPr>
      </p:pic>
      <p:pic>
        <p:nvPicPr>
          <p:cNvPr id="1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9669" y="5571877"/>
            <a:ext cx="914400" cy="11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4955360" y="5575537"/>
            <a:ext cx="1018039" cy="1346320"/>
          </a:xfrm>
          <a:prstGeom prst="rect">
            <a:avLst/>
          </a:prstGeom>
          <a:noFill/>
          <a:ln>
            <a:noFill/>
          </a:ln>
        </p:spPr>
      </p:pic>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6550" y="5490077"/>
            <a:ext cx="982394" cy="1403420"/>
          </a:xfrm>
          <a:prstGeom prst="rect">
            <a:avLst/>
          </a:prstGeom>
        </p:spPr>
      </p:pic>
      <p:pic>
        <p:nvPicPr>
          <p:cNvPr id="18" name="Picture 17">
            <a:extLst>
              <a:ext uri="{FF2B5EF4-FFF2-40B4-BE49-F238E27FC236}">
                <a16:creationId xmlns:a16="http://schemas.microsoft.com/office/drawing/2014/main" id="{D074DBF8-EE82-45A2-AD53-A968880827CC}"/>
              </a:ext>
            </a:extLst>
          </p:cNvPr>
          <p:cNvPicPr>
            <a:picLocks noChangeAspect="1"/>
          </p:cNvPicPr>
          <p:nvPr/>
        </p:nvPicPr>
        <p:blipFill rotWithShape="1">
          <a:blip r:embed="rId16"/>
          <a:srcRect l="32500" t="16173" r="33541" b="5926"/>
          <a:stretch/>
        </p:blipFill>
        <p:spPr>
          <a:xfrm>
            <a:off x="8205552" y="1571448"/>
            <a:ext cx="3823233" cy="4933457"/>
          </a:xfrm>
          <a:prstGeom prst="rect">
            <a:avLst/>
          </a:prstGeom>
          <a:ln>
            <a:solidFill>
              <a:srgbClr val="000000"/>
            </a:solidFill>
          </a:ln>
          <a:effectLst>
            <a:softEdge rad="0"/>
          </a:effectLst>
        </p:spPr>
      </p:pic>
      <p:pic>
        <p:nvPicPr>
          <p:cNvPr id="19" name="Picture 7">
            <a:extLst>
              <a:ext uri="{FF2B5EF4-FFF2-40B4-BE49-F238E27FC236}">
                <a16:creationId xmlns:a16="http://schemas.microsoft.com/office/drawing/2014/main" id="{6B7E296D-63FC-47CA-91C7-870972E307E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206082" y="4056954"/>
            <a:ext cx="3823233" cy="2546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28455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err="1"/>
              <a:t>Miigwech</a:t>
            </a:r>
            <a:r>
              <a:rPr lang="en-US" dirty="0"/>
              <a:t>! Thank you!</a:t>
            </a:r>
          </a:p>
        </p:txBody>
      </p:sp>
      <p:sp>
        <p:nvSpPr>
          <p:cNvPr id="12" name="Text Placeholder 7"/>
          <p:cNvSpPr>
            <a:spLocks noGrp="1"/>
          </p:cNvSpPr>
          <p:nvPr>
            <p:ph type="body" sz="quarter" idx="13"/>
          </p:nvPr>
        </p:nvSpPr>
        <p:spPr>
          <a:xfrm>
            <a:off x="838200" y="3079296"/>
            <a:ext cx="10515600" cy="2311433"/>
          </a:xfrm>
        </p:spPr>
        <p:txBody>
          <a:bodyPr/>
          <a:lstStyle/>
          <a:p>
            <a:r>
              <a:rPr lang="en-US" sz="2700" b="1" dirty="0"/>
              <a:t>Levi Brown </a:t>
            </a:r>
          </a:p>
          <a:p>
            <a:r>
              <a:rPr lang="en-US" sz="2700" b="1" dirty="0"/>
              <a:t>MNDOT Director of Tribal Affairs</a:t>
            </a:r>
          </a:p>
          <a:p>
            <a:r>
              <a:rPr lang="en-US" sz="2200" i="1" dirty="0"/>
              <a:t>Levi.Brown@state.mn.us</a:t>
            </a:r>
          </a:p>
        </p:txBody>
      </p:sp>
      <p:sp>
        <p:nvSpPr>
          <p:cNvPr id="4" name="Date Placeholder 3"/>
          <p:cNvSpPr>
            <a:spLocks noGrp="1"/>
          </p:cNvSpPr>
          <p:nvPr>
            <p:ph type="dt" sz="half" idx="10"/>
          </p:nvPr>
        </p:nvSpPr>
        <p:spPr/>
        <p:txBody>
          <a:bodyPr/>
          <a:lstStyle/>
          <a:p>
            <a:fld id="{466A75E6-E45B-4C5D-981E-7C8ED0C72F5D}" type="datetime1">
              <a:rPr lang="en-US" smtClean="0"/>
              <a:pPr/>
              <a:t>1/18/2023</a:t>
            </a:fld>
            <a:endParaRPr lang="en-US" dirty="0"/>
          </a:p>
        </p:txBody>
      </p:sp>
      <p:sp>
        <p:nvSpPr>
          <p:cNvPr id="5" name="Footer Placeholder 4"/>
          <p:cNvSpPr>
            <a:spLocks noGrp="1"/>
          </p:cNvSpPr>
          <p:nvPr>
            <p:ph type="ftr" sz="quarter" idx="12"/>
          </p:nvPr>
        </p:nvSpPr>
        <p:spPr/>
        <p:txBody>
          <a:bodyPr/>
          <a:lstStyle/>
          <a:p>
            <a:r>
              <a:rPr lang="en-US" dirty="0">
                <a:solidFill>
                  <a:schemeClr val="tx2"/>
                </a:solidFill>
              </a:rPr>
              <a:t>mndot.gov</a:t>
            </a:r>
          </a:p>
        </p:txBody>
      </p:sp>
      <p:sp>
        <p:nvSpPr>
          <p:cNvPr id="6" name="Slide Number Placeholder 5"/>
          <p:cNvSpPr>
            <a:spLocks noGrp="1"/>
          </p:cNvSpPr>
          <p:nvPr>
            <p:ph type="sldNum" sz="quarter" idx="11"/>
          </p:nvPr>
        </p:nvSpPr>
        <p:spPr/>
        <p:txBody>
          <a:bodyPr/>
          <a:lstStyle/>
          <a:p>
            <a:fld id="{48F63A3B-78C7-47BE-AE5E-E10140E04643}" type="slidenum">
              <a:rPr lang="en-US" smtClean="0"/>
              <a:pPr/>
              <a:t>17</a:t>
            </a:fld>
            <a:endParaRPr lang="en-US" dirty="0"/>
          </a:p>
        </p:txBody>
      </p:sp>
      <p:pic>
        <p:nvPicPr>
          <p:cNvPr id="7" name="Picture Placeholder 4">
            <a:extLst>
              <a:ext uri="{FF2B5EF4-FFF2-40B4-BE49-F238E27FC236}">
                <a16:creationId xmlns:a16="http://schemas.microsoft.com/office/drawing/2014/main" id="{A397E316-64CB-45AC-8B7F-958C3B4AA6B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31510" b="31510"/>
          <a:stretch>
            <a:fillRect/>
          </a:stretch>
        </p:blipFill>
        <p:spPr>
          <a:xfrm>
            <a:off x="3302177" y="5206620"/>
            <a:ext cx="5587648" cy="1549404"/>
          </a:xfrm>
          <a:prstGeom prst="rect">
            <a:avLst/>
          </a:prstGeom>
        </p:spPr>
      </p:pic>
    </p:spTree>
    <p:extLst>
      <p:ext uri="{BB962C8B-B14F-4D97-AF65-F5344CB8AC3E}">
        <p14:creationId xmlns:p14="http://schemas.microsoft.com/office/powerpoint/2010/main" val="256113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931585860"/>
              </p:ext>
            </p:extLst>
          </p:nvPr>
        </p:nvGraphicFramePr>
        <p:xfrm>
          <a:off x="1057276" y="171450"/>
          <a:ext cx="10358437" cy="6529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24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ea typeface="Quattrocento"/>
                <a:cs typeface="Quattrocento"/>
                <a:sym typeface="Quattrocento"/>
              </a:rPr>
              <a:t>Indian </a:t>
            </a:r>
            <a:r>
              <a:rPr lang="en-US" dirty="0" err="1">
                <a:solidFill>
                  <a:schemeClr val="tx1"/>
                </a:solidFill>
                <a:ea typeface="Quattrocento"/>
                <a:cs typeface="Quattrocento"/>
                <a:sym typeface="Quattrocento"/>
              </a:rPr>
              <a:t>BeforeColonization</a:t>
            </a:r>
            <a:r>
              <a:rPr lang="en-US" dirty="0">
                <a:solidFill>
                  <a:schemeClr val="tx1"/>
                </a:solidFill>
                <a:ea typeface="Quattrocento"/>
                <a:cs typeface="Quattrocento"/>
                <a:sym typeface="Quattrocento"/>
              </a:rPr>
              <a:t> </a:t>
            </a:r>
            <a:endParaRPr lang="en-US" dirty="0"/>
          </a:p>
        </p:txBody>
      </p:sp>
      <p:sp>
        <p:nvSpPr>
          <p:cNvPr id="3" name="Content Placeholder 2"/>
          <p:cNvSpPr>
            <a:spLocks noGrp="1"/>
          </p:cNvSpPr>
          <p:nvPr>
            <p:ph idx="1"/>
          </p:nvPr>
        </p:nvSpPr>
        <p:spPr>
          <a:xfrm>
            <a:off x="838200" y="1479758"/>
            <a:ext cx="10515600" cy="4351338"/>
          </a:xfrm>
        </p:spPr>
        <p:txBody>
          <a:bodyPr>
            <a:normAutofit/>
          </a:bodyPr>
          <a:lstStyle/>
          <a:p>
            <a:pPr marL="0" indent="0" algn="ctr">
              <a:buNone/>
            </a:pPr>
            <a:endParaRPr lang="en-US" sz="280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7" name="Shape 68"/>
          <p:cNvSpPr txBox="1">
            <a:spLocks/>
          </p:cNvSpPr>
          <p:nvPr/>
        </p:nvSpPr>
        <p:spPr>
          <a:xfrm>
            <a:off x="1442225" y="152400"/>
            <a:ext cx="10054682" cy="1026695"/>
          </a:xfrm>
          <a:prstGeom prst="rect">
            <a:avLst/>
          </a:prstGeom>
        </p:spPr>
        <p:txBody>
          <a:bodyPr vert="horz" lIns="91425" tIns="91425" rIns="91425" bIns="91425" rtlCol="0" anchor="ctr" anchorCtr="0">
            <a:no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ea typeface="Quattrocento"/>
                <a:cs typeface="Quattrocento"/>
                <a:sym typeface="Quattrocento"/>
              </a:rPr>
              <a:t>Indian Lands Before 1492</a:t>
            </a:r>
          </a:p>
        </p:txBody>
      </p:sp>
      <p:sp>
        <p:nvSpPr>
          <p:cNvPr id="8" name="Shape 69">
            <a:hlinkClick r:id="rId2"/>
          </p:cNvPr>
          <p:cNvSpPr/>
          <p:nvPr/>
        </p:nvSpPr>
        <p:spPr>
          <a:xfrm>
            <a:off x="2459969" y="1479758"/>
            <a:ext cx="7272062" cy="4943266"/>
          </a:xfrm>
          <a:prstGeom prst="rect">
            <a:avLst/>
          </a:prstGeom>
          <a:blipFill>
            <a:blip r:embed="rId3"/>
            <a:stretch>
              <a:fillRect/>
            </a:stretch>
          </a:blipFill>
        </p:spPr>
      </p:sp>
    </p:spTree>
    <p:extLst>
      <p:ext uri="{BB962C8B-B14F-4D97-AF65-F5344CB8AC3E}">
        <p14:creationId xmlns:p14="http://schemas.microsoft.com/office/powerpoint/2010/main" val="211165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Indian Policy</a:t>
            </a:r>
          </a:p>
        </p:txBody>
      </p:sp>
      <p:sp>
        <p:nvSpPr>
          <p:cNvPr id="3" name="Content Placeholder 2"/>
          <p:cNvSpPr>
            <a:spLocks noGrp="1"/>
          </p:cNvSpPr>
          <p:nvPr>
            <p:ph idx="1"/>
          </p:nvPr>
        </p:nvSpPr>
        <p:spPr>
          <a:xfrm>
            <a:off x="168443" y="1455820"/>
            <a:ext cx="11839074" cy="5265653"/>
          </a:xfrm>
        </p:spPr>
        <p:txBody>
          <a:bodyPr>
            <a:normAutofit fontScale="92500" lnSpcReduction="10000"/>
          </a:bodyPr>
          <a:lstStyle/>
          <a:p>
            <a:r>
              <a:rPr lang="en-US" dirty="0"/>
              <a:t>Establishes relationship between the United States Government and Indian Tribes</a:t>
            </a:r>
          </a:p>
          <a:p>
            <a:r>
              <a:rPr lang="en-US" dirty="0">
                <a:solidFill>
                  <a:srgbClr val="0E04CE"/>
                </a:solidFill>
              </a:rPr>
              <a:t>U.S. Constitution (Art. VI) </a:t>
            </a:r>
            <a:r>
              <a:rPr lang="en-US" dirty="0"/>
              <a:t>gives the federal government responsibility for dealing with tribes</a:t>
            </a:r>
          </a:p>
          <a:p>
            <a:r>
              <a:rPr lang="en-US" dirty="0"/>
              <a:t>Seven time periods of federal Indian policy</a:t>
            </a:r>
          </a:p>
          <a:p>
            <a:pPr lvl="1">
              <a:lnSpc>
                <a:spcPct val="120000"/>
              </a:lnSpc>
              <a:buFont typeface="Wingdings" panose="05000000000000000000" pitchFamily="2" charset="2"/>
              <a:buChar char="Ø"/>
            </a:pPr>
            <a:r>
              <a:rPr lang="en-US" dirty="0"/>
              <a:t>1492-1787: Tribal Independence</a:t>
            </a:r>
          </a:p>
          <a:p>
            <a:pPr lvl="1">
              <a:lnSpc>
                <a:spcPct val="120000"/>
              </a:lnSpc>
              <a:buFont typeface="Wingdings" panose="05000000000000000000" pitchFamily="2" charset="2"/>
              <a:buChar char="Ø"/>
            </a:pPr>
            <a:r>
              <a:rPr lang="en-US" dirty="0"/>
              <a:t>1787-1828: Agreements Between Equals</a:t>
            </a:r>
          </a:p>
          <a:p>
            <a:pPr lvl="1">
              <a:lnSpc>
                <a:spcPct val="120000"/>
              </a:lnSpc>
              <a:buFont typeface="Wingdings" panose="05000000000000000000" pitchFamily="2" charset="2"/>
              <a:buChar char="Ø"/>
            </a:pPr>
            <a:r>
              <a:rPr lang="en-US" dirty="0"/>
              <a:t>1828-1887: Relocation of the Indians</a:t>
            </a:r>
          </a:p>
          <a:p>
            <a:pPr lvl="1">
              <a:lnSpc>
                <a:spcPct val="120000"/>
              </a:lnSpc>
              <a:buFont typeface="Wingdings" panose="05000000000000000000" pitchFamily="2" charset="2"/>
              <a:buChar char="Ø"/>
            </a:pPr>
            <a:r>
              <a:rPr lang="en-US" dirty="0"/>
              <a:t>1887-1934: Allotment and Assimilation</a:t>
            </a:r>
          </a:p>
          <a:p>
            <a:pPr lvl="1">
              <a:lnSpc>
                <a:spcPct val="120000"/>
              </a:lnSpc>
              <a:buFont typeface="Wingdings" panose="05000000000000000000" pitchFamily="2" charset="2"/>
              <a:buChar char="Ø"/>
            </a:pPr>
            <a:r>
              <a:rPr lang="en-US" dirty="0"/>
              <a:t>1934-1953: Indian Reorganization</a:t>
            </a:r>
          </a:p>
          <a:p>
            <a:pPr lvl="1">
              <a:lnSpc>
                <a:spcPct val="120000"/>
              </a:lnSpc>
              <a:buFont typeface="Wingdings" panose="05000000000000000000" pitchFamily="2" charset="2"/>
              <a:buChar char="Ø"/>
            </a:pPr>
            <a:r>
              <a:rPr lang="en-US" dirty="0"/>
              <a:t>1953-1968: Termination</a:t>
            </a:r>
          </a:p>
          <a:p>
            <a:pPr lvl="1">
              <a:lnSpc>
                <a:spcPct val="120000"/>
              </a:lnSpc>
              <a:buFont typeface="Wingdings" panose="05000000000000000000" pitchFamily="2" charset="2"/>
              <a:buChar char="Ø"/>
            </a:pPr>
            <a:r>
              <a:rPr lang="en-US" dirty="0"/>
              <a:t>1968- Present: Tribal Self-Determination</a:t>
            </a:r>
          </a:p>
          <a:p>
            <a:endParaRPr lang="en-US" dirty="0"/>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3"/>
          </p:nvPr>
        </p:nvSpPr>
        <p:spPr/>
        <p:txBody>
          <a:bodyPr/>
          <a:lstStyle/>
          <a:p>
            <a:r>
              <a:rPr lang="en-US" dirty="0"/>
              <a:t>mndot.gov</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 y="0"/>
            <a:ext cx="2119153" cy="135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hape 131"/>
          <p:cNvSpPr/>
          <p:nvPr/>
        </p:nvSpPr>
        <p:spPr>
          <a:xfrm>
            <a:off x="9113463" y="2471870"/>
            <a:ext cx="2894054" cy="1914260"/>
          </a:xfrm>
          <a:prstGeom prst="rect">
            <a:avLst/>
          </a:prstGeom>
          <a:blipFill>
            <a:blip r:embed="rId3">
              <a:grayscl/>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a:effectLst>
            <a:softEdge rad="63500"/>
          </a:effectLst>
        </p:spPr>
      </p:sp>
      <p:pic>
        <p:nvPicPr>
          <p:cNvPr id="9" name="Picture 2" descr="http://upload.wikimedia.org/wikipedia/commons/0/07/Carlisle_pupi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4615" y="4480399"/>
            <a:ext cx="3192311" cy="1843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946" y="4512789"/>
            <a:ext cx="2851087" cy="1843560"/>
          </a:xfrm>
          <a:prstGeom prst="rect">
            <a:avLst/>
          </a:prstGeom>
        </p:spPr>
      </p:pic>
      <p:pic>
        <p:nvPicPr>
          <p:cNvPr id="11" name="Picture 2">
            <a:extLst>
              <a:ext uri="{FF2B5EF4-FFF2-40B4-BE49-F238E27FC236}">
                <a16:creationId xmlns:a16="http://schemas.microsoft.com/office/drawing/2014/main" id="{B830A1E8-D8EC-42AC-BA8E-C7A1B6BC7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628" y="2471870"/>
            <a:ext cx="3017196" cy="193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18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3600" dirty="0"/>
              <a:t>In the legal-political sense, tribal existence results from recognition under federal law</a:t>
            </a:r>
          </a:p>
          <a:p>
            <a:pPr>
              <a:buFont typeface="Wingdings" pitchFamily="2" charset="2"/>
              <a:buChar char="Ø"/>
            </a:pPr>
            <a:r>
              <a:rPr lang="en-US" sz="2800" dirty="0"/>
              <a:t> US Constitution</a:t>
            </a:r>
          </a:p>
          <a:p>
            <a:pPr>
              <a:buFont typeface="Wingdings" pitchFamily="2" charset="2"/>
              <a:buChar char="Ø"/>
            </a:pPr>
            <a:r>
              <a:rPr lang="en-US" sz="2800" dirty="0"/>
              <a:t> Binding Treaties</a:t>
            </a:r>
          </a:p>
          <a:p>
            <a:pPr>
              <a:buFont typeface="Wingdings" pitchFamily="2" charset="2"/>
              <a:buChar char="Ø"/>
            </a:pPr>
            <a:r>
              <a:rPr lang="en-US" sz="2800" dirty="0"/>
              <a:t> Acts of Congress</a:t>
            </a:r>
          </a:p>
          <a:p>
            <a:pPr>
              <a:buFont typeface="Wingdings" pitchFamily="2" charset="2"/>
              <a:buChar char="Ø"/>
            </a:pPr>
            <a:r>
              <a:rPr lang="en-US" sz="2800" dirty="0"/>
              <a:t> Presidential Executive Orders</a:t>
            </a:r>
          </a:p>
        </p:txBody>
      </p:sp>
      <p:sp>
        <p:nvSpPr>
          <p:cNvPr id="3" name="Title 2"/>
          <p:cNvSpPr>
            <a:spLocks noGrp="1"/>
          </p:cNvSpPr>
          <p:nvPr>
            <p:ph type="title"/>
          </p:nvPr>
        </p:nvSpPr>
        <p:spPr/>
        <p:txBody>
          <a:bodyPr/>
          <a:lstStyle/>
          <a:p>
            <a:r>
              <a:rPr lang="en-US" dirty="0"/>
              <a:t>Federal Recognition of Tribes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094" y="3340463"/>
            <a:ext cx="4427706" cy="283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22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lum contrast="4000"/>
            <a:extLst>
              <a:ext uri="{28A0092B-C50C-407E-A947-70E740481C1C}">
                <a14:useLocalDpi xmlns:a14="http://schemas.microsoft.com/office/drawing/2010/main" val="0"/>
              </a:ext>
            </a:extLst>
          </a:blip>
          <a:srcRect/>
          <a:stretch>
            <a:fillRect/>
          </a:stretch>
        </p:blipFill>
        <p:spPr bwMode="auto">
          <a:xfrm>
            <a:off x="-97536" y="-200722"/>
            <a:ext cx="12289536" cy="705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9" y="6031248"/>
            <a:ext cx="2236183" cy="72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0592" y="95096"/>
            <a:ext cx="1824042" cy="249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401" y="2762638"/>
            <a:ext cx="3192938" cy="391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396777" y="6282477"/>
            <a:ext cx="4148476" cy="472024"/>
          </a:xfrm>
          <a:prstGeom prst="rect">
            <a:avLst/>
          </a:prstGeom>
          <a:noFill/>
        </p:spPr>
        <p:txBody>
          <a:bodyPr wrap="square" rtlCol="0">
            <a:spAutoFit/>
          </a:bodyPr>
          <a:lstStyle/>
          <a:p>
            <a:r>
              <a:rPr lang="en-US" sz="1200" dirty="0">
                <a:solidFill>
                  <a:schemeClr val="bg1"/>
                </a:solidFill>
              </a:rPr>
              <a:t>Source: Why Treaties Matter – Banner 6</a:t>
            </a:r>
          </a:p>
          <a:p>
            <a:r>
              <a:rPr lang="en-US" sz="1200" i="1" u="sng" dirty="0">
                <a:solidFill>
                  <a:schemeClr val="bg1"/>
                </a:solidFill>
              </a:rPr>
              <a:t>http:Treaties Matter.org/exhibit</a:t>
            </a:r>
          </a:p>
        </p:txBody>
      </p:sp>
    </p:spTree>
    <p:extLst>
      <p:ext uri="{BB962C8B-B14F-4D97-AF65-F5344CB8AC3E}">
        <p14:creationId xmlns:p14="http://schemas.microsoft.com/office/powerpoint/2010/main" val="6221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4203" y="1001096"/>
            <a:ext cx="3048727" cy="4607170"/>
          </a:xfrm>
        </p:spPr>
        <p:txBody>
          <a:bodyPr>
            <a:normAutofit fontScale="90000"/>
          </a:bodyPr>
          <a:lstStyle/>
          <a:p>
            <a:pPr algn="ctr"/>
            <a:r>
              <a:rPr lang="en-US" sz="3100" dirty="0"/>
              <a:t>Tribal Governments in Minnesota</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r>
              <a:rPr lang="en-US" sz="2200" dirty="0">
                <a:solidFill>
                  <a:schemeClr val="tx1"/>
                </a:solidFill>
              </a:rPr>
              <a:t>Bois Forte</a:t>
            </a:r>
            <a:br>
              <a:rPr lang="en-US" sz="2200" dirty="0">
                <a:solidFill>
                  <a:schemeClr val="tx1"/>
                </a:solidFill>
              </a:rPr>
            </a:br>
            <a:r>
              <a:rPr lang="en-US" sz="2200" dirty="0">
                <a:solidFill>
                  <a:schemeClr val="tx1"/>
                </a:solidFill>
              </a:rPr>
              <a:t>Fond du Lac</a:t>
            </a:r>
            <a:br>
              <a:rPr lang="en-US" sz="2200" dirty="0">
                <a:solidFill>
                  <a:schemeClr val="tx1"/>
                </a:solidFill>
              </a:rPr>
            </a:br>
            <a:r>
              <a:rPr lang="en-US" sz="2200" dirty="0">
                <a:solidFill>
                  <a:schemeClr val="tx1"/>
                </a:solidFill>
              </a:rPr>
              <a:t>Grand Portage</a:t>
            </a:r>
            <a:br>
              <a:rPr lang="en-US" sz="2200" dirty="0">
                <a:solidFill>
                  <a:schemeClr val="tx1"/>
                </a:solidFill>
              </a:rPr>
            </a:br>
            <a:r>
              <a:rPr lang="en-US" sz="2200" dirty="0">
                <a:solidFill>
                  <a:schemeClr val="tx1"/>
                </a:solidFill>
              </a:rPr>
              <a:t>Leech Lake</a:t>
            </a:r>
            <a:br>
              <a:rPr lang="en-US" sz="2200" dirty="0">
                <a:solidFill>
                  <a:schemeClr val="tx1"/>
                </a:solidFill>
              </a:rPr>
            </a:br>
            <a:r>
              <a:rPr lang="en-US" sz="2200" dirty="0">
                <a:solidFill>
                  <a:schemeClr val="tx1"/>
                </a:solidFill>
              </a:rPr>
              <a:t>Mille Lacs</a:t>
            </a:r>
            <a:br>
              <a:rPr lang="en-US" sz="2200" dirty="0">
                <a:solidFill>
                  <a:schemeClr val="tx1"/>
                </a:solidFill>
              </a:rPr>
            </a:br>
            <a:r>
              <a:rPr lang="en-US" sz="2200" dirty="0">
                <a:solidFill>
                  <a:schemeClr val="tx1"/>
                </a:solidFill>
              </a:rPr>
              <a:t>White Earth</a:t>
            </a:r>
            <a:br>
              <a:rPr lang="en-US" sz="2200" dirty="0">
                <a:solidFill>
                  <a:schemeClr val="tx1"/>
                </a:solidFill>
              </a:rPr>
            </a:br>
            <a:br>
              <a:rPr lang="en-US" sz="2200" dirty="0">
                <a:solidFill>
                  <a:schemeClr val="tx1"/>
                </a:solidFill>
              </a:rPr>
            </a:br>
            <a:r>
              <a:rPr lang="en-US" sz="2200" dirty="0">
                <a:solidFill>
                  <a:schemeClr val="tx1"/>
                </a:solidFill>
              </a:rPr>
              <a:t>Red Lake</a:t>
            </a:r>
            <a:br>
              <a:rPr lang="en-US" sz="2200" dirty="0">
                <a:solidFill>
                  <a:schemeClr val="tx1"/>
                </a:solidFill>
              </a:rPr>
            </a:br>
            <a:br>
              <a:rPr lang="en-US" sz="2200" dirty="0">
                <a:solidFill>
                  <a:schemeClr val="tx1"/>
                </a:solidFill>
              </a:rPr>
            </a:br>
            <a:r>
              <a:rPr lang="en-US" sz="2200" dirty="0">
                <a:solidFill>
                  <a:schemeClr val="tx1"/>
                </a:solidFill>
              </a:rPr>
              <a:t>Lower Sioux</a:t>
            </a:r>
            <a:br>
              <a:rPr lang="en-US" sz="2200" dirty="0">
                <a:solidFill>
                  <a:schemeClr val="tx1"/>
                </a:solidFill>
              </a:rPr>
            </a:br>
            <a:r>
              <a:rPr lang="en-US" sz="2200" dirty="0">
                <a:solidFill>
                  <a:schemeClr val="tx1"/>
                </a:solidFill>
              </a:rPr>
              <a:t>Prairie Island</a:t>
            </a:r>
            <a:br>
              <a:rPr lang="en-US" sz="2200" dirty="0">
                <a:solidFill>
                  <a:schemeClr val="tx1"/>
                </a:solidFill>
              </a:rPr>
            </a:br>
            <a:r>
              <a:rPr lang="en-US" sz="2200" dirty="0">
                <a:solidFill>
                  <a:schemeClr val="tx1"/>
                </a:solidFill>
              </a:rPr>
              <a:t>Shakopee Mdewakanton</a:t>
            </a:r>
            <a:br>
              <a:rPr lang="en-US" sz="2200" dirty="0">
                <a:solidFill>
                  <a:schemeClr val="tx1"/>
                </a:solidFill>
              </a:rPr>
            </a:br>
            <a:r>
              <a:rPr lang="en-US" sz="2200" dirty="0">
                <a:solidFill>
                  <a:schemeClr val="tx1"/>
                </a:solidFill>
              </a:rPr>
              <a:t>Upper Sioux</a:t>
            </a: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pic>
        <p:nvPicPr>
          <p:cNvPr id="4" name="Content Placeholder 3" descr="Map Tribes &amp; District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785280" y="1440920"/>
            <a:ext cx="3952056" cy="5114426"/>
          </a:xfr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34" y="1674554"/>
            <a:ext cx="3959125" cy="4672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824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Indian Country</a:t>
            </a:r>
          </a:p>
        </p:txBody>
      </p:sp>
      <p:sp>
        <p:nvSpPr>
          <p:cNvPr id="5" name="Rectangle 4"/>
          <p:cNvSpPr/>
          <p:nvPr/>
        </p:nvSpPr>
        <p:spPr>
          <a:xfrm>
            <a:off x="165370" y="1804954"/>
            <a:ext cx="6133171" cy="3485570"/>
          </a:xfrm>
          <a:prstGeom prst="rect">
            <a:avLst/>
          </a:prstGeom>
        </p:spPr>
        <p:txBody>
          <a:bodyPr wrap="square">
            <a:spAutoFit/>
          </a:bodyPr>
          <a:lstStyle/>
          <a:p>
            <a:pPr algn="ctr"/>
            <a:r>
              <a:rPr lang="en-US" sz="2800" b="1" dirty="0"/>
              <a:t>“Indian Country” </a:t>
            </a:r>
          </a:p>
          <a:p>
            <a:pPr algn="ctr"/>
            <a:r>
              <a:rPr lang="en-US" sz="2400" dirty="0"/>
              <a:t>is a legal term of art</a:t>
            </a:r>
          </a:p>
          <a:p>
            <a:pPr algn="ctr"/>
            <a:endParaRPr lang="en-US" sz="1050" dirty="0"/>
          </a:p>
          <a:p>
            <a:pPr algn="ctr"/>
            <a:r>
              <a:rPr lang="en-US" sz="2400" dirty="0"/>
              <a:t>It is generally within these areas that tribal sovereignty applies and state power is limited</a:t>
            </a:r>
          </a:p>
          <a:p>
            <a:endParaRPr lang="en-US" sz="1400" dirty="0"/>
          </a:p>
          <a:p>
            <a:pPr marL="800100" lvl="1" indent="-342900">
              <a:buFont typeface="Wingdings" pitchFamily="2" charset="2"/>
              <a:buChar char="Ø"/>
            </a:pPr>
            <a:r>
              <a:rPr lang="en-US" sz="2400" dirty="0"/>
              <a:t> Indian reservation</a:t>
            </a:r>
          </a:p>
          <a:p>
            <a:pPr marL="800100" lvl="1" indent="-342900">
              <a:buFont typeface="Wingdings" pitchFamily="2" charset="2"/>
              <a:buChar char="Ø"/>
            </a:pPr>
            <a:r>
              <a:rPr lang="en-US" sz="2400" dirty="0"/>
              <a:t> Tribal trust lands</a:t>
            </a:r>
          </a:p>
          <a:p>
            <a:pPr marL="800100" lvl="1" indent="-342900">
              <a:buFont typeface="Wingdings" pitchFamily="2" charset="2"/>
              <a:buChar char="Ø"/>
            </a:pPr>
            <a:r>
              <a:rPr lang="en-US" sz="2400" dirty="0"/>
              <a:t> Indian allotments</a:t>
            </a:r>
          </a:p>
          <a:p>
            <a:pPr marL="800100" lvl="1" indent="-342900">
              <a:buFont typeface="Wingdings" pitchFamily="2" charset="2"/>
              <a:buChar char="Ø"/>
            </a:pPr>
            <a:r>
              <a:rPr lang="en-US" sz="2400" dirty="0"/>
              <a:t>Dependent Indian Communities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208" y="1325923"/>
            <a:ext cx="4730496" cy="5532077"/>
          </a:xfrm>
          <a:prstGeom prst="rect">
            <a:avLst/>
          </a:prstGeom>
        </p:spPr>
      </p:pic>
    </p:spTree>
    <p:extLst>
      <p:ext uri="{BB962C8B-B14F-4D97-AF65-F5344CB8AC3E}">
        <p14:creationId xmlns:p14="http://schemas.microsoft.com/office/powerpoint/2010/main" val="310677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Things to Remember</a:t>
            </a:r>
            <a:br>
              <a:rPr lang="en-US" dirty="0">
                <a:cs typeface="Times New Roman" panose="02020603050405020304" pitchFamily="18" charset="0"/>
              </a:rPr>
            </a:br>
            <a:r>
              <a:rPr lang="en-US" dirty="0">
                <a:cs typeface="Times New Roman" panose="02020603050405020304" pitchFamily="18" charset="0"/>
              </a:rPr>
              <a:t>Sovereignty, Federal Indian Law and Indian Country</a:t>
            </a:r>
            <a:endParaRPr lang="en-US" dirty="0"/>
          </a:p>
        </p:txBody>
      </p:sp>
      <p:sp>
        <p:nvSpPr>
          <p:cNvPr id="3" name="Content Placeholder 2"/>
          <p:cNvSpPr>
            <a:spLocks noGrp="1"/>
          </p:cNvSpPr>
          <p:nvPr>
            <p:ph idx="1"/>
          </p:nvPr>
        </p:nvSpPr>
        <p:spPr>
          <a:xfrm>
            <a:off x="336309" y="1495463"/>
            <a:ext cx="7674215" cy="4860886"/>
          </a:xfrm>
        </p:spPr>
        <p:txBody>
          <a:bodyPr>
            <a:normAutofit/>
          </a:bodyPr>
          <a:lstStyle/>
          <a:p>
            <a:pPr marL="571500" indent="-571500"/>
            <a:r>
              <a:rPr lang="en-US" sz="2400" dirty="0"/>
              <a:t>Tribes are established </a:t>
            </a:r>
            <a:r>
              <a:rPr lang="en-US" sz="2400" b="1" dirty="0">
                <a:solidFill>
                  <a:srgbClr val="2126F3"/>
                </a:solidFill>
              </a:rPr>
              <a:t>governments with significant authority </a:t>
            </a:r>
            <a:r>
              <a:rPr lang="en-US" sz="2400" dirty="0"/>
              <a:t>and a responsibility to their constituents.</a:t>
            </a:r>
          </a:p>
          <a:p>
            <a:pPr marL="571500" indent="-571500"/>
            <a:r>
              <a:rPr lang="en-US" sz="2400" dirty="0"/>
              <a:t>Tribes have retained </a:t>
            </a:r>
            <a:r>
              <a:rPr lang="en-US" sz="2400" b="1" dirty="0">
                <a:solidFill>
                  <a:srgbClr val="2126F3"/>
                </a:solidFill>
              </a:rPr>
              <a:t>sovereignty</a:t>
            </a:r>
            <a:r>
              <a:rPr lang="en-US" sz="2400" dirty="0"/>
              <a:t>, they were not granted anything. </a:t>
            </a:r>
            <a:r>
              <a:rPr lang="en-US" sz="2400" i="1" dirty="0"/>
              <a:t>U.S. Supreme Court. </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pic>
        <p:nvPicPr>
          <p:cNvPr id="8" name="Picture 5" title="Map of minnesota with tribal governments sea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4166" y="2021517"/>
            <a:ext cx="3631525" cy="443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cstate="print">
            <a:lum bright="2000"/>
            <a:extLst>
              <a:ext uri="{28A0092B-C50C-407E-A947-70E740481C1C}">
                <a14:useLocalDpi xmlns:a14="http://schemas.microsoft.com/office/drawing/2010/main" val="0"/>
              </a:ext>
            </a:extLst>
          </a:blip>
          <a:srcRect b="14053"/>
          <a:stretch/>
        </p:blipFill>
        <p:spPr>
          <a:xfrm>
            <a:off x="3414223" y="3817759"/>
            <a:ext cx="4596301" cy="263598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3" y="4262030"/>
            <a:ext cx="3302177" cy="2191710"/>
          </a:xfrm>
          <a:prstGeom prst="rect">
            <a:avLst/>
          </a:prstGeom>
        </p:spPr>
      </p:pic>
    </p:spTree>
    <p:extLst>
      <p:ext uri="{BB962C8B-B14F-4D97-AF65-F5344CB8AC3E}">
        <p14:creationId xmlns:p14="http://schemas.microsoft.com/office/powerpoint/2010/main" val="3735548223"/>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16x9.pptx" id="{FFA6567B-003C-4EDD-B4B1-434C2288AA53}" vid="{0DFF6D1D-E85A-48B0-AFAA-62A7A52994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B153553-7048-44C0-962D-31C90BA4FF73}">
  <ds:schemaRefs>
    <ds:schemaRef ds:uri="http://schemas.microsoft.com/sharepoint/v3/contenttype/forms"/>
  </ds:schemaRefs>
</ds:datastoreItem>
</file>

<file path=customXml/itemProps3.xml><?xml version="1.0" encoding="utf-8"?>
<ds:datastoreItem xmlns:ds="http://schemas.openxmlformats.org/officeDocument/2006/customXml" ds:itemID="{5E8389D6-E0FD-469D-8587-EA39AB28503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16x9</Template>
  <TotalTime>193</TotalTime>
  <Words>907</Words>
  <Application>Microsoft Office PowerPoint</Application>
  <PresentationFormat>Widescreen</PresentationFormat>
  <Paragraphs>124</Paragraphs>
  <Slides>17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NeueHaasGroteskText Std</vt:lpstr>
      <vt:lpstr>Wingdings</vt:lpstr>
      <vt:lpstr>MN.IT</vt:lpstr>
      <vt:lpstr>MnDOT Office of Tribal Affairs and Indian Country</vt:lpstr>
      <vt:lpstr>PowerPoint Presentation</vt:lpstr>
      <vt:lpstr>Indian BeforeColonization </vt:lpstr>
      <vt:lpstr>Federal Indian Policy</vt:lpstr>
      <vt:lpstr>Federal Recognition of Tribes</vt:lpstr>
      <vt:lpstr>PowerPoint Presentation</vt:lpstr>
      <vt:lpstr>Tribal Governments in Minnesota    Bois Forte Fond du Lac Grand Portage Leech Lake Mille Lacs White Earth  Red Lake  Lower Sioux Prairie Island Shakopee Mdewakanton Upper Sioux   </vt:lpstr>
      <vt:lpstr>Indian Country</vt:lpstr>
      <vt:lpstr>Things to Remember Sovereignty, Federal Indian Law and Indian Country</vt:lpstr>
      <vt:lpstr>  Tribal Sovereignty – Rights and Power of Tribal Nations  </vt:lpstr>
      <vt:lpstr>Minnesota Statute §10.65</vt:lpstr>
      <vt:lpstr>Strong Policies Ensure Meaningful Consultation   with Tribal Governments</vt:lpstr>
      <vt:lpstr>MnDOT Tribal Affairs Office Organizational Chart </vt:lpstr>
      <vt:lpstr>What do we do to facilitate better working relationships  with Tribal Nations?</vt:lpstr>
      <vt:lpstr>MnDOT policies and programs directly affect  Indian tribes and their members</vt:lpstr>
      <vt:lpstr>Tribal State Relations Training  Over 5,000 state employees trained </vt:lpstr>
      <vt:lpstr>Miigwech! Thank you!</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PowerPoint Template</dc:subject>
  <dc:creator>Brown, Levi (DOT)</dc:creator>
  <cp:keywords>PowerPoint, Template</cp:keywords>
  <dc:description>Version 1.1, Released 8-2016</dc:description>
  <cp:lastModifiedBy>Carretero, Adrien (DOT)</cp:lastModifiedBy>
  <cp:revision>23</cp:revision>
  <dcterms:created xsi:type="dcterms:W3CDTF">2018-04-04T15:33:48Z</dcterms:created>
  <dcterms:modified xsi:type="dcterms:W3CDTF">2023-01-18T16:53:36Z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