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5" r:id="rId9"/>
    <p:sldId id="267" r:id="rId10"/>
    <p:sldId id="268" r:id="rId11"/>
    <p:sldId id="269" r:id="rId12"/>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1" autoAdjust="0"/>
    <p:restoredTop sz="94676" autoAdjust="0"/>
  </p:normalViewPr>
  <p:slideViewPr>
    <p:cSldViewPr>
      <p:cViewPr varScale="1">
        <p:scale>
          <a:sx n="98" d="100"/>
          <a:sy n="98" d="100"/>
        </p:scale>
        <p:origin x="1022" y="82"/>
      </p:cViewPr>
      <p:guideLst>
        <p:guide orient="horz" pos="2160"/>
        <p:guide pos="2880"/>
      </p:guideLst>
    </p:cSldViewPr>
  </p:slideViewPr>
  <p:outlineViewPr>
    <p:cViewPr>
      <p:scale>
        <a:sx n="33" d="100"/>
        <a:sy n="33" d="100"/>
      </p:scale>
      <p:origin x="42"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Funded</c:v>
                </c:pt>
              </c:strCache>
            </c:strRef>
          </c:tx>
          <c:invertIfNegative val="0"/>
          <c:cat>
            <c:strRef>
              <c:f>Sheet1!$A$2:$A$4</c:f>
              <c:strCache>
                <c:ptCount val="3"/>
                <c:pt idx="0">
                  <c:v>Profitability Gap</c:v>
                </c:pt>
                <c:pt idx="1">
                  <c:v>Appraisal Gap</c:v>
                </c:pt>
                <c:pt idx="2">
                  <c:v>Bankability Gap</c:v>
                </c:pt>
              </c:strCache>
            </c:strRef>
          </c:cat>
          <c:val>
            <c:numRef>
              <c:f>Sheet1!$B$2:$B$4</c:f>
              <c:numCache>
                <c:formatCode>_("$"* #,##0_);_("$"* \(#,##0\);_("$"* "-"??_);_(@_)</c:formatCode>
                <c:ptCount val="3"/>
                <c:pt idx="0">
                  <c:v>2450000</c:v>
                </c:pt>
                <c:pt idx="1">
                  <c:v>2150000</c:v>
                </c:pt>
                <c:pt idx="2">
                  <c:v>1720000</c:v>
                </c:pt>
              </c:numCache>
            </c:numRef>
          </c:val>
        </c:ser>
        <c:ser>
          <c:idx val="1"/>
          <c:order val="1"/>
          <c:tx>
            <c:strRef>
              <c:f>Sheet1!$C$1</c:f>
              <c:strCache>
                <c:ptCount val="1"/>
                <c:pt idx="0">
                  <c:v>Gap</c:v>
                </c:pt>
              </c:strCache>
            </c:strRef>
          </c:tx>
          <c:invertIfNegative val="0"/>
          <c:dLbls>
            <c:dLbl>
              <c:idx val="0"/>
              <c:layout>
                <c:manualLayout>
                  <c:x val="-2.0833333333333332E-2"/>
                  <c:y val="-0.121875"/>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1666666666666666E-3"/>
                  <c:y val="-0.14374999999999999"/>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4166666666666669E-2"/>
                  <c:y val="-0.17499999999999999"/>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Sheet1!$A$2:$A$4</c:f>
              <c:strCache>
                <c:ptCount val="3"/>
                <c:pt idx="0">
                  <c:v>Profitability Gap</c:v>
                </c:pt>
                <c:pt idx="1">
                  <c:v>Appraisal Gap</c:v>
                </c:pt>
                <c:pt idx="2">
                  <c:v>Bankability Gap</c:v>
                </c:pt>
              </c:strCache>
            </c:strRef>
          </c:cat>
          <c:val>
            <c:numRef>
              <c:f>Sheet1!$C$2:$C$4</c:f>
              <c:numCache>
                <c:formatCode>_("$"* #,##0_);_("$"* \(#,##0\);_("$"* "-"??_);_(@_)</c:formatCode>
                <c:ptCount val="3"/>
                <c:pt idx="0">
                  <c:v>827000</c:v>
                </c:pt>
                <c:pt idx="1">
                  <c:v>1127000</c:v>
                </c:pt>
                <c:pt idx="2">
                  <c:v>1557000</c:v>
                </c:pt>
              </c:numCache>
            </c:numRef>
          </c:val>
        </c:ser>
        <c:dLbls>
          <c:showLegendKey val="0"/>
          <c:showVal val="0"/>
          <c:showCatName val="0"/>
          <c:showSerName val="0"/>
          <c:showPercent val="0"/>
          <c:showBubbleSize val="0"/>
        </c:dLbls>
        <c:gapWidth val="150"/>
        <c:shape val="box"/>
        <c:axId val="331820872"/>
        <c:axId val="249883544"/>
        <c:axId val="0"/>
      </c:bar3DChart>
      <c:catAx>
        <c:axId val="331820872"/>
        <c:scaling>
          <c:orientation val="minMax"/>
        </c:scaling>
        <c:delete val="0"/>
        <c:axPos val="b"/>
        <c:numFmt formatCode="General" sourceLinked="0"/>
        <c:majorTickMark val="out"/>
        <c:minorTickMark val="none"/>
        <c:tickLblPos val="nextTo"/>
        <c:crossAx val="249883544"/>
        <c:crosses val="autoZero"/>
        <c:auto val="1"/>
        <c:lblAlgn val="ctr"/>
        <c:lblOffset val="100"/>
        <c:noMultiLvlLbl val="0"/>
      </c:catAx>
      <c:valAx>
        <c:axId val="249883544"/>
        <c:scaling>
          <c:orientation val="minMax"/>
        </c:scaling>
        <c:delete val="0"/>
        <c:axPos val="l"/>
        <c:majorGridlines/>
        <c:numFmt formatCode="_(&quot;$&quot;* #,##0_);_(&quot;$&quot;* \(#,##0\);_(&quot;$&quot;* &quot;-&quot;??_);_(@_)" sourceLinked="1"/>
        <c:majorTickMark val="out"/>
        <c:minorTickMark val="none"/>
        <c:tickLblPos val="nextTo"/>
        <c:crossAx val="33182087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Owner Equity</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Sheet1!$B$2</c:f>
              <c:numCache>
                <c:formatCode>_("$"* #,##0_);_("$"* \(#,##0\);_("$"* "-"??_);_(@_)</c:formatCode>
                <c:ptCount val="1"/>
                <c:pt idx="0">
                  <c:v>90000</c:v>
                </c:pt>
              </c:numCache>
            </c:numRef>
          </c:val>
        </c:ser>
        <c:ser>
          <c:idx val="1"/>
          <c:order val="1"/>
          <c:tx>
            <c:strRef>
              <c:f>Sheet1!$C$1</c:f>
              <c:strCache>
                <c:ptCount val="1"/>
                <c:pt idx="0">
                  <c:v>Bank Loan</c:v>
                </c:pt>
              </c:strCache>
            </c:strRef>
          </c:tx>
          <c:invertIfNegative val="0"/>
          <c:dLbls>
            <c:dLbl>
              <c:idx val="0"/>
              <c:layout>
                <c:manualLayout>
                  <c:x val="0"/>
                  <c:y val="3.12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_("$"* #,##0_);_("$"* \(#,##0\);_("$"* "-"??_);_(@_)</c:formatCode>
                <c:ptCount val="1"/>
                <c:pt idx="0">
                  <c:v>1720000</c:v>
                </c:pt>
              </c:numCache>
            </c:numRef>
          </c:val>
        </c:ser>
        <c:ser>
          <c:idx val="2"/>
          <c:order val="2"/>
          <c:tx>
            <c:strRef>
              <c:f>Sheet1!$D$1</c:f>
              <c:strCache>
                <c:ptCount val="1"/>
                <c:pt idx="0">
                  <c:v>MMCDC Loan</c:v>
                </c:pt>
              </c:strCache>
            </c:strRef>
          </c:tx>
          <c:invertIfNegative val="0"/>
          <c:dLbls>
            <c:dLbl>
              <c:idx val="0"/>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Sheet1!$D$2</c:f>
              <c:numCache>
                <c:formatCode>_("$"* #,##0_);_("$"* \(#,##0\);_("$"* "-"??_);_(@_)</c:formatCode>
                <c:ptCount val="1"/>
                <c:pt idx="0">
                  <c:v>520000</c:v>
                </c:pt>
              </c:numCache>
            </c:numRef>
          </c:val>
        </c:ser>
        <c:ser>
          <c:idx val="3"/>
          <c:order val="3"/>
          <c:tx>
            <c:strRef>
              <c:f>Sheet1!$E$1</c:f>
              <c:strCache>
                <c:ptCount val="1"/>
                <c:pt idx="0">
                  <c:v>City 2nd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Sheet1!$E$2</c:f>
              <c:numCache>
                <c:formatCode>_("$"* #,##0_);_("$"* \(#,##0\);_("$"* "-"??_);_(@_)</c:formatCode>
                <c:ptCount val="1"/>
                <c:pt idx="0">
                  <c:v>162500</c:v>
                </c:pt>
              </c:numCache>
            </c:numRef>
          </c:val>
        </c:ser>
        <c:ser>
          <c:idx val="4"/>
          <c:order val="4"/>
          <c:tx>
            <c:strRef>
              <c:f>Sheet1!$F$1</c:f>
              <c:strCache>
                <c:ptCount val="1"/>
                <c:pt idx="0">
                  <c:v>City Deferred</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Category 1</c:v>
                </c:pt>
              </c:strCache>
            </c:strRef>
          </c:cat>
          <c:val>
            <c:numRef>
              <c:f>Sheet1!$F$2</c:f>
              <c:numCache>
                <c:formatCode>_("$"* #,##0_);_("$"* \(#,##0\);_("$"* "-"??_);_(@_)</c:formatCode>
                <c:ptCount val="1"/>
                <c:pt idx="0">
                  <c:v>400000</c:v>
                </c:pt>
              </c:numCache>
            </c:numRef>
          </c:val>
        </c:ser>
        <c:ser>
          <c:idx val="5"/>
          <c:order val="5"/>
          <c:tx>
            <c:strRef>
              <c:f>Sheet1!$G$1</c:f>
              <c:strCache>
                <c:ptCount val="1"/>
                <c:pt idx="0">
                  <c:v>State Grant</c:v>
                </c:pt>
              </c:strCache>
            </c:strRef>
          </c:tx>
          <c:invertIfNegative val="0"/>
          <c:dLbls>
            <c:dLbl>
              <c:idx val="0"/>
              <c:layout>
                <c:manualLayout>
                  <c:x val="0"/>
                  <c:y val="9.374999999999999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Sheet1!$G$2</c:f>
              <c:numCache>
                <c:formatCode>_("$"* #,##0_);_("$"* \(#,##0\);_("$"* "-"??_);_(@_)</c:formatCode>
                <c:ptCount val="1"/>
                <c:pt idx="0">
                  <c:v>325000</c:v>
                </c:pt>
              </c:numCache>
            </c:numRef>
          </c:val>
        </c:ser>
        <c:ser>
          <c:idx val="6"/>
          <c:order val="6"/>
          <c:tx>
            <c:strRef>
              <c:f>Sheet1!$H$1</c:f>
              <c:strCache>
                <c:ptCount val="1"/>
                <c:pt idx="0">
                  <c:v>EDA Grant (Land)</c:v>
                </c:pt>
              </c:strCache>
            </c:strRef>
          </c:tx>
          <c:invertIfNegative val="0"/>
          <c:dLbls>
            <c:dLbl>
              <c:idx val="0"/>
              <c:layout>
                <c:manualLayout>
                  <c:x val="2.0833333333333333E-3"/>
                  <c:y val="-2.812500000000000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Sheet1!$H$2</c:f>
              <c:numCache>
                <c:formatCode>_("$"* #,##0_);_("$"* \(#,##0\);_("$"* "-"??_);_(@_)</c:formatCode>
                <c:ptCount val="1"/>
                <c:pt idx="0">
                  <c:v>60000</c:v>
                </c:pt>
              </c:numCache>
            </c:numRef>
          </c:val>
        </c:ser>
        <c:dLbls>
          <c:showLegendKey val="0"/>
          <c:showVal val="0"/>
          <c:showCatName val="0"/>
          <c:showSerName val="0"/>
          <c:showPercent val="0"/>
          <c:showBubbleSize val="0"/>
        </c:dLbls>
        <c:gapWidth val="150"/>
        <c:shape val="box"/>
        <c:axId val="388549088"/>
        <c:axId val="388549480"/>
        <c:axId val="0"/>
      </c:bar3DChart>
      <c:catAx>
        <c:axId val="388549088"/>
        <c:scaling>
          <c:orientation val="minMax"/>
        </c:scaling>
        <c:delete val="1"/>
        <c:axPos val="b"/>
        <c:numFmt formatCode="General" sourceLinked="0"/>
        <c:majorTickMark val="out"/>
        <c:minorTickMark val="none"/>
        <c:tickLblPos val="nextTo"/>
        <c:crossAx val="388549480"/>
        <c:crosses val="autoZero"/>
        <c:auto val="1"/>
        <c:lblAlgn val="ctr"/>
        <c:lblOffset val="100"/>
        <c:noMultiLvlLbl val="0"/>
      </c:catAx>
      <c:valAx>
        <c:axId val="388549480"/>
        <c:scaling>
          <c:orientation val="minMax"/>
        </c:scaling>
        <c:delete val="0"/>
        <c:axPos val="l"/>
        <c:majorGridlines/>
        <c:numFmt formatCode="_(&quot;$&quot;* #,##0_);_(&quot;$&quot;* \(#,##0\);_(&quot;$&quot;* &quot;-&quot;??_);_(@_)" sourceLinked="1"/>
        <c:majorTickMark val="out"/>
        <c:minorTickMark val="none"/>
        <c:tickLblPos val="nextTo"/>
        <c:crossAx val="38854908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32A158-6B70-491B-8D45-377D4B96B487}"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93365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32A158-6B70-491B-8D45-377D4B96B487}"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192537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32A158-6B70-491B-8D45-377D4B96B487}"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1448594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32A158-6B70-491B-8D45-377D4B96B487}"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3349504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32A158-6B70-491B-8D45-377D4B96B487}"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354586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32A158-6B70-491B-8D45-377D4B96B487}"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372696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32A158-6B70-491B-8D45-377D4B96B487}" type="datetimeFigureOut">
              <a:rPr lang="en-US" smtClean="0"/>
              <a:t>3/4/2015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657533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32A158-6B70-491B-8D45-377D4B96B487}" type="datetimeFigureOut">
              <a:rPr lang="en-US" smtClean="0"/>
              <a:t>3/4/2015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2044335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32A158-6B70-491B-8D45-377D4B96B487}" type="datetimeFigureOut">
              <a:rPr lang="en-US" smtClean="0"/>
              <a:t>3/4/2015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242208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32A158-6B70-491B-8D45-377D4B96B487}"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3326337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32A158-6B70-491B-8D45-377D4B96B487}"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17681-FF1E-408B-8D42-9A67C2BF3A29}" type="slidenum">
              <a:rPr lang="en-US" smtClean="0"/>
              <a:t>‹#›</a:t>
            </a:fld>
            <a:endParaRPr lang="en-US"/>
          </a:p>
        </p:txBody>
      </p:sp>
    </p:spTree>
    <p:extLst>
      <p:ext uri="{BB962C8B-B14F-4D97-AF65-F5344CB8AC3E}">
        <p14:creationId xmlns:p14="http://schemas.microsoft.com/office/powerpoint/2010/main" val="3963433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32A158-6B70-491B-8D45-377D4B96B487}" type="datetimeFigureOut">
              <a:rPr lang="en-US" smtClean="0"/>
              <a:t>3/4/2015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17681-FF1E-408B-8D42-9A67C2BF3A29}" type="slidenum">
              <a:rPr lang="en-US" smtClean="0"/>
              <a:t>‹#›</a:t>
            </a:fld>
            <a:endParaRPr lang="en-US"/>
          </a:p>
        </p:txBody>
      </p:sp>
    </p:spTree>
    <p:extLst>
      <p:ext uri="{BB962C8B-B14F-4D97-AF65-F5344CB8AC3E}">
        <p14:creationId xmlns:p14="http://schemas.microsoft.com/office/powerpoint/2010/main" val="2800138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image" Target="../media/image3.gif"/><Relationship Id="rId10" Type="http://schemas.openxmlformats.org/officeDocument/2006/relationships/image" Target="../media/image8.png"/><Relationship Id="rId4" Type="http://schemas.microsoft.com/office/2007/relationships/hdphoto" Target="../media/hdphoto1.wdp"/><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9523" y="152400"/>
            <a:ext cx="7515225" cy="1295400"/>
          </a:xfrm>
        </p:spPr>
        <p:txBody>
          <a:bodyPr>
            <a:normAutofit/>
          </a:bodyPr>
          <a:lstStyle/>
          <a:p>
            <a:r>
              <a:rPr lang="en-US" sz="3600" b="1" dirty="0" smtClean="0">
                <a:solidFill>
                  <a:schemeClr val="tx2"/>
                </a:solidFill>
              </a:rPr>
              <a:t>Workforce Housing Is Big News Today</a:t>
            </a:r>
            <a:endParaRPr lang="en-US" sz="3600" b="1" dirty="0">
              <a:solidFill>
                <a:schemeClr val="tx2"/>
              </a:solidFill>
            </a:endParaRPr>
          </a:p>
        </p:txBody>
      </p:sp>
      <p:sp>
        <p:nvSpPr>
          <p:cNvPr id="3" name="Subtitle 2"/>
          <p:cNvSpPr>
            <a:spLocks noGrp="1"/>
          </p:cNvSpPr>
          <p:nvPr>
            <p:ph type="subTitle" idx="1"/>
          </p:nvPr>
        </p:nvSpPr>
        <p:spPr>
          <a:xfrm>
            <a:off x="2094475" y="1541938"/>
            <a:ext cx="3572151" cy="685800"/>
          </a:xfrm>
        </p:spPr>
        <p:txBody>
          <a:bodyPr>
            <a:noAutofit/>
          </a:bodyPr>
          <a:lstStyle/>
          <a:p>
            <a:r>
              <a:rPr lang="en-US" sz="1600" b="1" dirty="0" smtClean="0">
                <a:solidFill>
                  <a:schemeClr val="tx1"/>
                </a:solidFill>
              </a:rPr>
              <a:t>For Polaris firm in Roseau, providing housing for workers is one way to address regional shortage</a:t>
            </a:r>
            <a:endParaRPr lang="en-US" sz="1600" b="1"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873" y="1604422"/>
            <a:ext cx="1752600" cy="560832"/>
          </a:xfrm>
          <a:prstGeom prst="rect">
            <a:avLst/>
          </a:prstGeom>
        </p:spPr>
      </p:pic>
      <p:pic>
        <p:nvPicPr>
          <p:cNvPr id="5" name="Picture 4"/>
          <p:cNvPicPr>
            <a:picLocks noChangeAspect="1"/>
          </p:cNvPicPr>
          <p:nvPr/>
        </p:nvPicPr>
        <p:blipFill>
          <a:blip r:embed="rId3">
            <a:duotone>
              <a:prstClr val="black"/>
              <a:schemeClr val="tx2">
                <a:tint val="45000"/>
                <a:satMod val="400000"/>
              </a:schemeClr>
            </a:duotone>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854980" y="2483902"/>
            <a:ext cx="4027307" cy="463111"/>
          </a:xfrm>
          <a:prstGeom prst="rect">
            <a:avLst/>
          </a:prstGeom>
        </p:spPr>
      </p:pic>
      <p:sp>
        <p:nvSpPr>
          <p:cNvPr id="6" name="TextBox 5"/>
          <p:cNvSpPr txBox="1"/>
          <p:nvPr/>
        </p:nvSpPr>
        <p:spPr>
          <a:xfrm>
            <a:off x="756351" y="2905418"/>
            <a:ext cx="4565991" cy="338554"/>
          </a:xfrm>
          <a:prstGeom prst="rect">
            <a:avLst/>
          </a:prstGeom>
          <a:noFill/>
        </p:spPr>
        <p:txBody>
          <a:bodyPr wrap="square" rtlCol="0">
            <a:spAutoFit/>
          </a:bodyPr>
          <a:lstStyle/>
          <a:p>
            <a:r>
              <a:rPr lang="en-US" sz="1600" b="1" dirty="0" smtClean="0"/>
              <a:t>Polaris tackles housing, worker shortage in Roseau</a:t>
            </a:r>
            <a:endParaRPr lang="en-US" sz="1600" b="1" dirty="0"/>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4004" y="3558737"/>
            <a:ext cx="2762250" cy="800100"/>
          </a:xfrm>
          <a:prstGeom prst="rect">
            <a:avLst/>
          </a:prstGeom>
        </p:spPr>
      </p:pic>
      <p:sp>
        <p:nvSpPr>
          <p:cNvPr id="8" name="TextBox 7"/>
          <p:cNvSpPr txBox="1"/>
          <p:nvPr/>
        </p:nvSpPr>
        <p:spPr>
          <a:xfrm>
            <a:off x="424996" y="4352204"/>
            <a:ext cx="2775404" cy="830997"/>
          </a:xfrm>
          <a:prstGeom prst="rect">
            <a:avLst/>
          </a:prstGeom>
          <a:noFill/>
        </p:spPr>
        <p:txBody>
          <a:bodyPr wrap="square" rtlCol="0">
            <a:spAutoFit/>
          </a:bodyPr>
          <a:lstStyle/>
          <a:p>
            <a:r>
              <a:rPr lang="en-US" sz="1600" b="1" dirty="0" smtClean="0"/>
              <a:t>Roseau’s economic expansion hampered by housing shortage</a:t>
            </a:r>
            <a:endParaRPr lang="en-US" sz="1600" b="1" dirty="0"/>
          </a:p>
        </p:txBody>
      </p:sp>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09132" y="1884838"/>
            <a:ext cx="2781300" cy="390525"/>
          </a:xfrm>
          <a:prstGeom prst="rect">
            <a:avLst/>
          </a:prstGeom>
        </p:spPr>
      </p:pic>
      <p:sp>
        <p:nvSpPr>
          <p:cNvPr id="10" name="TextBox 9"/>
          <p:cNvSpPr txBox="1"/>
          <p:nvPr/>
        </p:nvSpPr>
        <p:spPr>
          <a:xfrm>
            <a:off x="6134100" y="2361780"/>
            <a:ext cx="2781300" cy="584775"/>
          </a:xfrm>
          <a:prstGeom prst="rect">
            <a:avLst/>
          </a:prstGeom>
          <a:noFill/>
        </p:spPr>
        <p:txBody>
          <a:bodyPr wrap="square" rtlCol="0">
            <a:spAutoFit/>
          </a:bodyPr>
          <a:lstStyle/>
          <a:p>
            <a:r>
              <a:rPr lang="en-US" sz="1600" b="1" dirty="0" smtClean="0"/>
              <a:t>Low rents in rural Minnesota stymie new housing</a:t>
            </a:r>
            <a:endParaRPr lang="en-US" sz="1600" b="1" dirty="0"/>
          </a:p>
        </p:txBody>
      </p:sp>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09132" y="4959941"/>
            <a:ext cx="2419350" cy="571500"/>
          </a:xfrm>
          <a:prstGeom prst="rect">
            <a:avLst/>
          </a:prstGeom>
        </p:spPr>
      </p:pic>
      <p:sp>
        <p:nvSpPr>
          <p:cNvPr id="12" name="TextBox 11"/>
          <p:cNvSpPr txBox="1"/>
          <p:nvPr/>
        </p:nvSpPr>
        <p:spPr>
          <a:xfrm>
            <a:off x="5909118" y="5486400"/>
            <a:ext cx="2981325" cy="1077218"/>
          </a:xfrm>
          <a:prstGeom prst="rect">
            <a:avLst/>
          </a:prstGeom>
          <a:noFill/>
        </p:spPr>
        <p:txBody>
          <a:bodyPr wrap="square" rtlCol="0">
            <a:spAutoFit/>
          </a:bodyPr>
          <a:lstStyle/>
          <a:p>
            <a:r>
              <a:rPr lang="en-US" sz="1600" b="1" dirty="0" smtClean="0"/>
              <a:t>Northwest Minnesota manufacturer provides housing  for workers to address regional shortage</a:t>
            </a:r>
            <a:endParaRPr lang="en-US" sz="1600" b="1" dirty="0"/>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354921"/>
            <a:ext cx="3383642" cy="956247"/>
          </a:xfrm>
          <a:prstGeom prst="rect">
            <a:avLst/>
          </a:prstGeom>
        </p:spPr>
      </p:pic>
      <p:sp>
        <p:nvSpPr>
          <p:cNvPr id="14" name="TextBox 13"/>
          <p:cNvSpPr txBox="1"/>
          <p:nvPr/>
        </p:nvSpPr>
        <p:spPr>
          <a:xfrm>
            <a:off x="3086254" y="5480562"/>
            <a:ext cx="2236089" cy="1015663"/>
          </a:xfrm>
          <a:prstGeom prst="rect">
            <a:avLst/>
          </a:prstGeom>
          <a:noFill/>
        </p:spPr>
        <p:txBody>
          <a:bodyPr wrap="square" rtlCol="0">
            <a:spAutoFit/>
          </a:bodyPr>
          <a:lstStyle/>
          <a:p>
            <a:r>
              <a:rPr lang="en-US" sz="1600" b="1" dirty="0" smtClean="0"/>
              <a:t>Rural Housing Shortage, Catch – 22</a:t>
            </a:r>
          </a:p>
          <a:p>
            <a:r>
              <a:rPr lang="en-US" sz="1400" b="1" dirty="0" smtClean="0"/>
              <a:t>Rural America’s Silent Housing Crisis</a:t>
            </a:r>
            <a:endParaRPr lang="en-US" sz="1400" b="1" dirty="0"/>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24987" y="3443281"/>
            <a:ext cx="2514601" cy="641480"/>
          </a:xfrm>
          <a:prstGeom prst="rect">
            <a:avLst/>
          </a:prstGeom>
          <a:solidFill>
            <a:schemeClr val="accent1"/>
          </a:solidFill>
        </p:spPr>
      </p:pic>
      <p:sp>
        <p:nvSpPr>
          <p:cNvPr id="16" name="TextBox 15"/>
          <p:cNvSpPr txBox="1"/>
          <p:nvPr/>
        </p:nvSpPr>
        <p:spPr>
          <a:xfrm>
            <a:off x="3624987" y="4102370"/>
            <a:ext cx="2514601" cy="1077218"/>
          </a:xfrm>
          <a:prstGeom prst="rect">
            <a:avLst/>
          </a:prstGeom>
          <a:noFill/>
        </p:spPr>
        <p:txBody>
          <a:bodyPr wrap="square" rtlCol="0">
            <a:spAutoFit/>
          </a:bodyPr>
          <a:lstStyle/>
          <a:p>
            <a:r>
              <a:rPr lang="en-US" sz="1600" b="1" dirty="0" smtClean="0"/>
              <a:t>Legislative Session 2015: Seeking Solutions to the Workforce Housing Shortage</a:t>
            </a:r>
            <a:endParaRPr lang="en-US" sz="1600" b="1" dirty="0"/>
          </a:p>
        </p:txBody>
      </p:sp>
      <p:pic>
        <p:nvPicPr>
          <p:cNvPr id="18" name="Picture 1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42338" y="3291063"/>
            <a:ext cx="2215448" cy="353274"/>
          </a:xfrm>
          <a:prstGeom prst="rect">
            <a:avLst/>
          </a:prstGeom>
        </p:spPr>
      </p:pic>
      <p:sp>
        <p:nvSpPr>
          <p:cNvPr id="19" name="TextBox 18"/>
          <p:cNvSpPr txBox="1"/>
          <p:nvPr/>
        </p:nvSpPr>
        <p:spPr>
          <a:xfrm>
            <a:off x="6631452" y="3686871"/>
            <a:ext cx="2215448" cy="830997"/>
          </a:xfrm>
          <a:prstGeom prst="rect">
            <a:avLst/>
          </a:prstGeom>
          <a:noFill/>
        </p:spPr>
        <p:txBody>
          <a:bodyPr wrap="square" rtlCol="0">
            <a:spAutoFit/>
          </a:bodyPr>
          <a:lstStyle/>
          <a:p>
            <a:r>
              <a:rPr lang="en-US" sz="1600" b="1" dirty="0" smtClean="0"/>
              <a:t>Northwest Minnesota struggles with labor, housing shortages</a:t>
            </a:r>
            <a:endParaRPr lang="en-US" sz="1600" b="1" dirty="0"/>
          </a:p>
        </p:txBody>
      </p:sp>
      <p:sp>
        <p:nvSpPr>
          <p:cNvPr id="20" name="TextBox 19"/>
          <p:cNvSpPr txBox="1"/>
          <p:nvPr/>
        </p:nvSpPr>
        <p:spPr>
          <a:xfrm>
            <a:off x="1317173" y="6286618"/>
            <a:ext cx="838199" cy="276999"/>
          </a:xfrm>
          <a:prstGeom prst="rect">
            <a:avLst/>
          </a:prstGeom>
          <a:noFill/>
        </p:spPr>
        <p:txBody>
          <a:bodyPr wrap="square" rtlCol="0">
            <a:spAutoFit/>
          </a:bodyPr>
          <a:lstStyle/>
          <a:p>
            <a:r>
              <a:rPr lang="en-US" sz="1200" b="1" dirty="0" smtClean="0">
                <a:latin typeface="Times" pitchFamily="18" charset="0"/>
              </a:rPr>
              <a:t>KANSAS</a:t>
            </a:r>
            <a:endParaRPr lang="en-US" sz="1200" b="1" dirty="0">
              <a:latin typeface="Times" pitchFamily="18" charset="0"/>
            </a:endParaRPr>
          </a:p>
        </p:txBody>
      </p:sp>
    </p:spTree>
    <p:extLst>
      <p:ext uri="{BB962C8B-B14F-4D97-AF65-F5344CB8AC3E}">
        <p14:creationId xmlns:p14="http://schemas.microsoft.com/office/powerpoint/2010/main" val="14701292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274638"/>
            <a:ext cx="6172200" cy="1143000"/>
          </a:xfrm>
        </p:spPr>
        <p:txBody>
          <a:bodyPr/>
          <a:lstStyle/>
          <a:p>
            <a:r>
              <a:rPr lang="en-US" b="1" dirty="0" smtClean="0">
                <a:solidFill>
                  <a:schemeClr val="tx2"/>
                </a:solidFill>
              </a:rPr>
              <a:t>2015 Legislative Efforts</a:t>
            </a:r>
            <a:endParaRPr lang="en-US" b="1" dirty="0">
              <a:solidFill>
                <a:schemeClr val="tx2"/>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762000"/>
            <a:ext cx="2130266" cy="1600200"/>
          </a:xfrm>
        </p:spPr>
      </p:pic>
      <p:sp>
        <p:nvSpPr>
          <p:cNvPr id="5" name="TextBox 4"/>
          <p:cNvSpPr txBox="1"/>
          <p:nvPr/>
        </p:nvSpPr>
        <p:spPr>
          <a:xfrm>
            <a:off x="2886694" y="1219200"/>
            <a:ext cx="5562600" cy="1323439"/>
          </a:xfrm>
          <a:prstGeom prst="rect">
            <a:avLst/>
          </a:prstGeom>
          <a:noFill/>
        </p:spPr>
        <p:txBody>
          <a:bodyPr wrap="square" rtlCol="0">
            <a:spAutoFit/>
          </a:bodyPr>
          <a:lstStyle/>
          <a:p>
            <a:pPr algn="just"/>
            <a:r>
              <a:rPr lang="en-US" sz="1600" dirty="0" smtClean="0">
                <a:solidFill>
                  <a:schemeClr val="tx2">
                    <a:lumMod val="60000"/>
                    <a:lumOff val="40000"/>
                  </a:schemeClr>
                </a:solidFill>
              </a:rPr>
              <a:t>Extensive publicity of the rural Workforce Housing problems has lead to considerable interest at the State Capitol to address rural Workforce Housing shortages.  Considerable legislations has been drafted and supported by Senators and Representatives across the State. </a:t>
            </a:r>
            <a:endParaRPr lang="en-US" sz="1600" dirty="0">
              <a:solidFill>
                <a:schemeClr val="tx2">
                  <a:lumMod val="60000"/>
                  <a:lumOff val="40000"/>
                </a:schemeClr>
              </a:solidFill>
            </a:endParaRPr>
          </a:p>
        </p:txBody>
      </p:sp>
      <p:sp>
        <p:nvSpPr>
          <p:cNvPr id="6" name="TextBox 5"/>
          <p:cNvSpPr txBox="1"/>
          <p:nvPr/>
        </p:nvSpPr>
        <p:spPr>
          <a:xfrm>
            <a:off x="533400" y="2667000"/>
            <a:ext cx="8077200" cy="4185761"/>
          </a:xfrm>
          <a:prstGeom prst="rect">
            <a:avLst/>
          </a:prstGeom>
          <a:noFill/>
        </p:spPr>
        <p:txBody>
          <a:bodyPr wrap="square" rtlCol="0">
            <a:spAutoFit/>
          </a:bodyPr>
          <a:lstStyle/>
          <a:p>
            <a:pPr marL="285750" indent="-285750">
              <a:buFont typeface="Arial" panose="020B0604020202020204" pitchFamily="34" charset="0"/>
              <a:buChar char="•"/>
            </a:pPr>
            <a:r>
              <a:rPr lang="en-US" sz="1900" dirty="0" smtClean="0"/>
              <a:t>A new Economic Development TIF bill for market rate rental housing has been developed by the League of Minnesota Cities and is authored by Senator Stumpf (SF 468). The bill would create a Workforce Housing Grant program, based on the Roseau/Pennington Pilot Program passed in 2014.</a:t>
            </a:r>
          </a:p>
          <a:p>
            <a:pPr marL="285750" indent="-285750">
              <a:buFont typeface="Arial" panose="020B0604020202020204" pitchFamily="34" charset="0"/>
              <a:buChar char="•"/>
            </a:pPr>
            <a:endParaRPr lang="en-US" sz="1900" dirty="0"/>
          </a:p>
          <a:p>
            <a:pPr marL="285750" indent="-285750">
              <a:buFont typeface="Arial" panose="020B0604020202020204" pitchFamily="34" charset="0"/>
              <a:buChar char="•"/>
            </a:pPr>
            <a:r>
              <a:rPr lang="en-US" sz="1900" dirty="0" smtClean="0"/>
              <a:t>Senator Stumpf and Rep. Fabian have also introduced a Workforce Housing TIF bill that would allow cities to use economic development TIF districts to help finance workforce housing (SF 668/HF 684)</a:t>
            </a:r>
          </a:p>
          <a:p>
            <a:pPr marL="285750" indent="-285750">
              <a:buFont typeface="Arial" panose="020B0604020202020204" pitchFamily="34" charset="0"/>
              <a:buChar char="•"/>
            </a:pPr>
            <a:endParaRPr lang="en-US" sz="1900" dirty="0" smtClean="0"/>
          </a:p>
          <a:p>
            <a:pPr marL="285750" indent="-285750">
              <a:buFont typeface="Arial" panose="020B0604020202020204" pitchFamily="34" charset="0"/>
              <a:buChar char="•"/>
            </a:pPr>
            <a:r>
              <a:rPr lang="en-US" sz="1900" dirty="0" smtClean="0"/>
              <a:t>The Coalition of Greater Minnesota Cities is proposing a number of incentives for rural workforce housing, authored by Senator Sparks (SF 764): developing a program and funding for public infrastructure in support of workforce housing and the establishment and funding of a State Workforce Housing Tax Credit program to attract investment in workforce housing.</a:t>
            </a:r>
            <a:endParaRPr lang="en-US" sz="1900" dirty="0"/>
          </a:p>
        </p:txBody>
      </p:sp>
    </p:spTree>
    <p:extLst>
      <p:ext uri="{BB962C8B-B14F-4D97-AF65-F5344CB8AC3E}">
        <p14:creationId xmlns:p14="http://schemas.microsoft.com/office/powerpoint/2010/main" val="3098710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219200"/>
          </a:xfrm>
        </p:spPr>
        <p:txBody>
          <a:bodyPr/>
          <a:lstStyle/>
          <a:p>
            <a:r>
              <a:rPr lang="en-US" b="1" dirty="0" smtClean="0">
                <a:solidFill>
                  <a:schemeClr val="tx2"/>
                </a:solidFill>
              </a:rPr>
              <a:t>Conclusion</a:t>
            </a:r>
            <a:endParaRPr lang="en-US" b="1" dirty="0">
              <a:solidFill>
                <a:schemeClr val="tx2"/>
              </a:solidFill>
            </a:endParaRPr>
          </a:p>
        </p:txBody>
      </p:sp>
      <p:sp>
        <p:nvSpPr>
          <p:cNvPr id="3" name="Subtitle 2"/>
          <p:cNvSpPr>
            <a:spLocks noGrp="1"/>
          </p:cNvSpPr>
          <p:nvPr>
            <p:ph type="subTitle" idx="1"/>
          </p:nvPr>
        </p:nvSpPr>
        <p:spPr>
          <a:xfrm>
            <a:off x="457200" y="1524000"/>
            <a:ext cx="8001000" cy="4800600"/>
          </a:xfrm>
        </p:spPr>
        <p:txBody>
          <a:bodyPr>
            <a:normAutofit/>
          </a:bodyPr>
          <a:lstStyle/>
          <a:p>
            <a:pPr marL="514350" indent="-514350" algn="l">
              <a:buFont typeface="+mj-lt"/>
              <a:buAutoNum type="arabicPeriod"/>
            </a:pPr>
            <a:r>
              <a:rPr lang="en-US" dirty="0" smtClean="0">
                <a:solidFill>
                  <a:schemeClr val="tx1">
                    <a:lumMod val="95000"/>
                    <a:lumOff val="5000"/>
                  </a:schemeClr>
                </a:solidFill>
              </a:rPr>
              <a:t>The Workforce Housing problem is not just a Roseau County problem, but one facing all economically vibrant rural communities.</a:t>
            </a:r>
          </a:p>
          <a:p>
            <a:pPr marL="514350" indent="-514350" algn="l">
              <a:buFont typeface="+mj-lt"/>
              <a:buAutoNum type="arabicPeriod"/>
            </a:pPr>
            <a:r>
              <a:rPr lang="en-US" dirty="0" smtClean="0">
                <a:solidFill>
                  <a:schemeClr val="tx1">
                    <a:lumMod val="95000"/>
                    <a:lumOff val="5000"/>
                  </a:schemeClr>
                </a:solidFill>
              </a:rPr>
              <a:t>We must recognize that an ample supply of workforce housing is vital basic infrastructure for a healthy community.</a:t>
            </a:r>
          </a:p>
          <a:p>
            <a:pPr marL="514350" indent="-514350" algn="l">
              <a:buFont typeface="+mj-lt"/>
              <a:buAutoNum type="arabicPeriod"/>
            </a:pPr>
            <a:r>
              <a:rPr lang="en-US" dirty="0" smtClean="0">
                <a:solidFill>
                  <a:schemeClr val="tx1">
                    <a:lumMod val="95000"/>
                    <a:lumOff val="5000"/>
                  </a:schemeClr>
                </a:solidFill>
              </a:rPr>
              <a:t>The State must become more involved in developing a set of tools to foster the creation of workforce housing in rural areas. </a:t>
            </a:r>
            <a:endParaRPr lang="en-US" dirty="0">
              <a:solidFill>
                <a:schemeClr val="tx1">
                  <a:lumMod val="95000"/>
                  <a:lumOff val="5000"/>
                </a:schemeClr>
              </a:solidFill>
            </a:endParaRPr>
          </a:p>
        </p:txBody>
      </p:sp>
      <p:pic>
        <p:nvPicPr>
          <p:cNvPr id="2051" name="Picture 3" descr="C:\Users\trp\AppData\Local\Microsoft\Windows\Temporary Internet Files\Content.IE5\2W6U1RUN\565999_c62792e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95548" y="152400"/>
            <a:ext cx="1759451" cy="131958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trp\AppData\Local\Microsoft\Windows\Temporary Internet Files\Content.IE5\2W6U1RUN\housing[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1" y="152400"/>
            <a:ext cx="1981200" cy="1319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7759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1470025"/>
          </a:xfrm>
        </p:spPr>
        <p:txBody>
          <a:bodyPr>
            <a:noAutofit/>
          </a:bodyPr>
          <a:lstStyle/>
          <a:p>
            <a:r>
              <a:rPr lang="en-US" sz="3600" b="1" dirty="0" smtClean="0">
                <a:solidFill>
                  <a:schemeClr val="tx2"/>
                </a:solidFill>
              </a:rPr>
              <a:t>Insufficient Workforce Housing a major problem in Roseau County </a:t>
            </a:r>
            <a:endParaRPr lang="en-US" sz="3600" b="1" dirty="0">
              <a:solidFill>
                <a:schemeClr val="tx2"/>
              </a:solidFill>
            </a:endParaRPr>
          </a:p>
        </p:txBody>
      </p:sp>
      <p:sp>
        <p:nvSpPr>
          <p:cNvPr id="4" name="TextBox 3"/>
          <p:cNvSpPr txBox="1"/>
          <p:nvPr/>
        </p:nvSpPr>
        <p:spPr>
          <a:xfrm>
            <a:off x="838200" y="1874137"/>
            <a:ext cx="7391400" cy="3416320"/>
          </a:xfrm>
          <a:prstGeom prst="rect">
            <a:avLst/>
          </a:prstGeom>
          <a:noFill/>
        </p:spPr>
        <p:txBody>
          <a:bodyPr wrap="square" rtlCol="0">
            <a:spAutoFit/>
          </a:bodyPr>
          <a:lstStyle/>
          <a:p>
            <a:pPr marL="285750" indent="-285750">
              <a:buFont typeface="Arial" panose="020B0604020202020204" pitchFamily="34" charset="0"/>
              <a:buChar char="•"/>
            </a:pPr>
            <a:r>
              <a:rPr lang="en-US" dirty="0" smtClean="0"/>
              <a:t>Local economy has rebounded from recession and significant hiring of new employees is occurring, many from outside of the Roseau County</a:t>
            </a:r>
          </a:p>
          <a:p>
            <a:pPr marL="285750" indent="-285750">
              <a:buFont typeface="Arial" panose="020B0604020202020204" pitchFamily="34" charset="0"/>
              <a:buChar char="•"/>
            </a:pPr>
            <a:r>
              <a:rPr lang="en-US" dirty="0" smtClean="0"/>
              <a:t>Local employers and new employees find rental housing harder and harder to obtain </a:t>
            </a:r>
          </a:p>
          <a:p>
            <a:pPr marL="285750" indent="-285750">
              <a:buFont typeface="Arial" panose="020B0604020202020204" pitchFamily="34" charset="0"/>
              <a:buChar char="•"/>
            </a:pPr>
            <a:r>
              <a:rPr lang="en-US" dirty="0" smtClean="0"/>
              <a:t>Adequate housing availability becomes a major factor in the ability to attract new employees for growing businesses across Roseau County and NW Minnesota</a:t>
            </a:r>
          </a:p>
          <a:p>
            <a:pPr marL="285750" indent="-285750">
              <a:buFont typeface="Arial" panose="020B0604020202020204" pitchFamily="34" charset="0"/>
              <a:buChar char="•"/>
            </a:pPr>
            <a:r>
              <a:rPr lang="en-US" dirty="0" smtClean="0"/>
              <a:t>Local industry and community leaders begin to discuss the issues surrounding the lack of housing for new employees and housing industry experts are brought into the discussion.</a:t>
            </a:r>
          </a:p>
          <a:p>
            <a:pPr marL="285750" indent="-285750">
              <a:buFont typeface="Arial" panose="020B0604020202020204" pitchFamily="34" charset="0"/>
              <a:buChar char="•"/>
            </a:pPr>
            <a:r>
              <a:rPr lang="en-US" dirty="0" smtClean="0"/>
              <a:t>The magnitude and causes of the housing shortage are not immediately understood.</a:t>
            </a:r>
            <a:endParaRPr lang="en-US" dirty="0"/>
          </a:p>
        </p:txBody>
      </p:sp>
      <p:pic>
        <p:nvPicPr>
          <p:cNvPr id="1026" name="Picture 2" descr="C:\Users\trp\AppData\Local\Microsoft\Windows\Temporary Internet Files\Content.IE5\2W6U1RUN\no_vacancy[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5278664"/>
            <a:ext cx="1202980" cy="127515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rp\AppData\Local\Microsoft\Windows\Temporary Internet Files\Content.IE5\C0RJSSO4\help_wanted-300x20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7193" y="5278664"/>
            <a:ext cx="1924050" cy="128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7623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0"/>
            <a:ext cx="7772400" cy="1470025"/>
          </a:xfrm>
        </p:spPr>
        <p:txBody>
          <a:bodyPr>
            <a:normAutofit/>
          </a:bodyPr>
          <a:lstStyle/>
          <a:p>
            <a:r>
              <a:rPr lang="en-US" sz="3600" b="1" dirty="0" smtClean="0">
                <a:solidFill>
                  <a:schemeClr val="tx2"/>
                </a:solidFill>
              </a:rPr>
              <a:t>2012 Roseau County Market Study Commissioned </a:t>
            </a:r>
            <a:endParaRPr lang="en-US" sz="3600" b="1" dirty="0">
              <a:solidFill>
                <a:schemeClr val="tx2"/>
              </a:solidFill>
            </a:endParaRPr>
          </a:p>
        </p:txBody>
      </p:sp>
      <p:pic>
        <p:nvPicPr>
          <p:cNvPr id="2050" name="Picture 2" descr="C:\Users\trp\AppData\Local\Microsoft\Windows\Temporary Internet Files\Content.IE5\2W6U1RUN\down_char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828800"/>
            <a:ext cx="2143125" cy="142875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533400" y="2362200"/>
            <a:ext cx="6096000" cy="4267200"/>
          </a:xfrm>
        </p:spPr>
        <p:txBody>
          <a:bodyPr>
            <a:normAutofit fontScale="70000" lnSpcReduction="20000"/>
          </a:bodyPr>
          <a:lstStyle/>
          <a:p>
            <a:pPr marL="457200" indent="-457200" algn="l">
              <a:buFont typeface="Arial" panose="020B0604020202020204" pitchFamily="34" charset="0"/>
              <a:buChar char="•"/>
            </a:pPr>
            <a:r>
              <a:rPr lang="en-US" dirty="0" smtClean="0">
                <a:solidFill>
                  <a:schemeClr val="tx1"/>
                </a:solidFill>
              </a:rPr>
              <a:t>Rapidly declining unemployment rate in the County and heavy importation of new workers</a:t>
            </a:r>
          </a:p>
          <a:p>
            <a:pPr marL="457200" indent="-457200" algn="l">
              <a:buFont typeface="Arial" panose="020B0604020202020204" pitchFamily="34" charset="0"/>
              <a:buChar char="•"/>
            </a:pPr>
            <a:r>
              <a:rPr lang="en-US" dirty="0" smtClean="0">
                <a:solidFill>
                  <a:schemeClr val="tx1"/>
                </a:solidFill>
              </a:rPr>
              <a:t>Extremely low vacancy rates for market rate rental housing (0-2%) with the addition of no new stock</a:t>
            </a:r>
          </a:p>
          <a:p>
            <a:pPr marL="457200" indent="-457200" algn="l">
              <a:buFont typeface="Arial" panose="020B0604020202020204" pitchFamily="34" charset="0"/>
              <a:buChar char="•"/>
            </a:pPr>
            <a:r>
              <a:rPr lang="en-US" dirty="0" smtClean="0">
                <a:solidFill>
                  <a:schemeClr val="tx1"/>
                </a:solidFill>
              </a:rPr>
              <a:t>Low rental rates across the county with a median rental rate of $555</a:t>
            </a:r>
          </a:p>
          <a:p>
            <a:pPr marL="457200" indent="-457200" algn="l">
              <a:buFont typeface="Arial" panose="020B0604020202020204" pitchFamily="34" charset="0"/>
              <a:buChar char="•"/>
            </a:pPr>
            <a:r>
              <a:rPr lang="en-US" dirty="0" smtClean="0">
                <a:solidFill>
                  <a:schemeClr val="tx1"/>
                </a:solidFill>
              </a:rPr>
              <a:t>Projected demand for </a:t>
            </a:r>
            <a:r>
              <a:rPr lang="en-US" b="1" dirty="0" smtClean="0">
                <a:solidFill>
                  <a:srgbClr val="FF0000"/>
                </a:solidFill>
              </a:rPr>
              <a:t>153 new market rate rental units by 2020</a:t>
            </a:r>
          </a:p>
          <a:p>
            <a:pPr marL="457200" indent="-457200" algn="l">
              <a:buFont typeface="Arial" panose="020B0604020202020204" pitchFamily="34" charset="0"/>
              <a:buChar char="•"/>
            </a:pPr>
            <a:r>
              <a:rPr lang="en-US" dirty="0" smtClean="0">
                <a:solidFill>
                  <a:schemeClr val="tx1"/>
                </a:solidFill>
              </a:rPr>
              <a:t>Projected demand for </a:t>
            </a:r>
            <a:r>
              <a:rPr lang="en-US" b="1" dirty="0" smtClean="0">
                <a:solidFill>
                  <a:srgbClr val="FF0000"/>
                </a:solidFill>
              </a:rPr>
              <a:t>67 new affordable rental units by 2020</a:t>
            </a:r>
          </a:p>
          <a:p>
            <a:pPr marL="457200" indent="-457200" algn="l">
              <a:buFont typeface="Arial" panose="020B0604020202020204" pitchFamily="34" charset="0"/>
              <a:buChar char="•"/>
            </a:pPr>
            <a:r>
              <a:rPr lang="en-US" dirty="0" smtClean="0">
                <a:solidFill>
                  <a:schemeClr val="tx1"/>
                </a:solidFill>
              </a:rPr>
              <a:t>Projected demand for </a:t>
            </a:r>
            <a:r>
              <a:rPr lang="en-US" b="1" dirty="0" smtClean="0">
                <a:solidFill>
                  <a:srgbClr val="FF0000"/>
                </a:solidFill>
              </a:rPr>
              <a:t>147 new owner-occupied housing units by 2020 </a:t>
            </a:r>
            <a:endParaRPr lang="en-US" b="1" dirty="0">
              <a:solidFill>
                <a:srgbClr val="FF0000"/>
              </a:solidFill>
            </a:endParaRPr>
          </a:p>
        </p:txBody>
      </p:sp>
      <p:sp>
        <p:nvSpPr>
          <p:cNvPr id="4" name="TextBox 3"/>
          <p:cNvSpPr txBox="1"/>
          <p:nvPr/>
        </p:nvSpPr>
        <p:spPr>
          <a:xfrm>
            <a:off x="522514" y="1852804"/>
            <a:ext cx="2057400" cy="400110"/>
          </a:xfrm>
          <a:prstGeom prst="rect">
            <a:avLst/>
          </a:prstGeom>
          <a:noFill/>
        </p:spPr>
        <p:txBody>
          <a:bodyPr wrap="square" rtlCol="0">
            <a:spAutoFit/>
          </a:bodyPr>
          <a:lstStyle/>
          <a:p>
            <a:r>
              <a:rPr lang="en-US" sz="2000" b="1" dirty="0" smtClean="0"/>
              <a:t>FINDINGS</a:t>
            </a:r>
            <a:endParaRPr lang="en-US" sz="2000" b="1" dirty="0"/>
          </a:p>
        </p:txBody>
      </p:sp>
    </p:spTree>
    <p:extLst>
      <p:ext uri="{BB962C8B-B14F-4D97-AF65-F5344CB8AC3E}">
        <p14:creationId xmlns:p14="http://schemas.microsoft.com/office/powerpoint/2010/main" val="757228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b="1" dirty="0" smtClean="0">
                <a:solidFill>
                  <a:schemeClr val="tx2"/>
                </a:solidFill>
              </a:rPr>
              <a:t>Market Not Meeting Workforce Housing Demand</a:t>
            </a:r>
            <a:endParaRPr lang="en-US" b="1" dirty="0">
              <a:solidFill>
                <a:schemeClr val="tx2"/>
              </a:solidFill>
            </a:endParaRPr>
          </a:p>
        </p:txBody>
      </p:sp>
      <p:sp>
        <p:nvSpPr>
          <p:cNvPr id="3" name="Subtitle 2"/>
          <p:cNvSpPr>
            <a:spLocks noGrp="1"/>
          </p:cNvSpPr>
          <p:nvPr>
            <p:ph type="subTitle" idx="1"/>
          </p:nvPr>
        </p:nvSpPr>
        <p:spPr>
          <a:xfrm>
            <a:off x="1045029" y="4016829"/>
            <a:ext cx="4114800" cy="2514600"/>
          </a:xfrm>
        </p:spPr>
        <p:txBody>
          <a:bodyPr>
            <a:normAutofit/>
          </a:bodyPr>
          <a:lstStyle/>
          <a:p>
            <a:pPr algn="l"/>
            <a:r>
              <a:rPr lang="en-US" sz="1800" dirty="0" smtClean="0">
                <a:solidFill>
                  <a:schemeClr val="tx1"/>
                </a:solidFill>
              </a:rPr>
              <a:t>A multitude of economic factors in small rural communities lead to inefficiencies in the housing market, ultimately limiting the ability to supply new housing units to meet the growing workforce housing need.  </a:t>
            </a:r>
            <a:endParaRPr lang="en-US" sz="1800" dirty="0">
              <a:solidFill>
                <a:schemeClr val="tx1"/>
              </a:solidFill>
            </a:endParaRPr>
          </a:p>
        </p:txBody>
      </p:sp>
      <p:sp>
        <p:nvSpPr>
          <p:cNvPr id="4" name="TextBox 3"/>
          <p:cNvSpPr txBox="1"/>
          <p:nvPr/>
        </p:nvSpPr>
        <p:spPr>
          <a:xfrm>
            <a:off x="1034143" y="2138065"/>
            <a:ext cx="1017266" cy="369332"/>
          </a:xfrm>
          <a:prstGeom prst="rect">
            <a:avLst/>
          </a:prstGeom>
          <a:noFill/>
        </p:spPr>
        <p:txBody>
          <a:bodyPr wrap="none" rtlCol="0">
            <a:spAutoFit/>
          </a:bodyPr>
          <a:lstStyle/>
          <a:p>
            <a:r>
              <a:rPr lang="en-US" b="1" dirty="0" smtClean="0"/>
              <a:t>Premise:</a:t>
            </a:r>
            <a:endParaRPr lang="en-US" b="1" dirty="0"/>
          </a:p>
        </p:txBody>
      </p:sp>
      <p:sp>
        <p:nvSpPr>
          <p:cNvPr id="5" name="TextBox 4"/>
          <p:cNvSpPr txBox="1"/>
          <p:nvPr/>
        </p:nvSpPr>
        <p:spPr>
          <a:xfrm>
            <a:off x="1066800" y="2519065"/>
            <a:ext cx="7467600" cy="923330"/>
          </a:xfrm>
          <a:prstGeom prst="rect">
            <a:avLst/>
          </a:prstGeom>
          <a:noFill/>
        </p:spPr>
        <p:txBody>
          <a:bodyPr wrap="square" rtlCol="0">
            <a:spAutoFit/>
          </a:bodyPr>
          <a:lstStyle/>
          <a:p>
            <a:r>
              <a:rPr lang="en-US" dirty="0" smtClean="0"/>
              <a:t>If there is such a strong demand for workforce housing, than developers will be attracted to supply new housing units to meet that demand.</a:t>
            </a:r>
          </a:p>
          <a:p>
            <a:endParaRPr lang="en-US" dirty="0"/>
          </a:p>
        </p:txBody>
      </p:sp>
      <p:sp>
        <p:nvSpPr>
          <p:cNvPr id="6" name="TextBox 5"/>
          <p:cNvSpPr txBox="1"/>
          <p:nvPr/>
        </p:nvSpPr>
        <p:spPr>
          <a:xfrm>
            <a:off x="1034143" y="3635829"/>
            <a:ext cx="1219200" cy="381000"/>
          </a:xfrm>
          <a:prstGeom prst="rect">
            <a:avLst/>
          </a:prstGeom>
          <a:noFill/>
        </p:spPr>
        <p:txBody>
          <a:bodyPr wrap="square" rtlCol="0">
            <a:spAutoFit/>
          </a:bodyPr>
          <a:lstStyle/>
          <a:p>
            <a:r>
              <a:rPr lang="en-US" b="1" dirty="0" smtClean="0"/>
              <a:t>Reality:</a:t>
            </a:r>
            <a:endParaRPr lang="en-US" b="1" dirty="0"/>
          </a:p>
        </p:txBody>
      </p:sp>
      <p:pic>
        <p:nvPicPr>
          <p:cNvPr id="3074" name="Picture 2" descr="C:\Users\trp\AppData\Local\Microsoft\Windows\Temporary Internet Files\Content.IE5\C0RJSSO4\Supply-demand-economics[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81171" y="3657600"/>
            <a:ext cx="32512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3335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Rural Housing Market Obstacles</a:t>
            </a:r>
            <a:endParaRPr lang="en-US" b="1" dirty="0">
              <a:solidFill>
                <a:schemeClr val="tx2"/>
              </a:solidFill>
            </a:endParaRPr>
          </a:p>
        </p:txBody>
      </p:sp>
      <p:sp>
        <p:nvSpPr>
          <p:cNvPr id="3" name="Content Placeholder 2"/>
          <p:cNvSpPr>
            <a:spLocks noGrp="1"/>
          </p:cNvSpPr>
          <p:nvPr>
            <p:ph idx="1"/>
          </p:nvPr>
        </p:nvSpPr>
        <p:spPr>
          <a:xfrm>
            <a:off x="457200" y="1371600"/>
            <a:ext cx="8229600" cy="5284520"/>
          </a:xfrm>
        </p:spPr>
        <p:txBody>
          <a:bodyPr>
            <a:normAutofit/>
          </a:bodyPr>
          <a:lstStyle/>
          <a:p>
            <a:r>
              <a:rPr lang="en-US" sz="2200" dirty="0" smtClean="0"/>
              <a:t>Small rural populations are limited markets (e.g. Apartment Complexes are general only efficiently constructed at 24 or more units – a high threshold to meet for a small community).</a:t>
            </a:r>
          </a:p>
          <a:p>
            <a:r>
              <a:rPr lang="en-US" sz="2200" dirty="0" smtClean="0"/>
              <a:t>Construction costs have increased at levels that far exceed the average wage increases in most rural communities.</a:t>
            </a:r>
          </a:p>
          <a:p>
            <a:r>
              <a:rPr lang="en-US" sz="2200" dirty="0"/>
              <a:t>M</a:t>
            </a:r>
            <a:r>
              <a:rPr lang="en-US" sz="2200" dirty="0" smtClean="0"/>
              <a:t>arket valuation gaps between construction cost and market value are common in small rural areas, particularly at the high end.</a:t>
            </a:r>
          </a:p>
          <a:p>
            <a:r>
              <a:rPr lang="en-US" sz="2200" dirty="0" smtClean="0"/>
              <a:t>Market rents in most small rural communities are far lower than those necessary for new construction again creating financing issues for new projects.</a:t>
            </a:r>
          </a:p>
          <a:p>
            <a:r>
              <a:rPr lang="en-US" sz="2200" dirty="0" smtClean="0"/>
              <a:t>Lack of capital, professional developers and contractors in rural areas limit capacity for new housing construction.</a:t>
            </a:r>
          </a:p>
          <a:p>
            <a:r>
              <a:rPr lang="en-US" sz="2200" dirty="0" smtClean="0"/>
              <a:t>No programs/incentives for market rate housing.</a:t>
            </a:r>
            <a:endParaRPr lang="en-US" sz="2200" dirty="0"/>
          </a:p>
        </p:txBody>
      </p:sp>
      <p:pic>
        <p:nvPicPr>
          <p:cNvPr id="4098" name="Picture 2" descr="C:\Users\trp\AppData\Local\Microsoft\Windows\Temporary Internet Files\Content.IE5\UB7ZWAXJ\challenges-ahead[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49143" y="5486400"/>
            <a:ext cx="2144487" cy="1169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9648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1470025"/>
          </a:xfrm>
        </p:spPr>
        <p:txBody>
          <a:bodyPr/>
          <a:lstStyle/>
          <a:p>
            <a:r>
              <a:rPr lang="en-US" b="1" dirty="0" smtClean="0">
                <a:solidFill>
                  <a:schemeClr val="tx2"/>
                </a:solidFill>
              </a:rPr>
              <a:t>Workforce Housing Example</a:t>
            </a:r>
            <a:endParaRPr lang="en-US" b="1" dirty="0">
              <a:solidFill>
                <a:schemeClr val="tx2"/>
              </a:solidFill>
            </a:endParaRPr>
          </a:p>
        </p:txBody>
      </p:sp>
      <p:sp>
        <p:nvSpPr>
          <p:cNvPr id="3" name="Subtitle 2"/>
          <p:cNvSpPr>
            <a:spLocks noGrp="1"/>
          </p:cNvSpPr>
          <p:nvPr>
            <p:ph type="subTitle" idx="1"/>
          </p:nvPr>
        </p:nvSpPr>
        <p:spPr>
          <a:xfrm>
            <a:off x="1371600" y="5638800"/>
            <a:ext cx="6400800" cy="762000"/>
          </a:xfrm>
        </p:spPr>
        <p:txBody>
          <a:bodyPr>
            <a:noAutofit/>
          </a:bodyPr>
          <a:lstStyle/>
          <a:p>
            <a:r>
              <a:rPr lang="en-US" sz="2000" b="1" dirty="0" smtClean="0">
                <a:solidFill>
                  <a:schemeClr val="tx1"/>
                </a:solidFill>
              </a:rPr>
              <a:t>30 Unit Parkland Place Workforce Housing Apartment Project -$3.277 million (Projected Rents $850/mo.)</a:t>
            </a:r>
            <a:endParaRPr lang="en-US" sz="2000" b="1" dirty="0">
              <a:solidFill>
                <a:schemeClr val="tx1"/>
              </a:solidFill>
            </a:endParaRPr>
          </a:p>
        </p:txBody>
      </p:sp>
      <p:graphicFrame>
        <p:nvGraphicFramePr>
          <p:cNvPr id="5" name="Chart 4"/>
          <p:cNvGraphicFramePr/>
          <p:nvPr>
            <p:extLst>
              <p:ext uri="{D42A27DB-BD31-4B8C-83A1-F6EECF244321}">
                <p14:modId xmlns:p14="http://schemas.microsoft.com/office/powerpoint/2010/main" val="3098560424"/>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9285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0"/>
            <a:ext cx="7772400" cy="1470025"/>
          </a:xfrm>
        </p:spPr>
        <p:txBody>
          <a:bodyPr/>
          <a:lstStyle/>
          <a:p>
            <a:r>
              <a:rPr lang="en-US" b="1" dirty="0" smtClean="0">
                <a:solidFill>
                  <a:schemeClr val="tx2"/>
                </a:solidFill>
              </a:rPr>
              <a:t>Workforce Housing Example</a:t>
            </a:r>
            <a:endParaRPr lang="en-US" b="1" dirty="0">
              <a:solidFill>
                <a:schemeClr val="tx2"/>
              </a:solidFill>
            </a:endParaRPr>
          </a:p>
        </p:txBody>
      </p:sp>
      <p:sp>
        <p:nvSpPr>
          <p:cNvPr id="3" name="Subtitle 2"/>
          <p:cNvSpPr>
            <a:spLocks noGrp="1"/>
          </p:cNvSpPr>
          <p:nvPr>
            <p:ph type="subTitle" idx="1"/>
          </p:nvPr>
        </p:nvSpPr>
        <p:spPr>
          <a:xfrm>
            <a:off x="1371600" y="5486400"/>
            <a:ext cx="6400800" cy="533400"/>
          </a:xfrm>
        </p:spPr>
        <p:txBody>
          <a:bodyPr>
            <a:normAutofit fontScale="55000" lnSpcReduction="20000"/>
          </a:bodyPr>
          <a:lstStyle/>
          <a:p>
            <a:r>
              <a:rPr lang="en-US" b="1" dirty="0">
                <a:solidFill>
                  <a:schemeClr val="tx1"/>
                </a:solidFill>
              </a:rPr>
              <a:t>30 Unit Parkland Place Workforce Housing Apartment Project -$3.277 million (Projected Rents $850/mo.)</a:t>
            </a:r>
          </a:p>
          <a:p>
            <a:endParaRPr lang="en-US" dirty="0"/>
          </a:p>
        </p:txBody>
      </p:sp>
      <p:graphicFrame>
        <p:nvGraphicFramePr>
          <p:cNvPr id="4" name="Chart 3"/>
          <p:cNvGraphicFramePr/>
          <p:nvPr>
            <p:extLst>
              <p:ext uri="{D42A27DB-BD31-4B8C-83A1-F6EECF244321}">
                <p14:modId xmlns:p14="http://schemas.microsoft.com/office/powerpoint/2010/main" val="4250051631"/>
              </p:ext>
            </p:extLst>
          </p:nvPr>
        </p:nvGraphicFramePr>
        <p:xfrm>
          <a:off x="609600" y="1397000"/>
          <a:ext cx="79248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99949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lstStyle/>
          <a:p>
            <a:r>
              <a:rPr lang="en-US" b="1" dirty="0" smtClean="0">
                <a:solidFill>
                  <a:schemeClr val="tx2"/>
                </a:solidFill>
              </a:rPr>
              <a:t>Multi-Family Workforce Housing Initiatives</a:t>
            </a:r>
            <a:endParaRPr lang="en-US" b="1" dirty="0">
              <a:solidFill>
                <a:schemeClr val="tx2"/>
              </a:solidFill>
            </a:endParaRPr>
          </a:p>
        </p:txBody>
      </p:sp>
      <p:sp>
        <p:nvSpPr>
          <p:cNvPr id="3" name="Subtitle 2"/>
          <p:cNvSpPr>
            <a:spLocks noGrp="1"/>
          </p:cNvSpPr>
          <p:nvPr>
            <p:ph type="subTitle" idx="1"/>
          </p:nvPr>
        </p:nvSpPr>
        <p:spPr>
          <a:xfrm>
            <a:off x="4457700" y="3719628"/>
            <a:ext cx="4191000" cy="2667000"/>
          </a:xfrm>
        </p:spPr>
        <p:txBody>
          <a:bodyPr>
            <a:normAutofit fontScale="92500" lnSpcReduction="10000"/>
          </a:bodyPr>
          <a:lstStyle/>
          <a:p>
            <a:r>
              <a:rPr lang="en-US" dirty="0" smtClean="0">
                <a:solidFill>
                  <a:schemeClr val="bg2">
                    <a:lumMod val="25000"/>
                  </a:schemeClr>
                </a:solidFill>
              </a:rPr>
              <a:t>The barriers to new apartment construction has resulted in few new market rate apartment units added in the last 20 years.</a:t>
            </a:r>
            <a:endParaRPr lang="en-US" dirty="0">
              <a:solidFill>
                <a:schemeClr val="bg2">
                  <a:lumMod val="25000"/>
                </a:schemeClr>
              </a:solidFill>
            </a:endParaRPr>
          </a:p>
        </p:txBody>
      </p:sp>
      <p:sp>
        <p:nvSpPr>
          <p:cNvPr id="4" name="TextBox 3"/>
          <p:cNvSpPr txBox="1"/>
          <p:nvPr/>
        </p:nvSpPr>
        <p:spPr>
          <a:xfrm>
            <a:off x="511628" y="1981200"/>
            <a:ext cx="3585319" cy="2554545"/>
          </a:xfrm>
          <a:prstGeom prst="rect">
            <a:avLst/>
          </a:prstGeom>
          <a:noFill/>
        </p:spPr>
        <p:txBody>
          <a:bodyPr wrap="square" rtlCol="0">
            <a:spAutoFit/>
          </a:bodyPr>
          <a:lstStyle/>
          <a:p>
            <a:pPr algn="just"/>
            <a:r>
              <a:rPr lang="en-US" sz="1600" dirty="0" smtClean="0"/>
              <a:t>Parkland Place Apartments (30 units) and Tamarack Place Apartment (41 units) are two new apartment projects underway in Roseau.  Both projects have been assisted with Workforce Housing funding from the State of Minnesota.   The City of Warroad is also contemplating a new apartment project as part of the State DEED pilot project grand funding.</a:t>
            </a:r>
            <a:endParaRPr lang="en-US" sz="16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057" y="4552472"/>
            <a:ext cx="3541776" cy="1539240"/>
          </a:xfrm>
          <a:prstGeom prst="rect">
            <a:avLst/>
          </a:prstGeom>
        </p:spPr>
      </p:pic>
      <p:sp>
        <p:nvSpPr>
          <p:cNvPr id="6" name="TextBox 5"/>
          <p:cNvSpPr txBox="1"/>
          <p:nvPr/>
        </p:nvSpPr>
        <p:spPr>
          <a:xfrm>
            <a:off x="572397" y="6094241"/>
            <a:ext cx="3237603" cy="584775"/>
          </a:xfrm>
          <a:prstGeom prst="rect">
            <a:avLst/>
          </a:prstGeom>
          <a:noFill/>
        </p:spPr>
        <p:txBody>
          <a:bodyPr wrap="square" rtlCol="0">
            <a:spAutoFit/>
          </a:bodyPr>
          <a:lstStyle/>
          <a:p>
            <a:r>
              <a:rPr lang="en-US" b="1" dirty="0" smtClean="0"/>
              <a:t>Parkland Place Apartments</a:t>
            </a:r>
          </a:p>
          <a:p>
            <a:r>
              <a:rPr lang="en-US" sz="1400" b="1" dirty="0" smtClean="0"/>
              <a:t>30 Market Rate Units</a:t>
            </a:r>
            <a:endParaRPr lang="en-US" sz="1400" b="1" dirty="0"/>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1938147"/>
            <a:ext cx="3962400" cy="11292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4586868" y="2775041"/>
            <a:ext cx="3958683" cy="800219"/>
          </a:xfrm>
          <a:prstGeom prst="rect">
            <a:avLst/>
          </a:prstGeom>
          <a:noFill/>
        </p:spPr>
        <p:txBody>
          <a:bodyPr wrap="square" rtlCol="0">
            <a:spAutoFit/>
          </a:bodyPr>
          <a:lstStyle/>
          <a:p>
            <a:pPr algn="ctr"/>
            <a:r>
              <a:rPr lang="en-US" b="1" dirty="0" smtClean="0"/>
              <a:t>Proposed Tamarack Place Apartments</a:t>
            </a:r>
          </a:p>
          <a:p>
            <a:pPr algn="ctr"/>
            <a:r>
              <a:rPr lang="en-US" sz="1400" b="1" dirty="0" smtClean="0"/>
              <a:t>24 Market Rate Units/17 Income Restricted Units Projected Spring 2015 construction start</a:t>
            </a:r>
            <a:endParaRPr lang="en-US" sz="1400" b="1" dirty="0"/>
          </a:p>
        </p:txBody>
      </p:sp>
    </p:spTree>
    <p:extLst>
      <p:ext uri="{BB962C8B-B14F-4D97-AF65-F5344CB8AC3E}">
        <p14:creationId xmlns:p14="http://schemas.microsoft.com/office/powerpoint/2010/main" val="3382984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normAutofit fontScale="90000"/>
          </a:bodyPr>
          <a:lstStyle/>
          <a:p>
            <a:r>
              <a:rPr lang="en-US" b="1" dirty="0" smtClean="0">
                <a:solidFill>
                  <a:schemeClr val="tx2"/>
                </a:solidFill>
              </a:rPr>
              <a:t>Initiatives to Promote Construction of Workforce Housing</a:t>
            </a:r>
            <a:endParaRPr lang="en-US" b="1" dirty="0">
              <a:solidFill>
                <a:schemeClr val="tx2"/>
              </a:solidFill>
            </a:endParaRPr>
          </a:p>
        </p:txBody>
      </p:sp>
      <p:sp>
        <p:nvSpPr>
          <p:cNvPr id="3" name="Subtitle 2"/>
          <p:cNvSpPr>
            <a:spLocks noGrp="1"/>
          </p:cNvSpPr>
          <p:nvPr>
            <p:ph type="subTitle" idx="1"/>
          </p:nvPr>
        </p:nvSpPr>
        <p:spPr>
          <a:xfrm>
            <a:off x="1219200" y="4267200"/>
            <a:ext cx="5029200" cy="2470596"/>
          </a:xfrm>
        </p:spPr>
        <p:txBody>
          <a:bodyPr/>
          <a:lstStyle/>
          <a:p>
            <a:r>
              <a:rPr lang="en-US" b="1" dirty="0" smtClean="0">
                <a:solidFill>
                  <a:schemeClr val="accent2">
                    <a:lumMod val="75000"/>
                  </a:schemeClr>
                </a:solidFill>
              </a:rPr>
              <a:t>Goal:</a:t>
            </a:r>
          </a:p>
          <a:p>
            <a:r>
              <a:rPr lang="en-US" b="1" dirty="0" smtClean="0">
                <a:solidFill>
                  <a:schemeClr val="accent2">
                    <a:lumMod val="75000"/>
                  </a:schemeClr>
                </a:solidFill>
              </a:rPr>
              <a:t>Get some tools in the toolbox to assist workforce housing projects</a:t>
            </a:r>
            <a:endParaRPr lang="en-US" b="1" dirty="0">
              <a:solidFill>
                <a:schemeClr val="accent2">
                  <a:lumMod val="75000"/>
                </a:schemeClr>
              </a:solidFill>
            </a:endParaRPr>
          </a:p>
        </p:txBody>
      </p:sp>
      <p:pic>
        <p:nvPicPr>
          <p:cNvPr id="1030" name="Picture 6" descr="C:\Users\trp\AppData\Local\Microsoft\Windows\Temporary Internet Files\Content.IE5\2W6U1RUN\3949369994_0511e53bfa_z[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4905499"/>
            <a:ext cx="2209800" cy="16002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33400" y="1828800"/>
            <a:ext cx="5562600" cy="2585323"/>
          </a:xfrm>
          <a:prstGeom prst="rect">
            <a:avLst/>
          </a:prstGeom>
          <a:noFill/>
        </p:spPr>
        <p:txBody>
          <a:bodyPr wrap="square" rtlCol="0">
            <a:spAutoFit/>
          </a:bodyPr>
          <a:lstStyle/>
          <a:p>
            <a:r>
              <a:rPr lang="en-US" dirty="0" smtClean="0"/>
              <a:t>In the 2014 Legislative session a coalition of communities including Roseau, Perham, Duluth and Worthington approached the League of Minnesota Cities to help create new Tax Increment Financing (TIF) legislation to assist in the construction of market rate workforce housing.  A TIF bill was sponsored by Rep. Fabian and Sen. </a:t>
            </a:r>
            <a:r>
              <a:rPr lang="en-US" dirty="0" err="1" smtClean="0"/>
              <a:t>Stumpf</a:t>
            </a:r>
            <a:r>
              <a:rPr lang="en-US" dirty="0" smtClean="0"/>
              <a:t>.  A TIF bill did not pass, but a $2 million workforce housing pilot grant program was created for Roseau &amp; Pennington Counties.</a:t>
            </a:r>
            <a:endParaRPr lang="en-US" dirty="0"/>
          </a:p>
        </p:txBody>
      </p:sp>
      <p:pic>
        <p:nvPicPr>
          <p:cNvPr id="11"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7000" y="2321361"/>
            <a:ext cx="2130266" cy="1600200"/>
          </a:xfrm>
          <a:prstGeom prst="rect">
            <a:avLst/>
          </a:prstGeom>
        </p:spPr>
      </p:pic>
    </p:spTree>
    <p:extLst>
      <p:ext uri="{BB962C8B-B14F-4D97-AF65-F5344CB8AC3E}">
        <p14:creationId xmlns:p14="http://schemas.microsoft.com/office/powerpoint/2010/main" val="4189197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1238</TotalTime>
  <Words>985</Words>
  <Application>Microsoft Office PowerPoint</Application>
  <PresentationFormat>On-screen Show (4:3)</PresentationFormat>
  <Paragraphs>70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vt:lpstr>
      <vt:lpstr>Office Theme</vt:lpstr>
      <vt:lpstr>Workforce Housing Is Big News Today</vt:lpstr>
      <vt:lpstr>Insufficient Workforce Housing a major problem in Roseau County </vt:lpstr>
      <vt:lpstr>2012 Roseau County Market Study Commissioned </vt:lpstr>
      <vt:lpstr>Market Not Meeting Workforce Housing Demand</vt:lpstr>
      <vt:lpstr>Rural Housing Market Obstacles</vt:lpstr>
      <vt:lpstr>Workforce Housing Example</vt:lpstr>
      <vt:lpstr>Workforce Housing Example</vt:lpstr>
      <vt:lpstr>Multi-Family Workforce Housing Initiatives</vt:lpstr>
      <vt:lpstr>Initiatives to Promote Construction of Workforce Housing</vt:lpstr>
      <vt:lpstr>2015 Legislative Efforts</vt:lpstr>
      <vt:lpstr>Conclusion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Housing</dc:title>
  <dc:creator>Todd Peterson</dc:creator>
  <cp:lastModifiedBy>Software Administration</cp:lastModifiedBy>
  <cp:revision>53</cp:revision>
  <cp:lastPrinted>2015-02-13T21:50:15Z</cp:lastPrinted>
  <dcterms:created xsi:type="dcterms:W3CDTF">2015-02-10T16:40:29Z</dcterms:created>
  <dcterms:modified xsi:type="dcterms:W3CDTF">2015-03-04T19:31:01Z</dcterms:modified>
</cp:coreProperties>
</file>