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4"/>
  </p:notesMasterIdLst>
  <p:handoutMasterIdLst>
    <p:handoutMasterId r:id="rId15"/>
  </p:handoutMasterIdLst>
  <p:sldIdLst>
    <p:sldId id="483" r:id="rId5"/>
    <p:sldId id="484" r:id="rId6"/>
    <p:sldId id="458" r:id="rId7"/>
    <p:sldId id="486" r:id="rId8"/>
    <p:sldId id="490" r:id="rId9"/>
    <p:sldId id="489" r:id="rId10"/>
    <p:sldId id="488" r:id="rId11"/>
    <p:sldId id="487" r:id="rId12"/>
    <p:sldId id="481"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003865"/>
    <a:srgbClr val="000000"/>
    <a:srgbClr val="78BE21"/>
    <a:srgbClr val="0D0D0D"/>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97" autoAdjust="0"/>
    <p:restoredTop sz="89889" autoAdjust="0"/>
  </p:normalViewPr>
  <p:slideViewPr>
    <p:cSldViewPr snapToGrid="0">
      <p:cViewPr varScale="1">
        <p:scale>
          <a:sx n="80" d="100"/>
          <a:sy n="80" d="100"/>
        </p:scale>
        <p:origin x="341" y="53"/>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1/17/2019</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1/17/2019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53214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Farm Bill Titles:</a:t>
            </a:r>
            <a:r>
              <a:rPr lang="en-US" baseline="0" dirty="0" smtClean="0"/>
              <a:t> Commodities, Conservation, Trade, Nutrition, Credit, Rural Development, Research/Extension, Forestry, Energy, Horticulture, Crop Insurance, and Miscellaneous </a:t>
            </a:r>
          </a:p>
          <a:p>
            <a:r>
              <a:rPr lang="en-US" baseline="0" dirty="0" smtClean="0"/>
              <a:t>Overall, most farm and nutrition groups are happy with the bill.</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4080394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301608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 bill continues to provide tools that allow farms to manage and mitigate risk while allowing increased flexibility in choosing between programs. </a:t>
            </a:r>
          </a:p>
          <a:p>
            <a:pPr defTabSz="931774">
              <a:defRPr/>
            </a:pPr>
            <a:endParaRPr lang="en-US" dirty="0"/>
          </a:p>
          <a:p>
            <a:pPr defTabSz="931774">
              <a:defRPr/>
            </a:pPr>
            <a:r>
              <a:rPr lang="en-US" dirty="0"/>
              <a:t>ARC –  protects producers against revenue shortfall – two options: </a:t>
            </a:r>
            <a:r>
              <a:rPr lang="en-US" dirty="0" smtClean="0"/>
              <a:t>The ARC-CO</a:t>
            </a:r>
            <a:r>
              <a:rPr lang="en-US" baseline="0" dirty="0" smtClean="0"/>
              <a:t> (county coverage) offers protection based on county average yields, and individual coverage (ARC-IC) which bases protection on an individual farm’s yields.</a:t>
            </a:r>
            <a:endParaRPr lang="en-US" dirty="0"/>
          </a:p>
          <a:p>
            <a:pPr defTabSz="931774">
              <a:defRPr/>
            </a:pPr>
            <a:r>
              <a:rPr lang="en-US" dirty="0"/>
              <a:t>PLC – protects producers against price declines. </a:t>
            </a:r>
            <a:r>
              <a:rPr lang="en-US" dirty="0" smtClean="0"/>
              <a:t>PLC program payments are issued when the effective price of a covered commodity is less than the respective reference price for that commodity. The effective price equals the higher of the market year average price (MYA) or the national average loan rate for the covered commodity.</a:t>
            </a:r>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794238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2019 – proceeding with pilot program for now but will work with USDA for 2020 growing season</a:t>
            </a:r>
          </a:p>
          <a:p>
            <a:r>
              <a:rPr lang="en-US" dirty="0" smtClean="0"/>
              <a:t>Must</a:t>
            </a:r>
            <a:r>
              <a:rPr lang="en-US" baseline="0" dirty="0" smtClean="0"/>
              <a:t> submit state plans to USDA, they must include things like:</a:t>
            </a:r>
          </a:p>
          <a:p>
            <a:r>
              <a:rPr lang="en-US" baseline="0" dirty="0" smtClean="0"/>
              <a:t>	- maintain locations of where the hemp is produced</a:t>
            </a:r>
          </a:p>
          <a:p>
            <a:r>
              <a:rPr lang="en-US" baseline="0" dirty="0" smtClean="0"/>
              <a:t>	- testing procedures</a:t>
            </a:r>
          </a:p>
          <a:p>
            <a:r>
              <a:rPr lang="en-US" baseline="0" dirty="0" smtClean="0"/>
              <a:t>	- disposal procedures if product is in violation</a:t>
            </a:r>
          </a:p>
          <a:p>
            <a:r>
              <a:rPr lang="en-US" baseline="0" dirty="0" smtClean="0"/>
              <a:t>	- inspection procedures</a:t>
            </a:r>
          </a:p>
          <a:p>
            <a:r>
              <a:rPr lang="en-US" baseline="0" dirty="0" smtClean="0"/>
              <a:t>It also outlines the types of violations and the state must have a corrective action plan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1098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MDA has been out in front with our mental health efforts through the farm and rural help line. The farm bill will advance these efforts nationwide with $10 million a year going towards programs to assist farmers in crisis. </a:t>
            </a:r>
          </a:p>
          <a:p>
            <a:pPr defTabSz="931774">
              <a:defRPr/>
            </a:pPr>
            <a:endParaRPr lang="en-US" dirty="0"/>
          </a:p>
          <a:p>
            <a:pPr defTabSz="931774">
              <a:defRPr/>
            </a:pPr>
            <a:r>
              <a:rPr lang="en-US" dirty="0"/>
              <a:t>Important note is that the Farm Bill does not provide funding but does authorize it – many groups will be advocating to secure the $10million through the ag appropriations bill.</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146237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Minnesota is the number one turkey producer in the country and the 2015 Highly Pathogenic Avian Flu outbreak was the largest and costliest animal disease response in U.S. history. According to the USDA, the outbreak cost taxpayers $1 billion in indemnity, response, and cleanup costs.</a:t>
            </a:r>
          </a:p>
          <a:p>
            <a:pPr defTabSz="931774">
              <a:defRPr/>
            </a:pPr>
            <a:r>
              <a:rPr lang="en-US" b="1" dirty="0" smtClean="0"/>
              <a:t>A proactive, multi-faceted animal disease program is needed to safeguard animal agriculture and prevent catastrophic events that could threaten our nation’s food security, trade partnerships, and economic stability.</a:t>
            </a:r>
            <a:r>
              <a:rPr lang="en-US" dirty="0" smtClean="0"/>
              <a:t> </a:t>
            </a:r>
            <a:r>
              <a:rPr lang="en-US" dirty="0"/>
              <a:t>The bill includes a new National Animal Disease Preparedness and Response Program and a vaccine bank. It also provides mandatory funding to state departments of agriculture for prevention and response efforts.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510809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As background, organic-focused agriculture groups are generally happy with how organics fared in the bill. Groups like the Organic Trade Association, the Environmental Working Group, and the National Sustainable Agriculture Coalition are generally happy with where things stand. National Farmers Union welcomed the focus on “diverse market opportunities.”</a:t>
            </a:r>
            <a:endParaRPr lang="en-US" b="1" dirty="0"/>
          </a:p>
          <a:p>
            <a:pPr defTabSz="931774">
              <a:defRPr/>
            </a:pPr>
            <a:r>
              <a:rPr lang="en-US" b="1" dirty="0" smtClean="0"/>
              <a:t>MN </a:t>
            </a:r>
            <a:r>
              <a:rPr lang="en-US" b="1" dirty="0"/>
              <a:t>has </a:t>
            </a:r>
            <a:r>
              <a:rPr lang="en-US" b="1" dirty="0" smtClean="0"/>
              <a:t>738 </a:t>
            </a:r>
            <a:r>
              <a:rPr lang="en-US" b="1" dirty="0"/>
              <a:t>certified organic farms and 230 certified organic food processors and businesses</a:t>
            </a:r>
          </a:p>
          <a:p>
            <a:pPr defTabSz="931774">
              <a:defRPr/>
            </a:pPr>
            <a:r>
              <a:rPr lang="en-US" b="1" dirty="0"/>
              <a:t>210, 752 acres – added 80,750 in the past 2 </a:t>
            </a:r>
            <a:r>
              <a:rPr lang="en-US" b="1" dirty="0" smtClean="0"/>
              <a:t>years</a:t>
            </a:r>
          </a:p>
          <a:p>
            <a:pPr defTabSz="931774">
              <a:defRPr/>
            </a:pPr>
            <a:r>
              <a:rPr lang="en-US" b="1" dirty="0" smtClean="0"/>
              <a:t>Total farms:</a:t>
            </a:r>
            <a:r>
              <a:rPr lang="en-US" b="1" baseline="0" dirty="0" smtClean="0"/>
              <a:t> over 73k</a:t>
            </a:r>
          </a:p>
          <a:p>
            <a:pPr defTabSz="931774">
              <a:defRPr/>
            </a:pPr>
            <a:r>
              <a:rPr lang="en-US" b="1" baseline="0" smtClean="0"/>
              <a:t>25.9 million acres</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958184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323277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6685" y="1652093"/>
            <a:ext cx="6118629" cy="842566"/>
          </a:xfrm>
          <a:prstGeom prst="rect">
            <a:avLst/>
          </a:prstGeom>
        </p:spPr>
      </p:pic>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681191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smtClean="0"/>
              <a:t>Click to edit Master text styles</a:t>
            </a:r>
            <a:endParaRPr lang="en-US" dirty="0"/>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smtClean="0"/>
              <a:t>Click to edit title</a:t>
            </a:r>
            <a:endParaRPr lang="en-US" dirty="0"/>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3310" y="5851878"/>
            <a:ext cx="3613535" cy="497602"/>
          </a:xfrm>
          <a:prstGeom prst="rect">
            <a:avLst/>
          </a:prstGeom>
        </p:spPr>
      </p:pic>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6" name="Picture Placeholder 5"/>
          <p:cNvSpPr>
            <a:spLocks noGrp="1"/>
          </p:cNvSpPr>
          <p:nvPr>
            <p:ph type="pic" sz="quarter" idx="17"/>
          </p:nvPr>
        </p:nvSpPr>
        <p:spPr>
          <a:xfrm>
            <a:off x="0" y="-1"/>
            <a:ext cx="12192000" cy="3477838"/>
          </a:xfrm>
        </p:spPr>
        <p:txBody>
          <a:bodyPr/>
          <a:lstStyle/>
          <a:p>
            <a:endParaRPr lang="en-US" dirty="0"/>
          </a:p>
        </p:txBody>
      </p:sp>
      <p:sp>
        <p:nvSpPr>
          <p:cNvPr id="8" name="Date Placeholder 7"/>
          <p:cNvSpPr>
            <a:spLocks noGrp="1"/>
          </p:cNvSpPr>
          <p:nvPr>
            <p:ph type="dt" sz="half" idx="18"/>
          </p:nvPr>
        </p:nvSpPr>
        <p:spPr/>
        <p:txBody>
          <a:bodyPr/>
          <a:lstStyle/>
          <a:p>
            <a:endParaRPr lang="en-US" dirty="0"/>
          </a:p>
        </p:txBody>
      </p:sp>
      <p:sp>
        <p:nvSpPr>
          <p:cNvPr id="10" name="Footer Placeholder 9"/>
          <p:cNvSpPr>
            <a:spLocks noGrp="1"/>
          </p:cNvSpPr>
          <p:nvPr>
            <p:ph type="ftr" sz="quarter" idx="19"/>
          </p:nvPr>
        </p:nvSpPr>
        <p:spPr/>
        <p:txBody>
          <a:bodyPr/>
          <a:lstStyle/>
          <a:p>
            <a:r>
              <a:rPr lang="en-US" smtClean="0"/>
              <a:t>Optional Tagline Goes Here | mn.gov/websiteurl</a:t>
            </a:r>
            <a:endParaRPr lang="en-US" dirty="0"/>
          </a:p>
        </p:txBody>
      </p:sp>
      <p:sp>
        <p:nvSpPr>
          <p:cNvPr id="13" name="Slide Number Placeholder 12"/>
          <p:cNvSpPr>
            <a:spLocks noGrp="1"/>
          </p:cNvSpPr>
          <p:nvPr>
            <p:ph type="sldNum" sz="quarter" idx="20"/>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8882439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3402845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4391" y="544615"/>
            <a:ext cx="3613535" cy="497602"/>
          </a:xfrm>
          <a:prstGeom prst="rect">
            <a:avLst/>
          </a:prstGeom>
        </p:spPr>
      </p:pic>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4391" y="544615"/>
            <a:ext cx="3613535" cy="497602"/>
          </a:xfrm>
          <a:prstGeom prst="rect">
            <a:avLst/>
          </a:prstGeom>
        </p:spPr>
      </p:pic>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smtClean="0">
                <a:solidFill>
                  <a:schemeClr val="tx2"/>
                </a:solidFill>
              </a:rPr>
              <a:t>Optional Tagline Goes Here | mn.gov/websiteurl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9089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3390" y="609243"/>
            <a:ext cx="3613535" cy="497602"/>
          </a:xfrm>
          <a:prstGeom prst="rect">
            <a:avLst/>
          </a:prstGeom>
        </p:spPr>
      </p:pic>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smtClean="0"/>
              <a:t>Click to edit section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822502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4773019"/>
            <a:ext cx="12192000" cy="2084981"/>
          </a:xfrm>
          <a:prstGeom prst="rect">
            <a:avLst/>
          </a:prstGeom>
          <a:solidFill>
            <a:srgbClr val="E8E8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2018 Farm Bill Overview</a:t>
            </a:r>
            <a:endParaRPr lang="en-US" dirty="0"/>
          </a:p>
        </p:txBody>
      </p:sp>
      <p:sp>
        <p:nvSpPr>
          <p:cNvPr id="3" name="Text Placeholder 2"/>
          <p:cNvSpPr>
            <a:spLocks noGrp="1"/>
          </p:cNvSpPr>
          <p:nvPr>
            <p:ph type="body" sz="quarter" idx="14"/>
          </p:nvPr>
        </p:nvSpPr>
        <p:spPr/>
        <p:txBody>
          <a:bodyPr/>
          <a:lstStyle/>
          <a:p>
            <a:r>
              <a:rPr lang="en-US" dirty="0" smtClean="0"/>
              <a:t>Andrea Vaubel, Deputy Commissioner</a:t>
            </a:r>
          </a:p>
          <a:p>
            <a:r>
              <a:rPr lang="en-US" dirty="0" smtClean="0"/>
              <a:t>January 17</a:t>
            </a:r>
            <a:r>
              <a:rPr lang="en-US" baseline="30000" dirty="0" smtClean="0"/>
              <a:t>th</a:t>
            </a:r>
            <a:r>
              <a:rPr lang="en-US" dirty="0" smtClean="0"/>
              <a:t>, 2019</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032" y="6001910"/>
            <a:ext cx="3642188" cy="501547"/>
          </a:xfrm>
          <a:prstGeom prst="rect">
            <a:avLst/>
          </a:prstGeom>
        </p:spPr>
      </p:pic>
    </p:spTree>
    <p:extLst>
      <p:ext uri="{BB962C8B-B14F-4D97-AF65-F5344CB8AC3E}">
        <p14:creationId xmlns:p14="http://schemas.microsoft.com/office/powerpoint/2010/main" val="3826469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Bill Overview</a:t>
            </a:r>
            <a:endParaRPr lang="en-US" dirty="0"/>
          </a:p>
        </p:txBody>
      </p:sp>
      <p:sp>
        <p:nvSpPr>
          <p:cNvPr id="3" name="Content Placeholder 2"/>
          <p:cNvSpPr>
            <a:spLocks noGrp="1"/>
          </p:cNvSpPr>
          <p:nvPr>
            <p:ph idx="1"/>
          </p:nvPr>
        </p:nvSpPr>
        <p:spPr/>
        <p:txBody>
          <a:bodyPr>
            <a:normAutofit/>
          </a:bodyPr>
          <a:lstStyle/>
          <a:p>
            <a:r>
              <a:rPr lang="en-US" dirty="0" smtClean="0"/>
              <a:t>The 2018 Farm Bill is a 529 page piece of legislation made up of 12 titles covering topics ranging from the farm safety net to nutrition to forestry</a:t>
            </a:r>
          </a:p>
          <a:p>
            <a:r>
              <a:rPr lang="en-US" dirty="0" smtClean="0"/>
              <a:t>The Farm Bill is up for reauthorization about every five years</a:t>
            </a:r>
          </a:p>
          <a:p>
            <a:r>
              <a:rPr lang="en-US" dirty="0" smtClean="0"/>
              <a:t>President Trump signed the </a:t>
            </a:r>
            <a:r>
              <a:rPr lang="en-US" dirty="0"/>
              <a:t>2018 Farm Bill </a:t>
            </a:r>
            <a:r>
              <a:rPr lang="en-US" dirty="0" smtClean="0"/>
              <a:t>into </a:t>
            </a:r>
            <a:r>
              <a:rPr lang="en-US" dirty="0"/>
              <a:t>law </a:t>
            </a:r>
            <a:r>
              <a:rPr lang="en-US" dirty="0" smtClean="0"/>
              <a:t>on </a:t>
            </a:r>
            <a:r>
              <a:rPr lang="en-US" dirty="0"/>
              <a:t>December 20, </a:t>
            </a:r>
            <a:r>
              <a:rPr lang="en-US" dirty="0" smtClean="0"/>
              <a:t>2018</a:t>
            </a:r>
          </a:p>
          <a:p>
            <a:r>
              <a:rPr lang="en-US" dirty="0" smtClean="0"/>
              <a:t>The bill is expected to cost about $867 billion over 10 years</a:t>
            </a:r>
          </a:p>
          <a:p>
            <a:r>
              <a:rPr lang="en-US" dirty="0" smtClean="0"/>
              <a:t>Nutrition programs make up about 80% Farm Bill funding</a:t>
            </a:r>
          </a:p>
          <a:p>
            <a:endParaRPr lang="en-US" dirty="0" smtClean="0"/>
          </a:p>
        </p:txBody>
      </p:sp>
    </p:spTree>
    <p:extLst>
      <p:ext uri="{BB962C8B-B14F-4D97-AF65-F5344CB8AC3E}">
        <p14:creationId xmlns:p14="http://schemas.microsoft.com/office/powerpoint/2010/main" val="738687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Farm Bill Provisions for Minnesota</a:t>
            </a:r>
            <a:endParaRPr lang="en-US" dirty="0"/>
          </a:p>
        </p:txBody>
      </p:sp>
      <p:sp>
        <p:nvSpPr>
          <p:cNvPr id="7" name="Content Placeholder 2"/>
          <p:cNvSpPr>
            <a:spLocks noGrp="1"/>
          </p:cNvSpPr>
          <p:nvPr>
            <p:ph idx="1"/>
          </p:nvPr>
        </p:nvSpPr>
        <p:spPr>
          <a:xfrm>
            <a:off x="838199" y="1806718"/>
            <a:ext cx="10515601" cy="4780541"/>
          </a:xfrm>
        </p:spPr>
        <p:txBody>
          <a:bodyPr>
            <a:normAutofit/>
          </a:bodyPr>
          <a:lstStyle/>
          <a:p>
            <a:r>
              <a:rPr lang="en-US" dirty="0" smtClean="0"/>
              <a:t>Farm Safety Net</a:t>
            </a:r>
          </a:p>
          <a:p>
            <a:r>
              <a:rPr lang="en-US" b="1" i="1" dirty="0" smtClean="0"/>
              <a:t>Dairy</a:t>
            </a:r>
          </a:p>
          <a:p>
            <a:r>
              <a:rPr lang="en-US" dirty="0" smtClean="0"/>
              <a:t>Hemp</a:t>
            </a:r>
          </a:p>
          <a:p>
            <a:r>
              <a:rPr lang="en-US" dirty="0" smtClean="0"/>
              <a:t>Rural Mental Health</a:t>
            </a:r>
          </a:p>
          <a:p>
            <a:r>
              <a:rPr lang="en-US" dirty="0" smtClean="0"/>
              <a:t>Animal Health</a:t>
            </a:r>
          </a:p>
          <a:p>
            <a:r>
              <a:rPr lang="en-US" dirty="0" smtClean="0"/>
              <a:t>Organic Agriculture</a:t>
            </a:r>
          </a:p>
          <a:p>
            <a:endParaRPr lang="en-US" dirty="0" smtClean="0"/>
          </a:p>
        </p:txBody>
      </p:sp>
    </p:spTree>
    <p:extLst>
      <p:ext uri="{BB962C8B-B14F-4D97-AF65-F5344CB8AC3E}">
        <p14:creationId xmlns:p14="http://schemas.microsoft.com/office/powerpoint/2010/main" val="2507084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Safety Net</a:t>
            </a:r>
            <a:endParaRPr lang="en-US" dirty="0"/>
          </a:p>
        </p:txBody>
      </p:sp>
      <p:sp>
        <p:nvSpPr>
          <p:cNvPr id="3" name="Content Placeholder 2"/>
          <p:cNvSpPr>
            <a:spLocks noGrp="1"/>
          </p:cNvSpPr>
          <p:nvPr>
            <p:ph idx="1"/>
          </p:nvPr>
        </p:nvSpPr>
        <p:spPr/>
        <p:txBody>
          <a:bodyPr/>
          <a:lstStyle/>
          <a:p>
            <a:r>
              <a:rPr lang="en-US" dirty="0" smtClean="0"/>
              <a:t>The Farm Bill protects crop insurance—a major priority for farmers</a:t>
            </a:r>
          </a:p>
          <a:p>
            <a:r>
              <a:rPr lang="en-US" dirty="0" smtClean="0"/>
              <a:t>The bill reauthorizes and strengthens Agriculture Risk Coverage (ARC) and Price Loss Coverage (PLC) </a:t>
            </a:r>
          </a:p>
          <a:p>
            <a:pPr lvl="1"/>
            <a:r>
              <a:rPr lang="en-US" dirty="0" smtClean="0"/>
              <a:t>Farmers will be able to switch between ARC and PLC</a:t>
            </a:r>
          </a:p>
          <a:p>
            <a:pPr lvl="1"/>
            <a:r>
              <a:rPr lang="en-US" dirty="0" smtClean="0"/>
              <a:t>Farmers can update yields if they faced drought during the previous yield update</a:t>
            </a:r>
          </a:p>
          <a:p>
            <a:pPr lvl="1"/>
            <a:r>
              <a:rPr lang="en-US" dirty="0" smtClean="0"/>
              <a:t>Reference prices will be able to adjust to improved market conditions</a:t>
            </a:r>
          </a:p>
          <a:p>
            <a:pPr lvl="1"/>
            <a:r>
              <a:rPr lang="en-US" dirty="0" smtClean="0"/>
              <a:t>ARC will use Risk Management Agency data to minimize disparities between counties</a:t>
            </a:r>
            <a:endParaRPr lang="en-US" dirty="0"/>
          </a:p>
        </p:txBody>
      </p:sp>
    </p:spTree>
    <p:extLst>
      <p:ext uri="{BB962C8B-B14F-4D97-AF65-F5344CB8AC3E}">
        <p14:creationId xmlns:p14="http://schemas.microsoft.com/office/powerpoint/2010/main" val="835088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Hemp</a:t>
            </a:r>
            <a:endParaRPr lang="en-US" dirty="0"/>
          </a:p>
        </p:txBody>
      </p:sp>
      <p:sp>
        <p:nvSpPr>
          <p:cNvPr id="3" name="Content Placeholder 2"/>
          <p:cNvSpPr>
            <a:spLocks noGrp="1"/>
          </p:cNvSpPr>
          <p:nvPr>
            <p:ph idx="1"/>
          </p:nvPr>
        </p:nvSpPr>
        <p:spPr>
          <a:xfrm>
            <a:off x="838200" y="2019589"/>
            <a:ext cx="10515600" cy="4351338"/>
          </a:xfrm>
        </p:spPr>
        <p:txBody>
          <a:bodyPr/>
          <a:lstStyle/>
          <a:p>
            <a:r>
              <a:rPr lang="en-US" dirty="0" smtClean="0"/>
              <a:t>The Farm Bill defines hemp as any part of the plant, including seeds, derivatives, extracts, and cannabinoids with a THC concentration below 0.3%</a:t>
            </a:r>
          </a:p>
          <a:p>
            <a:r>
              <a:rPr lang="en-US" dirty="0" smtClean="0"/>
              <a:t>Hemp is permanently removed from the Controlled Substances Act</a:t>
            </a:r>
          </a:p>
          <a:p>
            <a:r>
              <a:rPr lang="en-US" dirty="0" smtClean="0"/>
              <a:t>States must submit a plan to USDA and can impose internal restrictions -cannot interfere with interstate commerce</a:t>
            </a:r>
          </a:p>
          <a:p>
            <a:r>
              <a:rPr lang="en-US" dirty="0" smtClean="0"/>
              <a:t>Hemp will qualify for crop insurance and other federal grant programs</a:t>
            </a:r>
          </a:p>
          <a:p>
            <a:endParaRPr lang="en-US" dirty="0"/>
          </a:p>
        </p:txBody>
      </p:sp>
    </p:spTree>
    <p:extLst>
      <p:ext uri="{BB962C8B-B14F-4D97-AF65-F5344CB8AC3E}">
        <p14:creationId xmlns:p14="http://schemas.microsoft.com/office/powerpoint/2010/main" val="3863687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Mental Health</a:t>
            </a:r>
            <a:endParaRPr lang="en-US" dirty="0"/>
          </a:p>
        </p:txBody>
      </p:sp>
      <p:sp>
        <p:nvSpPr>
          <p:cNvPr id="3" name="Content Placeholder 2"/>
          <p:cNvSpPr>
            <a:spLocks noGrp="1"/>
          </p:cNvSpPr>
          <p:nvPr>
            <p:ph idx="1"/>
          </p:nvPr>
        </p:nvSpPr>
        <p:spPr/>
        <p:txBody>
          <a:bodyPr>
            <a:normAutofit/>
          </a:bodyPr>
          <a:lstStyle/>
          <a:p>
            <a:r>
              <a:rPr lang="en-US" dirty="0" smtClean="0"/>
              <a:t>The Farm and Ranch Stress Assistance Network is reauthorized </a:t>
            </a:r>
          </a:p>
          <a:p>
            <a:r>
              <a:rPr lang="en-US" dirty="0" smtClean="0"/>
              <a:t>Expands </a:t>
            </a:r>
            <a:r>
              <a:rPr lang="en-US" dirty="0"/>
              <a:t>eligible entities to include state departments of agriculture, cooperative extension, nonprofits, or other entities deemed eligible, OR any combination of 2 or </a:t>
            </a:r>
            <a:r>
              <a:rPr lang="en-US" dirty="0" smtClean="0"/>
              <a:t>more</a:t>
            </a:r>
          </a:p>
          <a:p>
            <a:r>
              <a:rPr lang="en-US" dirty="0"/>
              <a:t>The program can be used to initiate, expand, or sustain programs with helplines, websites, support groups, outreach services, home delivery of assistance, and training for farmers and those who </a:t>
            </a:r>
            <a:r>
              <a:rPr lang="en-US" dirty="0" smtClean="0"/>
              <a:t>may </a:t>
            </a:r>
            <a:r>
              <a:rPr lang="en-US" dirty="0"/>
              <a:t>assist farmers</a:t>
            </a:r>
            <a:r>
              <a:rPr lang="en-US" dirty="0" smtClean="0"/>
              <a:t>.</a:t>
            </a:r>
          </a:p>
          <a:p>
            <a:r>
              <a:rPr lang="en-US" dirty="0" smtClean="0"/>
              <a:t>Authorized for up to $10 million per year for the next five years</a:t>
            </a:r>
            <a:endParaRPr lang="en-US" dirty="0"/>
          </a:p>
        </p:txBody>
      </p:sp>
    </p:spTree>
    <p:extLst>
      <p:ext uri="{BB962C8B-B14F-4D97-AF65-F5344CB8AC3E}">
        <p14:creationId xmlns:p14="http://schemas.microsoft.com/office/powerpoint/2010/main" val="375441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Health</a:t>
            </a:r>
            <a:endParaRPr lang="en-US" dirty="0"/>
          </a:p>
        </p:txBody>
      </p:sp>
      <p:sp>
        <p:nvSpPr>
          <p:cNvPr id="3" name="Content Placeholder 2"/>
          <p:cNvSpPr>
            <a:spLocks noGrp="1"/>
          </p:cNvSpPr>
          <p:nvPr>
            <p:ph idx="1"/>
          </p:nvPr>
        </p:nvSpPr>
        <p:spPr>
          <a:xfrm>
            <a:off x="838200" y="1825624"/>
            <a:ext cx="10515600" cy="4667539"/>
          </a:xfrm>
        </p:spPr>
        <p:txBody>
          <a:bodyPr>
            <a:normAutofit lnSpcReduction="10000"/>
          </a:bodyPr>
          <a:lstStyle/>
          <a:p>
            <a:r>
              <a:rPr lang="en-US" dirty="0" smtClean="0"/>
              <a:t>The Farm Bill creates the National Animal Disease Preparedness and Response Program. The program will focus on: </a:t>
            </a:r>
          </a:p>
          <a:p>
            <a:pPr lvl="1">
              <a:spcAft>
                <a:spcPts val="500"/>
              </a:spcAft>
            </a:pPr>
            <a:r>
              <a:rPr lang="en-US" dirty="0" smtClean="0"/>
              <a:t>Analysis and surveillance</a:t>
            </a:r>
          </a:p>
          <a:p>
            <a:pPr lvl="1">
              <a:spcAft>
                <a:spcPts val="500"/>
              </a:spcAft>
            </a:pPr>
            <a:r>
              <a:rPr lang="en-US" dirty="0" smtClean="0"/>
              <a:t>Outreach and education</a:t>
            </a:r>
          </a:p>
          <a:p>
            <a:pPr lvl="1">
              <a:spcAft>
                <a:spcPts val="500"/>
              </a:spcAft>
            </a:pPr>
            <a:r>
              <a:rPr lang="en-US" dirty="0" smtClean="0"/>
              <a:t>Biosecurity</a:t>
            </a:r>
          </a:p>
          <a:p>
            <a:pPr lvl="1">
              <a:spcAft>
                <a:spcPts val="500"/>
              </a:spcAft>
            </a:pPr>
            <a:r>
              <a:rPr lang="en-US" dirty="0" smtClean="0"/>
              <a:t>Training</a:t>
            </a:r>
          </a:p>
          <a:p>
            <a:pPr lvl="1">
              <a:spcAft>
                <a:spcPts val="500"/>
              </a:spcAft>
            </a:pPr>
            <a:r>
              <a:rPr lang="en-US" dirty="0" smtClean="0"/>
              <a:t>Technology</a:t>
            </a:r>
          </a:p>
          <a:p>
            <a:r>
              <a:rPr lang="en-US" dirty="0" smtClean="0"/>
              <a:t>The Farm Bill creates a National Animal Vaccine Bank</a:t>
            </a:r>
          </a:p>
          <a:p>
            <a:pPr lvl="1">
              <a:spcAft>
                <a:spcPts val="500"/>
              </a:spcAft>
            </a:pPr>
            <a:r>
              <a:rPr lang="en-US" dirty="0" smtClean="0"/>
              <a:t>The bank will maintain sufficient quantities of vaccine to allow for rapid response</a:t>
            </a:r>
          </a:p>
          <a:p>
            <a:pPr lvl="1">
              <a:spcAft>
                <a:spcPts val="500"/>
              </a:spcAft>
            </a:pPr>
            <a:r>
              <a:rPr lang="en-US" dirty="0" smtClean="0"/>
              <a:t>Foot and Mouth Disease vaccine will be the initial priority </a:t>
            </a:r>
            <a:endParaRPr lang="en-US" dirty="0"/>
          </a:p>
        </p:txBody>
      </p:sp>
    </p:spTree>
    <p:extLst>
      <p:ext uri="{BB962C8B-B14F-4D97-AF65-F5344CB8AC3E}">
        <p14:creationId xmlns:p14="http://schemas.microsoft.com/office/powerpoint/2010/main" val="1457739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Agriculture</a:t>
            </a:r>
            <a:endParaRPr lang="en-US" dirty="0"/>
          </a:p>
        </p:txBody>
      </p:sp>
      <p:sp>
        <p:nvSpPr>
          <p:cNvPr id="3" name="Content Placeholder 2"/>
          <p:cNvSpPr>
            <a:spLocks noGrp="1"/>
          </p:cNvSpPr>
          <p:nvPr>
            <p:ph idx="1"/>
          </p:nvPr>
        </p:nvSpPr>
        <p:spPr>
          <a:xfrm>
            <a:off x="838200" y="1576243"/>
            <a:ext cx="10515600" cy="4907684"/>
          </a:xfrm>
        </p:spPr>
        <p:txBody>
          <a:bodyPr>
            <a:normAutofit fontScale="85000" lnSpcReduction="20000"/>
          </a:bodyPr>
          <a:lstStyle/>
          <a:p>
            <a:pPr marL="342900" marR="0" lvl="0" indent="-342900">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The </a:t>
            </a:r>
            <a:r>
              <a:rPr lang="en-US" sz="2800" dirty="0" smtClean="0">
                <a:latin typeface="Calibri" panose="020F0502020204030204" pitchFamily="34" charset="0"/>
                <a:ea typeface="Calibri" panose="020F0502020204030204" pitchFamily="34" charset="0"/>
                <a:cs typeface="Times New Roman" panose="02020603050405020304" pitchFamily="18" charset="0"/>
              </a:rPr>
              <a:t>Farm Bill </a:t>
            </a:r>
            <a:r>
              <a:rPr lang="en-US" sz="2800" dirty="0">
                <a:latin typeface="Calibri" panose="020F0502020204030204" pitchFamily="34" charset="0"/>
                <a:ea typeface="Calibri" panose="020F0502020204030204" pitchFamily="34" charset="0"/>
                <a:cs typeface="Times New Roman" panose="02020603050405020304" pitchFamily="18" charset="0"/>
              </a:rPr>
              <a:t>increases funding for the National Organic Program </a:t>
            </a:r>
            <a:r>
              <a:rPr lang="en-US" sz="2800" dirty="0" smtClean="0">
                <a:latin typeface="Calibri" panose="020F0502020204030204" pitchFamily="34" charset="0"/>
                <a:ea typeface="Calibri" panose="020F0502020204030204" pitchFamily="34" charset="0"/>
                <a:cs typeface="Times New Roman" panose="02020603050405020304" pitchFamily="18" charset="0"/>
              </a:rPr>
              <a:t>and the </a:t>
            </a:r>
            <a:r>
              <a:rPr lang="en-US" sz="2800" dirty="0">
                <a:latin typeface="Calibri" panose="020F0502020204030204" pitchFamily="34" charset="0"/>
                <a:ea typeface="Calibri" panose="020F0502020204030204" pitchFamily="34" charset="0"/>
                <a:cs typeface="Times New Roman" panose="02020603050405020304" pitchFamily="18" charset="0"/>
              </a:rPr>
              <a:t>Organic Agriculture Research and Extension Initiative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spcAft>
                <a:spcPts val="0"/>
              </a:spcAft>
              <a:buFont typeface="Symbol" panose="05050102010706020507" pitchFamily="18"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Crop insurance agents will be required to include organic farming practices in their </a:t>
            </a:r>
            <a:r>
              <a:rPr lang="en-US" sz="2800" dirty="0">
                <a:latin typeface="Calibri" panose="020F0502020204030204" pitchFamily="34" charset="0"/>
                <a:ea typeface="Calibri" panose="020F0502020204030204" pitchFamily="34" charset="0"/>
                <a:cs typeface="Times New Roman" panose="02020603050405020304" pitchFamily="18" charset="0"/>
              </a:rPr>
              <a:t>continuing education</a:t>
            </a:r>
          </a:p>
          <a:p>
            <a:pPr marL="0" marR="0" lvl="0" indent="0">
              <a:spcBef>
                <a:spcPts val="0"/>
              </a:spcBef>
              <a:spcAft>
                <a:spcPts val="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The bill provides resources for combatting fraudulent imports of organic products to the United </a:t>
            </a:r>
            <a:r>
              <a:rPr lang="en-US" sz="2800" dirty="0" smtClean="0">
                <a:latin typeface="Calibri" panose="020F0502020204030204" pitchFamily="34" charset="0"/>
                <a:ea typeface="Calibri" panose="020F0502020204030204" pitchFamily="34" charset="0"/>
                <a:cs typeface="Times New Roman" panose="02020603050405020304" pitchFamily="18" charset="0"/>
              </a:rPr>
              <a:t>States</a:t>
            </a:r>
          </a:p>
          <a:p>
            <a:pPr marL="342900" marR="0" lvl="0" indent="-342900">
              <a:spcBef>
                <a:spcPts val="0"/>
              </a:spcBef>
              <a:spcAft>
                <a:spcPts val="0"/>
              </a:spcAft>
              <a:buFont typeface="Symbol" panose="05050102010706020507" pitchFamily="18" charset="2"/>
              <a:buChar char=""/>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There </a:t>
            </a:r>
            <a:r>
              <a:rPr lang="en-US" sz="2400" dirty="0">
                <a:latin typeface="Calibri" panose="020F0502020204030204" pitchFamily="34" charset="0"/>
                <a:ea typeface="Calibri" panose="020F0502020204030204" pitchFamily="34" charset="0"/>
                <a:cs typeface="Times New Roman" panose="02020603050405020304" pitchFamily="18" charset="0"/>
              </a:rPr>
              <a:t>will be a working group established with members from the USDA and the Department of Homeland Security to:</a:t>
            </a:r>
          </a:p>
          <a:p>
            <a:pPr marL="228600" lvl="1" indent="0">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Times New Roman" panose="02020603050405020304" pitchFamily="18" charset="0"/>
              </a:rPr>
              <a:t>Identify imports of organically produced agricultural </a:t>
            </a:r>
            <a:r>
              <a:rPr lang="en-US" sz="2000" dirty="0" smtClean="0">
                <a:latin typeface="Calibri" panose="020F0502020204030204" pitchFamily="34" charset="0"/>
                <a:ea typeface="Calibri" panose="020F0502020204030204" pitchFamily="34" charset="0"/>
                <a:cs typeface="Times New Roman" panose="02020603050405020304" pitchFamily="18" charset="0"/>
              </a:rPr>
              <a:t>products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Times New Roman" panose="02020603050405020304" pitchFamily="18" charset="0"/>
              </a:rPr>
              <a:t>Verify authenticity of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products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Times New Roman" panose="02020603050405020304" pitchFamily="18" charset="0"/>
              </a:rPr>
              <a:t>Verify that products meet the requirements of organic </a:t>
            </a:r>
            <a:r>
              <a:rPr lang="en-US" sz="2000" dirty="0" smtClean="0">
                <a:latin typeface="Calibri" panose="020F0502020204030204" pitchFamily="34" charset="0"/>
                <a:ea typeface="Calibri" panose="020F0502020204030204" pitchFamily="34" charset="0"/>
                <a:cs typeface="Times New Roman" panose="02020603050405020304" pitchFamily="18" charset="0"/>
              </a:rPr>
              <a:t>products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Times New Roman" panose="02020603050405020304" pitchFamily="18" charset="0"/>
              </a:rPr>
              <a:t>Collect data on </a:t>
            </a:r>
            <a:r>
              <a:rPr lang="en-US" sz="2000" dirty="0" smtClean="0">
                <a:latin typeface="Calibri" panose="020F0502020204030204" pitchFamily="34" charset="0"/>
                <a:ea typeface="Calibri" panose="020F0502020204030204" pitchFamily="34" charset="0"/>
                <a:cs typeface="Times New Roman" panose="02020603050405020304" pitchFamily="18" charset="0"/>
              </a:rPr>
              <a:t>imports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200150" lvl="2"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Times New Roman" panose="02020603050405020304" pitchFamily="18" charset="0"/>
              </a:rPr>
              <a:t>Request feedback from </a:t>
            </a:r>
            <a:r>
              <a:rPr lang="en-US" sz="2000" dirty="0" smtClean="0">
                <a:latin typeface="Calibri" panose="020F0502020204030204" pitchFamily="34" charset="0"/>
                <a:ea typeface="Calibri" panose="020F0502020204030204" pitchFamily="34" charset="0"/>
                <a:cs typeface="Times New Roman" panose="02020603050405020304" pitchFamily="18" charset="0"/>
              </a:rPr>
              <a:t>stakeholders</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8565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a:xfrm>
            <a:off x="0" y="1651380"/>
            <a:ext cx="12192000" cy="1733266"/>
          </a:xfrm>
        </p:spPr>
        <p:txBody>
          <a:bodyPr/>
          <a:lstStyle/>
          <a:p>
            <a:r>
              <a:rPr lang="en-US" dirty="0" smtClean="0"/>
              <a:t>Thank you!</a:t>
            </a:r>
            <a:endParaRPr lang="en-US" dirty="0"/>
          </a:p>
        </p:txBody>
      </p:sp>
      <p:sp>
        <p:nvSpPr>
          <p:cNvPr id="12" name="Text Placeholder 7"/>
          <p:cNvSpPr>
            <a:spLocks noGrp="1"/>
          </p:cNvSpPr>
          <p:nvPr>
            <p:ph type="body" sz="quarter" idx="13"/>
          </p:nvPr>
        </p:nvSpPr>
        <p:spPr>
          <a:xfrm>
            <a:off x="838200" y="3521123"/>
            <a:ext cx="10515600" cy="2681374"/>
          </a:xfrm>
        </p:spPr>
        <p:txBody>
          <a:bodyPr/>
          <a:lstStyle/>
          <a:p>
            <a:r>
              <a:rPr lang="en-US" sz="2700" b="1" dirty="0" smtClean="0"/>
              <a:t>Andrea Vaubel</a:t>
            </a:r>
          </a:p>
          <a:p>
            <a:r>
              <a:rPr lang="en-US" sz="2200" i="1" dirty="0" smtClean="0"/>
              <a:t>Andrea.Vaubel@state.mn.us</a:t>
            </a:r>
          </a:p>
          <a:p>
            <a:r>
              <a:rPr lang="en-US" sz="2200" dirty="0" smtClean="0"/>
              <a:t>651-201-6180</a:t>
            </a:r>
            <a:endParaRPr lang="en-US" sz="2200" dirty="0"/>
          </a:p>
        </p:txBody>
      </p:sp>
    </p:spTree>
    <p:extLst>
      <p:ext uri="{BB962C8B-B14F-4D97-AF65-F5344CB8AC3E}">
        <p14:creationId xmlns:p14="http://schemas.microsoft.com/office/powerpoint/2010/main" val="2561138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78B604-9059-4F1C-B8E2-C96A71A964D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MN.IT</Template>
  <TotalTime>22521</TotalTime>
  <Words>999</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NeueHaasGroteskText Std</vt:lpstr>
      <vt:lpstr>Symbol</vt:lpstr>
      <vt:lpstr>Times New Roman</vt:lpstr>
      <vt:lpstr>MN.IT</vt:lpstr>
      <vt:lpstr>2018 Farm Bill Overview</vt:lpstr>
      <vt:lpstr>Farm Bill Overview</vt:lpstr>
      <vt:lpstr>Important Farm Bill Provisions for Minnesota</vt:lpstr>
      <vt:lpstr>Farm Safety Net</vt:lpstr>
      <vt:lpstr>Hemp</vt:lpstr>
      <vt:lpstr>Rural Mental Health</vt:lpstr>
      <vt:lpstr>Animal Health</vt:lpstr>
      <vt:lpstr>Organic Agriculture</vt:lpstr>
      <vt:lpstr>Thank you!</vt:lpstr>
    </vt:vector>
  </TitlesOfParts>
  <Company>State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DFLUser</cp:lastModifiedBy>
  <cp:revision>659</cp:revision>
  <cp:lastPrinted>2019-01-16T23:01:05Z</cp:lastPrinted>
  <dcterms:created xsi:type="dcterms:W3CDTF">2016-01-06T16:54:03Z</dcterms:created>
  <dcterms:modified xsi:type="dcterms:W3CDTF">2019-01-17T17:37:35Z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