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7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6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908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7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796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11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466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22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91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88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3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53F4D-128A-46EE-B99A-95FEB5E2F3AD}" type="datetimeFigureOut">
              <a:rPr lang="en-US" smtClean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368DE-D57E-47B1-933E-19B83741EC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151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Lymphedema Bill </a:t>
            </a:r>
            <a:r>
              <a:rPr lang="en-US" dirty="0" smtClean="0"/>
              <a:t>HF56/SF97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Kathi Wright                 February 23,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819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Lymphedema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Affects up to 10 million Americans</a:t>
            </a:r>
          </a:p>
          <a:p>
            <a:r>
              <a:rPr lang="en-US" dirty="0" smtClean="0"/>
              <a:t>Lymphatic Organ failure</a:t>
            </a:r>
          </a:p>
          <a:p>
            <a:pPr lvl="1"/>
            <a:r>
              <a:rPr lang="en-US" dirty="0" smtClean="0"/>
              <a:t>Inability to my lymphatic fluid</a:t>
            </a:r>
          </a:p>
          <a:p>
            <a:pPr lvl="1"/>
            <a:r>
              <a:rPr lang="en-US" dirty="0" smtClean="0"/>
              <a:t>System cannot flush bacteria and other “invaders”</a:t>
            </a:r>
          </a:p>
          <a:p>
            <a:pPr lvl="1"/>
            <a:r>
              <a:rPr lang="en-US" dirty="0" smtClean="0"/>
              <a:t>Can cause infection</a:t>
            </a:r>
          </a:p>
          <a:p>
            <a:pPr lvl="1"/>
            <a:r>
              <a:rPr lang="en-US" dirty="0" smtClean="0"/>
              <a:t>System backup causes swelling</a:t>
            </a:r>
          </a:p>
          <a:p>
            <a:r>
              <a:rPr lang="en-US" dirty="0" smtClean="0"/>
              <a:t>Two types</a:t>
            </a:r>
          </a:p>
          <a:p>
            <a:pPr lvl="1"/>
            <a:r>
              <a:rPr lang="en-US" dirty="0" smtClean="0"/>
              <a:t>Primary – more rare</a:t>
            </a:r>
          </a:p>
          <a:p>
            <a:pPr lvl="1"/>
            <a:r>
              <a:rPr lang="en-US" dirty="0" smtClean="0"/>
              <a:t>Secondary</a:t>
            </a:r>
          </a:p>
          <a:p>
            <a:pPr lvl="2"/>
            <a:r>
              <a:rPr lang="en-US" dirty="0" smtClean="0"/>
              <a:t>Illness or accident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749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1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Roboto"/>
              </a:rPr>
              <a:t>1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661351"/>
              </p:ext>
            </p:extLst>
          </p:nvPr>
        </p:nvGraphicFramePr>
        <p:xfrm>
          <a:off x="3525851" y="886295"/>
          <a:ext cx="4186238" cy="541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Acrobat Document" r:id="rId3" imgW="5829165" imgH="7543680" progId="AcroExch.Document.DC">
                  <p:embed/>
                </p:oleObj>
              </mc:Choice>
              <mc:Fallback>
                <p:oleObj name="Acrobat Document" r:id="rId3" imgW="5829165" imgH="75436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5851" y="886295"/>
                        <a:ext cx="4186238" cy="5418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829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Garments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Compression is a management tool</a:t>
            </a:r>
          </a:p>
          <a:p>
            <a:r>
              <a:rPr lang="en-US" dirty="0" smtClean="0"/>
              <a:t>Compression garments are daily use</a:t>
            </a:r>
          </a:p>
          <a:p>
            <a:r>
              <a:rPr lang="en-US" dirty="0" smtClean="0"/>
              <a:t>Garments need regular replacement</a:t>
            </a:r>
          </a:p>
          <a:p>
            <a:r>
              <a:rPr lang="en-US" dirty="0" smtClean="0"/>
              <a:t>Garments must be laundered after each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24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Insurance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Insured plans – yes </a:t>
            </a:r>
          </a:p>
          <a:p>
            <a:pPr lvl="1"/>
            <a:r>
              <a:rPr lang="en-US" dirty="0" smtClean="0"/>
              <a:t>Private and public employer group health plans</a:t>
            </a:r>
          </a:p>
          <a:p>
            <a:pPr lvl="1"/>
            <a:r>
              <a:rPr lang="en-US" dirty="0" smtClean="0"/>
              <a:t>Individual health plans</a:t>
            </a:r>
          </a:p>
          <a:p>
            <a:pPr lvl="1"/>
            <a:r>
              <a:rPr lang="en-US" dirty="0" smtClean="0"/>
              <a:t>Public employers by MN statute</a:t>
            </a:r>
          </a:p>
          <a:p>
            <a:r>
              <a:rPr lang="en-US" dirty="0" smtClean="0"/>
              <a:t>ERISA – no  </a:t>
            </a:r>
          </a:p>
          <a:p>
            <a:pPr lvl="1"/>
            <a:r>
              <a:rPr lang="en-US" dirty="0" smtClean="0"/>
              <a:t>Private employer self funded plans</a:t>
            </a:r>
          </a:p>
          <a:p>
            <a:r>
              <a:rPr lang="en-US" dirty="0" smtClean="0"/>
              <a:t>Other federal Government plans – generally no</a:t>
            </a:r>
          </a:p>
          <a:p>
            <a:pPr lvl="1"/>
            <a:r>
              <a:rPr lang="en-US" dirty="0" smtClean="0"/>
              <a:t>Medicare	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47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Legislation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coverage for both insured and self-funded employer group health plans</a:t>
            </a:r>
          </a:p>
          <a:p>
            <a:pPr lvl="1"/>
            <a:r>
              <a:rPr lang="en-US" dirty="0" smtClean="0"/>
              <a:t>Competition</a:t>
            </a:r>
          </a:p>
          <a:p>
            <a:pPr lvl="1"/>
            <a:r>
              <a:rPr lang="en-US" dirty="0" smtClean="0"/>
              <a:t>Platforms for claims management</a:t>
            </a:r>
          </a:p>
          <a:p>
            <a:r>
              <a:rPr lang="en-US" dirty="0" smtClean="0"/>
              <a:t>Help those with Lymphedema better control the condition, and as a result, their overall health and wellbeing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17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32C6EDEFC97F44AC959008AADECE32" ma:contentTypeVersion="7" ma:contentTypeDescription="Create a new document." ma:contentTypeScope="" ma:versionID="c6c256096bf897f95bbb3af2ba0cfce8">
  <xsd:schema xmlns:xsd="http://www.w3.org/2001/XMLSchema" xmlns:xs="http://www.w3.org/2001/XMLSchema" xmlns:p="http://schemas.microsoft.com/office/2006/metadata/properties" xmlns:ns3="e3287817-ea23-4d32-b90d-9a58635deb5a" xmlns:ns4="70b0c97f-74b2-4222-9092-d9754d4a2ff1" targetNamespace="http://schemas.microsoft.com/office/2006/metadata/properties" ma:root="true" ma:fieldsID="9b569a8431dddf9fb8d579405b521e16" ns3:_="" ns4:_="">
    <xsd:import namespace="e3287817-ea23-4d32-b90d-9a58635deb5a"/>
    <xsd:import namespace="70b0c97f-74b2-4222-9092-d9754d4a2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87817-ea23-4d32-b90d-9a58635deb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b0c97f-74b2-4222-9092-d9754d4a2ff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1B3BD9-843B-4B9E-90ED-7480B42BCE3B}">
  <ds:schemaRefs>
    <ds:schemaRef ds:uri="http://purl.org/dc/dcmitype/"/>
    <ds:schemaRef ds:uri="70b0c97f-74b2-4222-9092-d9754d4a2ff1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e3287817-ea23-4d32-b90d-9a58635deb5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2B39B13-A437-4917-AC32-5ECF230648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1B4F8-1598-4A0D-A325-685BB6502C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287817-ea23-4d32-b90d-9a58635deb5a"/>
    <ds:schemaRef ds:uri="70b0c97f-74b2-4222-9092-d9754d4a2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152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Office Theme</vt:lpstr>
      <vt:lpstr>Acrobat Document</vt:lpstr>
      <vt:lpstr>Lymphedema Bill HF56/SF97</vt:lpstr>
      <vt:lpstr>Lymphedema</vt:lpstr>
      <vt:lpstr>Photos</vt:lpstr>
      <vt:lpstr>Compression Garments</vt:lpstr>
      <vt:lpstr>Insurance Coverage</vt:lpstr>
      <vt:lpstr>Proposed Legislation Will</vt:lpstr>
    </vt:vector>
  </TitlesOfParts>
  <Company>Gallagher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Lymphedema Gill HF56/SF97</dc:title>
  <dc:creator>Kathi Wright</dc:creator>
  <cp:lastModifiedBy>Kathi Wright</cp:lastModifiedBy>
  <cp:revision>3</cp:revision>
  <dcterms:created xsi:type="dcterms:W3CDTF">2022-02-23T19:58:52Z</dcterms:created>
  <dcterms:modified xsi:type="dcterms:W3CDTF">2022-02-23T20:15:02Z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0x010100C532C6EDEFC97F44AC959008AADECE32</vt:lpwstr>
  </property>
</Properties>
</file>