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61" r:id="rId6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6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9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50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31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3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8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78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4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8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43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6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2F176-25E7-4111-8663-7F0076F2E421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E3E0F-C0DB-41D0-B637-B6F15572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5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10800000" flipV="1">
            <a:off x="2753233" y="1089244"/>
            <a:ext cx="12555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Summer 2017</a:t>
            </a:r>
            <a:endParaRPr lang="en-US" sz="900" dirty="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796412"/>
              </p:ext>
            </p:extLst>
          </p:nvPr>
        </p:nvGraphicFramePr>
        <p:xfrm>
          <a:off x="2614053" y="1431334"/>
          <a:ext cx="1528887" cy="3926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887"/>
              </a:tblGrid>
              <a:tr h="18662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Online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Services for the Public (tab renewals, report a sale, registration tax calculator)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Decommission Motor Vehicle Sections of Mainframe and </a:t>
                      </a:r>
                      <a:r>
                        <a:rPr lang="en-US" sz="9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ESupport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79069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Document Management System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Real-time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Data Access for Law Enforcement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Convert Motor Vehicle Title and Registration Records from the Mainframe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 Functionality for Motor Vehicle </a:t>
                      </a:r>
                    </a:p>
                    <a:p>
                      <a:pPr marL="171450" marR="0" indent="-17145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Fleet</a:t>
                      </a:r>
                    </a:p>
                    <a:p>
                      <a:pPr marL="171450" marR="0" indent="-17145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 Transfer</a:t>
                      </a:r>
                    </a:p>
                    <a:p>
                      <a:pPr marL="171450" marR="0" indent="-17145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Registration Renewal</a:t>
                      </a:r>
                    </a:p>
                    <a:p>
                      <a:pPr marL="171450" marR="0" indent="-17145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 Plates</a:t>
                      </a:r>
                    </a:p>
                    <a:p>
                      <a:pPr marL="171450" marR="0" indent="-17145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Inventory</a:t>
                      </a:r>
                    </a:p>
                    <a:p>
                      <a:pPr marL="171450" marR="0" indent="-17145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Duplicates</a:t>
                      </a:r>
                    </a:p>
                    <a:p>
                      <a:pPr marL="171450" marR="0" indent="-17145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Liens</a:t>
                      </a:r>
                    </a:p>
                    <a:p>
                      <a:pPr marL="171450" marR="0" indent="-17145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Registrations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Improvements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408370"/>
              </p:ext>
            </p:extLst>
          </p:nvPr>
        </p:nvGraphicFramePr>
        <p:xfrm>
          <a:off x="4633736" y="1431335"/>
          <a:ext cx="1446060" cy="3356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60"/>
              </a:tblGrid>
              <a:tr h="3391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Vehicle Services Electronic Vehicle Title Registration (EVTR)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3391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Inventory View and Correction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204281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Refunds (late Fall, not included in initial Fall release)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 Values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Improved Law Enforcement Search 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r>
                        <a:rPr lang="en-US" sz="900" b="1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eatures</a:t>
                      </a:r>
                      <a:endParaRPr lang="en-US" sz="900" b="1" baseline="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276686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Amateur (HAM) Radio and Citizen Band Radio Plates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Prorate (IRP/IFTA) Registrations (partial functionality)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289561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Bulk Printing of Misc. Class </a:t>
                      </a:r>
                      <a:r>
                        <a:rPr lang="en-US" sz="900" b="1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Prebills</a:t>
                      </a:r>
                      <a:endParaRPr lang="en-US" sz="900" b="1" baseline="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Improvements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 rot="10800000" flipV="1">
            <a:off x="4669639" y="1082432"/>
            <a:ext cx="14848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Fall </a:t>
            </a:r>
            <a:r>
              <a:rPr lang="en-US" sz="900" dirty="0">
                <a:solidFill>
                  <a:prstClr val="black"/>
                </a:solidFill>
                <a:latin typeface="Arial Black" panose="020B0A04020102020204" pitchFamily="34" charset="0"/>
              </a:rPr>
              <a:t>2017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6542591" y="1088878"/>
            <a:ext cx="1484885" cy="334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prstClr val="black"/>
                </a:solidFill>
                <a:latin typeface="Arial Black" panose="020B0A04020102020204" pitchFamily="34" charset="0"/>
              </a:rPr>
              <a:t>Winter 2017</a:t>
            </a:r>
          </a:p>
          <a:p>
            <a:pPr algn="ctr"/>
            <a:r>
              <a:rPr lang="en-US" sz="675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endParaRPr lang="en-US" sz="675" dirty="0">
              <a:solidFill>
                <a:prstClr val="black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5400000">
            <a:off x="3319736" y="295909"/>
            <a:ext cx="45719" cy="1528887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5400000">
            <a:off x="5356490" y="341448"/>
            <a:ext cx="45719" cy="1437809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Left Brace 9"/>
          <p:cNvSpPr/>
          <p:nvPr/>
        </p:nvSpPr>
        <p:spPr>
          <a:xfrm rot="5400000">
            <a:off x="7268264" y="320838"/>
            <a:ext cx="63271" cy="1473540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68252"/>
              </p:ext>
            </p:extLst>
          </p:nvPr>
        </p:nvGraphicFramePr>
        <p:xfrm>
          <a:off x="474087" y="1088877"/>
          <a:ext cx="1452434" cy="407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2434"/>
              </a:tblGrid>
              <a:tr h="204509">
                <a:tc>
                  <a:txBody>
                    <a:bodyPr/>
                    <a:lstStyle/>
                    <a:p>
                      <a:r>
                        <a:rPr lang="en-US" sz="70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Work  Completed</a:t>
                      </a:r>
                      <a:endParaRPr lang="en-US" sz="700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03399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Work Currently Underway</a:t>
                      </a:r>
                      <a:endParaRPr lang="en-US" sz="700" b="1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173990"/>
              </p:ext>
            </p:extLst>
          </p:nvPr>
        </p:nvGraphicFramePr>
        <p:xfrm>
          <a:off x="6563130" y="1432309"/>
          <a:ext cx="1488562" cy="298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562"/>
              </a:tblGrid>
              <a:tr h="94298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Services Platform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Drivers License Search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62878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Drivers License Applications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62878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Electronic Vehicle Surcharge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 Parks and Trails Contribution Fee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Seeing Motorcycles Plates and Fees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279219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Moped Disability Plates and Fees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232683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Law Enforcement Memorial Plates and Fees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86146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Retired Law Enforcement Plates and Fees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Improvements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  <p:sp>
        <p:nvSpPr>
          <p:cNvPr id="22" name="Title 5"/>
          <p:cNvSpPr txBox="1">
            <a:spLocks/>
          </p:cNvSpPr>
          <p:nvPr/>
        </p:nvSpPr>
        <p:spPr>
          <a:xfrm>
            <a:off x="5441622" y="291457"/>
            <a:ext cx="5780810" cy="342900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gradFill>
                  <a:gsLst>
                    <a:gs pos="0">
                      <a:prstClr val="black">
                        <a:lumMod val="50000"/>
                      </a:prstClr>
                    </a:gs>
                    <a:gs pos="61000">
                      <a:prstClr val="black"/>
                    </a:gs>
                  </a:gsLst>
                  <a:lin ang="5400000" scaled="0"/>
                </a:gradFill>
              </a:rPr>
              <a:t>MNLARS 2017 </a:t>
            </a:r>
            <a:r>
              <a:rPr lang="en-US" sz="2400" b="1" dirty="0">
                <a:gradFill>
                  <a:gsLst>
                    <a:gs pos="0">
                      <a:prstClr val="black">
                        <a:lumMod val="50000"/>
                      </a:prstClr>
                    </a:gs>
                    <a:gs pos="61000">
                      <a:prstClr val="black"/>
                    </a:gs>
                  </a:gsLst>
                  <a:lin ang="5400000" scaled="0"/>
                </a:gradFill>
              </a:rPr>
              <a:t>Release Roadmap</a:t>
            </a:r>
          </a:p>
        </p:txBody>
      </p:sp>
      <p:sp>
        <p:nvSpPr>
          <p:cNvPr id="20" name="TextBox 19"/>
          <p:cNvSpPr txBox="1"/>
          <p:nvPr/>
        </p:nvSpPr>
        <p:spPr>
          <a:xfrm rot="10800000" flipV="1">
            <a:off x="8490271" y="1022606"/>
            <a:ext cx="1475098" cy="470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2018 Planned Future Releases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675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endParaRPr lang="en-US" sz="675" dirty="0">
              <a:solidFill>
                <a:prstClr val="black"/>
              </a:solidFill>
            </a:endParaRPr>
          </a:p>
        </p:txBody>
      </p:sp>
      <p:sp>
        <p:nvSpPr>
          <p:cNvPr id="21" name="Left Brace 20"/>
          <p:cNvSpPr/>
          <p:nvPr/>
        </p:nvSpPr>
        <p:spPr>
          <a:xfrm rot="5400000">
            <a:off x="9211284" y="325944"/>
            <a:ext cx="62879" cy="1463828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321785"/>
              </p:ext>
            </p:extLst>
          </p:nvPr>
        </p:nvGraphicFramePr>
        <p:xfrm>
          <a:off x="8510810" y="1432095"/>
          <a:ext cx="1478751" cy="1100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751"/>
              </a:tblGrid>
              <a:tr h="197400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Drivers License Issuing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87431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Drivers Exam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200179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Drivers License Real ID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323743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Motor Vehicle Enhancements</a:t>
                      </a: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  <a:tr h="187431"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</a:t>
                      </a:r>
                      <a:r>
                        <a:rPr lang="en-US" sz="9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Improvements</a:t>
                      </a:r>
                      <a:endParaRPr lang="en-US" sz="9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25718" marB="2571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97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9B03BF66EF3741B9CB5BA29578A4FD" ma:contentTypeVersion="22" ma:contentTypeDescription="Create a new document." ma:contentTypeScope="" ma:versionID="7deaa73adcf2f15ea8495b5ee9b1c44e">
  <xsd:schema xmlns:xsd="http://www.w3.org/2001/XMLSchema" xmlns:xs="http://www.w3.org/2001/XMLSchema" xmlns:p="http://schemas.microsoft.com/office/2006/metadata/properties" xmlns:ns2="7efc3035-a9e2-47f6-a4fa-86377f720261" xmlns:ns3="955ba5a9-03ed-48c4-b1ac-3c80db9309c2" xmlns:ns4="http://schemas.microsoft.com/sharepoint/v4" targetNamespace="http://schemas.microsoft.com/office/2006/metadata/properties" ma:root="true" ma:fieldsID="472cdb3683926fa78393c19d9329e7ec" ns2:_="" ns3:_="" ns4:_="">
    <xsd:import namespace="7efc3035-a9e2-47f6-a4fa-86377f720261"/>
    <xsd:import namespace="955ba5a9-03ed-48c4-b1ac-3c80db9309c2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ategory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fc3035-a9e2-47f6-a4fa-86377f720261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fal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5ba5a9-03ed-48c4-b1ac-3c80db9309c2" elementFormDefault="qualified">
    <xsd:import namespace="http://schemas.microsoft.com/office/2006/documentManagement/types"/>
    <xsd:import namespace="http://schemas.microsoft.com/office/infopath/2007/PartnerControls"/>
    <xsd:element name="Category" ma:index="7" ma:displayName="Category" ma:format="Dropdown" ma:internalName="Category">
      <xsd:simpleType>
        <xsd:union memberTypes="dms:Text">
          <xsd:simpleType>
            <xsd:restriction base="dms:Choice">
              <xsd:enumeration value="Hyperlinked docs"/>
              <xsd:enumeration value="Legislative"/>
              <xsd:enumeration value="Miscellaneous"/>
              <xsd:enumeration value="Release Communications"/>
              <xsd:enumeration value="Transition Documents"/>
              <xsd:enumeration value="MNsure IT Update Archive"/>
              <xsd:enumeration value="METS Email Updates"/>
              <xsd:enumeration value="Roadmap Slides"/>
              <xsd:enumeration value="Handouts &amp; One-Pagers"/>
              <xsd:enumeration value="Public ESC Meetings"/>
              <xsd:enumeration value="Commissioner's Update (State CIO)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955ba5a9-03ed-48c4-b1ac-3c80db9309c2">Roadmap Slides</Category>
    <IconOverlay xmlns="http://schemas.microsoft.com/sharepoint/v4" xsi:nil="true"/>
    <_dlc_DocId xmlns="7efc3035-a9e2-47f6-a4fa-86377f720261">HTKN4APPDY2H-569-136</_dlc_DocId>
    <_dlc_DocIdUrl xmlns="7efc3035-a9e2-47f6-a4fa-86377f720261">
      <Url>https://connect.mn.gov/sites/MNHIX/PGM/PM/_layouts/15/DocIdRedir.aspx?ID=HTKN4APPDY2H-569-136</Url>
      <Description>HTKN4APPDY2H-569-136</Description>
    </_dlc_DocIdUrl>
    <_dlc_DocIdPersistId xmlns="7efc3035-a9e2-47f6-a4fa-86377f720261" xsi:nil="true"/>
  </documentManagement>
</p:properties>
</file>

<file path=customXml/itemProps1.xml><?xml version="1.0" encoding="utf-8"?>
<ds:datastoreItem xmlns:ds="http://schemas.openxmlformats.org/officeDocument/2006/customXml" ds:itemID="{F6B599CF-4C15-463C-8260-A491956779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fc3035-a9e2-47f6-a4fa-86377f720261"/>
    <ds:schemaRef ds:uri="955ba5a9-03ed-48c4-b1ac-3c80db9309c2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27663B-9FA5-4BCF-8DB9-1ABF4D9025A9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7013A8B-876D-4C22-8F06-941E12F3E1D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9889089-62C0-438A-9530-CABB3C3CAB07}">
  <ds:schemaRefs>
    <ds:schemaRef ds:uri="7efc3035-a9e2-47f6-a4fa-86377f720261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55ba5a9-03ed-48c4-b1ac-3c80db9309c2"/>
    <ds:schemaRef ds:uri="http://purl.org/dc/elements/1.1/"/>
    <ds:schemaRef ds:uri="http://schemas.microsoft.com/office/2006/metadata/properties"/>
    <ds:schemaRef ds:uri="http://schemas.microsoft.com/sharepoint/v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203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>MN Dept of Human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Page, Jessica (DPS)</dc:creator>
  <cp:lastModifiedBy>GOPGuest</cp:lastModifiedBy>
  <cp:revision>49</cp:revision>
  <cp:lastPrinted>2017-09-08T15:52:42Z</cp:lastPrinted>
  <dcterms:created xsi:type="dcterms:W3CDTF">2017-01-18T19:23:38Z</dcterms:created>
  <dcterms:modified xsi:type="dcterms:W3CDTF">2017-09-11T14:41:01Z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3366079f-f803-44af-a9e4-dea993c787f9</vt:lpwstr>
  </property>
  <property fmtid="{D5CDD505-2E9C-101B-9397-08002B2CF9AE}" pid="3" name="ContentTypeId">
    <vt:lpwstr>0x010100E49B03BF66EF3741B9CB5BA29578A4FD</vt:lpwstr>
  </property>
</Properties>
</file>