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Lst>
  <p:notesMasterIdLst>
    <p:notesMasterId r:id="rId30"/>
  </p:notesMasterIdLst>
  <p:handoutMasterIdLst>
    <p:handoutMasterId r:id="rId31"/>
  </p:handoutMasterIdLst>
  <p:sldIdLst>
    <p:sldId id="330" r:id="rId2"/>
    <p:sldId id="433" r:id="rId3"/>
    <p:sldId id="441" r:id="rId4"/>
    <p:sldId id="427" r:id="rId5"/>
    <p:sldId id="442" r:id="rId6"/>
    <p:sldId id="443" r:id="rId7"/>
    <p:sldId id="423" r:id="rId8"/>
    <p:sldId id="424" r:id="rId9"/>
    <p:sldId id="426" r:id="rId10"/>
    <p:sldId id="432" r:id="rId11"/>
    <p:sldId id="449" r:id="rId12"/>
    <p:sldId id="446" r:id="rId13"/>
    <p:sldId id="450" r:id="rId14"/>
    <p:sldId id="431" r:id="rId15"/>
    <p:sldId id="445" r:id="rId16"/>
    <p:sldId id="447" r:id="rId17"/>
    <p:sldId id="430" r:id="rId18"/>
    <p:sldId id="435" r:id="rId19"/>
    <p:sldId id="434" r:id="rId20"/>
    <p:sldId id="436" r:id="rId21"/>
    <p:sldId id="480" r:id="rId22"/>
    <p:sldId id="438" r:id="rId23"/>
    <p:sldId id="440" r:id="rId24"/>
    <p:sldId id="428" r:id="rId25"/>
    <p:sldId id="425" r:id="rId26"/>
    <p:sldId id="451" r:id="rId27"/>
    <p:sldId id="475" r:id="rId28"/>
    <p:sldId id="479" r:id="rId2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66"/>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8" autoAdjust="0"/>
  </p:normalViewPr>
  <p:slideViewPr>
    <p:cSldViewPr>
      <p:cViewPr varScale="1">
        <p:scale>
          <a:sx n="126" d="100"/>
          <a:sy n="126" d="100"/>
        </p:scale>
        <p:origin x="-11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794" y="-9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1" y="0"/>
            <a:ext cx="3038475" cy="463550"/>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lvl1pPr defTabSz="925513">
              <a:defRPr sz="1200">
                <a:latin typeface="Times New Roman" pitchFamily="18" charset="0"/>
              </a:defRPr>
            </a:lvl1pPr>
          </a:lstStyle>
          <a:p>
            <a:pPr>
              <a:defRPr/>
            </a:pPr>
            <a:endParaRPr lang="en-US" dirty="0"/>
          </a:p>
        </p:txBody>
      </p:sp>
      <p:sp>
        <p:nvSpPr>
          <p:cNvPr id="13315" name="Rectangle 3"/>
          <p:cNvSpPr>
            <a:spLocks noGrp="1" noChangeArrowheads="1"/>
          </p:cNvSpPr>
          <p:nvPr>
            <p:ph type="dt" sz="quarter" idx="1"/>
          </p:nvPr>
        </p:nvSpPr>
        <p:spPr bwMode="auto">
          <a:xfrm>
            <a:off x="3971926" y="0"/>
            <a:ext cx="3038475" cy="463550"/>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lvl1pPr algn="r" defTabSz="925513">
              <a:defRPr sz="1200">
                <a:latin typeface="Times New Roman" pitchFamily="18" charset="0"/>
              </a:defRPr>
            </a:lvl1pPr>
          </a:lstStyle>
          <a:p>
            <a:pPr>
              <a:defRPr/>
            </a:pPr>
            <a:endParaRPr lang="en-US" dirty="0"/>
          </a:p>
        </p:txBody>
      </p:sp>
      <p:sp>
        <p:nvSpPr>
          <p:cNvPr id="13316" name="Rectangle 4"/>
          <p:cNvSpPr>
            <a:spLocks noGrp="1" noChangeArrowheads="1"/>
          </p:cNvSpPr>
          <p:nvPr>
            <p:ph type="ftr" sz="quarter" idx="2"/>
          </p:nvPr>
        </p:nvSpPr>
        <p:spPr bwMode="auto">
          <a:xfrm>
            <a:off x="1" y="8832850"/>
            <a:ext cx="3038475" cy="463550"/>
          </a:xfrm>
          <a:prstGeom prst="rect">
            <a:avLst/>
          </a:prstGeom>
          <a:noFill/>
          <a:ln w="9525">
            <a:noFill/>
            <a:miter lim="800000"/>
            <a:headEnd/>
            <a:tailEnd/>
          </a:ln>
          <a:effectLst/>
        </p:spPr>
        <p:txBody>
          <a:bodyPr vert="horz" wrap="square" lIns="92724" tIns="46362" rIns="92724" bIns="46362" numCol="1" anchor="b" anchorCtr="0" compatLnSpc="1">
            <a:prstTxWarp prst="textNoShape">
              <a:avLst/>
            </a:prstTxWarp>
          </a:bodyPr>
          <a:lstStyle>
            <a:lvl1pPr defTabSz="925513">
              <a:defRPr sz="1200">
                <a:latin typeface="Times New Roman" pitchFamily="18" charset="0"/>
              </a:defRPr>
            </a:lvl1pPr>
          </a:lstStyle>
          <a:p>
            <a:pPr>
              <a:defRPr/>
            </a:pPr>
            <a:endParaRPr lang="en-US" dirty="0"/>
          </a:p>
        </p:txBody>
      </p:sp>
      <p:sp>
        <p:nvSpPr>
          <p:cNvPr id="13317" name="Rectangle 5"/>
          <p:cNvSpPr>
            <a:spLocks noGrp="1" noChangeArrowheads="1"/>
          </p:cNvSpPr>
          <p:nvPr>
            <p:ph type="sldNum" sz="quarter" idx="3"/>
          </p:nvPr>
        </p:nvSpPr>
        <p:spPr bwMode="auto">
          <a:xfrm>
            <a:off x="3971926" y="8832850"/>
            <a:ext cx="3038475" cy="463550"/>
          </a:xfrm>
          <a:prstGeom prst="rect">
            <a:avLst/>
          </a:prstGeom>
          <a:noFill/>
          <a:ln w="9525">
            <a:noFill/>
            <a:miter lim="800000"/>
            <a:headEnd/>
            <a:tailEnd/>
          </a:ln>
          <a:effectLst/>
        </p:spPr>
        <p:txBody>
          <a:bodyPr vert="horz" wrap="square" lIns="92724" tIns="46362" rIns="92724" bIns="46362" numCol="1" anchor="b" anchorCtr="0" compatLnSpc="1">
            <a:prstTxWarp prst="textNoShape">
              <a:avLst/>
            </a:prstTxWarp>
          </a:bodyPr>
          <a:lstStyle>
            <a:lvl1pPr algn="r" defTabSz="925513">
              <a:defRPr sz="1200">
                <a:latin typeface="Times New Roman" pitchFamily="18" charset="0"/>
              </a:defRPr>
            </a:lvl1pPr>
          </a:lstStyle>
          <a:p>
            <a:pPr>
              <a:defRPr/>
            </a:pPr>
            <a:fld id="{D3803178-A12A-4011-A4DB-7478097B7EBE}" type="slidenum">
              <a:rPr lang="en-US"/>
              <a:pPr>
                <a:defRPr/>
              </a:pPr>
              <a:t>‹#›</a:t>
            </a:fld>
            <a:endParaRPr lang="en-US" dirty="0"/>
          </a:p>
        </p:txBody>
      </p:sp>
    </p:spTree>
    <p:extLst>
      <p:ext uri="{BB962C8B-B14F-4D97-AF65-F5344CB8AC3E}">
        <p14:creationId xmlns:p14="http://schemas.microsoft.com/office/powerpoint/2010/main" val="19101537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1" y="0"/>
            <a:ext cx="3038475" cy="463550"/>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lvl1pPr defTabSz="925513">
              <a:defRPr sz="1200">
                <a:latin typeface="Times New Roman" pitchFamily="18" charset="0"/>
              </a:defRPr>
            </a:lvl1pPr>
          </a:lstStyle>
          <a:p>
            <a:pPr>
              <a:defRPr/>
            </a:pPr>
            <a:endParaRPr lang="en-US" dirty="0"/>
          </a:p>
        </p:txBody>
      </p:sp>
      <p:sp>
        <p:nvSpPr>
          <p:cNvPr id="16387" name="Rectangle 3"/>
          <p:cNvSpPr>
            <a:spLocks noGrp="1" noChangeArrowheads="1"/>
          </p:cNvSpPr>
          <p:nvPr>
            <p:ph type="dt" idx="1"/>
          </p:nvPr>
        </p:nvSpPr>
        <p:spPr bwMode="auto">
          <a:xfrm>
            <a:off x="3971926" y="0"/>
            <a:ext cx="3038475" cy="463550"/>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lvl1pPr algn="r" defTabSz="925513">
              <a:defRPr sz="1200">
                <a:latin typeface="Times New Roman" pitchFamily="18" charset="0"/>
              </a:defRPr>
            </a:lvl1pPr>
          </a:lstStyle>
          <a:p>
            <a:pPr>
              <a:defRPr/>
            </a:pPr>
            <a:endParaRPr lang="en-US" dirty="0"/>
          </a:p>
        </p:txBody>
      </p:sp>
      <p:sp>
        <p:nvSpPr>
          <p:cNvPr id="11268" name="Rectangle 4"/>
          <p:cNvSpPr>
            <a:spLocks noGrp="1" noRot="1" noChangeAspect="1" noChangeArrowheads="1" noTextEdit="1"/>
          </p:cNvSpPr>
          <p:nvPr>
            <p:ph type="sldImg" idx="2"/>
          </p:nvPr>
        </p:nvSpPr>
        <p:spPr bwMode="auto">
          <a:xfrm>
            <a:off x="1181100" y="696913"/>
            <a:ext cx="4649788" cy="34877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9" name="Rectangle 5"/>
          <p:cNvSpPr>
            <a:spLocks noGrp="1" noChangeArrowheads="1"/>
          </p:cNvSpPr>
          <p:nvPr>
            <p:ph type="body" sz="quarter" idx="3"/>
          </p:nvPr>
        </p:nvSpPr>
        <p:spPr bwMode="auto">
          <a:xfrm>
            <a:off x="935039" y="4416427"/>
            <a:ext cx="5140325" cy="4183063"/>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1" y="8832850"/>
            <a:ext cx="3038475" cy="463550"/>
          </a:xfrm>
          <a:prstGeom prst="rect">
            <a:avLst/>
          </a:prstGeom>
          <a:noFill/>
          <a:ln w="9525">
            <a:noFill/>
            <a:miter lim="800000"/>
            <a:headEnd/>
            <a:tailEnd/>
          </a:ln>
          <a:effectLst/>
        </p:spPr>
        <p:txBody>
          <a:bodyPr vert="horz" wrap="square" lIns="92724" tIns="46362" rIns="92724" bIns="46362" numCol="1" anchor="b" anchorCtr="0" compatLnSpc="1">
            <a:prstTxWarp prst="textNoShape">
              <a:avLst/>
            </a:prstTxWarp>
          </a:bodyPr>
          <a:lstStyle>
            <a:lvl1pPr defTabSz="925513">
              <a:defRPr sz="1200">
                <a:latin typeface="Times New Roman" pitchFamily="18" charset="0"/>
              </a:defRPr>
            </a:lvl1pPr>
          </a:lstStyle>
          <a:p>
            <a:pPr>
              <a:defRPr/>
            </a:pPr>
            <a:endParaRPr lang="en-US" dirty="0"/>
          </a:p>
        </p:txBody>
      </p:sp>
      <p:sp>
        <p:nvSpPr>
          <p:cNvPr id="16391" name="Rectangle 7"/>
          <p:cNvSpPr>
            <a:spLocks noGrp="1" noChangeArrowheads="1"/>
          </p:cNvSpPr>
          <p:nvPr>
            <p:ph type="sldNum" sz="quarter" idx="5"/>
          </p:nvPr>
        </p:nvSpPr>
        <p:spPr bwMode="auto">
          <a:xfrm>
            <a:off x="3971926" y="8832850"/>
            <a:ext cx="3038475" cy="463550"/>
          </a:xfrm>
          <a:prstGeom prst="rect">
            <a:avLst/>
          </a:prstGeom>
          <a:noFill/>
          <a:ln w="9525">
            <a:noFill/>
            <a:miter lim="800000"/>
            <a:headEnd/>
            <a:tailEnd/>
          </a:ln>
          <a:effectLst/>
        </p:spPr>
        <p:txBody>
          <a:bodyPr vert="horz" wrap="square" lIns="92724" tIns="46362" rIns="92724" bIns="46362" numCol="1" anchor="b" anchorCtr="0" compatLnSpc="1">
            <a:prstTxWarp prst="textNoShape">
              <a:avLst/>
            </a:prstTxWarp>
          </a:bodyPr>
          <a:lstStyle>
            <a:lvl1pPr algn="r" defTabSz="925513">
              <a:defRPr sz="1200">
                <a:latin typeface="Times New Roman" pitchFamily="18" charset="0"/>
              </a:defRPr>
            </a:lvl1pPr>
          </a:lstStyle>
          <a:p>
            <a:pPr>
              <a:defRPr/>
            </a:pPr>
            <a:fld id="{3C478944-66EA-4DC8-A804-A131BA4383BF}" type="slidenum">
              <a:rPr lang="en-US"/>
              <a:pPr>
                <a:defRPr/>
              </a:pPr>
              <a:t>‹#›</a:t>
            </a:fld>
            <a:endParaRPr lang="en-US" dirty="0"/>
          </a:p>
        </p:txBody>
      </p:sp>
    </p:spTree>
    <p:extLst>
      <p:ext uri="{BB962C8B-B14F-4D97-AF65-F5344CB8AC3E}">
        <p14:creationId xmlns:p14="http://schemas.microsoft.com/office/powerpoint/2010/main" val="2624302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Arial" charset="0"/>
              </a:defRPr>
            </a:lvl1pPr>
            <a:lvl2pPr marL="742950" indent="-285750" defTabSz="925513">
              <a:defRPr>
                <a:solidFill>
                  <a:schemeClr val="tx1"/>
                </a:solidFill>
                <a:latin typeface="Arial" charset="0"/>
              </a:defRPr>
            </a:lvl2pPr>
            <a:lvl3pPr marL="1143000" indent="-228600" defTabSz="925513">
              <a:defRPr>
                <a:solidFill>
                  <a:schemeClr val="tx1"/>
                </a:solidFill>
                <a:latin typeface="Arial" charset="0"/>
              </a:defRPr>
            </a:lvl3pPr>
            <a:lvl4pPr marL="1600200" indent="-228600" defTabSz="925513">
              <a:defRPr>
                <a:solidFill>
                  <a:schemeClr val="tx1"/>
                </a:solidFill>
                <a:latin typeface="Arial" charset="0"/>
              </a:defRPr>
            </a:lvl4pPr>
            <a:lvl5pPr marL="2057400" indent="-228600" defTabSz="925513">
              <a:defRPr>
                <a:solidFill>
                  <a:schemeClr val="tx1"/>
                </a:solidFill>
                <a:latin typeface="Arial" charset="0"/>
              </a:defRPr>
            </a:lvl5pPr>
            <a:lvl6pPr marL="2514600" indent="-228600" defTabSz="925513" eaLnBrk="0" fontAlgn="base" hangingPunct="0">
              <a:spcBef>
                <a:spcPct val="0"/>
              </a:spcBef>
              <a:spcAft>
                <a:spcPct val="0"/>
              </a:spcAft>
              <a:defRPr>
                <a:solidFill>
                  <a:schemeClr val="tx1"/>
                </a:solidFill>
                <a:latin typeface="Arial" charset="0"/>
              </a:defRPr>
            </a:lvl6pPr>
            <a:lvl7pPr marL="2971800" indent="-228600" defTabSz="925513" eaLnBrk="0" fontAlgn="base" hangingPunct="0">
              <a:spcBef>
                <a:spcPct val="0"/>
              </a:spcBef>
              <a:spcAft>
                <a:spcPct val="0"/>
              </a:spcAft>
              <a:defRPr>
                <a:solidFill>
                  <a:schemeClr val="tx1"/>
                </a:solidFill>
                <a:latin typeface="Arial" charset="0"/>
              </a:defRPr>
            </a:lvl7pPr>
            <a:lvl8pPr marL="3429000" indent="-228600" defTabSz="925513" eaLnBrk="0" fontAlgn="base" hangingPunct="0">
              <a:spcBef>
                <a:spcPct val="0"/>
              </a:spcBef>
              <a:spcAft>
                <a:spcPct val="0"/>
              </a:spcAft>
              <a:defRPr>
                <a:solidFill>
                  <a:schemeClr val="tx1"/>
                </a:solidFill>
                <a:latin typeface="Arial" charset="0"/>
              </a:defRPr>
            </a:lvl8pPr>
            <a:lvl9pPr marL="3886200" indent="-228600" defTabSz="925513" eaLnBrk="0" fontAlgn="base" hangingPunct="0">
              <a:spcBef>
                <a:spcPct val="0"/>
              </a:spcBef>
              <a:spcAft>
                <a:spcPct val="0"/>
              </a:spcAft>
              <a:defRPr>
                <a:solidFill>
                  <a:schemeClr val="tx1"/>
                </a:solidFill>
                <a:latin typeface="Arial" charset="0"/>
              </a:defRPr>
            </a:lvl9pPr>
          </a:lstStyle>
          <a:p>
            <a:fld id="{18F865E0-FE39-4D92-9118-9F42CE41D44F}" type="slidenum">
              <a:rPr lang="en-US" altLang="en-US" smtClean="0">
                <a:latin typeface="Times New Roman" pitchFamily="18" charset="0"/>
              </a:rPr>
              <a:pPr/>
              <a:t>1</a:t>
            </a:fld>
            <a:endParaRPr lang="en-US" altLang="en-US" dirty="0" smtClean="0">
              <a:latin typeface="Times New Roman" pitchFamily="18"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A6065D7-D2E6-46C3-AB58-CB0D11DF621D}" type="slidenum">
              <a:rPr lang="en-US"/>
              <a:pPr>
                <a:defRPr/>
              </a:pPr>
              <a:t>‹#›</a:t>
            </a:fld>
            <a:endParaRPr lang="en-US" dirty="0"/>
          </a:p>
        </p:txBody>
      </p:sp>
    </p:spTree>
    <p:extLst>
      <p:ext uri="{BB962C8B-B14F-4D97-AF65-F5344CB8AC3E}">
        <p14:creationId xmlns:p14="http://schemas.microsoft.com/office/powerpoint/2010/main" val="159097509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895573E-64E3-40E3-B70B-904CBD7E35CD}" type="slidenum">
              <a:rPr lang="en-US"/>
              <a:pPr>
                <a:defRPr/>
              </a:pPr>
              <a:t>‹#›</a:t>
            </a:fld>
            <a:endParaRPr lang="en-US" dirty="0"/>
          </a:p>
        </p:txBody>
      </p:sp>
    </p:spTree>
    <p:extLst>
      <p:ext uri="{BB962C8B-B14F-4D97-AF65-F5344CB8AC3E}">
        <p14:creationId xmlns:p14="http://schemas.microsoft.com/office/powerpoint/2010/main" val="35280050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5245B5E-0E5C-4F3B-B8AE-58B44583030A}" type="slidenum">
              <a:rPr lang="en-US"/>
              <a:pPr>
                <a:defRPr/>
              </a:pPr>
              <a:t>‹#›</a:t>
            </a:fld>
            <a:endParaRPr lang="en-US" dirty="0"/>
          </a:p>
        </p:txBody>
      </p:sp>
    </p:spTree>
    <p:extLst>
      <p:ext uri="{BB962C8B-B14F-4D97-AF65-F5344CB8AC3E}">
        <p14:creationId xmlns:p14="http://schemas.microsoft.com/office/powerpoint/2010/main" val="415775174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ln/>
        </p:spPr>
        <p:txBody>
          <a:bodyPr/>
          <a:lstStyle>
            <a:lvl1pPr>
              <a:defRPr/>
            </a:lvl1pPr>
          </a:lstStyle>
          <a:p>
            <a:pPr>
              <a:defRPr/>
            </a:pPr>
            <a:fld id="{16BDF9A2-6214-4238-8206-8F87CC60AFF5}" type="slidenum">
              <a:rPr lang="en-US"/>
              <a:pPr>
                <a:defRPr/>
              </a:pPr>
              <a:t>‹#›</a:t>
            </a:fld>
            <a:endParaRPr lang="en-US" dirty="0"/>
          </a:p>
        </p:txBody>
      </p:sp>
    </p:spTree>
    <p:extLst>
      <p:ext uri="{BB962C8B-B14F-4D97-AF65-F5344CB8AC3E}">
        <p14:creationId xmlns:p14="http://schemas.microsoft.com/office/powerpoint/2010/main" val="1615852655"/>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55CB4F1-1B6E-4DF0-AD1E-99B6C51F57DE}" type="slidenum">
              <a:rPr lang="en-US"/>
              <a:pPr>
                <a:defRPr/>
              </a:pPr>
              <a:t>‹#›</a:t>
            </a:fld>
            <a:endParaRPr lang="en-US" dirty="0"/>
          </a:p>
        </p:txBody>
      </p:sp>
    </p:spTree>
    <p:extLst>
      <p:ext uri="{BB962C8B-B14F-4D97-AF65-F5344CB8AC3E}">
        <p14:creationId xmlns:p14="http://schemas.microsoft.com/office/powerpoint/2010/main" val="426724800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aseline="0"/>
            </a:lvl1pPr>
          </a:lstStyle>
          <a:p>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94DC6C2-70B4-41D7-AFF8-D72F09488E96}" type="slidenum">
              <a:rPr lang="en-US"/>
              <a:pPr>
                <a:defRPr/>
              </a:pPr>
              <a:t>‹#›</a:t>
            </a:fld>
            <a:endParaRPr lang="en-US" dirty="0"/>
          </a:p>
        </p:txBody>
      </p:sp>
    </p:spTree>
    <p:extLst>
      <p:ext uri="{BB962C8B-B14F-4D97-AF65-F5344CB8AC3E}">
        <p14:creationId xmlns:p14="http://schemas.microsoft.com/office/powerpoint/2010/main" val="347878036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0725C61-874C-4FE3-8736-B838AF7DA81B}" type="slidenum">
              <a:rPr lang="en-US"/>
              <a:pPr>
                <a:defRPr/>
              </a:pPr>
              <a:t>‹#›</a:t>
            </a:fld>
            <a:endParaRPr lang="en-US" dirty="0"/>
          </a:p>
        </p:txBody>
      </p:sp>
    </p:spTree>
    <p:extLst>
      <p:ext uri="{BB962C8B-B14F-4D97-AF65-F5344CB8AC3E}">
        <p14:creationId xmlns:p14="http://schemas.microsoft.com/office/powerpoint/2010/main" val="95812667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7FC39E4-C4AE-4A40-81CC-DBE9B2884EE9}" type="slidenum">
              <a:rPr lang="en-US"/>
              <a:pPr>
                <a:defRPr/>
              </a:pPr>
              <a:t>‹#›</a:t>
            </a:fld>
            <a:endParaRPr lang="en-US" dirty="0"/>
          </a:p>
        </p:txBody>
      </p:sp>
    </p:spTree>
    <p:extLst>
      <p:ext uri="{BB962C8B-B14F-4D97-AF65-F5344CB8AC3E}">
        <p14:creationId xmlns:p14="http://schemas.microsoft.com/office/powerpoint/2010/main" val="307073841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DA9E8BE-EC3D-40CB-9C9D-8CBD5100AD1F}" type="slidenum">
              <a:rPr lang="en-US"/>
              <a:pPr>
                <a:defRPr/>
              </a:pPr>
              <a:t>‹#›</a:t>
            </a:fld>
            <a:endParaRPr lang="en-US" dirty="0"/>
          </a:p>
        </p:txBody>
      </p:sp>
    </p:spTree>
    <p:extLst>
      <p:ext uri="{BB962C8B-B14F-4D97-AF65-F5344CB8AC3E}">
        <p14:creationId xmlns:p14="http://schemas.microsoft.com/office/powerpoint/2010/main" val="215381873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461D236C-C188-487E-BE05-7CE6A98F2F74}" type="slidenum">
              <a:rPr lang="en-US"/>
              <a:pPr>
                <a:defRPr/>
              </a:pPr>
              <a:t>‹#›</a:t>
            </a:fld>
            <a:endParaRPr lang="en-US" dirty="0"/>
          </a:p>
        </p:txBody>
      </p:sp>
    </p:spTree>
    <p:extLst>
      <p:ext uri="{BB962C8B-B14F-4D97-AF65-F5344CB8AC3E}">
        <p14:creationId xmlns:p14="http://schemas.microsoft.com/office/powerpoint/2010/main" val="345492638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C24D8F2-1344-46FE-A30B-DF7376810728}" type="slidenum">
              <a:rPr lang="en-US"/>
              <a:pPr>
                <a:defRPr/>
              </a:pPr>
              <a:t>‹#›</a:t>
            </a:fld>
            <a:endParaRPr lang="en-US" dirty="0"/>
          </a:p>
        </p:txBody>
      </p:sp>
    </p:spTree>
    <p:extLst>
      <p:ext uri="{BB962C8B-B14F-4D97-AF65-F5344CB8AC3E}">
        <p14:creationId xmlns:p14="http://schemas.microsoft.com/office/powerpoint/2010/main" val="308543270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D1425B8-0AB3-42A3-A85A-800940379030}" type="slidenum">
              <a:rPr lang="en-US"/>
              <a:pPr>
                <a:defRPr/>
              </a:pPr>
              <a:t>‹#›</a:t>
            </a:fld>
            <a:endParaRPr lang="en-US" dirty="0"/>
          </a:p>
        </p:txBody>
      </p:sp>
    </p:spTree>
    <p:extLst>
      <p:ext uri="{BB962C8B-B14F-4D97-AF65-F5344CB8AC3E}">
        <p14:creationId xmlns:p14="http://schemas.microsoft.com/office/powerpoint/2010/main" val="243726326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A202B83-623D-403D-B069-B4CFAEF2ADD1}" type="slidenum">
              <a:rPr lang="en-US"/>
              <a:pPr>
                <a:defRPr/>
              </a:pPr>
              <a:t>‹#›</a:t>
            </a:fld>
            <a:endParaRPr lang="en-US" dirty="0"/>
          </a:p>
        </p:txBody>
      </p:sp>
    </p:spTree>
    <p:extLst>
      <p:ext uri="{BB962C8B-B14F-4D97-AF65-F5344CB8AC3E}">
        <p14:creationId xmlns:p14="http://schemas.microsoft.com/office/powerpoint/2010/main" val="47161995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2154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dirty="0"/>
          </a:p>
        </p:txBody>
      </p:sp>
      <p:sp>
        <p:nvSpPr>
          <p:cNvPr id="32154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dirty="0"/>
          </a:p>
        </p:txBody>
      </p:sp>
      <p:sp>
        <p:nvSpPr>
          <p:cNvPr id="32154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23EF8507-1D07-4BB7-88AB-86A0028B7939}"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Lst>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altLang="en-US" sz="4000" b="1" dirty="0" smtClean="0"/>
              <a:t/>
            </a:r>
            <a:br>
              <a:rPr lang="en-US" altLang="en-US" sz="4000" b="1" dirty="0" smtClean="0"/>
            </a:br>
            <a:r>
              <a:rPr lang="en-US" altLang="en-US" sz="4000" b="1" dirty="0" smtClean="0"/>
              <a:t/>
            </a:r>
            <a:br>
              <a:rPr lang="en-US" altLang="en-US" sz="4000" b="1" dirty="0" smtClean="0"/>
            </a:br>
            <a:r>
              <a:rPr lang="en-US" altLang="en-US" sz="2400" b="1" dirty="0" smtClean="0"/>
              <a:t>State of Minnesota</a:t>
            </a:r>
            <a:r>
              <a:rPr lang="en-US" altLang="en-US" sz="3200" b="1" dirty="0" smtClean="0"/>
              <a:t/>
            </a:r>
            <a:br>
              <a:rPr lang="en-US" altLang="en-US" sz="3200" b="1" dirty="0" smtClean="0"/>
            </a:br>
            <a:r>
              <a:rPr lang="en-US" altLang="en-US" sz="3200" b="1" dirty="0" smtClean="0"/>
              <a:t>Office of the Legislative Auditor _____________________________________</a:t>
            </a:r>
            <a:r>
              <a:rPr lang="en-US" altLang="en-US" sz="3600" b="1" dirty="0" smtClean="0"/>
              <a:t/>
            </a:r>
            <a:br>
              <a:rPr lang="en-US" altLang="en-US" sz="3600" b="1" dirty="0" smtClean="0"/>
            </a:br>
            <a:r>
              <a:rPr lang="en-US" altLang="en-US" sz="2800" dirty="0" smtClean="0"/>
              <a:t/>
            </a:r>
            <a:br>
              <a:rPr lang="en-US" altLang="en-US" sz="2800" dirty="0" smtClean="0"/>
            </a:br>
            <a:endParaRPr lang="en-US" altLang="en-US" sz="2800" dirty="0" smtClean="0"/>
          </a:p>
        </p:txBody>
      </p:sp>
      <p:sp>
        <p:nvSpPr>
          <p:cNvPr id="2051" name="Rectangle 3"/>
          <p:cNvSpPr>
            <a:spLocks noGrp="1" noChangeArrowheads="1"/>
          </p:cNvSpPr>
          <p:nvPr>
            <p:ph type="body" idx="1"/>
          </p:nvPr>
        </p:nvSpPr>
        <p:spPr>
          <a:xfrm>
            <a:off x="901700" y="2259013"/>
            <a:ext cx="7340600" cy="3767137"/>
          </a:xfrm>
        </p:spPr>
        <p:txBody>
          <a:bodyPr/>
          <a:lstStyle/>
          <a:p>
            <a:pPr marL="609600" indent="-609600" algn="ctr">
              <a:lnSpc>
                <a:spcPct val="90000"/>
              </a:lnSpc>
              <a:buFontTx/>
              <a:buNone/>
            </a:pPr>
            <a:r>
              <a:rPr lang="en-US" altLang="en-US" sz="4000" b="1" dirty="0" smtClean="0"/>
              <a:t>Department of Human Services</a:t>
            </a:r>
          </a:p>
          <a:p>
            <a:pPr marL="609600" indent="-609600" algn="ctr">
              <a:lnSpc>
                <a:spcPct val="90000"/>
              </a:lnSpc>
              <a:buFontTx/>
              <a:buNone/>
            </a:pPr>
            <a:r>
              <a:rPr lang="en-US" altLang="en-US" sz="2800" b="1" dirty="0" smtClean="0"/>
              <a:t>Oversight of MNsure Eligibility Determinations for </a:t>
            </a:r>
          </a:p>
          <a:p>
            <a:pPr marL="609600" indent="-609600" algn="ctr">
              <a:lnSpc>
                <a:spcPct val="90000"/>
              </a:lnSpc>
              <a:buFontTx/>
              <a:buNone/>
            </a:pPr>
            <a:r>
              <a:rPr lang="en-US" altLang="en-US" sz="2800" b="1" dirty="0" smtClean="0"/>
              <a:t>Public Health Care Programs</a:t>
            </a:r>
          </a:p>
          <a:p>
            <a:pPr marL="609600" indent="-609600" algn="ctr">
              <a:lnSpc>
                <a:spcPct val="90000"/>
              </a:lnSpc>
              <a:buFontTx/>
              <a:buNone/>
            </a:pPr>
            <a:r>
              <a:rPr lang="en-US" altLang="en-US" sz="1800" b="1" dirty="0" smtClean="0"/>
              <a:t>Issued November 12, 2014</a:t>
            </a:r>
          </a:p>
          <a:p>
            <a:pPr marL="609600" indent="-609600" algn="ctr">
              <a:lnSpc>
                <a:spcPct val="90000"/>
              </a:lnSpc>
              <a:buFontTx/>
              <a:buNone/>
            </a:pPr>
            <a:r>
              <a:rPr lang="en-US" altLang="en-US" sz="2800" b="1" dirty="0" smtClean="0"/>
              <a:t>________________</a:t>
            </a:r>
          </a:p>
          <a:p>
            <a:pPr marL="609600" indent="-609600" algn="ctr">
              <a:lnSpc>
                <a:spcPct val="90000"/>
              </a:lnSpc>
              <a:buFontTx/>
              <a:buNone/>
            </a:pPr>
            <a:endParaRPr lang="en-US" altLang="en-US" sz="2800" b="1" dirty="0" smtClean="0"/>
          </a:p>
          <a:p>
            <a:pPr marL="609600" indent="-609600" algn="ctr">
              <a:lnSpc>
                <a:spcPct val="90000"/>
              </a:lnSpc>
              <a:buFontTx/>
              <a:buNone/>
            </a:pPr>
            <a:r>
              <a:rPr lang="en-US" altLang="en-US" sz="2400" b="1" dirty="0" smtClean="0"/>
              <a:t>Health and Human Services Reform Committee</a:t>
            </a:r>
          </a:p>
          <a:p>
            <a:pPr marL="609600" indent="-609600" algn="ctr">
              <a:lnSpc>
                <a:spcPct val="90000"/>
              </a:lnSpc>
              <a:buFontTx/>
              <a:buNone/>
            </a:pPr>
            <a:r>
              <a:rPr lang="en-US" altLang="en-US" sz="2400" b="1" dirty="0" smtClean="0"/>
              <a:t>Minnesota House of Representatives</a:t>
            </a:r>
          </a:p>
          <a:p>
            <a:pPr marL="609600" indent="-609600" algn="ctr">
              <a:lnSpc>
                <a:spcPct val="90000"/>
              </a:lnSpc>
              <a:buFontTx/>
              <a:buNone/>
            </a:pPr>
            <a:r>
              <a:rPr lang="en-US" altLang="en-US" sz="2400" b="1" dirty="0" smtClean="0"/>
              <a:t>February 25, 2015</a:t>
            </a:r>
          </a:p>
        </p:txBody>
      </p:sp>
      <p:sp>
        <p:nvSpPr>
          <p:cNvPr id="2" name="Slide Number Placeholder 1"/>
          <p:cNvSpPr>
            <a:spLocks noGrp="1"/>
          </p:cNvSpPr>
          <p:nvPr>
            <p:ph type="sldNum" sz="quarter" idx="12"/>
          </p:nvPr>
        </p:nvSpPr>
        <p:spPr/>
        <p:txBody>
          <a:bodyPr/>
          <a:lstStyle/>
          <a:p>
            <a:pPr>
              <a:defRPr/>
            </a:pPr>
            <a:fld id="{194DC6C2-70B4-41D7-AFF8-D72F09488E96}" type="slidenum">
              <a:rPr lang="en-US" smtClean="0"/>
              <a:pPr>
                <a:defRPr/>
              </a:pPr>
              <a:t>1</a:t>
            </a:fld>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dirty="0" smtClean="0"/>
              <a:t>Methodology</a:t>
            </a:r>
          </a:p>
          <a:p>
            <a:pPr marL="0" indent="0">
              <a:buNone/>
            </a:pPr>
            <a:r>
              <a:rPr lang="en-US" dirty="0" smtClean="0"/>
              <a:t>Using data from the state’s medical payment system (MMIS) we identified the 167,179 people who enrolled into MA, MinnCare, and CHIP through MNsure, from October 1, 2013 through April 30, 2014.</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10</a:t>
            </a:fld>
            <a:endParaRPr lang="en-US" dirty="0"/>
          </a:p>
        </p:txBody>
      </p:sp>
    </p:spTree>
    <p:extLst>
      <p:ext uri="{BB962C8B-B14F-4D97-AF65-F5344CB8AC3E}">
        <p14:creationId xmlns:p14="http://schemas.microsoft.com/office/powerpoint/2010/main" val="60209437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r>
              <a:rPr lang="en-US" dirty="0" smtClean="0"/>
              <a:t>This included</a:t>
            </a:r>
          </a:p>
          <a:p>
            <a:pPr lvl="1"/>
            <a:r>
              <a:rPr lang="en-US" dirty="0" smtClean="0"/>
              <a:t>People who enrolled through the website</a:t>
            </a:r>
          </a:p>
          <a:p>
            <a:pPr lvl="1"/>
            <a:r>
              <a:rPr lang="en-US" dirty="0" smtClean="0"/>
              <a:t>People who worked with Mnsure, DHS, counties, navigators, </a:t>
            </a:r>
            <a:r>
              <a:rPr lang="en-US" dirty="0" smtClean="0"/>
              <a:t>brokers, </a:t>
            </a:r>
            <a:r>
              <a:rPr lang="en-US" dirty="0" smtClean="0"/>
              <a:t>or assisters to enroll through the website</a:t>
            </a:r>
          </a:p>
          <a:p>
            <a:pPr lvl="1"/>
            <a:r>
              <a:rPr lang="en-US" dirty="0" smtClean="0"/>
              <a:t>People who submitted paper applications to MNsure, DHS, or counties</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11</a:t>
            </a:fld>
            <a:endParaRPr lang="en-US" dirty="0"/>
          </a:p>
        </p:txBody>
      </p:sp>
    </p:spTree>
    <p:extLst>
      <p:ext uri="{BB962C8B-B14F-4D97-AF65-F5344CB8AC3E}">
        <p14:creationId xmlns:p14="http://schemas.microsoft.com/office/powerpoint/2010/main" val="249533726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r>
              <a:rPr lang="en-US" dirty="0" smtClean="0"/>
              <a:t>This DID NOT include</a:t>
            </a:r>
          </a:p>
          <a:p>
            <a:pPr lvl="1"/>
            <a:r>
              <a:rPr lang="en-US" dirty="0" smtClean="0"/>
              <a:t>People who were already on one of the public health care programs on October 1, 2013</a:t>
            </a:r>
          </a:p>
          <a:p>
            <a:pPr lvl="1"/>
            <a:r>
              <a:rPr lang="en-US" dirty="0" smtClean="0"/>
              <a:t>People who were </a:t>
            </a:r>
            <a:r>
              <a:rPr lang="en-US" b="1" dirty="0" smtClean="0"/>
              <a:t>denied</a:t>
            </a:r>
            <a:r>
              <a:rPr lang="en-US" dirty="0" smtClean="0"/>
              <a:t> </a:t>
            </a:r>
            <a:r>
              <a:rPr lang="en-US" dirty="0"/>
              <a:t>enrollment in a public health care </a:t>
            </a:r>
            <a:r>
              <a:rPr lang="en-US" dirty="0" smtClean="0"/>
              <a:t>program</a:t>
            </a:r>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12</a:t>
            </a:fld>
            <a:endParaRPr lang="en-US" dirty="0"/>
          </a:p>
        </p:txBody>
      </p:sp>
    </p:spTree>
    <p:extLst>
      <p:ext uri="{BB962C8B-B14F-4D97-AF65-F5344CB8AC3E}">
        <p14:creationId xmlns:p14="http://schemas.microsoft.com/office/powerpoint/2010/main" val="372016502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dirty="0" smtClean="0"/>
              <a:t>Methodology</a:t>
            </a:r>
          </a:p>
          <a:p>
            <a:pPr marL="0" indent="0">
              <a:buNone/>
            </a:pPr>
            <a:r>
              <a:rPr lang="en-US" dirty="0" smtClean="0"/>
              <a:t>We met with staff from DHS, MNsure, MN.IT, and county human service offices to understand:</a:t>
            </a:r>
          </a:p>
          <a:p>
            <a:pPr lvl="1"/>
            <a:r>
              <a:rPr lang="en-US" dirty="0" smtClean="0"/>
              <a:t>Problems resulting from MNsure’s implementation and how they were (or were not) resolved</a:t>
            </a:r>
          </a:p>
          <a:p>
            <a:pPr lvl="1"/>
            <a:r>
              <a:rPr lang="en-US" dirty="0" smtClean="0"/>
              <a:t>Training provided to DHS and county human services staff to access and use MNsure</a:t>
            </a:r>
          </a:p>
          <a:p>
            <a:pPr lvl="1"/>
            <a:endParaRPr lang="en-US" dirty="0" smtClean="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13</a:t>
            </a:fld>
            <a:endParaRPr lang="en-US" dirty="0"/>
          </a:p>
        </p:txBody>
      </p:sp>
    </p:spTree>
    <p:extLst>
      <p:ext uri="{BB962C8B-B14F-4D97-AF65-F5344CB8AC3E}">
        <p14:creationId xmlns:p14="http://schemas.microsoft.com/office/powerpoint/2010/main" val="140622060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dirty="0" smtClean="0"/>
              <a:t>Methodology</a:t>
            </a:r>
          </a:p>
          <a:p>
            <a:r>
              <a:rPr lang="en-US" dirty="0" smtClean="0"/>
              <a:t>Selected a sample of 100 cases</a:t>
            </a:r>
          </a:p>
          <a:p>
            <a:pPr lvl="1"/>
            <a:r>
              <a:rPr lang="en-US" dirty="0" smtClean="0"/>
              <a:t>60 from Medical Assistance</a:t>
            </a:r>
          </a:p>
          <a:p>
            <a:pPr lvl="1"/>
            <a:r>
              <a:rPr lang="en-US" dirty="0" smtClean="0"/>
              <a:t>25 from MinnesotaCare</a:t>
            </a:r>
          </a:p>
          <a:p>
            <a:pPr lvl="1"/>
            <a:r>
              <a:rPr lang="en-US" dirty="0" smtClean="0"/>
              <a:t>15 from Children’s Health Insurance Program</a:t>
            </a:r>
          </a:p>
          <a:p>
            <a:r>
              <a:rPr lang="en-US" dirty="0" smtClean="0"/>
              <a:t>These 100 cases included 193 people</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14</a:t>
            </a:fld>
            <a:endParaRPr lang="en-US" dirty="0"/>
          </a:p>
        </p:txBody>
      </p:sp>
    </p:spTree>
    <p:extLst>
      <p:ext uri="{BB962C8B-B14F-4D97-AF65-F5344CB8AC3E}">
        <p14:creationId xmlns:p14="http://schemas.microsoft.com/office/powerpoint/2010/main" val="361853425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dirty="0" smtClean="0"/>
              <a:t>Methodology</a:t>
            </a:r>
          </a:p>
          <a:p>
            <a:r>
              <a:rPr lang="en-US" dirty="0" smtClean="0"/>
              <a:t>Accessed data in MNsure about these cases and the people included in these cases</a:t>
            </a:r>
          </a:p>
          <a:p>
            <a:r>
              <a:rPr lang="en-US" dirty="0" smtClean="0"/>
              <a:t>Verified information to other sources</a:t>
            </a:r>
          </a:p>
          <a:p>
            <a:pPr lvl="1"/>
            <a:r>
              <a:rPr lang="en-US" dirty="0" smtClean="0"/>
              <a:t>Tax filings</a:t>
            </a:r>
          </a:p>
          <a:p>
            <a:pPr lvl="1"/>
            <a:r>
              <a:rPr lang="en-US" dirty="0" smtClean="0"/>
              <a:t>Wage and unemployment data</a:t>
            </a:r>
          </a:p>
          <a:p>
            <a:pPr lvl="1"/>
            <a:r>
              <a:rPr lang="en-US" dirty="0" smtClean="0"/>
              <a:t>Other DHS and county data</a:t>
            </a:r>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15</a:t>
            </a:fld>
            <a:endParaRPr lang="en-US" dirty="0"/>
          </a:p>
        </p:txBody>
      </p:sp>
    </p:spTree>
    <p:extLst>
      <p:ext uri="{BB962C8B-B14F-4D97-AF65-F5344CB8AC3E}">
        <p14:creationId xmlns:p14="http://schemas.microsoft.com/office/powerpoint/2010/main" val="90542548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lvl="0" indent="0" algn="ctr">
              <a:buNone/>
            </a:pPr>
            <a:r>
              <a:rPr lang="en-US" dirty="0">
                <a:solidFill>
                  <a:srgbClr val="FFFFFF"/>
                </a:solidFill>
              </a:rPr>
              <a:t>Methodology</a:t>
            </a:r>
          </a:p>
          <a:p>
            <a:r>
              <a:rPr lang="en-US" dirty="0" smtClean="0"/>
              <a:t>Where we could, we analyzed the entire population of public health care program enrollments through MNsure to determine the full scope of an exception</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16</a:t>
            </a:fld>
            <a:endParaRPr lang="en-US" dirty="0"/>
          </a:p>
        </p:txBody>
      </p:sp>
    </p:spTree>
    <p:extLst>
      <p:ext uri="{BB962C8B-B14F-4D97-AF65-F5344CB8AC3E}">
        <p14:creationId xmlns:p14="http://schemas.microsoft.com/office/powerpoint/2010/main" val="347863872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b="1" dirty="0" smtClean="0"/>
              <a:t>Overall results</a:t>
            </a:r>
          </a:p>
          <a:p>
            <a:r>
              <a:rPr lang="en-US" dirty="0" smtClean="0"/>
              <a:t>Nearly 17% of the people we tested were not eligible for the public health care program in which they were enrolled</a:t>
            </a:r>
          </a:p>
          <a:p>
            <a:pPr lvl="1"/>
            <a:r>
              <a:rPr lang="en-US" dirty="0" smtClean="0"/>
              <a:t>Some belonged in another public health care program</a:t>
            </a:r>
          </a:p>
          <a:p>
            <a:pPr lvl="1"/>
            <a:r>
              <a:rPr lang="en-US" dirty="0" smtClean="0"/>
              <a:t>A few should not have been enrolled in any of the public health care programs</a:t>
            </a:r>
          </a:p>
          <a:p>
            <a:pPr marL="457200" lvl="1" indent="0">
              <a:buNone/>
            </a:pP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17</a:t>
            </a:fld>
            <a:endParaRPr lang="en-US" dirty="0"/>
          </a:p>
        </p:txBody>
      </p:sp>
    </p:spTree>
    <p:extLst>
      <p:ext uri="{BB962C8B-B14F-4D97-AF65-F5344CB8AC3E}">
        <p14:creationId xmlns:p14="http://schemas.microsoft.com/office/powerpoint/2010/main" val="267817763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r>
              <a:rPr lang="en-US" dirty="0" smtClean="0"/>
              <a:t>Finding 1 (Page 7)</a:t>
            </a:r>
          </a:p>
          <a:p>
            <a:pPr lvl="1"/>
            <a:r>
              <a:rPr lang="en-US" dirty="0" smtClean="0"/>
              <a:t>Overall finding, with some examples </a:t>
            </a:r>
          </a:p>
          <a:p>
            <a:r>
              <a:rPr lang="en-US" dirty="0" smtClean="0"/>
              <a:t>Findings 5 – 10 (Pages 14 – 29)</a:t>
            </a:r>
          </a:p>
          <a:p>
            <a:pPr lvl="1"/>
            <a:r>
              <a:rPr lang="en-US" dirty="0" smtClean="0"/>
              <a:t>Further discussion of specific types of exceptions</a:t>
            </a:r>
          </a:p>
          <a:p>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18</a:t>
            </a:fld>
            <a:endParaRPr lang="en-US" dirty="0"/>
          </a:p>
        </p:txBody>
      </p:sp>
    </p:spTree>
    <p:extLst>
      <p:ext uri="{BB962C8B-B14F-4D97-AF65-F5344CB8AC3E}">
        <p14:creationId xmlns:p14="http://schemas.microsoft.com/office/powerpoint/2010/main" val="3556806213"/>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dirty="0" smtClean="0"/>
              <a:t>Exception Examples</a:t>
            </a:r>
          </a:p>
          <a:p>
            <a:pPr marL="0" indent="0">
              <a:buNone/>
            </a:pPr>
            <a:r>
              <a:rPr lang="en-US" dirty="0" smtClean="0"/>
              <a:t>MNsure provided applicants with wrong income information (Finding 1, page 7)</a:t>
            </a:r>
          </a:p>
          <a:p>
            <a:pPr marL="0" indent="0">
              <a:buNone/>
            </a:pPr>
            <a:r>
              <a:rPr lang="en-US" dirty="0" smtClean="0"/>
              <a:t>Employer ID numbers were shown as income:</a:t>
            </a:r>
          </a:p>
          <a:p>
            <a:pPr marL="0" indent="0" algn="ctr">
              <a:buNone/>
            </a:pPr>
            <a:r>
              <a:rPr lang="en-US" dirty="0" smtClean="0"/>
              <a:t>Employer ID 41-5777140 was shown as </a:t>
            </a:r>
            <a:r>
              <a:rPr lang="en-US" sz="4400" dirty="0" smtClean="0"/>
              <a:t>$415,777,140</a:t>
            </a:r>
          </a:p>
          <a:p>
            <a:pPr marL="0" indent="0" algn="ctr">
              <a:buNone/>
            </a:pP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19</a:t>
            </a:fld>
            <a:endParaRPr lang="en-US" dirty="0"/>
          </a:p>
        </p:txBody>
      </p:sp>
    </p:spTree>
    <p:extLst>
      <p:ext uri="{BB962C8B-B14F-4D97-AF65-F5344CB8AC3E}">
        <p14:creationId xmlns:p14="http://schemas.microsoft.com/office/powerpoint/2010/main" val="95456332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buNone/>
            </a:pPr>
            <a:r>
              <a:rPr lang="en-US" dirty="0" smtClean="0"/>
              <a:t>DHS is responsible for ensuring that the state correctly determines whether people are eligible to receive benefits from the state’s public health care programs</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2</a:t>
            </a:fld>
            <a:endParaRPr lang="en-US" dirty="0"/>
          </a:p>
        </p:txBody>
      </p:sp>
    </p:spTree>
    <p:extLst>
      <p:ext uri="{BB962C8B-B14F-4D97-AF65-F5344CB8AC3E}">
        <p14:creationId xmlns:p14="http://schemas.microsoft.com/office/powerpoint/2010/main" val="2763819727"/>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dirty="0" smtClean="0"/>
              <a:t>Exception Examples</a:t>
            </a:r>
          </a:p>
          <a:p>
            <a:pPr marL="0" indent="0">
              <a:buNone/>
            </a:pPr>
            <a:r>
              <a:rPr lang="en-US" dirty="0" smtClean="0"/>
              <a:t>24 enrollees (out of the whole population) had duplicate accounts (Finding 1, page 8)</a:t>
            </a:r>
          </a:p>
          <a:p>
            <a:pPr lvl="1"/>
            <a:r>
              <a:rPr lang="en-US" dirty="0" smtClean="0"/>
              <a:t>Same Social Security Number</a:t>
            </a:r>
          </a:p>
          <a:p>
            <a:pPr lvl="1"/>
            <a:r>
              <a:rPr lang="en-US" dirty="0" smtClean="0"/>
              <a:t>Same name and birthdate</a:t>
            </a:r>
          </a:p>
          <a:p>
            <a:pPr lvl="1"/>
            <a:r>
              <a:rPr lang="en-US" dirty="0" smtClean="0"/>
              <a:t>Almost $45,000 in duplicate payments</a:t>
            </a:r>
          </a:p>
          <a:p>
            <a:pPr lvl="1"/>
            <a:r>
              <a:rPr lang="en-US" dirty="0" smtClean="0"/>
              <a:t>A third of the duplicate accounts had not been detected</a:t>
            </a:r>
          </a:p>
          <a:p>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20</a:t>
            </a:fld>
            <a:endParaRPr lang="en-US" dirty="0"/>
          </a:p>
        </p:txBody>
      </p:sp>
    </p:spTree>
    <p:extLst>
      <p:ext uri="{BB962C8B-B14F-4D97-AF65-F5344CB8AC3E}">
        <p14:creationId xmlns:p14="http://schemas.microsoft.com/office/powerpoint/2010/main" val="232952820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2375989140"/>
              </p:ext>
            </p:extLst>
          </p:nvPr>
        </p:nvGraphicFramePr>
        <p:xfrm>
          <a:off x="1828800" y="4419600"/>
          <a:ext cx="5791200" cy="1752600"/>
        </p:xfrm>
        <a:graphic>
          <a:graphicData uri="http://schemas.openxmlformats.org/drawingml/2006/table">
            <a:tbl>
              <a:tblPr firstRow="1" bandRow="1">
                <a:tableStyleId>{5C22544A-7EE6-4342-B048-85BDC9FD1C3A}</a:tableStyleId>
              </a:tblPr>
              <a:tblGrid>
                <a:gridCol w="1752600"/>
                <a:gridCol w="2209800"/>
                <a:gridCol w="1828800"/>
              </a:tblGrid>
              <a:tr h="370840">
                <a:tc>
                  <a:txBody>
                    <a:bodyPr/>
                    <a:lstStyle/>
                    <a:p>
                      <a:pPr algn="ctr"/>
                      <a:r>
                        <a:rPr lang="en-US" dirty="0" smtClean="0">
                          <a:solidFill>
                            <a:srgbClr val="002060"/>
                          </a:solidFill>
                        </a:rPr>
                        <a:t>Program</a:t>
                      </a:r>
                      <a:endParaRPr lang="en-US" dirty="0">
                        <a:solidFill>
                          <a:srgbClr val="002060"/>
                        </a:solidFill>
                      </a:endParaRPr>
                    </a:p>
                  </a:txBody>
                  <a:tcPr>
                    <a:solidFill>
                      <a:srgbClr val="FFFF66"/>
                    </a:solidFill>
                  </a:tcPr>
                </a:tc>
                <a:tc>
                  <a:txBody>
                    <a:bodyPr/>
                    <a:lstStyle/>
                    <a:p>
                      <a:pPr algn="ctr"/>
                      <a:r>
                        <a:rPr lang="en-US" dirty="0" smtClean="0">
                          <a:solidFill>
                            <a:srgbClr val="002060"/>
                          </a:solidFill>
                        </a:rPr>
                        <a:t>Citizenship / Immigration Status</a:t>
                      </a:r>
                      <a:endParaRPr lang="en-US" dirty="0">
                        <a:solidFill>
                          <a:srgbClr val="002060"/>
                        </a:solidFill>
                      </a:endParaRPr>
                    </a:p>
                  </a:txBody>
                  <a:tcPr>
                    <a:solidFill>
                      <a:srgbClr val="FFFF66"/>
                    </a:solidFill>
                  </a:tcPr>
                </a:tc>
                <a:tc>
                  <a:txBody>
                    <a:bodyPr/>
                    <a:lstStyle/>
                    <a:p>
                      <a:pPr algn="ctr"/>
                      <a:r>
                        <a:rPr lang="en-US" dirty="0" smtClean="0">
                          <a:solidFill>
                            <a:srgbClr val="002060"/>
                          </a:solidFill>
                        </a:rPr>
                        <a:t>Social</a:t>
                      </a:r>
                      <a:r>
                        <a:rPr lang="en-US" baseline="0" dirty="0" smtClean="0">
                          <a:solidFill>
                            <a:srgbClr val="002060"/>
                          </a:solidFill>
                        </a:rPr>
                        <a:t> Security Numbers</a:t>
                      </a:r>
                      <a:endParaRPr lang="en-US" dirty="0">
                        <a:solidFill>
                          <a:srgbClr val="002060"/>
                        </a:solidFill>
                      </a:endParaRPr>
                    </a:p>
                  </a:txBody>
                  <a:tcPr>
                    <a:solidFill>
                      <a:srgbClr val="FFFF66"/>
                    </a:solidFill>
                  </a:tcPr>
                </a:tc>
              </a:tr>
              <a:tr h="370840">
                <a:tc>
                  <a:txBody>
                    <a:bodyPr/>
                    <a:lstStyle/>
                    <a:p>
                      <a:pPr algn="ctr"/>
                      <a:r>
                        <a:rPr lang="en-US" dirty="0" smtClean="0"/>
                        <a:t>MA</a:t>
                      </a:r>
                      <a:endParaRPr lang="en-US" dirty="0"/>
                    </a:p>
                  </a:txBody>
                  <a:tcPr>
                    <a:solidFill>
                      <a:srgbClr val="FFFF66"/>
                    </a:solidFill>
                  </a:tcPr>
                </a:tc>
                <a:tc>
                  <a:txBody>
                    <a:bodyPr/>
                    <a:lstStyle/>
                    <a:p>
                      <a:pPr algn="ctr"/>
                      <a:r>
                        <a:rPr lang="en-US" dirty="0" smtClean="0"/>
                        <a:t>36%</a:t>
                      </a:r>
                      <a:endParaRPr lang="en-US" dirty="0"/>
                    </a:p>
                  </a:txBody>
                  <a:tcPr>
                    <a:solidFill>
                      <a:srgbClr val="FFFF66"/>
                    </a:solidFill>
                  </a:tcPr>
                </a:tc>
                <a:tc>
                  <a:txBody>
                    <a:bodyPr/>
                    <a:lstStyle/>
                    <a:p>
                      <a:pPr algn="ctr"/>
                      <a:r>
                        <a:rPr lang="en-US" dirty="0" smtClean="0"/>
                        <a:t>65%</a:t>
                      </a:r>
                      <a:endParaRPr lang="en-US" dirty="0"/>
                    </a:p>
                  </a:txBody>
                  <a:tcPr>
                    <a:solidFill>
                      <a:srgbClr val="FFFF66"/>
                    </a:solidFill>
                  </a:tcPr>
                </a:tc>
              </a:tr>
              <a:tr h="370840">
                <a:tc>
                  <a:txBody>
                    <a:bodyPr/>
                    <a:lstStyle/>
                    <a:p>
                      <a:pPr algn="ctr"/>
                      <a:r>
                        <a:rPr lang="en-US" dirty="0" smtClean="0"/>
                        <a:t>CHIP</a:t>
                      </a:r>
                      <a:endParaRPr lang="en-US" dirty="0"/>
                    </a:p>
                  </a:txBody>
                  <a:tcPr>
                    <a:solidFill>
                      <a:srgbClr val="FFFF66"/>
                    </a:solidFill>
                  </a:tcPr>
                </a:tc>
                <a:tc>
                  <a:txBody>
                    <a:bodyPr/>
                    <a:lstStyle/>
                    <a:p>
                      <a:pPr algn="ctr"/>
                      <a:r>
                        <a:rPr lang="en-US" dirty="0" smtClean="0"/>
                        <a:t>20%</a:t>
                      </a:r>
                      <a:endParaRPr lang="en-US" dirty="0"/>
                    </a:p>
                  </a:txBody>
                  <a:tcPr>
                    <a:solidFill>
                      <a:srgbClr val="FFFF66"/>
                    </a:solidFill>
                  </a:tcPr>
                </a:tc>
                <a:tc>
                  <a:txBody>
                    <a:bodyPr/>
                    <a:lstStyle/>
                    <a:p>
                      <a:pPr algn="ctr"/>
                      <a:r>
                        <a:rPr lang="en-US" dirty="0" smtClean="0"/>
                        <a:t>64%</a:t>
                      </a:r>
                      <a:endParaRPr lang="en-US" dirty="0"/>
                    </a:p>
                  </a:txBody>
                  <a:tcPr>
                    <a:solidFill>
                      <a:srgbClr val="FFFF66"/>
                    </a:solidFill>
                  </a:tcPr>
                </a:tc>
              </a:tr>
              <a:tr h="370840">
                <a:tc>
                  <a:txBody>
                    <a:bodyPr/>
                    <a:lstStyle/>
                    <a:p>
                      <a:pPr algn="ctr"/>
                      <a:r>
                        <a:rPr lang="en-US" dirty="0" smtClean="0"/>
                        <a:t>MinnCare</a:t>
                      </a:r>
                      <a:endParaRPr lang="en-US" dirty="0"/>
                    </a:p>
                  </a:txBody>
                  <a:tcPr>
                    <a:solidFill>
                      <a:srgbClr val="FFFF66"/>
                    </a:solidFill>
                  </a:tcPr>
                </a:tc>
                <a:tc>
                  <a:txBody>
                    <a:bodyPr/>
                    <a:lstStyle/>
                    <a:p>
                      <a:pPr algn="ctr"/>
                      <a:r>
                        <a:rPr lang="en-US" dirty="0" smtClean="0"/>
                        <a:t>88%</a:t>
                      </a:r>
                      <a:endParaRPr lang="en-US" dirty="0"/>
                    </a:p>
                  </a:txBody>
                  <a:tcPr>
                    <a:solidFill>
                      <a:srgbClr val="FFFF66"/>
                    </a:solidFill>
                  </a:tcPr>
                </a:tc>
                <a:tc>
                  <a:txBody>
                    <a:bodyPr/>
                    <a:lstStyle/>
                    <a:p>
                      <a:pPr algn="ctr"/>
                      <a:r>
                        <a:rPr lang="en-US" dirty="0" smtClean="0"/>
                        <a:t>75%</a:t>
                      </a:r>
                      <a:endParaRPr lang="en-US" dirty="0"/>
                    </a:p>
                  </a:txBody>
                  <a:tcPr>
                    <a:solidFill>
                      <a:srgbClr val="FFFF66"/>
                    </a:solidFill>
                  </a:tcPr>
                </a:tc>
              </a:tr>
            </a:tbl>
          </a:graphicData>
        </a:graphic>
      </p:graphicFrame>
      <p:sp>
        <p:nvSpPr>
          <p:cNvPr id="4"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10" name="Rectangle 9"/>
          <p:cNvSpPr/>
          <p:nvPr/>
        </p:nvSpPr>
        <p:spPr>
          <a:xfrm>
            <a:off x="838200" y="1981200"/>
            <a:ext cx="7543800" cy="2160591"/>
          </a:xfrm>
          <a:prstGeom prst="rect">
            <a:avLst/>
          </a:prstGeom>
        </p:spPr>
        <p:txBody>
          <a:bodyPr wrap="square">
            <a:spAutoFit/>
          </a:bodyPr>
          <a:lstStyle/>
          <a:p>
            <a:pPr lvl="0" algn="ctr">
              <a:spcBef>
                <a:spcPct val="20000"/>
              </a:spcBef>
            </a:pPr>
            <a:r>
              <a:rPr lang="en-US" sz="3200" kern="0" dirty="0">
                <a:solidFill>
                  <a:srgbClr val="FFFFFF"/>
                </a:solidFill>
                <a:latin typeface="Times New Roman"/>
              </a:rPr>
              <a:t>Exception Examples</a:t>
            </a:r>
          </a:p>
          <a:p>
            <a:pPr lvl="0">
              <a:spcBef>
                <a:spcPct val="20000"/>
              </a:spcBef>
            </a:pPr>
            <a:r>
              <a:rPr lang="en-US" sz="3200" kern="0" dirty="0" smtClean="0">
                <a:solidFill>
                  <a:srgbClr val="FFFFFF"/>
                </a:solidFill>
                <a:latin typeface="Times New Roman"/>
              </a:rPr>
              <a:t>DHS and Counties </a:t>
            </a:r>
            <a:r>
              <a:rPr lang="en-US" sz="3200" kern="0" dirty="0">
                <a:solidFill>
                  <a:srgbClr val="FFFFFF"/>
                </a:solidFill>
                <a:latin typeface="Times New Roman"/>
              </a:rPr>
              <a:t>had difficulty resolving certain discrepancies within 95 days (Finding 5, Page 14)</a:t>
            </a:r>
          </a:p>
        </p:txBody>
      </p:sp>
      <p:sp>
        <p:nvSpPr>
          <p:cNvPr id="2" name="Slide Number Placeholder 1"/>
          <p:cNvSpPr>
            <a:spLocks noGrp="1"/>
          </p:cNvSpPr>
          <p:nvPr>
            <p:ph type="sldNum" sz="quarter" idx="12"/>
          </p:nvPr>
        </p:nvSpPr>
        <p:spPr/>
        <p:txBody>
          <a:bodyPr/>
          <a:lstStyle/>
          <a:p>
            <a:pPr>
              <a:defRPr/>
            </a:pPr>
            <a:fld id="{194DC6C2-70B4-41D7-AFF8-D72F09488E96}" type="slidenum">
              <a:rPr lang="en-US" smtClean="0"/>
              <a:pPr>
                <a:defRPr/>
              </a:pPr>
              <a:t>21</a:t>
            </a:fld>
            <a:endParaRPr lang="en-US" dirty="0"/>
          </a:p>
        </p:txBody>
      </p:sp>
    </p:spTree>
    <p:extLst>
      <p:ext uri="{BB962C8B-B14F-4D97-AF65-F5344CB8AC3E}">
        <p14:creationId xmlns:p14="http://schemas.microsoft.com/office/powerpoint/2010/main" val="386144945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lvl="0" indent="0" algn="ctr">
              <a:buNone/>
            </a:pPr>
            <a:r>
              <a:rPr lang="en-US" dirty="0">
                <a:solidFill>
                  <a:srgbClr val="FFFFFF"/>
                </a:solidFill>
              </a:rPr>
              <a:t>Exception Examples</a:t>
            </a:r>
          </a:p>
          <a:p>
            <a:pPr marL="0" indent="0">
              <a:buNone/>
            </a:pPr>
            <a:r>
              <a:rPr lang="en-US" dirty="0" smtClean="0"/>
              <a:t>Enrollees’ incomes exceeded program limits (Finding 6, Page 17)</a:t>
            </a:r>
          </a:p>
          <a:p>
            <a:r>
              <a:rPr lang="en-US" dirty="0" smtClean="0"/>
              <a:t>At the time they applied</a:t>
            </a:r>
          </a:p>
          <a:p>
            <a:r>
              <a:rPr lang="en-US" dirty="0" smtClean="0"/>
              <a:t>After enrollment</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22</a:t>
            </a:fld>
            <a:endParaRPr lang="en-US" dirty="0"/>
          </a:p>
        </p:txBody>
      </p:sp>
    </p:spTree>
    <p:extLst>
      <p:ext uri="{BB962C8B-B14F-4D97-AF65-F5344CB8AC3E}">
        <p14:creationId xmlns:p14="http://schemas.microsoft.com/office/powerpoint/2010/main" val="367656478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lvl="0" indent="0" algn="ctr">
              <a:buNone/>
            </a:pPr>
            <a:r>
              <a:rPr lang="en-US" dirty="0">
                <a:solidFill>
                  <a:srgbClr val="FFFFFF"/>
                </a:solidFill>
              </a:rPr>
              <a:t>Exception Examples</a:t>
            </a:r>
          </a:p>
          <a:p>
            <a:pPr marL="0" indent="0">
              <a:buNone/>
            </a:pPr>
            <a:r>
              <a:rPr lang="en-US" dirty="0" smtClean="0"/>
              <a:t>Enrollees had errors in household size and family relationships</a:t>
            </a:r>
          </a:p>
          <a:p>
            <a:r>
              <a:rPr lang="en-US" dirty="0" smtClean="0"/>
              <a:t>Parents reported as children</a:t>
            </a:r>
          </a:p>
          <a:p>
            <a:r>
              <a:rPr lang="en-US" dirty="0" smtClean="0"/>
              <a:t>Spouse or children reported as “other” relatives</a:t>
            </a:r>
          </a:p>
          <a:p>
            <a:r>
              <a:rPr lang="en-US" dirty="0" smtClean="0"/>
              <a:t>Mother </a:t>
            </a:r>
            <a:r>
              <a:rPr lang="en-US" dirty="0" smtClean="0"/>
              <a:t>not included in household</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23</a:t>
            </a:fld>
            <a:endParaRPr lang="en-US" dirty="0"/>
          </a:p>
        </p:txBody>
      </p:sp>
    </p:spTree>
    <p:extLst>
      <p:ext uri="{BB962C8B-B14F-4D97-AF65-F5344CB8AC3E}">
        <p14:creationId xmlns:p14="http://schemas.microsoft.com/office/powerpoint/2010/main" val="40860742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lvl="0" indent="0" algn="ctr">
              <a:buNone/>
            </a:pPr>
            <a:r>
              <a:rPr lang="en-US" dirty="0">
                <a:solidFill>
                  <a:srgbClr val="FFFFFF"/>
                </a:solidFill>
              </a:rPr>
              <a:t>Exception Examples</a:t>
            </a:r>
          </a:p>
          <a:p>
            <a:pPr marL="0" indent="0">
              <a:buNone/>
            </a:pPr>
            <a:r>
              <a:rPr lang="en-US" dirty="0" smtClean="0"/>
              <a:t>Enrollees were in </a:t>
            </a:r>
            <a:r>
              <a:rPr lang="en-US" dirty="0" err="1" smtClean="0"/>
              <a:t>MinnesotaCare</a:t>
            </a:r>
            <a:r>
              <a:rPr lang="en-US" dirty="0" smtClean="0"/>
              <a:t> </a:t>
            </a:r>
            <a:r>
              <a:rPr lang="en-US" dirty="0" smtClean="0"/>
              <a:t>but should have been in Medical Assistance (Finding 8, Page 23)</a:t>
            </a:r>
          </a:p>
          <a:p>
            <a:pPr lvl="1"/>
            <a:r>
              <a:rPr lang="en-US" dirty="0" smtClean="0"/>
              <a:t>Children</a:t>
            </a:r>
          </a:p>
          <a:p>
            <a:pPr lvl="1"/>
            <a:r>
              <a:rPr lang="en-US" dirty="0" smtClean="0"/>
              <a:t>People </a:t>
            </a:r>
            <a:r>
              <a:rPr lang="en-US" dirty="0"/>
              <a:t>whose income </a:t>
            </a:r>
            <a:r>
              <a:rPr lang="en-US" dirty="0" smtClean="0"/>
              <a:t>dropped</a:t>
            </a:r>
          </a:p>
          <a:p>
            <a:pPr lvl="1"/>
            <a:r>
              <a:rPr lang="en-US" dirty="0" smtClean="0"/>
              <a:t>People </a:t>
            </a:r>
            <a:r>
              <a:rPr lang="en-US" dirty="0"/>
              <a:t>whose reported income was not accurate </a:t>
            </a:r>
            <a:endParaRPr lang="en-US" dirty="0" smtClean="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24</a:t>
            </a:fld>
            <a:endParaRPr lang="en-US" dirty="0"/>
          </a:p>
        </p:txBody>
      </p:sp>
    </p:spTree>
    <p:extLst>
      <p:ext uri="{BB962C8B-B14F-4D97-AF65-F5344CB8AC3E}">
        <p14:creationId xmlns:p14="http://schemas.microsoft.com/office/powerpoint/2010/main" val="170314233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lvl="0" indent="0" algn="ctr">
              <a:buNone/>
            </a:pPr>
            <a:r>
              <a:rPr lang="en-US" dirty="0">
                <a:solidFill>
                  <a:srgbClr val="FFFFFF"/>
                </a:solidFill>
              </a:rPr>
              <a:t>Exception Examples</a:t>
            </a:r>
          </a:p>
          <a:p>
            <a:r>
              <a:rPr lang="en-US" dirty="0" smtClean="0"/>
              <a:t>MinnesotaCare recipients </a:t>
            </a:r>
            <a:r>
              <a:rPr lang="en-US" dirty="0" smtClean="0"/>
              <a:t>were </a:t>
            </a:r>
            <a:r>
              <a:rPr lang="en-US" dirty="0" smtClean="0"/>
              <a:t>also enrolled in Medicare (Finding 9, Page 27)</a:t>
            </a:r>
          </a:p>
          <a:p>
            <a:r>
              <a:rPr lang="en-US" dirty="0" smtClean="0"/>
              <a:t>Women still enrolled in Children’s Health Insurance Program more than 60 days after </a:t>
            </a:r>
            <a:r>
              <a:rPr lang="en-US" dirty="0" smtClean="0"/>
              <a:t>pregnancies end </a:t>
            </a:r>
            <a:r>
              <a:rPr lang="en-US" dirty="0" smtClean="0"/>
              <a:t>(Finding 10, Page 27)</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25</a:t>
            </a:fld>
            <a:endParaRPr lang="en-US" dirty="0"/>
          </a:p>
        </p:txBody>
      </p:sp>
    </p:spTree>
    <p:extLst>
      <p:ext uri="{BB962C8B-B14F-4D97-AF65-F5344CB8AC3E}">
        <p14:creationId xmlns:p14="http://schemas.microsoft.com/office/powerpoint/2010/main" val="711937524"/>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dirty="0" smtClean="0"/>
              <a:t>Other Findings</a:t>
            </a:r>
          </a:p>
          <a:p>
            <a:r>
              <a:rPr lang="en-US" dirty="0" smtClean="0"/>
              <a:t>County workers were not well trained (Finding 3, Page 10)</a:t>
            </a:r>
          </a:p>
          <a:p>
            <a:r>
              <a:rPr lang="en-US" dirty="0" smtClean="0"/>
              <a:t>County workers could not close cases (Finding 4, Page 12)</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26</a:t>
            </a:fld>
            <a:endParaRPr lang="en-US" dirty="0"/>
          </a:p>
        </p:txBody>
      </p:sp>
    </p:spTree>
    <p:extLst>
      <p:ext uri="{BB962C8B-B14F-4D97-AF65-F5344CB8AC3E}">
        <p14:creationId xmlns:p14="http://schemas.microsoft.com/office/powerpoint/2010/main" val="3742187862"/>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dirty="0" smtClean="0"/>
              <a:t>Other Findings</a:t>
            </a:r>
          </a:p>
          <a:p>
            <a:r>
              <a:rPr lang="en-US" dirty="0" smtClean="0"/>
              <a:t>DHS did not ensure that data accurately and securely transferred from MNsure to the state’s medical payment system (Finding 2, Page 9)</a:t>
            </a:r>
          </a:p>
          <a:p>
            <a:r>
              <a:rPr lang="en-US" dirty="0"/>
              <a:t>DHS charged incorrect premium amounts to people who enrolled in MinnesotaCare through </a:t>
            </a:r>
            <a:r>
              <a:rPr lang="en-US" dirty="0" smtClean="0"/>
              <a:t>MNsure (Finding 11, Page 29)</a:t>
            </a:r>
            <a:endParaRPr lang="en-US" dirty="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27</a:t>
            </a:fld>
            <a:endParaRPr lang="en-US" dirty="0"/>
          </a:p>
        </p:txBody>
      </p:sp>
    </p:spTree>
    <p:extLst>
      <p:ext uri="{BB962C8B-B14F-4D97-AF65-F5344CB8AC3E}">
        <p14:creationId xmlns:p14="http://schemas.microsoft.com/office/powerpoint/2010/main" val="269584822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a:solidFill>
                  <a:srgbClr val="FFFF00"/>
                </a:solidFill>
              </a:rPr>
              <a:t>State of Minnesota</a:t>
            </a:r>
            <a:r>
              <a:rPr lang="en-US" altLang="en-US" b="1" dirty="0">
                <a:solidFill>
                  <a:srgbClr val="FFFF00"/>
                </a:solidFill>
              </a:rPr>
              <a:t/>
            </a:r>
            <a:br>
              <a:rPr lang="en-US" altLang="en-US" b="1" dirty="0">
                <a:solidFill>
                  <a:srgbClr val="FFFF00"/>
                </a:solidFill>
              </a:rPr>
            </a:br>
            <a:r>
              <a:rPr lang="en-US" altLang="en-US" b="1" dirty="0">
                <a:solidFill>
                  <a:srgbClr val="FFFF00"/>
                </a:solidFill>
              </a:rPr>
              <a:t>Office of the Legislative Auditor</a:t>
            </a:r>
            <a:r>
              <a:rPr lang="en-US" altLang="en-US" sz="2400" b="1" dirty="0" smtClean="0"/>
              <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spcBef>
                <a:spcPts val="0"/>
              </a:spcBef>
              <a:buNone/>
            </a:pPr>
            <a:r>
              <a:rPr lang="en-US" i="1" dirty="0" smtClean="0">
                <a:solidFill>
                  <a:schemeClr val="tx2"/>
                </a:solidFill>
              </a:rPr>
              <a:t>Department of Human Services</a:t>
            </a:r>
          </a:p>
          <a:p>
            <a:pPr marL="0" indent="0" algn="ctr">
              <a:spcBef>
                <a:spcPts val="0"/>
              </a:spcBef>
              <a:buNone/>
            </a:pPr>
            <a:r>
              <a:rPr lang="en-US" i="1" dirty="0" smtClean="0">
                <a:solidFill>
                  <a:schemeClr val="tx2"/>
                </a:solidFill>
              </a:rPr>
              <a:t>Oversight of MNsure Eligibility Determinations for Public </a:t>
            </a:r>
          </a:p>
          <a:p>
            <a:pPr marL="0" indent="0" algn="ctr">
              <a:spcBef>
                <a:spcPts val="0"/>
              </a:spcBef>
              <a:buNone/>
            </a:pPr>
            <a:r>
              <a:rPr lang="en-US" i="1" dirty="0" smtClean="0">
                <a:solidFill>
                  <a:schemeClr val="tx2"/>
                </a:solidFill>
              </a:rPr>
              <a:t>Health Care Programs</a:t>
            </a:r>
            <a:endParaRPr lang="en-US" dirty="0">
              <a:solidFill>
                <a:schemeClr val="tx2"/>
              </a:solidFill>
            </a:endParaRPr>
          </a:p>
          <a:p>
            <a:pPr marL="0" indent="0" algn="ctr">
              <a:spcBef>
                <a:spcPct val="50000"/>
              </a:spcBef>
              <a:buNone/>
            </a:pPr>
            <a:r>
              <a:rPr lang="en-US" dirty="0">
                <a:solidFill>
                  <a:schemeClr val="tx2"/>
                </a:solidFill>
              </a:rPr>
              <a:t>is available at:</a:t>
            </a:r>
            <a:endParaRPr lang="en-US" sz="2800" dirty="0"/>
          </a:p>
          <a:p>
            <a:pPr marL="0" indent="0" algn="ctr">
              <a:spcBef>
                <a:spcPct val="50000"/>
              </a:spcBef>
              <a:buNone/>
            </a:pPr>
            <a:r>
              <a:rPr lang="en-US" dirty="0" smtClean="0"/>
              <a:t>www.auditor.leg.state.mn.us</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28</a:t>
            </a:fld>
            <a:endParaRPr lang="en-US" dirty="0"/>
          </a:p>
        </p:txBody>
      </p:sp>
    </p:spTree>
    <p:extLst>
      <p:ext uri="{BB962C8B-B14F-4D97-AF65-F5344CB8AC3E}">
        <p14:creationId xmlns:p14="http://schemas.microsoft.com/office/powerpoint/2010/main" val="350722274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lgn="ctr">
              <a:buNone/>
            </a:pPr>
            <a:r>
              <a:rPr lang="en-US" dirty="0" smtClean="0"/>
              <a:t>Minnesota’s Public Health Care Programs</a:t>
            </a:r>
          </a:p>
          <a:p>
            <a:pPr lvl="1"/>
            <a:r>
              <a:rPr lang="en-US" dirty="0" smtClean="0"/>
              <a:t>Medical Assistance (MA)</a:t>
            </a:r>
          </a:p>
          <a:p>
            <a:pPr lvl="1"/>
            <a:r>
              <a:rPr lang="en-US" dirty="0" smtClean="0"/>
              <a:t>MinnesotaCare (MinnCare)</a:t>
            </a:r>
          </a:p>
          <a:p>
            <a:pPr lvl="1"/>
            <a:r>
              <a:rPr lang="en-US" dirty="0" smtClean="0"/>
              <a:t>Children's Health Insurance Program (CHIP)</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3</a:t>
            </a:fld>
            <a:endParaRPr lang="en-US" dirty="0"/>
          </a:p>
        </p:txBody>
      </p:sp>
    </p:spTree>
    <p:extLst>
      <p:ext uri="{BB962C8B-B14F-4D97-AF65-F5344CB8AC3E}">
        <p14:creationId xmlns:p14="http://schemas.microsoft.com/office/powerpoint/2010/main" val="50768489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buNone/>
            </a:pPr>
            <a:r>
              <a:rPr lang="en-US" dirty="0" smtClean="0"/>
              <a:t>DHS has struggled to effectively oversee its eligibility determination responsibilities</a:t>
            </a:r>
          </a:p>
          <a:p>
            <a:pPr lvl="1"/>
            <a:r>
              <a:rPr lang="en-US" dirty="0" smtClean="0"/>
              <a:t>OLA concerns for over 10 years</a:t>
            </a:r>
          </a:p>
          <a:p>
            <a:pPr lvl="1"/>
            <a:r>
              <a:rPr lang="en-US" dirty="0" smtClean="0"/>
              <a:t>In the 5 most recent federal compliance audits we found that DHS did not have adequate </a:t>
            </a:r>
            <a:r>
              <a:rPr lang="en-US" dirty="0"/>
              <a:t>internal </a:t>
            </a:r>
            <a:r>
              <a:rPr lang="en-US" dirty="0" smtClean="0"/>
              <a:t>controls to ensure compliance</a:t>
            </a:r>
          </a:p>
          <a:p>
            <a:pPr lvl="1"/>
            <a:r>
              <a:rPr lang="en-US" dirty="0" smtClean="0"/>
              <a:t>In the 2 most recent federal compliance audits we found that DHS </a:t>
            </a:r>
            <a:r>
              <a:rPr lang="en-US" dirty="0"/>
              <a:t>had not complied with eligibility </a:t>
            </a:r>
            <a:r>
              <a:rPr lang="en-US" dirty="0" smtClean="0"/>
              <a:t>requirements</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4</a:t>
            </a:fld>
            <a:endParaRPr lang="en-US" dirty="0"/>
          </a:p>
        </p:txBody>
      </p:sp>
    </p:spTree>
    <p:extLst>
      <p:ext uri="{BB962C8B-B14F-4D97-AF65-F5344CB8AC3E}">
        <p14:creationId xmlns:p14="http://schemas.microsoft.com/office/powerpoint/2010/main" val="66273432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buNone/>
            </a:pPr>
            <a:r>
              <a:rPr lang="en-US" dirty="0" smtClean="0"/>
              <a:t>In a 2014 report we stated that </a:t>
            </a:r>
          </a:p>
          <a:p>
            <a:pPr marL="400050" lvl="1" indent="0">
              <a:buNone/>
            </a:pPr>
            <a:r>
              <a:rPr lang="en-US" dirty="0" smtClean="0"/>
              <a:t>DHS “</a:t>
            </a:r>
            <a:r>
              <a:rPr lang="en-US" i="1" dirty="0" smtClean="0"/>
              <a:t>was </a:t>
            </a:r>
            <a:r>
              <a:rPr lang="en-US" i="1" dirty="0"/>
              <a:t>ill prepared to determine how changes to its enrollment and eligibility verification </a:t>
            </a:r>
            <a:r>
              <a:rPr lang="en-US" i="1" dirty="0" smtClean="0"/>
              <a:t>processes” </a:t>
            </a:r>
            <a:r>
              <a:rPr lang="en-US" dirty="0" smtClean="0"/>
              <a:t>because of MNsure </a:t>
            </a:r>
            <a:r>
              <a:rPr lang="en-US" i="1" dirty="0" smtClean="0"/>
              <a:t>“either </a:t>
            </a:r>
            <a:r>
              <a:rPr lang="en-US" i="1" dirty="0"/>
              <a:t>decreased or increased its risk of noncompliance with federal program requirements, or to identify the ways it needed to adjust its internal controls to address those risks</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5</a:t>
            </a:fld>
            <a:endParaRPr lang="en-US" dirty="0"/>
          </a:p>
        </p:txBody>
      </p:sp>
    </p:spTree>
    <p:extLst>
      <p:ext uri="{BB962C8B-B14F-4D97-AF65-F5344CB8AC3E}">
        <p14:creationId xmlns:p14="http://schemas.microsoft.com/office/powerpoint/2010/main" val="411985498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0" indent="0">
              <a:buNone/>
            </a:pPr>
            <a:r>
              <a:rPr lang="en-US" dirty="0" smtClean="0"/>
              <a:t>Because of DHS’s history with eligibility determinations and the rough roll-out of MNsure, we thought it was important to test the eligibility of people enrolling in the state’s public health care programs through MNsure. </a:t>
            </a:r>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6</a:t>
            </a:fld>
            <a:endParaRPr lang="en-US" dirty="0"/>
          </a:p>
        </p:txBody>
      </p:sp>
    </p:spTree>
    <p:extLst>
      <p:ext uri="{BB962C8B-B14F-4D97-AF65-F5344CB8AC3E}">
        <p14:creationId xmlns:p14="http://schemas.microsoft.com/office/powerpoint/2010/main" val="9921050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457200" algn="ctr">
              <a:buFontTx/>
              <a:buNone/>
            </a:pPr>
            <a:r>
              <a:rPr lang="en-US" altLang="en-US" b="1" dirty="0" smtClean="0"/>
              <a:t>Primary Objective</a:t>
            </a:r>
            <a:endParaRPr lang="en-US" altLang="en-US" b="1" dirty="0"/>
          </a:p>
          <a:p>
            <a:pPr marL="457200" algn="ctr">
              <a:buFontTx/>
              <a:buNone/>
            </a:pPr>
            <a:endParaRPr lang="en-US" altLang="en-US" sz="1200" b="1" dirty="0"/>
          </a:p>
          <a:p>
            <a:pPr marL="857250" lvl="1">
              <a:buFontTx/>
              <a:buNone/>
            </a:pPr>
            <a:r>
              <a:rPr lang="en-US" altLang="en-US" sz="3200" dirty="0"/>
              <a:t>	</a:t>
            </a:r>
            <a:r>
              <a:rPr lang="en-US" altLang="en-US" sz="3200" dirty="0" smtClean="0"/>
              <a:t>To determine </a:t>
            </a:r>
            <a:r>
              <a:rPr lang="en-US" altLang="en-US" sz="3200" dirty="0"/>
              <a:t>whether DHS ensured that people who enrolled in a state public health care program through MNsure met federal and state eligibility requirements for the program in which they were enrolled.</a:t>
            </a:r>
          </a:p>
          <a:p>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7</a:t>
            </a:fld>
            <a:endParaRPr lang="en-US" dirty="0"/>
          </a:p>
        </p:txBody>
      </p:sp>
    </p:spTree>
    <p:extLst>
      <p:ext uri="{BB962C8B-B14F-4D97-AF65-F5344CB8AC3E}">
        <p14:creationId xmlns:p14="http://schemas.microsoft.com/office/powerpoint/2010/main" val="179920528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457200" algn="ctr">
              <a:buFontTx/>
              <a:buNone/>
            </a:pPr>
            <a:r>
              <a:rPr lang="en-US" altLang="en-US" b="1" dirty="0"/>
              <a:t>Conclusion</a:t>
            </a:r>
          </a:p>
          <a:p>
            <a:pPr marL="457200" algn="ctr">
              <a:buFontTx/>
              <a:buNone/>
            </a:pPr>
            <a:endParaRPr lang="en-US" altLang="en-US" sz="1200" b="1" dirty="0"/>
          </a:p>
          <a:p>
            <a:pPr marL="857250" lvl="1">
              <a:buFontTx/>
              <a:buNone/>
            </a:pPr>
            <a:r>
              <a:rPr lang="en-US" altLang="en-US" sz="3200" dirty="0"/>
              <a:t>	DHS did not ensure that Medical </a:t>
            </a:r>
            <a:r>
              <a:rPr lang="en-US" altLang="en-US" sz="3200" dirty="0" smtClean="0"/>
              <a:t>Assistance, </a:t>
            </a:r>
            <a:r>
              <a:rPr lang="en-US" altLang="en-US" sz="3200" dirty="0" err="1" smtClean="0"/>
              <a:t>MinnesotaCare</a:t>
            </a:r>
            <a:r>
              <a:rPr lang="en-US" altLang="en-US" sz="3200" dirty="0"/>
              <a:t>, and Children’s </a:t>
            </a:r>
            <a:r>
              <a:rPr lang="en-US" altLang="en-US" sz="3200" dirty="0" smtClean="0"/>
              <a:t>Health </a:t>
            </a:r>
            <a:r>
              <a:rPr lang="en-US" altLang="en-US" sz="3200" dirty="0"/>
              <a:t>Insurance Program recipients who enrolled through MNsure were eligible for the benefits they received.</a:t>
            </a:r>
          </a:p>
          <a:p>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8</a:t>
            </a:fld>
            <a:endParaRPr lang="en-US" dirty="0"/>
          </a:p>
        </p:txBody>
      </p:sp>
    </p:spTree>
    <p:extLst>
      <p:ext uri="{BB962C8B-B14F-4D97-AF65-F5344CB8AC3E}">
        <p14:creationId xmlns:p14="http://schemas.microsoft.com/office/powerpoint/2010/main" val="154390057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b="1" dirty="0" smtClean="0"/>
              <a:t>DHS Oversight of MNsure Eligibility Determinations for Public Health Care Programs</a:t>
            </a:r>
            <a:br>
              <a:rPr lang="en-US" altLang="en-US" sz="2400" b="1" dirty="0" smtClean="0"/>
            </a:br>
            <a:r>
              <a:rPr lang="en-US" altLang="en-US" b="1" dirty="0" smtClean="0"/>
              <a:t>_____________________________________</a:t>
            </a:r>
            <a:endParaRPr lang="en-US" dirty="0"/>
          </a:p>
        </p:txBody>
      </p:sp>
      <p:sp>
        <p:nvSpPr>
          <p:cNvPr id="3" name="Content Placeholder 2"/>
          <p:cNvSpPr>
            <a:spLocks noGrp="1"/>
          </p:cNvSpPr>
          <p:nvPr>
            <p:ph idx="1"/>
          </p:nvPr>
        </p:nvSpPr>
        <p:spPr/>
        <p:txBody>
          <a:bodyPr/>
          <a:lstStyle/>
          <a:p>
            <a:pPr marL="457200" algn="ctr">
              <a:buFontTx/>
              <a:buNone/>
            </a:pPr>
            <a:r>
              <a:rPr lang="en-US" altLang="en-US" b="1" dirty="0"/>
              <a:t>Conclusion</a:t>
            </a:r>
          </a:p>
          <a:p>
            <a:pPr marL="457200" algn="ctr">
              <a:buFontTx/>
              <a:buNone/>
            </a:pPr>
            <a:endParaRPr lang="en-US" altLang="en-US" sz="1200" b="1" dirty="0"/>
          </a:p>
          <a:p>
            <a:pPr marL="857250" lvl="1">
              <a:buFontTx/>
              <a:buNone/>
            </a:pPr>
            <a:r>
              <a:rPr lang="en-US" altLang="en-US" sz="3200" dirty="0"/>
              <a:t>	DHS had many instances where it did not </a:t>
            </a:r>
            <a:r>
              <a:rPr lang="en-US" altLang="en-US" sz="3200" dirty="0" smtClean="0"/>
              <a:t>comply </a:t>
            </a:r>
            <a:r>
              <a:rPr lang="en-US" altLang="en-US" sz="3200" dirty="0"/>
              <a:t>with the federal and state legal </a:t>
            </a:r>
            <a:r>
              <a:rPr lang="en-US" altLang="en-US" sz="3200" dirty="0" smtClean="0"/>
              <a:t>requirements </a:t>
            </a:r>
            <a:r>
              <a:rPr lang="en-US" altLang="en-US" sz="3200" dirty="0"/>
              <a:t>related to recipients’ eligibility for Medical Assistance, MinnesotaCare, and the Children’s Health Insurance Program.</a:t>
            </a:r>
          </a:p>
          <a:p>
            <a:endParaRPr lang="en-US" dirty="0"/>
          </a:p>
        </p:txBody>
      </p:sp>
      <p:sp>
        <p:nvSpPr>
          <p:cNvPr id="4" name="Slide Number Placeholder 3"/>
          <p:cNvSpPr>
            <a:spLocks noGrp="1"/>
          </p:cNvSpPr>
          <p:nvPr>
            <p:ph type="sldNum" sz="quarter" idx="12"/>
          </p:nvPr>
        </p:nvSpPr>
        <p:spPr/>
        <p:txBody>
          <a:bodyPr/>
          <a:lstStyle/>
          <a:p>
            <a:pPr>
              <a:defRPr/>
            </a:pPr>
            <a:fld id="{194DC6C2-70B4-41D7-AFF8-D72F09488E96}" type="slidenum">
              <a:rPr lang="en-US" smtClean="0"/>
              <a:pPr>
                <a:defRPr/>
              </a:pPr>
              <a:t>9</a:t>
            </a:fld>
            <a:endParaRPr lang="en-US" dirty="0"/>
          </a:p>
        </p:txBody>
      </p:sp>
    </p:spTree>
    <p:extLst>
      <p:ext uri="{BB962C8B-B14F-4D97-AF65-F5344CB8AC3E}">
        <p14:creationId xmlns:p14="http://schemas.microsoft.com/office/powerpoint/2010/main" val="426488452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8087</TotalTime>
  <Words>1206</Words>
  <Application>Microsoft Office PowerPoint</Application>
  <PresentationFormat>On-screen Show (4:3)</PresentationFormat>
  <Paragraphs>176</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Default Design</vt:lpstr>
      <vt:lpstr>  State of Minnesota Office of the Legislative Auditor _____________________________________  </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DHS Oversight of MNsure Eligibility Determinations for Public Health Care Programs _____________________________________</vt:lpstr>
      <vt:lpstr>State of Minnesota Office of the Legislative Auditor _____________________________________</vt:lpstr>
    </vt:vector>
  </TitlesOfParts>
  <Company>Legislative Auditors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the Legislative Auditor __________________________________________</dc:title>
  <dc:creator>OLA</dc:creator>
  <cp:lastModifiedBy>moadmin</cp:lastModifiedBy>
  <cp:revision>436</cp:revision>
  <cp:lastPrinted>2015-02-23T20:06:48Z</cp:lastPrinted>
  <dcterms:created xsi:type="dcterms:W3CDTF">1998-08-16T23:01:56Z</dcterms:created>
  <dcterms:modified xsi:type="dcterms:W3CDTF">2015-02-23T20:14:17Z</dcterms:modified>
</cp:coreProperties>
</file>