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.xml" ContentType="application/vnd.openxmlformats-officedocument.presentationml.tags+xml"/>
  <Override PartName="/ppt/notesSlides/notesSlide31.xml" ContentType="application/vnd.openxmlformats-officedocument.presentationml.notesSlide+xml"/>
  <Override PartName="/ppt/tags/tag3.xml" ContentType="application/vnd.openxmlformats-officedocument.presentationml.tags+xml"/>
  <Override PartName="/ppt/notesSlides/notesSlide32.xml" ContentType="application/vnd.openxmlformats-officedocument.presentationml.notesSlide+xml"/>
  <Override PartName="/ppt/tags/tag4.xml" ContentType="application/vnd.openxmlformats-officedocument.presentationml.tags+xml"/>
  <Override PartName="/ppt/notesSlides/notesSlide33.xml" ContentType="application/vnd.openxmlformats-officedocument.presentationml.notesSlide+xml"/>
  <Override PartName="/ppt/tags/tag5.xml" ContentType="application/vnd.openxmlformats-officedocument.presentationml.tags+xml"/>
  <Override PartName="/ppt/notesSlides/notesSlide3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6.xml" ContentType="application/vnd.openxmlformats-officedocument.presentationml.tags+xml"/>
  <Override PartName="/ppt/notesSlides/notesSlide35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7.xml" ContentType="application/vnd.openxmlformats-officedocument.presentationml.tags+xml"/>
  <Override PartName="/ppt/notesSlides/notesSlide36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8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</p:sldMasterIdLst>
  <p:notesMasterIdLst>
    <p:notesMasterId r:id="rId68"/>
  </p:notesMasterIdLst>
  <p:handoutMasterIdLst>
    <p:handoutMasterId r:id="rId69"/>
  </p:handoutMasterIdLst>
  <p:sldIdLst>
    <p:sldId id="396" r:id="rId5"/>
    <p:sldId id="524" r:id="rId6"/>
    <p:sldId id="644" r:id="rId7"/>
    <p:sldId id="645" r:id="rId8"/>
    <p:sldId id="646" r:id="rId9"/>
    <p:sldId id="651" r:id="rId10"/>
    <p:sldId id="647" r:id="rId11"/>
    <p:sldId id="657" r:id="rId12"/>
    <p:sldId id="648" r:id="rId13"/>
    <p:sldId id="656" r:id="rId14"/>
    <p:sldId id="650" r:id="rId15"/>
    <p:sldId id="485" r:id="rId16"/>
    <p:sldId id="601" r:id="rId17"/>
    <p:sldId id="602" r:id="rId18"/>
    <p:sldId id="603" r:id="rId19"/>
    <p:sldId id="604" r:id="rId20"/>
    <p:sldId id="605" r:id="rId21"/>
    <p:sldId id="492" r:id="rId22"/>
    <p:sldId id="493" r:id="rId23"/>
    <p:sldId id="494" r:id="rId24"/>
    <p:sldId id="495" r:id="rId25"/>
    <p:sldId id="496" r:id="rId26"/>
    <p:sldId id="497" r:id="rId27"/>
    <p:sldId id="634" r:id="rId28"/>
    <p:sldId id="635" r:id="rId29"/>
    <p:sldId id="636" r:id="rId30"/>
    <p:sldId id="637" r:id="rId31"/>
    <p:sldId id="638" r:id="rId32"/>
    <p:sldId id="639" r:id="rId33"/>
    <p:sldId id="640" r:id="rId34"/>
    <p:sldId id="641" r:id="rId35"/>
    <p:sldId id="642" r:id="rId36"/>
    <p:sldId id="643" r:id="rId37"/>
    <p:sldId id="654" r:id="rId38"/>
    <p:sldId id="562" r:id="rId39"/>
    <p:sldId id="652" r:id="rId40"/>
    <p:sldId id="564" r:id="rId41"/>
    <p:sldId id="565" r:id="rId42"/>
    <p:sldId id="566" r:id="rId43"/>
    <p:sldId id="567" r:id="rId44"/>
    <p:sldId id="568" r:id="rId45"/>
    <p:sldId id="569" r:id="rId46"/>
    <p:sldId id="570" r:id="rId47"/>
    <p:sldId id="571" r:id="rId48"/>
    <p:sldId id="572" r:id="rId49"/>
    <p:sldId id="583" r:id="rId50"/>
    <p:sldId id="594" r:id="rId51"/>
    <p:sldId id="595" r:id="rId52"/>
    <p:sldId id="596" r:id="rId53"/>
    <p:sldId id="597" r:id="rId54"/>
    <p:sldId id="598" r:id="rId55"/>
    <p:sldId id="599" r:id="rId56"/>
    <p:sldId id="600" r:id="rId57"/>
    <p:sldId id="584" r:id="rId58"/>
    <p:sldId id="586" r:id="rId59"/>
    <p:sldId id="587" r:id="rId60"/>
    <p:sldId id="588" r:id="rId61"/>
    <p:sldId id="589" r:id="rId62"/>
    <p:sldId id="590" r:id="rId63"/>
    <p:sldId id="591" r:id="rId64"/>
    <p:sldId id="592" r:id="rId65"/>
    <p:sldId id="653" r:id="rId66"/>
    <p:sldId id="481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003865"/>
    <a:srgbClr val="000000"/>
    <a:srgbClr val="78BE21"/>
    <a:srgbClr val="0D0D0D"/>
    <a:srgbClr val="B20738"/>
    <a:srgbClr val="00A3E2"/>
    <a:srgbClr val="2C2C2C"/>
    <a:srgbClr val="F5F5F5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71" autoAdjust="0"/>
    <p:restoredTop sz="89889" autoAdjust="0"/>
  </p:normalViewPr>
  <p:slideViewPr>
    <p:cSldViewPr snapToGrid="0">
      <p:cViewPr varScale="1">
        <p:scale>
          <a:sx n="80" d="100"/>
          <a:sy n="80" d="100"/>
        </p:scale>
        <p:origin x="341" y="53"/>
      </p:cViewPr>
      <p:guideLst/>
    </p:cSldViewPr>
  </p:slideViewPr>
  <p:outlineViewPr>
    <p:cViewPr>
      <p:scale>
        <a:sx n="33" d="100"/>
        <a:sy n="33" d="100"/>
      </p:scale>
      <p:origin x="0" y="-2028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2"/>
    </p:cViewPr>
  </p:sorterViewPr>
  <p:notesViewPr>
    <p:cSldViewPr snapToGrid="0">
      <p:cViewPr varScale="1">
        <p:scale>
          <a:sx n="90" d="100"/>
          <a:sy n="90" d="100"/>
        </p:scale>
        <p:origin x="369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ress\AppData\Local\Microsoft\Windows\Temporary%20Internet%20Files\Content.Outlook\3U38SFNB\Presentation%20Activity%20by%20Fun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n365.sharepoint.com/sites/MDA/ppd/supervisor/Shared%20Documents/PPD%20Metri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mdafs1\PPDVOL\PI\PDRU\PDRU%20General-read%20write\References\Insects\Agrilus%20planipennis%20-%20emerald%20ash%20borer\Data\EAB%20Infested%20Counties%20by%20Years%20of%20Infestation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neeser\AppData\Local\Microsoft\Windows\Temporary%20Internet%20Files\Content.Outlook\XRSCZU2Y\DMID%20Summary%20of%20Funds%20-%20Graph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FY 20/21 Biennium </a:t>
            </a:r>
            <a:r>
              <a:rPr lang="en-US" dirty="0" smtClean="0"/>
              <a:t>Base Budget </a:t>
            </a:r>
            <a:r>
              <a:rPr lang="en-US" dirty="0"/>
              <a:t>by </a:t>
            </a:r>
            <a:r>
              <a:rPr lang="en-US" dirty="0" smtClean="0"/>
              <a:t>Fund</a:t>
            </a:r>
          </a:p>
          <a:p>
            <a:pPr>
              <a:defRPr/>
            </a:pPr>
            <a:r>
              <a:rPr lang="en-US" dirty="0" smtClean="0"/>
              <a:t>(in thousands)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662-42AD-8EE8-1E7111165DF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662-42AD-8EE8-1E7111165DF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662-42AD-8EE8-1E7111165DF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662-42AD-8EE8-1E7111165DFE}"/>
              </c:ext>
            </c:extLst>
          </c:dPt>
          <c:dLbls>
            <c:dLbl>
              <c:idx val="0"/>
              <c:layout>
                <c:manualLayout>
                  <c:x val="-0.14374082949123554"/>
                  <c:y val="-0.1251975061521732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662-42AD-8EE8-1E7111165DF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7155545353756974E-2"/>
                  <c:y val="-0.1052122649162091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662-42AD-8EE8-1E7111165DF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5366826147055057"/>
                  <c:y val="-3.67437817463803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662-42AD-8EE8-1E7111165DF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6423353771709251E-2"/>
                  <c:y val="0.1326710042278223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;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662-42AD-8EE8-1E7111165DFE}"/>
                </c:ex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eparator>;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'Act by Fund'!$A$29:$A$32</c:f>
              <c:strCache>
                <c:ptCount val="4"/>
                <c:pt idx="0">
                  <c:v>General Fund</c:v>
                </c:pt>
                <c:pt idx="1">
                  <c:v>Restrict Misc Special Revenue Fund</c:v>
                </c:pt>
                <c:pt idx="2">
                  <c:v>Agriculture Fund</c:v>
                </c:pt>
                <c:pt idx="3">
                  <c:v>Federal Fund</c:v>
                </c:pt>
              </c:strCache>
            </c:strRef>
          </c:cat>
          <c:val>
            <c:numRef>
              <c:f>'Act by Fund'!$B$29:$B$32</c:f>
              <c:numCache>
                <c:formatCode>"$"#,##0</c:formatCode>
                <c:ptCount val="4"/>
                <c:pt idx="0">
                  <c:v>41104</c:v>
                </c:pt>
                <c:pt idx="1">
                  <c:v>462</c:v>
                </c:pt>
                <c:pt idx="2">
                  <c:v>20504</c:v>
                </c:pt>
                <c:pt idx="3">
                  <c:v>6911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662-42AD-8EE8-1E7111165DF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394807998314263"/>
          <c:y val="0.22814318013820717"/>
          <c:w val="0.34321694095960165"/>
          <c:h val="0.7071699670125645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7101946415114"/>
          <c:y val="4.7084377610693402E-2"/>
          <c:w val="0.86493534842798114"/>
          <c:h val="0.83161393366026926"/>
        </c:manualLayout>
      </c:layout>
      <c:barChart>
        <c:barDir val="col"/>
        <c:grouping val="clustered"/>
        <c:varyColors val="0"/>
        <c:ser>
          <c:idx val="0"/>
          <c:order val="0"/>
          <c:tx>
            <c:v>Applicants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Metrics!$D$1:$G$1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Metrics!$D$83:$G$83</c:f>
              <c:numCache>
                <c:formatCode>#,##0</c:formatCode>
                <c:ptCount val="4"/>
                <c:pt idx="0">
                  <c:v>8</c:v>
                </c:pt>
                <c:pt idx="1">
                  <c:v>47</c:v>
                </c:pt>
                <c:pt idx="2">
                  <c:v>65</c:v>
                </c:pt>
                <c:pt idx="3" formatCode="General">
                  <c:v>160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49-42A8-8E62-A4F4766B1207}"/>
            </c:ext>
          </c:extLst>
        </c:ser>
        <c:ser>
          <c:idx val="1"/>
          <c:order val="1"/>
          <c:tx>
            <c:v>Licensed growers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Metrics!$D$1:$G$1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Metrics!$D$85:$F$85</c:f>
              <c:numCache>
                <c:formatCode>#,##0</c:formatCode>
                <c:ptCount val="3"/>
                <c:pt idx="0">
                  <c:v>6</c:v>
                </c:pt>
                <c:pt idx="1">
                  <c:v>33</c:v>
                </c:pt>
                <c:pt idx="2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249-42A8-8E62-A4F4766B1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778440"/>
        <c:axId val="137778048"/>
      </c:barChart>
      <c:catAx>
        <c:axId val="137778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386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778048"/>
        <c:crosses val="autoZero"/>
        <c:auto val="1"/>
        <c:lblAlgn val="ctr"/>
        <c:lblOffset val="100"/>
        <c:noMultiLvlLbl val="0"/>
      </c:catAx>
      <c:valAx>
        <c:axId val="13777804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386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778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13893915299270901"/>
          <c:y val="3.4655839843190477E-2"/>
          <c:w val="0.51631431153506768"/>
          <c:h val="0.17723818571199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rgbClr val="003865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rgbClr val="003865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% of Counties Infested with EAB by Years of Infestation</a:t>
            </a:r>
          </a:p>
        </c:rich>
      </c:tx>
      <c:layout>
        <c:manualLayout>
          <c:xMode val="edge"/>
          <c:yMode val="edge"/>
          <c:x val="0.16405869120405295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330183067157969"/>
          <c:y val="5.3419060505173206E-2"/>
          <c:w val="0.90684493405966782"/>
          <c:h val="0.75074244733742712"/>
        </c:manualLayout>
      </c:layout>
      <c:lineChart>
        <c:grouping val="standard"/>
        <c:varyColors val="0"/>
        <c:ser>
          <c:idx val="0"/>
          <c:order val="0"/>
          <c:tx>
            <c:strRef>
              <c:f>Summed!$AP$44</c:f>
              <c:strCache>
                <c:ptCount val="1"/>
                <c:pt idx="0">
                  <c:v>U.S. Average (35 states)</c:v>
                </c:pt>
              </c:strCache>
            </c:strRef>
          </c:tx>
          <c:spPr>
            <a:ln w="57150"/>
          </c:spPr>
          <c:marker>
            <c:symbol val="none"/>
          </c:marker>
          <c:val>
            <c:numRef>
              <c:f>Summed!$AP$45:$AP$59</c:f>
              <c:numCache>
                <c:formatCode>0%</c:formatCode>
                <c:ptCount val="15"/>
                <c:pt idx="0">
                  <c:v>6.0993947161602002E-2</c:v>
                </c:pt>
                <c:pt idx="1">
                  <c:v>9.6412089298356984E-2</c:v>
                </c:pt>
                <c:pt idx="2">
                  <c:v>0.15861885310288271</c:v>
                </c:pt>
                <c:pt idx="3">
                  <c:v>0.19367901407645793</c:v>
                </c:pt>
                <c:pt idx="4">
                  <c:v>0.26369205416368641</c:v>
                </c:pt>
                <c:pt idx="5">
                  <c:v>0.31969383035437321</c:v>
                </c:pt>
                <c:pt idx="6">
                  <c:v>0.39348902216030412</c:v>
                </c:pt>
                <c:pt idx="7">
                  <c:v>0.44012699111362708</c:v>
                </c:pt>
                <c:pt idx="8">
                  <c:v>0.51437925852037969</c:v>
                </c:pt>
                <c:pt idx="9">
                  <c:v>0.59809012382570736</c:v>
                </c:pt>
                <c:pt idx="10">
                  <c:v>0.70273291930146287</c:v>
                </c:pt>
                <c:pt idx="11">
                  <c:v>0.80807688521382171</c:v>
                </c:pt>
                <c:pt idx="12">
                  <c:v>0.81578256761059575</c:v>
                </c:pt>
                <c:pt idx="13">
                  <c:v>0.89697574884518316</c:v>
                </c:pt>
                <c:pt idx="14">
                  <c:v>0.90784531406257452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BC4-4DF3-BA8D-2CBCF955998B}"/>
            </c:ext>
          </c:extLst>
        </c:ser>
        <c:ser>
          <c:idx val="1"/>
          <c:order val="1"/>
          <c:tx>
            <c:strRef>
              <c:f>Summed!$R$44</c:f>
              <c:strCache>
                <c:ptCount val="1"/>
                <c:pt idx="0">
                  <c:v>Minnesota</c:v>
                </c:pt>
              </c:strCache>
            </c:strRef>
          </c:tx>
          <c:spPr>
            <a:ln w="57150">
              <a:prstDash val="dash"/>
            </a:ln>
          </c:spPr>
          <c:marker>
            <c:symbol val="none"/>
          </c:marker>
          <c:val>
            <c:numRef>
              <c:f>Summed!$R$45:$R$54</c:f>
              <c:numCache>
                <c:formatCode>0%</c:formatCode>
                <c:ptCount val="10"/>
                <c:pt idx="0">
                  <c:v>1.1494252873563218E-2</c:v>
                </c:pt>
                <c:pt idx="1">
                  <c:v>3.4482758620689655E-2</c:v>
                </c:pt>
                <c:pt idx="2">
                  <c:v>4.5977011494252873E-2</c:v>
                </c:pt>
                <c:pt idx="3">
                  <c:v>4.5977011494252873E-2</c:v>
                </c:pt>
                <c:pt idx="4">
                  <c:v>4.5977011494252873E-2</c:v>
                </c:pt>
                <c:pt idx="5">
                  <c:v>6.8965517241379309E-2</c:v>
                </c:pt>
                <c:pt idx="6">
                  <c:v>0.13793103448275862</c:v>
                </c:pt>
                <c:pt idx="7">
                  <c:v>0.16091954022988506</c:v>
                </c:pt>
                <c:pt idx="8">
                  <c:v>0.18390804597701149</c:v>
                </c:pt>
                <c:pt idx="9">
                  <c:v>0.19540229885057472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BC4-4DF3-BA8D-2CBCF95599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8327272"/>
        <c:axId val="138324528"/>
      </c:lineChart>
      <c:catAx>
        <c:axId val="138327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Years of Infestation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8324528"/>
        <c:crosses val="autoZero"/>
        <c:auto val="1"/>
        <c:lblAlgn val="ctr"/>
        <c:lblOffset val="100"/>
        <c:noMultiLvlLbl val="0"/>
      </c:catAx>
      <c:valAx>
        <c:axId val="138324528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138327272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15774721825614088"/>
          <c:y val="0.20352753018890557"/>
          <c:w val="0.46443829144654758"/>
          <c:h val="0.1517316142465289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/>
              </a:rPr>
              <a:t>DMID - All Funds FY20-21 </a:t>
            </a:r>
            <a:r>
              <a:rPr lang="en-US" sz="1000" b="1" i="0" baseline="0">
                <a:effectLst/>
              </a:rPr>
              <a:t>(In Thousands) </a:t>
            </a:r>
            <a:endParaRPr lang="en-US" sz="10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A85-4D6F-A5C4-B17A6A9C37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A85-4D6F-A5C4-B17A6A9C37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A85-4D6F-A5C4-B17A6A9C37D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A85-4D6F-A5C4-B17A6A9C37D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Table!$A$31:$A$34</c:f>
              <c:strCache>
                <c:ptCount val="4"/>
                <c:pt idx="0">
                  <c:v>1000 - General</c:v>
                </c:pt>
                <c:pt idx="1">
                  <c:v>2000 - Special Revenue</c:v>
                </c:pt>
                <c:pt idx="2">
                  <c:v>2018 - Agricultural</c:v>
                </c:pt>
                <c:pt idx="3">
                  <c:v>3000 - Federal</c:v>
                </c:pt>
              </c:strCache>
            </c:strRef>
          </c:cat>
          <c:val>
            <c:numRef>
              <c:f>Table!$B$31:$B$34</c:f>
              <c:numCache>
                <c:formatCode>_("$"* #,##0_);_("$"* \(#,##0\);_("$"* "-"??_);_(@_)</c:formatCode>
                <c:ptCount val="4"/>
                <c:pt idx="0">
                  <c:v>5158</c:v>
                </c:pt>
                <c:pt idx="1">
                  <c:v>192</c:v>
                </c:pt>
                <c:pt idx="2">
                  <c:v>5261</c:v>
                </c:pt>
                <c:pt idx="3">
                  <c:v>3719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A85-4D6F-A5C4-B17A6A9C37D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Funding</a:t>
            </a:r>
            <a:r>
              <a:rPr lang="en-US" baseline="0" dirty="0"/>
              <a:t> Sources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D26-437A-A551-0816A80EF8E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D26-437A-A551-0816A80EF8EA}"/>
              </c:ext>
            </c:extLst>
          </c:dPt>
          <c:dLbls>
            <c:spPr>
              <a:solidFill>
                <a:srgbClr val="FFFFFF"/>
              </a:solidFill>
              <a:ln>
                <a:solidFill>
                  <a:srgbClr val="003865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General Fund</c:v>
                </c:pt>
                <c:pt idx="1">
                  <c:v>Fees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0.31242540777085265</c:v>
                </c:pt>
                <c:pt idx="1">
                  <c:v>0.68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25-4DB0-9055-75A28AC7FF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1289220722688238"/>
          <c:y val="0.25828679809663285"/>
          <c:w val="0.37421533779402921"/>
          <c:h val="0.6168838674079631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Anticipated Funding Sources</c:v>
                </c:pt>
              </c:strCache>
            </c:strRef>
          </c:tx>
          <c:dPt>
            <c:idx val="0"/>
            <c:bubble3D val="0"/>
            <c:explosion val="9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11-42AE-A5EE-12CFE638A14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936-40C1-9135-20CE05B1F011}"/>
              </c:ext>
            </c:extLst>
          </c:dPt>
          <c:dLbls>
            <c:spPr>
              <a:solidFill>
                <a:srgbClr val="FFFFFF"/>
              </a:solidFill>
              <a:ln>
                <a:solidFill>
                  <a:srgbClr val="003865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General Fund</c:v>
                </c:pt>
                <c:pt idx="1">
                  <c:v>Federal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11-42AE-A5EE-12CFE638A1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Food and Feed Safety Funding Sources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C77-45E2-A5F7-F06E408C94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77-45E2-A5F7-F06E408C946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C77-45E2-A5F7-F06E408C946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C77-45E2-A5F7-F06E408C946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'Budget Summary'!$AB$18:$AB$21</c:f>
              <c:strCache>
                <c:ptCount val="4"/>
                <c:pt idx="0">
                  <c:v>1000 General</c:v>
                </c:pt>
                <c:pt idx="1">
                  <c:v>2000 Spec. Revenue</c:v>
                </c:pt>
                <c:pt idx="2">
                  <c:v>2018 Dedicated</c:v>
                </c:pt>
                <c:pt idx="3">
                  <c:v>3000 Federal</c:v>
                </c:pt>
              </c:strCache>
            </c:strRef>
          </c:cat>
          <c:val>
            <c:numRef>
              <c:f>'Budget Summary'!$AC$18:$AC$21</c:f>
              <c:numCache>
                <c:formatCode>_(* #,##0_);_(* \(#,##0\);_(* "-"??_);_(@_)</c:formatCode>
                <c:ptCount val="4"/>
                <c:pt idx="0">
                  <c:v>6505</c:v>
                </c:pt>
                <c:pt idx="1">
                  <c:v>1186</c:v>
                </c:pt>
                <c:pt idx="2">
                  <c:v>2954</c:v>
                </c:pt>
                <c:pt idx="3">
                  <c:v>2028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C77-45E2-A5F7-F06E408C946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66278761710774226"/>
          <c:y val="0.26491486662973368"/>
          <c:w val="0.30069739922131489"/>
          <c:h val="0.4697940577784218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jp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0.73988</cdr:x>
      <cdr:y>0.71981</cdr:y>
    </cdr:from>
    <cdr:to>
      <cdr:x>0.92033</cdr:x>
      <cdr:y>0.76152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223673" y="2879218"/>
          <a:ext cx="1274002" cy="1668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800" dirty="0"/>
            <a:t>Updated</a:t>
          </a:r>
          <a:r>
            <a:rPr lang="en-US" sz="800" baseline="0" dirty="0"/>
            <a:t> </a:t>
          </a:r>
          <a:r>
            <a:rPr lang="en-US" sz="800" baseline="0" dirty="0" smtClean="0"/>
            <a:t>12/6/2018</a:t>
          </a:r>
          <a:endParaRPr lang="en-US" sz="800" dirty="0"/>
        </a:p>
      </cdr:txBody>
    </cdr:sp>
  </cdr:relSizeAnchor>
  <cdr:relSizeAnchor xmlns:cdr="http://schemas.openxmlformats.org/drawingml/2006/chartDrawing">
    <cdr:from>
      <cdr:x>0.74936</cdr:x>
      <cdr:y>0.6913</cdr:y>
    </cdr:from>
    <cdr:to>
      <cdr:x>0.94087</cdr:x>
      <cdr:y>0.72437</cdr:y>
    </cdr:to>
    <cdr:pic>
      <cdr:nvPicPr>
        <cdr:cNvPr id="4" name="Picture 3" descr="I:\MDA Brand Masters\MDA Logo\For PowerPoint Web Word\MDA Logo Horizontal COLOR.jpg"/>
        <cdr:cNvPicPr/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5290603" y="2765179"/>
          <a:ext cx="1352087" cy="1322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2/12/2019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2/12/2019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35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040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735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95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40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25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656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375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190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40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959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 the Department of Agriculture our mission</a:t>
            </a:r>
            <a:r>
              <a:rPr lang="en-US" baseline="0" dirty="0" smtClean="0"/>
              <a:t> is to </a:t>
            </a:r>
            <a:r>
              <a:rPr lang="en-US" sz="1200" b="1" i="1" dirty="0" smtClean="0"/>
              <a:t>enhance Minnesotans’ quality of life by ensuring the integrity of our food supply, the health of our environment, and the strength of our agricultural economy.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66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75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367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0717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57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806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469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17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611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414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923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 Advancement Program – AGREETT and AGRI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7535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7645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365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87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2103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994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8334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439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9757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86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Remediation</a:t>
            </a:r>
            <a:r>
              <a:rPr lang="en-US" baseline="0" dirty="0" smtClean="0"/>
              <a:t> – MERLA funds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908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413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82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484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20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45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85" y="1652093"/>
            <a:ext cx="6118629" cy="842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6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10" y="5851878"/>
            <a:ext cx="3613535" cy="497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-1"/>
            <a:ext cx="12192000" cy="34778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1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8"/>
            <a:ext cx="105156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4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1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391" y="544615"/>
            <a:ext cx="3613535" cy="49760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391" y="544615"/>
            <a:ext cx="3613535" cy="49760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chemeClr val="tx2"/>
                </a:solidFill>
              </a:rPr>
              <a:t>Optional Tagline Goes Here | mn.gov/websiteurl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390" y="609243"/>
            <a:ext cx="3613535" cy="497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87" r:id="rId3"/>
    <p:sldLayoutId id="2147483795" r:id="rId4"/>
    <p:sldLayoutId id="2147483711" r:id="rId5"/>
    <p:sldLayoutId id="2147483712" r:id="rId6"/>
    <p:sldLayoutId id="2147483790" r:id="rId7"/>
    <p:sldLayoutId id="2147483789" r:id="rId8"/>
    <p:sldLayoutId id="2147483714" r:id="rId9"/>
    <p:sldLayoutId id="2147483738" r:id="rId10"/>
    <p:sldLayoutId id="2147483739" r:id="rId11"/>
    <p:sldLayoutId id="2147483780" r:id="rId12"/>
    <p:sldLayoutId id="2147483773" r:id="rId13"/>
    <p:sldLayoutId id="2147483800" r:id="rId14"/>
    <p:sldLayoutId id="2147483688" r:id="rId15"/>
    <p:sldLayoutId id="2147483801" r:id="rId16"/>
    <p:sldLayoutId id="2147483802" r:id="rId17"/>
    <p:sldLayoutId id="2147483803" r:id="rId18"/>
    <p:sldLayoutId id="2147483744" r:id="rId19"/>
    <p:sldLayoutId id="2147483793" r:id="rId20"/>
    <p:sldLayoutId id="2147483772" r:id="rId21"/>
    <p:sldLayoutId id="2147483767" r:id="rId22"/>
    <p:sldLayoutId id="2147483769" r:id="rId23"/>
    <p:sldLayoutId id="2147483771" r:id="rId24"/>
    <p:sldLayoutId id="2147483770" r:id="rId25"/>
    <p:sldLayoutId id="2147483732" r:id="rId26"/>
    <p:sldLayoutId id="2147483794" r:id="rId27"/>
    <p:sldLayoutId id="2147483733" r:id="rId28"/>
    <p:sldLayoutId id="2147483747" r:id="rId29"/>
    <p:sldLayoutId id="2147483818" r:id="rId30"/>
    <p:sldLayoutId id="2147483805" r:id="rId31"/>
    <p:sldLayoutId id="2147483806" r:id="rId32"/>
    <p:sldLayoutId id="2147483750" r:id="rId33"/>
    <p:sldLayoutId id="2147483765" r:id="rId34"/>
    <p:sldLayoutId id="2147483781" r:id="rId35"/>
    <p:sldLayoutId id="2147483809" r:id="rId36"/>
    <p:sldLayoutId id="2147483808" r:id="rId37"/>
    <p:sldLayoutId id="2147483807" r:id="rId38"/>
    <p:sldLayoutId id="2147483819" r:id="rId39"/>
    <p:sldLayoutId id="2147483754" r:id="rId40"/>
    <p:sldLayoutId id="2147483755" r:id="rId41"/>
    <p:sldLayoutId id="2147483759" r:id="rId42"/>
    <p:sldLayoutId id="2147483753" r:id="rId43"/>
    <p:sldLayoutId id="2147483763" r:id="rId44"/>
    <p:sldLayoutId id="2147483762" r:id="rId45"/>
    <p:sldLayoutId id="2147483758" r:id="rId46"/>
    <p:sldLayoutId id="2147483756" r:id="rId47"/>
    <p:sldLayoutId id="2147483798" r:id="rId48"/>
    <p:sldLayoutId id="2147483797" r:id="rId4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chart" Target="../charts/char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chart" Target="../charts/char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chart" Target="../charts/char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mailto:Thom.petersen@state.mn.us" TargetMode="Externa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477837"/>
            <a:ext cx="12192000" cy="1295182"/>
          </a:xfrm>
        </p:spPr>
        <p:txBody>
          <a:bodyPr/>
          <a:lstStyle/>
          <a:p>
            <a:r>
              <a:rPr lang="en-US" dirty="0" smtClean="0"/>
              <a:t>MDA Overview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Thom Petersen 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 Commissioner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February 12, 2019</a:t>
            </a:r>
            <a:endParaRPr lang="en-US" dirty="0"/>
          </a:p>
        </p:txBody>
      </p:sp>
      <p:pic>
        <p:nvPicPr>
          <p:cNvPr id="8" name="Picture Placeholder 5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b="9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548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MDA Budget Overview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164" y="1931438"/>
            <a:ext cx="10934882" cy="410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2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MDA Budget Overview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802" y="1885361"/>
            <a:ext cx="3257550" cy="3724275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59802" y="1451744"/>
            <a:ext cx="4822580" cy="5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4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477837"/>
            <a:ext cx="12192000" cy="1295182"/>
          </a:xfrm>
        </p:spPr>
        <p:txBody>
          <a:bodyPr/>
          <a:lstStyle/>
          <a:p>
            <a:r>
              <a:rPr lang="en-US" dirty="0" smtClean="0"/>
              <a:t>Pesticide and Fertilizer</a:t>
            </a:r>
            <a:br>
              <a:rPr lang="en-US" dirty="0" smtClean="0"/>
            </a:br>
            <a:r>
              <a:rPr lang="en-US" dirty="0" smtClean="0"/>
              <a:t>Management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802467" y="5041204"/>
            <a:ext cx="6587067" cy="122603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b="1" dirty="0" smtClean="0"/>
              <a:t>Joshua Stamper, Director</a:t>
            </a:r>
          </a:p>
          <a:p>
            <a:pPr>
              <a:spcBef>
                <a:spcPts val="0"/>
              </a:spcBef>
            </a:pPr>
            <a:endParaRPr lang="en-US" sz="1300" dirty="0" smtClean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7" b="292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492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02585" y="1651776"/>
            <a:ext cx="9888022" cy="47805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 smtClean="0"/>
              <a:t>We are the lead state agency for:</a:t>
            </a:r>
          </a:p>
          <a:p>
            <a:r>
              <a:rPr lang="en-US" dirty="0" smtClean="0"/>
              <a:t>Pesticide regulation</a:t>
            </a:r>
          </a:p>
          <a:p>
            <a:r>
              <a:rPr lang="en-US" dirty="0" smtClean="0"/>
              <a:t>Fertilizer regulation</a:t>
            </a:r>
          </a:p>
          <a:p>
            <a:r>
              <a:rPr lang="en-US" dirty="0" smtClean="0"/>
              <a:t>Protection of groundwater from ‘ag chemicals’</a:t>
            </a:r>
          </a:p>
          <a:p>
            <a:r>
              <a:rPr lang="en-US" dirty="0" smtClean="0"/>
              <a:t>Emergency response</a:t>
            </a:r>
          </a:p>
          <a:p>
            <a:r>
              <a:rPr lang="en-US" dirty="0" smtClean="0"/>
              <a:t>Spills and clean-up</a:t>
            </a:r>
          </a:p>
          <a:p>
            <a:r>
              <a:rPr lang="en-US" dirty="0" smtClean="0"/>
              <a:t>Waste pesticide collection</a:t>
            </a:r>
          </a:p>
          <a:p>
            <a:r>
              <a:rPr lang="en-US" dirty="0" smtClean="0"/>
              <a:t>Minnesota Agricultural Water Quality Certification Program (MAWQCP)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73438" y="1328610"/>
            <a:ext cx="3818562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Pesticide &amp; Fertilizer Management Division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18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Do This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3491" y="2540000"/>
            <a:ext cx="10510982" cy="4036291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We work with farmers, regulated industry, and interested parties on the front end, as much as possible</a:t>
            </a:r>
          </a:p>
          <a:p>
            <a:r>
              <a:rPr lang="en-US" sz="2800" dirty="0" smtClean="0"/>
              <a:t>We employ 123 agronomists, soil scientists, and hydrologists (40% in greater MN)</a:t>
            </a:r>
          </a:p>
          <a:p>
            <a:r>
              <a:rPr lang="en-US" sz="2800" dirty="0" smtClean="0"/>
              <a:t>Many staff have graduate degrees, a farm background, and some still farm</a:t>
            </a:r>
          </a:p>
          <a:p>
            <a:r>
              <a:rPr lang="en-US" sz="2800" dirty="0" smtClean="0"/>
              <a:t>PFMD Budget ~$30 million/year, mostly from fees and Clean Water Fund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373438" y="1328610"/>
            <a:ext cx="3818562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Pesticide &amp; Fertilizer Management Division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096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Regulatory Activities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02134" y="1626039"/>
            <a:ext cx="6189429" cy="3701059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Pesticide/fertilizer product registration</a:t>
            </a:r>
          </a:p>
          <a:p>
            <a:r>
              <a:rPr lang="en-US" sz="2800" dirty="0" smtClean="0"/>
              <a:t>Applicator licensing</a:t>
            </a:r>
          </a:p>
          <a:p>
            <a:r>
              <a:rPr lang="en-US" sz="2800" dirty="0" smtClean="0"/>
              <a:t>Complaint response</a:t>
            </a:r>
          </a:p>
          <a:p>
            <a:r>
              <a:rPr lang="en-US" sz="2800" dirty="0" smtClean="0"/>
              <a:t>Facility inspection</a:t>
            </a:r>
          </a:p>
          <a:p>
            <a:r>
              <a:rPr lang="en-US" sz="2800" dirty="0" smtClean="0"/>
              <a:t>Emergency response</a:t>
            </a:r>
          </a:p>
          <a:p>
            <a:r>
              <a:rPr lang="en-US" sz="2800" dirty="0" smtClean="0"/>
              <a:t>Anhydrous ammonia regulation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3438" y="1328610"/>
            <a:ext cx="3818562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Pesticide &amp; Fertilizer Management Division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14" y="2262901"/>
            <a:ext cx="6517189" cy="4456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112" y="2855582"/>
            <a:ext cx="6230652" cy="263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112" y="3008169"/>
            <a:ext cx="4432176" cy="2651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550" y="1404513"/>
            <a:ext cx="5429250" cy="5314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115" y="1044006"/>
            <a:ext cx="4526973" cy="603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8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Incident Response Activities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7231" y="1744108"/>
            <a:ext cx="5538081" cy="370105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Emergency site clean-up</a:t>
            </a:r>
          </a:p>
          <a:p>
            <a:r>
              <a:rPr lang="en-US" sz="2800" dirty="0" smtClean="0"/>
              <a:t>Long-term site clean-up</a:t>
            </a:r>
          </a:p>
          <a:p>
            <a:r>
              <a:rPr lang="en-US" sz="2800" dirty="0" smtClean="0"/>
              <a:t>Voluntary clean-up</a:t>
            </a:r>
          </a:p>
          <a:p>
            <a:r>
              <a:rPr lang="en-US" sz="2800" dirty="0" smtClean="0"/>
              <a:t>Agricultural Chemical Response Reimbursement Account (ACCRA)</a:t>
            </a:r>
          </a:p>
          <a:p>
            <a:r>
              <a:rPr lang="en-US" sz="2800" dirty="0" smtClean="0"/>
              <a:t>Superfund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3438" y="1328610"/>
            <a:ext cx="3818562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Pesticide &amp; Fertilizer Management Division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312" y="2159607"/>
            <a:ext cx="4182218" cy="3133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33365"/>
            <a:ext cx="5389331" cy="3590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970" y="3101872"/>
            <a:ext cx="5182049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Non-Point Source Programs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437632" y="2410848"/>
            <a:ext cx="6585872" cy="42459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b="1" dirty="0" smtClean="0"/>
              <a:t>MDA is responsible for addressing:</a:t>
            </a:r>
          </a:p>
          <a:p>
            <a:r>
              <a:rPr lang="en-US" sz="2800" dirty="0" smtClean="0"/>
              <a:t>Non-point source impacts to groundwater from nitrate from fertilizer</a:t>
            </a:r>
          </a:p>
          <a:p>
            <a:r>
              <a:rPr lang="en-US" sz="2800" dirty="0" smtClean="0"/>
              <a:t>Non-point source impacts to surface water and groundwater from pesticides</a:t>
            </a:r>
          </a:p>
          <a:p>
            <a:r>
              <a:rPr lang="en-US" sz="2800" dirty="0" smtClean="0"/>
              <a:t>Other health or environmental risks from pesticides</a:t>
            </a:r>
          </a:p>
          <a:p>
            <a:r>
              <a:rPr lang="en-US" sz="2800" dirty="0" smtClean="0"/>
              <a:t>Water quality monitoring for pesticides and nitrate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3438" y="1328610"/>
            <a:ext cx="3818562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Pesticide &amp; Fertilizer Management Division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0" y="1420129"/>
            <a:ext cx="3456128" cy="4383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16" y="1569246"/>
            <a:ext cx="4088613" cy="4587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657" y="3862983"/>
            <a:ext cx="3645724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Non-Point Source Programs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9007" y="1438490"/>
            <a:ext cx="6757281" cy="49643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b="1" dirty="0" smtClean="0"/>
              <a:t>Fertilizer non-point activities:</a:t>
            </a:r>
          </a:p>
          <a:p>
            <a:r>
              <a:rPr lang="en-US" sz="2800" dirty="0" smtClean="0"/>
              <a:t>Nitrogen Fertilizer Management Plan for nitrate in groundwater</a:t>
            </a:r>
          </a:p>
          <a:p>
            <a:r>
              <a:rPr lang="en-US" sz="2800" dirty="0" smtClean="0"/>
              <a:t>Fertilizer best management practices (BMPs)</a:t>
            </a:r>
          </a:p>
          <a:p>
            <a:r>
              <a:rPr lang="en-US" sz="2800" dirty="0" smtClean="0"/>
              <a:t>Technical assistance for impaired waters</a:t>
            </a:r>
          </a:p>
          <a:p>
            <a:r>
              <a:rPr lang="en-US" sz="2800" dirty="0" smtClean="0"/>
              <a:t>Funding priority research</a:t>
            </a:r>
          </a:p>
          <a:p>
            <a:r>
              <a:rPr lang="en-US" sz="2800" dirty="0" smtClean="0"/>
              <a:t>Certification of soil and manure testing labs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3438" y="1328610"/>
            <a:ext cx="3818562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Pesticide &amp; Fertilizer Management Division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208" y="1438490"/>
            <a:ext cx="3316511" cy="4243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492" y="1603202"/>
            <a:ext cx="3469540" cy="4293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533" y="2721871"/>
            <a:ext cx="5601467" cy="32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5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Non-Point Source Programs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5583" y="1597152"/>
            <a:ext cx="5940417" cy="4901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Pesticide non-point activities:</a:t>
            </a:r>
          </a:p>
          <a:p>
            <a:r>
              <a:rPr lang="en-US" sz="2800" dirty="0" smtClean="0"/>
              <a:t>Pesticide Management Plan for water resource protection</a:t>
            </a:r>
          </a:p>
          <a:p>
            <a:r>
              <a:rPr lang="en-US" sz="2800" dirty="0" smtClean="0"/>
              <a:t>Pesticide best management practices</a:t>
            </a:r>
          </a:p>
          <a:p>
            <a:r>
              <a:rPr lang="en-US" sz="2800" dirty="0" smtClean="0"/>
              <a:t>Assist sister agencies on pesticide issues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3438" y="1328610"/>
            <a:ext cx="3818562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Pesticide &amp; Fertilizer Management Division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30" y="2159606"/>
            <a:ext cx="6605677" cy="4338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562" y="1508582"/>
            <a:ext cx="3807094" cy="4750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31" y="1687941"/>
            <a:ext cx="3227940" cy="50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1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Minnesota Department of Agriculture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 b="1" i="1" dirty="0" smtClean="0"/>
              <a:t>Our mission is </a:t>
            </a:r>
            <a:r>
              <a:rPr lang="en-US" sz="3200" b="1" i="1" dirty="0"/>
              <a:t>to enhance Minnesotans’ quality of life by ensuring the integrity of our food supply, the health of our environment, and the strength of our agricultural </a:t>
            </a:r>
            <a:r>
              <a:rPr lang="en-US" sz="3200" b="1" i="1" dirty="0" smtClean="0"/>
              <a:t>economy.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7164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Non-Point Source Programs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1199" y="1499450"/>
            <a:ext cx="7576337" cy="388598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500" b="1" dirty="0" smtClean="0"/>
              <a:t>Water </a:t>
            </a:r>
            <a:r>
              <a:rPr lang="en-US" sz="3500" b="1" dirty="0"/>
              <a:t>m</a:t>
            </a:r>
            <a:r>
              <a:rPr lang="en-US" sz="3500" b="1" dirty="0" smtClean="0"/>
              <a:t>onitoring activities:</a:t>
            </a:r>
          </a:p>
          <a:p>
            <a:r>
              <a:rPr lang="en-US" sz="2800" dirty="0" smtClean="0"/>
              <a:t>Long-term pesticide monitoring (25 years)</a:t>
            </a:r>
          </a:p>
          <a:p>
            <a:r>
              <a:rPr lang="en-US" sz="2800" dirty="0" smtClean="0"/>
              <a:t>Edge-of-field and tile line monitoring</a:t>
            </a:r>
          </a:p>
          <a:p>
            <a:r>
              <a:rPr lang="en-US" sz="2800" dirty="0" smtClean="0"/>
              <a:t>Monitoring for Discovery Farms Minnesota</a:t>
            </a:r>
          </a:p>
          <a:p>
            <a:r>
              <a:rPr lang="en-US" sz="2800" dirty="0" smtClean="0"/>
              <a:t>Monitoring private wells for nitrate</a:t>
            </a:r>
          </a:p>
          <a:p>
            <a:r>
              <a:rPr lang="en-US" sz="2800" dirty="0" smtClean="0"/>
              <a:t>Coordinate with other monitoring programs</a:t>
            </a:r>
          </a:p>
          <a:p>
            <a:r>
              <a:rPr lang="en-US" sz="2800" dirty="0" smtClean="0"/>
              <a:t>Annual monitoring reports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3438" y="1328610"/>
            <a:ext cx="3818562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Pesticide &amp; Fertilizer Management Division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596" y="2236735"/>
            <a:ext cx="3112240" cy="4152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694" y="2037143"/>
            <a:ext cx="4790234" cy="3780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646" y="2146588"/>
            <a:ext cx="5369136" cy="4350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409" y="2288567"/>
            <a:ext cx="4842427" cy="4522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520" y="1328610"/>
            <a:ext cx="4249280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7592" y="152400"/>
            <a:ext cx="3096207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Division Budget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7592" y="1414384"/>
            <a:ext cx="7496817" cy="54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5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2865" y="170873"/>
            <a:ext cx="3554493" cy="9144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Dedicated Accounts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65905" y="1586204"/>
            <a:ext cx="7260190" cy="52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4163" y="152400"/>
            <a:ext cx="3487764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Clean Water Fund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5681" y="1390260"/>
            <a:ext cx="7460638" cy="54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2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Ag Marketing and Development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Paul Hugunin, Director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106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 Marketing and Development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9300" y="1524000"/>
            <a:ext cx="5263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Access to Markets - Local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66" y="1618255"/>
            <a:ext cx="4084786" cy="5056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329" y="2782389"/>
            <a:ext cx="6381294" cy="3892731"/>
          </a:xfrm>
          <a:prstGeom prst="rect">
            <a:avLst/>
          </a:prstGeom>
        </p:spPr>
      </p:pic>
      <p:pic>
        <p:nvPicPr>
          <p:cNvPr id="11" name="Picture 2" descr="C:\Users\mhart\AppData\Local\Microsoft\Windows\Temporary Internet Files\Content.Outlook\F761G3YH\Pic 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890" y="2440484"/>
            <a:ext cx="3158574" cy="1861495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420409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 Marketing and Development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9300" y="1524000"/>
            <a:ext cx="629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Access to Markets - National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6090" y="2200869"/>
            <a:ext cx="8085910" cy="4521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0869"/>
            <a:ext cx="5419728" cy="452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6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 Marketing and Development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9300" y="1524000"/>
            <a:ext cx="7143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Access to Markets - International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677" y="2627531"/>
            <a:ext cx="5470323" cy="4102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70331"/>
            <a:ext cx="7067614" cy="391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11293" y="1972211"/>
            <a:ext cx="11794067" cy="710029"/>
          </a:xfrm>
        </p:spPr>
        <p:txBody>
          <a:bodyPr>
            <a:noAutofit/>
          </a:bodyPr>
          <a:lstStyle/>
          <a:p>
            <a:pPr marL="804862" lvl="2" indent="0">
              <a:buNone/>
            </a:pPr>
            <a:r>
              <a:rPr lang="en-US" sz="3200" dirty="0" smtClean="0"/>
              <a:t>$13.256 million in FY 18	$13.311 million in FY 19</a:t>
            </a:r>
          </a:p>
          <a:p>
            <a:pPr marL="804862" lvl="2" indent="0">
              <a:buNone/>
            </a:pPr>
            <a:endParaRPr lang="en-US" sz="3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 Marketing and Development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9300" y="1453663"/>
            <a:ext cx="5263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AGRI - Overview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185291" y="2880360"/>
            <a:ext cx="11475980" cy="4414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862" lvl="2">
              <a:spcBef>
                <a:spcPts val="500"/>
              </a:spcBef>
              <a:spcAft>
                <a:spcPts val="1000"/>
              </a:spcAft>
              <a:buClr>
                <a:srgbClr val="003865"/>
              </a:buClr>
            </a:pPr>
            <a:r>
              <a:rPr lang="en-US" sz="3200" dirty="0">
                <a:solidFill>
                  <a:srgbClr val="003865"/>
                </a:solidFill>
              </a:rPr>
              <a:t>Livestock Investment Grants		Value Added Grants</a:t>
            </a:r>
          </a:p>
          <a:p>
            <a:pPr marL="804862" lvl="2">
              <a:spcBef>
                <a:spcPts val="500"/>
              </a:spcBef>
              <a:spcAft>
                <a:spcPts val="1000"/>
              </a:spcAft>
              <a:buClr>
                <a:srgbClr val="003865"/>
              </a:buClr>
            </a:pPr>
            <a:r>
              <a:rPr lang="en-US" sz="3200" dirty="0">
                <a:solidFill>
                  <a:srgbClr val="003865"/>
                </a:solidFill>
              </a:rPr>
              <a:t>Crop Research Grants			Sustainable Ag Demo Grants</a:t>
            </a:r>
          </a:p>
          <a:p>
            <a:pPr marL="804862" lvl="2">
              <a:spcBef>
                <a:spcPts val="500"/>
              </a:spcBef>
              <a:spcAft>
                <a:spcPts val="1000"/>
              </a:spcAft>
              <a:buClr>
                <a:srgbClr val="003865"/>
              </a:buClr>
            </a:pPr>
            <a:r>
              <a:rPr lang="en-US" sz="3200" dirty="0" err="1" smtClean="0">
                <a:solidFill>
                  <a:srgbClr val="003865"/>
                </a:solidFill>
              </a:rPr>
              <a:t>Bioincentive</a:t>
            </a:r>
            <a:r>
              <a:rPr lang="en-US" sz="3200" dirty="0" smtClean="0">
                <a:solidFill>
                  <a:srgbClr val="003865"/>
                </a:solidFill>
              </a:rPr>
              <a:t> </a:t>
            </a:r>
            <a:r>
              <a:rPr lang="en-US" sz="3200" dirty="0">
                <a:solidFill>
                  <a:srgbClr val="003865"/>
                </a:solidFill>
              </a:rPr>
              <a:t>payments		</a:t>
            </a:r>
            <a:r>
              <a:rPr lang="en-US" sz="3200" dirty="0" smtClean="0">
                <a:solidFill>
                  <a:srgbClr val="003865"/>
                </a:solidFill>
              </a:rPr>
              <a:t>	County </a:t>
            </a:r>
            <a:r>
              <a:rPr lang="en-US" sz="3200" dirty="0">
                <a:solidFill>
                  <a:srgbClr val="003865"/>
                </a:solidFill>
              </a:rPr>
              <a:t>Fair Grants</a:t>
            </a:r>
          </a:p>
          <a:p>
            <a:pPr marL="804862" lvl="2">
              <a:spcBef>
                <a:spcPts val="500"/>
              </a:spcBef>
              <a:spcAft>
                <a:spcPts val="1000"/>
              </a:spcAft>
              <a:buClr>
                <a:srgbClr val="003865"/>
              </a:buClr>
            </a:pPr>
            <a:r>
              <a:rPr lang="en-US" sz="3200" dirty="0">
                <a:solidFill>
                  <a:srgbClr val="003865"/>
                </a:solidFill>
              </a:rPr>
              <a:t>Urban Ag Grants				Good Food Access </a:t>
            </a:r>
            <a:r>
              <a:rPr lang="en-US" sz="3200" dirty="0" smtClean="0">
                <a:solidFill>
                  <a:srgbClr val="003865"/>
                </a:solidFill>
              </a:rPr>
              <a:t>Program</a:t>
            </a:r>
          </a:p>
          <a:p>
            <a:pPr marL="804862" lvl="2">
              <a:spcBef>
                <a:spcPts val="500"/>
              </a:spcBef>
              <a:spcAft>
                <a:spcPts val="1000"/>
              </a:spcAft>
              <a:buClr>
                <a:srgbClr val="003865"/>
              </a:buClr>
            </a:pPr>
            <a:r>
              <a:rPr lang="en-US" sz="3200" dirty="0" smtClean="0">
                <a:solidFill>
                  <a:srgbClr val="003865"/>
                </a:solidFill>
              </a:rPr>
              <a:t>FBM Scholarships			Farm to School Grants	</a:t>
            </a:r>
          </a:p>
          <a:p>
            <a:pPr marL="804862" lvl="2">
              <a:spcBef>
                <a:spcPts val="500"/>
              </a:spcBef>
              <a:spcAft>
                <a:spcPts val="1000"/>
              </a:spcAft>
              <a:buClr>
                <a:srgbClr val="003865"/>
              </a:buClr>
            </a:pPr>
            <a:r>
              <a:rPr lang="en-US" sz="3200" dirty="0" smtClean="0">
                <a:solidFill>
                  <a:srgbClr val="003865"/>
                </a:solidFill>
              </a:rPr>
              <a:t>Trade Show Assistance			GAP Cost Share</a:t>
            </a:r>
            <a:endParaRPr lang="en-US" sz="3200" dirty="0">
              <a:solidFill>
                <a:srgbClr val="003865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7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 Marketing and Development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440268" y="2170331"/>
            <a:ext cx="11794067" cy="880516"/>
          </a:xfrm>
        </p:spPr>
        <p:txBody>
          <a:bodyPr>
            <a:noAutofit/>
          </a:bodyPr>
          <a:lstStyle/>
          <a:p>
            <a:pPr marL="804862" lvl="2" indent="0">
              <a:buNone/>
            </a:pPr>
            <a:r>
              <a:rPr lang="en-US" sz="3200" dirty="0" smtClean="0"/>
              <a:t>			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289299" y="1524000"/>
            <a:ext cx="1158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</a:t>
            </a:r>
            <a:r>
              <a:rPr lang="en-US" sz="3600" b="1" dirty="0" smtClean="0"/>
              <a:t>    AGRI – Livestock Investment and Farm to School Grants 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2170330"/>
            <a:ext cx="5258746" cy="4220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7491" y="2170331"/>
            <a:ext cx="4746308" cy="422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8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Minnesota Department of Agriculture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b="1" dirty="0"/>
              <a:t>Our 450 employees provide many services that impact Minnesota residents every day:</a:t>
            </a:r>
            <a:endParaRPr lang="en-US" dirty="0"/>
          </a:p>
          <a:p>
            <a:pPr lvl="0"/>
            <a:r>
              <a:rPr lang="en-US" dirty="0"/>
              <a:t>We promote Minnesota farm products in local, state, national, and international markets.</a:t>
            </a:r>
          </a:p>
          <a:p>
            <a:pPr lvl="0"/>
            <a:r>
              <a:rPr lang="en-US" dirty="0"/>
              <a:t>We respond to diseases and pests that threaten agriculture and natural resources.</a:t>
            </a:r>
          </a:p>
          <a:p>
            <a:pPr lvl="0"/>
            <a:r>
              <a:rPr lang="en-US" dirty="0"/>
              <a:t>We inspect all grocery stores and convenience stores, as well as all dairy farms and processing plants. </a:t>
            </a:r>
          </a:p>
          <a:p>
            <a:pPr lvl="0"/>
            <a:r>
              <a:rPr lang="en-US" dirty="0"/>
              <a:t>We regulate feed mills and fertilizer plants.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9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 Marketing and Development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440268" y="2170331"/>
            <a:ext cx="11794067" cy="880516"/>
          </a:xfrm>
        </p:spPr>
        <p:txBody>
          <a:bodyPr>
            <a:noAutofit/>
          </a:bodyPr>
          <a:lstStyle/>
          <a:p>
            <a:pPr marL="804862" lvl="2" indent="0">
              <a:buNone/>
            </a:pPr>
            <a:r>
              <a:rPr lang="en-US" sz="3200" dirty="0" smtClean="0"/>
              <a:t>			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289299" y="1524000"/>
            <a:ext cx="1158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    AGRI – Biofuels Infrastructure Grants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02" y="2170331"/>
            <a:ext cx="5797798" cy="4352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7227" y="3013286"/>
            <a:ext cx="5486298" cy="35099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81349" y="2504178"/>
            <a:ext cx="4933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500"/>
              </a:spcBef>
              <a:spcAft>
                <a:spcPts val="1000"/>
              </a:spcAft>
              <a:buClr>
                <a:srgbClr val="003865"/>
              </a:buClr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 million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USDA</a:t>
            </a:r>
          </a:p>
        </p:txBody>
      </p:sp>
    </p:spTree>
    <p:extLst>
      <p:ext uri="{BB962C8B-B14F-4D97-AF65-F5344CB8AC3E}">
        <p14:creationId xmlns:p14="http://schemas.microsoft.com/office/powerpoint/2010/main" val="51859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 Marketing and Development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440268" y="2170331"/>
            <a:ext cx="11794067" cy="880516"/>
          </a:xfrm>
        </p:spPr>
        <p:txBody>
          <a:bodyPr>
            <a:noAutofit/>
          </a:bodyPr>
          <a:lstStyle/>
          <a:p>
            <a:pPr marL="804862" lvl="2" indent="0">
              <a:buNone/>
            </a:pPr>
            <a:r>
              <a:rPr lang="en-US" sz="3200" dirty="0" smtClean="0"/>
              <a:t>			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289299" y="1524000"/>
            <a:ext cx="1158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        AGRI – Farm Business Management Scholarships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15" y="2170331"/>
            <a:ext cx="8422005" cy="432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5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 Marketing and Development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20656" y="1524000"/>
            <a:ext cx="6026460" cy="1301393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buSzPct val="119000"/>
              <a:buNone/>
            </a:pPr>
            <a:r>
              <a:rPr lang="en-US" sz="3600" b="1" dirty="0" smtClean="0">
                <a:solidFill>
                  <a:srgbClr val="003865"/>
                </a:solidFill>
              </a:rPr>
              <a:t>        MN Ag in the Classroom</a:t>
            </a:r>
            <a:endParaRPr lang="en-US" sz="3600" b="1" dirty="0">
              <a:solidFill>
                <a:srgbClr val="003865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300" y="1524000"/>
            <a:ext cx="5263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Education/Ag Literacy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9" y="2148379"/>
            <a:ext cx="3756556" cy="4709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4690" y="2170332"/>
            <a:ext cx="4309110" cy="468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6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 Marketing and Development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535605"/>
            <a:ext cx="10515600" cy="4773755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AGREETT</a:t>
            </a:r>
          </a:p>
          <a:p>
            <a:r>
              <a:rPr lang="en-US" sz="3600" dirty="0" smtClean="0"/>
              <a:t>Commodity Council Oversight</a:t>
            </a:r>
          </a:p>
          <a:p>
            <a:r>
              <a:rPr lang="en-US" sz="3600" dirty="0" smtClean="0"/>
              <a:t>Technical Assistance to Livestock Producers</a:t>
            </a:r>
          </a:p>
          <a:p>
            <a:r>
              <a:rPr lang="en-US" sz="3600" dirty="0" smtClean="0"/>
              <a:t>Ag Land Preservation</a:t>
            </a:r>
          </a:p>
          <a:p>
            <a:r>
              <a:rPr lang="en-US" sz="3600" dirty="0" smtClean="0"/>
              <a:t>ROPS Grant Program</a:t>
            </a:r>
          </a:p>
          <a:p>
            <a:r>
              <a:rPr lang="en-US" sz="3600" dirty="0" smtClean="0"/>
              <a:t>Farm and Rural Mental Health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3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 Marketing and Development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9141819"/>
              </p:ext>
            </p:extLst>
          </p:nvPr>
        </p:nvGraphicFramePr>
        <p:xfrm>
          <a:off x="920442" y="1447925"/>
          <a:ext cx="10351116" cy="5270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6033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Plant Protection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Mark Abrahamson , Director</a:t>
            </a:r>
            <a:endParaRPr lang="en-US" sz="2000" b="1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586" b="31586"/>
          <a:stretch/>
        </p:blipFill>
        <p:spPr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764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Plant Protection Division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362270" y="1690621"/>
            <a:ext cx="869453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PPD biennial budget </a:t>
            </a:r>
            <a:r>
              <a:rPr lang="en-US" sz="3600" dirty="0"/>
              <a:t>~ </a:t>
            </a:r>
            <a:r>
              <a:rPr lang="en-US" sz="3600" dirty="0" smtClean="0"/>
              <a:t>$18.7 million</a:t>
            </a:r>
          </a:p>
          <a:p>
            <a:endParaRPr lang="en-US" sz="3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Fees ~ </a:t>
            </a:r>
            <a:r>
              <a:rPr lang="en-US" sz="3200" dirty="0" smtClean="0"/>
              <a:t>$9.6 million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General funds ~ </a:t>
            </a:r>
            <a:r>
              <a:rPr lang="en-US" sz="3200" dirty="0" smtClean="0"/>
              <a:t>$5 million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Federal ~ </a:t>
            </a:r>
            <a:r>
              <a:rPr lang="en-US" sz="3200" dirty="0" smtClean="0"/>
              <a:t>$3.5 million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 err="1" smtClean="0"/>
              <a:t>ENTRF</a:t>
            </a:r>
            <a:r>
              <a:rPr lang="en-US" sz="3200" dirty="0" smtClean="0"/>
              <a:t> ~ </a:t>
            </a:r>
            <a:r>
              <a:rPr lang="en-US" sz="3200" dirty="0"/>
              <a:t>up to </a:t>
            </a:r>
            <a:r>
              <a:rPr lang="en-US" sz="3200" dirty="0" smtClean="0"/>
              <a:t>$</a:t>
            </a:r>
            <a:r>
              <a:rPr lang="en-US" sz="3200" dirty="0" err="1" smtClean="0"/>
              <a:t>600k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535220"/>
            <a:ext cx="1133022" cy="80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Plant Protection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0219" y="1401949"/>
            <a:ext cx="11682312" cy="42165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Noxious and Invasive Weed Program</a:t>
            </a:r>
            <a:r>
              <a:rPr lang="en-US" sz="2800" dirty="0" smtClean="0"/>
              <a:t> </a:t>
            </a:r>
          </a:p>
          <a:p>
            <a:r>
              <a:rPr lang="en-US" sz="2400" dirty="0" smtClean="0"/>
              <a:t>Maintains </a:t>
            </a:r>
            <a:r>
              <a:rPr lang="en-US" sz="2400" dirty="0"/>
              <a:t>the state noxious weed list and </a:t>
            </a:r>
            <a:r>
              <a:rPr lang="en-US" sz="2400" dirty="0" smtClean="0"/>
              <a:t>works </a:t>
            </a:r>
            <a:r>
              <a:rPr lang="en-US" sz="2400" dirty="0"/>
              <a:t>with local governments to ensure control of designated </a:t>
            </a:r>
            <a:r>
              <a:rPr lang="en-US" sz="2400" dirty="0" smtClean="0"/>
              <a:t>weeds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One time grant program initiated in FY 2018-2019 funded weed control projects in 30+ counties each year</a:t>
            </a:r>
          </a:p>
          <a:p>
            <a:endParaRPr lang="en-US" sz="2400" dirty="0"/>
          </a:p>
          <a:p>
            <a:r>
              <a:rPr lang="en-US" sz="2400" dirty="0" smtClean="0"/>
              <a:t>Grant funding from Environment and Natural Resources </a:t>
            </a:r>
          </a:p>
          <a:p>
            <a:r>
              <a:rPr lang="en-US" sz="2400" dirty="0" smtClean="0"/>
              <a:t>Trust Fund has enabled control of highest </a:t>
            </a:r>
          </a:p>
          <a:p>
            <a:r>
              <a:rPr lang="en-US" sz="2400" dirty="0" smtClean="0"/>
              <a:t>priority species (eradicate list)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586" y="3429000"/>
            <a:ext cx="4133944" cy="3094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08586" y="6154560"/>
            <a:ext cx="413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Palmer amaranth, an eradicate species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987" y="5665847"/>
            <a:ext cx="1094776" cy="77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Plant Protection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7877" y="1420421"/>
            <a:ext cx="11106834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Seed Inspection Program</a:t>
            </a:r>
          </a:p>
          <a:p>
            <a:r>
              <a:rPr lang="en-US" sz="2800" dirty="0" smtClean="0"/>
              <a:t>Ensure </a:t>
            </a:r>
            <a:r>
              <a:rPr lang="en-US" sz="2800" dirty="0"/>
              <a:t>accurate labeling of seed offered for sale in Minnesota and prevent the spread of noxious weeds through </a:t>
            </a:r>
            <a:r>
              <a:rPr lang="en-US" sz="2800" dirty="0" smtClean="0"/>
              <a:t>seed</a:t>
            </a:r>
          </a:p>
          <a:p>
            <a:endParaRPr lang="en-US" sz="2800" dirty="0"/>
          </a:p>
          <a:p>
            <a:r>
              <a:rPr lang="en-US" sz="2800" dirty="0" smtClean="0"/>
              <a:t>MDA works closely with County Ag Inspectors and </a:t>
            </a:r>
          </a:p>
          <a:p>
            <a:r>
              <a:rPr lang="en-US" sz="2800" dirty="0" smtClean="0"/>
              <a:t>Analyzes 1,500+ seed samples every year for </a:t>
            </a:r>
          </a:p>
          <a:p>
            <a:r>
              <a:rPr lang="en-US" sz="2800" dirty="0" smtClean="0"/>
              <a:t>germination and purity</a:t>
            </a:r>
          </a:p>
          <a:p>
            <a:endParaRPr lang="en-US" sz="2800" dirty="0"/>
          </a:p>
          <a:p>
            <a:r>
              <a:rPr lang="en-US" sz="2800" dirty="0" smtClean="0"/>
              <a:t>Sponsored </a:t>
            </a:r>
            <a:r>
              <a:rPr lang="en-US" sz="2800" dirty="0"/>
              <a:t>development of a genetic </a:t>
            </a:r>
            <a:r>
              <a:rPr lang="en-US" sz="2800" dirty="0" smtClean="0"/>
              <a:t>test for Palmer </a:t>
            </a:r>
          </a:p>
          <a:p>
            <a:r>
              <a:rPr lang="en-US" sz="2800" dirty="0" smtClean="0"/>
              <a:t>amaranth</a:t>
            </a:r>
            <a:endParaRPr lang="en-US" sz="2800" dirty="0"/>
          </a:p>
        </p:txBody>
      </p:sp>
      <p:pic>
        <p:nvPicPr>
          <p:cNvPr id="7" name="Picture 6" descr="Split lo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5118" y="3326716"/>
            <a:ext cx="3047108" cy="3110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1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Plant Protection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518" y="1365493"/>
            <a:ext cx="4073038" cy="52709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5628" y="1401949"/>
            <a:ext cx="7204482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Palmer Amaranth</a:t>
            </a:r>
          </a:p>
          <a:p>
            <a:endParaRPr lang="en-US" sz="2800" dirty="0"/>
          </a:p>
          <a:p>
            <a:r>
              <a:rPr lang="en-US" sz="2800" dirty="0" smtClean="0"/>
              <a:t>Eradication efforts on CRP sites appears to be successful</a:t>
            </a:r>
          </a:p>
          <a:p>
            <a:endParaRPr lang="en-US" sz="2800" dirty="0" smtClean="0"/>
          </a:p>
          <a:p>
            <a:r>
              <a:rPr lang="en-US" sz="2800" dirty="0" smtClean="0"/>
              <a:t>Ability to detect contamination and prevent spread in seed has increased dramatically</a:t>
            </a:r>
          </a:p>
          <a:p>
            <a:endParaRPr lang="en-US" sz="2800" dirty="0"/>
          </a:p>
          <a:p>
            <a:r>
              <a:rPr lang="en-US" sz="2800" dirty="0" smtClean="0"/>
              <a:t>Found at low levels in cropping situations in 2018 and regional efforts are underway to slow the spread</a:t>
            </a:r>
          </a:p>
        </p:txBody>
      </p:sp>
    </p:spTree>
    <p:extLst>
      <p:ext uri="{BB962C8B-B14F-4D97-AF65-F5344CB8AC3E}">
        <p14:creationId xmlns:p14="http://schemas.microsoft.com/office/powerpoint/2010/main" val="389585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Minnesota Department of Agriculture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We have two main areas of responsibility:</a:t>
            </a:r>
            <a:endParaRPr lang="en-US" dirty="0"/>
          </a:p>
          <a:p>
            <a:pPr lvl="0"/>
            <a:r>
              <a:rPr lang="en-US" dirty="0"/>
              <a:t>We are the primary state agency responsible for protecting the state’s food supply and a key player in protecting the state’s natural resources.</a:t>
            </a:r>
          </a:p>
          <a:p>
            <a:pPr lvl="0"/>
            <a:r>
              <a:rPr lang="en-US" dirty="0"/>
              <a:t>We are the primary agency responsible for supporting and promoting the state’s ag industry and economy.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9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Plant Protection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1" y="1401949"/>
            <a:ext cx="5577840" cy="4647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Industrial Hemp</a:t>
            </a:r>
          </a:p>
          <a:p>
            <a:r>
              <a:rPr lang="en-US" sz="2400" dirty="0" smtClean="0"/>
              <a:t>Recognized as an agricultural crop</a:t>
            </a:r>
          </a:p>
          <a:p>
            <a:r>
              <a:rPr lang="en-US" sz="2400" dirty="0" smtClean="0"/>
              <a:t>with passage of 2018 Farm Bill</a:t>
            </a:r>
          </a:p>
          <a:p>
            <a:endParaRPr lang="en-US" sz="2400" dirty="0" smtClean="0"/>
          </a:p>
          <a:p>
            <a:r>
              <a:rPr lang="en-US" sz="2400" dirty="0" smtClean="0"/>
              <a:t>Interest in production is increasing</a:t>
            </a:r>
          </a:p>
          <a:p>
            <a:r>
              <a:rPr lang="en-US" sz="2400" dirty="0" smtClean="0"/>
              <a:t>rapidly </a:t>
            </a:r>
          </a:p>
          <a:p>
            <a:endParaRPr lang="en-US" sz="2400" dirty="0"/>
          </a:p>
          <a:p>
            <a:r>
              <a:rPr lang="en-US" sz="2400" dirty="0"/>
              <a:t>Farm Bill does not change FDA regulation of ingestible and topical hemp products</a:t>
            </a:r>
          </a:p>
          <a:p>
            <a:endParaRPr lang="en-US" sz="2400" dirty="0"/>
          </a:p>
          <a:p>
            <a:r>
              <a:rPr lang="en-US" sz="2400" dirty="0" smtClean="0"/>
              <a:t>Fees collected are not yet sufficient to support the required oversight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5760720" y="1956595"/>
          <a:ext cx="5878659" cy="4215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018520" y="2804029"/>
            <a:ext cx="102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160 and counting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88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Plant Protection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1" y="1401949"/>
            <a:ext cx="11176590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Grain Licensing</a:t>
            </a:r>
          </a:p>
          <a:p>
            <a:r>
              <a:rPr lang="en-US" sz="2800" dirty="0" smtClean="0"/>
              <a:t>Requires buyers </a:t>
            </a:r>
            <a:r>
              <a:rPr lang="en-US" sz="2800" dirty="0"/>
              <a:t>of </a:t>
            </a:r>
            <a:r>
              <a:rPr lang="en-US" sz="2800" dirty="0" smtClean="0"/>
              <a:t>grain and storage facilities to have </a:t>
            </a:r>
            <a:r>
              <a:rPr lang="en-US" sz="2800" dirty="0"/>
              <a:t>sufficient resources to meet </a:t>
            </a:r>
            <a:r>
              <a:rPr lang="en-US" sz="2800" dirty="0" smtClean="0"/>
              <a:t>obligations</a:t>
            </a:r>
          </a:p>
          <a:p>
            <a:endParaRPr lang="en-US" sz="2800" dirty="0" smtClean="0"/>
          </a:p>
          <a:p>
            <a:r>
              <a:rPr lang="en-US" sz="2800" dirty="0" smtClean="0"/>
              <a:t>Recent failures (Porter 2015, Ashby 2018) have had dramatic impacts</a:t>
            </a:r>
          </a:p>
          <a:p>
            <a:r>
              <a:rPr lang="en-US" sz="2800" dirty="0" smtClean="0"/>
              <a:t>on producers</a:t>
            </a:r>
          </a:p>
          <a:p>
            <a:endParaRPr lang="en-US" sz="2800" dirty="0"/>
          </a:p>
          <a:p>
            <a:r>
              <a:rPr lang="en-US" sz="2800" dirty="0" smtClean="0"/>
              <a:t>Grain Advisory Group formed to address </a:t>
            </a:r>
          </a:p>
          <a:p>
            <a:r>
              <a:rPr lang="en-US" sz="2800" dirty="0" smtClean="0"/>
              <a:t>the issue and has been working to </a:t>
            </a:r>
          </a:p>
          <a:p>
            <a:r>
              <a:rPr lang="en-US" sz="2800" dirty="0" smtClean="0"/>
              <a:t>identify opportunities for better</a:t>
            </a:r>
          </a:p>
          <a:p>
            <a:r>
              <a:rPr lang="en-US" sz="2800" dirty="0" smtClean="0"/>
              <a:t>protections</a:t>
            </a:r>
          </a:p>
        </p:txBody>
      </p:sp>
      <p:pic>
        <p:nvPicPr>
          <p:cNvPr id="7" name="Picture 4" descr="Ohio, Grain, Silos, Bins, Steel, Massive, Large, Farm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b="-659"/>
          <a:stretch/>
        </p:blipFill>
        <p:spPr bwMode="auto">
          <a:xfrm>
            <a:off x="6671118" y="3834643"/>
            <a:ext cx="5256232" cy="279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64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Plant Protection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5627" y="1401949"/>
            <a:ext cx="10961963" cy="32316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Invasive Species</a:t>
            </a:r>
            <a:br>
              <a:rPr lang="en-US" sz="2800" b="1" dirty="0" smtClean="0"/>
            </a:br>
            <a:r>
              <a:rPr lang="en-US" sz="2800" dirty="0" smtClean="0"/>
              <a:t>One time funding appropriated in 2018-2019: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Significantly increased diagnostic capacity from 54 organisms monitored in 2016 to 84 in 2018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Allowed monitoring of state priority pests: brown </a:t>
            </a:r>
            <a:r>
              <a:rPr lang="en-US" sz="2400" dirty="0" err="1" smtClean="0"/>
              <a:t>marmorated</a:t>
            </a:r>
            <a:r>
              <a:rPr lang="en-US" sz="2400" dirty="0" smtClean="0"/>
              <a:t>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stink bug, Swede midge, velvet </a:t>
            </a:r>
            <a:r>
              <a:rPr lang="en-US" sz="2400" dirty="0" err="1" smtClean="0"/>
              <a:t>longhorned</a:t>
            </a:r>
            <a:r>
              <a:rPr lang="en-US" sz="2400" dirty="0" smtClean="0"/>
              <a:t> beetle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Addressed rustic wood product pathway </a:t>
            </a:r>
          </a:p>
          <a:p>
            <a:endParaRPr lang="en-US" sz="2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614" y="4310587"/>
            <a:ext cx="3521261" cy="23475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619" y="3291839"/>
            <a:ext cx="2674620" cy="35661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8" y="4310587"/>
            <a:ext cx="4999907" cy="228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7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Plant Protection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5627" y="1401949"/>
            <a:ext cx="4174493" cy="4339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Invasive Pests – Emerald Ash </a:t>
            </a:r>
            <a:r>
              <a:rPr lang="en-US" sz="2800" b="1" dirty="0" smtClean="0"/>
              <a:t>Borer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400" dirty="0" smtClean="0"/>
              <a:t>Federal deregulation likely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r>
              <a:rPr lang="en-US" sz="2400" dirty="0" smtClean="0"/>
              <a:t>Spread is inevitable but rate of spread can be slowed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r>
              <a:rPr lang="en-US" sz="2400" dirty="0" smtClean="0"/>
              <a:t>Spread in Minnesota has been relatively slow, but could increase rapidly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5097780" y="2204525"/>
          <a:ext cx="6602938" cy="3999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73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195" y="1379211"/>
            <a:ext cx="2139306" cy="16044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Plant Protection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" y="1401949"/>
            <a:ext cx="7101839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Other Programs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Nursery Inspection</a:t>
            </a:r>
          </a:p>
          <a:p>
            <a:r>
              <a:rPr lang="en-US" sz="2000" dirty="0" smtClean="0"/>
              <a:t>Ensure </a:t>
            </a:r>
            <a:r>
              <a:rPr lang="en-US" sz="2000" dirty="0"/>
              <a:t>that clean nursery stock is produced and sold in </a:t>
            </a:r>
            <a:r>
              <a:rPr lang="en-US" sz="2000" dirty="0" smtClean="0"/>
              <a:t>Minnesota</a:t>
            </a:r>
          </a:p>
          <a:p>
            <a:endParaRPr lang="en-US" sz="2000" dirty="0"/>
          </a:p>
          <a:p>
            <a:r>
              <a:rPr lang="en-US" sz="2000" b="1" dirty="0" smtClean="0"/>
              <a:t>Tree Care Registry</a:t>
            </a:r>
          </a:p>
          <a:p>
            <a:r>
              <a:rPr lang="en-US" sz="2000" dirty="0" smtClean="0"/>
              <a:t>Provide </a:t>
            </a:r>
            <a:r>
              <a:rPr lang="en-US" sz="2000" dirty="0"/>
              <a:t>communication with tree care industry regarding invasive pests and particularly regulations on movement of </a:t>
            </a:r>
            <a:r>
              <a:rPr lang="en-US" sz="2000" dirty="0" smtClean="0"/>
              <a:t>wood</a:t>
            </a:r>
          </a:p>
          <a:p>
            <a:endParaRPr lang="en-US" sz="2000" dirty="0"/>
          </a:p>
          <a:p>
            <a:r>
              <a:rPr lang="en-US" sz="2000" b="1" dirty="0" smtClean="0"/>
              <a:t>Firewood Certification</a:t>
            </a:r>
          </a:p>
          <a:p>
            <a:r>
              <a:rPr lang="en-US" sz="2000" dirty="0" smtClean="0"/>
              <a:t>Provide </a:t>
            </a:r>
            <a:r>
              <a:rPr lang="en-US" sz="2000" dirty="0"/>
              <a:t>consumers with pest-free firewood that can be safely </a:t>
            </a:r>
            <a:r>
              <a:rPr lang="en-US" sz="2000" dirty="0" smtClean="0"/>
              <a:t>moved</a:t>
            </a:r>
          </a:p>
          <a:p>
            <a:endParaRPr lang="en-US" sz="2000" dirty="0"/>
          </a:p>
          <a:p>
            <a:r>
              <a:rPr lang="en-US" sz="2000" b="1" dirty="0" err="1" smtClean="0"/>
              <a:t>Phytosanitary</a:t>
            </a:r>
            <a:r>
              <a:rPr lang="en-US" sz="2000" b="1" dirty="0" smtClean="0"/>
              <a:t> Certification</a:t>
            </a:r>
          </a:p>
          <a:p>
            <a:r>
              <a:rPr lang="en-US" sz="2000" dirty="0" smtClean="0"/>
              <a:t>Provide </a:t>
            </a:r>
            <a:r>
              <a:rPr lang="en-US" sz="2000" dirty="0"/>
              <a:t>required certification for plants or plant products moving to other states or </a:t>
            </a:r>
            <a:r>
              <a:rPr lang="en-US" sz="2000" dirty="0" smtClean="0"/>
              <a:t>countries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158" y="2245894"/>
            <a:ext cx="1782092" cy="23761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999" y="4046127"/>
            <a:ext cx="2426502" cy="11224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359" y="5024182"/>
            <a:ext cx="1658891" cy="165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Plant Protection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4321" y="1401949"/>
            <a:ext cx="7602353" cy="48936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Potato Inspection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Provide disease-free seed potatoes for growth or sale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Determine grade for processing operations in Park Rapids</a:t>
            </a:r>
          </a:p>
          <a:p>
            <a:endParaRPr lang="en-US" sz="2400" dirty="0" smtClean="0"/>
          </a:p>
          <a:p>
            <a:r>
              <a:rPr lang="en-US" sz="2400" b="1" dirty="0" smtClean="0"/>
              <a:t>Fruit and Vegetable Inspection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Determine grade for fruit and vegetable transactions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Provide grading for Northern Star Plant in Chaska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Wholesale Produce Dealer Licensing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Protect sellers through </a:t>
            </a:r>
            <a:r>
              <a:rPr lang="en-US" sz="2400" dirty="0" smtClean="0"/>
              <a:t>requirements for bonds</a:t>
            </a:r>
            <a:endParaRPr lang="en-US" sz="2400" dirty="0"/>
          </a:p>
          <a:p>
            <a:endParaRPr lang="en-US" sz="24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420" y="1401949"/>
            <a:ext cx="2451289" cy="19693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674" y="3458785"/>
            <a:ext cx="2438400" cy="1551432"/>
          </a:xfrm>
          <a:prstGeom prst="rect">
            <a:avLst/>
          </a:prstGeom>
        </p:spPr>
      </p:pic>
      <p:pic>
        <p:nvPicPr>
          <p:cNvPr id="9" name="Picture 10" descr="Image result for wholesale produ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5026" y="5097682"/>
            <a:ext cx="2242386" cy="16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47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Plant Protection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520997"/>
            <a:ext cx="12192000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Wolf and Elk Depredatio</a:t>
            </a:r>
            <a:r>
              <a:rPr lang="en-US" sz="2800" dirty="0" smtClean="0"/>
              <a:t>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Compensate producers for losses caused by wolves or elk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Wolf </a:t>
            </a:r>
            <a:r>
              <a:rPr lang="en-US" sz="2800" dirty="0" smtClean="0"/>
              <a:t>Claims assisted </a:t>
            </a:r>
            <a:r>
              <a:rPr lang="en-US" sz="2800" dirty="0"/>
              <a:t>by Conservation Officers, USDA </a:t>
            </a:r>
            <a:r>
              <a:rPr lang="en-US" sz="2800" dirty="0" smtClean="0"/>
              <a:t>trappers, U of M Extension</a:t>
            </a:r>
          </a:p>
          <a:p>
            <a:pPr marL="1254125" indent="-165100">
              <a:buFont typeface="Courier New" panose="02070309020205020404" pitchFamily="49" charset="0"/>
              <a:buChar char="o"/>
            </a:pPr>
            <a:r>
              <a:rPr lang="en-US" sz="2800" dirty="0" smtClean="0"/>
              <a:t> One-time grant program appropriated for 2018-2019 biennium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Elk Claims assisted </a:t>
            </a:r>
            <a:r>
              <a:rPr lang="en-US" sz="2800" dirty="0"/>
              <a:t>by MDA Approved </a:t>
            </a:r>
            <a:r>
              <a:rPr lang="en-US" sz="2800" dirty="0" smtClean="0"/>
              <a:t>Agents </a:t>
            </a:r>
          </a:p>
          <a:p>
            <a:pPr marL="461963"/>
            <a:r>
              <a:rPr lang="en-US" sz="2800" dirty="0" smtClean="0"/>
              <a:t>(Crop adjusters trained for elk damage)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585" y="4137574"/>
            <a:ext cx="4173415" cy="273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Dairy and Meat Inspection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Dr. Nicole Neeser, Director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" b="482"/>
          <a:stretch>
            <a:fillRect/>
          </a:stretch>
        </p:blipFill>
        <p:spPr>
          <a:xfrm>
            <a:off x="0" y="1889864"/>
            <a:ext cx="12192000" cy="22987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67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Dairy and Meat 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006997" y="1594624"/>
            <a:ext cx="10346803" cy="458233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What we do:</a:t>
            </a:r>
          </a:p>
          <a:p>
            <a:r>
              <a:rPr lang="en-US" dirty="0" smtClean="0"/>
              <a:t>Ensure the safety of the food supply by conducting regulatory-based inspection work for dairy, meat, poultry, and egg products</a:t>
            </a:r>
          </a:p>
          <a:p>
            <a:r>
              <a:rPr lang="en-US" dirty="0" smtClean="0"/>
              <a:t>Ensure dairy and meat products and our associated regulatory programs meet the standards necessary for commerce</a:t>
            </a:r>
          </a:p>
          <a:p>
            <a:pPr lvl="1"/>
            <a:r>
              <a:rPr lang="en-US" dirty="0" smtClean="0"/>
              <a:t>Interstate commerce of dairy products</a:t>
            </a:r>
          </a:p>
          <a:p>
            <a:pPr lvl="1"/>
            <a:r>
              <a:rPr lang="en-US" dirty="0" smtClean="0"/>
              <a:t>Intrastate commerce of meat and poultry products</a:t>
            </a:r>
          </a:p>
          <a:p>
            <a:r>
              <a:rPr lang="en-US" dirty="0" smtClean="0"/>
              <a:t>Respond to emergencies and outbreaks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66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Dairy and Meat 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006997" y="1594624"/>
            <a:ext cx="10346803" cy="45823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How we do this:</a:t>
            </a:r>
          </a:p>
          <a:p>
            <a:r>
              <a:rPr lang="en-US" dirty="0" smtClean="0"/>
              <a:t>Ensure safe food handling practices are used from the farm to manufacturer during on-site inspections</a:t>
            </a:r>
          </a:p>
          <a:p>
            <a:r>
              <a:rPr lang="en-US" dirty="0" smtClean="0"/>
              <a:t>Collect samples to monitor product safety </a:t>
            </a:r>
          </a:p>
          <a:p>
            <a:r>
              <a:rPr lang="en-US" dirty="0" smtClean="0"/>
              <a:t>Conduct outreach and educational activities with farmers and manufacturers</a:t>
            </a:r>
          </a:p>
          <a:p>
            <a:r>
              <a:rPr lang="en-US" dirty="0" smtClean="0"/>
              <a:t>Certify industry personnel to conduct temporary or cooperative inspection work</a:t>
            </a:r>
          </a:p>
          <a:p>
            <a:r>
              <a:rPr lang="en-US" dirty="0" smtClean="0"/>
              <a:t>Provide guidance to prospective or new operators on how to meet the requirements</a:t>
            </a:r>
          </a:p>
          <a:p>
            <a:r>
              <a:rPr lang="en-US" dirty="0"/>
              <a:t>Issue certificates to Minnesota dairy and meat companies so that they can sell their products </a:t>
            </a:r>
            <a:r>
              <a:rPr lang="en-US" dirty="0" smtClean="0"/>
              <a:t>internationally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55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Minnesota Department of Agriculture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We carry out our responsibilities through six main program areas:</a:t>
            </a:r>
            <a:endParaRPr lang="en-US" dirty="0"/>
          </a:p>
          <a:p>
            <a:pPr lvl="0"/>
            <a:r>
              <a:rPr lang="en-US" dirty="0" smtClean="0"/>
              <a:t>Pesticide </a:t>
            </a:r>
            <a:r>
              <a:rPr lang="en-US" dirty="0"/>
              <a:t>and Fertilizer Management</a:t>
            </a:r>
          </a:p>
          <a:p>
            <a:pPr lvl="0"/>
            <a:r>
              <a:rPr lang="en-US" dirty="0" smtClean="0"/>
              <a:t>Agricultural </a:t>
            </a:r>
            <a:r>
              <a:rPr lang="en-US" dirty="0"/>
              <a:t>Marketing and </a:t>
            </a:r>
            <a:r>
              <a:rPr lang="en-US" dirty="0" smtClean="0"/>
              <a:t>Development</a:t>
            </a:r>
          </a:p>
          <a:p>
            <a:pPr lvl="0"/>
            <a:r>
              <a:rPr lang="en-US" dirty="0" smtClean="0"/>
              <a:t>Plant Protection</a:t>
            </a:r>
          </a:p>
          <a:p>
            <a:pPr lvl="0"/>
            <a:r>
              <a:rPr lang="en-US" dirty="0" smtClean="0"/>
              <a:t>Dairy and Meat Inspection</a:t>
            </a:r>
          </a:p>
          <a:p>
            <a:pPr lvl="0"/>
            <a:r>
              <a:rPr lang="en-US" dirty="0" smtClean="0"/>
              <a:t>Food and Feed Safety</a:t>
            </a:r>
            <a:endParaRPr lang="en-US" dirty="0"/>
          </a:p>
          <a:p>
            <a:pPr lvl="0"/>
            <a:r>
              <a:rPr lang="en-US" dirty="0"/>
              <a:t>Laboratory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92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Dairy and Meat 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Dairy and Meat Inspection are major program areas</a:t>
            </a:r>
          </a:p>
          <a:p>
            <a:pPr lvl="1"/>
            <a:r>
              <a:rPr lang="en-US" dirty="0"/>
              <a:t>Major funding sources are General Fund, </a:t>
            </a:r>
            <a:r>
              <a:rPr lang="en-US" dirty="0" smtClean="0"/>
              <a:t>Fees </a:t>
            </a:r>
            <a:r>
              <a:rPr lang="en-US" dirty="0"/>
              <a:t>and Federal </a:t>
            </a:r>
          </a:p>
          <a:p>
            <a:r>
              <a:rPr lang="en-US" dirty="0" smtClean="0"/>
              <a:t>51.4 FTEs (55 employees), many support functions cross programs</a:t>
            </a:r>
          </a:p>
          <a:p>
            <a:pPr lvl="1"/>
            <a:r>
              <a:rPr lang="en-US" dirty="0" smtClean="0"/>
              <a:t>Dairy:  13.25 Field Inspection FTEs conducted over 8,000 inspections</a:t>
            </a:r>
          </a:p>
          <a:p>
            <a:pPr lvl="1"/>
            <a:r>
              <a:rPr lang="en-US" dirty="0" smtClean="0"/>
              <a:t>Meat:  16.5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Field Inspection FTEs conducted over 9,000 inspections</a:t>
            </a:r>
          </a:p>
          <a:p>
            <a:pPr lvl="1"/>
            <a:r>
              <a:rPr lang="en-US" dirty="0" smtClean="0"/>
              <a:t>Compliance officers, operations, outreach, audits, supervision, veterinarian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317423"/>
              </p:ext>
            </p:extLst>
          </p:nvPr>
        </p:nvGraphicFramePr>
        <p:xfrm>
          <a:off x="601865" y="1479884"/>
          <a:ext cx="5466061" cy="508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735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Dairy </a:t>
            </a:r>
            <a:r>
              <a:rPr lang="en-US" dirty="0" smtClean="0"/>
              <a:t>and Meat Inspection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2986" y="1474237"/>
            <a:ext cx="7727907" cy="517897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Dairy Inspection</a:t>
            </a:r>
          </a:p>
          <a:p>
            <a:pPr lvl="1"/>
            <a:r>
              <a:rPr lang="en-US" dirty="0"/>
              <a:t>Dairy </a:t>
            </a:r>
            <a:r>
              <a:rPr lang="en-US" dirty="0" smtClean="0"/>
              <a:t>farms </a:t>
            </a:r>
            <a:endParaRPr lang="en-US" dirty="0"/>
          </a:p>
          <a:p>
            <a:pPr lvl="2"/>
            <a:r>
              <a:rPr lang="en-US" dirty="0" smtClean="0"/>
              <a:t>As of 2/1/2019:  2,596 Grade </a:t>
            </a:r>
            <a:r>
              <a:rPr lang="en-US" dirty="0"/>
              <a:t>A, </a:t>
            </a:r>
            <a:r>
              <a:rPr lang="en-US" dirty="0" smtClean="0"/>
              <a:t> 190 Grade </a:t>
            </a:r>
            <a:r>
              <a:rPr lang="en-US" dirty="0"/>
              <a:t>B </a:t>
            </a:r>
          </a:p>
          <a:p>
            <a:pPr lvl="1"/>
            <a:r>
              <a:rPr lang="en-US" dirty="0"/>
              <a:t>Manufacturing (</a:t>
            </a:r>
            <a:r>
              <a:rPr lang="en-US" dirty="0" smtClean="0"/>
              <a:t>67) </a:t>
            </a:r>
            <a:r>
              <a:rPr lang="en-US" dirty="0"/>
              <a:t>and Grade A </a:t>
            </a:r>
            <a:r>
              <a:rPr lang="en-US" dirty="0" smtClean="0"/>
              <a:t>(49) plants </a:t>
            </a:r>
            <a:endParaRPr lang="en-US" dirty="0"/>
          </a:p>
          <a:p>
            <a:pPr lvl="1"/>
            <a:r>
              <a:rPr lang="en-US" dirty="0"/>
              <a:t>Tankers and </a:t>
            </a:r>
            <a:r>
              <a:rPr lang="en-US" dirty="0" smtClean="0"/>
              <a:t>haulers </a:t>
            </a:r>
            <a:r>
              <a:rPr lang="en-US" dirty="0"/>
              <a:t>(about 900 licensed) </a:t>
            </a:r>
          </a:p>
          <a:p>
            <a:r>
              <a:rPr lang="en-US" dirty="0"/>
              <a:t>FY </a:t>
            </a:r>
            <a:r>
              <a:rPr lang="en-US" dirty="0" smtClean="0"/>
              <a:t>20-21 Biennial Budget</a:t>
            </a:r>
            <a:r>
              <a:rPr lang="en-US" dirty="0"/>
              <a:t>:  </a:t>
            </a:r>
          </a:p>
          <a:p>
            <a:pPr lvl="1"/>
            <a:r>
              <a:rPr lang="en-US" dirty="0" smtClean="0"/>
              <a:t>$2,356 </a:t>
            </a:r>
            <a:r>
              <a:rPr lang="en-US" dirty="0"/>
              <a:t>General Fund (</a:t>
            </a:r>
            <a:r>
              <a:rPr lang="en-US" dirty="0" smtClean="0"/>
              <a:t>31%):  $5,185 </a:t>
            </a:r>
            <a:r>
              <a:rPr lang="en-US" dirty="0"/>
              <a:t>Agricultural Fund - Fees (</a:t>
            </a:r>
            <a:r>
              <a:rPr lang="en-US" dirty="0" smtClean="0"/>
              <a:t>69%)</a:t>
            </a:r>
            <a:endParaRPr lang="en-US" dirty="0"/>
          </a:p>
          <a:p>
            <a:r>
              <a:rPr lang="en-US" dirty="0"/>
              <a:t>Current Trends: </a:t>
            </a:r>
            <a:endParaRPr lang="en-US" dirty="0" smtClean="0"/>
          </a:p>
          <a:p>
            <a:pPr lvl="1"/>
            <a:r>
              <a:rPr lang="en-US" dirty="0" smtClean="0"/>
              <a:t>Fewer dairy farms</a:t>
            </a:r>
          </a:p>
          <a:p>
            <a:pPr lvl="1"/>
            <a:r>
              <a:rPr lang="en-US" dirty="0" smtClean="0"/>
              <a:t>Increased numbers of small </a:t>
            </a:r>
            <a:r>
              <a:rPr lang="en-US" dirty="0"/>
              <a:t>dairy manufacturing </a:t>
            </a:r>
            <a:r>
              <a:rPr lang="en-US" dirty="0" smtClean="0"/>
              <a:t>plants</a:t>
            </a:r>
          </a:p>
          <a:p>
            <a:pPr lvl="1"/>
            <a:r>
              <a:rPr lang="en-US" dirty="0" smtClean="0"/>
              <a:t>Goat </a:t>
            </a:r>
            <a:r>
              <a:rPr lang="en-US" dirty="0"/>
              <a:t>milk production </a:t>
            </a:r>
            <a:r>
              <a:rPr lang="en-US" dirty="0" smtClean="0"/>
              <a:t>increasing (&gt;100 Grade B farms during peak season)</a:t>
            </a:r>
          </a:p>
          <a:p>
            <a:r>
              <a:rPr lang="en-US" dirty="0" smtClean="0"/>
              <a:t>Inspection </a:t>
            </a:r>
            <a:r>
              <a:rPr lang="en-US" dirty="0"/>
              <a:t>for Safety, Required for Interstate Commerce</a:t>
            </a: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8579664" y="4256454"/>
          <a:ext cx="2875902" cy="2396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729538" y="1415098"/>
          <a:ext cx="4186239" cy="2428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4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71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44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Inspection Type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Number of Inspections 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CY </a:t>
                      </a:r>
                      <a:r>
                        <a:rPr lang="en-US" sz="1400" dirty="0">
                          <a:effectLst/>
                        </a:rPr>
                        <a:t>2017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Number of Inspections 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CY </a:t>
                      </a:r>
                      <a:r>
                        <a:rPr lang="en-US" sz="1400" dirty="0">
                          <a:effectLst/>
                        </a:rPr>
                        <a:t>2018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Dairy Farm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 6909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 6338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Dairy Plant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 957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 973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Tankers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 351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 355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Haulers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 470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 369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56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Total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 8687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 8035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20890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Dairy and Meat </a:t>
            </a:r>
            <a:r>
              <a:rPr lang="en-US" dirty="0"/>
              <a:t>Inspection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6056" y="1421534"/>
            <a:ext cx="7824944" cy="5436466"/>
          </a:xfrm>
        </p:spPr>
        <p:txBody>
          <a:bodyPr>
            <a:normAutofit fontScale="77500" lnSpcReduction="20000"/>
          </a:bodyPr>
          <a:lstStyle/>
          <a:p>
            <a:r>
              <a:rPr lang="en-US" sz="3400" dirty="0" smtClean="0"/>
              <a:t>Meat and Poultry </a:t>
            </a:r>
            <a:r>
              <a:rPr lang="en-US" sz="3400" dirty="0"/>
              <a:t>Inspection</a:t>
            </a:r>
          </a:p>
          <a:p>
            <a:pPr lvl="1"/>
            <a:r>
              <a:rPr lang="en-US" dirty="0"/>
              <a:t>State ‘Equal To’ Meat Inspection Program</a:t>
            </a:r>
          </a:p>
          <a:p>
            <a:pPr lvl="2"/>
            <a:r>
              <a:rPr lang="en-US" dirty="0"/>
              <a:t>Small plants can wholesale product in MN</a:t>
            </a:r>
          </a:p>
          <a:p>
            <a:pPr lvl="2"/>
            <a:r>
              <a:rPr lang="en-US" dirty="0"/>
              <a:t>Requirements similar to USDA Food Safety Inspection Service</a:t>
            </a:r>
          </a:p>
          <a:p>
            <a:pPr lvl="2"/>
            <a:r>
              <a:rPr lang="en-US" dirty="0"/>
              <a:t>Daily Inspection (Continuous) per the Federal Meat Inspection Act</a:t>
            </a:r>
          </a:p>
          <a:p>
            <a:pPr lvl="1"/>
            <a:r>
              <a:rPr lang="en-US" dirty="0"/>
              <a:t>Custom Exempt (Not for Sale, for Farmers, Direct Marketing)</a:t>
            </a:r>
          </a:p>
          <a:p>
            <a:pPr lvl="1"/>
            <a:r>
              <a:rPr lang="en-US" dirty="0" smtClean="0"/>
              <a:t>Budget FY 20-21</a:t>
            </a:r>
            <a:endParaRPr lang="en-US" dirty="0"/>
          </a:p>
          <a:p>
            <a:pPr lvl="2"/>
            <a:r>
              <a:rPr lang="en-US" dirty="0" smtClean="0"/>
              <a:t>$2,652 </a:t>
            </a:r>
            <a:r>
              <a:rPr lang="en-US" dirty="0"/>
              <a:t>General Fund, </a:t>
            </a:r>
            <a:r>
              <a:rPr lang="en-US" dirty="0" smtClean="0"/>
              <a:t>$3,409 </a:t>
            </a:r>
            <a:r>
              <a:rPr lang="en-US" dirty="0"/>
              <a:t>Federal </a:t>
            </a:r>
          </a:p>
          <a:p>
            <a:pPr lvl="2"/>
            <a:r>
              <a:rPr lang="en-US" dirty="0"/>
              <a:t>Approximately 50%/50% </a:t>
            </a:r>
            <a:r>
              <a:rPr lang="en-US" dirty="0" smtClean="0"/>
              <a:t>split due to calculations of in-kind </a:t>
            </a:r>
            <a:r>
              <a:rPr lang="en-US" dirty="0" err="1" smtClean="0"/>
              <a:t>indirects</a:t>
            </a:r>
            <a:endParaRPr lang="en-US" dirty="0"/>
          </a:p>
          <a:p>
            <a:pPr lvl="1"/>
            <a:r>
              <a:rPr lang="en-US" dirty="0" smtClean="0"/>
              <a:t>Trends – result in more outreach needs and activities:</a:t>
            </a:r>
          </a:p>
          <a:p>
            <a:pPr lvl="2"/>
            <a:r>
              <a:rPr lang="en-US" dirty="0" smtClean="0"/>
              <a:t>More </a:t>
            </a:r>
            <a:r>
              <a:rPr lang="en-US" dirty="0"/>
              <a:t>ethnic/nontraditional slaughter and </a:t>
            </a:r>
            <a:r>
              <a:rPr lang="en-US" dirty="0" smtClean="0"/>
              <a:t>processing</a:t>
            </a:r>
          </a:p>
          <a:p>
            <a:pPr lvl="2"/>
            <a:r>
              <a:rPr lang="en-US" dirty="0" smtClean="0"/>
              <a:t>Federal regulations are more complex</a:t>
            </a:r>
          </a:p>
          <a:p>
            <a:pPr lvl="2"/>
            <a:r>
              <a:rPr lang="en-US" dirty="0" smtClean="0"/>
              <a:t>More compliance issues (those not complying with inspection requirements, not under inspection) </a:t>
            </a:r>
          </a:p>
          <a:p>
            <a:pPr lvl="1"/>
            <a:r>
              <a:rPr lang="en-US" dirty="0" smtClean="0"/>
              <a:t>Inspections </a:t>
            </a:r>
            <a:r>
              <a:rPr lang="en-US" dirty="0"/>
              <a:t>for </a:t>
            </a:r>
            <a:r>
              <a:rPr lang="en-US" dirty="0" smtClean="0"/>
              <a:t>safety</a:t>
            </a:r>
            <a:r>
              <a:rPr lang="en-US" dirty="0"/>
              <a:t>, </a:t>
            </a:r>
            <a:r>
              <a:rPr lang="en-US" b="1" u="sng" dirty="0" smtClean="0"/>
              <a:t>required</a:t>
            </a:r>
            <a:r>
              <a:rPr lang="en-US" dirty="0" smtClean="0"/>
              <a:t> </a:t>
            </a:r>
            <a:r>
              <a:rPr lang="en-US" dirty="0"/>
              <a:t>to wholesale products</a:t>
            </a: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7848009" y="1421534"/>
          <a:ext cx="3572164" cy="2091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848009" y="3693857"/>
          <a:ext cx="4092956" cy="2705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1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508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7644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Inspection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Number</a:t>
                      </a:r>
                      <a:r>
                        <a:rPr lang="en-US" sz="1600" baseline="0" dirty="0"/>
                        <a:t> of Inspections </a:t>
                      </a:r>
                      <a:r>
                        <a:rPr lang="en-US" sz="1600" baseline="0" dirty="0" smtClean="0"/>
                        <a:t>Federal FY 2018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23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Equal To Processing inspections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7654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2342"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Slaughter Inspection Days</a:t>
                      </a:r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1237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23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Custom</a:t>
                      </a:r>
                      <a:r>
                        <a:rPr lang="en-US" sz="1600" baseline="0" dirty="0" smtClean="0"/>
                        <a:t> Exempt</a:t>
                      </a:r>
                      <a:endParaRPr 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533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2342">
                <a:tc>
                  <a:txBody>
                    <a:bodyPr/>
                    <a:lstStyle/>
                    <a:p>
                      <a:r>
                        <a:rPr lang="en-US" sz="16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9424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7713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Dairy and Meat Inspection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00407" y="1670543"/>
          <a:ext cx="11191185" cy="4157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945">
                  <a:extLst>
                    <a:ext uri="{9D8B030D-6E8A-4147-A177-3AD203B41FA5}">
                      <a16:colId xmlns:a16="http://schemas.microsoft.com/office/drawing/2014/main" xmlns="" val="2570341284"/>
                    </a:ext>
                  </a:extLst>
                </a:gridCol>
                <a:gridCol w="4092375">
                  <a:extLst>
                    <a:ext uri="{9D8B030D-6E8A-4147-A177-3AD203B41FA5}">
                      <a16:colId xmlns:a16="http://schemas.microsoft.com/office/drawing/2014/main" xmlns="" val="989230371"/>
                    </a:ext>
                  </a:extLst>
                </a:gridCol>
                <a:gridCol w="2235865">
                  <a:extLst>
                    <a:ext uri="{9D8B030D-6E8A-4147-A177-3AD203B41FA5}">
                      <a16:colId xmlns:a16="http://schemas.microsoft.com/office/drawing/2014/main" xmlns="" val="3605062960"/>
                    </a:ext>
                  </a:extLst>
                </a:gridCol>
              </a:tblGrid>
              <a:tr h="44946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Programs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Source of 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FY </a:t>
                      </a:r>
                      <a:r>
                        <a:rPr lang="en-US" sz="2000" dirty="0" smtClean="0"/>
                        <a:t>20-21 </a:t>
                      </a:r>
                      <a:r>
                        <a:rPr lang="en-US" sz="2000" dirty="0"/>
                        <a:t>Amount (1,000’s)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6629274"/>
                  </a:ext>
                </a:extLst>
              </a:tr>
              <a:tr h="775784">
                <a:tc>
                  <a:txBody>
                    <a:bodyPr/>
                    <a:lstStyle/>
                    <a:p>
                      <a:r>
                        <a:rPr lang="en-US" sz="2000" dirty="0"/>
                        <a:t>Northeastern Regional Correctional Institute, Butcher Training Pilot Program Coordination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General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9401015"/>
                  </a:ext>
                </a:extLst>
              </a:tr>
              <a:tr h="775784">
                <a:tc>
                  <a:txBody>
                    <a:bodyPr/>
                    <a:lstStyle/>
                    <a:p>
                      <a:r>
                        <a:rPr lang="en-US" sz="2000" dirty="0"/>
                        <a:t>USDA Shell Egg Surveillance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Rest. Special Revenue, 100% Reimbursement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6284480"/>
                  </a:ext>
                </a:extLst>
              </a:tr>
              <a:tr h="449463">
                <a:tc>
                  <a:txBody>
                    <a:bodyPr/>
                    <a:lstStyle/>
                    <a:p>
                      <a:r>
                        <a:rPr lang="en-US" sz="2000" dirty="0"/>
                        <a:t>State Egg Inspection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Agricultural Fund, Fees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61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0676025"/>
                  </a:ext>
                </a:extLst>
              </a:tr>
              <a:tr h="725567">
                <a:tc>
                  <a:txBody>
                    <a:bodyPr/>
                    <a:lstStyle/>
                    <a:p>
                      <a:r>
                        <a:rPr lang="en-US" sz="2000" dirty="0"/>
                        <a:t>Drug Residue Prevention Outreach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Federal, FDA Cooperative Agreement (Sept </a:t>
                      </a:r>
                      <a:r>
                        <a:rPr lang="en-US" sz="2000" dirty="0" smtClean="0"/>
                        <a:t>2019 -June 2020)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310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2158798"/>
                  </a:ext>
                </a:extLst>
              </a:tr>
              <a:tr h="449463">
                <a:tc>
                  <a:txBody>
                    <a:bodyPr/>
                    <a:lstStyle/>
                    <a:p>
                      <a:r>
                        <a:rPr lang="en-US" sz="2000" dirty="0"/>
                        <a:t>Venison Donation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Misc</a:t>
                      </a:r>
                      <a:r>
                        <a:rPr lang="en-US" sz="2000" dirty="0"/>
                        <a:t> Agency (Transfer from DNR)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171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015743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2728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Food and Feed Safety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Katherine Simon, REHS</a:t>
            </a:r>
            <a:r>
              <a:rPr lang="en-US" dirty="0"/>
              <a:t> | </a:t>
            </a:r>
            <a:r>
              <a:rPr lang="en-US" dirty="0" smtClean="0"/>
              <a:t>Interim Director, Food and Feed Safety Division</a:t>
            </a:r>
            <a:endParaRPr lang="en-US" dirty="0"/>
          </a:p>
        </p:txBody>
      </p:sp>
      <p:pic>
        <p:nvPicPr>
          <p:cNvPr id="7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1" b="38941"/>
          <a:stretch>
            <a:fillRect/>
          </a:stretch>
        </p:blipFill>
        <p:spPr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33480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and Feed Safety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18253"/>
            <a:ext cx="5181600" cy="458233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Regulatory Programs</a:t>
            </a:r>
          </a:p>
          <a:p>
            <a:pPr lvl="1"/>
            <a:r>
              <a:rPr lang="en-US" dirty="0"/>
              <a:t>Feed Program </a:t>
            </a:r>
          </a:p>
          <a:p>
            <a:pPr lvl="1"/>
            <a:r>
              <a:rPr lang="en-US" dirty="0"/>
              <a:t>Manufactured Food Program</a:t>
            </a:r>
          </a:p>
          <a:p>
            <a:pPr lvl="1"/>
            <a:r>
              <a:rPr lang="en-US" dirty="0"/>
              <a:t>Retail Food Program </a:t>
            </a:r>
          </a:p>
          <a:p>
            <a:pPr lvl="1"/>
            <a:r>
              <a:rPr lang="en-US" dirty="0"/>
              <a:t>Produce Safety Program</a:t>
            </a:r>
          </a:p>
          <a:p>
            <a:r>
              <a:rPr lang="en-US" b="1" dirty="0"/>
              <a:t>Purpose</a:t>
            </a:r>
          </a:p>
          <a:p>
            <a:pPr lvl="1"/>
            <a:r>
              <a:rPr lang="en-US" dirty="0"/>
              <a:t>Product Safety</a:t>
            </a:r>
          </a:p>
          <a:p>
            <a:pPr lvl="1"/>
            <a:r>
              <a:rPr lang="en-US" dirty="0"/>
              <a:t>Consumer/Animal Protection</a:t>
            </a:r>
          </a:p>
          <a:p>
            <a:pPr lvl="1"/>
            <a:r>
              <a:rPr lang="en-US" dirty="0"/>
              <a:t>Orderly </a:t>
            </a:r>
            <a:r>
              <a:rPr lang="en-US" dirty="0" smtClean="0"/>
              <a:t>Commerce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5593976" y="1904104"/>
          <a:ext cx="5759823" cy="4410639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4367605">
                  <a:extLst>
                    <a:ext uri="{9D8B030D-6E8A-4147-A177-3AD203B41FA5}">
                      <a16:colId xmlns:a16="http://schemas.microsoft.com/office/drawing/2014/main" xmlns="" val="3236811993"/>
                    </a:ext>
                  </a:extLst>
                </a:gridCol>
                <a:gridCol w="1392218">
                  <a:extLst>
                    <a:ext uri="{9D8B030D-6E8A-4147-A177-3AD203B41FA5}">
                      <a16:colId xmlns:a16="http://schemas.microsoft.com/office/drawing/2014/main" xmlns="" val="2575586120"/>
                    </a:ext>
                  </a:extLst>
                </a:gridCol>
              </a:tblGrid>
              <a:tr h="4900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License / Permit / Registration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Number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9656200"/>
                  </a:ext>
                </a:extLst>
              </a:tr>
              <a:tr h="4900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Commercial Feed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1974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87746739"/>
                  </a:ext>
                </a:extLst>
              </a:tr>
              <a:tr h="4900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Wholesale Food </a:t>
                      </a:r>
                      <a:r>
                        <a:rPr lang="en-US" sz="1800" dirty="0" smtClean="0">
                          <a:effectLst/>
                        </a:rPr>
                        <a:t>Processor/Manufacturer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1063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12340457"/>
                  </a:ext>
                </a:extLst>
              </a:tr>
              <a:tr h="4900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Wholesale Food Handler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754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35956450"/>
                  </a:ext>
                </a:extLst>
              </a:tr>
              <a:tr h="4900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Food Broker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967634"/>
                  </a:ext>
                </a:extLst>
              </a:tr>
              <a:tr h="4900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Retail Food Handler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5901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04128743"/>
                  </a:ext>
                </a:extLst>
              </a:tr>
              <a:tr h="4900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Retail Mobile Food Handler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1040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12389247"/>
                  </a:ext>
                </a:extLst>
              </a:tr>
              <a:tr h="4900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Cottage Food Producer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3539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67994116"/>
                  </a:ext>
                </a:extLst>
              </a:tr>
              <a:tr h="49007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TOTAL:  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14288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21697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24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and Feed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4241" y="1387408"/>
            <a:ext cx="6581307" cy="5470592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Clr>
                <a:srgbClr val="003865"/>
              </a:buClr>
              <a:buNone/>
            </a:pPr>
            <a:r>
              <a:rPr lang="en-US" b="1" dirty="0">
                <a:solidFill>
                  <a:srgbClr val="003865"/>
                </a:solidFill>
              </a:rPr>
              <a:t>Feed </a:t>
            </a:r>
            <a:r>
              <a:rPr lang="en-US" b="1" dirty="0" smtClean="0">
                <a:solidFill>
                  <a:srgbClr val="003865"/>
                </a:solidFill>
              </a:rPr>
              <a:t>Program</a:t>
            </a:r>
            <a:endParaRPr lang="en-US" b="1" dirty="0">
              <a:solidFill>
                <a:srgbClr val="003865"/>
              </a:solidFill>
            </a:endParaRPr>
          </a:p>
          <a:p>
            <a:pPr lvl="0">
              <a:buClr>
                <a:srgbClr val="003865"/>
              </a:buClr>
            </a:pPr>
            <a:r>
              <a:rPr lang="en-US" sz="2300" dirty="0">
                <a:solidFill>
                  <a:srgbClr val="003865"/>
                </a:solidFill>
              </a:rPr>
              <a:t>Commercial Feed Inspection </a:t>
            </a:r>
          </a:p>
          <a:p>
            <a:pPr lvl="1">
              <a:buClr>
                <a:srgbClr val="003865"/>
              </a:buClr>
            </a:pPr>
            <a:r>
              <a:rPr lang="en-US" dirty="0">
                <a:solidFill>
                  <a:srgbClr val="003865"/>
                </a:solidFill>
              </a:rPr>
              <a:t>Mill and </a:t>
            </a:r>
            <a:r>
              <a:rPr lang="en-US" dirty="0" smtClean="0">
                <a:solidFill>
                  <a:srgbClr val="003865"/>
                </a:solidFill>
              </a:rPr>
              <a:t>distribution facilities </a:t>
            </a:r>
            <a:r>
              <a:rPr lang="en-US" dirty="0">
                <a:solidFill>
                  <a:srgbClr val="003865"/>
                </a:solidFill>
              </a:rPr>
              <a:t>and </a:t>
            </a:r>
            <a:r>
              <a:rPr lang="en-US" dirty="0" smtClean="0">
                <a:solidFill>
                  <a:srgbClr val="003865"/>
                </a:solidFill>
              </a:rPr>
              <a:t>vehicles</a:t>
            </a:r>
            <a:endParaRPr lang="en-US" dirty="0">
              <a:solidFill>
                <a:srgbClr val="003865"/>
              </a:solidFill>
            </a:endParaRPr>
          </a:p>
          <a:p>
            <a:pPr lvl="1">
              <a:buClr>
                <a:srgbClr val="003865"/>
              </a:buClr>
            </a:pPr>
            <a:r>
              <a:rPr lang="en-US" dirty="0">
                <a:solidFill>
                  <a:srgbClr val="003865"/>
                </a:solidFill>
              </a:rPr>
              <a:t>Inspections </a:t>
            </a:r>
            <a:r>
              <a:rPr lang="en-US" dirty="0" smtClean="0">
                <a:solidFill>
                  <a:srgbClr val="003865"/>
                </a:solidFill>
              </a:rPr>
              <a:t>based </a:t>
            </a:r>
            <a:r>
              <a:rPr lang="en-US" dirty="0">
                <a:solidFill>
                  <a:srgbClr val="003865"/>
                </a:solidFill>
              </a:rPr>
              <a:t>on </a:t>
            </a:r>
            <a:r>
              <a:rPr lang="en-US" dirty="0" smtClean="0">
                <a:solidFill>
                  <a:srgbClr val="003865"/>
                </a:solidFill>
              </a:rPr>
              <a:t>risk </a:t>
            </a:r>
            <a:r>
              <a:rPr lang="en-US" dirty="0">
                <a:solidFill>
                  <a:srgbClr val="003865"/>
                </a:solidFill>
              </a:rPr>
              <a:t>of </a:t>
            </a:r>
            <a:r>
              <a:rPr lang="en-US" dirty="0" smtClean="0">
                <a:solidFill>
                  <a:srgbClr val="003865"/>
                </a:solidFill>
              </a:rPr>
              <a:t>activities </a:t>
            </a:r>
            <a:endParaRPr lang="en-US" dirty="0">
              <a:solidFill>
                <a:srgbClr val="003865"/>
              </a:solidFill>
            </a:endParaRPr>
          </a:p>
          <a:p>
            <a:pPr lvl="1">
              <a:buClr>
                <a:srgbClr val="003865"/>
              </a:buClr>
            </a:pPr>
            <a:r>
              <a:rPr lang="en-US" dirty="0">
                <a:solidFill>
                  <a:srgbClr val="003865"/>
                </a:solidFill>
              </a:rPr>
              <a:t>Product </a:t>
            </a:r>
            <a:r>
              <a:rPr lang="en-US" dirty="0" smtClean="0">
                <a:solidFill>
                  <a:srgbClr val="003865"/>
                </a:solidFill>
              </a:rPr>
              <a:t>sampling </a:t>
            </a:r>
            <a:endParaRPr lang="en-US" dirty="0">
              <a:solidFill>
                <a:srgbClr val="003865"/>
              </a:solidFill>
            </a:endParaRPr>
          </a:p>
          <a:p>
            <a:pPr lvl="1">
              <a:buClr>
                <a:srgbClr val="003865"/>
              </a:buClr>
            </a:pPr>
            <a:r>
              <a:rPr lang="en-US" dirty="0">
                <a:solidFill>
                  <a:srgbClr val="003865"/>
                </a:solidFill>
              </a:rPr>
              <a:t>Production </a:t>
            </a:r>
            <a:r>
              <a:rPr lang="en-US" dirty="0" smtClean="0">
                <a:solidFill>
                  <a:srgbClr val="003865"/>
                </a:solidFill>
              </a:rPr>
              <a:t>record verification</a:t>
            </a:r>
            <a:endParaRPr lang="en-US" dirty="0">
              <a:solidFill>
                <a:srgbClr val="003865"/>
              </a:solidFill>
            </a:endParaRPr>
          </a:p>
          <a:p>
            <a:pPr lvl="0">
              <a:buClr>
                <a:srgbClr val="003865"/>
              </a:buClr>
            </a:pPr>
            <a:r>
              <a:rPr lang="en-US" sz="2300" dirty="0">
                <a:solidFill>
                  <a:srgbClr val="003865"/>
                </a:solidFill>
              </a:rPr>
              <a:t>Pet Food Monitoring </a:t>
            </a:r>
          </a:p>
          <a:p>
            <a:pPr lvl="1">
              <a:buClr>
                <a:srgbClr val="003865"/>
              </a:buClr>
            </a:pPr>
            <a:r>
              <a:rPr lang="en-US" dirty="0">
                <a:solidFill>
                  <a:srgbClr val="003865"/>
                </a:solidFill>
              </a:rPr>
              <a:t>Pet </a:t>
            </a:r>
            <a:r>
              <a:rPr lang="en-US" dirty="0" smtClean="0">
                <a:solidFill>
                  <a:srgbClr val="003865"/>
                </a:solidFill>
              </a:rPr>
              <a:t>food manufacturer inspection</a:t>
            </a:r>
            <a:endParaRPr lang="en-US" dirty="0">
              <a:solidFill>
                <a:srgbClr val="003865"/>
              </a:solidFill>
            </a:endParaRPr>
          </a:p>
          <a:p>
            <a:pPr lvl="1">
              <a:buClr>
                <a:srgbClr val="003865"/>
              </a:buClr>
            </a:pPr>
            <a:r>
              <a:rPr lang="en-US" dirty="0">
                <a:solidFill>
                  <a:srgbClr val="003865"/>
                </a:solidFill>
              </a:rPr>
              <a:t>Product </a:t>
            </a:r>
            <a:r>
              <a:rPr lang="en-US" dirty="0" smtClean="0">
                <a:solidFill>
                  <a:srgbClr val="003865"/>
                </a:solidFill>
              </a:rPr>
              <a:t>listings </a:t>
            </a:r>
            <a:endParaRPr lang="en-US" dirty="0">
              <a:solidFill>
                <a:srgbClr val="003865"/>
              </a:solidFill>
            </a:endParaRPr>
          </a:p>
          <a:p>
            <a:pPr lvl="1">
              <a:buClr>
                <a:srgbClr val="003865"/>
              </a:buClr>
            </a:pPr>
            <a:r>
              <a:rPr lang="en-US" dirty="0">
                <a:solidFill>
                  <a:srgbClr val="003865"/>
                </a:solidFill>
              </a:rPr>
              <a:t>Review of </a:t>
            </a:r>
            <a:r>
              <a:rPr lang="en-US" dirty="0" smtClean="0">
                <a:solidFill>
                  <a:srgbClr val="003865"/>
                </a:solidFill>
              </a:rPr>
              <a:t>labels</a:t>
            </a:r>
            <a:endParaRPr lang="en-US" dirty="0">
              <a:solidFill>
                <a:srgbClr val="003865"/>
              </a:solidFill>
            </a:endParaRPr>
          </a:p>
          <a:p>
            <a:pPr lvl="0">
              <a:buClr>
                <a:srgbClr val="003865"/>
              </a:buClr>
            </a:pPr>
            <a:r>
              <a:rPr lang="en-US" sz="2300" dirty="0">
                <a:solidFill>
                  <a:srgbClr val="003865"/>
                </a:solidFill>
              </a:rPr>
              <a:t>Federal Contract </a:t>
            </a:r>
            <a:r>
              <a:rPr lang="en-US" sz="2300" dirty="0" smtClean="0">
                <a:solidFill>
                  <a:srgbClr val="003865"/>
                </a:solidFill>
              </a:rPr>
              <a:t>Inspections</a:t>
            </a:r>
            <a:endParaRPr lang="en-US" sz="2300" dirty="0">
              <a:solidFill>
                <a:srgbClr val="003865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277" y="1692613"/>
            <a:ext cx="5664995" cy="40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8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and Feed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136" y="1400071"/>
            <a:ext cx="6224081" cy="5457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Manufactured Food </a:t>
            </a:r>
            <a:r>
              <a:rPr lang="en-US" b="1" dirty="0" smtClean="0"/>
              <a:t>Program</a:t>
            </a:r>
            <a:endParaRPr lang="en-US" b="1" dirty="0"/>
          </a:p>
          <a:p>
            <a:r>
              <a:rPr lang="en-US" dirty="0"/>
              <a:t>Food Processor Licensing and Inspection</a:t>
            </a:r>
          </a:p>
          <a:p>
            <a:pPr lvl="1"/>
            <a:r>
              <a:rPr lang="en-US" dirty="0"/>
              <a:t>Inspections </a:t>
            </a:r>
            <a:r>
              <a:rPr lang="en-US" dirty="0" smtClean="0"/>
              <a:t>based </a:t>
            </a:r>
            <a:r>
              <a:rPr lang="en-US" dirty="0"/>
              <a:t>on </a:t>
            </a:r>
            <a:r>
              <a:rPr lang="en-US" dirty="0" smtClean="0"/>
              <a:t>risk </a:t>
            </a:r>
            <a:r>
              <a:rPr lang="en-US" dirty="0"/>
              <a:t>of </a:t>
            </a:r>
            <a:r>
              <a:rPr lang="en-US" dirty="0" smtClean="0"/>
              <a:t>food activities </a:t>
            </a:r>
            <a:endParaRPr lang="en-US" dirty="0"/>
          </a:p>
          <a:p>
            <a:pPr lvl="1"/>
            <a:r>
              <a:rPr lang="en-US" dirty="0"/>
              <a:t>Beverages, </a:t>
            </a:r>
            <a:r>
              <a:rPr lang="en-US" dirty="0" smtClean="0"/>
              <a:t>canneries</a:t>
            </a:r>
            <a:r>
              <a:rPr lang="en-US" dirty="0"/>
              <a:t>, </a:t>
            </a:r>
            <a:r>
              <a:rPr lang="en-US" dirty="0" smtClean="0"/>
              <a:t>bakeries</a:t>
            </a:r>
            <a:r>
              <a:rPr lang="en-US" dirty="0"/>
              <a:t>, </a:t>
            </a:r>
            <a:r>
              <a:rPr lang="en-US" dirty="0" smtClean="0"/>
              <a:t>prepared foods </a:t>
            </a:r>
            <a:r>
              <a:rPr lang="en-US" dirty="0"/>
              <a:t>and </a:t>
            </a:r>
            <a:r>
              <a:rPr lang="en-US" dirty="0" smtClean="0"/>
              <a:t>ingredients</a:t>
            </a:r>
            <a:endParaRPr lang="en-US" dirty="0"/>
          </a:p>
          <a:p>
            <a:pPr lvl="1"/>
            <a:r>
              <a:rPr lang="en-US" dirty="0"/>
              <a:t>Sampling of </a:t>
            </a:r>
            <a:r>
              <a:rPr lang="en-US" dirty="0" smtClean="0"/>
              <a:t>product </a:t>
            </a:r>
            <a:r>
              <a:rPr lang="en-US" dirty="0"/>
              <a:t>and the </a:t>
            </a:r>
            <a:r>
              <a:rPr lang="en-US" dirty="0" smtClean="0"/>
              <a:t>environmental </a:t>
            </a:r>
            <a:endParaRPr lang="en-US" dirty="0"/>
          </a:p>
          <a:p>
            <a:pPr lvl="1"/>
            <a:r>
              <a:rPr lang="en-US" dirty="0"/>
              <a:t>Certification for </a:t>
            </a:r>
            <a:r>
              <a:rPr lang="en-US" dirty="0" smtClean="0"/>
              <a:t>free sale </a:t>
            </a:r>
            <a:r>
              <a:rPr lang="en-US" dirty="0"/>
              <a:t>/ Export of </a:t>
            </a:r>
            <a:r>
              <a:rPr lang="en-US" dirty="0" smtClean="0"/>
              <a:t>products</a:t>
            </a:r>
            <a:endParaRPr lang="en-US" dirty="0"/>
          </a:p>
          <a:p>
            <a:r>
              <a:rPr lang="en-US" dirty="0"/>
              <a:t>Food Distributor Licensing and Inspection</a:t>
            </a:r>
          </a:p>
          <a:p>
            <a:pPr lvl="1"/>
            <a:r>
              <a:rPr lang="en-US" dirty="0"/>
              <a:t>Packaged </a:t>
            </a:r>
            <a:r>
              <a:rPr lang="en-US" dirty="0" smtClean="0"/>
              <a:t>food </a:t>
            </a:r>
            <a:r>
              <a:rPr lang="en-US" dirty="0"/>
              <a:t>and </a:t>
            </a:r>
            <a:r>
              <a:rPr lang="en-US" dirty="0" smtClean="0"/>
              <a:t>raw ingredient warehouses</a:t>
            </a:r>
            <a:endParaRPr lang="en-US" dirty="0"/>
          </a:p>
          <a:p>
            <a:r>
              <a:rPr lang="en-US" dirty="0"/>
              <a:t>Federal Contract </a:t>
            </a:r>
            <a:r>
              <a:rPr lang="en-US" dirty="0" smtClean="0"/>
              <a:t>Inspections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05" y="1605181"/>
            <a:ext cx="5459000" cy="423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2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and Feed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2004" y="1390004"/>
            <a:ext cx="6000345" cy="533147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Retail Food Program:</a:t>
            </a:r>
          </a:p>
          <a:p>
            <a:r>
              <a:rPr lang="en-US" dirty="0"/>
              <a:t>Facility Plan Review</a:t>
            </a:r>
          </a:p>
          <a:p>
            <a:pPr lvl="1"/>
            <a:r>
              <a:rPr lang="en-US" dirty="0"/>
              <a:t>Review of </a:t>
            </a:r>
            <a:r>
              <a:rPr lang="en-US" dirty="0" smtClean="0"/>
              <a:t>planned retail facilities </a:t>
            </a:r>
            <a:r>
              <a:rPr lang="en-US" dirty="0"/>
              <a:t>and </a:t>
            </a:r>
            <a:r>
              <a:rPr lang="en-US" dirty="0" smtClean="0"/>
              <a:t>equipment </a:t>
            </a:r>
            <a:endParaRPr lang="en-US" dirty="0"/>
          </a:p>
          <a:p>
            <a:pPr lvl="1"/>
            <a:r>
              <a:rPr lang="en-US" dirty="0"/>
              <a:t>Required </a:t>
            </a:r>
            <a:r>
              <a:rPr lang="en-US" dirty="0" smtClean="0"/>
              <a:t>prior </a:t>
            </a:r>
            <a:r>
              <a:rPr lang="en-US" dirty="0"/>
              <a:t>to </a:t>
            </a:r>
            <a:r>
              <a:rPr lang="en-US" dirty="0" smtClean="0"/>
              <a:t>opening retail food business</a:t>
            </a:r>
            <a:endParaRPr lang="en-US" dirty="0"/>
          </a:p>
          <a:p>
            <a:r>
              <a:rPr lang="en-US" dirty="0"/>
              <a:t>Retail Facility Licensing and Inspection</a:t>
            </a:r>
          </a:p>
          <a:p>
            <a:pPr lvl="1"/>
            <a:r>
              <a:rPr lang="en-US" dirty="0"/>
              <a:t>Inspections </a:t>
            </a:r>
            <a:r>
              <a:rPr lang="en-US" dirty="0" smtClean="0"/>
              <a:t>based </a:t>
            </a:r>
            <a:r>
              <a:rPr lang="en-US" dirty="0"/>
              <a:t>on </a:t>
            </a:r>
            <a:r>
              <a:rPr lang="en-US" dirty="0" smtClean="0"/>
              <a:t>risk </a:t>
            </a:r>
            <a:r>
              <a:rPr lang="en-US" dirty="0"/>
              <a:t>of </a:t>
            </a:r>
            <a:r>
              <a:rPr lang="en-US" dirty="0" smtClean="0"/>
              <a:t>food activities </a:t>
            </a:r>
            <a:endParaRPr lang="en-US" dirty="0"/>
          </a:p>
          <a:p>
            <a:pPr lvl="1"/>
            <a:r>
              <a:rPr lang="en-US" dirty="0"/>
              <a:t>Grocery, </a:t>
            </a:r>
            <a:r>
              <a:rPr lang="en-US" dirty="0" smtClean="0"/>
              <a:t>bakery</a:t>
            </a:r>
            <a:r>
              <a:rPr lang="en-US" dirty="0"/>
              <a:t>, </a:t>
            </a:r>
            <a:r>
              <a:rPr lang="en-US" dirty="0" smtClean="0"/>
              <a:t>meat</a:t>
            </a:r>
            <a:r>
              <a:rPr lang="en-US" dirty="0"/>
              <a:t>, </a:t>
            </a:r>
            <a:r>
              <a:rPr lang="en-US" dirty="0" smtClean="0"/>
              <a:t>deli</a:t>
            </a:r>
            <a:r>
              <a:rPr lang="en-US" dirty="0"/>
              <a:t>, </a:t>
            </a:r>
            <a:r>
              <a:rPr lang="en-US" dirty="0" smtClean="0"/>
              <a:t>convenience </a:t>
            </a:r>
            <a:r>
              <a:rPr lang="en-US" dirty="0"/>
              <a:t>and </a:t>
            </a:r>
            <a:r>
              <a:rPr lang="en-US" dirty="0" smtClean="0"/>
              <a:t>packaged food stores </a:t>
            </a:r>
            <a:r>
              <a:rPr lang="en-US" dirty="0"/>
              <a:t>and </a:t>
            </a:r>
            <a:r>
              <a:rPr lang="en-US" dirty="0" smtClean="0"/>
              <a:t>stands</a:t>
            </a:r>
            <a:endParaRPr lang="en-US" dirty="0"/>
          </a:p>
          <a:p>
            <a:r>
              <a:rPr lang="en-US" dirty="0"/>
              <a:t>Support of Delegated Agency Programs</a:t>
            </a:r>
          </a:p>
          <a:p>
            <a:pPr lvl="1"/>
            <a:r>
              <a:rPr lang="en-US" dirty="0"/>
              <a:t>Oversight and </a:t>
            </a:r>
            <a:r>
              <a:rPr lang="en-US" dirty="0" smtClean="0"/>
              <a:t>assessment </a:t>
            </a:r>
            <a:r>
              <a:rPr lang="en-US" dirty="0"/>
              <a:t>of 7 </a:t>
            </a:r>
            <a:r>
              <a:rPr lang="en-US" dirty="0" smtClean="0"/>
              <a:t>local city </a:t>
            </a:r>
            <a:r>
              <a:rPr lang="en-US" dirty="0"/>
              <a:t>and </a:t>
            </a:r>
            <a:r>
              <a:rPr lang="en-US" dirty="0" smtClean="0"/>
              <a:t>county retail food programs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23" y="1709420"/>
            <a:ext cx="5391939" cy="417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5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and Feed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157" y="1312431"/>
            <a:ext cx="6637468" cy="5448750"/>
          </a:xfrm>
        </p:spPr>
        <p:txBody>
          <a:bodyPr>
            <a:noAutofit/>
          </a:bodyPr>
          <a:lstStyle/>
          <a:p>
            <a:pPr marL="0" lvl="0" indent="0">
              <a:buClr>
                <a:srgbClr val="003865"/>
              </a:buClr>
              <a:buNone/>
            </a:pPr>
            <a:r>
              <a:rPr lang="en-US" sz="2300" b="1" dirty="0">
                <a:solidFill>
                  <a:srgbClr val="003865"/>
                </a:solidFill>
              </a:rPr>
              <a:t>Produce Safety </a:t>
            </a:r>
            <a:r>
              <a:rPr lang="en-US" sz="2300" b="1" dirty="0" smtClean="0">
                <a:solidFill>
                  <a:srgbClr val="003865"/>
                </a:solidFill>
              </a:rPr>
              <a:t>Program</a:t>
            </a:r>
            <a:endParaRPr lang="en-US" sz="2300" b="1" dirty="0">
              <a:solidFill>
                <a:srgbClr val="003865"/>
              </a:solidFill>
            </a:endParaRPr>
          </a:p>
          <a:p>
            <a:pPr lvl="0">
              <a:buClr>
                <a:srgbClr val="003865"/>
              </a:buClr>
            </a:pPr>
            <a:r>
              <a:rPr lang="en-US" sz="2300" dirty="0">
                <a:solidFill>
                  <a:srgbClr val="003865"/>
                </a:solidFill>
              </a:rPr>
              <a:t>Federal Cooperative Agreement Program</a:t>
            </a:r>
          </a:p>
          <a:p>
            <a:pPr lvl="1">
              <a:buClr>
                <a:srgbClr val="003865"/>
              </a:buClr>
            </a:pPr>
            <a:r>
              <a:rPr lang="en-US" sz="1900" dirty="0">
                <a:solidFill>
                  <a:srgbClr val="003865"/>
                </a:solidFill>
              </a:rPr>
              <a:t>Implementation of Food Safety Modernization </a:t>
            </a:r>
            <a:r>
              <a:rPr lang="en-US" sz="1900" dirty="0" smtClean="0">
                <a:solidFill>
                  <a:srgbClr val="003865"/>
                </a:solidFill>
              </a:rPr>
              <a:t>Act</a:t>
            </a:r>
          </a:p>
          <a:p>
            <a:pPr lvl="1">
              <a:buClr>
                <a:srgbClr val="003865"/>
              </a:buClr>
            </a:pPr>
            <a:r>
              <a:rPr lang="en-US" sz="1900" dirty="0" smtClean="0">
                <a:solidFill>
                  <a:srgbClr val="003865"/>
                </a:solidFill>
              </a:rPr>
              <a:t>On-Farm food safety practices </a:t>
            </a:r>
            <a:endParaRPr lang="en-US" sz="1900" dirty="0">
              <a:solidFill>
                <a:srgbClr val="003865"/>
              </a:solidFill>
            </a:endParaRPr>
          </a:p>
          <a:p>
            <a:pPr lvl="0">
              <a:buClr>
                <a:srgbClr val="003865"/>
              </a:buClr>
            </a:pPr>
            <a:r>
              <a:rPr lang="en-US" sz="2300" dirty="0" smtClean="0">
                <a:solidFill>
                  <a:srgbClr val="003865"/>
                </a:solidFill>
              </a:rPr>
              <a:t>Outreach </a:t>
            </a:r>
            <a:r>
              <a:rPr lang="en-US" sz="2300" dirty="0">
                <a:solidFill>
                  <a:srgbClr val="003865"/>
                </a:solidFill>
              </a:rPr>
              <a:t>to Growers</a:t>
            </a:r>
          </a:p>
          <a:p>
            <a:pPr lvl="1">
              <a:buClr>
                <a:srgbClr val="003865"/>
              </a:buClr>
            </a:pPr>
            <a:r>
              <a:rPr lang="en-US" sz="1900" dirty="0" smtClean="0">
                <a:solidFill>
                  <a:srgbClr val="003865"/>
                </a:solidFill>
              </a:rPr>
              <a:t>Establishing stakeholder relationships </a:t>
            </a:r>
            <a:r>
              <a:rPr lang="en-US" sz="1900" dirty="0">
                <a:solidFill>
                  <a:srgbClr val="003865"/>
                </a:solidFill>
              </a:rPr>
              <a:t>and </a:t>
            </a:r>
            <a:r>
              <a:rPr lang="en-US" sz="1900" dirty="0" smtClean="0">
                <a:solidFill>
                  <a:srgbClr val="003865"/>
                </a:solidFill>
              </a:rPr>
              <a:t>collaboration</a:t>
            </a:r>
            <a:endParaRPr lang="en-US" sz="1900" dirty="0">
              <a:solidFill>
                <a:srgbClr val="003865"/>
              </a:solidFill>
            </a:endParaRPr>
          </a:p>
          <a:p>
            <a:pPr lvl="1">
              <a:buClr>
                <a:srgbClr val="003865"/>
              </a:buClr>
            </a:pPr>
            <a:r>
              <a:rPr lang="en-US" sz="1900" dirty="0">
                <a:solidFill>
                  <a:srgbClr val="003865"/>
                </a:solidFill>
              </a:rPr>
              <a:t>Provide </a:t>
            </a:r>
            <a:r>
              <a:rPr lang="en-US" sz="1900" dirty="0" smtClean="0">
                <a:solidFill>
                  <a:srgbClr val="003865"/>
                </a:solidFill>
              </a:rPr>
              <a:t>access </a:t>
            </a:r>
            <a:r>
              <a:rPr lang="en-US" sz="1900" dirty="0">
                <a:solidFill>
                  <a:srgbClr val="003865"/>
                </a:solidFill>
              </a:rPr>
              <a:t>to </a:t>
            </a:r>
            <a:r>
              <a:rPr lang="en-US" sz="1900" dirty="0" smtClean="0">
                <a:solidFill>
                  <a:srgbClr val="003865"/>
                </a:solidFill>
              </a:rPr>
              <a:t>education </a:t>
            </a:r>
            <a:r>
              <a:rPr lang="en-US" sz="1900" dirty="0">
                <a:solidFill>
                  <a:srgbClr val="003865"/>
                </a:solidFill>
              </a:rPr>
              <a:t>and </a:t>
            </a:r>
            <a:r>
              <a:rPr lang="en-US" sz="1900" dirty="0" smtClean="0">
                <a:solidFill>
                  <a:srgbClr val="003865"/>
                </a:solidFill>
              </a:rPr>
              <a:t>training materials</a:t>
            </a:r>
            <a:endParaRPr lang="en-US" sz="1900" dirty="0">
              <a:solidFill>
                <a:srgbClr val="003865"/>
              </a:solidFill>
            </a:endParaRPr>
          </a:p>
          <a:p>
            <a:pPr lvl="0">
              <a:buClr>
                <a:srgbClr val="003865"/>
              </a:buClr>
            </a:pPr>
            <a:r>
              <a:rPr lang="en-US" sz="2300" dirty="0" smtClean="0">
                <a:solidFill>
                  <a:srgbClr val="003865"/>
                </a:solidFill>
              </a:rPr>
              <a:t>Produce </a:t>
            </a:r>
            <a:r>
              <a:rPr lang="en-US" sz="2300" dirty="0">
                <a:solidFill>
                  <a:srgbClr val="003865"/>
                </a:solidFill>
              </a:rPr>
              <a:t>Safety Inspections</a:t>
            </a:r>
          </a:p>
          <a:p>
            <a:pPr lvl="1">
              <a:buClr>
                <a:srgbClr val="003865"/>
              </a:buClr>
            </a:pPr>
            <a:r>
              <a:rPr lang="en-US" sz="1900" dirty="0">
                <a:solidFill>
                  <a:srgbClr val="003865"/>
                </a:solidFill>
              </a:rPr>
              <a:t>Inspections </a:t>
            </a:r>
            <a:r>
              <a:rPr lang="en-US" sz="1900" dirty="0" smtClean="0">
                <a:solidFill>
                  <a:srgbClr val="003865"/>
                </a:solidFill>
              </a:rPr>
              <a:t>based </a:t>
            </a:r>
            <a:r>
              <a:rPr lang="en-US" sz="1900" dirty="0">
                <a:solidFill>
                  <a:srgbClr val="003865"/>
                </a:solidFill>
              </a:rPr>
              <a:t>on </a:t>
            </a:r>
            <a:r>
              <a:rPr lang="en-US" sz="1900" dirty="0" smtClean="0">
                <a:solidFill>
                  <a:srgbClr val="003865"/>
                </a:solidFill>
              </a:rPr>
              <a:t>risk </a:t>
            </a:r>
            <a:r>
              <a:rPr lang="en-US" sz="1900" dirty="0">
                <a:solidFill>
                  <a:srgbClr val="003865"/>
                </a:solidFill>
              </a:rPr>
              <a:t>of </a:t>
            </a:r>
            <a:r>
              <a:rPr lang="en-US" sz="1900" dirty="0" smtClean="0">
                <a:solidFill>
                  <a:srgbClr val="003865"/>
                </a:solidFill>
              </a:rPr>
              <a:t>handling activities</a:t>
            </a:r>
            <a:endParaRPr lang="en-US" sz="1900" dirty="0">
              <a:solidFill>
                <a:srgbClr val="003865"/>
              </a:solidFill>
            </a:endParaRPr>
          </a:p>
          <a:p>
            <a:pPr lvl="1">
              <a:buClr>
                <a:srgbClr val="003865"/>
              </a:buClr>
            </a:pPr>
            <a:r>
              <a:rPr lang="en-US" sz="1900" dirty="0">
                <a:solidFill>
                  <a:srgbClr val="003865"/>
                </a:solidFill>
              </a:rPr>
              <a:t>Growing, </a:t>
            </a:r>
            <a:r>
              <a:rPr lang="en-US" sz="1900" dirty="0" smtClean="0">
                <a:solidFill>
                  <a:srgbClr val="003865"/>
                </a:solidFill>
              </a:rPr>
              <a:t>harvesting</a:t>
            </a:r>
            <a:r>
              <a:rPr lang="en-US" sz="1900" dirty="0">
                <a:solidFill>
                  <a:srgbClr val="003865"/>
                </a:solidFill>
              </a:rPr>
              <a:t>, </a:t>
            </a:r>
            <a:r>
              <a:rPr lang="en-US" sz="1900" dirty="0" smtClean="0">
                <a:solidFill>
                  <a:srgbClr val="003865"/>
                </a:solidFill>
              </a:rPr>
              <a:t>packing </a:t>
            </a:r>
            <a:r>
              <a:rPr lang="en-US" sz="1900" dirty="0">
                <a:solidFill>
                  <a:srgbClr val="003865"/>
                </a:solidFill>
              </a:rPr>
              <a:t>and </a:t>
            </a:r>
            <a:r>
              <a:rPr lang="en-US" sz="1900" dirty="0" smtClean="0">
                <a:solidFill>
                  <a:srgbClr val="003865"/>
                </a:solidFill>
              </a:rPr>
              <a:t>holding</a:t>
            </a:r>
            <a:endParaRPr lang="en-US" sz="1900" dirty="0">
              <a:solidFill>
                <a:srgbClr val="003865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/>
          <a:stretch/>
        </p:blipFill>
        <p:spPr>
          <a:xfrm>
            <a:off x="6648227" y="1678193"/>
            <a:ext cx="5394082" cy="386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4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Agriculture’s Contributions to MN’s Economy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Minnesota’s ag industry:</a:t>
            </a:r>
          </a:p>
          <a:p>
            <a:r>
              <a:rPr lang="en-US" dirty="0" smtClean="0"/>
              <a:t>73,200 farms</a:t>
            </a:r>
          </a:p>
          <a:p>
            <a:r>
              <a:rPr lang="en-US" dirty="0" smtClean="0"/>
              <a:t>Generates $112 billion in economic activity</a:t>
            </a:r>
          </a:p>
          <a:p>
            <a:r>
              <a:rPr lang="en-US" dirty="0" smtClean="0"/>
              <a:t>$17.1 billion crop sector</a:t>
            </a:r>
          </a:p>
          <a:p>
            <a:r>
              <a:rPr lang="en-US" dirty="0" smtClean="0"/>
              <a:t>$6.9 billion livestock sector</a:t>
            </a:r>
          </a:p>
          <a:p>
            <a:r>
              <a:rPr lang="en-US" dirty="0" smtClean="0"/>
              <a:t>Supports more than 430,000 jobs</a:t>
            </a:r>
          </a:p>
          <a:p>
            <a:r>
              <a:rPr lang="en-US" dirty="0" smtClean="0"/>
              <a:t>#1 nationally in turkeys raised, sugar beets, green peas for processing</a:t>
            </a:r>
          </a:p>
          <a:p>
            <a:r>
              <a:rPr lang="en-US" dirty="0" smtClean="0"/>
              <a:t>#3 in hogs, soybeans, spring wheat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85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and Feed Safety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" y="1229193"/>
            <a:ext cx="12192000" cy="5628807"/>
          </a:xfrm>
        </p:spPr>
        <p:txBody>
          <a:bodyPr/>
          <a:lstStyle/>
          <a:p>
            <a:pPr marL="0" lvl="0" indent="0">
              <a:buClr>
                <a:srgbClr val="003865"/>
              </a:buClr>
              <a:buNone/>
            </a:pPr>
            <a:r>
              <a:rPr lang="en-US" b="1" dirty="0">
                <a:solidFill>
                  <a:srgbClr val="003865"/>
                </a:solidFill>
              </a:rPr>
              <a:t>Additional Division </a:t>
            </a:r>
            <a:r>
              <a:rPr lang="en-US" b="1" dirty="0" smtClean="0">
                <a:solidFill>
                  <a:srgbClr val="003865"/>
                </a:solidFill>
              </a:rPr>
              <a:t>Roles</a:t>
            </a:r>
          </a:p>
          <a:p>
            <a:pPr lvl="0">
              <a:buClr>
                <a:srgbClr val="003865"/>
              </a:buClr>
            </a:pPr>
            <a:r>
              <a:rPr lang="en-US" dirty="0" smtClean="0">
                <a:solidFill>
                  <a:srgbClr val="003865"/>
                </a:solidFill>
              </a:rPr>
              <a:t>Governor's </a:t>
            </a:r>
            <a:r>
              <a:rPr lang="en-US" dirty="0">
                <a:solidFill>
                  <a:srgbClr val="003865"/>
                </a:solidFill>
              </a:rPr>
              <a:t>Food Safety and Defense Task Force </a:t>
            </a:r>
          </a:p>
          <a:p>
            <a:pPr lvl="0">
              <a:buClr>
                <a:srgbClr val="003865"/>
              </a:buClr>
            </a:pPr>
            <a:r>
              <a:rPr lang="en-US" dirty="0">
                <a:solidFill>
                  <a:srgbClr val="003865"/>
                </a:solidFill>
              </a:rPr>
              <a:t>Maintain Rapid Response Team </a:t>
            </a:r>
          </a:p>
          <a:p>
            <a:pPr lvl="0">
              <a:buClr>
                <a:srgbClr val="003865"/>
              </a:buClr>
            </a:pPr>
            <a:r>
              <a:rPr lang="en-US" dirty="0">
                <a:solidFill>
                  <a:srgbClr val="003865"/>
                </a:solidFill>
              </a:rPr>
              <a:t>Oversight of Cottage Food Registration </a:t>
            </a:r>
          </a:p>
          <a:p>
            <a:pPr lvl="0">
              <a:buClr>
                <a:srgbClr val="003865"/>
              </a:buClr>
            </a:pPr>
            <a:r>
              <a:rPr lang="en-US" dirty="0">
                <a:solidFill>
                  <a:srgbClr val="003865"/>
                </a:solidFill>
              </a:rPr>
              <a:t>Conformance with National Regulatory Program Standards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5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and Feed Safety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0" y="1214203"/>
            <a:ext cx="12192000" cy="5643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Trends and </a:t>
            </a:r>
            <a:r>
              <a:rPr lang="en-US" b="1" dirty="0" smtClean="0"/>
              <a:t>Challenges</a:t>
            </a:r>
            <a:endParaRPr lang="en-US" b="1" dirty="0"/>
          </a:p>
          <a:p>
            <a:r>
              <a:rPr lang="en-US" dirty="0" smtClean="0"/>
              <a:t>Continued increase </a:t>
            </a:r>
            <a:r>
              <a:rPr lang="en-US" dirty="0"/>
              <a:t>in new businesses and inquiries</a:t>
            </a:r>
          </a:p>
          <a:p>
            <a:r>
              <a:rPr lang="en-US" dirty="0" smtClean="0"/>
              <a:t>Industry innovation for </a:t>
            </a:r>
            <a:r>
              <a:rPr lang="en-US" dirty="0"/>
              <a:t>products and processes</a:t>
            </a:r>
          </a:p>
          <a:p>
            <a:r>
              <a:rPr lang="en-US" dirty="0"/>
              <a:t>Increase in complexity of </a:t>
            </a:r>
            <a:r>
              <a:rPr lang="en-US" dirty="0" smtClean="0"/>
              <a:t>operations and sales structures</a:t>
            </a:r>
            <a:endParaRPr lang="en-US" dirty="0"/>
          </a:p>
          <a:p>
            <a:r>
              <a:rPr lang="en-US" dirty="0"/>
              <a:t>Changes in food product handling and consumption patterns</a:t>
            </a:r>
          </a:p>
          <a:p>
            <a:r>
              <a:rPr lang="en-US" dirty="0"/>
              <a:t>A</a:t>
            </a:r>
            <a:r>
              <a:rPr lang="en-US" dirty="0" smtClean="0"/>
              <a:t>dvancements in food safety knowledge and outbreak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7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and Feed Safety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6011942"/>
              </p:ext>
            </p:extLst>
          </p:nvPr>
        </p:nvGraphicFramePr>
        <p:xfrm>
          <a:off x="147536" y="1614246"/>
          <a:ext cx="7303851" cy="4893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8072335" y="2182841"/>
          <a:ext cx="3707289" cy="3756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794">
                  <a:extLst>
                    <a:ext uri="{9D8B030D-6E8A-4147-A177-3AD203B41FA5}">
                      <a16:colId xmlns:a16="http://schemas.microsoft.com/office/drawing/2014/main" xmlns="" val="3080419227"/>
                    </a:ext>
                  </a:extLst>
                </a:gridCol>
                <a:gridCol w="1398495">
                  <a:extLst>
                    <a:ext uri="{9D8B030D-6E8A-4147-A177-3AD203B41FA5}">
                      <a16:colId xmlns:a16="http://schemas.microsoft.com/office/drawing/2014/main" xmlns="" val="1743862927"/>
                    </a:ext>
                  </a:extLst>
                </a:gridCol>
              </a:tblGrid>
              <a:tr h="626061">
                <a:tc>
                  <a:txBody>
                    <a:bodyPr/>
                    <a:lstStyle/>
                    <a:p>
                      <a:r>
                        <a:rPr lang="en-US" dirty="0" smtClean="0"/>
                        <a:t>Fund</a:t>
                      </a:r>
                      <a:r>
                        <a:rPr lang="en-US" baseline="0" dirty="0" smtClean="0"/>
                        <a:t>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Amount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76789624"/>
                  </a:ext>
                </a:extLst>
              </a:tr>
              <a:tr h="62606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1000 General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6,505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8505664"/>
                  </a:ext>
                </a:extLst>
              </a:tr>
              <a:tr h="62606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2000 Special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dirty="0" smtClean="0"/>
                        <a:t>Revenue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1,186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210206"/>
                  </a:ext>
                </a:extLst>
              </a:tr>
              <a:tr h="62606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2019 Dedicated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2,954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3131690"/>
                  </a:ext>
                </a:extLst>
              </a:tr>
              <a:tr h="62606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3000 Federal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2,028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0679195"/>
                  </a:ext>
                </a:extLst>
              </a:tr>
              <a:tr h="62606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12,673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1170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01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0" y="1651380"/>
            <a:ext cx="12192000" cy="1733266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3521123"/>
            <a:ext cx="10515600" cy="2681374"/>
          </a:xfrm>
        </p:spPr>
        <p:txBody>
          <a:bodyPr/>
          <a:lstStyle/>
          <a:p>
            <a:r>
              <a:rPr lang="en-US" sz="2700" b="1" dirty="0" smtClean="0"/>
              <a:t>Thom Petersen</a:t>
            </a:r>
          </a:p>
          <a:p>
            <a:r>
              <a:rPr lang="en-US" sz="2200" i="1" dirty="0" smtClean="0">
                <a:hlinkClick r:id="rId2"/>
              </a:rPr>
              <a:t>Thom.petersen@state.mn.us</a:t>
            </a:r>
            <a:endParaRPr lang="en-US" sz="2200" i="1" dirty="0" smtClean="0"/>
          </a:p>
          <a:p>
            <a:r>
              <a:rPr lang="en-US" sz="2200" i="1" dirty="0" smtClean="0"/>
              <a:t>651-201-6219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Optional Tagline Goes Here | mn.gov/websiteurl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38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MDA Budget Overview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4052" y="1982912"/>
            <a:ext cx="11363896" cy="392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7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MDA Budget Overview</a:t>
            </a:r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178" y="1487918"/>
            <a:ext cx="8521617" cy="52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3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MDA Budget Overview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9072" y="1825625"/>
            <a:ext cx="90338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0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F4349A-22F7-4A2D-8CA5-43DDCD6795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73A0F7-7423-48D4-A966-8AC17BB444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678B604-9059-4F1C-B8E2-C96A71A964D2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MN.IT</Template>
  <TotalTime>14884</TotalTime>
  <Words>2325</Words>
  <Application>Microsoft Office PowerPoint</Application>
  <PresentationFormat>Widescreen</PresentationFormat>
  <Paragraphs>508</Paragraphs>
  <Slides>63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Courier New</vt:lpstr>
      <vt:lpstr>NeueHaasGroteskText Std</vt:lpstr>
      <vt:lpstr>Times New Roman</vt:lpstr>
      <vt:lpstr>MN.IT</vt:lpstr>
      <vt:lpstr>MDA Overview </vt:lpstr>
      <vt:lpstr>        Minnesota Department of Agriculture</vt:lpstr>
      <vt:lpstr>Minnesota Department of Agriculture</vt:lpstr>
      <vt:lpstr>Minnesota Department of Agriculture</vt:lpstr>
      <vt:lpstr>Minnesota Department of Agriculture</vt:lpstr>
      <vt:lpstr>Agriculture’s Contributions to MN’s Economy </vt:lpstr>
      <vt:lpstr>MDA Budget Overview</vt:lpstr>
      <vt:lpstr>MDA Budget Overview</vt:lpstr>
      <vt:lpstr>MDA Budget Overview</vt:lpstr>
      <vt:lpstr>MDA Budget Overview</vt:lpstr>
      <vt:lpstr>MDA Budget Overview</vt:lpstr>
      <vt:lpstr>Pesticide and Fertilizer Management </vt:lpstr>
      <vt:lpstr>What We Do</vt:lpstr>
      <vt:lpstr>How We Do This</vt:lpstr>
      <vt:lpstr>Regulatory Activities</vt:lpstr>
      <vt:lpstr>Incident Response Activities</vt:lpstr>
      <vt:lpstr>Non-Point Source Programs</vt:lpstr>
      <vt:lpstr>Non-Point Source Programs</vt:lpstr>
      <vt:lpstr>Non-Point Source Programs</vt:lpstr>
      <vt:lpstr>Non-Point Source Programs</vt:lpstr>
      <vt:lpstr>Division Budget</vt:lpstr>
      <vt:lpstr>Dedicated Accounts</vt:lpstr>
      <vt:lpstr>Clean Water Fund</vt:lpstr>
      <vt:lpstr>Ag Marketing and Development</vt:lpstr>
      <vt:lpstr>Ag Marketing and Development</vt:lpstr>
      <vt:lpstr>Ag Marketing and Development</vt:lpstr>
      <vt:lpstr>Ag Marketing and Development</vt:lpstr>
      <vt:lpstr>Ag Marketing and Development</vt:lpstr>
      <vt:lpstr>Ag Marketing and Development</vt:lpstr>
      <vt:lpstr>Ag Marketing and Development</vt:lpstr>
      <vt:lpstr>Ag Marketing and Development</vt:lpstr>
      <vt:lpstr>Ag Marketing and Development</vt:lpstr>
      <vt:lpstr>Ag Marketing and Development</vt:lpstr>
      <vt:lpstr>Ag Marketing and Development</vt:lpstr>
      <vt:lpstr>Plant Protection</vt:lpstr>
      <vt:lpstr>Plant Protection Division</vt:lpstr>
      <vt:lpstr>Plant Protection</vt:lpstr>
      <vt:lpstr>Plant Protection</vt:lpstr>
      <vt:lpstr>Plant Protection </vt:lpstr>
      <vt:lpstr>Plant Protection</vt:lpstr>
      <vt:lpstr>Plant Protection</vt:lpstr>
      <vt:lpstr>Plant Protection </vt:lpstr>
      <vt:lpstr>Plant Protection</vt:lpstr>
      <vt:lpstr>Plant Protection</vt:lpstr>
      <vt:lpstr>Plant Protection </vt:lpstr>
      <vt:lpstr>Plant Protection</vt:lpstr>
      <vt:lpstr>Dairy and Meat Inspection</vt:lpstr>
      <vt:lpstr>Dairy and Meat Inspection</vt:lpstr>
      <vt:lpstr>Dairy and Meat Inspection</vt:lpstr>
      <vt:lpstr>Dairy and Meat Inspection</vt:lpstr>
      <vt:lpstr>Dairy and Meat Inspection</vt:lpstr>
      <vt:lpstr>Dairy and Meat Inspection</vt:lpstr>
      <vt:lpstr>Dairy and Meat Inspection</vt:lpstr>
      <vt:lpstr>Food and Feed Safety</vt:lpstr>
      <vt:lpstr>Food and Feed Safety</vt:lpstr>
      <vt:lpstr>Food and Feed Safety</vt:lpstr>
      <vt:lpstr>Food and Feed Safety</vt:lpstr>
      <vt:lpstr>Food and Feed Safety</vt:lpstr>
      <vt:lpstr>Food and Feed Safety</vt:lpstr>
      <vt:lpstr>Food and Feed Safety </vt:lpstr>
      <vt:lpstr>Food and Feed Safety </vt:lpstr>
      <vt:lpstr>Food and Feed Safety</vt:lpstr>
      <vt:lpstr>Thank you!</vt:lpstr>
    </vt:vector>
  </TitlesOfParts>
  <Company>State of Minnesota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Minnesota Sample PowerPoint Template</dc:title>
  <dc:subject>PowerPoint Template</dc:subject>
  <dc:creator>MN.IT Services Communications</dc:creator>
  <cp:keywords>PowerPoint, Template</cp:keywords>
  <dc:description>Version 1.1, Released 8-2016</dc:description>
  <cp:lastModifiedBy>DFLUser</cp:lastModifiedBy>
  <cp:revision>660</cp:revision>
  <dcterms:created xsi:type="dcterms:W3CDTF">2016-01-06T16:54:03Z</dcterms:created>
  <dcterms:modified xsi:type="dcterms:W3CDTF">2019-02-12T14:52:13Z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0x01010090DFDE64AAE0974A8908DD3553DDBF03</vt:lpwstr>
  </property>
</Properties>
</file>