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handoutMasterIdLst>
    <p:handoutMasterId r:id="rId16"/>
  </p:handoutMasterIdLst>
  <p:sldIdLst>
    <p:sldId id="321" r:id="rId6"/>
    <p:sldId id="346" r:id="rId7"/>
    <p:sldId id="332" r:id="rId8"/>
    <p:sldId id="322" r:id="rId9"/>
    <p:sldId id="347" r:id="rId10"/>
    <p:sldId id="348" r:id="rId11"/>
    <p:sldId id="349" r:id="rId12"/>
    <p:sldId id="350" r:id="rId13"/>
    <p:sldId id="351" r:id="rId14"/>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p15:clr>
            <a:srgbClr val="A4A3A4"/>
          </p15:clr>
        </p15:guide>
        <p15:guide id="2" pos="1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D00"/>
    <a:srgbClr val="005F61"/>
    <a:srgbClr val="949331"/>
    <a:srgbClr val="F08A21"/>
    <a:srgbClr val="494949"/>
    <a:srgbClr val="94A7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8" autoAdjust="0"/>
    <p:restoredTop sz="94227" autoAdjust="0"/>
  </p:normalViewPr>
  <p:slideViewPr>
    <p:cSldViewPr>
      <p:cViewPr varScale="1">
        <p:scale>
          <a:sx n="84" d="100"/>
          <a:sy n="84" d="100"/>
        </p:scale>
        <p:origin x="1694" y="67"/>
      </p:cViewPr>
      <p:guideLst>
        <p:guide orient="horz" pos="1104"/>
        <p:guide pos="16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fld id="{1D9E25DC-64DF-4BBC-A05C-BFAE2D9007B3}" type="datetimeFigureOut">
              <a:rPr lang="en-US" smtClean="0"/>
              <a:pPr/>
              <a:t>2/6/2019</a:t>
            </a:fld>
            <a:endParaRPr lang="en-US" dirty="0"/>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C2B4B683-02FA-40A1-9FA3-DA9617B11130}" type="slidenum">
              <a:rPr lang="en-US" smtClean="0"/>
              <a:pPr/>
              <a:t>‹#›</a:t>
            </a:fld>
            <a:endParaRPr lang="en-US" dirty="0"/>
          </a:p>
        </p:txBody>
      </p:sp>
    </p:spTree>
    <p:extLst>
      <p:ext uri="{BB962C8B-B14F-4D97-AF65-F5344CB8AC3E}">
        <p14:creationId xmlns:p14="http://schemas.microsoft.com/office/powerpoint/2010/main" val="121129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idx="1"/>
          </p:nvPr>
        </p:nvSpPr>
        <p:spPr>
          <a:xfrm>
            <a:off x="3979329" y="0"/>
            <a:ext cx="3045356" cy="465932"/>
          </a:xfrm>
          <a:prstGeom prst="rect">
            <a:avLst/>
          </a:prstGeom>
        </p:spPr>
        <p:txBody>
          <a:bodyPr vert="horz" lIns="91614" tIns="45807" rIns="91614" bIns="45807" rtlCol="0"/>
          <a:lstStyle>
            <a:lvl1pPr algn="r">
              <a:defRPr sz="1200"/>
            </a:lvl1pPr>
          </a:lstStyle>
          <a:p>
            <a:fld id="{AF7AEB91-98AA-438A-B454-C7F0DF8D4021}" type="datetimeFigureOut">
              <a:rPr lang="en-US" smtClean="0"/>
              <a:pPr/>
              <a:t>2/6/2019</a:t>
            </a:fld>
            <a:endParaRPr lang="en-US" dirty="0"/>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1614" tIns="45807" rIns="91614" bIns="45807" rtlCol="0" anchor="ctr"/>
          <a:lstStyle/>
          <a:p>
            <a:endParaRPr lang="en-US" dirty="0"/>
          </a:p>
        </p:txBody>
      </p:sp>
      <p:sp>
        <p:nvSpPr>
          <p:cNvPr id="5" name="Notes Placeholder 4"/>
          <p:cNvSpPr>
            <a:spLocks noGrp="1"/>
          </p:cNvSpPr>
          <p:nvPr>
            <p:ph type="body" sz="quarter" idx="3"/>
          </p:nvPr>
        </p:nvSpPr>
        <p:spPr>
          <a:xfrm>
            <a:off x="703264" y="4423967"/>
            <a:ext cx="5619747" cy="4190206"/>
          </a:xfrm>
          <a:prstGeom prst="rect">
            <a:avLst/>
          </a:prstGeom>
        </p:spPr>
        <p:txBody>
          <a:bodyPr vert="horz" lIns="91614" tIns="45807" rIns="91614" bIns="458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329" y="8844753"/>
            <a:ext cx="3045356" cy="465932"/>
          </a:xfrm>
          <a:prstGeom prst="rect">
            <a:avLst/>
          </a:prstGeom>
        </p:spPr>
        <p:txBody>
          <a:bodyPr vert="horz" lIns="91614" tIns="45807" rIns="91614" bIns="45807" rtlCol="0" anchor="b"/>
          <a:lstStyle>
            <a:lvl1pPr algn="r">
              <a:defRPr sz="1200"/>
            </a:lvl1pPr>
          </a:lstStyle>
          <a:p>
            <a:fld id="{30665B63-41BA-4CAD-910D-754194471399}" type="slidenum">
              <a:rPr lang="en-US" smtClean="0"/>
              <a:pPr/>
              <a:t>‹#›</a:t>
            </a:fld>
            <a:endParaRPr lang="en-US" dirty="0"/>
          </a:p>
        </p:txBody>
      </p:sp>
    </p:spTree>
    <p:extLst>
      <p:ext uri="{BB962C8B-B14F-4D97-AF65-F5344CB8AC3E}">
        <p14:creationId xmlns:p14="http://schemas.microsoft.com/office/powerpoint/2010/main" val="315557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xmlns="" id="{F803B84C-DE3D-4E2F-86C1-20EF1FDDC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396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C5A932A-8A88-4E9C-8607-16E972861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776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4D98FC9-F261-4EF7-86F5-4FCD1BCAC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841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84D1E-6703-4186-BDDF-66E0BF9DD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0C6DB83-8E1F-4E9D-B9E7-76AFC7D35B5E}"/>
              </a:ext>
            </a:extLst>
          </p:cNvPr>
          <p:cNvSpPr>
            <a:spLocks noGrp="1"/>
          </p:cNvSpPr>
          <p:nvPr>
            <p:ph type="dt" sz="half" idx="10"/>
          </p:nvPr>
        </p:nvSpPr>
        <p:spPr/>
        <p:txBody>
          <a:bodyPr/>
          <a:lstStyle/>
          <a:p>
            <a:fld id="{918CE642-E76D-4150-A6E9-E245F65EAE2A}" type="datetimeFigureOut">
              <a:rPr lang="en-US" smtClean="0"/>
              <a:pPr/>
              <a:t>2/6/2019</a:t>
            </a:fld>
            <a:endParaRPr lang="en-US" dirty="0"/>
          </a:p>
        </p:txBody>
      </p:sp>
      <p:sp>
        <p:nvSpPr>
          <p:cNvPr id="4" name="Footer Placeholder 3">
            <a:extLst>
              <a:ext uri="{FF2B5EF4-FFF2-40B4-BE49-F238E27FC236}">
                <a16:creationId xmlns:a16="http://schemas.microsoft.com/office/drawing/2014/main" xmlns="" id="{5025EDC8-0C0B-408E-9BA0-D2B4237554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EBBE534-E6CB-4615-AC89-EF10E7FF2B8D}"/>
              </a:ext>
            </a:extLst>
          </p:cNvPr>
          <p:cNvSpPr>
            <a:spLocks noGrp="1"/>
          </p:cNvSpPr>
          <p:nvPr>
            <p:ph type="sldNum" sz="quarter" idx="12"/>
          </p:nvPr>
        </p:nvSpPr>
        <p:spPr/>
        <p:txBody>
          <a:bodyPr/>
          <a:lstStyle/>
          <a:p>
            <a:fld id="{A452EC73-9954-49C3-8ADB-7EEE1913B02E}" type="slidenum">
              <a:rPr lang="en-US" smtClean="0"/>
              <a:pPr/>
              <a:t>‹#›</a:t>
            </a:fld>
            <a:endParaRPr lang="en-US" dirty="0"/>
          </a:p>
        </p:txBody>
      </p:sp>
      <p:sp>
        <p:nvSpPr>
          <p:cNvPr id="6" name="Rectangle 5">
            <a:extLst>
              <a:ext uri="{FF2B5EF4-FFF2-40B4-BE49-F238E27FC236}">
                <a16:creationId xmlns:a16="http://schemas.microsoft.com/office/drawing/2014/main" xmlns="" id="{0E303054-4539-4095-9E60-A4DB175A9A1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34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8CE642-E76D-4150-A6E9-E245F65EAE2A}" type="datetimeFigureOut">
              <a:rPr lang="en-US" smtClean="0"/>
              <a:pPr/>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52EC73-9954-49C3-8ADB-7EEE1913B02E}" type="slidenum">
              <a:rPr lang="en-US" smtClean="0"/>
              <a:pPr/>
              <a:t>‹#›</a:t>
            </a:fld>
            <a:endParaRPr lang="en-US" dirty="0"/>
          </a:p>
        </p:txBody>
      </p:sp>
    </p:spTree>
    <p:extLst>
      <p:ext uri="{BB962C8B-B14F-4D97-AF65-F5344CB8AC3E}">
        <p14:creationId xmlns:p14="http://schemas.microsoft.com/office/powerpoint/2010/main" val="198082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D1B0DD2-8A07-4D31-AE16-E41D396AA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998277" y="6381289"/>
            <a:ext cx="2057400" cy="365125"/>
          </a:xfrm>
        </p:spPr>
        <p:txBody>
          <a:bodyPr/>
          <a:lstStyle>
            <a:lvl1pPr>
              <a:defRPr>
                <a:solidFill>
                  <a:srgbClr val="005F61"/>
                </a:solidFill>
                <a:latin typeface="Gotham Medium" pitchFamily="50" charset="0"/>
                <a:cs typeface="Gotham Medium" pitchFamily="50" charset="0"/>
              </a:defRPr>
            </a:lvl1pPr>
          </a:lstStyle>
          <a:p>
            <a:fld id="{A452EC73-9954-49C3-8ADB-7EEE1913B02E}" type="slidenum">
              <a:rPr lang="en-US" smtClean="0"/>
              <a:pPr/>
              <a:t>‹#›</a:t>
            </a:fld>
            <a:endParaRPr lang="en-US" dirty="0"/>
          </a:p>
        </p:txBody>
      </p:sp>
    </p:spTree>
    <p:extLst>
      <p:ext uri="{BB962C8B-B14F-4D97-AF65-F5344CB8AC3E}">
        <p14:creationId xmlns:p14="http://schemas.microsoft.com/office/powerpoint/2010/main" val="362831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D1B0DD2-8A07-4D31-AE16-E41D396AA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998277" y="6381289"/>
            <a:ext cx="2057400" cy="365125"/>
          </a:xfrm>
        </p:spPr>
        <p:txBody>
          <a:bodyPr/>
          <a:lstStyle>
            <a:lvl1pPr>
              <a:defRPr>
                <a:solidFill>
                  <a:srgbClr val="005F61"/>
                </a:solidFill>
                <a:latin typeface="Gotham Medium" pitchFamily="50" charset="0"/>
                <a:cs typeface="Gotham Medium" pitchFamily="50" charset="0"/>
              </a:defRPr>
            </a:lvl1pPr>
          </a:lstStyle>
          <a:p>
            <a:fld id="{A452EC73-9954-49C3-8ADB-7EEE1913B02E}" type="slidenum">
              <a:rPr lang="en-US" smtClean="0"/>
              <a:pPr/>
              <a:t>‹#›</a:t>
            </a:fld>
            <a:endParaRPr lang="en-US" dirty="0"/>
          </a:p>
        </p:txBody>
      </p:sp>
    </p:spTree>
    <p:extLst>
      <p:ext uri="{BB962C8B-B14F-4D97-AF65-F5344CB8AC3E}">
        <p14:creationId xmlns:p14="http://schemas.microsoft.com/office/powerpoint/2010/main" val="425320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D1B0DD2-8A07-4D31-AE16-E41D396AA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998277" y="6381289"/>
            <a:ext cx="2057400" cy="365125"/>
          </a:xfrm>
        </p:spPr>
        <p:txBody>
          <a:bodyPr/>
          <a:lstStyle>
            <a:lvl1pPr>
              <a:defRPr>
                <a:solidFill>
                  <a:srgbClr val="005F61"/>
                </a:solidFill>
                <a:latin typeface="Gotham Medium" pitchFamily="50" charset="0"/>
                <a:cs typeface="Gotham Medium" pitchFamily="50" charset="0"/>
              </a:defRPr>
            </a:lvl1pPr>
          </a:lstStyle>
          <a:p>
            <a:fld id="{A452EC73-9954-49C3-8ADB-7EEE1913B02E}" type="slidenum">
              <a:rPr lang="en-US" smtClean="0"/>
              <a:pPr/>
              <a:t>‹#›</a:t>
            </a:fld>
            <a:endParaRPr lang="en-US" dirty="0"/>
          </a:p>
        </p:txBody>
      </p:sp>
    </p:spTree>
    <p:extLst>
      <p:ext uri="{BB962C8B-B14F-4D97-AF65-F5344CB8AC3E}">
        <p14:creationId xmlns:p14="http://schemas.microsoft.com/office/powerpoint/2010/main" val="197066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A99DCB-9010-4568-9909-773BCDC25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706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A99DCB-9010-4568-9909-773BCDC25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077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A99DCB-9010-4568-9909-773BCDC25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885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4A99DCB-9010-4568-9909-773BCDC25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80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5C4667AB-BDB2-4865-B78D-D1861C4EBB64}"/>
              </a:ext>
            </a:extLst>
          </p:cNvPr>
          <p:cNvSpPr/>
          <p:nvPr/>
        </p:nvSpPr>
        <p:spPr>
          <a:xfrm>
            <a:off x="3483033" y="997527"/>
            <a:ext cx="2177934" cy="2177934"/>
          </a:xfrm>
          <a:prstGeom prst="ellipse">
            <a:avLst/>
          </a:prstGeom>
          <a:solidFill>
            <a:srgbClr val="B5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Gotham Medium" pitchFamily="50" charset="0"/>
              <a:cs typeface="Gotham Medium" pitchFamily="50" charset="0"/>
            </a:endParaRPr>
          </a:p>
        </p:txBody>
      </p:sp>
      <p:sp>
        <p:nvSpPr>
          <p:cNvPr id="11" name="Oval 10">
            <a:extLst>
              <a:ext uri="{FF2B5EF4-FFF2-40B4-BE49-F238E27FC236}">
                <a16:creationId xmlns:a16="http://schemas.microsoft.com/office/drawing/2014/main" xmlns="" id="{94AFB613-435D-4788-A6D0-FE5DB9058B9D}"/>
              </a:ext>
            </a:extLst>
          </p:cNvPr>
          <p:cNvSpPr/>
          <p:nvPr/>
        </p:nvSpPr>
        <p:spPr>
          <a:xfrm>
            <a:off x="734291" y="997527"/>
            <a:ext cx="2177934" cy="2177934"/>
          </a:xfrm>
          <a:prstGeom prst="ellipse">
            <a:avLst/>
          </a:prstGeom>
          <a:solidFill>
            <a:srgbClr val="B5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Gotham Medium" pitchFamily="50" charset="0"/>
              <a:cs typeface="Gotham Medium" pitchFamily="50" charset="0"/>
            </a:endParaRPr>
          </a:p>
        </p:txBody>
      </p:sp>
      <p:sp>
        <p:nvSpPr>
          <p:cNvPr id="12" name="Oval 11">
            <a:extLst>
              <a:ext uri="{FF2B5EF4-FFF2-40B4-BE49-F238E27FC236}">
                <a16:creationId xmlns:a16="http://schemas.microsoft.com/office/drawing/2014/main" xmlns="" id="{299922A8-4D9E-4F0C-B20E-6252EA367FA6}"/>
              </a:ext>
            </a:extLst>
          </p:cNvPr>
          <p:cNvSpPr/>
          <p:nvPr/>
        </p:nvSpPr>
        <p:spPr>
          <a:xfrm>
            <a:off x="6231775" y="997527"/>
            <a:ext cx="2177934" cy="2177934"/>
          </a:xfrm>
          <a:prstGeom prst="ellipse">
            <a:avLst/>
          </a:prstGeom>
          <a:solidFill>
            <a:srgbClr val="B5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Gotham Medium" pitchFamily="50" charset="0"/>
              <a:cs typeface="Gotham Medium" pitchFamily="50" charset="0"/>
            </a:endParaRPr>
          </a:p>
        </p:txBody>
      </p:sp>
    </p:spTree>
    <p:extLst>
      <p:ext uri="{BB962C8B-B14F-4D97-AF65-F5344CB8AC3E}">
        <p14:creationId xmlns:p14="http://schemas.microsoft.com/office/powerpoint/2010/main" val="236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df"/><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1.pdf"/><Relationship Id="rId20" Type="http://schemas.openxmlformats.org/officeDocument/2006/relationships/image" Target="../media/image3.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CE642-E76D-4150-A6E9-E245F65EAE2A}" type="datetimeFigureOut">
              <a:rPr lang="en-US" smtClean="0"/>
              <a:pPr/>
              <a:t>2/6/2019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2EC73-9954-49C3-8ADB-7EEE1913B02E}" type="slidenum">
              <a:rPr lang="en-US" smtClean="0"/>
              <a:pPr/>
              <a:t>‹#›</a:t>
            </a:fld>
            <a:endParaRPr lang="en-US" dirty="0"/>
          </a:p>
        </p:txBody>
      </p:sp>
      <p:pic>
        <p:nvPicPr>
          <p:cNvPr id="7" name="Picture 6">
            <a:extLst>
              <a:ext uri="{FF2B5EF4-FFF2-40B4-BE49-F238E27FC236}">
                <a16:creationId xmlns:a16="http://schemas.microsoft.com/office/drawing/2014/main" xmlns="" id="{DC0DE4C7-530A-42A2-8813-A0560DA16C30}"/>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6"/>
              <a:stretch>
                <a:fillRect/>
              </a:stretch>
            </p:blipFill>
          </mc:Choice>
          <mc:Fallback>
            <p:blipFill>
              <a:blip r:embed="rId17"/>
              <a:stretch>
                <a:fillRect/>
              </a:stretch>
            </p:blipFill>
          </mc:Fallback>
        </mc:AlternateContent>
        <p:spPr>
          <a:xfrm>
            <a:off x="8289823" y="6019800"/>
            <a:ext cx="858409" cy="843736"/>
          </a:xfrm>
          <a:prstGeom prst="rect">
            <a:avLst/>
          </a:prstGeom>
        </p:spPr>
      </p:pic>
      <p:sp>
        <p:nvSpPr>
          <p:cNvPr id="8" name="TextBox 7">
            <a:extLst>
              <a:ext uri="{FF2B5EF4-FFF2-40B4-BE49-F238E27FC236}">
                <a16:creationId xmlns:a16="http://schemas.microsoft.com/office/drawing/2014/main" xmlns="" id="{A8FE49D6-97BA-464F-BF50-1EF636AB8912}"/>
              </a:ext>
            </a:extLst>
          </p:cNvPr>
          <p:cNvSpPr txBox="1"/>
          <p:nvPr userDrawn="1"/>
        </p:nvSpPr>
        <p:spPr>
          <a:xfrm>
            <a:off x="8610600" y="6336268"/>
            <a:ext cx="457200" cy="369332"/>
          </a:xfrm>
          <a:prstGeom prst="rect">
            <a:avLst/>
          </a:prstGeom>
          <a:noFill/>
        </p:spPr>
        <p:txBody>
          <a:bodyPr wrap="square" rtlCol="0">
            <a:spAutoFit/>
          </a:bodyPr>
          <a:lstStyle/>
          <a:p>
            <a:pPr algn="ctr"/>
            <a:fld id="{59F6EDA8-8341-5847-BACF-34366E29E4B5}" type="slidenum">
              <a:rPr lang="en-US" smtClean="0">
                <a:solidFill>
                  <a:schemeClr val="bg1"/>
                </a:solidFill>
              </a:rPr>
              <a:pPr algn="ctr"/>
              <a:t>‹#›</a:t>
            </a:fld>
            <a:endParaRPr lang="en-US" dirty="0">
              <a:solidFill>
                <a:schemeClr val="bg1"/>
              </a:solidFill>
            </a:endParaRPr>
          </a:p>
        </p:txBody>
      </p:sp>
      <p:pic>
        <p:nvPicPr>
          <p:cNvPr id="9" name="Picture 8">
            <a:extLst>
              <a:ext uri="{FF2B5EF4-FFF2-40B4-BE49-F238E27FC236}">
                <a16:creationId xmlns:a16="http://schemas.microsoft.com/office/drawing/2014/main" xmlns="" id="{FDC4FF1A-BA50-4313-9E6B-099AE5926E2F}"/>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7239000" y="5880100"/>
            <a:ext cx="695689" cy="990600"/>
          </a:xfrm>
          <a:prstGeom prst="rect">
            <a:avLst/>
          </a:prstGeom>
        </p:spPr>
      </p:pic>
      <p:pic>
        <p:nvPicPr>
          <p:cNvPr id="10" name="Picture 9">
            <a:extLst>
              <a:ext uri="{FF2B5EF4-FFF2-40B4-BE49-F238E27FC236}">
                <a16:creationId xmlns:a16="http://schemas.microsoft.com/office/drawing/2014/main" xmlns="" id="{7E5C18E7-EF3B-4D21-A0BE-E623272C0495}"/>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0"/>
              <a:stretch>
                <a:fillRect/>
              </a:stretch>
            </p:blipFill>
          </mc:Choice>
          <mc:Fallback>
            <p:blipFill>
              <a:blip r:embed="rId21"/>
              <a:stretch>
                <a:fillRect/>
              </a:stretch>
            </p:blipFill>
          </mc:Fallback>
        </mc:AlternateContent>
        <p:spPr>
          <a:xfrm>
            <a:off x="457200" y="6019800"/>
            <a:ext cx="2390019" cy="495300"/>
          </a:xfrm>
          <a:prstGeom prst="rect">
            <a:avLst/>
          </a:prstGeom>
        </p:spPr>
      </p:pic>
    </p:spTree>
    <p:extLst>
      <p:ext uri="{BB962C8B-B14F-4D97-AF65-F5344CB8AC3E}">
        <p14:creationId xmlns:p14="http://schemas.microsoft.com/office/powerpoint/2010/main" val="16315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1837EA6-837B-4EEC-986F-67D7420D829D}"/>
              </a:ext>
            </a:extLst>
          </p:cNvPr>
          <p:cNvSpPr txBox="1"/>
          <p:nvPr/>
        </p:nvSpPr>
        <p:spPr>
          <a:xfrm>
            <a:off x="381000" y="1720840"/>
            <a:ext cx="6749934" cy="1508105"/>
          </a:xfrm>
          <a:prstGeom prst="rect">
            <a:avLst/>
          </a:prstGeom>
          <a:noFill/>
        </p:spPr>
        <p:txBody>
          <a:bodyPr wrap="square" rtlCol="0">
            <a:spAutoFit/>
          </a:bodyPr>
          <a:lstStyle/>
          <a:p>
            <a:r>
              <a:rPr lang="en-US" sz="3600" b="1" dirty="0">
                <a:solidFill>
                  <a:schemeClr val="bg1"/>
                </a:solidFill>
                <a:latin typeface="Verdana" panose="020B0604030504040204" pitchFamily="34" charset="0"/>
                <a:ea typeface="Verdana" panose="020B0604030504040204" pitchFamily="34" charset="0"/>
                <a:cs typeface="Gotham Bold" pitchFamily="50" charset="0"/>
              </a:rPr>
              <a:t>Farm to Food Shelf</a:t>
            </a:r>
          </a:p>
          <a:p>
            <a:endParaRPr lang="en-US" sz="3600" b="1" dirty="0">
              <a:solidFill>
                <a:schemeClr val="bg1"/>
              </a:solidFill>
              <a:latin typeface="Verdana" panose="020B0604030504040204" pitchFamily="34" charset="0"/>
              <a:ea typeface="Verdana" panose="020B0604030504040204" pitchFamily="34" charset="0"/>
              <a:cs typeface="Gotham Bold" pitchFamily="50" charset="0"/>
            </a:endParaRPr>
          </a:p>
          <a:p>
            <a:r>
              <a:rPr lang="en-US" sz="2000" b="1" dirty="0">
                <a:solidFill>
                  <a:schemeClr val="bg1"/>
                </a:solidFill>
                <a:latin typeface="Verdana" panose="020B0604030504040204" pitchFamily="34" charset="0"/>
                <a:ea typeface="Verdana" panose="020B0604030504040204" pitchFamily="34" charset="0"/>
                <a:cs typeface="Gotham Bold" pitchFamily="50" charset="0"/>
              </a:rPr>
              <a:t>Update for the House Agriculture Committee  </a:t>
            </a:r>
          </a:p>
        </p:txBody>
      </p:sp>
    </p:spTree>
    <p:extLst>
      <p:ext uri="{BB962C8B-B14F-4D97-AF65-F5344CB8AC3E}">
        <p14:creationId xmlns:p14="http://schemas.microsoft.com/office/powerpoint/2010/main" val="109067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8BF8D-1B1F-456B-83C8-6867FD70AC31}"/>
              </a:ext>
            </a:extLst>
          </p:cNvPr>
          <p:cNvSpPr txBox="1">
            <a:spLocks/>
          </p:cNvSpPr>
          <p:nvPr/>
        </p:nvSpPr>
        <p:spPr>
          <a:xfrm>
            <a:off x="304800" y="464329"/>
            <a:ext cx="3451412" cy="5526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B5BD00"/>
                </a:solidFill>
                <a:latin typeface="Verdana" panose="020B0604030504040204" pitchFamily="34" charset="0"/>
                <a:ea typeface="Verdana" panose="020B0604030504040204" pitchFamily="34" charset="0"/>
                <a:cs typeface="Gotham Bold" pitchFamily="50" charset="0"/>
              </a:rPr>
              <a:t>Sourcing, storing &amp; distributing food 1 in 11 Minnesotans need</a:t>
            </a:r>
          </a:p>
        </p:txBody>
      </p:sp>
      <p:pic>
        <p:nvPicPr>
          <p:cNvPr id="6" name="Picture 5" descr="A close up of food&#10;&#10;Description generated with very high confidence">
            <a:extLst>
              <a:ext uri="{FF2B5EF4-FFF2-40B4-BE49-F238E27FC236}">
                <a16:creationId xmlns:a16="http://schemas.microsoft.com/office/drawing/2014/main" xmlns="" id="{213CD063-1026-4312-BD08-295637427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212" y="647649"/>
            <a:ext cx="5105400" cy="5562702"/>
          </a:xfrm>
          <a:prstGeom prst="rect">
            <a:avLst/>
          </a:prstGeom>
        </p:spPr>
      </p:pic>
      <p:pic>
        <p:nvPicPr>
          <p:cNvPr id="7" name="Picture 6">
            <a:extLst>
              <a:ext uri="{FF2B5EF4-FFF2-40B4-BE49-F238E27FC236}">
                <a16:creationId xmlns:a16="http://schemas.microsoft.com/office/drawing/2014/main" xmlns="" id="{8F8090E9-DBB4-4EAF-A89B-C30EFB5E9D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371600"/>
            <a:ext cx="2209800" cy="2438400"/>
          </a:xfrm>
          <a:prstGeom prst="rect">
            <a:avLst/>
          </a:prstGeom>
        </p:spPr>
      </p:pic>
    </p:spTree>
    <p:extLst>
      <p:ext uri="{BB962C8B-B14F-4D97-AF65-F5344CB8AC3E}">
        <p14:creationId xmlns:p14="http://schemas.microsoft.com/office/powerpoint/2010/main" val="417559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1A58-9FCE-4F87-9FCB-D18EA9D0FA83}"/>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B5BD00"/>
                </a:solidFill>
                <a:latin typeface="Verdana" panose="020B0604030504040204" pitchFamily="34" charset="0"/>
                <a:ea typeface="Verdana" panose="020B0604030504040204" pitchFamily="34" charset="0"/>
                <a:cs typeface="Gotham Bold" pitchFamily="50" charset="0"/>
              </a:rPr>
              <a:t>Produce</a:t>
            </a:r>
          </a:p>
        </p:txBody>
      </p:sp>
      <p:sp>
        <p:nvSpPr>
          <p:cNvPr id="7" name="TextBox 6">
            <a:extLst>
              <a:ext uri="{FF2B5EF4-FFF2-40B4-BE49-F238E27FC236}">
                <a16:creationId xmlns:a16="http://schemas.microsoft.com/office/drawing/2014/main" xmlns="" id="{0D8A4133-05C2-4924-A7EE-EDDEB03F1F86}"/>
              </a:ext>
            </a:extLst>
          </p:cNvPr>
          <p:cNvSpPr txBox="1"/>
          <p:nvPr/>
        </p:nvSpPr>
        <p:spPr>
          <a:xfrm>
            <a:off x="628650" y="1658595"/>
            <a:ext cx="4191743" cy="3046988"/>
          </a:xfrm>
          <a:prstGeom prst="rect">
            <a:avLst/>
          </a:prstGeom>
          <a:noFill/>
        </p:spPr>
        <p:txBody>
          <a:bodyPr wrap="square" rtlCol="0">
            <a:spAutoFit/>
          </a:bodyPr>
          <a:lstStyle/>
          <a:p>
            <a:r>
              <a:rPr lang="en-US" sz="2400" dirty="0">
                <a:latin typeface="Georgia" panose="02040502050405020303" pitchFamily="18" charset="0"/>
                <a:cs typeface="Gotham Bold" pitchFamily="50" charset="0"/>
              </a:rPr>
              <a:t>Fresh fruits and vegetables are the </a:t>
            </a:r>
            <a:r>
              <a:rPr lang="en-US" sz="2400" b="1" dirty="0">
                <a:latin typeface="Georgia" panose="02040502050405020303" pitchFamily="18" charset="0"/>
                <a:cs typeface="Gotham Bold" pitchFamily="50" charset="0"/>
              </a:rPr>
              <a:t>largest untapped source of healthy meals. </a:t>
            </a:r>
          </a:p>
          <a:p>
            <a:endParaRPr lang="en-US" sz="2400" dirty="0">
              <a:latin typeface="Georgia" panose="02040502050405020303" pitchFamily="18" charset="0"/>
              <a:cs typeface="Gotham Bold" pitchFamily="50" charset="0"/>
            </a:endParaRPr>
          </a:p>
          <a:p>
            <a:r>
              <a:rPr lang="en-US" sz="2400" dirty="0">
                <a:latin typeface="Georgia" panose="02040502050405020303" pitchFamily="18" charset="0"/>
                <a:cs typeface="Gotham Bold" pitchFamily="50" charset="0"/>
              </a:rPr>
              <a:t>We’re working with farmers and growers to provide edible crops that would otherwise go unharvested or unsold. </a:t>
            </a:r>
          </a:p>
        </p:txBody>
      </p:sp>
      <p:pic>
        <p:nvPicPr>
          <p:cNvPr id="4" name="Picture 3">
            <a:extLst>
              <a:ext uri="{FF2B5EF4-FFF2-40B4-BE49-F238E27FC236}">
                <a16:creationId xmlns:a16="http://schemas.microsoft.com/office/drawing/2014/main" xmlns="" id="{71E79941-9BAC-43B2-81F1-005B6479E0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30" r="9091"/>
          <a:stretch/>
        </p:blipFill>
        <p:spPr>
          <a:xfrm>
            <a:off x="5021988" y="1658595"/>
            <a:ext cx="3694957" cy="2878362"/>
          </a:xfrm>
          <a:prstGeom prst="rect">
            <a:avLst/>
          </a:prstGeom>
          <a:ln>
            <a:noFill/>
          </a:ln>
          <a:effectLst/>
        </p:spPr>
      </p:pic>
      <p:pic>
        <p:nvPicPr>
          <p:cNvPr id="5" name="Picture 4">
            <a:extLst>
              <a:ext uri="{FF2B5EF4-FFF2-40B4-BE49-F238E27FC236}">
                <a16:creationId xmlns:a16="http://schemas.microsoft.com/office/drawing/2014/main" xmlns="" id="{828A4184-B807-4A9D-BB2C-3504D8A458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562600"/>
            <a:ext cx="5791200" cy="1211777"/>
          </a:xfrm>
          <a:prstGeom prst="rect">
            <a:avLst/>
          </a:prstGeom>
        </p:spPr>
      </p:pic>
    </p:spTree>
    <p:extLst>
      <p:ext uri="{BB962C8B-B14F-4D97-AF65-F5344CB8AC3E}">
        <p14:creationId xmlns:p14="http://schemas.microsoft.com/office/powerpoint/2010/main" val="37082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1A58-9FCE-4F87-9FCB-D18EA9D0FA83}"/>
              </a:ext>
            </a:extLst>
          </p:cNvPr>
          <p:cNvSpPr txBox="1">
            <a:spLocks/>
          </p:cNvSpPr>
          <p:nvPr/>
        </p:nvSpPr>
        <p:spPr>
          <a:xfrm>
            <a:off x="612085" y="381000"/>
            <a:ext cx="7903265" cy="1309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5BD00"/>
                </a:solidFill>
                <a:latin typeface="Verdana" panose="020B0604030504040204" pitchFamily="34" charset="0"/>
                <a:ea typeface="Verdana" panose="020B0604030504040204" pitchFamily="34" charset="0"/>
                <a:cs typeface="Gotham Bold" pitchFamily="50" charset="0"/>
              </a:rPr>
              <a:t>Farm 2 Food Shelf</a:t>
            </a:r>
          </a:p>
        </p:txBody>
      </p:sp>
      <p:sp>
        <p:nvSpPr>
          <p:cNvPr id="3" name="TextBox 2">
            <a:extLst>
              <a:ext uri="{FF2B5EF4-FFF2-40B4-BE49-F238E27FC236}">
                <a16:creationId xmlns:a16="http://schemas.microsoft.com/office/drawing/2014/main" xmlns="" id="{A3320C09-BA54-44B0-A3BE-C203F741007D}"/>
              </a:ext>
            </a:extLst>
          </p:cNvPr>
          <p:cNvSpPr txBox="1"/>
          <p:nvPr/>
        </p:nvSpPr>
        <p:spPr>
          <a:xfrm>
            <a:off x="457200" y="1600200"/>
            <a:ext cx="8534400" cy="6186309"/>
          </a:xfrm>
          <a:prstGeom prst="rect">
            <a:avLst/>
          </a:prstGeom>
          <a:noFill/>
        </p:spPr>
        <p:txBody>
          <a:bodyPr wrap="square" rtlCol="0">
            <a:spAutoFit/>
          </a:bodyPr>
          <a:lstStyle/>
          <a:p>
            <a:r>
              <a:rPr lang="en-US" u="sng" dirty="0">
                <a:latin typeface="Georgia" panose="02040502050405020303" pitchFamily="18" charset="0"/>
              </a:rPr>
              <a:t>Purpose</a:t>
            </a:r>
          </a:p>
          <a:p>
            <a:endParaRPr lang="en-US" u="sng" dirty="0">
              <a:latin typeface="Georgia" panose="02040502050405020303" pitchFamily="18" charset="0"/>
            </a:endParaRPr>
          </a:p>
          <a:p>
            <a:r>
              <a:rPr lang="en-US" dirty="0">
                <a:latin typeface="Georgia" panose="02040502050405020303" pitchFamily="18" charset="0"/>
              </a:rPr>
              <a:t>$1.1mm in FY18 and $1.1mm in FY19 used to reimburse Minnesota agriculture producers and processors for costs incurred to harvest and package surplus fruits, vegetables and other agricultural commodities that would otherwise go discarded or sold in the secondary market.</a:t>
            </a:r>
            <a:endParaRPr lang="en-US" u="sng" dirty="0">
              <a:latin typeface="Georgia" panose="02040502050405020303" pitchFamily="18" charset="0"/>
            </a:endParaRPr>
          </a:p>
          <a:p>
            <a:endParaRPr lang="en-US" u="sng" dirty="0">
              <a:latin typeface="Georgia" panose="02040502050405020303" pitchFamily="18" charset="0"/>
            </a:endParaRPr>
          </a:p>
          <a:p>
            <a:r>
              <a:rPr lang="en-US" u="sng" dirty="0">
                <a:latin typeface="Georgia" panose="02040502050405020303" pitchFamily="18" charset="0"/>
              </a:rPr>
              <a:t>Requirements</a:t>
            </a:r>
          </a:p>
          <a:p>
            <a:endParaRPr lang="en-US" u="sng"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Produce must be distributed statewide</a:t>
            </a:r>
          </a:p>
          <a:p>
            <a:pPr marL="285750" indent="-285750">
              <a:buFont typeface="Arial" panose="020B0604020202020204" pitchFamily="34" charset="0"/>
              <a:buChar char="•"/>
            </a:pPr>
            <a:r>
              <a:rPr lang="en-US" dirty="0">
                <a:latin typeface="Georgia" panose="02040502050405020303" pitchFamily="18" charset="0"/>
              </a:rPr>
              <a:t>Produce must be sourced from Minnesota growers</a:t>
            </a:r>
          </a:p>
          <a:p>
            <a:endParaRPr lang="en-US" u="sng" dirty="0">
              <a:latin typeface="Georgia" panose="02040502050405020303" pitchFamily="18" charset="0"/>
            </a:endParaRPr>
          </a:p>
          <a:p>
            <a:r>
              <a:rPr lang="en-US" u="sng" dirty="0">
                <a:latin typeface="Georgia" panose="02040502050405020303" pitchFamily="18" charset="0"/>
              </a:rPr>
              <a:t>Results (2018)</a:t>
            </a:r>
          </a:p>
          <a:p>
            <a:endParaRPr lang="en-US" u="sng"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7.7 million pounds of fruits and vegetables donated to hunger relief across all 87 Minnesota counties (20% of total produce used in hunger relief)</a:t>
            </a:r>
          </a:p>
          <a:p>
            <a:pPr marL="285750" indent="-285750">
              <a:buFont typeface="Arial" panose="020B0604020202020204" pitchFamily="34" charset="0"/>
              <a:buChar char="•"/>
            </a:pPr>
            <a:r>
              <a:rPr lang="en-US" dirty="0">
                <a:latin typeface="Georgia" panose="02040502050405020303" pitchFamily="18" charset="0"/>
              </a:rPr>
              <a:t>48 growers participated</a:t>
            </a:r>
          </a:p>
          <a:p>
            <a:pPr marL="285750" indent="-285750">
              <a:buFont typeface="Arial" panose="020B0604020202020204" pitchFamily="34" charset="0"/>
              <a:buChar char="•"/>
            </a:pPr>
            <a:r>
              <a:rPr lang="en-US" dirty="0">
                <a:latin typeface="Georgia" panose="02040502050405020303" pitchFamily="18" charset="0"/>
              </a:rPr>
              <a:t>25 varieties of surplus produce donated</a:t>
            </a:r>
          </a:p>
          <a:p>
            <a:endParaRPr lang="en-US" u="sng" dirty="0">
              <a:latin typeface="Georgia" panose="02040502050405020303" pitchFamily="18" charset="0"/>
            </a:endParaRPr>
          </a:p>
          <a:p>
            <a:endParaRPr lang="en-US" u="sng" dirty="0">
              <a:latin typeface="Georgia" panose="02040502050405020303" pitchFamily="18" charset="0"/>
            </a:endParaRPr>
          </a:p>
          <a:p>
            <a:endParaRPr lang="en-US" u="sng"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419661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1A58-9FCE-4F87-9FCB-D18EA9D0FA83}"/>
              </a:ext>
            </a:extLst>
          </p:cNvPr>
          <p:cNvSpPr txBox="1">
            <a:spLocks/>
          </p:cNvSpPr>
          <p:nvPr/>
        </p:nvSpPr>
        <p:spPr>
          <a:xfrm>
            <a:off x="612085" y="381000"/>
            <a:ext cx="7903265" cy="1309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B5BD00"/>
                </a:solidFill>
                <a:latin typeface="Verdana" panose="020B0604030504040204" pitchFamily="34" charset="0"/>
                <a:ea typeface="Verdana" panose="020B0604030504040204" pitchFamily="34" charset="0"/>
                <a:cs typeface="Gotham Bold" pitchFamily="50" charset="0"/>
              </a:rPr>
              <a:t>Milk</a:t>
            </a:r>
          </a:p>
        </p:txBody>
      </p:sp>
      <p:pic>
        <p:nvPicPr>
          <p:cNvPr id="6" name="Picture 5">
            <a:extLst>
              <a:ext uri="{FF2B5EF4-FFF2-40B4-BE49-F238E27FC236}">
                <a16:creationId xmlns:a16="http://schemas.microsoft.com/office/drawing/2014/main" xmlns="" id="{51FB2B3A-9DC0-42CA-A444-87A16F78A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609" y="1447800"/>
            <a:ext cx="4060682" cy="2690813"/>
          </a:xfrm>
          <a:prstGeom prst="rect">
            <a:avLst/>
          </a:prstGeom>
        </p:spPr>
      </p:pic>
      <p:pic>
        <p:nvPicPr>
          <p:cNvPr id="8" name="Picture 7">
            <a:extLst>
              <a:ext uri="{FF2B5EF4-FFF2-40B4-BE49-F238E27FC236}">
                <a16:creationId xmlns:a16="http://schemas.microsoft.com/office/drawing/2014/main" xmlns="" id="{59A3F791-984A-4B84-8101-FD0CE5F2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98" y="4710112"/>
            <a:ext cx="2857500" cy="1400175"/>
          </a:xfrm>
          <a:prstGeom prst="rect">
            <a:avLst/>
          </a:prstGeom>
        </p:spPr>
      </p:pic>
      <p:pic>
        <p:nvPicPr>
          <p:cNvPr id="10" name="Picture 9">
            <a:extLst>
              <a:ext uri="{FF2B5EF4-FFF2-40B4-BE49-F238E27FC236}">
                <a16:creationId xmlns:a16="http://schemas.microsoft.com/office/drawing/2014/main" xmlns="" id="{DCD5556F-6344-4A5C-96D9-A2470DB35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084" y="4102754"/>
            <a:ext cx="2305050" cy="1714500"/>
          </a:xfrm>
          <a:prstGeom prst="rect">
            <a:avLst/>
          </a:prstGeom>
        </p:spPr>
      </p:pic>
      <p:sp>
        <p:nvSpPr>
          <p:cNvPr id="11" name="TextBox 10">
            <a:extLst>
              <a:ext uri="{FF2B5EF4-FFF2-40B4-BE49-F238E27FC236}">
                <a16:creationId xmlns:a16="http://schemas.microsoft.com/office/drawing/2014/main" xmlns="" id="{43B06D8F-3C1B-4EF7-BF82-BB134A4AA649}"/>
              </a:ext>
            </a:extLst>
          </p:cNvPr>
          <p:cNvSpPr txBox="1"/>
          <p:nvPr/>
        </p:nvSpPr>
        <p:spPr>
          <a:xfrm>
            <a:off x="457200" y="175260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xmlns="" id="{244BCA8E-D4B9-4E81-BAF2-2D072945EA48}"/>
              </a:ext>
            </a:extLst>
          </p:cNvPr>
          <p:cNvSpPr txBox="1"/>
          <p:nvPr/>
        </p:nvSpPr>
        <p:spPr>
          <a:xfrm>
            <a:off x="381000" y="1447800"/>
            <a:ext cx="3200400" cy="3139321"/>
          </a:xfrm>
          <a:prstGeom prst="rect">
            <a:avLst/>
          </a:prstGeom>
          <a:noFill/>
        </p:spPr>
        <p:txBody>
          <a:bodyPr wrap="square" rtlCol="0">
            <a:spAutoFit/>
          </a:bodyPr>
          <a:lstStyle/>
          <a:p>
            <a:r>
              <a:rPr lang="en-US" dirty="0">
                <a:latin typeface="Georgia" panose="02040502050405020303" pitchFamily="18" charset="0"/>
                <a:cs typeface="Gotham Bold" pitchFamily="50" charset="0"/>
              </a:rPr>
              <a:t>Minnesotans want access to healthier food at their local food shelf.</a:t>
            </a:r>
          </a:p>
          <a:p>
            <a:r>
              <a:rPr lang="en-US" dirty="0">
                <a:latin typeface="Georgia" panose="02040502050405020303" pitchFamily="18" charset="0"/>
                <a:cs typeface="Gotham Bold" pitchFamily="50" charset="0"/>
              </a:rPr>
              <a:t>  </a:t>
            </a:r>
          </a:p>
          <a:p>
            <a:r>
              <a:rPr lang="en-US" b="1" dirty="0">
                <a:latin typeface="Georgia" panose="02040502050405020303" pitchFamily="18" charset="0"/>
                <a:cs typeface="Gotham Bold" pitchFamily="50" charset="0"/>
              </a:rPr>
              <a:t>Milk is the second most requested food item.</a:t>
            </a:r>
          </a:p>
          <a:p>
            <a:endParaRPr lang="en-US" dirty="0">
              <a:latin typeface="Georgia" panose="02040502050405020303" pitchFamily="18" charset="0"/>
              <a:cs typeface="Gotham Bold" pitchFamily="50" charset="0"/>
            </a:endParaRPr>
          </a:p>
          <a:p>
            <a:r>
              <a:rPr lang="en-US" dirty="0">
                <a:latin typeface="Georgia" panose="02040502050405020303" pitchFamily="18" charset="0"/>
                <a:cs typeface="Gotham Bold" pitchFamily="50" charset="0"/>
              </a:rPr>
              <a:t>Current grant funding allows us to meet roughly half the demand from food shelves and meal program partners.</a:t>
            </a:r>
          </a:p>
        </p:txBody>
      </p:sp>
    </p:spTree>
    <p:extLst>
      <p:ext uri="{BB962C8B-B14F-4D97-AF65-F5344CB8AC3E}">
        <p14:creationId xmlns:p14="http://schemas.microsoft.com/office/powerpoint/2010/main" val="186617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1A58-9FCE-4F87-9FCB-D18EA9D0FA83}"/>
              </a:ext>
            </a:extLst>
          </p:cNvPr>
          <p:cNvSpPr txBox="1">
            <a:spLocks/>
          </p:cNvSpPr>
          <p:nvPr/>
        </p:nvSpPr>
        <p:spPr>
          <a:xfrm>
            <a:off x="612085" y="381000"/>
            <a:ext cx="7903265" cy="1309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B5BD00"/>
                </a:solidFill>
                <a:latin typeface="Verdana" panose="020B0604030504040204" pitchFamily="34" charset="0"/>
                <a:ea typeface="Verdana" panose="020B0604030504040204" pitchFamily="34" charset="0"/>
                <a:cs typeface="Gotham Bold" pitchFamily="50" charset="0"/>
              </a:rPr>
              <a:t>MN Milk Grant</a:t>
            </a:r>
          </a:p>
        </p:txBody>
      </p:sp>
      <p:sp>
        <p:nvSpPr>
          <p:cNvPr id="3" name="TextBox 2">
            <a:extLst>
              <a:ext uri="{FF2B5EF4-FFF2-40B4-BE49-F238E27FC236}">
                <a16:creationId xmlns:a16="http://schemas.microsoft.com/office/drawing/2014/main" xmlns="" id="{F7FD752D-255B-4DC2-A022-65238C191755}"/>
              </a:ext>
            </a:extLst>
          </p:cNvPr>
          <p:cNvSpPr txBox="1"/>
          <p:nvPr/>
        </p:nvSpPr>
        <p:spPr>
          <a:xfrm>
            <a:off x="487017" y="1398687"/>
            <a:ext cx="8153400" cy="5355312"/>
          </a:xfrm>
          <a:prstGeom prst="rect">
            <a:avLst/>
          </a:prstGeom>
          <a:noFill/>
        </p:spPr>
        <p:txBody>
          <a:bodyPr wrap="square" rtlCol="0">
            <a:spAutoFit/>
          </a:bodyPr>
          <a:lstStyle/>
          <a:p>
            <a:r>
              <a:rPr lang="en-US" u="sng" dirty="0">
                <a:latin typeface="Georgia" panose="02040502050405020303" pitchFamily="18" charset="0"/>
              </a:rPr>
              <a:t>Purpose</a:t>
            </a:r>
          </a:p>
          <a:p>
            <a:endParaRPr lang="en-US" u="sng" dirty="0">
              <a:latin typeface="Georgia" panose="02040502050405020303" pitchFamily="18" charset="0"/>
            </a:endParaRPr>
          </a:p>
          <a:p>
            <a:r>
              <a:rPr lang="en-US" dirty="0">
                <a:latin typeface="Georgia" panose="02040502050405020303" pitchFamily="18" charset="0"/>
              </a:rPr>
              <a:t>$550,000 in FY18 and $550,000 in FY19 used by Feeding America food shelves serving MN to purchase fresh, fluid milk from local processors and make available to agency food shelf and meal program partners in the state.</a:t>
            </a:r>
            <a:endParaRPr lang="en-US" u="sng" dirty="0">
              <a:latin typeface="Georgia" panose="02040502050405020303" pitchFamily="18" charset="0"/>
            </a:endParaRPr>
          </a:p>
          <a:p>
            <a:endParaRPr lang="en-US" u="sng" dirty="0">
              <a:latin typeface="Georgia" panose="02040502050405020303" pitchFamily="18" charset="0"/>
            </a:endParaRPr>
          </a:p>
          <a:p>
            <a:r>
              <a:rPr lang="en-US" u="sng" dirty="0">
                <a:latin typeface="Georgia" panose="02040502050405020303" pitchFamily="18" charset="0"/>
              </a:rPr>
              <a:t>Requirements</a:t>
            </a:r>
          </a:p>
          <a:p>
            <a:endParaRPr lang="en-US" u="sng"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Milk must be purchased from a Minnesota milk processor</a:t>
            </a:r>
          </a:p>
          <a:p>
            <a:pPr marL="285750" indent="-285750">
              <a:buFont typeface="Arial" panose="020B0604020202020204" pitchFamily="34" charset="0"/>
              <a:buChar char="•"/>
            </a:pPr>
            <a:r>
              <a:rPr lang="en-US" dirty="0">
                <a:latin typeface="Georgia" panose="02040502050405020303" pitchFamily="18" charset="0"/>
              </a:rPr>
              <a:t>Food banks conduct a competitive bid or request verbal quotes </a:t>
            </a:r>
          </a:p>
          <a:p>
            <a:pPr marL="285750" indent="-285750">
              <a:buFont typeface="Arial" panose="020B0604020202020204" pitchFamily="34" charset="0"/>
              <a:buChar char="•"/>
            </a:pPr>
            <a:r>
              <a:rPr lang="en-US" dirty="0">
                <a:latin typeface="Georgia" panose="02040502050405020303" pitchFamily="18" charset="0"/>
              </a:rPr>
              <a:t>Grant funding allocated based on food bank’s TEFAP allocation % (i.e. represents number of food insecure people)</a:t>
            </a:r>
          </a:p>
          <a:p>
            <a:endParaRPr lang="en-US" u="sng" dirty="0">
              <a:latin typeface="Georgia" panose="02040502050405020303" pitchFamily="18" charset="0"/>
            </a:endParaRPr>
          </a:p>
          <a:p>
            <a:r>
              <a:rPr lang="en-US" u="sng" dirty="0">
                <a:latin typeface="Georgia" panose="02040502050405020303" pitchFamily="18" charset="0"/>
              </a:rPr>
              <a:t>Results (2017/2018)</a:t>
            </a:r>
          </a:p>
          <a:p>
            <a:endParaRPr lang="en-US" u="sng"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674,000 ½ gallons of milk (2.9 million pounds) purchased for and distributed to food shelf/meal programs in 87 MN counties</a:t>
            </a:r>
          </a:p>
          <a:p>
            <a:pPr marL="285750" indent="-285750">
              <a:buFont typeface="Arial" panose="020B0604020202020204" pitchFamily="34" charset="0"/>
              <a:buChar char="•"/>
            </a:pPr>
            <a:r>
              <a:rPr lang="en-US" dirty="0">
                <a:latin typeface="Georgia" panose="02040502050405020303" pitchFamily="18" charset="0"/>
              </a:rPr>
              <a:t>An estimated ½ of fresh, fluid milk client demand was met</a:t>
            </a:r>
          </a:p>
          <a:p>
            <a:pPr marL="285750" indent="-285750">
              <a:buFont typeface="Arial" panose="020B0604020202020204" pitchFamily="34" charset="0"/>
              <a:buChar char="•"/>
            </a:pPr>
            <a:endParaRPr lang="en-US" dirty="0">
              <a:latin typeface="Georgia" panose="02040502050405020303" pitchFamily="18" charset="0"/>
            </a:endParaRPr>
          </a:p>
        </p:txBody>
      </p:sp>
    </p:spTree>
    <p:extLst>
      <p:ext uri="{BB962C8B-B14F-4D97-AF65-F5344CB8AC3E}">
        <p14:creationId xmlns:p14="http://schemas.microsoft.com/office/powerpoint/2010/main" val="339305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1A58-9FCE-4F87-9FCB-D18EA9D0FA83}"/>
              </a:ext>
            </a:extLst>
          </p:cNvPr>
          <p:cNvSpPr txBox="1">
            <a:spLocks/>
          </p:cNvSpPr>
          <p:nvPr/>
        </p:nvSpPr>
        <p:spPr>
          <a:xfrm>
            <a:off x="612085" y="381000"/>
            <a:ext cx="7903265" cy="1309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B5BD00"/>
                </a:solidFill>
                <a:latin typeface="Verdana" panose="020B0604030504040204" pitchFamily="34" charset="0"/>
                <a:ea typeface="Verdana" panose="020B0604030504040204" pitchFamily="34" charset="0"/>
                <a:cs typeface="Gotham Bold" pitchFamily="50" charset="0"/>
              </a:rPr>
              <a:t>Protein</a:t>
            </a:r>
          </a:p>
        </p:txBody>
      </p:sp>
      <p:sp>
        <p:nvSpPr>
          <p:cNvPr id="4" name="TextBox 3">
            <a:extLst>
              <a:ext uri="{FF2B5EF4-FFF2-40B4-BE49-F238E27FC236}">
                <a16:creationId xmlns:a16="http://schemas.microsoft.com/office/drawing/2014/main" xmlns="" id="{CA36D7CB-A16B-4E9A-AECE-AB453267EFBC}"/>
              </a:ext>
            </a:extLst>
          </p:cNvPr>
          <p:cNvSpPr txBox="1"/>
          <p:nvPr/>
        </p:nvSpPr>
        <p:spPr>
          <a:xfrm>
            <a:off x="762000" y="1600200"/>
            <a:ext cx="6934200" cy="2862322"/>
          </a:xfrm>
          <a:prstGeom prst="rect">
            <a:avLst/>
          </a:prstGeom>
          <a:noFill/>
        </p:spPr>
        <p:txBody>
          <a:bodyPr wrap="square" rtlCol="0">
            <a:spAutoFit/>
          </a:bodyPr>
          <a:lstStyle/>
          <a:p>
            <a:r>
              <a:rPr lang="en-US" dirty="0">
                <a:latin typeface="Georgia" panose="02040502050405020303" pitchFamily="18" charset="0"/>
                <a:cs typeface="Gotham Bold" pitchFamily="50" charset="0"/>
              </a:rPr>
              <a:t>Minnesotans want access to healthier food at their local food shelf.</a:t>
            </a:r>
          </a:p>
          <a:p>
            <a:r>
              <a:rPr lang="en-US" dirty="0">
                <a:latin typeface="Georgia" panose="02040502050405020303" pitchFamily="18" charset="0"/>
                <a:cs typeface="Gotham Bold" pitchFamily="50" charset="0"/>
              </a:rPr>
              <a:t>  </a:t>
            </a:r>
          </a:p>
          <a:p>
            <a:r>
              <a:rPr lang="en-US" b="1" dirty="0">
                <a:latin typeface="Georgia" panose="02040502050405020303" pitchFamily="18" charset="0"/>
                <a:cs typeface="Gotham Bold" pitchFamily="50" charset="0"/>
              </a:rPr>
              <a:t>Meat/Poultry/Fish are the most requested and in-demand food items at food shelves.</a:t>
            </a:r>
          </a:p>
          <a:p>
            <a:endParaRPr lang="en-US" b="1" dirty="0">
              <a:latin typeface="Georgia" panose="02040502050405020303" pitchFamily="18" charset="0"/>
              <a:cs typeface="Gotham Bold" pitchFamily="50" charset="0"/>
            </a:endParaRPr>
          </a:p>
          <a:p>
            <a:r>
              <a:rPr lang="en-US" dirty="0">
                <a:latin typeface="Georgia" panose="02040502050405020303" pitchFamily="18" charset="0"/>
                <a:cs typeface="Gotham Bold" pitchFamily="50" charset="0"/>
              </a:rPr>
              <a:t>Lean meat protein is a scarcely donated commodity in the Feeding America network and costly for food shelves to purchase.</a:t>
            </a:r>
          </a:p>
          <a:p>
            <a:endParaRPr lang="en-US" dirty="0">
              <a:latin typeface="Georgia" panose="02040502050405020303" pitchFamily="18" charset="0"/>
              <a:cs typeface="Gotham Bold" pitchFamily="50" charset="0"/>
            </a:endParaRPr>
          </a:p>
          <a:p>
            <a:r>
              <a:rPr lang="en-US" dirty="0">
                <a:latin typeface="Georgia" panose="02040502050405020303" pitchFamily="18" charset="0"/>
                <a:cs typeface="Gotham Bold" pitchFamily="50" charset="0"/>
              </a:rPr>
              <a:t>We’re trying to double the amount of lean meat protein distributed to food shelf and meal program partners in the next five years.</a:t>
            </a:r>
          </a:p>
        </p:txBody>
      </p:sp>
      <p:pic>
        <p:nvPicPr>
          <p:cNvPr id="6" name="Picture 5">
            <a:extLst>
              <a:ext uri="{FF2B5EF4-FFF2-40B4-BE49-F238E27FC236}">
                <a16:creationId xmlns:a16="http://schemas.microsoft.com/office/drawing/2014/main" xmlns="" id="{7CFBB4D1-383B-4370-AFA3-0F7613139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557" y="4720939"/>
            <a:ext cx="5017044" cy="1946412"/>
          </a:xfrm>
          <a:prstGeom prst="rect">
            <a:avLst/>
          </a:prstGeom>
        </p:spPr>
      </p:pic>
    </p:spTree>
    <p:extLst>
      <p:ext uri="{BB962C8B-B14F-4D97-AF65-F5344CB8AC3E}">
        <p14:creationId xmlns:p14="http://schemas.microsoft.com/office/powerpoint/2010/main" val="93093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FC31F0-7B7B-4B6F-AC28-8A05A27A83AC}"/>
              </a:ext>
            </a:extLst>
          </p:cNvPr>
          <p:cNvPicPr>
            <a:picLocks noChangeAspect="1"/>
          </p:cNvPicPr>
          <p:nvPr/>
        </p:nvPicPr>
        <p:blipFill>
          <a:blip r:embed="rId2"/>
          <a:stretch>
            <a:fillRect/>
          </a:stretch>
        </p:blipFill>
        <p:spPr>
          <a:xfrm>
            <a:off x="1484108" y="1840854"/>
            <a:ext cx="6175783" cy="3176291"/>
          </a:xfrm>
          <a:prstGeom prst="rect">
            <a:avLst/>
          </a:prstGeom>
        </p:spPr>
      </p:pic>
      <p:pic>
        <p:nvPicPr>
          <p:cNvPr id="3" name="Picture 2">
            <a:extLst>
              <a:ext uri="{FF2B5EF4-FFF2-40B4-BE49-F238E27FC236}">
                <a16:creationId xmlns:a16="http://schemas.microsoft.com/office/drawing/2014/main" xmlns="" id="{26ECF5E2-57DC-479E-893B-D7F2F7DC90DE}"/>
              </a:ext>
            </a:extLst>
          </p:cNvPr>
          <p:cNvPicPr>
            <a:picLocks noChangeAspect="1"/>
          </p:cNvPicPr>
          <p:nvPr/>
        </p:nvPicPr>
        <p:blipFill>
          <a:blip r:embed="rId3"/>
          <a:stretch>
            <a:fillRect/>
          </a:stretch>
        </p:blipFill>
        <p:spPr>
          <a:xfrm>
            <a:off x="304800" y="877603"/>
            <a:ext cx="8657070" cy="963251"/>
          </a:xfrm>
          <a:prstGeom prst="rect">
            <a:avLst/>
          </a:prstGeom>
        </p:spPr>
      </p:pic>
    </p:spTree>
    <p:extLst>
      <p:ext uri="{BB962C8B-B14F-4D97-AF65-F5344CB8AC3E}">
        <p14:creationId xmlns:p14="http://schemas.microsoft.com/office/powerpoint/2010/main" val="67066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B821C6-87BD-4DF3-8B99-9B567F30400B}"/>
              </a:ext>
            </a:extLst>
          </p:cNvPr>
          <p:cNvPicPr>
            <a:picLocks noChangeAspect="1"/>
          </p:cNvPicPr>
          <p:nvPr/>
        </p:nvPicPr>
        <p:blipFill>
          <a:blip r:embed="rId2"/>
          <a:stretch>
            <a:fillRect/>
          </a:stretch>
        </p:blipFill>
        <p:spPr>
          <a:xfrm>
            <a:off x="6019800" y="2209800"/>
            <a:ext cx="2706859" cy="2926334"/>
          </a:xfrm>
          <a:prstGeom prst="rect">
            <a:avLst/>
          </a:prstGeom>
        </p:spPr>
      </p:pic>
      <p:pic>
        <p:nvPicPr>
          <p:cNvPr id="3" name="Picture 2">
            <a:extLst>
              <a:ext uri="{FF2B5EF4-FFF2-40B4-BE49-F238E27FC236}">
                <a16:creationId xmlns:a16="http://schemas.microsoft.com/office/drawing/2014/main" xmlns="" id="{DB7FEBFA-B2B1-4945-BD6A-D1834182CEB1}"/>
              </a:ext>
            </a:extLst>
          </p:cNvPr>
          <p:cNvPicPr>
            <a:picLocks noChangeAspect="1"/>
          </p:cNvPicPr>
          <p:nvPr/>
        </p:nvPicPr>
        <p:blipFill>
          <a:blip r:embed="rId3"/>
          <a:stretch>
            <a:fillRect/>
          </a:stretch>
        </p:blipFill>
        <p:spPr>
          <a:xfrm>
            <a:off x="3276600" y="2200655"/>
            <a:ext cx="2475191" cy="2944623"/>
          </a:xfrm>
          <a:prstGeom prst="rect">
            <a:avLst/>
          </a:prstGeom>
        </p:spPr>
      </p:pic>
      <p:pic>
        <p:nvPicPr>
          <p:cNvPr id="4" name="Picture 3">
            <a:extLst>
              <a:ext uri="{FF2B5EF4-FFF2-40B4-BE49-F238E27FC236}">
                <a16:creationId xmlns:a16="http://schemas.microsoft.com/office/drawing/2014/main" xmlns="" id="{D94AEF9D-0C01-4F20-BCAD-E5B34FD23C6C}"/>
              </a:ext>
            </a:extLst>
          </p:cNvPr>
          <p:cNvPicPr>
            <a:picLocks noChangeAspect="1"/>
          </p:cNvPicPr>
          <p:nvPr/>
        </p:nvPicPr>
        <p:blipFill>
          <a:blip r:embed="rId4"/>
          <a:stretch>
            <a:fillRect/>
          </a:stretch>
        </p:blipFill>
        <p:spPr>
          <a:xfrm>
            <a:off x="304800" y="2295150"/>
            <a:ext cx="2767824" cy="2755631"/>
          </a:xfrm>
          <a:prstGeom prst="rect">
            <a:avLst/>
          </a:prstGeom>
        </p:spPr>
      </p:pic>
      <p:pic>
        <p:nvPicPr>
          <p:cNvPr id="5" name="Picture 4">
            <a:extLst>
              <a:ext uri="{FF2B5EF4-FFF2-40B4-BE49-F238E27FC236}">
                <a16:creationId xmlns:a16="http://schemas.microsoft.com/office/drawing/2014/main" xmlns="" id="{8AB28E2D-C636-475E-9665-12969E3A58E9}"/>
              </a:ext>
            </a:extLst>
          </p:cNvPr>
          <p:cNvPicPr>
            <a:picLocks noChangeAspect="1"/>
          </p:cNvPicPr>
          <p:nvPr/>
        </p:nvPicPr>
        <p:blipFill>
          <a:blip r:embed="rId5"/>
          <a:stretch>
            <a:fillRect/>
          </a:stretch>
        </p:blipFill>
        <p:spPr>
          <a:xfrm>
            <a:off x="971158" y="2017759"/>
            <a:ext cx="1432684" cy="365792"/>
          </a:xfrm>
          <a:prstGeom prst="rect">
            <a:avLst/>
          </a:prstGeom>
        </p:spPr>
      </p:pic>
      <p:pic>
        <p:nvPicPr>
          <p:cNvPr id="7" name="Picture 6">
            <a:extLst>
              <a:ext uri="{FF2B5EF4-FFF2-40B4-BE49-F238E27FC236}">
                <a16:creationId xmlns:a16="http://schemas.microsoft.com/office/drawing/2014/main" xmlns="" id="{A07FBD22-4C9B-4C47-840B-90C90335C88B}"/>
              </a:ext>
            </a:extLst>
          </p:cNvPr>
          <p:cNvPicPr>
            <a:picLocks noChangeAspect="1"/>
          </p:cNvPicPr>
          <p:nvPr/>
        </p:nvPicPr>
        <p:blipFill>
          <a:blip r:embed="rId6"/>
          <a:stretch>
            <a:fillRect/>
          </a:stretch>
        </p:blipFill>
        <p:spPr>
          <a:xfrm>
            <a:off x="3730791" y="1942805"/>
            <a:ext cx="1566808" cy="365792"/>
          </a:xfrm>
          <a:prstGeom prst="rect">
            <a:avLst/>
          </a:prstGeom>
        </p:spPr>
      </p:pic>
      <p:pic>
        <p:nvPicPr>
          <p:cNvPr id="8" name="Picture 7">
            <a:extLst>
              <a:ext uri="{FF2B5EF4-FFF2-40B4-BE49-F238E27FC236}">
                <a16:creationId xmlns:a16="http://schemas.microsoft.com/office/drawing/2014/main" xmlns="" id="{2D23B23F-4F41-4729-BA8E-AFFCEC735D91}"/>
              </a:ext>
            </a:extLst>
          </p:cNvPr>
          <p:cNvPicPr>
            <a:picLocks noChangeAspect="1"/>
          </p:cNvPicPr>
          <p:nvPr/>
        </p:nvPicPr>
        <p:blipFill>
          <a:blip r:embed="rId7"/>
          <a:stretch>
            <a:fillRect/>
          </a:stretch>
        </p:blipFill>
        <p:spPr>
          <a:xfrm>
            <a:off x="6606619" y="1965217"/>
            <a:ext cx="1420491" cy="365792"/>
          </a:xfrm>
          <a:prstGeom prst="rect">
            <a:avLst/>
          </a:prstGeom>
        </p:spPr>
      </p:pic>
      <p:pic>
        <p:nvPicPr>
          <p:cNvPr id="9" name="Picture 8">
            <a:extLst>
              <a:ext uri="{FF2B5EF4-FFF2-40B4-BE49-F238E27FC236}">
                <a16:creationId xmlns:a16="http://schemas.microsoft.com/office/drawing/2014/main" xmlns="" id="{FEA81F5A-FDE7-42C2-AF0A-25950D979502}"/>
              </a:ext>
            </a:extLst>
          </p:cNvPr>
          <p:cNvPicPr>
            <a:picLocks noChangeAspect="1"/>
          </p:cNvPicPr>
          <p:nvPr/>
        </p:nvPicPr>
        <p:blipFill>
          <a:blip r:embed="rId8"/>
          <a:stretch>
            <a:fillRect/>
          </a:stretch>
        </p:blipFill>
        <p:spPr>
          <a:xfrm>
            <a:off x="5029200" y="5240497"/>
            <a:ext cx="3657917" cy="280440"/>
          </a:xfrm>
          <a:prstGeom prst="rect">
            <a:avLst/>
          </a:prstGeom>
        </p:spPr>
      </p:pic>
      <p:pic>
        <p:nvPicPr>
          <p:cNvPr id="10" name="Picture 9">
            <a:extLst>
              <a:ext uri="{FF2B5EF4-FFF2-40B4-BE49-F238E27FC236}">
                <a16:creationId xmlns:a16="http://schemas.microsoft.com/office/drawing/2014/main" xmlns="" id="{33FDFA06-1FCC-4119-A2A5-64C44189CADD}"/>
              </a:ext>
            </a:extLst>
          </p:cNvPr>
          <p:cNvPicPr>
            <a:picLocks noChangeAspect="1"/>
          </p:cNvPicPr>
          <p:nvPr/>
        </p:nvPicPr>
        <p:blipFill>
          <a:blip r:embed="rId9"/>
          <a:stretch>
            <a:fillRect/>
          </a:stretch>
        </p:blipFill>
        <p:spPr>
          <a:xfrm>
            <a:off x="609600" y="1050026"/>
            <a:ext cx="7712108" cy="963251"/>
          </a:xfrm>
          <a:prstGeom prst="rect">
            <a:avLst/>
          </a:prstGeom>
        </p:spPr>
      </p:pic>
    </p:spTree>
    <p:extLst>
      <p:ext uri="{BB962C8B-B14F-4D97-AF65-F5344CB8AC3E}">
        <p14:creationId xmlns:p14="http://schemas.microsoft.com/office/powerpoint/2010/main" val="361465282"/>
      </p:ext>
    </p:extLst>
  </p:cSld>
  <p:clrMapOvr>
    <a:masterClrMapping/>
  </p:clrMapOvr>
</p:sld>
</file>

<file path=ppt/theme/theme1.xml><?xml version="1.0" encoding="utf-8"?>
<a:theme xmlns:a="http://schemas.openxmlformats.org/drawingml/2006/main" name="SHH 2019 PP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HH Document Department Event" ma:contentTypeID="0x010100F605CE88F31E954E84E230D306F14838010100B2715FA85835454F95EFDA9075A27E6C" ma:contentTypeVersion="4" ma:contentTypeDescription="" ma:contentTypeScope="" ma:versionID="b7b37edec8f88d213ac2d37abfe34940">
  <xsd:schema xmlns:xsd="http://www.w3.org/2001/XMLSchema" xmlns:xs="http://www.w3.org/2001/XMLSchema" xmlns:p="http://schemas.microsoft.com/office/2006/metadata/properties" xmlns:ns2="3b227371-3510-40c6-8ab7-0c368dcd1339" xmlns:ns3="8bc2311b-cfe3-4730-810a-ad0ac10a5c9c" targetNamespace="http://schemas.microsoft.com/office/2006/metadata/properties" ma:root="true" ma:fieldsID="a6d0b9205a3776bd22a5acd86c317791" ns2:_="" ns3:_="">
    <xsd:import namespace="3b227371-3510-40c6-8ab7-0c368dcd1339"/>
    <xsd:import namespace="8bc2311b-cfe3-4730-810a-ad0ac10a5c9c"/>
    <xsd:element name="properties">
      <xsd:complexType>
        <xsd:sequence>
          <xsd:element name="documentManagement">
            <xsd:complexType>
              <xsd:all>
                <xsd:element ref="ns2:_dlc_DocId" minOccurs="0"/>
                <xsd:element ref="ns2:_dlc_DocIdUrl" minOccurs="0"/>
                <xsd:element ref="ns2:_dlc_DocIdPersistId" minOccurs="0"/>
                <xsd:element ref="ns2:m3f34dde191c4267b139c059524cfb2f" minOccurs="0"/>
                <xsd:element ref="ns2:TaxCatchAll" minOccurs="0"/>
                <xsd:element ref="ns2:TaxCatchAllLabel" minOccurs="0"/>
                <xsd:element ref="ns2:b9c032f4251140c7833b28137ca0538c" minOccurs="0"/>
                <xsd:element ref="ns2:jd4af6045f604825853f29285e1b4331"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27371-3510-40c6-8ab7-0c368dcd133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3f34dde191c4267b139c059524cfb2f" ma:index="11" nillable="true" ma:taxonomy="true" ma:internalName="m3f34dde191c4267b139c059524cfb2f" ma:taxonomyFieldName="SHH_x0020_Document_x0020_Types" ma:displayName="Document Type" ma:default="" ma:fieldId="{63f34dde-191c-4267-b139-c059524cfb2f}" ma:sspId="cab76d85-727f-460e-b645-323f1f291715" ma:termSetId="35c8ae65-f94d-4cec-ad7b-d6e21a7ac4e3" ma:anchorId="00000000-0000-0000-0000-000000000000" ma:open="true" ma:isKeyword="false">
      <xsd:complexType>
        <xsd:sequence>
          <xsd:element ref="pc:Terms" minOccurs="0" maxOccurs="1"/>
        </xsd:sequence>
      </xsd:complexType>
    </xsd:element>
    <xsd:element name="TaxCatchAll" ma:index="12" nillable="true" ma:displayName="Taxonomy Catch All Column" ma:hidden="true" ma:list="{8e3a5130-74dd-44c9-bdfa-0336532ae0c5}" ma:internalName="TaxCatchAll" ma:showField="CatchAllData" ma:web="3b227371-3510-40c6-8ab7-0c368dcd13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e3a5130-74dd-44c9-bdfa-0336532ae0c5}" ma:internalName="TaxCatchAllLabel" ma:readOnly="true" ma:showField="CatchAllDataLabel" ma:web="3b227371-3510-40c6-8ab7-0c368dcd1339">
      <xsd:complexType>
        <xsd:complexContent>
          <xsd:extension base="dms:MultiChoiceLookup">
            <xsd:sequence>
              <xsd:element name="Value" type="dms:Lookup" maxOccurs="unbounded" minOccurs="0" nillable="true"/>
            </xsd:sequence>
          </xsd:extension>
        </xsd:complexContent>
      </xsd:complexType>
    </xsd:element>
    <xsd:element name="b9c032f4251140c7833b28137ca0538c" ma:index="15" nillable="true" ma:taxonomy="true" ma:internalName="b9c032f4251140c7833b28137ca0538c" ma:taxonomyFieldName="SHH_x0020_Department" ma:displayName="SHH Department" ma:default="18;#Communications and Media Relations|337b748d-2b5c-4cb1-9a70-fee2c992f56f" ma:fieldId="{b9c032f4-2511-40c7-833b-28137ca0538c}" ma:sspId="cab76d85-727f-460e-b645-323f1f291715" ma:termSetId="97905181-d46e-49c2-a5d1-5fedad31b6ad" ma:anchorId="00000000-0000-0000-0000-000000000000" ma:open="false" ma:isKeyword="false">
      <xsd:complexType>
        <xsd:sequence>
          <xsd:element ref="pc:Terms" minOccurs="0" maxOccurs="1"/>
        </xsd:sequence>
      </xsd:complexType>
    </xsd:element>
    <xsd:element name="jd4af6045f604825853f29285e1b4331" ma:index="17" nillable="true" ma:taxonomy="true" ma:internalName="jd4af6045f604825853f29285e1b4331" ma:taxonomyFieldName="SHH_x0020_Event" ma:displayName="SHH Event" ma:default="" ma:fieldId="{3d4af604-5f60-4825-853f-29285e1b4331}" ma:sspId="cab76d85-727f-460e-b645-323f1f291715" ma:termSetId="dc4b694a-14a0-4b38-9b76-9dc202c554f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c2311b-cfe3-4730-810a-ad0ac10a5c9c" elementFormDefault="qualified">
    <xsd:import namespace="http://schemas.microsoft.com/office/2006/documentManagement/types"/>
    <xsd:import namespace="http://schemas.microsoft.com/office/infopath/2007/PartnerControls"/>
    <xsd:element name="Topic" ma:index="19" nillable="true" ma:displayName="Topic" ma:format="Dropdown" ma:internalName="Topic">
      <xsd:simpleType>
        <xsd:union memberTypes="dms:Text">
          <xsd:simpleType>
            <xsd:restriction base="dms:Choice">
              <xsd:enumeration value="Hunger Facts"/>
              <xsd:enumeration value="SHH Facts"/>
              <xsd:enumeration value="Messaging"/>
              <xsd:enumeration value="Graphics"/>
              <xsd:enumeration value="Photos"/>
              <xsd:enumeration value="Strategic Plan"/>
              <xsd:enumeration value="Form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opic xmlns="8bc2311b-cfe3-4730-810a-ad0ac10a5c9c" xsi:nil="true"/>
    <_dlc_DocId xmlns="3b227371-3510-40c6-8ab7-0c368dcd1339">AAJ6NTEMYXVY-50-403</_dlc_DocId>
    <_dlc_DocIdUrl xmlns="3b227371-3510-40c6-8ab7-0c368dcd1339">
      <Url>https://intranet.2harvest.org/Dept/Communications/_layouts/DocIdRedir.aspx?ID=AAJ6NTEMYXVY-50-403</Url>
      <Description>AAJ6NTEMYXVY-50-403</Description>
    </_dlc_DocIdUrl>
    <TaxCatchAll xmlns="3b227371-3510-40c6-8ab7-0c368dcd1339">
      <Value>18</Value>
    </TaxCatchAll>
    <m3f34dde191c4267b139c059524cfb2f xmlns="3b227371-3510-40c6-8ab7-0c368dcd1339">
      <Terms xmlns="http://schemas.microsoft.com/office/infopath/2007/PartnerControls"/>
    </m3f34dde191c4267b139c059524cfb2f>
    <jd4af6045f604825853f29285e1b4331 xmlns="3b227371-3510-40c6-8ab7-0c368dcd1339">
      <Terms xmlns="http://schemas.microsoft.com/office/infopath/2007/PartnerControls"/>
    </jd4af6045f604825853f29285e1b4331>
    <b9c032f4251140c7833b28137ca0538c xmlns="3b227371-3510-40c6-8ab7-0c368dcd1339">
      <Terms xmlns="http://schemas.microsoft.com/office/infopath/2007/PartnerControls">
        <TermInfo xmlns="http://schemas.microsoft.com/office/infopath/2007/PartnerControls">
          <TermName xmlns="http://schemas.microsoft.com/office/infopath/2007/PartnerControls">Communications and Media Relations</TermName>
          <TermId xmlns="http://schemas.microsoft.com/office/infopath/2007/PartnerControls">337b748d-2b5c-4cb1-9a70-fee2c992f56f</TermId>
        </TermInfo>
      </Terms>
    </b9c032f4251140c7833b28137ca0538c>
  </documentManagement>
</p:properties>
</file>

<file path=customXml/itemProps1.xml><?xml version="1.0" encoding="utf-8"?>
<ds:datastoreItem xmlns:ds="http://schemas.openxmlformats.org/officeDocument/2006/customXml" ds:itemID="{182DCA8E-5BB6-441F-B781-7B55DF9D9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27371-3510-40c6-8ab7-0c368dcd1339"/>
    <ds:schemaRef ds:uri="8bc2311b-cfe3-4730-810a-ad0ac10a5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333A59-76FE-4D54-906C-36D397D44DA7}">
  <ds:schemaRefs>
    <ds:schemaRef ds:uri="http://schemas.microsoft.com/sharepoint/v3/contenttype/forms"/>
  </ds:schemaRefs>
</ds:datastoreItem>
</file>

<file path=customXml/itemProps3.xml><?xml version="1.0" encoding="utf-8"?>
<ds:datastoreItem xmlns:ds="http://schemas.openxmlformats.org/officeDocument/2006/customXml" ds:itemID="{A7D443B8-E952-4F17-9F9A-4B12EC6DA555}">
  <ds:schemaRefs>
    <ds:schemaRef ds:uri="http://schemas.microsoft.com/sharepoint/events"/>
  </ds:schemaRefs>
</ds:datastoreItem>
</file>

<file path=customXml/itemProps4.xml><?xml version="1.0" encoding="utf-8"?>
<ds:datastoreItem xmlns:ds="http://schemas.openxmlformats.org/officeDocument/2006/customXml" ds:itemID="{5C5C4245-2CF1-4DA2-936E-B2E6525A7D21}">
  <ds:schemaRefs>
    <ds:schemaRef ds:uri="8bc2311b-cfe3-4730-810a-ad0ac10a5c9c"/>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3b227371-3510-40c6-8ab7-0c368dcd1339"/>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563</TotalTime>
  <Words>392</Words>
  <Application>Microsoft Office PowerPoint</Application>
  <PresentationFormat>On-screen Show (4:3)</PresentationFormat>
  <Paragraphs>54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Georgia</vt:lpstr>
      <vt:lpstr>Gotham Bold</vt:lpstr>
      <vt:lpstr>Gotham Medium</vt:lpstr>
      <vt:lpstr>Verdana</vt:lpstr>
      <vt:lpstr>SHH 2019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Reed</dc:creator>
  <cp:lastModifiedBy>DFLUser</cp:lastModifiedBy>
  <cp:revision>47</cp:revision>
  <cp:lastPrinted>2019-02-07T00:20:49Z</cp:lastPrinted>
  <dcterms:created xsi:type="dcterms:W3CDTF">2019-01-23T17:47:20Z</dcterms:created>
  <dcterms:modified xsi:type="dcterms:W3CDTF">2019-02-07T00:21:12Z</dcterms:modified>
</cp:coreProperties>
</file>