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 id="2147483800" r:id="rId5"/>
  </p:sldMasterIdLst>
  <p:notesMasterIdLst>
    <p:notesMasterId r:id="rId35"/>
  </p:notesMasterIdLst>
  <p:handoutMasterIdLst>
    <p:handoutMasterId r:id="rId36"/>
  </p:handoutMasterIdLst>
  <p:sldIdLst>
    <p:sldId id="256" r:id="rId6"/>
    <p:sldId id="525" r:id="rId7"/>
    <p:sldId id="481" r:id="rId8"/>
    <p:sldId id="482" r:id="rId9"/>
    <p:sldId id="483" r:id="rId10"/>
    <p:sldId id="485" r:id="rId11"/>
    <p:sldId id="488" r:id="rId12"/>
    <p:sldId id="528" r:id="rId13"/>
    <p:sldId id="532" r:id="rId14"/>
    <p:sldId id="533" r:id="rId15"/>
    <p:sldId id="531" r:id="rId16"/>
    <p:sldId id="496" r:id="rId17"/>
    <p:sldId id="527" r:id="rId18"/>
    <p:sldId id="505" r:id="rId19"/>
    <p:sldId id="524" r:id="rId20"/>
    <p:sldId id="508" r:id="rId21"/>
    <p:sldId id="509" r:id="rId22"/>
    <p:sldId id="510" r:id="rId23"/>
    <p:sldId id="511" r:id="rId24"/>
    <p:sldId id="512" r:id="rId25"/>
    <p:sldId id="513" r:id="rId26"/>
    <p:sldId id="514" r:id="rId27"/>
    <p:sldId id="515" r:id="rId28"/>
    <p:sldId id="516" r:id="rId29"/>
    <p:sldId id="517" r:id="rId30"/>
    <p:sldId id="518" r:id="rId31"/>
    <p:sldId id="519" r:id="rId32"/>
    <p:sldId id="502" r:id="rId33"/>
    <p:sldId id="48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0" autoAdjust="0"/>
    <p:restoredTop sz="81243" autoAdjust="0"/>
  </p:normalViewPr>
  <p:slideViewPr>
    <p:cSldViewPr snapToGrid="0">
      <p:cViewPr varScale="1">
        <p:scale>
          <a:sx n="93" d="100"/>
          <a:sy n="93" d="100"/>
        </p:scale>
        <p:origin x="984" y="96"/>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2160"/>
    </p:cViewPr>
  </p:sorterViewPr>
  <p:notesViewPr>
    <p:cSldViewPr snapToGrid="0">
      <p:cViewPr varScale="1">
        <p:scale>
          <a:sx n="71" d="100"/>
          <a:sy n="71" d="100"/>
        </p:scale>
        <p:origin x="2597" y="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A04DE5-F1A9-4D45-BF54-BEFDBA739CA2}" type="datetimeFigureOut">
              <a:rPr lang="en-US" smtClean="0">
                <a:latin typeface="NeueHaasGroteskText Std" panose="020B0504020202020204" pitchFamily="34" charset="0"/>
              </a:rPr>
              <a:t>2/4/2019</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NeueHaasGroteskText Std" panose="020B0504020202020204" pitchFamily="34" charset="0"/>
              </a:defRPr>
            </a:lvl1pPr>
          </a:lstStyle>
          <a:p>
            <a:fld id="{A50CD39D-89B0-4C68-805A-35C75A7C20C8}" type="datetimeFigureOut">
              <a:rPr lang="en-US" smtClean="0"/>
              <a:pPr/>
              <a:t>2/4/2019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35792035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District</a:t>
            </a:r>
            <a:r>
              <a:rPr lang="en-US" baseline="0" dirty="0" smtClean="0"/>
              <a:t> would have to agree to mediation for facilitated team meeting.</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36341971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 Levels: for preschool students – how it effects the child’s ability to participate</a:t>
            </a:r>
            <a:r>
              <a:rPr lang="en-US" baseline="0" dirty="0" smtClean="0"/>
              <a:t> in appropriate activities.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522785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25043999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Rachael</a:t>
            </a:r>
          </a:p>
          <a:p>
            <a:endParaRPr lang="en-US" dirty="0" smtClean="0"/>
          </a:p>
          <a:p>
            <a:r>
              <a:rPr lang="en-US" dirty="0" smtClean="0"/>
              <a:t>One</a:t>
            </a:r>
            <a:r>
              <a:rPr lang="en-US" baseline="0" dirty="0" smtClean="0"/>
              <a:t> of our handouts includes a link to online training available from MDE. We will also be sharing some resources to support secondary transition requirements and students’ post-secondary needs.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2B7416-3FF9-402E-B102-1BA3A952E6CD}"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
        <p:nvSpPr>
          <p:cNvPr id="6" name="Date Placeholder 5"/>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t>2/7/2018</a:t>
            </a:r>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872395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8</a:t>
            </a:fld>
            <a:endParaRPr lang="en-US" dirty="0"/>
          </a:p>
        </p:txBody>
      </p:sp>
    </p:spTree>
    <p:extLst>
      <p:ext uri="{BB962C8B-B14F-4D97-AF65-F5344CB8AC3E}">
        <p14:creationId xmlns:p14="http://schemas.microsoft.com/office/powerpoint/2010/main" val="3246255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NeueHaasGroteskText Std" panose="020B0504020202020204" pitchFamily="34" charset="0"/>
                <a:ea typeface="+mn-ea"/>
                <a:cs typeface="+mn-cs"/>
              </a:rPr>
              <a:t>Year</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Special Ed</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All Enrolled</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2006-07</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107,534</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13.0%</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829,184</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2007-08</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108,810</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13.2%</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825,603</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2008-09</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109,419</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13.3%</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823,234</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2009-10</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110,560</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13.4%</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823,826</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2010-11</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111,794</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13.6%</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824,333</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2011-12</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112,236</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13.6%</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825,873</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2012-13</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112,683</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13.6%</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831,419</a:t>
            </a:r>
            <a:r>
              <a:rPr lang="en-US"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2013-14</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113,627</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13.6%</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837,154</a:t>
            </a:r>
            <a:r>
              <a:rPr lang="en-US" b="1"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2014-15</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114,361</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13.6%</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842,932</a:t>
            </a:r>
            <a:r>
              <a:rPr lang="en-US" b="1"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2015-16</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116,819</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13.7%</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849,599</a:t>
            </a:r>
            <a:r>
              <a:rPr lang="en-US" b="1"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2016-17</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119,045</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13.9%</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856,687</a:t>
            </a:r>
            <a:r>
              <a:rPr lang="en-US" b="1"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2017-18</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123,822</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14.3%</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862,970</a:t>
            </a:r>
            <a:r>
              <a:rPr lang="en-US" b="1" dirty="0" smtClean="0"/>
              <a:t> </a:t>
            </a:r>
          </a:p>
          <a:p>
            <a:r>
              <a:rPr lang="en-US" sz="1200" b="1" i="0" u="none" strike="noStrike" kern="1200" dirty="0" smtClean="0">
                <a:solidFill>
                  <a:schemeClr val="tx1"/>
                </a:solidFill>
                <a:effectLst/>
                <a:latin typeface="NeueHaasGroteskText Std" panose="020B0504020202020204" pitchFamily="34" charset="0"/>
                <a:ea typeface="+mn-ea"/>
                <a:cs typeface="+mn-cs"/>
              </a:rPr>
              <a:t>2018-19</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128,367</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14.8%</a:t>
            </a:r>
            <a:r>
              <a:rPr lang="en-US" b="1" dirty="0" smtClean="0"/>
              <a:t> 	</a:t>
            </a:r>
            <a:r>
              <a:rPr lang="en-US" sz="1200" b="1" i="0" u="none" strike="noStrike" kern="1200" dirty="0" smtClean="0">
                <a:solidFill>
                  <a:schemeClr val="tx1"/>
                </a:solidFill>
                <a:effectLst/>
                <a:latin typeface="NeueHaasGroteskText Std" panose="020B0504020202020204" pitchFamily="34" charset="0"/>
                <a:ea typeface="+mn-ea"/>
                <a:cs typeface="+mn-cs"/>
              </a:rPr>
              <a:t>865,573</a:t>
            </a:r>
            <a:r>
              <a:rPr lang="en-US" b="1" dirty="0" smtClean="0"/>
              <a:t> </a:t>
            </a:r>
            <a:endParaRPr lang="en-US"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1405613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NeueHaasGroteskText Std" panose="020B0504020202020204" pitchFamily="34" charset="0"/>
                <a:ea typeface="+mn-ea"/>
                <a:cs typeface="+mn-cs"/>
              </a:rPr>
              <a:t>Year	Enrolled</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2006-07</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121,503</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2007-08</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123,241</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2008-09</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124,560</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2009-10</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126,091</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2010-11</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127,863</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2011-12</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128,430</a:t>
            </a:r>
            <a:r>
              <a:rPr lang="en-US" dirty="0" smtClean="0"/>
              <a:t> </a:t>
            </a:r>
          </a:p>
          <a:p>
            <a:r>
              <a:rPr lang="en-US" sz="1200" b="0" i="0" u="none" strike="noStrike" kern="1200" dirty="0" smtClean="0">
                <a:solidFill>
                  <a:schemeClr val="tx1"/>
                </a:solidFill>
                <a:effectLst/>
                <a:latin typeface="NeueHaasGroteskText Std" panose="020B0504020202020204" pitchFamily="34" charset="0"/>
                <a:ea typeface="+mn-ea"/>
                <a:cs typeface="+mn-cs"/>
              </a:rPr>
              <a:t>2012-13</a:t>
            </a:r>
            <a:r>
              <a:rPr lang="en-US" dirty="0" smtClean="0"/>
              <a:t> 	</a:t>
            </a:r>
            <a:r>
              <a:rPr lang="en-US" sz="1200" b="0" i="0" u="none" strike="noStrike" kern="1200" dirty="0" smtClean="0">
                <a:solidFill>
                  <a:schemeClr val="tx1"/>
                </a:solidFill>
                <a:effectLst/>
                <a:latin typeface="NeueHaasGroteskText Std" panose="020B0504020202020204" pitchFamily="34" charset="0"/>
                <a:ea typeface="+mn-ea"/>
                <a:cs typeface="+mn-cs"/>
              </a:rPr>
              <a:t>128,812</a:t>
            </a:r>
            <a:r>
              <a:rPr lang="en-US" dirty="0" smtClean="0"/>
              <a:t> </a:t>
            </a:r>
          </a:p>
          <a:p>
            <a:r>
              <a:rPr lang="en-US" sz="1200" b="1" i="0" u="none" strike="noStrike" kern="1200" dirty="0" smtClean="0">
                <a:solidFill>
                  <a:schemeClr val="tx2"/>
                </a:solidFill>
                <a:effectLst/>
                <a:latin typeface="NeueHaasGroteskText Std" panose="020B0504020202020204" pitchFamily="34" charset="0"/>
                <a:ea typeface="+mn-ea"/>
                <a:cs typeface="+mn-cs"/>
              </a:rPr>
              <a:t>2013-14</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129,669</a:t>
            </a:r>
            <a:r>
              <a:rPr lang="en-US" b="1" dirty="0" smtClean="0">
                <a:solidFill>
                  <a:schemeClr val="tx2"/>
                </a:solidFill>
              </a:rPr>
              <a:t> </a:t>
            </a:r>
          </a:p>
          <a:p>
            <a:r>
              <a:rPr lang="en-US" sz="1200" b="1" i="0" u="none" strike="noStrike" kern="1200" dirty="0" smtClean="0">
                <a:solidFill>
                  <a:schemeClr val="tx2"/>
                </a:solidFill>
                <a:effectLst/>
                <a:latin typeface="NeueHaasGroteskText Std" panose="020B0504020202020204" pitchFamily="34" charset="0"/>
                <a:ea typeface="+mn-ea"/>
                <a:cs typeface="+mn-cs"/>
              </a:rPr>
              <a:t>2014-15</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130,886</a:t>
            </a:r>
            <a:r>
              <a:rPr lang="en-US" b="1" dirty="0" smtClean="0">
                <a:solidFill>
                  <a:schemeClr val="tx2"/>
                </a:solidFill>
              </a:rPr>
              <a:t> </a:t>
            </a:r>
          </a:p>
          <a:p>
            <a:r>
              <a:rPr lang="en-US" sz="1200" b="1" i="0" u="none" strike="noStrike" kern="1200" dirty="0" smtClean="0">
                <a:solidFill>
                  <a:schemeClr val="tx2"/>
                </a:solidFill>
                <a:effectLst/>
                <a:latin typeface="NeueHaasGroteskText Std" panose="020B0504020202020204" pitchFamily="34" charset="0"/>
                <a:ea typeface="+mn-ea"/>
                <a:cs typeface="+mn-cs"/>
              </a:rPr>
              <a:t>2015-16</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133,678</a:t>
            </a:r>
            <a:r>
              <a:rPr lang="en-US" b="1" dirty="0" smtClean="0">
                <a:solidFill>
                  <a:schemeClr val="tx2"/>
                </a:solidFill>
              </a:rPr>
              <a:t> </a:t>
            </a:r>
          </a:p>
          <a:p>
            <a:r>
              <a:rPr lang="en-US" sz="1200" b="1" i="0" u="none" strike="noStrike" kern="1200" dirty="0" smtClean="0">
                <a:solidFill>
                  <a:schemeClr val="tx2"/>
                </a:solidFill>
                <a:effectLst/>
                <a:latin typeface="NeueHaasGroteskText Std" panose="020B0504020202020204" pitchFamily="34" charset="0"/>
                <a:ea typeface="+mn-ea"/>
                <a:cs typeface="+mn-cs"/>
              </a:rPr>
              <a:t>2016-17</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137,601</a:t>
            </a:r>
            <a:r>
              <a:rPr lang="en-US" b="1" dirty="0" smtClean="0">
                <a:solidFill>
                  <a:schemeClr val="tx2"/>
                </a:solidFill>
              </a:rPr>
              <a:t> </a:t>
            </a:r>
          </a:p>
          <a:p>
            <a:r>
              <a:rPr lang="en-US" sz="1200" b="1" i="0" u="none" strike="noStrike" kern="1200" dirty="0" smtClean="0">
                <a:solidFill>
                  <a:schemeClr val="tx2"/>
                </a:solidFill>
                <a:effectLst/>
                <a:latin typeface="NeueHaasGroteskText Std" panose="020B0504020202020204" pitchFamily="34" charset="0"/>
                <a:ea typeface="+mn-ea"/>
                <a:cs typeface="+mn-cs"/>
              </a:rPr>
              <a:t>2017-18</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142,270</a:t>
            </a:r>
            <a:r>
              <a:rPr lang="en-US" b="1" dirty="0" smtClean="0">
                <a:solidFill>
                  <a:schemeClr val="tx2"/>
                </a:solidFill>
              </a:rPr>
              <a:t> </a:t>
            </a:r>
          </a:p>
          <a:p>
            <a:r>
              <a:rPr lang="en-US" sz="1200" b="1" i="0" u="none" strike="noStrike" kern="1200" dirty="0" smtClean="0">
                <a:solidFill>
                  <a:schemeClr val="tx2"/>
                </a:solidFill>
                <a:effectLst/>
                <a:latin typeface="NeueHaasGroteskText Std" panose="020B0504020202020204" pitchFamily="34" charset="0"/>
                <a:ea typeface="+mn-ea"/>
                <a:cs typeface="+mn-cs"/>
              </a:rPr>
              <a:t>2018-19</a:t>
            </a:r>
            <a:r>
              <a:rPr lang="en-US" b="1" dirty="0" smtClean="0">
                <a:solidFill>
                  <a:schemeClr val="tx2"/>
                </a:solidFill>
              </a:rPr>
              <a:t> 	</a:t>
            </a:r>
            <a:r>
              <a:rPr lang="en-US" sz="1200" b="1" i="0" u="none" strike="noStrike" kern="1200" dirty="0" smtClean="0">
                <a:solidFill>
                  <a:schemeClr val="tx2"/>
                </a:solidFill>
                <a:effectLst/>
                <a:latin typeface="NeueHaasGroteskText Std" panose="020B0504020202020204" pitchFamily="34" charset="0"/>
                <a:ea typeface="+mn-ea"/>
                <a:cs typeface="+mn-cs"/>
              </a:rPr>
              <a:t>147,605</a:t>
            </a:r>
            <a:r>
              <a:rPr lang="en-US" b="1" dirty="0" smtClean="0">
                <a:solidFill>
                  <a:schemeClr val="tx2"/>
                </a:solidFill>
              </a:rPr>
              <a:t> </a:t>
            </a:r>
            <a:endParaRPr lang="en-US" b="1" dirty="0">
              <a:solidFill>
                <a:schemeClr val="tx2"/>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3933687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NeueHaasGroteskText Std" panose="020B0504020202020204" pitchFamily="34" charset="0"/>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588978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Carolyn</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
        <p:nvSpPr>
          <p:cNvPr id="6" name="Date Placeholder 5"/>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t>2/7/2018</a:t>
            </a:r>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1497251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Rachael</a:t>
            </a:r>
          </a:p>
          <a:p>
            <a:endParaRPr lang="en-US" dirty="0" smtClean="0"/>
          </a:p>
          <a:p>
            <a:r>
              <a:rPr lang="en-US" dirty="0" smtClean="0"/>
              <a:t>The</a:t>
            </a:r>
            <a:r>
              <a:rPr lang="en-US" baseline="0" dirty="0" smtClean="0"/>
              <a:t> evaluation team is comprised of a group of qualified professionals and the parents of the student. The eligibility determination is made upon the completion of assessments and other evaluation measures that documented in the student’s evaluation report. For initial eligibility, a student must meet criteria for one or more disability categories described in MN law. </a:t>
            </a:r>
            <a:endParaRPr lang="en-US" dirty="0" smtClean="0"/>
          </a:p>
          <a:p>
            <a:r>
              <a:rPr lang="en-US" dirty="0" smtClean="0"/>
              <a:t>Remember, if a student does not qualify for special</a:t>
            </a:r>
            <a:r>
              <a:rPr lang="en-US" baseline="0" dirty="0" smtClean="0"/>
              <a:t> education, the student may still qualify for services under Section 504. Each district must have a designated Section 504 Coordinator!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
        <p:nvSpPr>
          <p:cNvPr id="6" name="Date Placeholder 5"/>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t>2/7/2018</a:t>
            </a:r>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4278771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16527343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9415" indent="-349415" fontAlgn="base">
              <a:spcBef>
                <a:spcPct val="20000"/>
              </a:spcBef>
              <a:spcAft>
                <a:spcPct val="0"/>
              </a:spcAft>
            </a:pPr>
            <a:r>
              <a:rPr lang="en-US" dirty="0">
                <a:cs typeface="Arial" pitchFamily="34" charset="0"/>
              </a:rPr>
              <a:t>Parent(s). General education teacher(s). Special education teacher(s). Representative of the public agency (district). Student (when appropriate).</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9F08466-AEA7-4FC0-9459-6A32F61DA297}" type="slidenum">
              <a:rPr kumimoji="0" lang="en-US" sz="1200" b="0" i="0" u="none" strike="noStrike" kern="1200" cap="none" spc="0" normalizeH="0" baseline="0" noProof="0" smtClean="0">
                <a:ln>
                  <a:noFill/>
                </a:ln>
                <a:solidFill>
                  <a:prstClr val="black"/>
                </a:solidFill>
                <a:effectLst/>
                <a:uLnTx/>
                <a:uFillTx/>
                <a:latin typeface="NeueHaasGroteskText Std" panose="020B05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NeueHaasGroteskText Std" panose="020B0504020202020204" pitchFamily="34" charset="0"/>
              <a:ea typeface="+mn-ea"/>
              <a:cs typeface="+mn-cs"/>
            </a:endParaRPr>
          </a:p>
        </p:txBody>
      </p:sp>
    </p:spTree>
    <p:extLst>
      <p:ext uri="{BB962C8B-B14F-4D97-AF65-F5344CB8AC3E}">
        <p14:creationId xmlns:p14="http://schemas.microsoft.com/office/powerpoint/2010/main" val="14859986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2/4/2019</a:t>
            </a:fld>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9118" y="1436952"/>
            <a:ext cx="5834253" cy="1348440"/>
          </a:xfrm>
          <a:prstGeom prst="rect">
            <a:avLst/>
          </a:prstGeom>
        </p:spPr>
      </p:pic>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2/4/2019</a:t>
            </a:fld>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46144781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2/4/2019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67639528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2/4/2019</a:t>
            </a:fld>
            <a:endParaRPr lang="en-US" dirty="0"/>
          </a:p>
        </p:txBody>
      </p:sp>
      <p:sp>
        <p:nvSpPr>
          <p:cNvPr id="5" name="Footer Placeholder 4"/>
          <p:cNvSpPr>
            <a:spLocks noGrp="1"/>
          </p:cNvSpPr>
          <p:nvPr>
            <p:ph type="ftr" sz="quarter" idx="12"/>
          </p:nvPr>
        </p:nvSpPr>
        <p:spPr>
          <a:xfrm>
            <a:off x="2885256" y="6356350"/>
            <a:ext cx="6421487" cy="365125"/>
          </a:xfrm>
        </p:spPr>
        <p:txBody>
          <a:bodyPr/>
          <a:lstStyle>
            <a:lvl1pPr>
              <a:defRPr>
                <a:solidFill>
                  <a:schemeClr val="bg1"/>
                </a:solidFill>
              </a:defRPr>
            </a:lvl1pPr>
          </a:lstStyle>
          <a:p>
            <a:r>
              <a:rPr lang="en-US" dirty="0" smtClean="0"/>
              <a:t>Leading for educational excellence and equity, every day for every one. </a:t>
            </a:r>
            <a:r>
              <a:rPr lang="en-US" dirty="0" smtClean="0">
                <a:solidFill>
                  <a:schemeClr val="accent2"/>
                </a:solidFill>
              </a:rPr>
              <a:t>|</a:t>
            </a:r>
            <a:r>
              <a:rPr lang="en-US" dirty="0" smtClean="0"/>
              <a:t> education.state.mn.us</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7176" y="594061"/>
            <a:ext cx="3486624" cy="463258"/>
          </a:xfrm>
          <a:prstGeom prst="rect">
            <a:avLst/>
          </a:prstGeom>
        </p:spPr>
      </p:pic>
    </p:spTree>
    <p:extLst>
      <p:ext uri="{BB962C8B-B14F-4D97-AF65-F5344CB8AC3E}">
        <p14:creationId xmlns:p14="http://schemas.microsoft.com/office/powerpoint/2010/main" val="181666776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Title 1"/>
          <p:cNvSpPr>
            <a:spLocks noGrp="1"/>
          </p:cNvSpPr>
          <p:nvPr>
            <p:ph type="ctrTitle"/>
          </p:nvPr>
        </p:nvSpPr>
        <p:spPr>
          <a:xfrm>
            <a:off x="3759200" y="2130426"/>
            <a:ext cx="7518400" cy="1470025"/>
          </a:xfrm>
          <a:prstGeom prst="rect">
            <a:avLst/>
          </a:prstGeom>
        </p:spPr>
        <p:txBody>
          <a:bodyPr/>
          <a:lstStyle>
            <a:lvl1pPr>
              <a:defRPr>
                <a:solidFill>
                  <a:schemeClr val="tx1"/>
                </a:solidFill>
              </a:defRPr>
            </a:lvl1pPr>
          </a:lstStyle>
          <a:p>
            <a:r>
              <a:rPr lang="en-US" dirty="0" smtClean="0"/>
              <a:t>Click to edit Master title style</a:t>
            </a:r>
            <a:endParaRPr lang="en-US" dirty="0"/>
          </a:p>
        </p:txBody>
      </p:sp>
      <p:sp>
        <p:nvSpPr>
          <p:cNvPr id="3" name="Slide Number Placeholder 6"/>
          <p:cNvSpPr>
            <a:spLocks noGrp="1"/>
          </p:cNvSpPr>
          <p:nvPr>
            <p:ph type="sldNum" sz="quarter" idx="10"/>
          </p:nvPr>
        </p:nvSpPr>
        <p:spPr>
          <a:xfrm>
            <a:off x="9042400" y="6400801"/>
            <a:ext cx="2844800" cy="365125"/>
          </a:xfrm>
          <a:prstGeom prst="rect">
            <a:avLst/>
          </a:prstGeom>
        </p:spPr>
        <p:txBody>
          <a:bodyPr/>
          <a:lstStyle>
            <a:lvl1pPr>
              <a:defRPr/>
            </a:lvl1pPr>
          </a:lstStyle>
          <a:p>
            <a:pPr>
              <a:defRPr/>
            </a:pPr>
            <a:fld id="{2FEC5C73-3AB0-4B54-B220-B7824CC292E5}" type="slidenum">
              <a:rPr lang="en-US">
                <a:solidFill>
                  <a:srgbClr val="000000">
                    <a:tint val="75000"/>
                  </a:srgbClr>
                </a:solidFill>
              </a:rPr>
              <a:pPr>
                <a:defRPr/>
              </a:pPr>
              <a:t>‹#›</a:t>
            </a:fld>
            <a:endParaRPr lang="en-US" dirty="0">
              <a:solidFill>
                <a:srgbClr val="000000">
                  <a:tint val="75000"/>
                </a:srgbClr>
              </a:solidFill>
            </a:endParaRPr>
          </a:p>
        </p:txBody>
      </p:sp>
    </p:spTree>
    <p:extLst>
      <p:ext uri="{BB962C8B-B14F-4D97-AF65-F5344CB8AC3E}">
        <p14:creationId xmlns:p14="http://schemas.microsoft.com/office/powerpoint/2010/main" val="358861520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2/4/2019</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803811"/>
            <a:ext cx="5447246" cy="723760"/>
          </a:xfrm>
          <a:prstGeom prst="rect">
            <a:avLst/>
          </a:prstGeom>
        </p:spPr>
      </p:pic>
    </p:spTree>
    <p:extLst>
      <p:ext uri="{BB962C8B-B14F-4D97-AF65-F5344CB8AC3E}">
        <p14:creationId xmlns:p14="http://schemas.microsoft.com/office/powerpoint/2010/main" val="6572506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marL="0" indent="0">
              <a:buClr>
                <a:schemeClr val="accent1"/>
              </a:buClr>
              <a:buNone/>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lvl1pPr marL="0" indent="0">
              <a:buNone/>
              <a:defRPr/>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lvl1pPr marL="0" indent="0">
              <a:buNone/>
              <a:defRPr/>
            </a:lvl1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2/4/2019</a:t>
            </a:fld>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0" indent="0">
              <a:lnSpc>
                <a:spcPct val="100000"/>
              </a:lnSpc>
              <a:spcAft>
                <a:spcPts val="1000"/>
              </a:spcAft>
              <a:buClr>
                <a:schemeClr val="accent1"/>
              </a:buClr>
              <a:buFont typeface="Arial" panose="020B0604020202020204" pitchFamily="34" charset="0"/>
              <a:buNone/>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2/4/2019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2/4/2019</a:t>
            </a:fld>
            <a:endParaRPr lang="en-US" dirty="0"/>
          </a:p>
        </p:txBody>
      </p:sp>
      <p:sp>
        <p:nvSpPr>
          <p:cNvPr id="5" name="Footer Placeholder 4"/>
          <p:cNvSpPr>
            <a:spLocks noGrp="1"/>
          </p:cNvSpPr>
          <p:nvPr>
            <p:ph type="ftr" sz="quarter" idx="12"/>
          </p:nvPr>
        </p:nvSpPr>
        <p:spPr>
          <a:xfrm>
            <a:off x="2885256" y="6356350"/>
            <a:ext cx="6421487" cy="365125"/>
          </a:xfrm>
        </p:spPr>
        <p:txBody>
          <a:bodyPr/>
          <a:lstStyle>
            <a:lvl1pPr>
              <a:defRPr>
                <a:solidFill>
                  <a:schemeClr val="bg1"/>
                </a:solidFill>
              </a:defRPr>
            </a:lvl1pPr>
          </a:lstStyle>
          <a:p>
            <a:r>
              <a:rPr lang="en-US" dirty="0" smtClean="0"/>
              <a:t>Leading for educational excellence and equity, every day for every one. </a:t>
            </a:r>
            <a:r>
              <a:rPr lang="en-US" dirty="0" smtClean="0">
                <a:solidFill>
                  <a:schemeClr val="accent2"/>
                </a:solidFill>
              </a:rPr>
              <a:t>|</a:t>
            </a:r>
            <a:r>
              <a:rPr lang="en-US" dirty="0" smtClean="0"/>
              <a:t> education.mn.gov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7176" y="594061"/>
            <a:ext cx="3486624" cy="463258"/>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2/4/2019</a:t>
            </a:fld>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9118" y="1436952"/>
            <a:ext cx="5834253" cy="1348440"/>
          </a:xfrm>
          <a:prstGeom prst="rect">
            <a:avLst/>
          </a:prstGeom>
        </p:spPr>
      </p:pic>
    </p:spTree>
    <p:extLst>
      <p:ext uri="{BB962C8B-B14F-4D97-AF65-F5344CB8AC3E}">
        <p14:creationId xmlns:p14="http://schemas.microsoft.com/office/powerpoint/2010/main" val="33613881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2/4/2019</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803811"/>
            <a:ext cx="5447246" cy="723760"/>
          </a:xfrm>
          <a:prstGeom prst="rect">
            <a:avLst/>
          </a:prstGeom>
        </p:spPr>
      </p:pic>
    </p:spTree>
    <p:extLst>
      <p:ext uri="{BB962C8B-B14F-4D97-AF65-F5344CB8AC3E}">
        <p14:creationId xmlns:p14="http://schemas.microsoft.com/office/powerpoint/2010/main" val="296630225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Footer Placeholder 4"/>
          <p:cNvSpPr>
            <a:spLocks noGrp="1"/>
          </p:cNvSpPr>
          <p:nvPr>
            <p:ph type="ftr" sz="quarter" idx="13"/>
          </p:nvPr>
        </p:nvSpPr>
        <p:spPr>
          <a:xfrm>
            <a:off x="2885256" y="6356350"/>
            <a:ext cx="6421487" cy="365125"/>
          </a:xfrm>
        </p:spPr>
        <p:txBody>
          <a:bodyPr/>
          <a:lstStyle>
            <a:lvl1pPr>
              <a:defRPr>
                <a:solidFill>
                  <a:schemeClr val="bg1"/>
                </a:solidFill>
              </a:defRPr>
            </a:lvl1p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43804452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2/4/2019</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12" r:id="rId3"/>
    <p:sldLayoutId id="2147483790" r:id="rId4"/>
    <p:sldLayoutId id="2147483789" r:id="rId5"/>
    <p:sldLayoutId id="2147483798" r:id="rId6"/>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2/4/2019</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a:t>
            </a:r>
            <a:r>
              <a:rPr lang="en-US" smtClean="0">
                <a:solidFill>
                  <a:schemeClr val="accent1"/>
                </a:solidFill>
              </a:rPr>
              <a:t>|</a:t>
            </a:r>
            <a:r>
              <a:rPr lang="en-US" smtClean="0"/>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391017415"/>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fontScale="90000"/>
          </a:bodyPr>
          <a:lstStyle/>
          <a:p>
            <a:r>
              <a:rPr lang="en-US" dirty="0" smtClean="0"/>
              <a:t>2019 Special Education Overview:</a:t>
            </a:r>
            <a:br>
              <a:rPr lang="en-US" dirty="0" smtClean="0"/>
            </a:br>
            <a:r>
              <a:rPr lang="en-US" dirty="0" smtClean="0"/>
              <a:t>Presentation to the Minnesota House Education Policy Committee</a:t>
            </a:r>
            <a:endParaRPr lang="en-US" dirty="0"/>
          </a:p>
        </p:txBody>
      </p:sp>
      <p:sp>
        <p:nvSpPr>
          <p:cNvPr id="2" name="Text Placeholder 1"/>
          <p:cNvSpPr>
            <a:spLocks noGrp="1"/>
          </p:cNvSpPr>
          <p:nvPr>
            <p:ph type="body" sz="quarter" idx="14"/>
          </p:nvPr>
        </p:nvSpPr>
        <p:spPr/>
        <p:txBody>
          <a:bodyPr>
            <a:normAutofit fontScale="85000" lnSpcReduction="20000"/>
          </a:bodyPr>
          <a:lstStyle/>
          <a:p>
            <a:r>
              <a:rPr lang="en-US" dirty="0" smtClean="0"/>
              <a:t>Daron Korte </a:t>
            </a:r>
            <a:r>
              <a:rPr lang="en-US" dirty="0">
                <a:solidFill>
                  <a:schemeClr val="accent2"/>
                </a:solidFill>
              </a:rPr>
              <a:t>|</a:t>
            </a:r>
            <a:r>
              <a:rPr lang="en-US" dirty="0"/>
              <a:t> </a:t>
            </a:r>
            <a:r>
              <a:rPr lang="en-US" dirty="0" smtClean="0"/>
              <a:t>MDE Assistant Commissioner</a:t>
            </a:r>
          </a:p>
          <a:p>
            <a:r>
              <a:rPr lang="en-US" dirty="0" smtClean="0"/>
              <a:t>Robyn Widley </a:t>
            </a:r>
            <a:r>
              <a:rPr lang="en-US" dirty="0" smtClean="0">
                <a:solidFill>
                  <a:schemeClr val="accent2"/>
                </a:solidFill>
              </a:rPr>
              <a:t>|</a:t>
            </a:r>
            <a:r>
              <a:rPr lang="en-US" dirty="0" smtClean="0"/>
              <a:t> MDE Director of Special Education</a:t>
            </a:r>
          </a:p>
          <a:p>
            <a:r>
              <a:rPr lang="en-US" dirty="0" smtClean="0"/>
              <a:t>Marikay </a:t>
            </a:r>
            <a:r>
              <a:rPr lang="en-US" dirty="0" err="1" smtClean="0"/>
              <a:t>Canaga</a:t>
            </a:r>
            <a:r>
              <a:rPr lang="en-US" dirty="0" smtClean="0"/>
              <a:t> Litzau </a:t>
            </a:r>
            <a:r>
              <a:rPr lang="en-US" dirty="0">
                <a:solidFill>
                  <a:schemeClr val="accent2"/>
                </a:solidFill>
              </a:rPr>
              <a:t>|</a:t>
            </a:r>
            <a:r>
              <a:rPr lang="en-US" dirty="0"/>
              <a:t> </a:t>
            </a:r>
            <a:r>
              <a:rPr lang="en-US" dirty="0" smtClean="0"/>
              <a:t> MDE Director </a:t>
            </a:r>
            <a:r>
              <a:rPr lang="en-US" dirty="0"/>
              <a:t>of </a:t>
            </a:r>
            <a:r>
              <a:rPr lang="en-US" dirty="0" smtClean="0"/>
              <a:t>Compliance and Assistance</a:t>
            </a:r>
            <a:endParaRPr lang="en-US" dirty="0"/>
          </a:p>
        </p:txBody>
      </p:sp>
    </p:spTree>
    <p:extLst>
      <p:ext uri="{BB962C8B-B14F-4D97-AF65-F5344CB8AC3E}">
        <p14:creationId xmlns:p14="http://schemas.microsoft.com/office/powerpoint/2010/main" val="2854273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Students with </a:t>
            </a:r>
            <a:r>
              <a:rPr lang="en-US" dirty="0" smtClean="0"/>
              <a:t>Disabilities—Total Child Count, Birth to 21</a:t>
            </a:r>
            <a:r>
              <a:rPr lang="en-US" dirty="0"/>
              <a:t/>
            </a:r>
            <a:br>
              <a:rPr lang="en-US" dirty="0"/>
            </a:br>
            <a:r>
              <a:rPr lang="en-US" dirty="0"/>
              <a:t>2014-2018 </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3" name="Picture 2" descr="This graph shows the number of students with disabilities, agres birth to 21 years enrolled in Minnesota from 2014-2018. The numbers are as follows:&#10;&#10;2013-14 129,669&#10;2014-15 130,886&#10;2015-16 133,678&#10;2016-17 137,601&#10;2017-18 142,270&#10;2018-19 147,605&#10;" title="Students with Disabilities—Total Child Count, Birth to 21 2014-2018"/>
          <p:cNvPicPr>
            <a:picLocks noChangeAspect="1"/>
          </p:cNvPicPr>
          <p:nvPr/>
        </p:nvPicPr>
        <p:blipFill>
          <a:blip r:embed="rId3"/>
          <a:stretch>
            <a:fillRect/>
          </a:stretch>
        </p:blipFill>
        <p:spPr>
          <a:xfrm>
            <a:off x="838200" y="1436452"/>
            <a:ext cx="10510415" cy="4919898"/>
          </a:xfrm>
          <a:prstGeom prst="rect">
            <a:avLst/>
          </a:prstGeom>
        </p:spPr>
      </p:pic>
    </p:spTree>
    <p:extLst>
      <p:ext uri="{BB962C8B-B14F-4D97-AF65-F5344CB8AC3E}">
        <p14:creationId xmlns:p14="http://schemas.microsoft.com/office/powerpoint/2010/main" val="1377884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Child Count by Area of Disability—Birth to 21</a:t>
            </a:r>
            <a:r>
              <a:rPr lang="en-US" dirty="0"/>
              <a:t/>
            </a:r>
            <a:br>
              <a:rPr lang="en-US" dirty="0"/>
            </a:br>
            <a:r>
              <a:rPr lang="en-US" dirty="0"/>
              <a:t>2014-2018 </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10" name="Picture 9" descr="This graph shows the changes over time of the enrollment of students with disabilities, agres birth to 21 years by disability category from 2014-2018. &#10;" title="Child Count by Area of Disability—Birth to 21 2014-2018"/>
          <p:cNvPicPr>
            <a:picLocks noChangeAspect="1"/>
          </p:cNvPicPr>
          <p:nvPr/>
        </p:nvPicPr>
        <p:blipFill>
          <a:blip r:embed="rId3"/>
          <a:stretch>
            <a:fillRect/>
          </a:stretch>
        </p:blipFill>
        <p:spPr>
          <a:xfrm>
            <a:off x="639839" y="1348436"/>
            <a:ext cx="10912321" cy="5478546"/>
          </a:xfrm>
          <a:prstGeom prst="rect">
            <a:avLst/>
          </a:prstGeom>
        </p:spPr>
      </p:pic>
    </p:spTree>
    <p:extLst>
      <p:ext uri="{BB962C8B-B14F-4D97-AF65-F5344CB8AC3E}">
        <p14:creationId xmlns:p14="http://schemas.microsoft.com/office/powerpoint/2010/main" val="3867766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MDE Special Education Division</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a:t>Each of the current units in the Special Education Division provide training, information and resources, policy development and technical assistance </a:t>
            </a:r>
            <a:r>
              <a:rPr lang="en-US" sz="3200" dirty="0" smtClean="0"/>
              <a:t>to districts and other stakeholders through </a:t>
            </a:r>
            <a:r>
              <a:rPr lang="en-US" sz="3200" dirty="0"/>
              <a:t>a variety of projects and </a:t>
            </a:r>
            <a:r>
              <a:rPr lang="en-US" sz="3200" dirty="0" smtClean="0"/>
              <a:t>grants. These activities help </a:t>
            </a:r>
            <a:r>
              <a:rPr lang="en-US" sz="3200" dirty="0"/>
              <a:t>with local planning and service delivery, program implementation, program evaluation and problem </a:t>
            </a:r>
            <a:r>
              <a:rPr lang="en-US" sz="3200" dirty="0" smtClean="0"/>
              <a:t>solving </a:t>
            </a:r>
            <a:r>
              <a:rPr lang="en-US" sz="3200" dirty="0"/>
              <a:t>centered around positive outcomes for </a:t>
            </a:r>
            <a:r>
              <a:rPr lang="en-US" sz="3200" dirty="0" smtClean="0"/>
              <a:t>students and improved results.</a:t>
            </a:r>
            <a:endParaRPr lang="en-US" sz="3200"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education.state.mn.us</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26795639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Activities</a:t>
            </a:r>
            <a:endParaRPr lang="en-US" dirty="0"/>
          </a:p>
        </p:txBody>
      </p:sp>
      <p:sp>
        <p:nvSpPr>
          <p:cNvPr id="3" name="Content Placeholder 2"/>
          <p:cNvSpPr>
            <a:spLocks noGrp="1"/>
          </p:cNvSpPr>
          <p:nvPr>
            <p:ph idx="1"/>
          </p:nvPr>
        </p:nvSpPr>
        <p:spPr>
          <a:xfrm>
            <a:off x="838199" y="1381998"/>
            <a:ext cx="10515600" cy="4974352"/>
          </a:xfrm>
        </p:spPr>
        <p:txBody>
          <a:bodyPr>
            <a:noAutofit/>
          </a:bodyPr>
          <a:lstStyle/>
          <a:p>
            <a:pPr>
              <a:spcBef>
                <a:spcPts val="0"/>
              </a:spcBef>
              <a:spcAft>
                <a:spcPts val="600"/>
              </a:spcAft>
            </a:pPr>
            <a:r>
              <a:rPr lang="en-US" sz="1600" dirty="0" smtClean="0"/>
              <a:t>Regional </a:t>
            </a:r>
            <a:r>
              <a:rPr lang="en-US" sz="1600" dirty="0"/>
              <a:t>Low Incidence Facilitator Projects and Statewide Low Incidence Grant </a:t>
            </a:r>
            <a:r>
              <a:rPr lang="en-US" sz="1600" dirty="0" smtClean="0"/>
              <a:t>Activities</a:t>
            </a:r>
          </a:p>
          <a:p>
            <a:pPr>
              <a:spcBef>
                <a:spcPts val="0"/>
              </a:spcBef>
              <a:spcAft>
                <a:spcPts val="600"/>
              </a:spcAft>
            </a:pPr>
            <a:r>
              <a:rPr lang="en-US" sz="1600" dirty="0" smtClean="0"/>
              <a:t>Special </a:t>
            </a:r>
            <a:r>
              <a:rPr lang="en-US" sz="1600" dirty="0"/>
              <a:t>Education Workforce Planning and </a:t>
            </a:r>
            <a:r>
              <a:rPr lang="en-US" sz="1600" dirty="0" smtClean="0"/>
              <a:t>Coordination</a:t>
            </a:r>
          </a:p>
          <a:p>
            <a:pPr>
              <a:spcBef>
                <a:spcPts val="0"/>
              </a:spcBef>
              <a:spcAft>
                <a:spcPts val="600"/>
              </a:spcAft>
            </a:pPr>
            <a:r>
              <a:rPr lang="en-US" sz="1600" dirty="0" smtClean="0"/>
              <a:t>Assistive Technology Teams</a:t>
            </a:r>
          </a:p>
          <a:p>
            <a:pPr>
              <a:spcBef>
                <a:spcPts val="0"/>
              </a:spcBef>
              <a:spcAft>
                <a:spcPts val="600"/>
              </a:spcAft>
            </a:pPr>
            <a:r>
              <a:rPr lang="en-US" sz="1600" dirty="0" smtClean="0"/>
              <a:t>Minnesota </a:t>
            </a:r>
            <a:r>
              <a:rPr lang="en-US" sz="1600" dirty="0" err="1" smtClean="0"/>
              <a:t>DeafBlind</a:t>
            </a:r>
            <a:r>
              <a:rPr lang="en-US" sz="1600" dirty="0" smtClean="0"/>
              <a:t> Project</a:t>
            </a:r>
          </a:p>
          <a:p>
            <a:pPr>
              <a:spcBef>
                <a:spcPts val="0"/>
              </a:spcBef>
              <a:spcAft>
                <a:spcPts val="600"/>
              </a:spcAft>
            </a:pPr>
            <a:r>
              <a:rPr lang="en-US" sz="1600" dirty="0" smtClean="0"/>
              <a:t>State </a:t>
            </a:r>
            <a:r>
              <a:rPr lang="en-US" sz="1600" dirty="0"/>
              <a:t>Personnel Development Grant (</a:t>
            </a:r>
            <a:r>
              <a:rPr lang="en-US" sz="1600" dirty="0" smtClean="0"/>
              <a:t>SPDG)</a:t>
            </a:r>
          </a:p>
          <a:p>
            <a:pPr>
              <a:spcBef>
                <a:spcPts val="0"/>
              </a:spcBef>
              <a:spcAft>
                <a:spcPts val="600"/>
              </a:spcAft>
            </a:pPr>
            <a:r>
              <a:rPr lang="en-US" sz="1600" dirty="0" smtClean="0"/>
              <a:t>Minnesota </a:t>
            </a:r>
            <a:r>
              <a:rPr lang="en-US" sz="1600" dirty="0"/>
              <a:t>Olmstead </a:t>
            </a:r>
            <a:r>
              <a:rPr lang="en-US" sz="1600" dirty="0" smtClean="0"/>
              <a:t>Plan</a:t>
            </a:r>
          </a:p>
          <a:p>
            <a:pPr>
              <a:spcBef>
                <a:spcPts val="0"/>
              </a:spcBef>
              <a:spcAft>
                <a:spcPts val="600"/>
              </a:spcAft>
            </a:pPr>
            <a:r>
              <a:rPr lang="en-US" sz="1600" dirty="0" smtClean="0"/>
              <a:t>Third </a:t>
            </a:r>
            <a:r>
              <a:rPr lang="en-US" sz="1600" dirty="0"/>
              <a:t>Party Funding with Medical Assistance and Private Insurance for Health Related Services </a:t>
            </a:r>
            <a:endParaRPr lang="en-US" sz="1600" dirty="0" smtClean="0"/>
          </a:p>
          <a:p>
            <a:pPr lvl="1">
              <a:spcBef>
                <a:spcPts val="0"/>
              </a:spcBef>
              <a:spcAft>
                <a:spcPts val="600"/>
              </a:spcAft>
            </a:pPr>
            <a:r>
              <a:rPr lang="en-US" sz="1600" dirty="0" smtClean="0"/>
              <a:t>For </a:t>
            </a:r>
            <a:r>
              <a:rPr lang="en-US" sz="1600" dirty="0"/>
              <a:t>students on IEPs</a:t>
            </a:r>
          </a:p>
          <a:p>
            <a:pPr lvl="1">
              <a:spcBef>
                <a:spcPts val="0"/>
              </a:spcBef>
              <a:spcAft>
                <a:spcPts val="600"/>
              </a:spcAft>
            </a:pPr>
            <a:r>
              <a:rPr lang="en-US" sz="1600" dirty="0"/>
              <a:t>Coordinated with Department of Human Services</a:t>
            </a:r>
          </a:p>
          <a:p>
            <a:pPr>
              <a:spcBef>
                <a:spcPts val="0"/>
              </a:spcBef>
              <a:spcAft>
                <a:spcPts val="600"/>
              </a:spcAft>
            </a:pPr>
            <a:r>
              <a:rPr lang="en-US" sz="1600" dirty="0" smtClean="0"/>
              <a:t>Federal </a:t>
            </a:r>
            <a:r>
              <a:rPr lang="en-US" sz="1600" dirty="0"/>
              <a:t>Reporting</a:t>
            </a:r>
          </a:p>
          <a:p>
            <a:pPr>
              <a:spcBef>
                <a:spcPts val="0"/>
              </a:spcBef>
              <a:spcAft>
                <a:spcPts val="600"/>
              </a:spcAft>
            </a:pPr>
            <a:r>
              <a:rPr lang="en-US" sz="1600" dirty="0"/>
              <a:t>State Systemic Improvement Planning and Reporting: </a:t>
            </a:r>
          </a:p>
          <a:p>
            <a:pPr lvl="1">
              <a:spcBef>
                <a:spcPts val="0"/>
              </a:spcBef>
              <a:spcAft>
                <a:spcPts val="600"/>
              </a:spcAft>
            </a:pPr>
            <a:r>
              <a:rPr lang="en-US" sz="1600" dirty="0"/>
              <a:t>Focusing on graduation rates for student with disabilities who are American Indian and/or Black</a:t>
            </a:r>
          </a:p>
          <a:p>
            <a:pPr>
              <a:spcBef>
                <a:spcPts val="0"/>
              </a:spcBef>
              <a:spcAft>
                <a:spcPts val="600"/>
              </a:spcAft>
            </a:pPr>
            <a:r>
              <a:rPr lang="en-US" sz="1600" dirty="0" smtClean="0"/>
              <a:t>Positive </a:t>
            </a:r>
            <a:r>
              <a:rPr lang="en-US" sz="1600" dirty="0"/>
              <a:t>Behavioral Interventions and Supports (PBIS) initiative</a:t>
            </a:r>
          </a:p>
          <a:p>
            <a:pPr>
              <a:spcBef>
                <a:spcPts val="0"/>
              </a:spcBef>
              <a:spcAft>
                <a:spcPts val="600"/>
              </a:spcAft>
            </a:pPr>
            <a:r>
              <a:rPr lang="en-US" sz="1600" dirty="0"/>
              <a:t>Alternative Delivery of Specialized Instructional Services (ADSIS) </a:t>
            </a:r>
            <a:r>
              <a:rPr lang="en-US" sz="1600" dirty="0" smtClean="0"/>
              <a:t>program</a:t>
            </a:r>
          </a:p>
          <a:p>
            <a:pPr>
              <a:spcBef>
                <a:spcPts val="0"/>
              </a:spcBef>
              <a:spcAft>
                <a:spcPts val="600"/>
              </a:spcAft>
            </a:pPr>
            <a:r>
              <a:rPr lang="en-US" sz="1600" dirty="0" smtClean="0"/>
              <a:t>Dyslexia Technical Assistance and Support</a:t>
            </a:r>
          </a:p>
          <a:p>
            <a:endParaRPr lang="en-US" sz="2400" dirty="0" smtClean="0"/>
          </a:p>
          <a:p>
            <a:endParaRPr lang="en-US" sz="2200"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education.state.mn.us</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1272104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7" name="Content Placeholder 6"/>
          <p:cNvSpPr>
            <a:spLocks noGrp="1"/>
          </p:cNvSpPr>
          <p:nvPr>
            <p:ph idx="1"/>
          </p:nvPr>
        </p:nvSpPr>
        <p:spPr>
          <a:xfrm>
            <a:off x="838199" y="1312686"/>
            <a:ext cx="10515600" cy="4797778"/>
          </a:xfrm>
        </p:spPr>
        <p:txBody>
          <a:bodyPr tIns="91440">
            <a:noAutofit/>
          </a:bodyPr>
          <a:lstStyle/>
          <a:p>
            <a:pPr>
              <a:spcBef>
                <a:spcPts val="0"/>
              </a:spcBef>
              <a:spcAft>
                <a:spcPts val="600"/>
              </a:spcAft>
            </a:pPr>
            <a:r>
              <a:rPr lang="en-US" sz="1600" dirty="0" smtClean="0"/>
              <a:t>State </a:t>
            </a:r>
            <a:r>
              <a:rPr lang="en-US" sz="1600" dirty="0"/>
              <a:t>agency partners </a:t>
            </a:r>
            <a:r>
              <a:rPr lang="en-US" sz="1600" dirty="0" smtClean="0"/>
              <a:t>including:</a:t>
            </a:r>
          </a:p>
          <a:p>
            <a:pPr lvl="1">
              <a:spcBef>
                <a:spcPts val="0"/>
              </a:spcBef>
              <a:spcAft>
                <a:spcPts val="0"/>
              </a:spcAft>
            </a:pPr>
            <a:r>
              <a:rPr lang="en-US" sz="1400" i="1" dirty="0" smtClean="0"/>
              <a:t>Department of Human </a:t>
            </a:r>
            <a:r>
              <a:rPr lang="en-US" sz="1400" i="1" dirty="0"/>
              <a:t>Services (DHS</a:t>
            </a:r>
            <a:r>
              <a:rPr lang="en-US" sz="1400" i="1" dirty="0" smtClean="0"/>
              <a:t>)</a:t>
            </a:r>
          </a:p>
          <a:p>
            <a:pPr lvl="1">
              <a:spcBef>
                <a:spcPts val="0"/>
              </a:spcBef>
              <a:spcAft>
                <a:spcPts val="0"/>
              </a:spcAft>
            </a:pPr>
            <a:r>
              <a:rPr lang="en-US" sz="1400" i="1" dirty="0"/>
              <a:t>Department of </a:t>
            </a:r>
            <a:r>
              <a:rPr lang="en-US" sz="1400" i="1" dirty="0" smtClean="0"/>
              <a:t>Health </a:t>
            </a:r>
            <a:r>
              <a:rPr lang="en-US" sz="1400" i="1" dirty="0"/>
              <a:t>(MDH</a:t>
            </a:r>
            <a:r>
              <a:rPr lang="en-US" sz="1400" i="1" dirty="0" smtClean="0"/>
              <a:t>)</a:t>
            </a:r>
          </a:p>
          <a:p>
            <a:pPr lvl="1">
              <a:spcBef>
                <a:spcPts val="0"/>
              </a:spcBef>
              <a:spcAft>
                <a:spcPts val="0"/>
              </a:spcAft>
            </a:pPr>
            <a:r>
              <a:rPr lang="en-US" sz="1400" i="1" dirty="0"/>
              <a:t>Department of </a:t>
            </a:r>
            <a:r>
              <a:rPr lang="en-US" sz="1400" i="1" dirty="0" smtClean="0"/>
              <a:t>Corrections </a:t>
            </a:r>
            <a:r>
              <a:rPr lang="en-US" sz="1400" i="1" dirty="0"/>
              <a:t>(</a:t>
            </a:r>
            <a:r>
              <a:rPr lang="en-US" sz="1400" i="1" dirty="0" smtClean="0"/>
              <a:t>DOC)</a:t>
            </a:r>
          </a:p>
          <a:p>
            <a:pPr lvl="1">
              <a:spcBef>
                <a:spcPts val="0"/>
              </a:spcBef>
              <a:spcAft>
                <a:spcPts val="0"/>
              </a:spcAft>
            </a:pPr>
            <a:r>
              <a:rPr lang="en-US" sz="1400" i="1" dirty="0" smtClean="0"/>
              <a:t>Minnesota Rehabilitation Services</a:t>
            </a:r>
          </a:p>
          <a:p>
            <a:pPr lvl="1">
              <a:spcBef>
                <a:spcPts val="0"/>
              </a:spcBef>
              <a:spcAft>
                <a:spcPts val="0"/>
              </a:spcAft>
            </a:pPr>
            <a:r>
              <a:rPr lang="en-US" sz="1400" i="1" dirty="0" smtClean="0"/>
              <a:t>Professional </a:t>
            </a:r>
            <a:r>
              <a:rPr lang="en-US" sz="1400" i="1" dirty="0"/>
              <a:t>Educator Licensing and Standards Board (PELSB</a:t>
            </a:r>
            <a:r>
              <a:rPr lang="en-US" sz="1400" i="1" dirty="0" smtClean="0"/>
              <a:t>)</a:t>
            </a:r>
          </a:p>
          <a:p>
            <a:pPr lvl="1">
              <a:spcBef>
                <a:spcPts val="0"/>
              </a:spcBef>
              <a:spcAft>
                <a:spcPts val="600"/>
              </a:spcAft>
            </a:pPr>
            <a:r>
              <a:rPr lang="en-US" sz="1400" i="1" dirty="0" smtClean="0"/>
              <a:t>Minnesota </a:t>
            </a:r>
            <a:r>
              <a:rPr lang="en-US" sz="1400" i="1" dirty="0"/>
              <a:t>Olmstead Implementation Office and </a:t>
            </a:r>
            <a:r>
              <a:rPr lang="en-US" sz="1400" i="1" dirty="0" smtClean="0"/>
              <a:t>Subcabinet</a:t>
            </a:r>
          </a:p>
          <a:p>
            <a:pPr>
              <a:spcBef>
                <a:spcPts val="0"/>
              </a:spcBef>
              <a:spcAft>
                <a:spcPts val="600"/>
              </a:spcAft>
            </a:pPr>
            <a:r>
              <a:rPr lang="en-US" sz="1600" dirty="0" smtClean="0"/>
              <a:t>Legislators </a:t>
            </a:r>
            <a:r>
              <a:rPr lang="en-US" sz="1600" dirty="0"/>
              <a:t>and </a:t>
            </a:r>
            <a:r>
              <a:rPr lang="en-US" sz="1600" dirty="0" smtClean="0"/>
              <a:t>staff </a:t>
            </a:r>
          </a:p>
          <a:p>
            <a:pPr>
              <a:spcBef>
                <a:spcPts val="0"/>
              </a:spcBef>
              <a:spcAft>
                <a:spcPts val="600"/>
              </a:spcAft>
            </a:pPr>
            <a:r>
              <a:rPr lang="en-US" sz="1600" dirty="0" smtClean="0"/>
              <a:t>MN </a:t>
            </a:r>
            <a:r>
              <a:rPr lang="en-US" sz="1600" dirty="0"/>
              <a:t>school superintendents, business officials and transportation </a:t>
            </a:r>
            <a:r>
              <a:rPr lang="en-US" sz="1600" dirty="0" smtClean="0"/>
              <a:t>directors </a:t>
            </a:r>
          </a:p>
          <a:p>
            <a:pPr>
              <a:spcBef>
                <a:spcPts val="0"/>
              </a:spcBef>
              <a:spcAft>
                <a:spcPts val="600"/>
              </a:spcAft>
            </a:pPr>
            <a:r>
              <a:rPr lang="en-US" sz="1600" dirty="0" smtClean="0"/>
              <a:t>Special </a:t>
            </a:r>
            <a:r>
              <a:rPr lang="en-US" sz="1600" dirty="0"/>
              <a:t>education directors and special education </a:t>
            </a:r>
            <a:r>
              <a:rPr lang="en-US" sz="1600" dirty="0" smtClean="0"/>
              <a:t>teachers</a:t>
            </a:r>
          </a:p>
          <a:p>
            <a:pPr>
              <a:spcBef>
                <a:spcPts val="0"/>
              </a:spcBef>
              <a:spcAft>
                <a:spcPts val="600"/>
              </a:spcAft>
            </a:pPr>
            <a:r>
              <a:rPr lang="en-US" sz="1600" dirty="0" smtClean="0"/>
              <a:t>School board members (districts</a:t>
            </a:r>
            <a:r>
              <a:rPr lang="en-US" sz="1600" dirty="0"/>
              <a:t>, charter schools, cooperatives</a:t>
            </a:r>
            <a:r>
              <a:rPr lang="en-US" sz="1600" dirty="0" smtClean="0"/>
              <a:t>) </a:t>
            </a:r>
          </a:p>
          <a:p>
            <a:pPr>
              <a:spcBef>
                <a:spcPts val="0"/>
              </a:spcBef>
              <a:spcAft>
                <a:spcPts val="600"/>
              </a:spcAft>
            </a:pPr>
            <a:r>
              <a:rPr lang="en-US" sz="1600" dirty="0" smtClean="0"/>
              <a:t>Education organization directors </a:t>
            </a:r>
            <a:r>
              <a:rPr lang="en-US" sz="1600" dirty="0"/>
              <a:t>and </a:t>
            </a:r>
            <a:r>
              <a:rPr lang="en-US" sz="1600" dirty="0" smtClean="0"/>
              <a:t>staff </a:t>
            </a:r>
            <a:r>
              <a:rPr lang="en-US" sz="1600" dirty="0"/>
              <a:t>(MN School Boards Assoc., Education MN, MN Rural Education Assoc., Assoc. of Metropolitan School Districts</a:t>
            </a:r>
            <a:r>
              <a:rPr lang="en-US" sz="1600" dirty="0" smtClean="0"/>
              <a:t>)</a:t>
            </a:r>
          </a:p>
          <a:p>
            <a:pPr>
              <a:spcBef>
                <a:spcPts val="0"/>
              </a:spcBef>
              <a:spcAft>
                <a:spcPts val="600"/>
              </a:spcAft>
            </a:pPr>
            <a:r>
              <a:rPr lang="en-US" sz="1600" dirty="0" smtClean="0"/>
              <a:t>MN </a:t>
            </a:r>
            <a:r>
              <a:rPr lang="en-US" sz="1600" dirty="0"/>
              <a:t>Administrators for Special Education (MASE</a:t>
            </a:r>
            <a:r>
              <a:rPr lang="en-US" sz="1600" dirty="0" smtClean="0"/>
              <a:t>) and MN </a:t>
            </a:r>
            <a:r>
              <a:rPr lang="en-US" sz="1600" dirty="0"/>
              <a:t>Association of School Administrators (MASA</a:t>
            </a:r>
            <a:r>
              <a:rPr lang="en-US" sz="1600" dirty="0" smtClean="0"/>
              <a:t>)</a:t>
            </a:r>
          </a:p>
          <a:p>
            <a:pPr>
              <a:spcBef>
                <a:spcPts val="0"/>
              </a:spcBef>
              <a:spcAft>
                <a:spcPts val="600"/>
              </a:spcAft>
            </a:pPr>
            <a:r>
              <a:rPr lang="en-US" sz="1600" dirty="0" smtClean="0"/>
              <a:t>Advocacy organizations </a:t>
            </a:r>
            <a:r>
              <a:rPr lang="en-US" sz="1600" dirty="0"/>
              <a:t>(PACER, ARC, </a:t>
            </a:r>
            <a:r>
              <a:rPr lang="en-US" sz="1600" dirty="0" smtClean="0"/>
              <a:t>NAMI) </a:t>
            </a:r>
          </a:p>
          <a:p>
            <a:pPr>
              <a:spcBef>
                <a:spcPts val="0"/>
              </a:spcBef>
              <a:spcAft>
                <a:spcPts val="600"/>
              </a:spcAft>
            </a:pPr>
            <a:r>
              <a:rPr lang="en-US" sz="1600" dirty="0" smtClean="0"/>
              <a:t>Students </a:t>
            </a:r>
            <a:r>
              <a:rPr lang="en-US" sz="1600" dirty="0"/>
              <a:t>and </a:t>
            </a:r>
            <a:r>
              <a:rPr lang="en-US" sz="1600" dirty="0" smtClean="0"/>
              <a:t>parents </a:t>
            </a:r>
          </a:p>
          <a:p>
            <a:pPr>
              <a:spcBef>
                <a:spcPts val="0"/>
              </a:spcBef>
              <a:spcAft>
                <a:spcPts val="600"/>
              </a:spcAft>
            </a:pPr>
            <a:r>
              <a:rPr lang="en-US" sz="1600" dirty="0" smtClean="0"/>
              <a:t>General public</a:t>
            </a:r>
            <a:endParaRPr lang="en-US" sz="1600"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14</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education.state.mn.us</a:t>
            </a:r>
            <a:endParaRPr lang="en-US" dirty="0">
              <a:solidFill>
                <a:srgbClr val="003865"/>
              </a:solidFill>
            </a:endParaRPr>
          </a:p>
        </p:txBody>
      </p:sp>
    </p:spTree>
    <p:extLst>
      <p:ext uri="{BB962C8B-B14F-4D97-AF65-F5344CB8AC3E}">
        <p14:creationId xmlns:p14="http://schemas.microsoft.com/office/powerpoint/2010/main" val="3006733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t>Individualized Education Program and Due Process</a:t>
            </a:r>
          </a:p>
        </p:txBody>
      </p:sp>
      <p:sp>
        <p:nvSpPr>
          <p:cNvPr id="3" name="Text Placeholder 2"/>
          <p:cNvSpPr>
            <a:spLocks noGrp="1"/>
          </p:cNvSpPr>
          <p:nvPr>
            <p:ph type="body" sz="quarter" idx="13"/>
          </p:nvPr>
        </p:nvSpPr>
        <p:spPr/>
        <p:txBody>
          <a:bodyPr/>
          <a:lstStyle/>
          <a:p>
            <a:r>
              <a:rPr lang="en-US" dirty="0" smtClean="0"/>
              <a:t>Marikay </a:t>
            </a:r>
            <a:r>
              <a:rPr lang="en-US" dirty="0" err="1" smtClean="0"/>
              <a:t>Canaga</a:t>
            </a:r>
            <a:r>
              <a:rPr lang="en-US" dirty="0" smtClean="0"/>
              <a:t> Litzau</a:t>
            </a:r>
          </a:p>
          <a:p>
            <a:r>
              <a:rPr lang="en-US" dirty="0" smtClean="0"/>
              <a:t>Director of Compliance and Assistance</a:t>
            </a:r>
            <a:endParaRPr lang="en-US" dirty="0"/>
          </a:p>
        </p:txBody>
      </p:sp>
      <p:sp>
        <p:nvSpPr>
          <p:cNvPr id="4" name="Date Placeholder 3"/>
          <p:cNvSpPr>
            <a:spLocks noGrp="1"/>
          </p:cNvSpPr>
          <p:nvPr>
            <p:ph type="dt" sz="half" idx="10"/>
          </p:nvPr>
        </p:nvSpPr>
        <p:spPr/>
        <p:txBody>
          <a:bodyPr/>
          <a:lstStyle/>
          <a:p>
            <a:fld id="{D094F804-653A-41F1-A565-1098D9DEB37A}" type="datetime1">
              <a:rPr lang="en-US" smtClean="0"/>
              <a:t>2/4/2019</a:t>
            </a:fld>
            <a:endParaRPr lang="en-US" dirty="0"/>
          </a:p>
        </p:txBody>
      </p:sp>
      <p:sp>
        <p:nvSpPr>
          <p:cNvPr id="5" name="Footer Placeholder 4"/>
          <p:cNvSpPr>
            <a:spLocks noGrp="1"/>
          </p:cNvSpPr>
          <p:nvPr>
            <p:ph type="ftr" sz="quarter" idx="12"/>
          </p:nvPr>
        </p:nvSpPr>
        <p:spPr/>
        <p:txBody>
          <a:bodyPr/>
          <a:lstStyle/>
          <a:p>
            <a:r>
              <a:rPr lang="en-US" smtClean="0"/>
              <a:t>Leading for educational excellence and equity, every day for every one. </a:t>
            </a:r>
            <a:r>
              <a:rPr lang="en-US" smtClean="0">
                <a:solidFill>
                  <a:schemeClr val="accent2"/>
                </a:solidFill>
              </a:rPr>
              <a:t>|</a:t>
            </a:r>
            <a:r>
              <a:rPr lang="en-US" smtClean="0"/>
              <a:t> education.mn.gov</a:t>
            </a:r>
            <a:endParaRPr lang="en-US"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15</a:t>
            </a:fld>
            <a:endParaRPr lang="en-US" dirty="0"/>
          </a:p>
        </p:txBody>
      </p:sp>
    </p:spTree>
    <p:extLst>
      <p:ext uri="{BB962C8B-B14F-4D97-AF65-F5344CB8AC3E}">
        <p14:creationId xmlns:p14="http://schemas.microsoft.com/office/powerpoint/2010/main" val="36590980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2052" name="Picture 4" descr="This is a picture of the words independent living which is the third component within secondary transition planning." title="Independent Liv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74578" y="3571915"/>
            <a:ext cx="1835065"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Plus 10" descr="This is a picture of a plus sign between the postsecondary and independent living pictures." title="Picture of a plus sign"/>
          <p:cNvSpPr/>
          <p:nvPr/>
        </p:nvSpPr>
        <p:spPr>
          <a:xfrm>
            <a:off x="7121742" y="4029115"/>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pic>
        <p:nvPicPr>
          <p:cNvPr id="2050" name="Picture 2" descr="This is a picture of the word employment.  Employment is one of the measurable goal areas within secondary transition planning." title="Employ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5117" y="3698177"/>
            <a:ext cx="2306829" cy="1737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Plus 6" descr="This is a picture of a plus sign which is positioned between the employment and postsecondary picture." title="Picture of a plus sign"/>
          <p:cNvSpPr/>
          <p:nvPr/>
        </p:nvSpPr>
        <p:spPr>
          <a:xfrm>
            <a:off x="3839333" y="3983395"/>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pic>
        <p:nvPicPr>
          <p:cNvPr id="2051" name="Picture 3" descr="This is a picture of a textbook with many symbols such as a microscope, wrench, globe, computers, and more that highlights a variety of careers within postsecondary education." title="Pictur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3443" y="3606737"/>
            <a:ext cx="1920239" cy="192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838199" y="1537855"/>
            <a:ext cx="10730345" cy="4639108"/>
          </a:xfrm>
        </p:spPr>
        <p:txBody>
          <a:bodyPr>
            <a:normAutofit fontScale="92500"/>
          </a:bodyPr>
          <a:lstStyle/>
          <a:p>
            <a:pPr marL="0" indent="0">
              <a:buNone/>
            </a:pPr>
            <a:r>
              <a:rPr lang="en-US" sz="2700" dirty="0"/>
              <a:t>The purpose of IDEA is to ensure that all children with disabilities </a:t>
            </a:r>
            <a:r>
              <a:rPr lang="en-US" sz="2700" dirty="0" smtClean="0"/>
              <a:t>have available </a:t>
            </a:r>
            <a:r>
              <a:rPr lang="en-US" sz="2700" dirty="0"/>
              <a:t>to them a free and appropriate public education (FAPE) </a:t>
            </a:r>
            <a:r>
              <a:rPr lang="en-US" sz="2700" dirty="0" smtClean="0"/>
              <a:t>that emphasizes </a:t>
            </a:r>
            <a:r>
              <a:rPr lang="en-US" sz="2700" dirty="0"/>
              <a:t>special education and related services designed to </a:t>
            </a:r>
            <a:r>
              <a:rPr lang="en-US" sz="2700" dirty="0" smtClean="0"/>
              <a:t>meet their </a:t>
            </a:r>
            <a:r>
              <a:rPr lang="en-US" sz="2700" dirty="0"/>
              <a:t>unique needs and </a:t>
            </a:r>
            <a:r>
              <a:rPr lang="en-US" sz="2700" b="1" dirty="0">
                <a:solidFill>
                  <a:schemeClr val="accent2"/>
                </a:solidFill>
              </a:rPr>
              <a:t>prepare them</a:t>
            </a:r>
            <a:r>
              <a:rPr lang="en-US" sz="2700" b="1" dirty="0"/>
              <a:t> for further </a:t>
            </a:r>
            <a:r>
              <a:rPr lang="en-US" sz="2700" b="1" dirty="0" smtClean="0"/>
              <a:t>education, employment </a:t>
            </a:r>
            <a:r>
              <a:rPr lang="en-US" sz="2700" b="1" dirty="0"/>
              <a:t>and independent living</a:t>
            </a:r>
            <a:r>
              <a:rPr lang="en-US" sz="2700" dirty="0"/>
              <a:t>. </a:t>
            </a:r>
            <a:endParaRPr lang="en-US" sz="2700" dirty="0" smtClean="0"/>
          </a:p>
          <a:p>
            <a:endParaRPr lang="en-US" dirty="0"/>
          </a:p>
          <a:p>
            <a:endParaRPr lang="en-US" dirty="0" smtClean="0"/>
          </a:p>
          <a:p>
            <a:endParaRPr lang="en-US" dirty="0"/>
          </a:p>
          <a:p>
            <a:pPr marL="457200" lvl="1" indent="0" algn="r">
              <a:buNone/>
            </a:pPr>
            <a:endParaRPr lang="en-US" dirty="0" smtClean="0"/>
          </a:p>
          <a:p>
            <a:pPr marL="457200" lvl="1" indent="0" algn="r">
              <a:buNone/>
            </a:pPr>
            <a:r>
              <a:rPr lang="en-US" dirty="0" smtClean="0"/>
              <a:t>34 </a:t>
            </a:r>
            <a:r>
              <a:rPr lang="en-US" dirty="0"/>
              <a:t>C.F.R. § 300.1(a)</a:t>
            </a:r>
          </a:p>
          <a:p>
            <a:endParaRPr lang="en-US" dirty="0"/>
          </a:p>
        </p:txBody>
      </p:sp>
      <p:sp>
        <p:nvSpPr>
          <p:cNvPr id="2" name="Title 1"/>
          <p:cNvSpPr>
            <a:spLocks noGrp="1"/>
          </p:cNvSpPr>
          <p:nvPr>
            <p:ph type="title"/>
          </p:nvPr>
        </p:nvSpPr>
        <p:spPr/>
        <p:txBody>
          <a:bodyPr>
            <a:normAutofit fontScale="90000"/>
          </a:bodyPr>
          <a:lstStyle/>
          <a:p>
            <a:r>
              <a:rPr lang="en-US" dirty="0" smtClean="0"/>
              <a:t>The Purpose of the Individuals with Disabilities Education Act (IDEA)</a:t>
            </a:r>
            <a:endParaRPr lang="en-US" dirty="0"/>
          </a:p>
        </p:txBody>
      </p:sp>
      <p:sp>
        <p:nvSpPr>
          <p:cNvPr id="12" name="Footer Placeholder 6"/>
          <p:cNvSpPr>
            <a:spLocks noGrp="1"/>
          </p:cNvSpPr>
          <p:nvPr>
            <p:ph type="ftr" sz="quarter" idx="13"/>
          </p:nvPr>
        </p:nvSpPr>
        <p:spPr>
          <a:xfrm>
            <a:off x="2885256" y="6356350"/>
            <a:ext cx="6421487"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education.state.mn.us</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2375433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Education Process</a:t>
            </a:r>
            <a:endParaRPr lang="en-US" dirty="0"/>
          </a:p>
        </p:txBody>
      </p:sp>
      <p:pic>
        <p:nvPicPr>
          <p:cNvPr id="8" name="Picture 2" descr="Circle Diagram illustrating the Special Education Process. Illustration as follows:&#10;Evaluation Report: Identifies present levels of performance and educational needs; leads to&#10;IEP PLAAFP: Describes current levels for educational needs (identified from ER, Progress Reports, IEP Team updates, etc.) and how disability impacts progress and participation in general education; leads to&#10;Measurable Annual Goals: address educational needs by desbribing what the child can reasonably be expected to accomplish within one year; leads to&#10;Measurable short-term objectives and benchmarks: outline the intermediate steps between a child's present level of performance and the annual goal; leads to&#10;Progress Reports: describe progress on annual goals and short term objectives and the extent to which progress is sufficient for the child to meet the annual goal by the end of the year. Informs the reevaluation, revisions to current IEP, or annual IEP; leads to Evaluation Report&#10;OR&#10;arrows over to IEP PLAAFP when Progress Reports inform present levels for reevaluation and/or PLAAFP for next IEP." title="Special Education Process Diagram"/>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58465" y="1526808"/>
            <a:ext cx="6848278" cy="5194667"/>
          </a:xfrm>
        </p:spPr>
      </p:pic>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A198C9B-0587-4A1E-9E03-E4C9FE222F08}"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241826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Initial Eligibility for Special Education</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3" name="Content Placeholder 2"/>
          <p:cNvSpPr>
            <a:spLocks noGrp="1"/>
          </p:cNvSpPr>
          <p:nvPr>
            <p:ph idx="1"/>
          </p:nvPr>
        </p:nvSpPr>
        <p:spPr>
          <a:xfrm>
            <a:off x="363255" y="1335281"/>
            <a:ext cx="11348581" cy="5386194"/>
          </a:xfrm>
        </p:spPr>
        <p:txBody>
          <a:bodyPr/>
          <a:lstStyle/>
          <a:p>
            <a:r>
              <a:rPr lang="en-US" sz="3600" dirty="0"/>
              <a:t>The evaluation team determines if the student is a “child with a disability,” as described in federal and state law, and identifies the student’s educational needs. </a:t>
            </a:r>
          </a:p>
          <a:p>
            <a:pPr marL="0" indent="0" algn="r">
              <a:spcBef>
                <a:spcPts val="0"/>
              </a:spcBef>
              <a:spcAft>
                <a:spcPts val="600"/>
              </a:spcAft>
              <a:buNone/>
            </a:pPr>
            <a:r>
              <a:rPr lang="en-US" sz="2000" i="1" dirty="0"/>
              <a:t>34 C.F.R. §§ 300.306</a:t>
            </a:r>
            <a:r>
              <a:rPr lang="en-US" sz="2000" dirty="0"/>
              <a:t> through </a:t>
            </a:r>
            <a:r>
              <a:rPr lang="en-US" sz="2000" i="1" dirty="0"/>
              <a:t>300.311</a:t>
            </a:r>
          </a:p>
          <a:p>
            <a:pPr marL="0" indent="0" algn="r">
              <a:spcBef>
                <a:spcPts val="0"/>
              </a:spcBef>
              <a:spcAft>
                <a:spcPts val="600"/>
              </a:spcAft>
              <a:buNone/>
            </a:pPr>
            <a:r>
              <a:rPr lang="en-US" sz="2000" i="1" dirty="0"/>
              <a:t>Minn. R. 3525.1325</a:t>
            </a:r>
            <a:r>
              <a:rPr lang="en-US" sz="2000" dirty="0"/>
              <a:t> through </a:t>
            </a:r>
            <a:r>
              <a:rPr lang="en-US" sz="2000" i="1" dirty="0" smtClean="0"/>
              <a:t>3525.1354</a:t>
            </a:r>
            <a:endParaRPr lang="en-US" sz="2800" dirty="0"/>
          </a:p>
          <a:p>
            <a:pPr>
              <a:spcBef>
                <a:spcPts val="2400"/>
              </a:spcBef>
            </a:pPr>
            <a:r>
              <a:rPr lang="en-US" sz="3600" dirty="0"/>
              <a:t>A student must meet the specific criteria for one (or more) of the disability categories outlined in law. </a:t>
            </a:r>
          </a:p>
        </p:txBody>
      </p:sp>
    </p:spTree>
    <p:extLst>
      <p:ext uri="{BB962C8B-B14F-4D97-AF65-F5344CB8AC3E}">
        <p14:creationId xmlns:p14="http://schemas.microsoft.com/office/powerpoint/2010/main" val="26309159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a:t>
            </a:r>
            <a:r>
              <a:rPr lang="en-US" dirty="0" smtClean="0"/>
              <a:t>IEP Process </a:t>
            </a:r>
            <a:r>
              <a:rPr lang="en-US" dirty="0"/>
              <a:t>and Due Process Requirements</a:t>
            </a:r>
            <a:br>
              <a:rPr lang="en-US" dirty="0"/>
            </a:br>
            <a:endParaRPr lang="en-US" dirty="0"/>
          </a:p>
        </p:txBody>
      </p:sp>
      <p:sp>
        <p:nvSpPr>
          <p:cNvPr id="3" name="Content Placeholder 2"/>
          <p:cNvSpPr>
            <a:spLocks noGrp="1"/>
          </p:cNvSpPr>
          <p:nvPr>
            <p:ph idx="1"/>
          </p:nvPr>
        </p:nvSpPr>
        <p:spPr/>
        <p:txBody>
          <a:bodyPr/>
          <a:lstStyle/>
          <a:p>
            <a:r>
              <a:rPr lang="en-US" sz="3600" b="1" dirty="0" smtClean="0"/>
              <a:t>Determining Eligibility:</a:t>
            </a:r>
          </a:p>
          <a:p>
            <a:r>
              <a:rPr lang="en-US" sz="3600" dirty="0" smtClean="0"/>
              <a:t>Parent and district discuss the results and then an individualized education program (IEP) team meeting is held (it can be held at same time as the eligibility meeting).</a:t>
            </a:r>
            <a:endParaRPr lang="en-US" sz="3600" dirty="0"/>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2021394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Special Education Overview</a:t>
            </a:r>
            <a:endParaRPr lang="en-US" sz="5400" dirty="0"/>
          </a:p>
        </p:txBody>
      </p:sp>
      <p:sp>
        <p:nvSpPr>
          <p:cNvPr id="3" name="Text Placeholder 2"/>
          <p:cNvSpPr>
            <a:spLocks noGrp="1"/>
          </p:cNvSpPr>
          <p:nvPr>
            <p:ph type="body" sz="quarter" idx="13"/>
          </p:nvPr>
        </p:nvSpPr>
        <p:spPr/>
        <p:txBody>
          <a:bodyPr/>
          <a:lstStyle/>
          <a:p>
            <a:r>
              <a:rPr lang="en-US" dirty="0" smtClean="0"/>
              <a:t>Robyn Widley</a:t>
            </a:r>
          </a:p>
          <a:p>
            <a:r>
              <a:rPr lang="en-US" dirty="0" smtClean="0"/>
              <a:t>Director of Special Education</a:t>
            </a:r>
            <a:endParaRPr lang="en-US" dirty="0"/>
          </a:p>
        </p:txBody>
      </p:sp>
      <p:sp>
        <p:nvSpPr>
          <p:cNvPr id="4" name="Date Placeholder 3"/>
          <p:cNvSpPr>
            <a:spLocks noGrp="1"/>
          </p:cNvSpPr>
          <p:nvPr>
            <p:ph type="dt" sz="half" idx="10"/>
          </p:nvPr>
        </p:nvSpPr>
        <p:spPr/>
        <p:txBody>
          <a:bodyPr/>
          <a:lstStyle/>
          <a:p>
            <a:fld id="{D094F804-653A-41F1-A565-1098D9DEB37A}" type="datetime1">
              <a:rPr lang="en-US" smtClean="0"/>
              <a:t>2/4/2019</a:t>
            </a:fld>
            <a:endParaRPr lang="en-US" dirty="0"/>
          </a:p>
        </p:txBody>
      </p:sp>
      <p:sp>
        <p:nvSpPr>
          <p:cNvPr id="5" name="Footer Placeholder 4"/>
          <p:cNvSpPr>
            <a:spLocks noGrp="1"/>
          </p:cNvSpPr>
          <p:nvPr>
            <p:ph type="ftr" sz="quarter" idx="12"/>
          </p:nvPr>
        </p:nvSpPr>
        <p:spPr/>
        <p:txBody>
          <a:bodyPr/>
          <a:lstStyle/>
          <a:p>
            <a:r>
              <a:rPr lang="en-US" smtClean="0"/>
              <a:t>Leading for educational excellence and equity, every day for every one. </a:t>
            </a:r>
            <a:r>
              <a:rPr lang="en-US" smtClean="0">
                <a:solidFill>
                  <a:schemeClr val="accent2"/>
                </a:solidFill>
              </a:rPr>
              <a:t>|</a:t>
            </a:r>
            <a:r>
              <a:rPr lang="en-US" smtClean="0"/>
              <a:t> education.mn.gov</a:t>
            </a:r>
            <a:endParaRPr lang="en-US"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2</a:t>
            </a:fld>
            <a:endParaRPr lang="en-US" dirty="0"/>
          </a:p>
        </p:txBody>
      </p:sp>
    </p:spTree>
    <p:extLst>
      <p:ext uri="{BB962C8B-B14F-4D97-AF65-F5344CB8AC3E}">
        <p14:creationId xmlns:p14="http://schemas.microsoft.com/office/powerpoint/2010/main" val="3099544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IEP Team membership</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 </a:t>
            </a:r>
            <a:r>
              <a:rPr lang="en-US" sz="3600" b="1" dirty="0" smtClean="0"/>
              <a:t>IEP Team </a:t>
            </a:r>
          </a:p>
          <a:p>
            <a:r>
              <a:rPr lang="en-US" sz="3600" dirty="0" smtClean="0"/>
              <a:t>General Education teacher, special education teacher, administrative designee, parent, others invited as appropriate, including the student.</a:t>
            </a:r>
          </a:p>
          <a:p>
            <a:r>
              <a:rPr lang="en-US" sz="3600" dirty="0"/>
              <a:t>The members have the knowledge and expertise to explain the assessment information, understand the general education curriculum, and have expertise in the area of special education.  An administrative designee is required and that person must have the authority to commit district resources. </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20207066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a:t>
            </a:r>
            <a:r>
              <a:rPr lang="en-US" dirty="0"/>
              <a:t>Process Requirements</a:t>
            </a:r>
          </a:p>
        </p:txBody>
      </p:sp>
      <p:sp>
        <p:nvSpPr>
          <p:cNvPr id="3" name="Content Placeholder 2"/>
          <p:cNvSpPr>
            <a:spLocks noGrp="1"/>
          </p:cNvSpPr>
          <p:nvPr>
            <p:ph idx="1"/>
          </p:nvPr>
        </p:nvSpPr>
        <p:spPr/>
        <p:txBody>
          <a:bodyPr>
            <a:normAutofit lnSpcReduction="10000"/>
          </a:bodyPr>
          <a:lstStyle/>
          <a:p>
            <a:r>
              <a:rPr lang="en-US" sz="3600" b="1" dirty="0" smtClean="0"/>
              <a:t>IEP Team Meeting and Membership:</a:t>
            </a:r>
          </a:p>
          <a:p>
            <a:pPr marL="342900" indent="-342900">
              <a:buFont typeface="Arial" panose="020B0604020202020204" pitchFamily="34" charset="0"/>
              <a:buChar char="•"/>
            </a:pPr>
            <a:r>
              <a:rPr lang="en-US" sz="3600" dirty="0" smtClean="0"/>
              <a:t>The District must schedule the meeting at a mutually agreed upon time and place and inform parents of the meeting to ensure that at least one parent is able to participate.</a:t>
            </a:r>
          </a:p>
          <a:p>
            <a:pPr marL="342900" indent="-342900">
              <a:buFont typeface="Arial" panose="020B0604020202020204" pitchFamily="34" charset="0"/>
              <a:buChar char="•"/>
            </a:pPr>
            <a:r>
              <a:rPr lang="en-US" sz="3600" dirty="0" smtClean="0"/>
              <a:t>The IEP team must meet the state and federal requirements for membership.</a:t>
            </a:r>
          </a:p>
          <a:p>
            <a:endParaRPr lang="en-US" sz="3600" dirty="0" smtClean="0"/>
          </a:p>
          <a:p>
            <a:endParaRPr lang="en-US" dirty="0" smtClean="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608986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IEP Components</a:t>
            </a:r>
            <a:endParaRPr lang="en-US" dirty="0"/>
          </a:p>
        </p:txBody>
      </p:sp>
      <p:sp>
        <p:nvSpPr>
          <p:cNvPr id="3" name="Content Placeholder 2"/>
          <p:cNvSpPr>
            <a:spLocks noGrp="1"/>
          </p:cNvSpPr>
          <p:nvPr>
            <p:ph idx="1"/>
          </p:nvPr>
        </p:nvSpPr>
        <p:spPr/>
        <p:txBody>
          <a:bodyPr>
            <a:normAutofit fontScale="77500" lnSpcReduction="20000"/>
          </a:bodyPr>
          <a:lstStyle/>
          <a:p>
            <a:r>
              <a:rPr lang="en-US" sz="3600" b="1" dirty="0" smtClean="0"/>
              <a:t>A description of the student’s present levels of academic achievement and functional performance. </a:t>
            </a:r>
          </a:p>
          <a:p>
            <a:pPr marL="1143000" lvl="1" indent="-457200"/>
            <a:r>
              <a:rPr lang="en-US" sz="3600" dirty="0" smtClean="0"/>
              <a:t>This </a:t>
            </a:r>
            <a:r>
              <a:rPr lang="en-US" sz="3600" dirty="0"/>
              <a:t>must include a statement of how the student’s disability affects the student’s involvement and progress in the general education curriculum.</a:t>
            </a:r>
          </a:p>
          <a:p>
            <a:r>
              <a:rPr lang="en-US" sz="3600" b="1" dirty="0" smtClean="0"/>
              <a:t>Measurable annual goals and short term objectives/benchmarks  (academic and functional). </a:t>
            </a:r>
          </a:p>
          <a:p>
            <a:pPr marL="1143000" lvl="1" indent="-457200"/>
            <a:r>
              <a:rPr lang="en-US" sz="3600" dirty="0" smtClean="0"/>
              <a:t>They must be designed to meet the student’s needs to enable the student to be involved in and make progress in the general education curriculum.</a:t>
            </a:r>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9114343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IEP Components</a:t>
            </a:r>
            <a:endParaRPr lang="en-US" dirty="0"/>
          </a:p>
        </p:txBody>
      </p:sp>
      <p:sp>
        <p:nvSpPr>
          <p:cNvPr id="3" name="Content Placeholder 2"/>
          <p:cNvSpPr>
            <a:spLocks noGrp="1"/>
          </p:cNvSpPr>
          <p:nvPr>
            <p:ph idx="1"/>
          </p:nvPr>
        </p:nvSpPr>
        <p:spPr/>
        <p:txBody>
          <a:bodyPr>
            <a:noAutofit/>
          </a:bodyPr>
          <a:lstStyle/>
          <a:p>
            <a:r>
              <a:rPr lang="en-US" sz="3200" b="1" dirty="0" smtClean="0"/>
              <a:t>Progress Reporting</a:t>
            </a:r>
          </a:p>
          <a:p>
            <a:pPr marL="1143000" lvl="1" indent="-457200"/>
            <a:r>
              <a:rPr lang="en-US" sz="3200" dirty="0" smtClean="0"/>
              <a:t>Description of when and how progress reporting will occur,</a:t>
            </a:r>
          </a:p>
          <a:p>
            <a:pPr marL="1143000" lvl="1" indent="-457200"/>
            <a:r>
              <a:rPr lang="en-US" sz="3200" dirty="0" smtClean="0"/>
              <a:t>Description of how progress on IEP goals will be measured, and </a:t>
            </a:r>
          </a:p>
          <a:p>
            <a:pPr marL="1143000" lvl="1" indent="-457200"/>
            <a:r>
              <a:rPr lang="en-US" sz="3200" dirty="0" smtClean="0"/>
              <a:t>Describe </a:t>
            </a:r>
            <a:r>
              <a:rPr lang="en-US" sz="3200" dirty="0"/>
              <a:t>the</a:t>
            </a:r>
            <a:r>
              <a:rPr lang="en-US" sz="3200" dirty="0" smtClean="0"/>
              <a:t> special </a:t>
            </a:r>
            <a:r>
              <a:rPr lang="en-US" sz="3200" dirty="0"/>
              <a:t>education and related </a:t>
            </a:r>
            <a:r>
              <a:rPr lang="en-US" sz="3200" dirty="0" smtClean="0"/>
              <a:t>services the student will receive.</a:t>
            </a:r>
            <a:endParaRPr lang="en-US" sz="3200"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dirty="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dirty="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42773161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IEP Components Continued</a:t>
            </a:r>
            <a:endParaRPr lang="en-US" dirty="0"/>
          </a:p>
        </p:txBody>
      </p:sp>
      <p:sp>
        <p:nvSpPr>
          <p:cNvPr id="3" name="Content Placeholder 2"/>
          <p:cNvSpPr>
            <a:spLocks noGrp="1"/>
          </p:cNvSpPr>
          <p:nvPr>
            <p:ph idx="1"/>
          </p:nvPr>
        </p:nvSpPr>
        <p:spPr/>
        <p:txBody>
          <a:bodyPr>
            <a:normAutofit/>
          </a:bodyPr>
          <a:lstStyle/>
          <a:p>
            <a:pPr>
              <a:lnSpc>
                <a:spcPct val="90000"/>
              </a:lnSpc>
            </a:pPr>
            <a:r>
              <a:rPr lang="en-US" sz="2800" b="1" dirty="0" smtClean="0"/>
              <a:t>Supplementary </a:t>
            </a:r>
            <a:r>
              <a:rPr lang="en-US" sz="2800" b="1" dirty="0"/>
              <a:t>Aids and </a:t>
            </a:r>
            <a:r>
              <a:rPr lang="en-US" sz="2800" b="1" dirty="0" smtClean="0"/>
              <a:t>Services </a:t>
            </a:r>
            <a:r>
              <a:rPr lang="en-US" sz="2800" dirty="0" smtClean="0"/>
              <a:t>(program modifications, accommodations and supports).</a:t>
            </a:r>
            <a:endParaRPr lang="en-US" sz="2800" dirty="0"/>
          </a:p>
          <a:p>
            <a:pPr>
              <a:lnSpc>
                <a:spcPct val="90000"/>
              </a:lnSpc>
            </a:pPr>
            <a:r>
              <a:rPr lang="en-US" sz="2800" b="1" dirty="0"/>
              <a:t>Least Restrictive Environment (LRE): </a:t>
            </a:r>
            <a:r>
              <a:rPr lang="en-US" sz="2800" dirty="0" smtClean="0"/>
              <a:t>How </a:t>
            </a:r>
            <a:r>
              <a:rPr lang="en-US" sz="2800" dirty="0"/>
              <a:t>often will the student not be with nondisabled peers during general education curriculum, </a:t>
            </a:r>
            <a:r>
              <a:rPr lang="en-US" sz="2800" dirty="0" smtClean="0"/>
              <a:t>and extracurricular </a:t>
            </a:r>
            <a:r>
              <a:rPr lang="en-US" sz="2800" dirty="0"/>
              <a:t>and nonacademic </a:t>
            </a:r>
            <a:r>
              <a:rPr lang="en-US" sz="2800" dirty="0" smtClean="0"/>
              <a:t>activities.</a:t>
            </a:r>
          </a:p>
          <a:p>
            <a:pPr>
              <a:lnSpc>
                <a:spcPct val="90000"/>
              </a:lnSpc>
            </a:pPr>
            <a:r>
              <a:rPr lang="en-US" sz="2800" b="1" dirty="0" smtClean="0"/>
              <a:t>When services are projected to begin, and the anticipated frequency, location and duration of the services and modifications.</a:t>
            </a:r>
            <a:endParaRPr lang="en-US" sz="2800" b="1" dirty="0"/>
          </a:p>
          <a:p>
            <a:pPr lvl="1" indent="0">
              <a:buNone/>
            </a:pPr>
            <a:endParaRPr lang="en-US" dirty="0" smtClean="0"/>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24745660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IEP Components included if appropriate for the student</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sz="2800" b="1" dirty="0" smtClean="0"/>
              <a:t>State </a:t>
            </a:r>
            <a:r>
              <a:rPr lang="en-US" sz="2800" b="1" dirty="0"/>
              <a:t>and districtwide </a:t>
            </a:r>
            <a:r>
              <a:rPr lang="en-US" sz="2800" b="1" dirty="0" smtClean="0"/>
              <a:t>assessment - a</a:t>
            </a:r>
            <a:r>
              <a:rPr lang="en-US" sz="2800" dirty="0" smtClean="0"/>
              <a:t>ppropriate accommodation(s) </a:t>
            </a:r>
            <a:r>
              <a:rPr lang="en-US" sz="2800" dirty="0"/>
              <a:t>needed for </a:t>
            </a:r>
            <a:r>
              <a:rPr lang="en-US" sz="2800" dirty="0" smtClean="0"/>
              <a:t>or </a:t>
            </a:r>
            <a:r>
              <a:rPr lang="en-US" sz="2800" dirty="0"/>
              <a:t>a statement of why a student is unable to take the regular state or district wide assessment and why particular selected alternative assessment is </a:t>
            </a:r>
            <a:r>
              <a:rPr lang="en-US" sz="2800" dirty="0" smtClean="0"/>
              <a:t>appropriate.</a:t>
            </a:r>
          </a:p>
          <a:p>
            <a:pPr marL="457200" indent="-457200">
              <a:buFont typeface="Arial" panose="020B0604020202020204" pitchFamily="34" charset="0"/>
              <a:buChar char="•"/>
            </a:pPr>
            <a:r>
              <a:rPr lang="en-US" sz="2800" b="1" dirty="0" smtClean="0"/>
              <a:t>Transfer of Rights by age of majority </a:t>
            </a:r>
            <a:r>
              <a:rPr lang="en-US" sz="2800" dirty="0" smtClean="0"/>
              <a:t>(not later than one year before the student reaches the age of majority under state law)  - inform the student of their rights under IDEA Part B.</a:t>
            </a:r>
          </a:p>
          <a:p>
            <a:r>
              <a:rPr lang="en-US" sz="2800" dirty="0"/>
              <a:t>	</a:t>
            </a:r>
            <a:r>
              <a:rPr lang="en-US" sz="2800" dirty="0" smtClean="0"/>
              <a:t>.</a:t>
            </a:r>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14530143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altLang="en-US" sz="4400" dirty="0" smtClean="0"/>
              <a:t>Transition Services Component</a:t>
            </a:r>
            <a:endParaRPr lang="en-US" sz="4400" dirty="0"/>
          </a:p>
        </p:txBody>
      </p:sp>
      <p:sp>
        <p:nvSpPr>
          <p:cNvPr id="2" name="Content Placeholder 1"/>
          <p:cNvSpPr>
            <a:spLocks noGrp="1"/>
          </p:cNvSpPr>
          <p:nvPr>
            <p:ph idx="1"/>
          </p:nvPr>
        </p:nvSpPr>
        <p:spPr>
          <a:xfrm>
            <a:off x="375781" y="1620079"/>
            <a:ext cx="11273425" cy="4736271"/>
          </a:xfrm>
        </p:spPr>
        <p:txBody>
          <a:bodyPr>
            <a:noAutofit/>
          </a:bodyPr>
          <a:lstStyle/>
          <a:p>
            <a:r>
              <a:rPr lang="en-US" sz="3200" b="1" dirty="0" smtClean="0"/>
              <a:t>Transition services </a:t>
            </a:r>
            <a:r>
              <a:rPr lang="en-US" sz="2600" dirty="0" smtClean="0"/>
              <a:t>– to be provided during grade nine.</a:t>
            </a:r>
          </a:p>
          <a:p>
            <a:pPr lvl="1"/>
            <a:r>
              <a:rPr lang="en-US" sz="2800" b="0" dirty="0"/>
              <a:t>Produce a </a:t>
            </a:r>
            <a:r>
              <a:rPr lang="en-US" sz="2800" b="1" dirty="0">
                <a:solidFill>
                  <a:schemeClr val="accent2"/>
                </a:solidFill>
              </a:rPr>
              <a:t>results-oriented</a:t>
            </a:r>
            <a:r>
              <a:rPr lang="en-US" sz="2800" b="0" dirty="0"/>
              <a:t> IEP process</a:t>
            </a:r>
            <a:r>
              <a:rPr lang="en-US" sz="2800" b="0" dirty="0" smtClean="0"/>
              <a:t>;</a:t>
            </a:r>
          </a:p>
          <a:p>
            <a:pPr lvl="1"/>
            <a:r>
              <a:rPr lang="en-US" sz="2800" b="0" dirty="0"/>
              <a:t>Focus on </a:t>
            </a:r>
            <a:r>
              <a:rPr lang="en-US" sz="2800" b="1" dirty="0"/>
              <a:t>improving the academic and functional achievement </a:t>
            </a:r>
            <a:r>
              <a:rPr lang="en-US" sz="2800" b="0" dirty="0"/>
              <a:t>of the </a:t>
            </a:r>
            <a:r>
              <a:rPr lang="en-US" sz="2800" b="0" dirty="0" smtClean="0"/>
              <a:t>child;</a:t>
            </a:r>
          </a:p>
          <a:p>
            <a:pPr lvl="1"/>
            <a:r>
              <a:rPr lang="en-US" altLang="en-US" sz="2800" b="0" dirty="0" smtClean="0"/>
              <a:t>Facilitate </a:t>
            </a:r>
            <a:r>
              <a:rPr lang="en-US" altLang="en-US" sz="2800" b="1" dirty="0">
                <a:solidFill>
                  <a:schemeClr val="accent2"/>
                </a:solidFill>
              </a:rPr>
              <a:t>movement</a:t>
            </a:r>
            <a:r>
              <a:rPr lang="en-US" altLang="en-US" sz="2800" b="0" dirty="0"/>
              <a:t> from school to post-school activities;</a:t>
            </a:r>
          </a:p>
          <a:p>
            <a:pPr lvl="1"/>
            <a:r>
              <a:rPr lang="en-US" altLang="en-US" sz="2800" b="1" dirty="0">
                <a:solidFill>
                  <a:schemeClr val="accent2"/>
                </a:solidFill>
              </a:rPr>
              <a:t>Based on child's </a:t>
            </a:r>
            <a:r>
              <a:rPr lang="en-US" altLang="en-US" sz="2800" b="1" dirty="0" smtClean="0">
                <a:solidFill>
                  <a:schemeClr val="accent2"/>
                </a:solidFill>
              </a:rPr>
              <a:t>needs</a:t>
            </a:r>
            <a:r>
              <a:rPr lang="en-US" altLang="en-US" sz="2800" dirty="0"/>
              <a:t>.</a:t>
            </a:r>
            <a:endParaRPr lang="en-US" altLang="en-US" sz="2800" b="0" dirty="0" smtClean="0"/>
          </a:p>
          <a:p>
            <a:pPr lvl="1"/>
            <a:endParaRPr lang="en-US" altLang="en-US" sz="2600" i="1" dirty="0"/>
          </a:p>
          <a:p>
            <a:pPr lvl="1"/>
            <a:endParaRPr lang="en-US" altLang="en-US" sz="2600" i="1" dirty="0" smtClean="0"/>
          </a:p>
          <a:p>
            <a:pPr marL="457200" lvl="1" indent="0">
              <a:buNone/>
            </a:pPr>
            <a:r>
              <a:rPr lang="en-US" altLang="en-US" sz="2000" i="1" dirty="0" smtClean="0"/>
              <a:t>							</a:t>
            </a:r>
          </a:p>
          <a:p>
            <a:pPr lvl="1"/>
            <a:endParaRPr lang="en-US" sz="2600" dirty="0" smtClean="0"/>
          </a:p>
          <a:p>
            <a:pPr lvl="1"/>
            <a:endParaRPr lang="en-US" sz="2600" dirty="0"/>
          </a:p>
          <a:p>
            <a:pPr lvl="1"/>
            <a:endParaRPr lang="en-US" sz="2600" dirty="0"/>
          </a:p>
          <a:p>
            <a:endParaRPr lang="en-US" sz="2600"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7FA44-02FD-4485-B373-A98F0B4349C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13228626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Due Process Requirements:</a:t>
            </a:r>
            <a:br>
              <a:rPr lang="en-US" dirty="0" smtClean="0"/>
            </a:br>
            <a:r>
              <a:rPr lang="en-US" dirty="0" smtClean="0"/>
              <a:t>Prior Written Notice</a:t>
            </a:r>
            <a:endParaRPr lang="en-US" dirty="0"/>
          </a:p>
        </p:txBody>
      </p:sp>
      <p:sp>
        <p:nvSpPr>
          <p:cNvPr id="3" name="Content Placeholder 2"/>
          <p:cNvSpPr>
            <a:spLocks noGrp="1"/>
          </p:cNvSpPr>
          <p:nvPr>
            <p:ph idx="1"/>
          </p:nvPr>
        </p:nvSpPr>
        <p:spPr>
          <a:xfrm>
            <a:off x="673813" y="1535906"/>
            <a:ext cx="10515600" cy="4351338"/>
          </a:xfrm>
        </p:spPr>
        <p:txBody>
          <a:bodyPr/>
          <a:lstStyle/>
          <a:p>
            <a:r>
              <a:rPr lang="en-US" sz="2800" dirty="0" smtClean="0"/>
              <a:t>The </a:t>
            </a:r>
            <a:r>
              <a:rPr lang="en-US" sz="2800" dirty="0"/>
              <a:t>District </a:t>
            </a:r>
            <a:r>
              <a:rPr lang="en-US" sz="2800" dirty="0" smtClean="0"/>
              <a:t>provides </a:t>
            </a:r>
            <a:r>
              <a:rPr lang="en-US" sz="2800" dirty="0"/>
              <a:t>the parent with a prior written notice and proposed </a:t>
            </a:r>
            <a:r>
              <a:rPr lang="en-US" sz="2800" dirty="0" smtClean="0"/>
              <a:t>IEP - the </a:t>
            </a:r>
            <a:r>
              <a:rPr lang="en-US" sz="2800" dirty="0"/>
              <a:t>parent must consent to an initial IEP.  If it is a revised IEP, the notice informs the parent the IEP will go into effect 14 calendar days from the date it was sent to the parent.</a:t>
            </a:r>
          </a:p>
          <a:p>
            <a:r>
              <a:rPr lang="en-US" sz="2800" dirty="0"/>
              <a:t>If the parent objects to the proposed IEP – the District must set up a conciliation conference unless the parent refuses.  Parent may request mediation, facilitated team meeting or another IEP meeting.</a:t>
            </a:r>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24D5D47-1752-4D84-8BFB-C2F71A34C932}"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spTree>
    <p:extLst>
      <p:ext uri="{BB962C8B-B14F-4D97-AF65-F5344CB8AC3E}">
        <p14:creationId xmlns:p14="http://schemas.microsoft.com/office/powerpoint/2010/main" val="35727248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nSpc>
                <a:spcPct val="100000"/>
              </a:lnSpc>
              <a:spcBef>
                <a:spcPts val="0"/>
              </a:spcBef>
              <a:spcAft>
                <a:spcPts val="1000"/>
              </a:spcAft>
              <a:buClr>
                <a:srgbClr val="003865"/>
              </a:buClr>
              <a:tabLst/>
            </a:pPr>
            <a:r>
              <a:rPr lang="en-US" sz="3200" dirty="0">
                <a:solidFill>
                  <a:srgbClr val="FFFFFF"/>
                </a:solidFill>
                <a:ea typeface="+mn-ea"/>
                <a:cs typeface="+mn-cs"/>
              </a:rPr>
              <a:t>In what areas </a:t>
            </a:r>
            <a:r>
              <a:rPr lang="en-US" sz="3200" dirty="0" smtClean="0">
                <a:solidFill>
                  <a:srgbClr val="FFFFFF"/>
                </a:solidFill>
                <a:ea typeface="+mn-ea"/>
                <a:cs typeface="+mn-cs"/>
              </a:rPr>
              <a:t>do </a:t>
            </a:r>
            <a:r>
              <a:rPr lang="en-US" sz="3200" dirty="0">
                <a:solidFill>
                  <a:srgbClr val="FFFFFF"/>
                </a:solidFill>
                <a:ea typeface="+mn-ea"/>
                <a:cs typeface="+mn-cs"/>
              </a:rPr>
              <a:t>Minnesota </a:t>
            </a:r>
            <a:r>
              <a:rPr lang="en-US" sz="3200" dirty="0" smtClean="0">
                <a:solidFill>
                  <a:srgbClr val="FFFFFF"/>
                </a:solidFill>
                <a:ea typeface="+mn-ea"/>
                <a:cs typeface="+mn-cs"/>
              </a:rPr>
              <a:t>rules and statutes exceed</a:t>
            </a:r>
            <a:br>
              <a:rPr lang="en-US" sz="3200" dirty="0" smtClean="0">
                <a:solidFill>
                  <a:srgbClr val="FFFFFF"/>
                </a:solidFill>
                <a:ea typeface="+mn-ea"/>
                <a:cs typeface="+mn-cs"/>
              </a:rPr>
            </a:br>
            <a:r>
              <a:rPr lang="en-US" sz="3200" dirty="0" smtClean="0">
                <a:solidFill>
                  <a:srgbClr val="FFFFFF"/>
                </a:solidFill>
                <a:ea typeface="+mn-ea"/>
                <a:cs typeface="+mn-cs"/>
              </a:rPr>
              <a:t>Federal </a:t>
            </a:r>
            <a:r>
              <a:rPr lang="en-US" sz="3200" dirty="0">
                <a:solidFill>
                  <a:srgbClr val="FFFFFF"/>
                </a:solidFill>
                <a:ea typeface="+mn-ea"/>
                <a:cs typeface="+mn-cs"/>
              </a:rPr>
              <a:t>IDEA Requirements?</a:t>
            </a:r>
          </a:p>
        </p:txBody>
      </p:sp>
      <p:sp>
        <p:nvSpPr>
          <p:cNvPr id="3" name="Text Placeholder 2"/>
          <p:cNvSpPr>
            <a:spLocks noGrp="1"/>
          </p:cNvSpPr>
          <p:nvPr>
            <p:ph type="body" sz="quarter" idx="13"/>
          </p:nvPr>
        </p:nvSpPr>
        <p:spPr/>
        <p:txBody>
          <a:bodyPr/>
          <a:lstStyle/>
          <a:p>
            <a:r>
              <a:rPr lang="en-US" i="1" dirty="0" smtClean="0"/>
              <a:t>See Handout: Section 608 Memorandum</a:t>
            </a:r>
            <a:endParaRPr lang="en-US" i="1" dirty="0"/>
          </a:p>
        </p:txBody>
      </p:sp>
      <p:sp>
        <p:nvSpPr>
          <p:cNvPr id="4" name="Date Placeholder 3"/>
          <p:cNvSpPr>
            <a:spLocks noGrp="1"/>
          </p:cNvSpPr>
          <p:nvPr>
            <p:ph type="dt" sz="half" idx="10"/>
          </p:nvPr>
        </p:nvSpPr>
        <p:spPr/>
        <p:txBody>
          <a:bodyPr/>
          <a:lstStyle/>
          <a:p>
            <a:fld id="{D094F804-653A-41F1-A565-1098D9DEB37A}" type="datetime1">
              <a:rPr lang="en-US" smtClean="0"/>
              <a:t>2/4/2019</a:t>
            </a:fld>
            <a:endParaRPr lang="en-US" dirty="0"/>
          </a:p>
        </p:txBody>
      </p:sp>
      <p:sp>
        <p:nvSpPr>
          <p:cNvPr id="5" name="Footer Placeholder 4"/>
          <p:cNvSpPr>
            <a:spLocks noGrp="1"/>
          </p:cNvSpPr>
          <p:nvPr>
            <p:ph type="ftr" sz="quarter" idx="12"/>
          </p:nvPr>
        </p:nvSpPr>
        <p:spPr/>
        <p:txBody>
          <a:bodyPr/>
          <a:lstStyle/>
          <a:p>
            <a:r>
              <a:rPr lang="en-US" smtClean="0"/>
              <a:t>Leading for educational excellence and equity, every day for every one. </a:t>
            </a:r>
            <a:r>
              <a:rPr lang="en-US" smtClean="0">
                <a:solidFill>
                  <a:schemeClr val="accent2"/>
                </a:solidFill>
              </a:rPr>
              <a:t>|</a:t>
            </a:r>
            <a:r>
              <a:rPr lang="en-US" smtClean="0"/>
              <a:t> education.mn.gov</a:t>
            </a:r>
            <a:endParaRPr lang="en-US"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28</a:t>
            </a:fld>
            <a:endParaRPr lang="en-US" dirty="0"/>
          </a:p>
        </p:txBody>
      </p:sp>
    </p:spTree>
    <p:extLst>
      <p:ext uri="{BB962C8B-B14F-4D97-AF65-F5344CB8AC3E}">
        <p14:creationId xmlns:p14="http://schemas.microsoft.com/office/powerpoint/2010/main" val="3019393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2212733"/>
            <a:ext cx="10515600" cy="1472163"/>
          </a:xfrm>
        </p:spPr>
        <p:txBody>
          <a:bodyPr/>
          <a:lstStyle/>
          <a:p>
            <a:r>
              <a:rPr lang="en-US" dirty="0" smtClean="0"/>
              <a:t>Thank you!</a:t>
            </a:r>
            <a:endParaRPr lang="en-US" dirty="0"/>
          </a:p>
        </p:txBody>
      </p:sp>
      <p:sp>
        <p:nvSpPr>
          <p:cNvPr id="8" name="Text Placeholder 7"/>
          <p:cNvSpPr>
            <a:spLocks noGrp="1"/>
          </p:cNvSpPr>
          <p:nvPr>
            <p:ph type="body" sz="quarter" idx="13"/>
          </p:nvPr>
        </p:nvSpPr>
        <p:spPr>
          <a:xfrm>
            <a:off x="838200" y="3684897"/>
            <a:ext cx="3227962" cy="2517600"/>
          </a:xfrm>
        </p:spPr>
        <p:txBody>
          <a:bodyPr/>
          <a:lstStyle/>
          <a:p>
            <a:r>
              <a:rPr lang="en-US" sz="2700" b="1" dirty="0" smtClean="0"/>
              <a:t>Daron Korte</a:t>
            </a:r>
          </a:p>
          <a:p>
            <a:r>
              <a:rPr lang="en-US" sz="2200" i="1" dirty="0" smtClean="0"/>
              <a:t>daron.korte@state.mn.us</a:t>
            </a:r>
          </a:p>
          <a:p>
            <a:r>
              <a:rPr lang="en-US" sz="2200" dirty="0" smtClean="0"/>
              <a:t>651.582.8215</a:t>
            </a:r>
            <a:endParaRPr lang="en-US" sz="2200" dirty="0"/>
          </a:p>
        </p:txBody>
      </p:sp>
      <p:sp>
        <p:nvSpPr>
          <p:cNvPr id="4" name="Date Placeholder 3"/>
          <p:cNvSpPr>
            <a:spLocks noGrp="1"/>
          </p:cNvSpPr>
          <p:nvPr>
            <p:ph type="dt" sz="half" idx="10"/>
          </p:nvPr>
        </p:nvSpPr>
        <p:spPr/>
        <p:txBody>
          <a:bodyPr/>
          <a:lstStyle/>
          <a:p>
            <a:fld id="{D094F804-653A-41F1-A565-1098D9DEB37A}" type="datetime1">
              <a:rPr lang="en-US" smtClean="0"/>
              <a:t>2/4/2019</a:t>
            </a:fld>
            <a:endParaRPr lang="en-US" dirty="0"/>
          </a:p>
        </p:txBody>
      </p:sp>
      <p:sp>
        <p:nvSpPr>
          <p:cNvPr id="6" name="Slide Number Placeholder 5"/>
          <p:cNvSpPr>
            <a:spLocks noGrp="1"/>
          </p:cNvSpPr>
          <p:nvPr>
            <p:ph type="sldNum" sz="quarter" idx="11"/>
          </p:nvPr>
        </p:nvSpPr>
        <p:spPr/>
        <p:txBody>
          <a:bodyPr/>
          <a:lstStyle/>
          <a:p>
            <a:fld id="{48F63A3B-78C7-47BE-AE5E-E10140E04643}" type="slidenum">
              <a:rPr lang="en-US" smtClean="0"/>
              <a:pPr/>
              <a:t>29</a:t>
            </a:fld>
            <a:endParaRPr lang="en-US" dirty="0"/>
          </a:p>
        </p:txBody>
      </p:sp>
      <p:sp>
        <p:nvSpPr>
          <p:cNvPr id="9" name="Text Placeholder 7"/>
          <p:cNvSpPr txBox="1">
            <a:spLocks/>
          </p:cNvSpPr>
          <p:nvPr/>
        </p:nvSpPr>
        <p:spPr>
          <a:xfrm>
            <a:off x="4397307" y="3679357"/>
            <a:ext cx="3397385" cy="2517600"/>
          </a:xfrm>
          <a:prstGeom prst="rect">
            <a:avLst/>
          </a:prstGeom>
        </p:spPr>
        <p:txBody>
          <a:bodyPr vert="horz" lIns="91440" tIns="45720" rIns="91440" bIns="45720" rtlCol="0" anchor="ctr">
            <a:normAutofit/>
          </a:bodyPr>
          <a:lstStyle>
            <a:lvl1pPr marL="0" indent="0" algn="ctr" defTabSz="914400" rtl="0" eaLnBrk="1" latinLnBrk="0" hangingPunct="1">
              <a:lnSpc>
                <a:spcPct val="100000"/>
              </a:lnSpc>
              <a:spcBef>
                <a:spcPts val="0"/>
              </a:spcBef>
              <a:spcAft>
                <a:spcPts val="1000"/>
              </a:spcAft>
              <a:buClr>
                <a:schemeClr val="accent1"/>
              </a:buClr>
              <a:buFont typeface="Arial" panose="020B0604020202020204" pitchFamily="34" charset="0"/>
              <a:buNone/>
              <a:defRPr sz="2500" kern="1200" baseline="0">
                <a:solidFill>
                  <a:schemeClr val="bg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700" b="1" dirty="0" smtClean="0"/>
              <a:t>Marikay </a:t>
            </a:r>
            <a:r>
              <a:rPr lang="en-US" sz="2700" b="1" dirty="0" err="1" smtClean="0"/>
              <a:t>Canaga</a:t>
            </a:r>
            <a:r>
              <a:rPr lang="en-US" sz="2700" b="1" dirty="0" smtClean="0"/>
              <a:t> Litzau</a:t>
            </a:r>
          </a:p>
          <a:p>
            <a:r>
              <a:rPr lang="en-US" sz="2200" i="1" dirty="0" smtClean="0"/>
              <a:t>marikay.litzau@state.mn.us</a:t>
            </a:r>
          </a:p>
          <a:p>
            <a:r>
              <a:rPr lang="en-US" sz="2200" dirty="0" smtClean="0"/>
              <a:t>651.582.8459</a:t>
            </a:r>
            <a:endParaRPr lang="en-US" sz="2200" dirty="0"/>
          </a:p>
        </p:txBody>
      </p:sp>
      <p:sp>
        <p:nvSpPr>
          <p:cNvPr id="10" name="Text Placeholder 7"/>
          <p:cNvSpPr txBox="1">
            <a:spLocks/>
          </p:cNvSpPr>
          <p:nvPr/>
        </p:nvSpPr>
        <p:spPr>
          <a:xfrm>
            <a:off x="8125838" y="3679357"/>
            <a:ext cx="3227962" cy="2517600"/>
          </a:xfrm>
          <a:prstGeom prst="rect">
            <a:avLst/>
          </a:prstGeom>
        </p:spPr>
        <p:txBody>
          <a:bodyPr vert="horz" lIns="91440" tIns="45720" rIns="91440" bIns="45720" rtlCol="0" anchor="ctr">
            <a:normAutofit/>
          </a:bodyPr>
          <a:lstStyle>
            <a:lvl1pPr marL="0" indent="0" algn="ctr" defTabSz="914400" rtl="0" eaLnBrk="1" latinLnBrk="0" hangingPunct="1">
              <a:lnSpc>
                <a:spcPct val="100000"/>
              </a:lnSpc>
              <a:spcBef>
                <a:spcPts val="0"/>
              </a:spcBef>
              <a:spcAft>
                <a:spcPts val="1000"/>
              </a:spcAft>
              <a:buClr>
                <a:schemeClr val="accent1"/>
              </a:buClr>
              <a:buFont typeface="Arial" panose="020B0604020202020204" pitchFamily="34" charset="0"/>
              <a:buNone/>
              <a:defRPr sz="2500" kern="1200" baseline="0">
                <a:solidFill>
                  <a:schemeClr val="bg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700" b="1" dirty="0" smtClean="0"/>
              <a:t>Robyn Widley</a:t>
            </a:r>
          </a:p>
          <a:p>
            <a:r>
              <a:rPr lang="en-US" sz="2200" i="1" dirty="0" smtClean="0"/>
              <a:t>robyn.widley@state.mn.us</a:t>
            </a:r>
          </a:p>
          <a:p>
            <a:r>
              <a:rPr lang="en-US" sz="2200" dirty="0" smtClean="0"/>
              <a:t>651.582.1143</a:t>
            </a:r>
            <a:endParaRPr lang="en-US" sz="2200" dirty="0"/>
          </a:p>
        </p:txBody>
      </p:sp>
    </p:spTree>
    <p:extLst>
      <p:ext uri="{BB962C8B-B14F-4D97-AF65-F5344CB8AC3E}">
        <p14:creationId xmlns:p14="http://schemas.microsoft.com/office/powerpoint/2010/main" val="1361731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Individuals with Disabilities Education Act</a:t>
            </a:r>
          </a:p>
        </p:txBody>
      </p:sp>
      <p:sp>
        <p:nvSpPr>
          <p:cNvPr id="3" name="Content Placeholder 2"/>
          <p:cNvSpPr>
            <a:spLocks noGrp="1"/>
          </p:cNvSpPr>
          <p:nvPr>
            <p:ph idx="1"/>
          </p:nvPr>
        </p:nvSpPr>
        <p:spPr/>
        <p:txBody>
          <a:bodyPr>
            <a:normAutofit fontScale="92500" lnSpcReduction="20000"/>
          </a:bodyPr>
          <a:lstStyle/>
          <a:p>
            <a:r>
              <a:rPr lang="en-US" dirty="0"/>
              <a:t>IDEA</a:t>
            </a:r>
          </a:p>
          <a:p>
            <a:pPr marL="342900" indent="-342900">
              <a:buFont typeface="Arial" panose="020B0604020202020204" pitchFamily="34" charset="0"/>
              <a:buChar char="•"/>
            </a:pPr>
            <a:r>
              <a:rPr lang="en-US" dirty="0"/>
              <a:t>Federal legislation to ensure that students with disabling conditions receive a free and appropriate public education to meet their unique needs.</a:t>
            </a:r>
          </a:p>
          <a:p>
            <a:pPr marL="342900" indent="-342900">
              <a:buFont typeface="Arial" panose="020B0604020202020204" pitchFamily="34" charset="0"/>
              <a:buChar char="•"/>
            </a:pPr>
            <a:r>
              <a:rPr lang="en-US" dirty="0"/>
              <a:t>Last reauthorized in 2004.</a:t>
            </a:r>
          </a:p>
          <a:p>
            <a:pPr marL="342900" indent="-342900">
              <a:buFont typeface="Arial" panose="020B0604020202020204" pitchFamily="34" charset="0"/>
              <a:buChar char="•"/>
            </a:pPr>
            <a:r>
              <a:rPr lang="en-US" dirty="0"/>
              <a:t>Federal law that includes accompanying regulations to provide guidance to state.</a:t>
            </a:r>
          </a:p>
          <a:p>
            <a:pPr marL="342900" indent="-342900">
              <a:buFont typeface="Arial" panose="020B0604020202020204" pitchFamily="34" charset="0"/>
              <a:buChar char="•"/>
            </a:pPr>
            <a:r>
              <a:rPr lang="en-US" dirty="0"/>
              <a:t>Citations: </a:t>
            </a:r>
          </a:p>
          <a:p>
            <a:pPr marL="1028700" lvl="1" indent="-342900"/>
            <a:r>
              <a:rPr lang="en-US" dirty="0"/>
              <a:t>20 USCS §§ 1400 et seq.</a:t>
            </a:r>
          </a:p>
          <a:p>
            <a:pPr marL="1028700" lvl="1" indent="-342900"/>
            <a:r>
              <a:rPr lang="en-US" dirty="0"/>
              <a:t>34 C.F.R.§ 300 et seq.</a:t>
            </a:r>
          </a:p>
          <a:p>
            <a:pPr marL="1028700" lvl="1" indent="-342900"/>
            <a:r>
              <a:rPr lang="en-US" dirty="0"/>
              <a:t>30 C.F.R. §§ 303 et seq.</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3</a:t>
            </a:fld>
            <a:endParaRPr lang="en-US" dirty="0"/>
          </a:p>
        </p:txBody>
      </p:sp>
      <p:sp>
        <p:nvSpPr>
          <p:cNvPr id="6" name="Footer Placeholder 5"/>
          <p:cNvSpPr>
            <a:spLocks noGrp="1"/>
          </p:cNvSpPr>
          <p:nvPr>
            <p:ph type="ftr" sz="quarter" idx="13"/>
          </p:nvPr>
        </p:nvSpPr>
        <p:spPr/>
        <p:txBody>
          <a:body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7309830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IDEA Part B and Part C</a:t>
            </a:r>
          </a:p>
        </p:txBody>
      </p:sp>
      <p:sp>
        <p:nvSpPr>
          <p:cNvPr id="3" name="Content Placeholder 2"/>
          <p:cNvSpPr>
            <a:spLocks noGrp="1"/>
          </p:cNvSpPr>
          <p:nvPr>
            <p:ph sz="half" idx="1"/>
          </p:nvPr>
        </p:nvSpPr>
        <p:spPr/>
        <p:txBody>
          <a:bodyPr/>
          <a:lstStyle/>
          <a:p>
            <a:r>
              <a:rPr lang="en-US" sz="2800" b="1" dirty="0" smtClean="0"/>
              <a:t>Part B</a:t>
            </a:r>
          </a:p>
          <a:p>
            <a:r>
              <a:rPr lang="en-US" dirty="0" smtClean="0"/>
              <a:t>Includes </a:t>
            </a:r>
            <a:r>
              <a:rPr lang="en-US" dirty="0"/>
              <a:t>educational funding and guidelines for children with disabilities ages 3 to 21</a:t>
            </a:r>
            <a:r>
              <a:rPr lang="en-US" dirty="0" smtClean="0"/>
              <a:t>.</a:t>
            </a:r>
            <a:endParaRPr lang="en-US" dirty="0"/>
          </a:p>
        </p:txBody>
      </p:sp>
      <p:sp>
        <p:nvSpPr>
          <p:cNvPr id="4" name="Content Placeholder 3"/>
          <p:cNvSpPr>
            <a:spLocks noGrp="1"/>
          </p:cNvSpPr>
          <p:nvPr>
            <p:ph sz="half" idx="2"/>
          </p:nvPr>
        </p:nvSpPr>
        <p:spPr/>
        <p:txBody>
          <a:bodyPr/>
          <a:lstStyle/>
          <a:p>
            <a:r>
              <a:rPr lang="en-US" sz="2800" b="1" dirty="0"/>
              <a:t>Part </a:t>
            </a:r>
            <a:r>
              <a:rPr lang="en-US" sz="2800" b="1" dirty="0" smtClean="0"/>
              <a:t>C</a:t>
            </a:r>
            <a:endParaRPr lang="en-US" sz="2800" b="1" dirty="0"/>
          </a:p>
          <a:p>
            <a:r>
              <a:rPr lang="en-US" dirty="0" smtClean="0"/>
              <a:t>Provides </a:t>
            </a:r>
            <a:r>
              <a:rPr lang="en-US" dirty="0"/>
              <a:t>guidelines concerning funding and services for children with disabilities and/or at risk conditions from birth to 3 years of age.</a:t>
            </a:r>
          </a:p>
        </p:txBody>
      </p:sp>
      <p:sp>
        <p:nvSpPr>
          <p:cNvPr id="5" name="Date Placeholder 4"/>
          <p:cNvSpPr>
            <a:spLocks noGrp="1"/>
          </p:cNvSpPr>
          <p:nvPr>
            <p:ph type="dt" sz="half" idx="10"/>
          </p:nvPr>
        </p:nvSpPr>
        <p:spPr/>
        <p:txBody>
          <a:bodyPr/>
          <a:lstStyle/>
          <a:p>
            <a:fld id="{7C198DD1-C477-482D-A126-3FBDD1778E48}" type="datetime1">
              <a:rPr lang="en-US" smtClean="0"/>
              <a:t>2/4/2019</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dirty="0"/>
          </a:p>
        </p:txBody>
      </p:sp>
      <p:sp>
        <p:nvSpPr>
          <p:cNvPr id="7" name="Footer Placeholder 6"/>
          <p:cNvSpPr>
            <a:spLocks noGrp="1"/>
          </p:cNvSpPr>
          <p:nvPr>
            <p:ph type="ftr" sz="quarter" idx="13"/>
          </p:nvPr>
        </p:nvSpPr>
        <p:spPr/>
        <p:txBody>
          <a:bodyPr/>
          <a:lstStyle/>
          <a:p>
            <a:r>
              <a:rPr lang="en-US" dirty="0" smtClean="0">
                <a:solidFill>
                  <a:srgbClr val="003865"/>
                </a:solidFill>
              </a:rPr>
              <a:t>Leading for educational excellence and equity, every day for every one.</a:t>
            </a:r>
            <a:r>
              <a:rPr lang="en-US" dirty="0" smtClean="0"/>
              <a:t> </a:t>
            </a:r>
            <a:r>
              <a:rPr lang="en-US" dirty="0" smtClean="0">
                <a:solidFill>
                  <a:schemeClr val="accent2"/>
                </a:solidFill>
              </a:rPr>
              <a:t>|</a:t>
            </a:r>
            <a:r>
              <a:rPr lang="en-US" dirty="0" smtClean="0"/>
              <a:t> </a:t>
            </a:r>
            <a:r>
              <a:rPr lang="en-US" dirty="0"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981799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B Services</a:t>
            </a:r>
          </a:p>
        </p:txBody>
      </p:sp>
      <p:sp>
        <p:nvSpPr>
          <p:cNvPr id="3" name="Content Placeholder 2"/>
          <p:cNvSpPr>
            <a:spLocks noGrp="1"/>
          </p:cNvSpPr>
          <p:nvPr>
            <p:ph idx="1"/>
          </p:nvPr>
        </p:nvSpPr>
        <p:spPr/>
        <p:txBody>
          <a:bodyPr/>
          <a:lstStyle/>
          <a:p>
            <a:r>
              <a:rPr lang="en-US" dirty="0"/>
              <a:t>Part B includes requirements related to child find, eligibility, and development of an Individualized Education Program that provide:</a:t>
            </a:r>
          </a:p>
          <a:p>
            <a:pPr marL="342900" indent="-342900">
              <a:buFont typeface="Arial" panose="020B0604020202020204" pitchFamily="34" charset="0"/>
              <a:buChar char="•"/>
            </a:pPr>
            <a:r>
              <a:rPr lang="en-US" dirty="0"/>
              <a:t>Free Appropriate Public Education (FAPE)in the least restrictive environment (LRE), also known as most integrated setting.</a:t>
            </a:r>
          </a:p>
          <a:p>
            <a:pPr marL="342900" indent="-342900">
              <a:buFont typeface="Arial" panose="020B0604020202020204" pitchFamily="34" charset="0"/>
              <a:buChar char="•"/>
            </a:pPr>
            <a:r>
              <a:rPr lang="en-US" dirty="0"/>
              <a:t>Instruction to enable students with disabilities to be involved in and make progress in grade level curriculum</a:t>
            </a:r>
            <a:r>
              <a:rPr lang="en-US" dirty="0" smtClean="0"/>
              <a:t>.</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5</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4049470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C Services</a:t>
            </a:r>
          </a:p>
        </p:txBody>
      </p:sp>
      <p:sp>
        <p:nvSpPr>
          <p:cNvPr id="3" name="Content Placeholder 2"/>
          <p:cNvSpPr>
            <a:spLocks noGrp="1"/>
          </p:cNvSpPr>
          <p:nvPr>
            <p:ph idx="1"/>
          </p:nvPr>
        </p:nvSpPr>
        <p:spPr/>
        <p:txBody>
          <a:bodyPr/>
          <a:lstStyle/>
          <a:p>
            <a:pPr marL="342900" lvl="1" indent="-342900"/>
            <a:r>
              <a:rPr lang="en-US" sz="2400" dirty="0"/>
              <a:t>Programming and services for infants and toddlers with disabilities ages birth to 3 and their families.</a:t>
            </a:r>
          </a:p>
          <a:p>
            <a:pPr marL="342900" indent="-342900">
              <a:buFont typeface="Arial" panose="020B0604020202020204" pitchFamily="34" charset="0"/>
              <a:buChar char="•"/>
            </a:pPr>
            <a:r>
              <a:rPr lang="en-US" sz="2400" dirty="0"/>
              <a:t>Doctors or parents can make referrals through Help Me Grow MN.</a:t>
            </a:r>
          </a:p>
          <a:p>
            <a:pPr marL="342900" indent="-342900">
              <a:buFont typeface="Arial" panose="020B0604020202020204" pitchFamily="34" charset="0"/>
              <a:buChar char="•"/>
            </a:pPr>
            <a:r>
              <a:rPr lang="en-US" sz="2400" dirty="0"/>
              <a:t>Specific services can be provided through an Individualized Family Service Plan (IFSP</a:t>
            </a:r>
            <a:r>
              <a:rPr lang="en-US" sz="2400" dirty="0" smtClean="0"/>
              <a:t>).</a:t>
            </a:r>
            <a:endParaRPr lang="en-US" sz="2400"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6</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2510641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Students with Disabilities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13 categories are used to identify children with disabilities ages birth through 21 in Minnesota as required in IDEA and Minnesota Rules 3525.1325 – 3525.1352.</a:t>
            </a:r>
          </a:p>
          <a:p>
            <a:pPr marL="342900" indent="-342900">
              <a:buFont typeface="Arial" panose="020B0604020202020204" pitchFamily="34" charset="0"/>
              <a:buChar char="•"/>
            </a:pPr>
            <a:r>
              <a:rPr lang="en-US" sz="2400" dirty="0"/>
              <a:t>Children are served from Birth – age 2 (Part C) and from </a:t>
            </a:r>
            <a:r>
              <a:rPr lang="en-US" sz="2400" dirty="0" smtClean="0"/>
              <a:t>3 </a:t>
            </a:r>
            <a:r>
              <a:rPr lang="en-US" sz="2400" dirty="0"/>
              <a:t>– 21 (Part B).</a:t>
            </a:r>
          </a:p>
          <a:p>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2/4/2019</a:t>
            </a:fld>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7</a:t>
            </a:fld>
            <a:endParaRPr lang="en-US" dirty="0"/>
          </a:p>
        </p:txBody>
      </p:sp>
      <p:sp>
        <p:nvSpPr>
          <p:cNvPr id="6" name="Footer Placeholder 5"/>
          <p:cNvSpPr>
            <a:spLocks noGrp="1"/>
          </p:cNvSpPr>
          <p:nvPr>
            <p:ph type="ftr" sz="quarter" idx="13"/>
          </p:nvPr>
        </p:nvSpPr>
        <p:spPr/>
        <p:txBody>
          <a:bodyPr/>
          <a:lstStyle/>
          <a:p>
            <a:r>
              <a:rPr lang="en-US" smtClean="0">
                <a:solidFill>
                  <a:srgbClr val="003865"/>
                </a:solidFill>
              </a:rPr>
              <a:t>Leading for educational excellence and equity, every day for every one.</a:t>
            </a:r>
            <a:r>
              <a:rPr lang="en-US" smtClean="0"/>
              <a:t> </a:t>
            </a:r>
            <a:r>
              <a:rPr lang="en-US" smtClean="0">
                <a:solidFill>
                  <a:schemeClr val="accent2"/>
                </a:solidFill>
              </a:rPr>
              <a:t>|</a:t>
            </a:r>
            <a:r>
              <a:rPr lang="en-US" smtClean="0"/>
              <a:t> </a:t>
            </a:r>
            <a:r>
              <a:rPr lang="en-US" smtClean="0">
                <a:solidFill>
                  <a:srgbClr val="003865"/>
                </a:solidFill>
              </a:rPr>
              <a:t>education.mn.gov</a:t>
            </a:r>
            <a:endParaRPr lang="en-US" dirty="0">
              <a:solidFill>
                <a:srgbClr val="003865"/>
              </a:solidFill>
            </a:endParaRPr>
          </a:p>
        </p:txBody>
      </p:sp>
    </p:spTree>
    <p:extLst>
      <p:ext uri="{BB962C8B-B14F-4D97-AF65-F5344CB8AC3E}">
        <p14:creationId xmlns:p14="http://schemas.microsoft.com/office/powerpoint/2010/main" val="3692634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13 Categorical </a:t>
            </a:r>
            <a:r>
              <a:rPr lang="en-US" dirty="0" smtClean="0"/>
              <a:t>Disabilities by Percent of Child Count </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A198C9B-0587-4A1E-9E03-E4C9FE222F08}" type="datetime1">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2/4/2019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Footer Placeholder 5"/>
          <p:cNvSpPr>
            <a:spLocks noGrp="1"/>
          </p:cNvSpPr>
          <p:nvPr>
            <p:ph type="ftr" sz="quarter" idx="13"/>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smtClean="0">
                <a:ln>
                  <a:noFill/>
                </a:ln>
                <a:solidFill>
                  <a:srgbClr val="003865"/>
                </a:solidFill>
                <a:effectLst/>
                <a:uLnTx/>
                <a:uFillTx/>
                <a:latin typeface="Calibri"/>
                <a:ea typeface="+mn-ea"/>
                <a:cs typeface="+mn-cs"/>
              </a:rPr>
              <a:t>Leading for educational excellence and equity, every day for every one.</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78BE21"/>
                </a:solidFill>
                <a:effectLst/>
                <a:uLnTx/>
                <a:uFillTx/>
                <a:latin typeface="Calibri"/>
                <a:ea typeface="+mn-ea"/>
                <a:cs typeface="+mn-cs"/>
              </a:rPr>
              <a:t>|</a:t>
            </a:r>
            <a:r>
              <a:rPr kumimoji="0" lang="en-US" sz="1200" b="0" i="0" u="none" strike="noStrike" kern="1200" cap="none" spc="0" normalizeH="0" baseline="0" noProof="0" smtClean="0">
                <a:ln>
                  <a:noFill/>
                </a:ln>
                <a:solidFill>
                  <a:srgbClr val="FFFFFF"/>
                </a:solidFill>
                <a:effectLst/>
                <a:uLnTx/>
                <a:uFillTx/>
                <a:latin typeface="Calibri"/>
                <a:ea typeface="+mn-ea"/>
                <a:cs typeface="+mn-cs"/>
              </a:rPr>
              <a:t> </a:t>
            </a:r>
            <a:r>
              <a:rPr kumimoji="0" lang="en-US" sz="1200" b="0" i="0" u="none" strike="noStrike" kern="1200" cap="none" spc="0" normalizeH="0" baseline="0" noProof="0" smtClean="0">
                <a:ln>
                  <a:noFill/>
                </a:ln>
                <a:solidFill>
                  <a:srgbClr val="003865"/>
                </a:solidFill>
                <a:effectLst/>
                <a:uLnTx/>
                <a:uFillTx/>
                <a:latin typeface="Calibri"/>
                <a:ea typeface="+mn-ea"/>
                <a:cs typeface="+mn-cs"/>
              </a:rPr>
              <a:t>education.mn.gov</a:t>
            </a:r>
            <a:endParaRPr kumimoji="0" lang="en-US" sz="1200" b="0" i="0" u="none" strike="noStrike" kern="1200" cap="none" spc="0" normalizeH="0" baseline="0" noProof="0" dirty="0">
              <a:ln>
                <a:noFill/>
              </a:ln>
              <a:solidFill>
                <a:srgbClr val="003865"/>
              </a:solidFill>
              <a:effectLst/>
              <a:uLnTx/>
              <a:uFillTx/>
              <a:latin typeface="Calibri"/>
              <a:ea typeface="+mn-ea"/>
              <a:cs typeface="+mn-cs"/>
            </a:endParaRPr>
          </a:p>
        </p:txBody>
      </p:sp>
      <p:graphicFrame>
        <p:nvGraphicFramePr>
          <p:cNvPr id="7" name="Content Placeholder 6" descr="This is a table showing the 13 disability classifications listed from most frequent identification to the least frequent identification. " title="13 Categorical Disabilities by Percent of Child Count "/>
          <p:cNvGraphicFramePr>
            <a:graphicFrameLocks noGrp="1"/>
          </p:cNvGraphicFramePr>
          <p:nvPr>
            <p:ph idx="1"/>
            <p:extLst>
              <p:ext uri="{D42A27DB-BD31-4B8C-83A1-F6EECF244321}">
                <p14:modId xmlns:p14="http://schemas.microsoft.com/office/powerpoint/2010/main" val="3324387219"/>
              </p:ext>
            </p:extLst>
          </p:nvPr>
        </p:nvGraphicFramePr>
        <p:xfrm>
          <a:off x="838200" y="1386293"/>
          <a:ext cx="10515600" cy="5403420"/>
        </p:xfrm>
        <a:graphic>
          <a:graphicData uri="http://schemas.openxmlformats.org/drawingml/2006/table">
            <a:tbl>
              <a:tblPr firstRow="1" bandRow="1">
                <a:tableStyleId>{5C22544A-7EE6-4342-B048-85BDC9FD1C3A}</a:tableStyleId>
              </a:tblPr>
              <a:tblGrid>
                <a:gridCol w="5521411">
                  <a:extLst>
                    <a:ext uri="{9D8B030D-6E8A-4147-A177-3AD203B41FA5}">
                      <a16:colId xmlns:a16="http://schemas.microsoft.com/office/drawing/2014/main" val="3694191548"/>
                    </a:ext>
                  </a:extLst>
                </a:gridCol>
                <a:gridCol w="2026508">
                  <a:extLst>
                    <a:ext uri="{9D8B030D-6E8A-4147-A177-3AD203B41FA5}">
                      <a16:colId xmlns:a16="http://schemas.microsoft.com/office/drawing/2014/main" val="1659738273"/>
                    </a:ext>
                  </a:extLst>
                </a:gridCol>
                <a:gridCol w="2967681">
                  <a:extLst>
                    <a:ext uri="{9D8B030D-6E8A-4147-A177-3AD203B41FA5}">
                      <a16:colId xmlns:a16="http://schemas.microsoft.com/office/drawing/2014/main" val="2058585653"/>
                    </a:ext>
                  </a:extLst>
                </a:gridCol>
              </a:tblGrid>
              <a:tr h="360228">
                <a:tc>
                  <a:txBody>
                    <a:bodyPr/>
                    <a:lstStyle/>
                    <a:p>
                      <a:r>
                        <a:rPr lang="en-US" sz="1700" dirty="0" smtClean="0"/>
                        <a:t>Primary Disability Classification</a:t>
                      </a:r>
                      <a:endParaRPr lang="en-US" sz="1700" dirty="0"/>
                    </a:p>
                  </a:txBody>
                  <a:tcPr/>
                </a:tc>
                <a:tc>
                  <a:txBody>
                    <a:bodyPr/>
                    <a:lstStyle/>
                    <a:p>
                      <a:pPr algn="ctr"/>
                      <a:r>
                        <a:rPr lang="en-US" sz="1700" dirty="0" smtClean="0"/>
                        <a:t>2018-19 Count</a:t>
                      </a:r>
                      <a:endParaRPr lang="en-US" sz="1700" dirty="0"/>
                    </a:p>
                  </a:txBody>
                  <a:tcPr/>
                </a:tc>
                <a:tc>
                  <a:txBody>
                    <a:bodyPr/>
                    <a:lstStyle/>
                    <a:p>
                      <a:pPr algn="ctr"/>
                      <a:r>
                        <a:rPr lang="en-US" sz="1700" dirty="0" smtClean="0"/>
                        <a:t>Percent</a:t>
                      </a:r>
                      <a:r>
                        <a:rPr lang="en-US" sz="1700" baseline="0" dirty="0" smtClean="0"/>
                        <a:t> of 2018-19 Child Count</a:t>
                      </a:r>
                      <a:endParaRPr lang="en-US" sz="1700" dirty="0"/>
                    </a:p>
                  </a:txBody>
                  <a:tcPr/>
                </a:tc>
                <a:extLst>
                  <a:ext uri="{0D108BD9-81ED-4DB2-BD59-A6C34878D82A}">
                    <a16:rowId xmlns:a16="http://schemas.microsoft.com/office/drawing/2014/main" val="4160734897"/>
                  </a:ext>
                </a:extLst>
              </a:tr>
              <a:tr h="360228">
                <a:tc>
                  <a:txBody>
                    <a:bodyPr/>
                    <a:lstStyle/>
                    <a:p>
                      <a:r>
                        <a:rPr lang="en-US" sz="1700" dirty="0" smtClean="0"/>
                        <a:t>Specific Learning Disability</a:t>
                      </a:r>
                      <a:endParaRPr lang="en-US" sz="1700" dirty="0"/>
                    </a:p>
                  </a:txBody>
                  <a:tcPr/>
                </a:tc>
                <a:tc>
                  <a:txBody>
                    <a:bodyPr/>
                    <a:lstStyle/>
                    <a:p>
                      <a:pPr algn="r"/>
                      <a:r>
                        <a:rPr lang="en-US" sz="1700" dirty="0" smtClean="0"/>
                        <a:t>33,834</a:t>
                      </a:r>
                      <a:endParaRPr lang="en-US" sz="1700" dirty="0"/>
                    </a:p>
                  </a:txBody>
                  <a:tcPr/>
                </a:tc>
                <a:tc>
                  <a:txBody>
                    <a:bodyPr/>
                    <a:lstStyle/>
                    <a:p>
                      <a:pPr algn="r"/>
                      <a:r>
                        <a:rPr lang="en-US" sz="1700" dirty="0" smtClean="0"/>
                        <a:t>22.9%</a:t>
                      </a:r>
                      <a:endParaRPr lang="en-US" sz="1700" dirty="0"/>
                    </a:p>
                  </a:txBody>
                  <a:tcPr/>
                </a:tc>
                <a:extLst>
                  <a:ext uri="{0D108BD9-81ED-4DB2-BD59-A6C34878D82A}">
                    <a16:rowId xmlns:a16="http://schemas.microsoft.com/office/drawing/2014/main" val="3990060373"/>
                  </a:ext>
                </a:extLst>
              </a:tr>
              <a:tr h="360228">
                <a:tc>
                  <a:txBody>
                    <a:bodyPr/>
                    <a:lstStyle/>
                    <a:p>
                      <a:r>
                        <a:rPr lang="en-US" sz="1700" dirty="0" smtClean="0"/>
                        <a:t>Speech</a:t>
                      </a:r>
                      <a:r>
                        <a:rPr lang="en-US" sz="1700" baseline="0" dirty="0" smtClean="0"/>
                        <a:t> or Language Impaired</a:t>
                      </a:r>
                      <a:endParaRPr lang="en-US" sz="1700" dirty="0"/>
                    </a:p>
                  </a:txBody>
                  <a:tcPr/>
                </a:tc>
                <a:tc>
                  <a:txBody>
                    <a:bodyPr/>
                    <a:lstStyle/>
                    <a:p>
                      <a:pPr algn="r"/>
                      <a:r>
                        <a:rPr lang="en-US" sz="1700" dirty="0" smtClean="0"/>
                        <a:t>22,857</a:t>
                      </a:r>
                      <a:endParaRPr lang="en-US" sz="1700" dirty="0"/>
                    </a:p>
                  </a:txBody>
                  <a:tcPr/>
                </a:tc>
                <a:tc>
                  <a:txBody>
                    <a:bodyPr/>
                    <a:lstStyle/>
                    <a:p>
                      <a:pPr algn="r"/>
                      <a:r>
                        <a:rPr lang="en-US" sz="1700" dirty="0" smtClean="0"/>
                        <a:t>15.5%</a:t>
                      </a:r>
                      <a:endParaRPr lang="en-US" sz="1700" dirty="0"/>
                    </a:p>
                  </a:txBody>
                  <a:tcPr/>
                </a:tc>
                <a:extLst>
                  <a:ext uri="{0D108BD9-81ED-4DB2-BD59-A6C34878D82A}">
                    <a16:rowId xmlns:a16="http://schemas.microsoft.com/office/drawing/2014/main" val="1852370503"/>
                  </a:ext>
                </a:extLst>
              </a:tr>
              <a:tr h="360228">
                <a:tc>
                  <a:txBody>
                    <a:bodyPr/>
                    <a:lstStyle/>
                    <a:p>
                      <a:r>
                        <a:rPr lang="en-US" sz="1700" dirty="0" smtClean="0"/>
                        <a:t>Autism Spectrum Disorder</a:t>
                      </a:r>
                      <a:endParaRPr lang="en-US" sz="1700" dirty="0"/>
                    </a:p>
                  </a:txBody>
                  <a:tcPr/>
                </a:tc>
                <a:tc>
                  <a:txBody>
                    <a:bodyPr/>
                    <a:lstStyle/>
                    <a:p>
                      <a:pPr algn="r"/>
                      <a:r>
                        <a:rPr lang="en-US" sz="1700" dirty="0" smtClean="0"/>
                        <a:t>20,485</a:t>
                      </a:r>
                      <a:endParaRPr lang="en-US" sz="1700" dirty="0"/>
                    </a:p>
                  </a:txBody>
                  <a:tcPr/>
                </a:tc>
                <a:tc>
                  <a:txBody>
                    <a:bodyPr/>
                    <a:lstStyle/>
                    <a:p>
                      <a:pPr algn="r"/>
                      <a:r>
                        <a:rPr lang="en-US" sz="1700" dirty="0" smtClean="0"/>
                        <a:t>13.9%</a:t>
                      </a:r>
                      <a:endParaRPr lang="en-US" sz="1700" dirty="0"/>
                    </a:p>
                  </a:txBody>
                  <a:tcPr/>
                </a:tc>
                <a:extLst>
                  <a:ext uri="{0D108BD9-81ED-4DB2-BD59-A6C34878D82A}">
                    <a16:rowId xmlns:a16="http://schemas.microsoft.com/office/drawing/2014/main" val="36094907"/>
                  </a:ext>
                </a:extLst>
              </a:tr>
              <a:tr h="360228">
                <a:tc>
                  <a:txBody>
                    <a:bodyPr/>
                    <a:lstStyle/>
                    <a:p>
                      <a:r>
                        <a:rPr lang="en-US" sz="1700" dirty="0" smtClean="0"/>
                        <a:t>Other Health Disabilities</a:t>
                      </a:r>
                      <a:endParaRPr lang="en-US" sz="1700" dirty="0"/>
                    </a:p>
                  </a:txBody>
                  <a:tcPr/>
                </a:tc>
                <a:tc>
                  <a:txBody>
                    <a:bodyPr/>
                    <a:lstStyle/>
                    <a:p>
                      <a:pPr algn="r"/>
                      <a:r>
                        <a:rPr lang="en-US" sz="1700" dirty="0" smtClean="0"/>
                        <a:t>20,056</a:t>
                      </a:r>
                      <a:endParaRPr lang="en-US" sz="1700" dirty="0"/>
                    </a:p>
                  </a:txBody>
                  <a:tcPr/>
                </a:tc>
                <a:tc>
                  <a:txBody>
                    <a:bodyPr/>
                    <a:lstStyle/>
                    <a:p>
                      <a:pPr algn="r"/>
                      <a:r>
                        <a:rPr lang="en-US" sz="1700" dirty="0" smtClean="0"/>
                        <a:t>13.6%</a:t>
                      </a:r>
                      <a:endParaRPr lang="en-US" sz="1700" dirty="0"/>
                    </a:p>
                  </a:txBody>
                  <a:tcPr/>
                </a:tc>
                <a:extLst>
                  <a:ext uri="{0D108BD9-81ED-4DB2-BD59-A6C34878D82A}">
                    <a16:rowId xmlns:a16="http://schemas.microsoft.com/office/drawing/2014/main" val="1584746870"/>
                  </a:ext>
                </a:extLst>
              </a:tr>
              <a:tr h="360228">
                <a:tc>
                  <a:txBody>
                    <a:bodyPr/>
                    <a:lstStyle/>
                    <a:p>
                      <a:r>
                        <a:rPr lang="en-US" sz="1700" dirty="0" smtClean="0"/>
                        <a:t>Developmental Delay</a:t>
                      </a:r>
                      <a:endParaRPr lang="en-US" sz="1700" dirty="0"/>
                    </a:p>
                  </a:txBody>
                  <a:tcPr/>
                </a:tc>
                <a:tc>
                  <a:txBody>
                    <a:bodyPr/>
                    <a:lstStyle/>
                    <a:p>
                      <a:pPr algn="r"/>
                      <a:r>
                        <a:rPr lang="en-US" sz="1700" dirty="0" smtClean="0"/>
                        <a:t>19,390</a:t>
                      </a:r>
                      <a:endParaRPr lang="en-US" sz="1700" dirty="0"/>
                    </a:p>
                  </a:txBody>
                  <a:tcPr/>
                </a:tc>
                <a:tc>
                  <a:txBody>
                    <a:bodyPr/>
                    <a:lstStyle/>
                    <a:p>
                      <a:pPr algn="r"/>
                      <a:r>
                        <a:rPr lang="en-US" sz="1700" dirty="0" smtClean="0"/>
                        <a:t>13.1%</a:t>
                      </a:r>
                      <a:endParaRPr lang="en-US" sz="1700" dirty="0"/>
                    </a:p>
                  </a:txBody>
                  <a:tcPr/>
                </a:tc>
                <a:extLst>
                  <a:ext uri="{0D108BD9-81ED-4DB2-BD59-A6C34878D82A}">
                    <a16:rowId xmlns:a16="http://schemas.microsoft.com/office/drawing/2014/main" val="3125572419"/>
                  </a:ext>
                </a:extLst>
              </a:tr>
              <a:tr h="360228">
                <a:tc>
                  <a:txBody>
                    <a:bodyPr/>
                    <a:lstStyle/>
                    <a:p>
                      <a:r>
                        <a:rPr lang="en-US" sz="1700" dirty="0" smtClean="0"/>
                        <a:t>Emotional or Behavioral Disorders</a:t>
                      </a:r>
                      <a:endParaRPr lang="en-US" sz="1700" dirty="0"/>
                    </a:p>
                  </a:txBody>
                  <a:tcPr/>
                </a:tc>
                <a:tc>
                  <a:txBody>
                    <a:bodyPr/>
                    <a:lstStyle/>
                    <a:p>
                      <a:pPr algn="r"/>
                      <a:r>
                        <a:rPr lang="en-US" sz="1700" dirty="0" smtClean="0"/>
                        <a:t>16,814</a:t>
                      </a:r>
                      <a:endParaRPr lang="en-US" sz="1700" dirty="0"/>
                    </a:p>
                  </a:txBody>
                  <a:tcPr/>
                </a:tc>
                <a:tc>
                  <a:txBody>
                    <a:bodyPr/>
                    <a:lstStyle/>
                    <a:p>
                      <a:pPr algn="r"/>
                      <a:r>
                        <a:rPr lang="en-US" sz="1700" dirty="0" smtClean="0"/>
                        <a:t>11.4%</a:t>
                      </a:r>
                      <a:endParaRPr lang="en-US" sz="1700" dirty="0"/>
                    </a:p>
                  </a:txBody>
                  <a:tcPr/>
                </a:tc>
                <a:extLst>
                  <a:ext uri="{0D108BD9-81ED-4DB2-BD59-A6C34878D82A}">
                    <a16:rowId xmlns:a16="http://schemas.microsoft.com/office/drawing/2014/main" val="2845923432"/>
                  </a:ext>
                </a:extLst>
              </a:tr>
              <a:tr h="360228">
                <a:tc>
                  <a:txBody>
                    <a:bodyPr/>
                    <a:lstStyle/>
                    <a:p>
                      <a:r>
                        <a:rPr lang="en-US" sz="1700" dirty="0" smtClean="0"/>
                        <a:t>Developmental Cognitive Disability – Mild/Moderate</a:t>
                      </a:r>
                      <a:endParaRPr lang="en-US" sz="1700" dirty="0"/>
                    </a:p>
                  </a:txBody>
                  <a:tcPr/>
                </a:tc>
                <a:tc>
                  <a:txBody>
                    <a:bodyPr/>
                    <a:lstStyle/>
                    <a:p>
                      <a:pPr algn="r"/>
                      <a:r>
                        <a:rPr lang="en-US" sz="1700" dirty="0" smtClean="0"/>
                        <a:t>5,481</a:t>
                      </a:r>
                      <a:endParaRPr lang="en-US" sz="1700" dirty="0"/>
                    </a:p>
                  </a:txBody>
                  <a:tcPr/>
                </a:tc>
                <a:tc>
                  <a:txBody>
                    <a:bodyPr/>
                    <a:lstStyle/>
                    <a:p>
                      <a:pPr algn="r"/>
                      <a:r>
                        <a:rPr lang="en-US" sz="1700" dirty="0" smtClean="0"/>
                        <a:t>3.7%</a:t>
                      </a:r>
                      <a:endParaRPr lang="en-US" sz="1700" dirty="0"/>
                    </a:p>
                  </a:txBody>
                  <a:tcPr/>
                </a:tc>
                <a:extLst>
                  <a:ext uri="{0D108BD9-81ED-4DB2-BD59-A6C34878D82A}">
                    <a16:rowId xmlns:a16="http://schemas.microsoft.com/office/drawing/2014/main" val="3233667921"/>
                  </a:ext>
                </a:extLst>
              </a:tr>
              <a:tr h="360228">
                <a:tc>
                  <a:txBody>
                    <a:bodyPr/>
                    <a:lstStyle/>
                    <a:p>
                      <a:r>
                        <a:rPr lang="en-US" sz="1700" dirty="0" smtClean="0"/>
                        <a:t>Deaf or Hard of Hearing</a:t>
                      </a:r>
                      <a:endParaRPr lang="en-US" sz="1700" dirty="0"/>
                    </a:p>
                  </a:txBody>
                  <a:tcPr/>
                </a:tc>
                <a:tc>
                  <a:txBody>
                    <a:bodyPr/>
                    <a:lstStyle/>
                    <a:p>
                      <a:pPr algn="r"/>
                      <a:r>
                        <a:rPr lang="en-US" sz="1700" dirty="0" smtClean="0"/>
                        <a:t>2,544</a:t>
                      </a:r>
                      <a:endParaRPr lang="en-US" sz="1700" dirty="0"/>
                    </a:p>
                  </a:txBody>
                  <a:tcPr/>
                </a:tc>
                <a:tc>
                  <a:txBody>
                    <a:bodyPr/>
                    <a:lstStyle/>
                    <a:p>
                      <a:pPr algn="r"/>
                      <a:r>
                        <a:rPr lang="en-US" sz="1700" dirty="0" smtClean="0"/>
                        <a:t>1.7%</a:t>
                      </a:r>
                      <a:endParaRPr lang="en-US" sz="1700" dirty="0"/>
                    </a:p>
                  </a:txBody>
                  <a:tcPr/>
                </a:tc>
                <a:extLst>
                  <a:ext uri="{0D108BD9-81ED-4DB2-BD59-A6C34878D82A}">
                    <a16:rowId xmlns:a16="http://schemas.microsoft.com/office/drawing/2014/main" val="1285686807"/>
                  </a:ext>
                </a:extLst>
              </a:tr>
              <a:tr h="360228">
                <a:tc>
                  <a:txBody>
                    <a:bodyPr/>
                    <a:lstStyle/>
                    <a:p>
                      <a:r>
                        <a:rPr lang="en-US" sz="1700" dirty="0" smtClean="0"/>
                        <a:t>Developmental Cognitive</a:t>
                      </a:r>
                      <a:r>
                        <a:rPr lang="en-US" sz="1700" baseline="0" dirty="0" smtClean="0"/>
                        <a:t> Disability – Severe/Profound</a:t>
                      </a:r>
                      <a:endParaRPr lang="en-US" sz="1700" dirty="0"/>
                    </a:p>
                  </a:txBody>
                  <a:tcPr/>
                </a:tc>
                <a:tc>
                  <a:txBody>
                    <a:bodyPr/>
                    <a:lstStyle/>
                    <a:p>
                      <a:pPr algn="r"/>
                      <a:r>
                        <a:rPr lang="en-US" sz="1700" dirty="0" smtClean="0"/>
                        <a:t>1,900</a:t>
                      </a:r>
                      <a:endParaRPr lang="en-US" sz="1700" dirty="0"/>
                    </a:p>
                  </a:txBody>
                  <a:tcPr/>
                </a:tc>
                <a:tc>
                  <a:txBody>
                    <a:bodyPr/>
                    <a:lstStyle/>
                    <a:p>
                      <a:pPr algn="r"/>
                      <a:r>
                        <a:rPr lang="en-US" sz="1700" dirty="0" smtClean="0"/>
                        <a:t>1.3%</a:t>
                      </a:r>
                      <a:endParaRPr lang="en-US" sz="1700" dirty="0"/>
                    </a:p>
                  </a:txBody>
                  <a:tcPr/>
                </a:tc>
                <a:extLst>
                  <a:ext uri="{0D108BD9-81ED-4DB2-BD59-A6C34878D82A}">
                    <a16:rowId xmlns:a16="http://schemas.microsoft.com/office/drawing/2014/main" val="1255147291"/>
                  </a:ext>
                </a:extLst>
              </a:tr>
              <a:tr h="360228">
                <a:tc>
                  <a:txBody>
                    <a:bodyPr/>
                    <a:lstStyle/>
                    <a:p>
                      <a:r>
                        <a:rPr lang="en-US" sz="1700" dirty="0" smtClean="0"/>
                        <a:t>Physically Impaired</a:t>
                      </a:r>
                      <a:endParaRPr lang="en-US" sz="1700" dirty="0"/>
                    </a:p>
                  </a:txBody>
                  <a:tcPr/>
                </a:tc>
                <a:tc>
                  <a:txBody>
                    <a:bodyPr/>
                    <a:lstStyle/>
                    <a:p>
                      <a:pPr algn="r"/>
                      <a:r>
                        <a:rPr lang="en-US" sz="1700" dirty="0" smtClean="0"/>
                        <a:t>1,635</a:t>
                      </a:r>
                      <a:endParaRPr lang="en-US" sz="1700" dirty="0"/>
                    </a:p>
                  </a:txBody>
                  <a:tcPr/>
                </a:tc>
                <a:tc>
                  <a:txBody>
                    <a:bodyPr/>
                    <a:lstStyle/>
                    <a:p>
                      <a:pPr algn="r"/>
                      <a:r>
                        <a:rPr lang="en-US" sz="1700" dirty="0" smtClean="0"/>
                        <a:t>1.1%</a:t>
                      </a:r>
                      <a:endParaRPr lang="en-US" sz="1700" dirty="0"/>
                    </a:p>
                  </a:txBody>
                  <a:tcPr/>
                </a:tc>
                <a:extLst>
                  <a:ext uri="{0D108BD9-81ED-4DB2-BD59-A6C34878D82A}">
                    <a16:rowId xmlns:a16="http://schemas.microsoft.com/office/drawing/2014/main" val="3680881678"/>
                  </a:ext>
                </a:extLst>
              </a:tr>
              <a:tr h="360228">
                <a:tc>
                  <a:txBody>
                    <a:bodyPr/>
                    <a:lstStyle/>
                    <a:p>
                      <a:r>
                        <a:rPr lang="en-US" sz="1700" dirty="0" smtClean="0"/>
                        <a:t>Severely Multiply Impaired</a:t>
                      </a:r>
                      <a:endParaRPr lang="en-US" sz="1700" dirty="0"/>
                    </a:p>
                  </a:txBody>
                  <a:tcPr/>
                </a:tc>
                <a:tc>
                  <a:txBody>
                    <a:bodyPr/>
                    <a:lstStyle/>
                    <a:p>
                      <a:pPr algn="r"/>
                      <a:r>
                        <a:rPr lang="en-US" sz="1700" dirty="0" smtClean="0"/>
                        <a:t>1,527</a:t>
                      </a:r>
                      <a:endParaRPr lang="en-US" sz="1700" dirty="0"/>
                    </a:p>
                  </a:txBody>
                  <a:tcPr/>
                </a:tc>
                <a:tc>
                  <a:txBody>
                    <a:bodyPr/>
                    <a:lstStyle/>
                    <a:p>
                      <a:pPr algn="r"/>
                      <a:r>
                        <a:rPr lang="en-US" sz="1700" dirty="0" smtClean="0"/>
                        <a:t>1.0%</a:t>
                      </a:r>
                      <a:endParaRPr lang="en-US" sz="1700" dirty="0"/>
                    </a:p>
                  </a:txBody>
                  <a:tcPr/>
                </a:tc>
                <a:extLst>
                  <a:ext uri="{0D108BD9-81ED-4DB2-BD59-A6C34878D82A}">
                    <a16:rowId xmlns:a16="http://schemas.microsoft.com/office/drawing/2014/main" val="183200420"/>
                  </a:ext>
                </a:extLst>
              </a:tr>
              <a:tr h="360228">
                <a:tc>
                  <a:txBody>
                    <a:bodyPr/>
                    <a:lstStyle/>
                    <a:p>
                      <a:r>
                        <a:rPr lang="en-US" sz="1700" dirty="0" smtClean="0"/>
                        <a:t>Blind or Visually Impaired</a:t>
                      </a:r>
                      <a:endParaRPr lang="en-US" sz="1700" dirty="0"/>
                    </a:p>
                  </a:txBody>
                  <a:tcPr/>
                </a:tc>
                <a:tc>
                  <a:txBody>
                    <a:bodyPr/>
                    <a:lstStyle/>
                    <a:p>
                      <a:pPr algn="r"/>
                      <a:r>
                        <a:rPr lang="en-US" sz="1700" dirty="0" smtClean="0"/>
                        <a:t>502</a:t>
                      </a:r>
                      <a:endParaRPr lang="en-US" sz="1700" dirty="0"/>
                    </a:p>
                  </a:txBody>
                  <a:tcPr/>
                </a:tc>
                <a:tc>
                  <a:txBody>
                    <a:bodyPr/>
                    <a:lstStyle/>
                    <a:p>
                      <a:pPr algn="r"/>
                      <a:r>
                        <a:rPr lang="en-US" sz="1700" dirty="0" smtClean="0"/>
                        <a:t>0.3%</a:t>
                      </a:r>
                      <a:endParaRPr lang="en-US" sz="1700" dirty="0"/>
                    </a:p>
                  </a:txBody>
                  <a:tcPr/>
                </a:tc>
                <a:extLst>
                  <a:ext uri="{0D108BD9-81ED-4DB2-BD59-A6C34878D82A}">
                    <a16:rowId xmlns:a16="http://schemas.microsoft.com/office/drawing/2014/main" val="1174757014"/>
                  </a:ext>
                </a:extLst>
              </a:tr>
              <a:tr h="360228">
                <a:tc>
                  <a:txBody>
                    <a:bodyPr/>
                    <a:lstStyle/>
                    <a:p>
                      <a:r>
                        <a:rPr lang="en-US" sz="1700" dirty="0" smtClean="0"/>
                        <a:t>Traumatic</a:t>
                      </a:r>
                      <a:r>
                        <a:rPr lang="en-US" sz="1700" baseline="0" dirty="0" smtClean="0"/>
                        <a:t> Brain Injury</a:t>
                      </a:r>
                      <a:endParaRPr lang="en-US" sz="1700" dirty="0"/>
                    </a:p>
                  </a:txBody>
                  <a:tcPr/>
                </a:tc>
                <a:tc>
                  <a:txBody>
                    <a:bodyPr/>
                    <a:lstStyle/>
                    <a:p>
                      <a:pPr algn="r"/>
                      <a:r>
                        <a:rPr lang="en-US" sz="1700" dirty="0" smtClean="0"/>
                        <a:t>462</a:t>
                      </a:r>
                      <a:endParaRPr lang="en-US" sz="1700" dirty="0"/>
                    </a:p>
                  </a:txBody>
                  <a:tcPr/>
                </a:tc>
                <a:tc>
                  <a:txBody>
                    <a:bodyPr/>
                    <a:lstStyle/>
                    <a:p>
                      <a:pPr algn="r"/>
                      <a:r>
                        <a:rPr lang="en-US" sz="1700" dirty="0" smtClean="0"/>
                        <a:t>0.3%</a:t>
                      </a:r>
                      <a:endParaRPr lang="en-US" sz="1700" dirty="0"/>
                    </a:p>
                  </a:txBody>
                  <a:tcPr/>
                </a:tc>
                <a:extLst>
                  <a:ext uri="{0D108BD9-81ED-4DB2-BD59-A6C34878D82A}">
                    <a16:rowId xmlns:a16="http://schemas.microsoft.com/office/drawing/2014/main" val="1519570457"/>
                  </a:ext>
                </a:extLst>
              </a:tr>
              <a:tr h="360228">
                <a:tc>
                  <a:txBody>
                    <a:bodyPr/>
                    <a:lstStyle/>
                    <a:p>
                      <a:r>
                        <a:rPr lang="en-US" sz="1700" dirty="0" err="1" smtClean="0"/>
                        <a:t>DeafBlind</a:t>
                      </a:r>
                      <a:endParaRPr lang="en-US" sz="1700" dirty="0"/>
                    </a:p>
                  </a:txBody>
                  <a:tcPr/>
                </a:tc>
                <a:tc>
                  <a:txBody>
                    <a:bodyPr/>
                    <a:lstStyle/>
                    <a:p>
                      <a:pPr algn="r"/>
                      <a:r>
                        <a:rPr lang="en-US" sz="1700" dirty="0" smtClean="0"/>
                        <a:t>118</a:t>
                      </a:r>
                      <a:endParaRPr lang="en-US" sz="1700" dirty="0"/>
                    </a:p>
                  </a:txBody>
                  <a:tcPr/>
                </a:tc>
                <a:tc>
                  <a:txBody>
                    <a:bodyPr/>
                    <a:lstStyle/>
                    <a:p>
                      <a:pPr algn="r"/>
                      <a:r>
                        <a:rPr lang="en-US" sz="1700" dirty="0" smtClean="0"/>
                        <a:t>0.1%</a:t>
                      </a:r>
                      <a:endParaRPr lang="en-US" sz="1700" dirty="0"/>
                    </a:p>
                  </a:txBody>
                  <a:tcPr/>
                </a:tc>
                <a:extLst>
                  <a:ext uri="{0D108BD9-81ED-4DB2-BD59-A6C34878D82A}">
                    <a16:rowId xmlns:a16="http://schemas.microsoft.com/office/drawing/2014/main" val="2164154068"/>
                  </a:ext>
                </a:extLst>
              </a:tr>
            </a:tbl>
          </a:graphicData>
        </a:graphic>
      </p:graphicFrame>
    </p:spTree>
    <p:extLst>
      <p:ext uri="{BB962C8B-B14F-4D97-AF65-F5344CB8AC3E}">
        <p14:creationId xmlns:p14="http://schemas.microsoft.com/office/powerpoint/2010/main" val="38999280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Students with Disabilities as Percent of K-12 Enrollment</a:t>
            </a:r>
            <a:br>
              <a:rPr lang="en-US" dirty="0" smtClean="0"/>
            </a:br>
            <a:r>
              <a:rPr lang="en-US" dirty="0" smtClean="0"/>
              <a:t>2014-2018 </a:t>
            </a:r>
            <a:endParaRPr lang="en-US"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pic>
        <p:nvPicPr>
          <p:cNvPr id="3" name="Picture 2" descr="This graph shows the number and percent of students with disabilities in grades K-12 enrolled in Minnesota from 2014-2018. The numbers and percents are as follows:&#10;&#10;2013-14 113,627 13.6% 837,154&#10;2014-15 114,361 13.6% 842,932&#10;2015-16 116,819 13.7% 849,599&#10;2016-17 119,045 13.9% 856,687&#10;2017-18 123,822 14.3% 862,970&#10;2018-19 128,367 14.8% 865,573&#10;" title="Students with Disabilities as Percent of K-12 Enrollment 2014-2018"/>
          <p:cNvPicPr>
            <a:picLocks noChangeAspect="1"/>
          </p:cNvPicPr>
          <p:nvPr/>
        </p:nvPicPr>
        <p:blipFill>
          <a:blip r:embed="rId3"/>
          <a:stretch>
            <a:fillRect/>
          </a:stretch>
        </p:blipFill>
        <p:spPr>
          <a:xfrm>
            <a:off x="843385" y="1405969"/>
            <a:ext cx="10510415" cy="4950381"/>
          </a:xfrm>
          <a:prstGeom prst="rect">
            <a:avLst/>
          </a:prstGeom>
        </p:spPr>
      </p:pic>
    </p:spTree>
    <p:extLst>
      <p:ext uri="{BB962C8B-B14F-4D97-AF65-F5344CB8AC3E}">
        <p14:creationId xmlns:p14="http://schemas.microsoft.com/office/powerpoint/2010/main" val="3381474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E PowerPoint Template Aug 2018" id="{FB95E756-BCB9-429C-8457-CE2C82B80B56}" vid="{C5435FED-1C7F-4918-9C2D-E9516BBFDE72}"/>
    </a:ext>
  </a:extLst>
</a:theme>
</file>

<file path=ppt/theme/theme2.xml><?xml version="1.0" encoding="utf-8"?>
<a:theme xmlns:a="http://schemas.openxmlformats.org/drawingml/2006/main" name="1_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DE powerpoint slide deck - simple.pptx" id="{98AB63CE-DC8E-4929-9F19-E2A4F5CE500F}" vid="{20B45135-4A83-47AE-AF3F-46E5B9FD727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6A1386-9537-4EA6-B9A3-FB7D154FAC23}">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2C9447E-F997-462B-B617-BE5B3B6BA1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02617A5B-38EC-4037-96F9-B81D9FB1B3A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618</TotalTime>
  <Words>2022</Words>
  <Application>Microsoft Office PowerPoint</Application>
  <PresentationFormat>Widescreen</PresentationFormat>
  <Paragraphs>313</Paragraphs>
  <Slides>29</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Calibri</vt:lpstr>
      <vt:lpstr>NeueHaasGroteskText Std</vt:lpstr>
      <vt:lpstr>MN.IT</vt:lpstr>
      <vt:lpstr>1_MN.IT</vt:lpstr>
      <vt:lpstr>2019 Special Education Overview: Presentation to the Minnesota House Education Policy Committee</vt:lpstr>
      <vt:lpstr>Special Education Overview</vt:lpstr>
      <vt:lpstr>Individuals with Disabilities Education Act</vt:lpstr>
      <vt:lpstr>IDEA Part B and Part C</vt:lpstr>
      <vt:lpstr>Part B Services</vt:lpstr>
      <vt:lpstr>Part C Services</vt:lpstr>
      <vt:lpstr>Students with Disabilities</vt:lpstr>
      <vt:lpstr>13 Categorical Disabilities by Percent of Child Count </vt:lpstr>
      <vt:lpstr>Students with Disabilities as Percent of K-12 Enrollment 2014-2018 </vt:lpstr>
      <vt:lpstr>Students with Disabilities—Total Child Count, Birth to 21 2014-2018 </vt:lpstr>
      <vt:lpstr>Child Count by Area of Disability—Birth to 21 2014-2018 </vt:lpstr>
      <vt:lpstr>MDE Special Education Division</vt:lpstr>
      <vt:lpstr>Key Activities</vt:lpstr>
      <vt:lpstr>Stakeholders</vt:lpstr>
      <vt:lpstr>Individualized Education Program and Due Process</vt:lpstr>
      <vt:lpstr>The Purpose of the Individuals with Disabilities Education Act (IDEA)</vt:lpstr>
      <vt:lpstr>Special Education Process</vt:lpstr>
      <vt:lpstr>Initial Eligibility for Special Education</vt:lpstr>
      <vt:lpstr>The IEP Process and Due Process Requirements </vt:lpstr>
      <vt:lpstr>IEP Team membership</vt:lpstr>
      <vt:lpstr>Due Process Requirements</vt:lpstr>
      <vt:lpstr>Major IEP Components</vt:lpstr>
      <vt:lpstr>IEP Components</vt:lpstr>
      <vt:lpstr>Major IEP Components Continued</vt:lpstr>
      <vt:lpstr>IEP Components included if appropriate for the student</vt:lpstr>
      <vt:lpstr>Transition Services Component</vt:lpstr>
      <vt:lpstr>Due Process Requirements: Prior Written Notice</vt:lpstr>
      <vt:lpstr>In what areas do Minnesota rules and statutes exceed Federal IDEA Requirements?</vt:lpstr>
      <vt:lpstr>Thank you!</vt:lpstr>
    </vt:vector>
  </TitlesOfParts>
  <Company>Minnesota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Education Overview: Presentation to the Minnesota Legislative Committees</dc:title>
  <dc:subject>PowerPoint Template</dc:subject>
  <dc:creator>Miller, Diana K (MDE)</dc:creator>
  <cp:keywords>PowerPoint, Template</cp:keywords>
  <dc:description>Version 1.1, Released 8-2016</dc:description>
  <cp:lastModifiedBy>Snyder, Kate Lynne (MDE)</cp:lastModifiedBy>
  <cp:revision>29</cp:revision>
  <dcterms:created xsi:type="dcterms:W3CDTF">2019-01-04T17:39:52Z</dcterms:created>
  <dcterms:modified xsi:type="dcterms:W3CDTF">2019-02-04T17:43:49Z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