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39"/>
  </p:notesMasterIdLst>
  <p:handoutMasterIdLst>
    <p:handoutMasterId r:id="rId40"/>
  </p:handoutMasterIdLst>
  <p:sldIdLst>
    <p:sldId id="256" r:id="rId2"/>
    <p:sldId id="331" r:id="rId3"/>
    <p:sldId id="334" r:id="rId4"/>
    <p:sldId id="332" r:id="rId5"/>
    <p:sldId id="339" r:id="rId6"/>
    <p:sldId id="278" r:id="rId7"/>
    <p:sldId id="333" r:id="rId8"/>
    <p:sldId id="320" r:id="rId9"/>
    <p:sldId id="326" r:id="rId10"/>
    <p:sldId id="327" r:id="rId11"/>
    <p:sldId id="328" r:id="rId12"/>
    <p:sldId id="281" r:id="rId13"/>
    <p:sldId id="340" r:id="rId14"/>
    <p:sldId id="349" r:id="rId15"/>
    <p:sldId id="350" r:id="rId16"/>
    <p:sldId id="286" r:id="rId17"/>
    <p:sldId id="267" r:id="rId18"/>
    <p:sldId id="289" r:id="rId19"/>
    <p:sldId id="322" r:id="rId20"/>
    <p:sldId id="294" r:id="rId21"/>
    <p:sldId id="292" r:id="rId22"/>
    <p:sldId id="309" r:id="rId23"/>
    <p:sldId id="341" r:id="rId24"/>
    <p:sldId id="351" r:id="rId25"/>
    <p:sldId id="344" r:id="rId26"/>
    <p:sldId id="345" r:id="rId27"/>
    <p:sldId id="346" r:id="rId28"/>
    <p:sldId id="291" r:id="rId29"/>
    <p:sldId id="347" r:id="rId30"/>
    <p:sldId id="265" r:id="rId31"/>
    <p:sldId id="259" r:id="rId32"/>
    <p:sldId id="314" r:id="rId33"/>
    <p:sldId id="315" r:id="rId34"/>
    <p:sldId id="316" r:id="rId35"/>
    <p:sldId id="317" r:id="rId36"/>
    <p:sldId id="318" r:id="rId37"/>
    <p:sldId id="338" r:id="rId3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5"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99" autoAdjust="0"/>
    <p:restoredTop sz="84686" autoAdjust="0"/>
  </p:normalViewPr>
  <p:slideViewPr>
    <p:cSldViewPr>
      <p:cViewPr>
        <p:scale>
          <a:sx n="70" d="100"/>
          <a:sy n="70" d="100"/>
        </p:scale>
        <p:origin x="-2814" y="-714"/>
      </p:cViewPr>
      <p:guideLst>
        <p:guide orient="horz" pos="2160"/>
        <p:guide pos="2880"/>
      </p:guideLst>
    </p:cSldViewPr>
  </p:slideViewPr>
  <p:notesTextViewPr>
    <p:cViewPr>
      <p:scale>
        <a:sx n="1" d="1"/>
        <a:sy n="1" d="1"/>
      </p:scale>
      <p:origin x="0" y="0"/>
    </p:cViewPr>
  </p:notesTextViewPr>
  <p:sorterViewPr>
    <p:cViewPr>
      <p:scale>
        <a:sx n="180" d="100"/>
        <a:sy n="180" d="100"/>
      </p:scale>
      <p:origin x="0" y="10830"/>
    </p:cViewPr>
  </p:sorterViewPr>
  <p:notesViewPr>
    <p:cSldViewPr>
      <p:cViewPr varScale="1">
        <p:scale>
          <a:sx n="59" d="100"/>
          <a:sy n="59" d="100"/>
        </p:scale>
        <p:origin x="-2556" y="57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sbrower\AppData\Local\Temp\5081.csv"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Segoe UI" panose="020B0502040204020203" pitchFamily="34" charset="0"/>
                <a:ea typeface="Segoe UI" panose="020B0502040204020203" pitchFamily="34" charset="0"/>
                <a:cs typeface="Segoe UI" panose="020B0502040204020203" pitchFamily="34" charset="0"/>
              </a:defRPr>
            </a:pPr>
            <a:r>
              <a:rPr lang="en-US" sz="2800" dirty="0" smtClean="0">
                <a:latin typeface="Segoe UI" panose="020B0502040204020203" pitchFamily="34" charset="0"/>
                <a:ea typeface="Segoe UI" panose="020B0502040204020203" pitchFamily="34" charset="0"/>
                <a:cs typeface="Segoe UI" panose="020B0502040204020203" pitchFamily="34" charset="0"/>
              </a:rPr>
              <a:t>Determinants of Health</a:t>
            </a:r>
            <a:endParaRPr lang="en-US" sz="2800" dirty="0">
              <a:latin typeface="Segoe UI" panose="020B0502040204020203" pitchFamily="34" charset="0"/>
              <a:ea typeface="Segoe UI" panose="020B0502040204020203" pitchFamily="34" charset="0"/>
              <a:cs typeface="Segoe UI" panose="020B0502040204020203" pitchFamily="34" charset="0"/>
            </a:endParaRPr>
          </a:p>
        </c:rich>
      </c:tx>
      <c:layout>
        <c:manualLayout>
          <c:xMode val="edge"/>
          <c:yMode val="edge"/>
          <c:x val="0.23754901960784314"/>
          <c:y val="4.5454545454545456E-2"/>
        </c:manualLayout>
      </c:layout>
      <c:overlay val="0"/>
    </c:title>
    <c:autoTitleDeleted val="0"/>
    <c:plotArea>
      <c:layout/>
      <c:pieChart>
        <c:varyColors val="1"/>
        <c:ser>
          <c:idx val="0"/>
          <c:order val="0"/>
          <c:spPr>
            <a:ln w="57150">
              <a:solidFill>
                <a:schemeClr val="bg1"/>
              </a:solidFill>
            </a:ln>
          </c:spPr>
          <c:dPt>
            <c:idx val="0"/>
            <c:bubble3D val="0"/>
            <c:explosion val="14"/>
          </c:dPt>
          <c:dLbls>
            <c:dLbl>
              <c:idx val="0"/>
              <c:layout>
                <c:manualLayout>
                  <c:x val="-0.21187548247645516"/>
                  <c:y val="4.9917879583233959E-2"/>
                </c:manualLayout>
              </c:layou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2232611548556431"/>
                  <c:y val="-0.17424242424242425"/>
                </c:manualLayout>
              </c:layou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7647058823529413"/>
                  <c:y val="1.4740515390121689E-2"/>
                </c:manualLayout>
              </c:layou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764705882352941"/>
                  <c:y val="0.10893820090670485"/>
                </c:manualLayout>
              </c:layou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9.8867364590789791E-2"/>
                  <c:y val="0.15164248706492686"/>
                </c:manualLayout>
              </c:layou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200">
                    <a:latin typeface="Segoe UI" panose="020B0502040204020203" pitchFamily="34" charset="0"/>
                    <a:ea typeface="Segoe UI" panose="020B0502040204020203" pitchFamily="34" charset="0"/>
                    <a:cs typeface="Segoe UI" panose="020B0502040204020203"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Social and Economic Factors</c:v>
                </c:pt>
                <c:pt idx="1">
                  <c:v>Health Behaviors</c:v>
                </c:pt>
                <c:pt idx="2">
                  <c:v>Clinical Care</c:v>
                </c:pt>
                <c:pt idx="3">
                  <c:v>Physical Environment</c:v>
                </c:pt>
                <c:pt idx="4">
                  <c:v>Genes and Biology</c:v>
                </c:pt>
              </c:strCache>
            </c:strRef>
          </c:cat>
          <c:val>
            <c:numRef>
              <c:f>Sheet1!$B$2:$B$6</c:f>
              <c:numCache>
                <c:formatCode>0%</c:formatCode>
                <c:ptCount val="5"/>
                <c:pt idx="0">
                  <c:v>0.4</c:v>
                </c:pt>
                <c:pt idx="1">
                  <c:v>0.3</c:v>
                </c:pt>
                <c:pt idx="2">
                  <c:v>0.1</c:v>
                </c:pt>
                <c:pt idx="3">
                  <c:v>0.1</c:v>
                </c:pt>
                <c:pt idx="4">
                  <c:v>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Sheet1!$A$2:$A$7</c:f>
              <c:strCache>
                <c:ptCount val="6"/>
                <c:pt idx="0">
                  <c:v>Tobacco 42%</c:v>
                </c:pt>
                <c:pt idx="1">
                  <c:v>Diet/Physical Activity 35%</c:v>
                </c:pt>
                <c:pt idx="2">
                  <c:v>Alcohol 9%</c:v>
                </c:pt>
                <c:pt idx="3">
                  <c:v>Microbial Agents 7%</c:v>
                </c:pt>
                <c:pt idx="4">
                  <c:v>Toxic Agents 5%</c:v>
                </c:pt>
                <c:pt idx="5">
                  <c:v>Firearms 2%</c:v>
                </c:pt>
              </c:strCache>
            </c:strRef>
          </c:cat>
          <c:val>
            <c:numRef>
              <c:f>Sheet1!$B$2:$B$7</c:f>
              <c:numCache>
                <c:formatCode>General</c:formatCode>
                <c:ptCount val="6"/>
                <c:pt idx="0">
                  <c:v>42</c:v>
                </c:pt>
                <c:pt idx="1">
                  <c:v>35</c:v>
                </c:pt>
                <c:pt idx="2">
                  <c:v>9</c:v>
                </c:pt>
                <c:pt idx="3">
                  <c:v>7</c:v>
                </c:pt>
                <c:pt idx="4">
                  <c:v>5</c:v>
                </c:pt>
                <c:pt idx="5">
                  <c:v>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7718370479113834"/>
          <c:y val="8.9884114062013437E-2"/>
          <c:w val="0.40445468987429201"/>
          <c:h val="0.740288046621291"/>
        </c:manualLayout>
      </c:layout>
      <c:overlay val="0"/>
    </c:legend>
    <c:plotVisOnly val="1"/>
    <c:dispBlanksAs val="gap"/>
    <c:showDLblsOverMax val="0"/>
  </c:chart>
  <c:txPr>
    <a:bodyPr/>
    <a:lstStyle/>
    <a:p>
      <a:pPr>
        <a:defRPr sz="20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Percent Of Color</a:t>
            </a:r>
          </a:p>
          <a:p>
            <a:pPr>
              <a:defRPr/>
            </a:pPr>
            <a:r>
              <a:rPr lang="en-US"/>
              <a:t>1960-2010</a:t>
            </a:r>
          </a:p>
        </c:rich>
      </c:tx>
      <c:layout/>
      <c:overlay val="0"/>
    </c:title>
    <c:autoTitleDeleted val="0"/>
    <c:plotArea>
      <c:layout/>
      <c:lineChart>
        <c:grouping val="standard"/>
        <c:varyColors val="0"/>
        <c:ser>
          <c:idx val="2"/>
          <c:order val="0"/>
          <c:tx>
            <c:strRef>
              <c:f>'5081'!$A$7</c:f>
              <c:strCache>
                <c:ptCount val="1"/>
                <c:pt idx="0">
                  <c:v>U.S.</c:v>
                </c:pt>
              </c:strCache>
            </c:strRef>
          </c:tx>
          <c:dLbls>
            <c:dLbl>
              <c:idx val="5"/>
              <c:layout>
                <c:manualLayout>
                  <c:x val="-1.82916617064336E-2"/>
                  <c:y val="-4.773525918744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'5081'!$B$4:$G$4</c:f>
              <c:numCache>
                <c:formatCode>General</c:formatCode>
                <c:ptCount val="6"/>
                <c:pt idx="0">
                  <c:v>1960</c:v>
                </c:pt>
                <c:pt idx="1">
                  <c:v>1970</c:v>
                </c:pt>
                <c:pt idx="2">
                  <c:v>1980</c:v>
                </c:pt>
                <c:pt idx="3">
                  <c:v>1990</c:v>
                </c:pt>
                <c:pt idx="4">
                  <c:v>2000</c:v>
                </c:pt>
                <c:pt idx="5">
                  <c:v>2010</c:v>
                </c:pt>
              </c:numCache>
            </c:numRef>
          </c:cat>
          <c:val>
            <c:numRef>
              <c:f>'5081'!$B$7:$G$7</c:f>
              <c:numCache>
                <c:formatCode>0%</c:formatCode>
                <c:ptCount val="6"/>
                <c:pt idx="0">
                  <c:v>0.114</c:v>
                </c:pt>
                <c:pt idx="1">
                  <c:v>0.125</c:v>
                </c:pt>
                <c:pt idx="3">
                  <c:v>0.24399999999999999</c:v>
                </c:pt>
                <c:pt idx="4">
                  <c:v>0.309</c:v>
                </c:pt>
                <c:pt idx="5">
                  <c:v>0.36099999999999999</c:v>
                </c:pt>
              </c:numCache>
            </c:numRef>
          </c:val>
          <c:smooth val="0"/>
        </c:ser>
        <c:ser>
          <c:idx val="1"/>
          <c:order val="1"/>
          <c:tx>
            <c:strRef>
              <c:f>'5081'!$A$6</c:f>
              <c:strCache>
                <c:ptCount val="1"/>
                <c:pt idx="0">
                  <c:v>MN</c:v>
                </c:pt>
              </c:strCache>
            </c:strRef>
          </c:tx>
          <c:dLbls>
            <c:dLbl>
              <c:idx val="5"/>
              <c:layout>
                <c:manualLayout>
                  <c:x val="-1.6574585635359101E-2"/>
                  <c:y val="-3.68863543211963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'5081'!$B$4:$G$4</c:f>
              <c:numCache>
                <c:formatCode>General</c:formatCode>
                <c:ptCount val="6"/>
                <c:pt idx="0">
                  <c:v>1960</c:v>
                </c:pt>
                <c:pt idx="1">
                  <c:v>1970</c:v>
                </c:pt>
                <c:pt idx="2">
                  <c:v>1980</c:v>
                </c:pt>
                <c:pt idx="3">
                  <c:v>1990</c:v>
                </c:pt>
                <c:pt idx="4">
                  <c:v>2000</c:v>
                </c:pt>
                <c:pt idx="5">
                  <c:v>2010</c:v>
                </c:pt>
              </c:numCache>
            </c:numRef>
          </c:cat>
          <c:val>
            <c:numRef>
              <c:f>'5081'!$B$6:$G$6</c:f>
              <c:numCache>
                <c:formatCode>0%</c:formatCode>
                <c:ptCount val="6"/>
                <c:pt idx="0">
                  <c:v>1.2E-2</c:v>
                </c:pt>
                <c:pt idx="1">
                  <c:v>1.7999999999999999E-2</c:v>
                </c:pt>
                <c:pt idx="2">
                  <c:v>3.7999999999999999E-2</c:v>
                </c:pt>
                <c:pt idx="3">
                  <c:v>6.3E-2</c:v>
                </c:pt>
                <c:pt idx="4">
                  <c:v>0.11799999999999999</c:v>
                </c:pt>
                <c:pt idx="5">
                  <c:v>0.16800000000000001</c:v>
                </c:pt>
              </c:numCache>
            </c:numRef>
          </c:val>
          <c:smooth val="0"/>
        </c:ser>
        <c:ser>
          <c:idx val="0"/>
          <c:order val="2"/>
          <c:tx>
            <c:strRef>
              <c:f>'5081'!$A$5</c:f>
              <c:strCache>
                <c:ptCount val="1"/>
                <c:pt idx="0">
                  <c:v>Twin Cities</c:v>
                </c:pt>
              </c:strCache>
            </c:strRef>
          </c:tx>
          <c:spPr>
            <a:ln>
              <a:solidFill>
                <a:schemeClr val="tx2"/>
              </a:solidFill>
            </a:ln>
          </c:spPr>
          <c:marker>
            <c:spPr>
              <a:solidFill>
                <a:schemeClr val="tx2"/>
              </a:solidFill>
              <a:ln>
                <a:solidFill>
                  <a:schemeClr val="tx2"/>
                </a:solidFill>
              </a:ln>
            </c:spPr>
          </c:marker>
          <c:dLbls>
            <c:dLbl>
              <c:idx val="5"/>
              <c:layout>
                <c:manualLayout>
                  <c:x val="-1.82916617064336E-2"/>
                  <c:y val="-4.990517882248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'5081'!$B$4:$G$4</c:f>
              <c:numCache>
                <c:formatCode>General</c:formatCode>
                <c:ptCount val="6"/>
                <c:pt idx="0">
                  <c:v>1960</c:v>
                </c:pt>
                <c:pt idx="1">
                  <c:v>1970</c:v>
                </c:pt>
                <c:pt idx="2">
                  <c:v>1980</c:v>
                </c:pt>
                <c:pt idx="3">
                  <c:v>1990</c:v>
                </c:pt>
                <c:pt idx="4">
                  <c:v>2000</c:v>
                </c:pt>
                <c:pt idx="5">
                  <c:v>2010</c:v>
                </c:pt>
              </c:numCache>
            </c:numRef>
          </c:cat>
          <c:val>
            <c:numRef>
              <c:f>'5081'!$B$5:$G$5</c:f>
              <c:numCache>
                <c:formatCode>0%</c:formatCode>
                <c:ptCount val="6"/>
                <c:pt idx="0">
                  <c:v>1.7999999999999999E-2</c:v>
                </c:pt>
                <c:pt idx="1">
                  <c:v>2.7E-2</c:v>
                </c:pt>
                <c:pt idx="2">
                  <c:v>5.7000000000000002E-2</c:v>
                </c:pt>
                <c:pt idx="3">
                  <c:v>9.2999999999999999E-2</c:v>
                </c:pt>
                <c:pt idx="4">
                  <c:v>0.16800000000000001</c:v>
                </c:pt>
                <c:pt idx="5">
                  <c:v>0.23599999999999999</c:v>
                </c:pt>
              </c:numCache>
            </c:numRef>
          </c:val>
          <c:smooth val="0"/>
        </c:ser>
        <c:dLbls>
          <c:showLegendKey val="0"/>
          <c:showVal val="0"/>
          <c:showCatName val="0"/>
          <c:showSerName val="0"/>
          <c:showPercent val="0"/>
          <c:showBubbleSize val="0"/>
        </c:dLbls>
        <c:marker val="1"/>
        <c:smooth val="0"/>
        <c:axId val="87006208"/>
        <c:axId val="90256128"/>
      </c:lineChart>
      <c:catAx>
        <c:axId val="87006208"/>
        <c:scaling>
          <c:orientation val="minMax"/>
        </c:scaling>
        <c:delete val="0"/>
        <c:axPos val="b"/>
        <c:numFmt formatCode="General" sourceLinked="1"/>
        <c:majorTickMark val="out"/>
        <c:minorTickMark val="none"/>
        <c:tickLblPos val="nextTo"/>
        <c:crossAx val="90256128"/>
        <c:crosses val="autoZero"/>
        <c:auto val="1"/>
        <c:lblAlgn val="ctr"/>
        <c:lblOffset val="100"/>
        <c:noMultiLvlLbl val="0"/>
      </c:catAx>
      <c:valAx>
        <c:axId val="90256128"/>
        <c:scaling>
          <c:orientation val="minMax"/>
          <c:max val="0.5"/>
        </c:scaling>
        <c:delete val="0"/>
        <c:axPos val="l"/>
        <c:numFmt formatCode="0%" sourceLinked="1"/>
        <c:majorTickMark val="out"/>
        <c:minorTickMark val="none"/>
        <c:tickLblPos val="nextTo"/>
        <c:crossAx val="87006208"/>
        <c:crosses val="autoZero"/>
        <c:crossBetween val="between"/>
      </c:valAx>
    </c:plotArea>
    <c:legend>
      <c:legendPos val="b"/>
      <c:layout>
        <c:manualLayout>
          <c:xMode val="edge"/>
          <c:yMode val="edge"/>
          <c:x val="0.27324025101613902"/>
          <c:y val="0.26729624655864498"/>
          <c:w val="0.467342392136188"/>
          <c:h val="7.9582292675764194E-2"/>
        </c:manualLayout>
      </c:layout>
      <c:overlay val="0"/>
    </c:legend>
    <c:plotVisOnly val="1"/>
    <c:dispBlanksAs val="span"/>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sz="2400" dirty="0"/>
              <a:t>FY 2016-17 Base</a:t>
            </a:r>
          </a:p>
          <a:p>
            <a:pPr>
              <a:defRPr/>
            </a:pPr>
            <a:r>
              <a:rPr lang="en-US" sz="2400" dirty="0"/>
              <a:t>$</a:t>
            </a:r>
            <a:r>
              <a:rPr lang="en-US" sz="2400" dirty="0" smtClean="0"/>
              <a:t>1.059 </a:t>
            </a:r>
            <a:r>
              <a:rPr lang="en-US" sz="2400" dirty="0"/>
              <a:t>billion</a:t>
            </a:r>
          </a:p>
        </c:rich>
      </c:tx>
      <c:layout/>
      <c:overlay val="0"/>
    </c:title>
    <c:autoTitleDeleted val="0"/>
    <c:plotArea>
      <c:layout/>
      <c:pieChart>
        <c:varyColors val="1"/>
        <c:ser>
          <c:idx val="0"/>
          <c:order val="0"/>
          <c:tx>
            <c:strRef>
              <c:f>Sheet1!$B$1</c:f>
              <c:strCache>
                <c:ptCount val="1"/>
                <c:pt idx="0">
                  <c:v>Column1</c:v>
                </c:pt>
              </c:strCache>
            </c:strRef>
          </c:tx>
          <c:spPr>
            <a:ln w="12700">
              <a:solidFill>
                <a:schemeClr val="tx1"/>
              </a:solidFill>
            </a:ln>
          </c:spPr>
          <c:dPt>
            <c:idx val="0"/>
            <c:bubble3D val="0"/>
            <c:spPr>
              <a:solidFill>
                <a:srgbClr val="00B050"/>
              </a:solidFill>
              <a:ln w="12700">
                <a:solidFill>
                  <a:schemeClr val="tx1"/>
                </a:solidFill>
              </a:ln>
            </c:spPr>
          </c:dPt>
          <c:dPt>
            <c:idx val="1"/>
            <c:bubble3D val="0"/>
            <c:spPr>
              <a:solidFill>
                <a:srgbClr val="002060"/>
              </a:solidFill>
              <a:ln w="12700">
                <a:solidFill>
                  <a:schemeClr val="tx1"/>
                </a:solidFill>
              </a:ln>
            </c:spPr>
          </c:dPt>
          <c:dPt>
            <c:idx val="2"/>
            <c:bubble3D val="0"/>
            <c:spPr>
              <a:solidFill>
                <a:srgbClr val="7030A0"/>
              </a:solidFill>
              <a:ln w="12700">
                <a:solidFill>
                  <a:schemeClr val="tx1"/>
                </a:solidFill>
              </a:ln>
            </c:spPr>
          </c:dPt>
          <c:dPt>
            <c:idx val="3"/>
            <c:bubble3D val="0"/>
            <c:spPr>
              <a:solidFill>
                <a:srgbClr val="C00000"/>
              </a:solidFill>
              <a:ln w="12700">
                <a:solidFill>
                  <a:schemeClr val="tx1"/>
                </a:solidFill>
              </a:ln>
            </c:spPr>
          </c:dPt>
          <c:dPt>
            <c:idx val="4"/>
            <c:bubble3D val="0"/>
            <c:spPr>
              <a:solidFill>
                <a:srgbClr val="00B0F0"/>
              </a:solidFill>
              <a:ln w="12700">
                <a:solidFill>
                  <a:schemeClr val="tx1"/>
                </a:solidFill>
              </a:ln>
            </c:spPr>
          </c:dPt>
          <c:dPt>
            <c:idx val="5"/>
            <c:bubble3D val="0"/>
            <c:spPr>
              <a:solidFill>
                <a:srgbClr val="FFC000"/>
              </a:solidFill>
              <a:ln w="12700">
                <a:solidFill>
                  <a:schemeClr val="tx1"/>
                </a:solidFill>
              </a:ln>
            </c:spPr>
          </c:dPt>
          <c:dPt>
            <c:idx val="6"/>
            <c:bubble3D val="0"/>
            <c:spPr>
              <a:solidFill>
                <a:schemeClr val="accent2"/>
              </a:solidFill>
              <a:ln w="12700">
                <a:solidFill>
                  <a:schemeClr val="tx1"/>
                </a:solidFill>
              </a:ln>
            </c:spPr>
          </c:dPt>
          <c:dLbls>
            <c:dLbl>
              <c:idx val="0"/>
              <c:layout>
                <c:manualLayout>
                  <c:x val="2.6307108701173924E-2"/>
                  <c:y val="1.929853119321623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6047912828548391E-2"/>
                  <c:y val="4.2485818304969945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8431097445042516E-2"/>
                  <c:y val="3.315214630429260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6.2544992034197222E-3"/>
                  <c:y val="-8.5386504106341546E-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3.2655409658645405E-2"/>
                  <c:y val="3.5785887341005448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Sheet1!$A$2:$A$8</c:f>
              <c:strCache>
                <c:ptCount val="7"/>
                <c:pt idx="0">
                  <c:v>General Fund</c:v>
                </c:pt>
                <c:pt idx="1">
                  <c:v>HCAF</c:v>
                </c:pt>
                <c:pt idx="2">
                  <c:v>SGSR</c:v>
                </c:pt>
                <c:pt idx="3">
                  <c:v>TANF</c:v>
                </c:pt>
                <c:pt idx="4">
                  <c:v>MERC</c:v>
                </c:pt>
                <c:pt idx="5">
                  <c:v>Special Revenue</c:v>
                </c:pt>
                <c:pt idx="6">
                  <c:v>Federal </c:v>
                </c:pt>
              </c:strCache>
            </c:strRef>
          </c:cat>
          <c:val>
            <c:numRef>
              <c:f>Sheet1!$B$2:$B$8</c:f>
              <c:numCache>
                <c:formatCode>0.0%</c:formatCode>
                <c:ptCount val="7"/>
                <c:pt idx="0">
                  <c:v>0.1394</c:v>
                </c:pt>
                <c:pt idx="1">
                  <c:v>5.1299999999999998E-2</c:v>
                </c:pt>
                <c:pt idx="2">
                  <c:v>9.3100000000000002E-2</c:v>
                </c:pt>
                <c:pt idx="3">
                  <c:v>2.12E-2</c:v>
                </c:pt>
                <c:pt idx="4">
                  <c:v>0.1353</c:v>
                </c:pt>
                <c:pt idx="5">
                  <c:v>0.1201</c:v>
                </c:pt>
                <c:pt idx="6">
                  <c:v>0.43719999999999998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2400"/>
            </a:pPr>
            <a:r>
              <a:rPr lang="en-US" sz="2400"/>
              <a:t>FY 2016-17 Base $149 million</a:t>
            </a:r>
          </a:p>
        </c:rich>
      </c:tx>
      <c:layout/>
      <c:overlay val="0"/>
    </c:title>
    <c:autoTitleDeleted val="0"/>
    <c:plotArea>
      <c:layout/>
      <c:pieChart>
        <c:varyColors val="1"/>
        <c:ser>
          <c:idx val="0"/>
          <c:order val="0"/>
          <c:tx>
            <c:strRef>
              <c:f>Sheet1!$B$1</c:f>
              <c:strCache>
                <c:ptCount val="1"/>
                <c:pt idx="0">
                  <c:v>Column1</c:v>
                </c:pt>
              </c:strCache>
            </c:strRef>
          </c:tx>
          <c:spPr>
            <a:ln w="12700">
              <a:solidFill>
                <a:schemeClr val="tx1"/>
              </a:solidFill>
            </a:ln>
          </c:spPr>
          <c:dPt>
            <c:idx val="0"/>
            <c:bubble3D val="0"/>
            <c:spPr>
              <a:solidFill>
                <a:srgbClr val="00B050"/>
              </a:solidFill>
              <a:ln w="12700">
                <a:solidFill>
                  <a:schemeClr val="tx1"/>
                </a:solidFill>
              </a:ln>
            </c:spPr>
          </c:dPt>
          <c:dPt>
            <c:idx val="1"/>
            <c:bubble3D val="0"/>
            <c:spPr>
              <a:solidFill>
                <a:srgbClr val="7030A0"/>
              </a:solidFill>
              <a:ln w="12700">
                <a:solidFill>
                  <a:schemeClr val="tx1"/>
                </a:solidFill>
              </a:ln>
            </c:spPr>
          </c:dPt>
          <c:dPt>
            <c:idx val="2"/>
            <c:bubble3D val="0"/>
            <c:spPr>
              <a:solidFill>
                <a:srgbClr val="C00000"/>
              </a:solidFill>
              <a:ln w="12700">
                <a:solidFill>
                  <a:schemeClr val="tx1"/>
                </a:solidFill>
              </a:ln>
            </c:spPr>
          </c:dPt>
          <c:dPt>
            <c:idx val="3"/>
            <c:bubble3D val="0"/>
            <c:spPr>
              <a:solidFill>
                <a:srgbClr val="FFFF00"/>
              </a:solidFill>
              <a:ln w="12700">
                <a:solidFill>
                  <a:schemeClr val="tx1"/>
                </a:solidFill>
              </a:ln>
            </c:spPr>
          </c:dPt>
          <c:dPt>
            <c:idx val="4"/>
            <c:bubble3D val="0"/>
            <c:spPr>
              <a:solidFill>
                <a:srgbClr val="0070C0"/>
              </a:solidFill>
              <a:ln w="12700">
                <a:solidFill>
                  <a:schemeClr val="tx1"/>
                </a:solidFill>
              </a:ln>
            </c:spPr>
          </c:dPt>
          <c:dLbls>
            <c:dLbl>
              <c:idx val="0"/>
              <c:layout>
                <c:manualLayout>
                  <c:x val="4.4625984251968502E-2"/>
                  <c:y val="8.8730314960629927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2787647637795276E-2"/>
                  <c:y val="-6.055604706715031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tx>
                <c:rich>
                  <a:bodyPr/>
                  <a:lstStyle/>
                  <a:p>
                    <a:r>
                      <a:rPr lang="en-US" sz="1400"/>
                      <a:t>Other </a:t>
                    </a:r>
                    <a:r>
                      <a:rPr lang="en-US" sz="1400" smtClean="0"/>
                      <a:t>Operating</a:t>
                    </a:r>
                    <a:r>
                      <a:rPr lang="en-US" sz="1400"/>
                      <a:t>
4%</a:t>
                    </a:r>
                    <a:endParaRPr lang="en-US"/>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5.1024934383202103E-2"/>
                  <c:y val="0.14420250984251967"/>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4.538804133858268E-2"/>
                  <c:y val="6.316732283464567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Payroll </c:v>
                </c:pt>
                <c:pt idx="1">
                  <c:v>Lease/Rent</c:v>
                </c:pt>
                <c:pt idx="2">
                  <c:v>Other Operating Expenses</c:v>
                </c:pt>
                <c:pt idx="3">
                  <c:v>IT Services</c:v>
                </c:pt>
                <c:pt idx="4">
                  <c:v>Grants </c:v>
                </c:pt>
              </c:strCache>
            </c:strRef>
          </c:cat>
          <c:val>
            <c:numRef>
              <c:f>Sheet1!$B$2:$B$6</c:f>
              <c:numCache>
                <c:formatCode>General</c:formatCode>
                <c:ptCount val="5"/>
                <c:pt idx="0">
                  <c:v>19.2</c:v>
                </c:pt>
                <c:pt idx="1">
                  <c:v>9.1999999999999993</c:v>
                </c:pt>
                <c:pt idx="2">
                  <c:v>3.6</c:v>
                </c:pt>
                <c:pt idx="3">
                  <c:v>1.1000000000000001</c:v>
                </c:pt>
                <c:pt idx="4">
                  <c:v>66.900000000000006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D6FB1-FF91-4608-AF7F-37FC71046A29}"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14B24B50-DCF1-4BC0-ADDF-AADF903A0B1F}">
      <dgm:prSet phldrT="[Text]"/>
      <dgm:spPr/>
      <dgm:t>
        <a:bodyPr/>
        <a:lstStyle/>
        <a:p>
          <a:r>
            <a:rPr lang="en-US" dirty="0" smtClean="0"/>
            <a:t>SHIP</a:t>
          </a:r>
          <a:endParaRPr lang="en-US" dirty="0"/>
        </a:p>
      </dgm:t>
    </dgm:pt>
    <dgm:pt modelId="{69070455-4F74-403A-BCEA-B8C75C2F3CAA}" type="parTrans" cxnId="{BFE83F7D-B916-43F2-BF5A-673A3280BB90}">
      <dgm:prSet/>
      <dgm:spPr/>
      <dgm:t>
        <a:bodyPr/>
        <a:lstStyle/>
        <a:p>
          <a:endParaRPr lang="en-US"/>
        </a:p>
      </dgm:t>
    </dgm:pt>
    <dgm:pt modelId="{9F0E0A3D-9B29-4562-A1B8-4F49FC1913CD}" type="sibTrans" cxnId="{BFE83F7D-B916-43F2-BF5A-673A3280BB90}">
      <dgm:prSet/>
      <dgm:spPr/>
      <dgm:t>
        <a:bodyPr/>
        <a:lstStyle/>
        <a:p>
          <a:endParaRPr lang="en-US"/>
        </a:p>
      </dgm:t>
    </dgm:pt>
    <dgm:pt modelId="{5BC41928-95F8-4CA9-8745-EBFBF0BB17CA}">
      <dgm:prSet phldrT="[Text]"/>
      <dgm:spPr/>
      <dgm:t>
        <a:bodyPr/>
        <a:lstStyle/>
        <a:p>
          <a:r>
            <a:rPr lang="en-US" dirty="0" smtClean="0"/>
            <a:t>Schools</a:t>
          </a:r>
          <a:endParaRPr lang="en-US" dirty="0"/>
        </a:p>
      </dgm:t>
    </dgm:pt>
    <dgm:pt modelId="{2D27AD74-0752-47AA-A44F-589C9A1B57B6}" type="parTrans" cxnId="{9C0CDBD4-DC6B-4472-AD06-C0F52955B834}">
      <dgm:prSet/>
      <dgm:spPr/>
      <dgm:t>
        <a:bodyPr/>
        <a:lstStyle/>
        <a:p>
          <a:endParaRPr lang="en-US"/>
        </a:p>
      </dgm:t>
    </dgm:pt>
    <dgm:pt modelId="{F265C4AE-0847-421D-A3EF-BD147D5EE333}" type="sibTrans" cxnId="{9C0CDBD4-DC6B-4472-AD06-C0F52955B834}">
      <dgm:prSet/>
      <dgm:spPr/>
      <dgm:t>
        <a:bodyPr/>
        <a:lstStyle/>
        <a:p>
          <a:endParaRPr lang="en-US"/>
        </a:p>
      </dgm:t>
    </dgm:pt>
    <dgm:pt modelId="{B259E946-BFD0-41A3-94DB-21176B163909}">
      <dgm:prSet phldrT="[Text]"/>
      <dgm:spPr/>
      <dgm:t>
        <a:bodyPr/>
        <a:lstStyle/>
        <a:p>
          <a:r>
            <a:rPr lang="en-US" dirty="0" smtClean="0"/>
            <a:t>Businesses</a:t>
          </a:r>
          <a:endParaRPr lang="en-US" dirty="0"/>
        </a:p>
      </dgm:t>
    </dgm:pt>
    <dgm:pt modelId="{DBAF9B59-35FB-4A52-A46D-E75C3D68CBD7}" type="parTrans" cxnId="{137BEC2F-955C-4383-8C27-077BD3CD10EE}">
      <dgm:prSet/>
      <dgm:spPr/>
      <dgm:t>
        <a:bodyPr/>
        <a:lstStyle/>
        <a:p>
          <a:endParaRPr lang="en-US"/>
        </a:p>
      </dgm:t>
    </dgm:pt>
    <dgm:pt modelId="{CE0E9515-41F9-434D-BF33-3FBC3FE1BA7B}" type="sibTrans" cxnId="{137BEC2F-955C-4383-8C27-077BD3CD10EE}">
      <dgm:prSet/>
      <dgm:spPr/>
      <dgm:t>
        <a:bodyPr/>
        <a:lstStyle/>
        <a:p>
          <a:endParaRPr lang="en-US"/>
        </a:p>
      </dgm:t>
    </dgm:pt>
    <dgm:pt modelId="{69846705-BB9A-48F4-806D-949354B921CC}">
      <dgm:prSet phldrT="[Text]"/>
      <dgm:spPr/>
      <dgm:t>
        <a:bodyPr/>
        <a:lstStyle/>
        <a:p>
          <a:r>
            <a:rPr lang="en-US" dirty="0" smtClean="0"/>
            <a:t>Communities</a:t>
          </a:r>
          <a:endParaRPr lang="en-US" dirty="0"/>
        </a:p>
      </dgm:t>
    </dgm:pt>
    <dgm:pt modelId="{C26423C4-737B-411B-B661-E7508EB5AD87}" type="parTrans" cxnId="{09B7A98D-D093-4BA8-8C2D-81CC2E773DD8}">
      <dgm:prSet/>
      <dgm:spPr/>
      <dgm:t>
        <a:bodyPr/>
        <a:lstStyle/>
        <a:p>
          <a:endParaRPr lang="en-US"/>
        </a:p>
      </dgm:t>
    </dgm:pt>
    <dgm:pt modelId="{D0802075-5630-49A6-A78F-345736A9BDA8}" type="sibTrans" cxnId="{09B7A98D-D093-4BA8-8C2D-81CC2E773DD8}">
      <dgm:prSet/>
      <dgm:spPr/>
      <dgm:t>
        <a:bodyPr/>
        <a:lstStyle/>
        <a:p>
          <a:endParaRPr lang="en-US"/>
        </a:p>
      </dgm:t>
    </dgm:pt>
    <dgm:pt modelId="{8083B094-B622-41D9-8982-00A3364A6040}">
      <dgm:prSet phldrT="[Text]"/>
      <dgm:spPr/>
      <dgm:t>
        <a:bodyPr/>
        <a:lstStyle/>
        <a:p>
          <a:r>
            <a:rPr lang="en-US" dirty="0" smtClean="0"/>
            <a:t>Providers </a:t>
          </a:r>
          <a:endParaRPr lang="en-US" dirty="0"/>
        </a:p>
      </dgm:t>
    </dgm:pt>
    <dgm:pt modelId="{A2CB0475-7C62-4EFB-BB84-6C52A50081AE}" type="parTrans" cxnId="{83EA0570-4949-4D69-9502-00A5B6F80813}">
      <dgm:prSet/>
      <dgm:spPr/>
      <dgm:t>
        <a:bodyPr/>
        <a:lstStyle/>
        <a:p>
          <a:endParaRPr lang="en-US"/>
        </a:p>
      </dgm:t>
    </dgm:pt>
    <dgm:pt modelId="{15D65AA7-80EE-49FF-BD68-1C4835E93AEA}" type="sibTrans" cxnId="{83EA0570-4949-4D69-9502-00A5B6F80813}">
      <dgm:prSet/>
      <dgm:spPr/>
      <dgm:t>
        <a:bodyPr/>
        <a:lstStyle/>
        <a:p>
          <a:endParaRPr lang="en-US"/>
        </a:p>
      </dgm:t>
    </dgm:pt>
    <dgm:pt modelId="{527F0243-F06C-41BD-A874-547ADC9990A1}" type="pres">
      <dgm:prSet presAssocID="{C11D6FB1-FF91-4608-AF7F-37FC71046A29}" presName="Name0" presStyleCnt="0">
        <dgm:presLayoutVars>
          <dgm:chMax val="1"/>
          <dgm:chPref val="1"/>
          <dgm:dir/>
          <dgm:resizeHandles/>
        </dgm:presLayoutVars>
      </dgm:prSet>
      <dgm:spPr/>
      <dgm:t>
        <a:bodyPr/>
        <a:lstStyle/>
        <a:p>
          <a:endParaRPr lang="en-US"/>
        </a:p>
      </dgm:t>
    </dgm:pt>
    <dgm:pt modelId="{898E8FE9-34CE-4725-B4D9-C3967778A74D}" type="pres">
      <dgm:prSet presAssocID="{14B24B50-DCF1-4BC0-ADDF-AADF903A0B1F}" presName="Parent" presStyleLbl="node1" presStyleIdx="0" presStyleCnt="2" custLinFactNeighborX="-3274" custLinFactNeighborY="4684">
        <dgm:presLayoutVars>
          <dgm:chMax val="4"/>
          <dgm:chPref val="3"/>
        </dgm:presLayoutVars>
      </dgm:prSet>
      <dgm:spPr/>
      <dgm:t>
        <a:bodyPr/>
        <a:lstStyle/>
        <a:p>
          <a:endParaRPr lang="en-US"/>
        </a:p>
      </dgm:t>
    </dgm:pt>
    <dgm:pt modelId="{D05C8DC7-F3AD-49E4-9BB0-7780CCDFED4C}" type="pres">
      <dgm:prSet presAssocID="{5BC41928-95F8-4CA9-8745-EBFBF0BB17CA}" presName="Accent" presStyleLbl="node1" presStyleIdx="1" presStyleCnt="2"/>
      <dgm:spPr/>
    </dgm:pt>
    <dgm:pt modelId="{DF919817-5295-459B-8D0E-88471D883731}" type="pres">
      <dgm:prSet presAssocID="{5BC41928-95F8-4CA9-8745-EBFBF0BB17CA}"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0DE153B-3CD3-4161-8D38-BAA918910FEB}" type="pres">
      <dgm:prSet presAssocID="{5BC41928-95F8-4CA9-8745-EBFBF0BB17CA}" presName="Child1" presStyleLbl="revTx" presStyleIdx="0" presStyleCnt="4">
        <dgm:presLayoutVars>
          <dgm:chMax val="0"/>
          <dgm:chPref val="0"/>
          <dgm:bulletEnabled val="1"/>
        </dgm:presLayoutVars>
      </dgm:prSet>
      <dgm:spPr/>
      <dgm:t>
        <a:bodyPr/>
        <a:lstStyle/>
        <a:p>
          <a:endParaRPr lang="en-US"/>
        </a:p>
      </dgm:t>
    </dgm:pt>
    <dgm:pt modelId="{08CC2447-674F-49B9-96C7-F3CC6725FAF4}" type="pres">
      <dgm:prSet presAssocID="{B259E946-BFD0-41A3-94DB-21176B163909}" presName="Image2" presStyleCnt="0"/>
      <dgm:spPr/>
    </dgm:pt>
    <dgm:pt modelId="{1905D323-28D2-4C44-9DB8-51B667C3A779}" type="pres">
      <dgm:prSet presAssocID="{B259E946-BFD0-41A3-94DB-21176B163909}" presName="Image" presStyleLbl="fgImgPlace1" presStyleIdx="1" presStyleCnt="4" custLinFactNeighborX="2938" custLinFactNeighborY="2008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EDD2BAE-BCF6-46DD-A5C0-9956A2958669}" type="pres">
      <dgm:prSet presAssocID="{B259E946-BFD0-41A3-94DB-21176B163909}" presName="Child2" presStyleLbl="revTx" presStyleIdx="1" presStyleCnt="4" custLinFactNeighborX="7152" custLinFactNeighborY="22421">
        <dgm:presLayoutVars>
          <dgm:chMax val="0"/>
          <dgm:chPref val="0"/>
          <dgm:bulletEnabled val="1"/>
        </dgm:presLayoutVars>
      </dgm:prSet>
      <dgm:spPr/>
      <dgm:t>
        <a:bodyPr/>
        <a:lstStyle/>
        <a:p>
          <a:endParaRPr lang="en-US"/>
        </a:p>
      </dgm:t>
    </dgm:pt>
    <dgm:pt modelId="{0627F735-ECAD-403B-A8C2-6789421EE95E}" type="pres">
      <dgm:prSet presAssocID="{69846705-BB9A-48F4-806D-949354B921CC}" presName="Image3" presStyleCnt="0"/>
      <dgm:spPr/>
    </dgm:pt>
    <dgm:pt modelId="{7B7B520C-7053-4A22-9DBB-3F4FDEADF8E6}" type="pres">
      <dgm:prSet presAssocID="{69846705-BB9A-48F4-806D-949354B921CC}" presName="Image"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C6A3605-3537-494B-A02E-7ECD889BE925}" type="pres">
      <dgm:prSet presAssocID="{69846705-BB9A-48F4-806D-949354B921CC}" presName="Child3" presStyleLbl="revTx" presStyleIdx="2" presStyleCnt="4">
        <dgm:presLayoutVars>
          <dgm:chMax val="0"/>
          <dgm:chPref val="0"/>
          <dgm:bulletEnabled val="1"/>
        </dgm:presLayoutVars>
      </dgm:prSet>
      <dgm:spPr/>
      <dgm:t>
        <a:bodyPr/>
        <a:lstStyle/>
        <a:p>
          <a:endParaRPr lang="en-US"/>
        </a:p>
      </dgm:t>
    </dgm:pt>
    <dgm:pt modelId="{F3C9BF62-0B09-4030-A1FE-E72BC4846F4D}" type="pres">
      <dgm:prSet presAssocID="{8083B094-B622-41D9-8982-00A3364A6040}" presName="Image4" presStyleCnt="0"/>
      <dgm:spPr/>
    </dgm:pt>
    <dgm:pt modelId="{6522B530-381C-43CB-B33C-6773F57D085B}" type="pres">
      <dgm:prSet presAssocID="{8083B094-B622-41D9-8982-00A3364A6040}" presName="Image" presStyleLbl="fgImgPlace1" presStyleIdx="3" presStyleCnt="4" custLinFactNeighborX="-443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727D101-8C46-4790-8BDC-D20FEAAD36B9}" type="pres">
      <dgm:prSet presAssocID="{8083B094-B622-41D9-8982-00A3364A6040}" presName="Child4" presStyleLbl="revTx" presStyleIdx="3" presStyleCnt="4">
        <dgm:presLayoutVars>
          <dgm:chMax val="0"/>
          <dgm:chPref val="0"/>
          <dgm:bulletEnabled val="1"/>
        </dgm:presLayoutVars>
      </dgm:prSet>
      <dgm:spPr/>
      <dgm:t>
        <a:bodyPr/>
        <a:lstStyle/>
        <a:p>
          <a:endParaRPr lang="en-US"/>
        </a:p>
      </dgm:t>
    </dgm:pt>
  </dgm:ptLst>
  <dgm:cxnLst>
    <dgm:cxn modelId="{83EA0570-4949-4D69-9502-00A5B6F80813}" srcId="{14B24B50-DCF1-4BC0-ADDF-AADF903A0B1F}" destId="{8083B094-B622-41D9-8982-00A3364A6040}" srcOrd="3" destOrd="0" parTransId="{A2CB0475-7C62-4EFB-BB84-6C52A50081AE}" sibTransId="{15D65AA7-80EE-49FF-BD68-1C4835E93AEA}"/>
    <dgm:cxn modelId="{BFE83F7D-B916-43F2-BF5A-673A3280BB90}" srcId="{C11D6FB1-FF91-4608-AF7F-37FC71046A29}" destId="{14B24B50-DCF1-4BC0-ADDF-AADF903A0B1F}" srcOrd="0" destOrd="0" parTransId="{69070455-4F74-403A-BCEA-B8C75C2F3CAA}" sibTransId="{9F0E0A3D-9B29-4562-A1B8-4F49FC1913CD}"/>
    <dgm:cxn modelId="{9C0CDBD4-DC6B-4472-AD06-C0F52955B834}" srcId="{14B24B50-DCF1-4BC0-ADDF-AADF903A0B1F}" destId="{5BC41928-95F8-4CA9-8745-EBFBF0BB17CA}" srcOrd="0" destOrd="0" parTransId="{2D27AD74-0752-47AA-A44F-589C9A1B57B6}" sibTransId="{F265C4AE-0847-421D-A3EF-BD147D5EE333}"/>
    <dgm:cxn modelId="{20C4B2AD-FFF9-49A3-88DE-77277950F050}" type="presOf" srcId="{C11D6FB1-FF91-4608-AF7F-37FC71046A29}" destId="{527F0243-F06C-41BD-A874-547ADC9990A1}" srcOrd="0" destOrd="0" presId="urn:microsoft.com/office/officeart/2011/layout/RadialPictureList"/>
    <dgm:cxn modelId="{137BEC2F-955C-4383-8C27-077BD3CD10EE}" srcId="{14B24B50-DCF1-4BC0-ADDF-AADF903A0B1F}" destId="{B259E946-BFD0-41A3-94DB-21176B163909}" srcOrd="1" destOrd="0" parTransId="{DBAF9B59-35FB-4A52-A46D-E75C3D68CBD7}" sibTransId="{CE0E9515-41F9-434D-BF33-3FBC3FE1BA7B}"/>
    <dgm:cxn modelId="{E794984B-FD35-4790-9AF6-BE0B4D9AAF86}" type="presOf" srcId="{69846705-BB9A-48F4-806D-949354B921CC}" destId="{CC6A3605-3537-494B-A02E-7ECD889BE925}" srcOrd="0" destOrd="0" presId="urn:microsoft.com/office/officeart/2011/layout/RadialPictureList"/>
    <dgm:cxn modelId="{5DC2D64F-BD92-4275-9C42-754D98A813B0}" type="presOf" srcId="{8083B094-B622-41D9-8982-00A3364A6040}" destId="{7727D101-8C46-4790-8BDC-D20FEAAD36B9}" srcOrd="0" destOrd="0" presId="urn:microsoft.com/office/officeart/2011/layout/RadialPictureList"/>
    <dgm:cxn modelId="{131B8574-71BF-4036-A2B2-5CA2F1199A83}" type="presOf" srcId="{14B24B50-DCF1-4BC0-ADDF-AADF903A0B1F}" destId="{898E8FE9-34CE-4725-B4D9-C3967778A74D}" srcOrd="0" destOrd="0" presId="urn:microsoft.com/office/officeart/2011/layout/RadialPictureList"/>
    <dgm:cxn modelId="{9E536C46-DD93-4B4D-BB05-E692A0DECA0E}" type="presOf" srcId="{B259E946-BFD0-41A3-94DB-21176B163909}" destId="{5EDD2BAE-BCF6-46DD-A5C0-9956A2958669}" srcOrd="0" destOrd="0" presId="urn:microsoft.com/office/officeart/2011/layout/RadialPictureList"/>
    <dgm:cxn modelId="{1B0B8249-4DFA-4CC2-BB4E-C6F53B91E70F}" type="presOf" srcId="{5BC41928-95F8-4CA9-8745-EBFBF0BB17CA}" destId="{F0DE153B-3CD3-4161-8D38-BAA918910FEB}" srcOrd="0" destOrd="0" presId="urn:microsoft.com/office/officeart/2011/layout/RadialPictureList"/>
    <dgm:cxn modelId="{09B7A98D-D093-4BA8-8C2D-81CC2E773DD8}" srcId="{14B24B50-DCF1-4BC0-ADDF-AADF903A0B1F}" destId="{69846705-BB9A-48F4-806D-949354B921CC}" srcOrd="2" destOrd="0" parTransId="{C26423C4-737B-411B-B661-E7508EB5AD87}" sibTransId="{D0802075-5630-49A6-A78F-345736A9BDA8}"/>
    <dgm:cxn modelId="{37A9ADAD-C5BA-4D61-A482-D53493A4F863}" type="presParOf" srcId="{527F0243-F06C-41BD-A874-547ADC9990A1}" destId="{898E8FE9-34CE-4725-B4D9-C3967778A74D}" srcOrd="0" destOrd="0" presId="urn:microsoft.com/office/officeart/2011/layout/RadialPictureList"/>
    <dgm:cxn modelId="{D0E93A4E-73DF-4E44-AAD7-D83CDB886568}" type="presParOf" srcId="{527F0243-F06C-41BD-A874-547ADC9990A1}" destId="{D05C8DC7-F3AD-49E4-9BB0-7780CCDFED4C}" srcOrd="1" destOrd="0" presId="urn:microsoft.com/office/officeart/2011/layout/RadialPictureList"/>
    <dgm:cxn modelId="{BA000AC3-40CD-4CF1-B88F-23711A8C14CC}" type="presParOf" srcId="{527F0243-F06C-41BD-A874-547ADC9990A1}" destId="{DF919817-5295-459B-8D0E-88471D883731}" srcOrd="2" destOrd="0" presId="urn:microsoft.com/office/officeart/2011/layout/RadialPictureList"/>
    <dgm:cxn modelId="{D1FF604E-107F-45A9-80A7-55F3770B9AD5}" type="presParOf" srcId="{527F0243-F06C-41BD-A874-547ADC9990A1}" destId="{F0DE153B-3CD3-4161-8D38-BAA918910FEB}" srcOrd="3" destOrd="0" presId="urn:microsoft.com/office/officeart/2011/layout/RadialPictureList"/>
    <dgm:cxn modelId="{407C8F6C-8849-4F6D-873F-2D8D658220CC}" type="presParOf" srcId="{527F0243-F06C-41BD-A874-547ADC9990A1}" destId="{08CC2447-674F-49B9-96C7-F3CC6725FAF4}" srcOrd="4" destOrd="0" presId="urn:microsoft.com/office/officeart/2011/layout/RadialPictureList"/>
    <dgm:cxn modelId="{E24493AD-0287-4727-AA79-D41E00911F13}" type="presParOf" srcId="{08CC2447-674F-49B9-96C7-F3CC6725FAF4}" destId="{1905D323-28D2-4C44-9DB8-51B667C3A779}" srcOrd="0" destOrd="0" presId="urn:microsoft.com/office/officeart/2011/layout/RadialPictureList"/>
    <dgm:cxn modelId="{14635438-34C1-406D-B571-A7B8FE8778C5}" type="presParOf" srcId="{527F0243-F06C-41BD-A874-547ADC9990A1}" destId="{5EDD2BAE-BCF6-46DD-A5C0-9956A2958669}" srcOrd="5" destOrd="0" presId="urn:microsoft.com/office/officeart/2011/layout/RadialPictureList"/>
    <dgm:cxn modelId="{2D7EFC41-B717-4F7C-A8E3-402AB32B5354}" type="presParOf" srcId="{527F0243-F06C-41BD-A874-547ADC9990A1}" destId="{0627F735-ECAD-403B-A8C2-6789421EE95E}" srcOrd="6" destOrd="0" presId="urn:microsoft.com/office/officeart/2011/layout/RadialPictureList"/>
    <dgm:cxn modelId="{58F1D946-E1AF-4D88-8859-8F46E8FE08E5}" type="presParOf" srcId="{0627F735-ECAD-403B-A8C2-6789421EE95E}" destId="{7B7B520C-7053-4A22-9DBB-3F4FDEADF8E6}" srcOrd="0" destOrd="0" presId="urn:microsoft.com/office/officeart/2011/layout/RadialPictureList"/>
    <dgm:cxn modelId="{5AB4F378-7CFC-4B83-80A9-DC19FF5AC3BE}" type="presParOf" srcId="{527F0243-F06C-41BD-A874-547ADC9990A1}" destId="{CC6A3605-3537-494B-A02E-7ECD889BE925}" srcOrd="7" destOrd="0" presId="urn:microsoft.com/office/officeart/2011/layout/RadialPictureList"/>
    <dgm:cxn modelId="{53D003DA-2F56-4E0F-BB04-96581783E8FE}" type="presParOf" srcId="{527F0243-F06C-41BD-A874-547ADC9990A1}" destId="{F3C9BF62-0B09-4030-A1FE-E72BC4846F4D}" srcOrd="8" destOrd="0" presId="urn:microsoft.com/office/officeart/2011/layout/RadialPictureList"/>
    <dgm:cxn modelId="{858DE82C-BBD2-4007-8A48-72D37A7D3AD1}" type="presParOf" srcId="{F3C9BF62-0B09-4030-A1FE-E72BC4846F4D}" destId="{6522B530-381C-43CB-B33C-6773F57D085B}" srcOrd="0" destOrd="0" presId="urn:microsoft.com/office/officeart/2011/layout/RadialPictureList"/>
    <dgm:cxn modelId="{45150176-8329-4B37-92DB-2D74D8C92A6E}" type="presParOf" srcId="{527F0243-F06C-41BD-A874-547ADC9990A1}" destId="{7727D101-8C46-4790-8BDC-D20FEAAD36B9}"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E8FE9-34CE-4725-B4D9-C3967778A74D}">
      <dsp:nvSpPr>
        <dsp:cNvPr id="0" name=""/>
        <dsp:cNvSpPr/>
      </dsp:nvSpPr>
      <dsp:spPr>
        <a:xfrm>
          <a:off x="597150" y="1514930"/>
          <a:ext cx="1236794" cy="123668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SHIP</a:t>
          </a:r>
          <a:endParaRPr lang="en-US" sz="2700" kern="1200" dirty="0"/>
        </a:p>
      </dsp:txBody>
      <dsp:txXfrm>
        <a:off x="778274" y="1696038"/>
        <a:ext cx="874546" cy="874468"/>
      </dsp:txXfrm>
    </dsp:sp>
    <dsp:sp modelId="{D05C8DC7-F3AD-49E4-9BB0-7780CCDFED4C}">
      <dsp:nvSpPr>
        <dsp:cNvPr id="0" name=""/>
        <dsp:cNvSpPr/>
      </dsp:nvSpPr>
      <dsp:spPr>
        <a:xfrm>
          <a:off x="0" y="769298"/>
          <a:ext cx="2492834" cy="2598533"/>
        </a:xfrm>
        <a:prstGeom prst="blockArc">
          <a:avLst>
            <a:gd name="adj1" fmla="val 16509444"/>
            <a:gd name="adj2" fmla="val 5088054"/>
            <a:gd name="adj3" fmla="val 524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19817-5295-459B-8D0E-88471D883731}">
      <dsp:nvSpPr>
        <dsp:cNvPr id="0" name=""/>
        <dsp:cNvSpPr/>
      </dsp:nvSpPr>
      <dsp:spPr>
        <a:xfrm>
          <a:off x="1543269" y="667301"/>
          <a:ext cx="662698" cy="6625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E153B-3CD3-4161-8D38-BAA918910FEB}">
      <dsp:nvSpPr>
        <dsp:cNvPr id="0" name=""/>
        <dsp:cNvSpPr/>
      </dsp:nvSpPr>
      <dsp:spPr>
        <a:xfrm>
          <a:off x="2256441" y="675777"/>
          <a:ext cx="887107" cy="64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10000"/>
            </a:spcAft>
          </a:pPr>
          <a:r>
            <a:rPr lang="en-US" sz="1100" kern="1200" dirty="0" smtClean="0"/>
            <a:t>Schools</a:t>
          </a:r>
          <a:endParaRPr lang="en-US" sz="1100" kern="1200" dirty="0"/>
        </a:p>
      </dsp:txBody>
      <dsp:txXfrm>
        <a:off x="2256441" y="675777"/>
        <a:ext cx="887107" cy="641369"/>
      </dsp:txXfrm>
    </dsp:sp>
    <dsp:sp modelId="{1905D323-28D2-4C44-9DB8-51B667C3A779}">
      <dsp:nvSpPr>
        <dsp:cNvPr id="0" name=""/>
        <dsp:cNvSpPr/>
      </dsp:nvSpPr>
      <dsp:spPr>
        <a:xfrm>
          <a:off x="2052228" y="1417446"/>
          <a:ext cx="662698" cy="6625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D2BAE-BCF6-46DD-A5C0-9956A2958669}">
      <dsp:nvSpPr>
        <dsp:cNvPr id="0" name=""/>
        <dsp:cNvSpPr/>
      </dsp:nvSpPr>
      <dsp:spPr>
        <a:xfrm>
          <a:off x="2744115" y="1439757"/>
          <a:ext cx="887107" cy="64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10000"/>
            </a:spcAft>
          </a:pPr>
          <a:r>
            <a:rPr lang="en-US" sz="1100" kern="1200" dirty="0" smtClean="0"/>
            <a:t>Businesses</a:t>
          </a:r>
          <a:endParaRPr lang="en-US" sz="1100" kern="1200" dirty="0"/>
        </a:p>
      </dsp:txBody>
      <dsp:txXfrm>
        <a:off x="2744115" y="1439757"/>
        <a:ext cx="887107" cy="641369"/>
      </dsp:txXfrm>
    </dsp:sp>
    <dsp:sp modelId="{7B7B520C-7053-4A22-9DBB-3F4FDEADF8E6}">
      <dsp:nvSpPr>
        <dsp:cNvPr id="0" name=""/>
        <dsp:cNvSpPr/>
      </dsp:nvSpPr>
      <dsp:spPr>
        <a:xfrm>
          <a:off x="2030216" y="2191612"/>
          <a:ext cx="662698" cy="6625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A3605-3537-494B-A02E-7ECD889BE925}">
      <dsp:nvSpPr>
        <dsp:cNvPr id="0" name=""/>
        <dsp:cNvSpPr/>
      </dsp:nvSpPr>
      <dsp:spPr>
        <a:xfrm>
          <a:off x="2744115" y="2202348"/>
          <a:ext cx="887107" cy="64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10000"/>
            </a:spcAft>
          </a:pPr>
          <a:r>
            <a:rPr lang="en-US" sz="1100" kern="1200" dirty="0" smtClean="0"/>
            <a:t>Communities</a:t>
          </a:r>
          <a:endParaRPr lang="en-US" sz="1100" kern="1200" dirty="0"/>
        </a:p>
      </dsp:txBody>
      <dsp:txXfrm>
        <a:off x="2744115" y="2202348"/>
        <a:ext cx="887107" cy="641369"/>
      </dsp:txXfrm>
    </dsp:sp>
    <dsp:sp modelId="{6522B530-381C-43CB-B33C-6773F57D085B}">
      <dsp:nvSpPr>
        <dsp:cNvPr id="0" name=""/>
        <dsp:cNvSpPr/>
      </dsp:nvSpPr>
      <dsp:spPr>
        <a:xfrm>
          <a:off x="1513865" y="2830156"/>
          <a:ext cx="662698" cy="6625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7D101-8C46-4790-8BDC-D20FEAAD36B9}">
      <dsp:nvSpPr>
        <dsp:cNvPr id="0" name=""/>
        <dsp:cNvSpPr/>
      </dsp:nvSpPr>
      <dsp:spPr>
        <a:xfrm>
          <a:off x="2256441" y="2843718"/>
          <a:ext cx="887107" cy="64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10000"/>
            </a:spcAft>
          </a:pPr>
          <a:r>
            <a:rPr lang="en-US" sz="1100" kern="1200" dirty="0" smtClean="0"/>
            <a:t>Providers </a:t>
          </a:r>
          <a:endParaRPr lang="en-US" sz="1100" kern="1200" dirty="0"/>
        </a:p>
      </dsp:txBody>
      <dsp:txXfrm>
        <a:off x="2256441" y="2843718"/>
        <a:ext cx="887107" cy="641369"/>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0.43478</cdr:x>
      <cdr:y>0.42857</cdr:y>
    </cdr:from>
    <cdr:to>
      <cdr:x>0.55652</cdr:x>
      <cdr:y>0.51429</cdr:y>
    </cdr:to>
    <cdr:sp macro="" textlink="">
      <cdr:nvSpPr>
        <cdr:cNvPr id="2" name="TextBox 1"/>
        <cdr:cNvSpPr txBox="1"/>
      </cdr:nvSpPr>
      <cdr:spPr>
        <a:xfrm xmlns:a="http://schemas.openxmlformats.org/drawingml/2006/main">
          <a:off x="3810000" y="2286000"/>
          <a:ext cx="1066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bg1"/>
              </a:solidFill>
            </a:rPr>
            <a:t>Tobacco</a:t>
          </a:r>
          <a:endParaRPr lang="en-US" sz="20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1440" tIns="45720" rIns="91440" bIns="45720" rtlCol="0"/>
          <a:lstStyle>
            <a:lvl1pPr algn="r">
              <a:defRPr sz="1200"/>
            </a:lvl1pPr>
          </a:lstStyle>
          <a:p>
            <a:fld id="{30CD0BF2-8F2E-4879-AA7F-C6654DA5F9EB}" type="datetimeFigureOut">
              <a:rPr lang="en-US" smtClean="0"/>
              <a:t>1/13/2015</a:t>
            </a:fld>
            <a:endParaRPr lang="en-US"/>
          </a:p>
        </p:txBody>
      </p:sp>
      <p:sp>
        <p:nvSpPr>
          <p:cNvPr id="4" name="Footer Placeholder 3"/>
          <p:cNvSpPr>
            <a:spLocks noGrp="1"/>
          </p:cNvSpPr>
          <p:nvPr>
            <p:ph type="ftr" sz="quarter" idx="2"/>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1440" tIns="45720" rIns="91440" bIns="45720" rtlCol="0" anchor="b"/>
          <a:lstStyle>
            <a:lvl1pPr algn="r">
              <a:defRPr sz="1200"/>
            </a:lvl1pPr>
          </a:lstStyle>
          <a:p>
            <a:fld id="{E578FF0F-CD63-4572-9F8F-E1AD750F5523}" type="slidenum">
              <a:rPr lang="en-US" smtClean="0"/>
              <a:t>‹#›</a:t>
            </a:fld>
            <a:endParaRPr lang="en-US"/>
          </a:p>
        </p:txBody>
      </p:sp>
    </p:spTree>
    <p:extLst>
      <p:ext uri="{BB962C8B-B14F-4D97-AF65-F5344CB8AC3E}">
        <p14:creationId xmlns:p14="http://schemas.microsoft.com/office/powerpoint/2010/main" val="261591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EDC9EA9F-96AC-45CC-9E3F-ED53051E3D68}" type="datetimeFigureOut">
              <a:rPr lang="en-US" smtClean="0"/>
              <a:t>1/13/2015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CD4084A2-DE90-4D0A-88D3-9C09F338CD41}" type="slidenum">
              <a:rPr lang="en-US" smtClean="0"/>
              <a:t>‹#›</a:t>
            </a:fld>
            <a:endParaRPr lang="en-US"/>
          </a:p>
        </p:txBody>
      </p:sp>
    </p:spTree>
    <p:extLst>
      <p:ext uri="{BB962C8B-B14F-4D97-AF65-F5344CB8AC3E}">
        <p14:creationId xmlns:p14="http://schemas.microsoft.com/office/powerpoint/2010/main" val="386770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r>
              <a:rPr lang="en-US" sz="1200" dirty="0" smtClean="0"/>
              <a:t>[Introduce yourself and others of your team who are there.]</a:t>
            </a:r>
          </a:p>
          <a:p>
            <a:pPr eaLnBrk="1" hangingPunct="1"/>
            <a:endParaRPr lang="en-US" sz="1200" dirty="0" smtClean="0"/>
          </a:p>
          <a:p>
            <a:pPr eaLnBrk="1" hangingPunct="1"/>
            <a:r>
              <a:rPr lang="en-US" sz="1200" dirty="0" smtClean="0"/>
              <a:t>Thank you for inviting us to provide an overview of the Minnesota Department of Health.</a:t>
            </a:r>
          </a:p>
          <a:p>
            <a:pPr eaLnBrk="1" hangingPunct="1"/>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a:t>
            </a:r>
            <a:r>
              <a:rPr lang="ja-JP" altLang="en-US" sz="1200" dirty="0" smtClean="0"/>
              <a:t>’</a:t>
            </a:r>
            <a:r>
              <a:rPr lang="en-US" altLang="ja-JP" sz="1200" dirty="0" err="1" smtClean="0"/>
              <a:t>ll</a:t>
            </a:r>
            <a:r>
              <a:rPr lang="en-US" altLang="ja-JP" sz="1200" dirty="0" smtClean="0"/>
              <a:t> start by providing</a:t>
            </a:r>
            <a:r>
              <a:rPr lang="en-US" altLang="ja-JP" sz="1200" baseline="0" dirty="0" smtClean="0"/>
              <a:t> </a:t>
            </a:r>
            <a:r>
              <a:rPr lang="en-US" altLang="ja-JP" sz="1200" dirty="0" smtClean="0"/>
              <a:t>a brief description of public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Then, I</a:t>
            </a:r>
            <a:r>
              <a:rPr lang="ja-JP" altLang="en-US" sz="1200" dirty="0" smtClean="0"/>
              <a:t>’</a:t>
            </a:r>
            <a:r>
              <a:rPr lang="en-US" altLang="ja-JP" sz="1200" dirty="0" err="1" smtClean="0"/>
              <a:t>ll</a:t>
            </a:r>
            <a:r>
              <a:rPr lang="en-US" altLang="ja-JP" sz="1200" baseline="0" dirty="0" smtClean="0"/>
              <a:t> </a:t>
            </a:r>
            <a:r>
              <a:rPr lang="en-US" altLang="ja-JP" sz="1200" dirty="0" smtClean="0"/>
              <a:t>describe some of the important areas of work at the Minnesota Department of Health.</a:t>
            </a:r>
          </a:p>
          <a:p>
            <a:pPr eaLnBrk="1" hangingPunct="1"/>
            <a:endParaRPr lang="en-US" altLang="ja-JP" sz="1200"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1</a:t>
            </a:fld>
            <a:endParaRPr lang="en-US"/>
          </a:p>
        </p:txBody>
      </p:sp>
    </p:spTree>
    <p:extLst>
      <p:ext uri="{BB962C8B-B14F-4D97-AF65-F5344CB8AC3E}">
        <p14:creationId xmlns:p14="http://schemas.microsoft.com/office/powerpoint/2010/main" val="236290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MDH doesn’t just exist in St. Paul.  We have district offices across the state that are connected to the specific</a:t>
            </a:r>
            <a:r>
              <a:rPr lang="en-US" baseline="0" dirty="0" smtClean="0"/>
              <a:t> needs of their regions.</a:t>
            </a:r>
            <a:endParaRPr lang="en-US" dirty="0"/>
          </a:p>
        </p:txBody>
      </p:sp>
      <p:sp>
        <p:nvSpPr>
          <p:cNvPr id="4" name="Slide Number Placeholder 3"/>
          <p:cNvSpPr>
            <a:spLocks noGrp="1"/>
          </p:cNvSpPr>
          <p:nvPr>
            <p:ph type="sldNum" sz="quarter" idx="10"/>
          </p:nvPr>
        </p:nvSpPr>
        <p:spPr/>
        <p:txBody>
          <a:bodyPr/>
          <a:lstStyle/>
          <a:p>
            <a:fld id="{CD4084A2-DE90-4D0A-88D3-9C09F338CD41}" type="slidenum">
              <a:rPr lang="en-US" smtClean="0"/>
              <a:t>14</a:t>
            </a:fld>
            <a:endParaRPr lang="en-US"/>
          </a:p>
        </p:txBody>
      </p:sp>
    </p:spTree>
    <p:extLst>
      <p:ext uri="{BB962C8B-B14F-4D97-AF65-F5344CB8AC3E}">
        <p14:creationId xmlns:p14="http://schemas.microsoft.com/office/powerpoint/2010/main" val="208627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Minnesota’s public health system is known as one of the </a:t>
            </a:r>
            <a:r>
              <a:rPr lang="en-US" sz="1200" b="1" dirty="0" smtClean="0"/>
              <a:t>best in the nation</a:t>
            </a:r>
          </a:p>
          <a:p>
            <a:pPr eaLnBrk="1" hangingPunct="1"/>
            <a:r>
              <a:rPr lang="en-US" sz="1200" dirty="0" smtClean="0"/>
              <a:t>It is built upon a </a:t>
            </a:r>
            <a:r>
              <a:rPr lang="en-US" sz="1200" b="1" dirty="0" smtClean="0"/>
              <a:t>strong partnership</a:t>
            </a:r>
            <a:r>
              <a:rPr lang="en-US" sz="1200" dirty="0" smtClean="0"/>
              <a:t> between MDH and local public health agencies, tribal governments and the federal government.</a:t>
            </a:r>
          </a:p>
          <a:p>
            <a:pPr eaLnBrk="1" hangingPunct="1"/>
            <a:r>
              <a:rPr lang="en-US" sz="1200" dirty="0" smtClean="0"/>
              <a:t>Community Health Boards and Tribal Health Directors cover all counties and tribal governments in the state</a:t>
            </a:r>
          </a:p>
          <a:p>
            <a:pPr eaLnBrk="1" hangingPunct="1">
              <a:defRPr/>
            </a:pPr>
            <a:r>
              <a:rPr lang="en-US" sz="1200" b="1" dirty="0" smtClean="0">
                <a:latin typeface="Times New Roman" charset="0"/>
                <a:ea typeface="ＭＳ Ｐゴシック" charset="0"/>
              </a:rPr>
              <a:t>The 1976 Community Health Services Act established a framework and reorganized several hundred local public health agencies into what is now 52 </a:t>
            </a:r>
            <a:r>
              <a:rPr lang="en-US" sz="1200" dirty="0" smtClean="0">
                <a:latin typeface="Times New Roman" charset="0"/>
                <a:ea typeface="ＭＳ Ｐゴシック" charset="0"/>
              </a:rPr>
              <a:t>county/city health departments that cover the entire state.  We share responsibility with tribal governments and public health agencies in acting together to identify and address public health issues.  </a:t>
            </a:r>
            <a:r>
              <a:rPr lang="en-US" sz="1200" b="1" dirty="0" smtClean="0">
                <a:latin typeface="Times New Roman" charset="0"/>
                <a:ea typeface="ＭＳ Ｐゴシック" charset="0"/>
              </a:rPr>
              <a:t>Approximately 21</a:t>
            </a:r>
            <a:r>
              <a:rPr lang="en-US" sz="1200" b="1" baseline="0" dirty="0" smtClean="0">
                <a:latin typeface="Times New Roman" charset="0"/>
                <a:ea typeface="ＭＳ Ｐゴシック" charset="0"/>
              </a:rPr>
              <a:t> </a:t>
            </a:r>
            <a:r>
              <a:rPr lang="en-US" sz="1200" b="1" dirty="0" smtClean="0">
                <a:latin typeface="Times New Roman" charset="0"/>
                <a:ea typeface="ＭＳ Ｐゴシック" charset="0"/>
              </a:rPr>
              <a:t>million dollars annually is distributed under the Local Public Health Grant to 48 Community Health Boards and 11 Tribal Governments.</a:t>
            </a:r>
            <a:r>
              <a:rPr lang="en-US" sz="1200" dirty="0" smtClean="0">
                <a:latin typeface="Times New Roman" charset="0"/>
                <a:ea typeface="ＭＳ Ｐゴシック" charset="0"/>
              </a:rPr>
              <a:t>  These funds leverage considerably more funds at the local area.</a:t>
            </a:r>
            <a:r>
              <a:rPr lang="en-US" dirty="0" smtClean="0">
                <a:latin typeface="Times New Roman" charset="0"/>
                <a:ea typeface="ＭＳ Ｐゴシック" charset="0"/>
              </a:rPr>
              <a:t>  </a:t>
            </a:r>
          </a:p>
          <a:p>
            <a:pPr eaLnBrk="1" hangingPunct="1">
              <a:defRPr/>
            </a:pPr>
            <a:r>
              <a:rPr lang="en-US" sz="1200" dirty="0" smtClean="0">
                <a:latin typeface="Times New Roman" charset="0"/>
                <a:ea typeface="ＭＳ Ｐゴシック" charset="0"/>
              </a:rPr>
              <a:t>________________________________________________________________</a:t>
            </a:r>
            <a:endParaRPr lang="en-US" dirty="0" smtClean="0">
              <a:latin typeface="Times New Roman" charset="0"/>
              <a:ea typeface="ＭＳ Ｐゴシック" charset="0"/>
            </a:endParaRPr>
          </a:p>
          <a:p>
            <a:pPr eaLnBrk="1" hangingPunct="1">
              <a:defRPr/>
            </a:pPr>
            <a:r>
              <a:rPr lang="en-US" dirty="0" smtClean="0">
                <a:latin typeface="Times New Roman" charset="0"/>
                <a:ea typeface="ＭＳ Ｐゴシック" charset="0"/>
              </a:rPr>
              <a:t>We partner with many organizations as we carry out our public health responsibilities.  Partners include:</a:t>
            </a:r>
          </a:p>
          <a:p>
            <a:pPr eaLnBrk="1" hangingPunct="1">
              <a:defRPr/>
            </a:pPr>
            <a:r>
              <a:rPr lang="en-US" dirty="0" smtClean="0">
                <a:latin typeface="Times New Roman" charset="0"/>
                <a:ea typeface="ＭＳ Ｐゴシック" charset="0"/>
              </a:rPr>
              <a:t>Local public health agencies</a:t>
            </a:r>
          </a:p>
          <a:p>
            <a:pPr eaLnBrk="1" hangingPunct="1">
              <a:defRPr/>
            </a:pPr>
            <a:r>
              <a:rPr lang="en-US" dirty="0" smtClean="0">
                <a:latin typeface="Times New Roman" charset="0"/>
                <a:ea typeface="ＭＳ Ｐゴシック" charset="0"/>
              </a:rPr>
              <a:t>Tribal governments</a:t>
            </a:r>
          </a:p>
          <a:p>
            <a:pPr eaLnBrk="1" hangingPunct="1">
              <a:defRPr/>
            </a:pPr>
            <a:r>
              <a:rPr lang="en-US" dirty="0" smtClean="0">
                <a:latin typeface="Times New Roman" charset="0"/>
                <a:ea typeface="ＭＳ Ｐゴシック" charset="0"/>
              </a:rPr>
              <a:t>Policy makers at all levels</a:t>
            </a:r>
          </a:p>
          <a:p>
            <a:pPr eaLnBrk="1" hangingPunct="1">
              <a:defRPr/>
            </a:pPr>
            <a:r>
              <a:rPr lang="en-US" dirty="0" smtClean="0">
                <a:latin typeface="Times New Roman" charset="0"/>
                <a:ea typeface="ＭＳ Ｐゴシック" charset="0"/>
              </a:rPr>
              <a:t>Health plans and providers</a:t>
            </a:r>
          </a:p>
          <a:p>
            <a:pPr eaLnBrk="1" hangingPunct="1">
              <a:defRPr/>
            </a:pPr>
            <a:r>
              <a:rPr lang="en-US" dirty="0" smtClean="0">
                <a:latin typeface="Times New Roman" charset="0"/>
                <a:ea typeface="ＭＳ Ｐゴシック" charset="0"/>
              </a:rPr>
              <a:t>Businesses</a:t>
            </a:r>
          </a:p>
          <a:p>
            <a:pPr eaLnBrk="1" hangingPunct="1">
              <a:defRPr/>
            </a:pPr>
            <a:r>
              <a:rPr lang="en-US" dirty="0" smtClean="0">
                <a:latin typeface="Times New Roman" charset="0"/>
                <a:ea typeface="ＭＳ Ｐゴシック" charset="0"/>
              </a:rPr>
              <a:t>Community organizations</a:t>
            </a:r>
          </a:p>
          <a:p>
            <a:pPr eaLnBrk="1" hangingPunct="1">
              <a:defRPr/>
            </a:pPr>
            <a:r>
              <a:rPr lang="en-US" dirty="0" smtClean="0">
                <a:latin typeface="Times New Roman" charset="0"/>
                <a:ea typeface="ＭＳ Ｐゴシック" charset="0"/>
              </a:rPr>
              <a:t>Non-profit organizations</a:t>
            </a:r>
          </a:p>
          <a:p>
            <a:pPr eaLnBrk="1" hangingPunct="1">
              <a:defRPr/>
            </a:pPr>
            <a:r>
              <a:rPr lang="en-US" dirty="0" smtClean="0">
                <a:latin typeface="Times New Roman" charset="0"/>
                <a:ea typeface="ＭＳ Ｐゴシック" charset="0"/>
              </a:rPr>
              <a:t>Schools</a:t>
            </a:r>
          </a:p>
          <a:p>
            <a:pPr eaLnBrk="1" hangingPunct="1">
              <a:defRPr/>
            </a:pPr>
            <a:r>
              <a:rPr lang="en-US" dirty="0" smtClean="0">
                <a:latin typeface="Times New Roman" charset="0"/>
                <a:ea typeface="ＭＳ Ｐゴシック" charset="0"/>
              </a:rPr>
              <a:t>Faith communities</a:t>
            </a:r>
            <a:r>
              <a:rPr lang="en-US" sz="1200" dirty="0" smtClean="0">
                <a:latin typeface="Times New Roman" charset="0"/>
                <a:ea typeface="ＭＳ Ｐゴシック" charset="0"/>
              </a:rPr>
              <a:t> </a:t>
            </a:r>
          </a:p>
          <a:p>
            <a:pPr eaLnBrk="1" hangingPunct="1">
              <a:defRPr/>
            </a:pPr>
            <a:endParaRPr lang="en-US" sz="1200" dirty="0" smtClean="0">
              <a:latin typeface="Times New Roman" charset="0"/>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CD4084A2-DE90-4D0A-88D3-9C09F338CD41}" type="slidenum">
              <a:rPr lang="en-US" smtClean="0"/>
              <a:t>15</a:t>
            </a:fld>
            <a:endParaRPr lang="en-US"/>
          </a:p>
        </p:txBody>
      </p:sp>
    </p:spTree>
    <p:extLst>
      <p:ext uri="{BB962C8B-B14F-4D97-AF65-F5344CB8AC3E}">
        <p14:creationId xmlns:p14="http://schemas.microsoft.com/office/powerpoint/2010/main" val="324944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r>
              <a:rPr lang="en-US" sz="1400" b="1" dirty="0" smtClean="0"/>
              <a:t>1.  Epidemiologists and laboratory workers work together to monitor disease reports</a:t>
            </a:r>
            <a:r>
              <a:rPr lang="en-US" sz="1400" dirty="0" smtClean="0"/>
              <a:t> and laboratory specimens </a:t>
            </a:r>
            <a:r>
              <a:rPr lang="en-US" sz="1400" b="1" dirty="0" smtClean="0"/>
              <a:t>to quickly identify disease outbreaks. </a:t>
            </a:r>
          </a:p>
          <a:p>
            <a:pPr eaLnBrk="1" hangingPunct="1"/>
            <a:r>
              <a:rPr lang="en-US" sz="1400" b="1" dirty="0" smtClean="0">
                <a:cs typeface="Times New Roman" pitchFamily="18" charset="0"/>
              </a:rPr>
              <a:t>The public health laboratory and our infectious disease epidemiologists have developed a working relationship that is the envy of many other states.  </a:t>
            </a:r>
            <a:r>
              <a:rPr lang="en-US" sz="1400" dirty="0" smtClean="0">
                <a:cs typeface="Times New Roman" pitchFamily="18" charset="0"/>
              </a:rPr>
              <a:t>Here</a:t>
            </a:r>
            <a:r>
              <a:rPr lang="ja-JP" altLang="en-US" sz="1400" dirty="0" smtClean="0">
                <a:cs typeface="Times New Roman" pitchFamily="18" charset="0"/>
              </a:rPr>
              <a:t>’</a:t>
            </a:r>
            <a:r>
              <a:rPr lang="en-US" altLang="ja-JP" sz="1400" dirty="0" smtClean="0">
                <a:cs typeface="Times New Roman" pitchFamily="18" charset="0"/>
              </a:rPr>
              <a:t>s one example.</a:t>
            </a:r>
            <a:r>
              <a:rPr lang="en-US" altLang="ja-JP" sz="1400" b="1" dirty="0" smtClean="0">
                <a:cs typeface="Times New Roman" pitchFamily="18" charset="0"/>
              </a:rPr>
              <a:t>  Because of our pioneering work in developing the DNA fingerprinting process to compare cases of infectious disease, we are able to quickly identify a disease outbreak in the early stages.</a:t>
            </a:r>
            <a:r>
              <a:rPr lang="en-US" altLang="ja-JP" b="1" dirty="0" smtClean="0">
                <a:cs typeface="Times New Roman" pitchFamily="18" charset="0"/>
              </a:rPr>
              <a:t>  </a:t>
            </a:r>
          </a:p>
          <a:p>
            <a:pPr eaLnBrk="1" hangingPunct="1"/>
            <a:r>
              <a:rPr lang="en-US" b="1" dirty="0" smtClean="0">
                <a:cs typeface="Times New Roman" pitchFamily="18" charset="0"/>
              </a:rPr>
              <a:t>___________________________________________________________________________</a:t>
            </a:r>
          </a:p>
          <a:p>
            <a:pPr eaLnBrk="1" hangingPunct="1"/>
            <a:r>
              <a:rPr lang="en-US" dirty="0" smtClean="0"/>
              <a:t>For example, we have a comprehensive system in place for tracking where cases of West Nile virus occur in our state. As a result of this kind of monitoring, we</a:t>
            </a:r>
            <a:r>
              <a:rPr lang="ja-JP" altLang="en-US" dirty="0" smtClean="0"/>
              <a:t>’</a:t>
            </a:r>
            <a:r>
              <a:rPr lang="en-US" altLang="ja-JP" dirty="0" err="1" smtClean="0"/>
              <a:t>ve</a:t>
            </a:r>
            <a:r>
              <a:rPr lang="en-US" altLang="ja-JP" dirty="0" smtClean="0"/>
              <a:t> been able to determine that more cases occur in the western and central parts of the state. </a:t>
            </a:r>
            <a:r>
              <a:rPr lang="en-US" altLang="ja-JP" b="1" dirty="0" smtClean="0"/>
              <a:t>This knowledge helps us target our prevention efforts where they are most needed.</a:t>
            </a:r>
          </a:p>
          <a:p>
            <a:pPr eaLnBrk="1" hangingPunct="1"/>
            <a:endParaRPr lang="en-US" b="1" dirty="0" smtClean="0">
              <a:cs typeface="Times New Roman" pitchFamily="18" charset="0"/>
            </a:endParaRPr>
          </a:p>
          <a:p>
            <a:pPr eaLnBrk="1" hangingPunct="1"/>
            <a:r>
              <a:rPr lang="en-US" dirty="0" smtClean="0">
                <a:cs typeface="Times New Roman" pitchFamily="18" charset="0"/>
              </a:rPr>
              <a:t>2.  MDH scientist were responsible for determining that the cause of an outbreak of salmonella in 2008 was actually due to peppers, not tomatoes, as everyone had originally thought.</a:t>
            </a:r>
          </a:p>
          <a:p>
            <a:pPr eaLnBrk="1" hangingPunct="1"/>
            <a:endParaRPr lang="en-US" dirty="0" smtClean="0"/>
          </a:p>
          <a:p>
            <a:pPr eaLnBrk="1" hangingPunct="1"/>
            <a:r>
              <a:rPr lang="en-US" sz="1200" dirty="0" smtClean="0"/>
              <a:t>In 2008 an outbreak of a very unusual neurologic illness was detected among workers at a swine processing plant in southern Minnesota. The condition was named Progressive Inflammatory Neuropathy or PIN. With close cooperation from plant management and worker groups, MDH investigated the cause of this novel debilitating illness. The use of compressed air to remove swine brain resulting in </a:t>
            </a:r>
            <a:r>
              <a:rPr lang="en-US" sz="1200" dirty="0" err="1" smtClean="0"/>
              <a:t>aerosolization</a:t>
            </a:r>
            <a:r>
              <a:rPr lang="en-US" sz="1200" dirty="0" smtClean="0"/>
              <a:t> of brain material was identified as the cause of the illness. </a:t>
            </a:r>
          </a:p>
          <a:p>
            <a:pPr eaLnBrk="1" hangingPunct="1"/>
            <a:endParaRPr lang="en-US" sz="1200" dirty="0" smtClean="0"/>
          </a:p>
          <a:p>
            <a:pPr eaLnBrk="1" hangingPunct="1"/>
            <a:r>
              <a:rPr lang="en-US" sz="1200" dirty="0" smtClean="0"/>
              <a:t>A worldwide investigation was initiated to identify additional cases of the illness finding 2 other plants in the United States using this technique to remove swine brain. The close collaborative work coordinated by MDH, including the Minnesota Departments of Agriculture and Board of Animal Health; Indiana, Illinois, South Dakota, and Nebraska state departments of health; multiple federal agencies including CDC, USDA, OSHA, and NIOSH; international agencies including the World Organization for Animal Health, the World Health Organization, Health Canada, and Mexican Department of Health and </a:t>
            </a:r>
            <a:r>
              <a:rPr lang="en-US" sz="1200" dirty="0" err="1" smtClean="0"/>
              <a:t>Hygeine</a:t>
            </a:r>
            <a:r>
              <a:rPr lang="en-US" sz="1200" dirty="0" smtClean="0"/>
              <a:t>; and the academic institutions of the University of Minnesota, Mayo Clinic, and Columbia University was necessary to understand the cause of this novel illness. Following our investigation and recommendation that the use of compressed air to remove swine brain be discontinued, no additional cases of this illness have been detected.</a:t>
            </a:r>
          </a:p>
          <a:p>
            <a:pPr eaLnBrk="1" hangingPunct="1"/>
            <a:endParaRPr lang="en-US" sz="1200" dirty="0" smtClean="0"/>
          </a:p>
          <a:p>
            <a:pPr eaLnBrk="1" hangingPunct="1"/>
            <a:r>
              <a:rPr lang="en-US" sz="1200" dirty="0" smtClean="0"/>
              <a:t>This type of collaborative effort is critical for the rapid identification of novel illnesses, and it demonstrates MDH</a:t>
            </a:r>
            <a:r>
              <a:rPr lang="ja-JP" altLang="en-US" sz="1200" dirty="0" smtClean="0"/>
              <a:t>’</a:t>
            </a:r>
            <a:r>
              <a:rPr lang="en-US" altLang="ja-JP" sz="1200" dirty="0" smtClean="0"/>
              <a:t>s capacity to identify, investigate, and control emerging health threats.</a:t>
            </a:r>
            <a:endParaRPr lang="en-US" sz="1200" dirty="0" smtClean="0"/>
          </a:p>
          <a:p>
            <a:pPr eaLnBrk="1" hangingPunct="1"/>
            <a:endParaRPr lang="en-US" altLang="ja-JP" sz="1200" b="1" dirty="0" smtClean="0"/>
          </a:p>
          <a:p>
            <a:pPr eaLnBrk="1" hangingPunct="1"/>
            <a:r>
              <a:rPr lang="en-US" dirty="0" smtClean="0"/>
              <a:t>3.  In May of 2007, more that 2,280 people in Slayton, MN received immune globulin following a hepatitis A outbreak at a restaurant that sickened eight people, one of whom required a liver transplant and subsequently  died. This highlights the close relationship with local pubic health I mentioned earlier. The investigation and clinics combined the efforts of state and local health departments. </a:t>
            </a:r>
          </a:p>
          <a:p>
            <a:pPr eaLnBrk="1" hangingPunct="1"/>
            <a:r>
              <a:rPr lang="en-US" dirty="0" smtClean="0"/>
              <a:t>Finding outbreaks early and preventing further cases means fewer people getting sick and needing more expensive health care services.</a:t>
            </a:r>
          </a:p>
          <a:p>
            <a:pPr eaLnBrk="1" hangingPunct="1"/>
            <a:endParaRPr lang="en-US"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16</a:t>
            </a:fld>
            <a:endParaRPr lang="en-US"/>
          </a:p>
        </p:txBody>
      </p:sp>
    </p:spTree>
    <p:extLst>
      <p:ext uri="{BB962C8B-B14F-4D97-AF65-F5344CB8AC3E}">
        <p14:creationId xmlns:p14="http://schemas.microsoft.com/office/powerpoint/2010/main" val="244629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r>
              <a:rPr lang="en-US" sz="1200" dirty="0" smtClean="0"/>
              <a:t>I</a:t>
            </a:r>
            <a:r>
              <a:rPr lang="ja-JP" altLang="en-US" sz="1200" dirty="0" smtClean="0"/>
              <a:t>’</a:t>
            </a:r>
            <a:r>
              <a:rPr lang="en-US" altLang="ja-JP" sz="1200" dirty="0" smtClean="0"/>
              <a:t>d like to highlight a few </a:t>
            </a:r>
            <a:r>
              <a:rPr lang="en-US" altLang="ja-JP" sz="1200" b="1" dirty="0" smtClean="0"/>
              <a:t>environmental health issues</a:t>
            </a:r>
            <a:r>
              <a:rPr lang="en-US" altLang="ja-JP" sz="1200" dirty="0" smtClean="0"/>
              <a:t>. In 2006 Minnesota was recognized by the National Groundwater Association for sealing more than 200,000 wells, cumulatively  </a:t>
            </a:r>
            <a:r>
              <a:rPr lang="en-US" altLang="ja-JP" sz="1200" b="1" dirty="0" smtClean="0"/>
              <a:t>Minnesota seals more abandoned wells to prevent groundwater contamination than all other states combined</a:t>
            </a:r>
            <a:r>
              <a:rPr lang="en-US" altLang="ja-JP" sz="1200" dirty="0" smtClean="0"/>
              <a:t>—an important point because of our dependency on ground water for drinking water throughout the state.</a:t>
            </a:r>
          </a:p>
          <a:p>
            <a:pPr eaLnBrk="1" hangingPunct="1"/>
            <a:endParaRPr lang="en-US" sz="1200" b="1" dirty="0" smtClean="0"/>
          </a:p>
          <a:p>
            <a:pPr eaLnBrk="1" hangingPunct="1"/>
            <a:r>
              <a:rPr lang="en-US" sz="1200" b="1" dirty="0" smtClean="0"/>
              <a:t>We collect and analyze more than 150,000 drinking water samples each year to assure the public receives safe drinking water. All newly constructed private wells are sampled for the presence of bacteria, nitrates and arsenic.</a:t>
            </a:r>
          </a:p>
          <a:p>
            <a:pPr eaLnBrk="1" hangingPunct="1"/>
            <a:r>
              <a:rPr lang="en-US" sz="1200" dirty="0" smtClean="0"/>
              <a:t> </a:t>
            </a:r>
          </a:p>
          <a:p>
            <a:pPr eaLnBrk="1" hangingPunct="1"/>
            <a:r>
              <a:rPr lang="en-US" sz="1200" b="1" dirty="0" smtClean="0"/>
              <a:t>We</a:t>
            </a:r>
            <a:r>
              <a:rPr lang="ja-JP" altLang="en-US" sz="1200" b="1" dirty="0" smtClean="0"/>
              <a:t>‘</a:t>
            </a:r>
            <a:r>
              <a:rPr lang="en-US" altLang="ja-JP" sz="1200" b="1" dirty="0" smtClean="0"/>
              <a:t>re working with restaurant managers to develop food safety protocols and systems—not just inspections--to protect food safety. There are more than 20,000 licensed establishments in MN.</a:t>
            </a:r>
          </a:p>
          <a:p>
            <a:pPr eaLnBrk="1" hangingPunct="1"/>
            <a:endParaRPr lang="en-US" altLang="ja-JP" sz="1200" b="1" dirty="0" smtClean="0"/>
          </a:p>
          <a:p>
            <a:pPr eaLnBrk="1" hangingPunct="1"/>
            <a:r>
              <a:rPr lang="en-US" sz="1200" b="1" dirty="0" smtClean="0"/>
              <a:t>2. Unfortunately, chemicals have been released into the air, water and soil. MDH works closely with MN communities, the MN Pollution Control Agency and the MN Department of Agriculture to investigate and understand risks associated with chemical exposure, and ultimately, to assist in setting clean up standards for contaminated areas.</a:t>
            </a:r>
          </a:p>
          <a:p>
            <a:pPr eaLnBrk="1" hangingPunct="1"/>
            <a:endParaRPr lang="en-US" sz="1200" b="1" dirty="0" smtClean="0"/>
          </a:p>
          <a:p>
            <a:pPr eaLnBrk="1" hangingPunct="1"/>
            <a:r>
              <a:rPr lang="en-US" sz="1200" b="1" dirty="0" smtClean="0"/>
              <a:t>Floods and tornados are a fact of life</a:t>
            </a:r>
            <a:r>
              <a:rPr lang="en-US" sz="1200" dirty="0" smtClean="0"/>
              <a:t> in Minnesota. The health department quickly moves into action with services such as </a:t>
            </a:r>
            <a:r>
              <a:rPr lang="en-US" sz="1200" b="1" dirty="0" smtClean="0"/>
              <a:t>testing well water for contamination [a free service] and providing advice about molds and food safety and immunizations for things such as tetanus</a:t>
            </a:r>
            <a:r>
              <a:rPr lang="en-US" sz="1200" dirty="0" smtClean="0"/>
              <a:t>. </a:t>
            </a:r>
          </a:p>
          <a:p>
            <a:pPr eaLnBrk="1" hangingPunct="1"/>
            <a:endParaRPr lang="en-US" sz="1200" dirty="0" smtClean="0"/>
          </a:p>
          <a:p>
            <a:pPr eaLnBrk="1" hangingPunct="1"/>
            <a:r>
              <a:rPr lang="en-US" sz="1200" dirty="0" smtClean="0"/>
              <a:t>Flooding occurs almost every year in Minnesota and we work with local communities to assist them in safeguarding the public</a:t>
            </a:r>
            <a:r>
              <a:rPr lang="ja-JP" altLang="en-US" sz="1200" dirty="0" smtClean="0"/>
              <a:t>’</a:t>
            </a:r>
            <a:r>
              <a:rPr lang="en-US" altLang="ja-JP" sz="1200" dirty="0" smtClean="0"/>
              <a:t>s health, by making sure that well water test kits are ready and water samples are quickly analyzed.</a:t>
            </a:r>
            <a:endParaRPr lang="en-US" sz="1200" dirty="0" smtClean="0"/>
          </a:p>
          <a:p>
            <a:endParaRPr lang="en-US" dirty="0" smtClean="0"/>
          </a:p>
          <a:p>
            <a:pPr eaLnBrk="1" hangingPunct="1"/>
            <a:endParaRPr lang="en-US" sz="1200" b="1"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17</a:t>
            </a:fld>
            <a:endParaRPr lang="en-US"/>
          </a:p>
        </p:txBody>
      </p:sp>
    </p:spTree>
    <p:extLst>
      <p:ext uri="{BB962C8B-B14F-4D97-AF65-F5344CB8AC3E}">
        <p14:creationId xmlns:p14="http://schemas.microsoft.com/office/powerpoint/2010/main" val="244482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r>
              <a:rPr lang="en-US" sz="1400" dirty="0" smtClean="0"/>
              <a:t>A major activity since 9-11 has been </a:t>
            </a:r>
            <a:r>
              <a:rPr lang="en-US" sz="1400" b="1" dirty="0" smtClean="0"/>
              <a:t>state and local</a:t>
            </a:r>
            <a:r>
              <a:rPr lang="en-US" sz="1400" dirty="0" smtClean="0"/>
              <a:t> </a:t>
            </a:r>
            <a:r>
              <a:rPr lang="en-US" sz="1400" b="1" dirty="0" smtClean="0"/>
              <a:t>public health preparedness</a:t>
            </a:r>
            <a:r>
              <a:rPr lang="en-US" sz="1400" dirty="0" smtClean="0"/>
              <a:t>. Federal funding supports 24/7 communication tools, training in emergency response activities, planning and tabletop exercises.  This picture shows our Department Operations Center where staff are coordinating local and state activities during the Republican National Convention.  We have responded in coordination with local health departments to floods, tornadoes, chemical spills, school bus crashes, disease outbreaks, Ham Lake fire, and other similar incidents.</a:t>
            </a:r>
          </a:p>
          <a:p>
            <a:pPr eaLnBrk="1" hangingPunct="1"/>
            <a:endParaRPr lang="en-US" sz="1400" dirty="0"/>
          </a:p>
          <a:p>
            <a:pPr eaLnBrk="1" hangingPunct="1"/>
            <a:r>
              <a:rPr lang="en-US" sz="1400" dirty="0" smtClean="0"/>
              <a:t>Mention Ebola activities</a:t>
            </a:r>
          </a:p>
          <a:p>
            <a:pPr eaLnBrk="1" hangingPunct="1"/>
            <a:r>
              <a:rPr lang="en-US" dirty="0" smtClean="0"/>
              <a:t>___________________________________________________________________________</a:t>
            </a:r>
          </a:p>
          <a:p>
            <a:pPr eaLnBrk="1" hangingPunct="1"/>
            <a:r>
              <a:rPr lang="en-US" dirty="0" smtClean="0"/>
              <a:t>In Emergency Preparedness, </a:t>
            </a:r>
            <a:r>
              <a:rPr lang="en-US" b="1" dirty="0" smtClean="0"/>
              <a:t>we have also:</a:t>
            </a:r>
          </a:p>
          <a:p>
            <a:pPr eaLnBrk="1" hangingPunct="1">
              <a:buFontTx/>
              <a:buChar char="•"/>
            </a:pPr>
            <a:r>
              <a:rPr lang="en-US" dirty="0" smtClean="0"/>
              <a:t>Worked with the Legislature to develop a </a:t>
            </a:r>
            <a:r>
              <a:rPr lang="en-US" b="1" dirty="0" smtClean="0"/>
              <a:t>legal framework</a:t>
            </a:r>
            <a:r>
              <a:rPr lang="en-US" dirty="0" smtClean="0"/>
              <a:t> for responding to terrorism and natural disasters</a:t>
            </a:r>
          </a:p>
          <a:p>
            <a:pPr eaLnBrk="1" hangingPunct="1">
              <a:buFontTx/>
              <a:buChar char="•"/>
            </a:pPr>
            <a:r>
              <a:rPr lang="en-US" dirty="0" smtClean="0"/>
              <a:t>Developed response plans with local communities and </a:t>
            </a:r>
            <a:r>
              <a:rPr lang="en-US" b="1" dirty="0" smtClean="0"/>
              <a:t>tribal governments</a:t>
            </a:r>
            <a:r>
              <a:rPr lang="en-US" dirty="0" smtClean="0"/>
              <a:t> for emergency preparedness and response. </a:t>
            </a:r>
          </a:p>
          <a:p>
            <a:pPr eaLnBrk="1" hangingPunct="1">
              <a:buFontTx/>
              <a:buChar char="•"/>
            </a:pPr>
            <a:r>
              <a:rPr lang="en-US" dirty="0" smtClean="0"/>
              <a:t>Share information, plans and exercises with neighboring states and Canada.  </a:t>
            </a:r>
            <a:r>
              <a:rPr lang="en-US" b="1" dirty="0" smtClean="0"/>
              <a:t>Public health emergencies don</a:t>
            </a:r>
            <a:r>
              <a:rPr lang="ja-JP" altLang="en-US" b="1" dirty="0" smtClean="0"/>
              <a:t>’</a:t>
            </a:r>
            <a:r>
              <a:rPr lang="en-US" altLang="ja-JP" b="1" dirty="0" smtClean="0"/>
              <a:t>t stop at borders or boundaries—it is critical for all communities to be prepared.</a:t>
            </a:r>
          </a:p>
          <a:p>
            <a:pPr eaLnBrk="1" hangingPunct="1">
              <a:buFontTx/>
              <a:buChar char="•"/>
            </a:pPr>
            <a:r>
              <a:rPr lang="en-US" dirty="0" smtClean="0"/>
              <a:t>Participated in hundreds of local, regional and statewide exercises to practice our response roles</a:t>
            </a:r>
          </a:p>
          <a:p>
            <a:pPr eaLnBrk="1" hangingPunct="1">
              <a:buFontTx/>
              <a:buChar char="•"/>
            </a:pPr>
            <a:r>
              <a:rPr lang="en-US" dirty="0" smtClean="0"/>
              <a:t>Established a stockpile of antiviral medications and healthcare supplies for use during a pandemic</a:t>
            </a:r>
          </a:p>
          <a:p>
            <a:pPr eaLnBrk="1" hangingPunct="1">
              <a:buFontTx/>
              <a:buChar char="•"/>
            </a:pPr>
            <a:endParaRPr lang="en-US" dirty="0" smtClean="0"/>
          </a:p>
          <a:p>
            <a:pPr eaLnBrk="1" hangingPunct="1"/>
            <a:r>
              <a:rPr lang="en-US" dirty="0" smtClean="0"/>
              <a:t>In expanding hospital and healthcare system preparedness we have:</a:t>
            </a:r>
          </a:p>
          <a:p>
            <a:pPr eaLnBrk="1" hangingPunct="1"/>
            <a:endParaRPr lang="en-US" dirty="0" smtClean="0"/>
          </a:p>
          <a:p>
            <a:pPr eaLnBrk="1" hangingPunct="1">
              <a:buFontTx/>
              <a:buChar char="•"/>
            </a:pPr>
            <a:r>
              <a:rPr lang="en-US" dirty="0" smtClean="0"/>
              <a:t>Launched </a:t>
            </a:r>
            <a:r>
              <a:rPr lang="ja-JP" altLang="en-US" dirty="0" smtClean="0"/>
              <a:t>“</a:t>
            </a:r>
            <a:r>
              <a:rPr lang="en-US" altLang="ja-JP" dirty="0" smtClean="0"/>
              <a:t>Minnesota Responds,</a:t>
            </a:r>
            <a:r>
              <a:rPr lang="ja-JP" altLang="en-US" dirty="0" smtClean="0"/>
              <a:t>”</a:t>
            </a:r>
            <a:r>
              <a:rPr lang="en-US" altLang="ja-JP" dirty="0" smtClean="0"/>
              <a:t> a database of volunteers willing to respond in the event of an emergency</a:t>
            </a:r>
          </a:p>
          <a:p>
            <a:pPr eaLnBrk="1" hangingPunct="1">
              <a:buFontTx/>
              <a:buChar char="•"/>
            </a:pPr>
            <a:r>
              <a:rPr lang="en-US" dirty="0" smtClean="0"/>
              <a:t>Developed a hospital bed availability, patient tracking, and resource management web-based system to rapidly communicate about scarce resources</a:t>
            </a:r>
          </a:p>
          <a:p>
            <a:pPr eaLnBrk="1" hangingPunct="1">
              <a:buFontTx/>
              <a:buChar char="•"/>
            </a:pPr>
            <a:r>
              <a:rPr lang="en-US" dirty="0" smtClean="0"/>
              <a:t>Clarified responsibilities of local, regional and state facilities and agencies</a:t>
            </a:r>
          </a:p>
          <a:p>
            <a:pPr eaLnBrk="1" hangingPunct="1">
              <a:buFontTx/>
              <a:buChar char="•"/>
            </a:pPr>
            <a:r>
              <a:rPr lang="en-US" dirty="0" smtClean="0"/>
              <a:t>Developed guidance for managing healthcare in the face of resource shortages of medications, oxygen, staffing, and ventilators</a:t>
            </a:r>
          </a:p>
          <a:p>
            <a:pPr eaLnBrk="1" hangingPunct="1">
              <a:buFontTx/>
              <a:buChar char="•"/>
            </a:pPr>
            <a:endParaRPr lang="en-US"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18</a:t>
            </a:fld>
            <a:endParaRPr lang="en-US" dirty="0"/>
          </a:p>
        </p:txBody>
      </p:sp>
    </p:spTree>
    <p:extLst>
      <p:ext uri="{BB962C8B-B14F-4D97-AF65-F5344CB8AC3E}">
        <p14:creationId xmlns:p14="http://schemas.microsoft.com/office/powerpoint/2010/main" val="91302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084A2-DE90-4D0A-88D3-9C09F338CD41}" type="slidenum">
              <a:rPr lang="en-US" smtClean="0"/>
              <a:t>19</a:t>
            </a:fld>
            <a:endParaRPr lang="en-US"/>
          </a:p>
        </p:txBody>
      </p:sp>
    </p:spTree>
    <p:extLst>
      <p:ext uri="{BB962C8B-B14F-4D97-AF65-F5344CB8AC3E}">
        <p14:creationId xmlns:p14="http://schemas.microsoft.com/office/powerpoint/2010/main" val="60108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r>
              <a:rPr lang="en-US" sz="1200" b="1" dirty="0" smtClean="0"/>
              <a:t>Our Office of Rural Health provides a forum for addressing rural health care issues across the state.</a:t>
            </a:r>
            <a:endParaRPr lang="en-US" sz="1200" dirty="0" smtClean="0"/>
          </a:p>
          <a:p>
            <a:pPr eaLnBrk="1" hangingPunct="1"/>
            <a:r>
              <a:rPr lang="en-US" sz="1200" dirty="0" smtClean="0"/>
              <a:t>The office distributes </a:t>
            </a:r>
            <a:r>
              <a:rPr lang="en-US" sz="1200" b="1" dirty="0" smtClean="0"/>
              <a:t>grants to maintain and improve the rural health infrastructure</a:t>
            </a:r>
            <a:r>
              <a:rPr lang="en-US" sz="1200" dirty="0" smtClean="0"/>
              <a:t> and workforce.</a:t>
            </a:r>
          </a:p>
          <a:p>
            <a:pPr eaLnBrk="1" hangingPunct="1"/>
            <a:r>
              <a:rPr lang="en-US" sz="1200" dirty="0" smtClean="0"/>
              <a:t>The office also </a:t>
            </a:r>
            <a:r>
              <a:rPr lang="en-US" sz="1200" b="1" dirty="0" smtClean="0"/>
              <a:t>helps coordinate discussions about – and assist in developing policy directions for</a:t>
            </a:r>
            <a:r>
              <a:rPr lang="en-US" sz="1200" dirty="0" smtClean="0"/>
              <a:t> – issues such as workforce shortage, access to certain types of providers, facilities and technology.  </a:t>
            </a:r>
          </a:p>
          <a:p>
            <a:pPr eaLnBrk="1" hangingPunct="1"/>
            <a:r>
              <a:rPr lang="en-US" sz="1200" dirty="0" smtClean="0"/>
              <a:t>Finally, </a:t>
            </a:r>
            <a:r>
              <a:rPr lang="en-US" sz="1200" b="1" dirty="0" smtClean="0"/>
              <a:t>the office also administers the Statewide Trauma System</a:t>
            </a:r>
            <a:r>
              <a:rPr lang="en-US" sz="1200" dirty="0" smtClean="0"/>
              <a:t>, which aims to ensure that severely injured people are promptly transported and treated appropriate to the severity of injury. </a:t>
            </a:r>
            <a:r>
              <a:rPr lang="en-US" dirty="0" smtClean="0"/>
              <a:t>___________________________________________________________________________</a:t>
            </a:r>
          </a:p>
          <a:p>
            <a:pPr eaLnBrk="1" hangingPunct="1">
              <a:buFontTx/>
              <a:buChar char="•"/>
            </a:pPr>
            <a:endParaRPr lang="en-US" b="1" dirty="0" smtClean="0"/>
          </a:p>
          <a:p>
            <a:pPr eaLnBrk="1" hangingPunct="1">
              <a:buFontTx/>
              <a:buChar char="•"/>
            </a:pPr>
            <a:endParaRPr lang="en-US" b="1" dirty="0" smtClean="0"/>
          </a:p>
          <a:p>
            <a:pPr eaLnBrk="1" hangingPunct="1">
              <a:buFontTx/>
              <a:buChar char="•"/>
            </a:pPr>
            <a:r>
              <a:rPr lang="en-US" b="1" dirty="0" smtClean="0"/>
              <a:t>2.  Approximately 687,000 Minnesotans receive care during the year from a nursing home or hospital.</a:t>
            </a:r>
          </a:p>
          <a:p>
            <a:pPr eaLnBrk="1" hangingPunct="1">
              <a:buFontTx/>
              <a:buChar char="•"/>
            </a:pPr>
            <a:r>
              <a:rPr lang="en-US" b="1" dirty="0" smtClean="0"/>
              <a:t>We inspect over 1000 licensed and certified health care facilities annually</a:t>
            </a:r>
          </a:p>
          <a:p>
            <a:pPr eaLnBrk="1" hangingPunct="1">
              <a:buFontTx/>
              <a:buChar char="•"/>
            </a:pPr>
            <a:r>
              <a:rPr lang="en-US" b="1" dirty="0" smtClean="0"/>
              <a:t>We receive over 1600 complaints about care in hospitals or nursing homes</a:t>
            </a:r>
          </a:p>
          <a:p>
            <a:pPr eaLnBrk="1" hangingPunct="1">
              <a:buFontTx/>
              <a:buChar char="•"/>
            </a:pPr>
            <a:r>
              <a:rPr lang="en-US" b="1" dirty="0" smtClean="0"/>
              <a:t>We investigate 400-500 of those complaints by on-site visits</a:t>
            </a:r>
          </a:p>
          <a:p>
            <a:pPr eaLnBrk="1" hangingPunct="1">
              <a:buFontTx/>
              <a:buChar char="•"/>
            </a:pPr>
            <a:r>
              <a:rPr lang="en-US" b="1" dirty="0" smtClean="0"/>
              <a:t>We issue correction orders and penalties</a:t>
            </a:r>
          </a:p>
          <a:p>
            <a:pPr eaLnBrk="1" hangingPunct="1">
              <a:buFontTx/>
              <a:buChar char="•"/>
            </a:pPr>
            <a:r>
              <a:rPr lang="en-US" b="1" dirty="0" smtClean="0"/>
              <a:t>We make the results available to the public, and include it in the Nursing Home Report Card</a:t>
            </a:r>
            <a:endParaRPr lang="en-US" sz="1400" b="1" dirty="0" smtClean="0"/>
          </a:p>
          <a:p>
            <a:pPr eaLnBrk="1" hangingPunct="1"/>
            <a:r>
              <a:rPr lang="en-US" dirty="0" smtClean="0"/>
              <a:t>__________________________________________________________________________</a:t>
            </a:r>
          </a:p>
          <a:p>
            <a:pPr eaLnBrk="1" hangingPunct="1"/>
            <a:r>
              <a:rPr lang="en-US" dirty="0" smtClean="0"/>
              <a:t>We</a:t>
            </a:r>
            <a:r>
              <a:rPr lang="ja-JP" altLang="en-US" dirty="0" smtClean="0"/>
              <a:t>’</a:t>
            </a:r>
            <a:r>
              <a:rPr lang="en-US" altLang="ja-JP" dirty="0" err="1" smtClean="0"/>
              <a:t>ve</a:t>
            </a:r>
            <a:r>
              <a:rPr lang="en-US" altLang="ja-JP" dirty="0" smtClean="0"/>
              <a:t> also been working diligently on improving how we monitor and assure quality care in long-term care facilities.  The nursing home report card shows how Minnesota nursing homes scored in seven quality measures.  Consumers have been quite interested in accessing this information when researching and choosing a nursing home; approximately 1575 queries are made to the Nursing Home Report Card each month.</a:t>
            </a:r>
          </a:p>
          <a:p>
            <a:pPr eaLnBrk="1" hangingPunct="1"/>
            <a:endParaRPr lang="en-US"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20</a:t>
            </a:fld>
            <a:endParaRPr lang="en-US"/>
          </a:p>
        </p:txBody>
      </p:sp>
    </p:spTree>
    <p:extLst>
      <p:ext uri="{BB962C8B-B14F-4D97-AF65-F5344CB8AC3E}">
        <p14:creationId xmlns:p14="http://schemas.microsoft.com/office/powerpoint/2010/main" val="2255843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spcBef>
                <a:spcPct val="0"/>
              </a:spcBef>
            </a:pPr>
            <a:r>
              <a:rPr lang="en-US" dirty="0" smtClean="0"/>
              <a:t>This chart shows how </a:t>
            </a:r>
            <a:r>
              <a:rPr lang="en-US" b="1" dirty="0" smtClean="0"/>
              <a:t>health care cost growth</a:t>
            </a:r>
            <a:r>
              <a:rPr lang="en-US" dirty="0" smtClean="0"/>
              <a:t> in Minnesota has outpaced growth in some other key economic measures over time. It is </a:t>
            </a:r>
            <a:r>
              <a:rPr lang="en-US" b="1" dirty="0" smtClean="0"/>
              <a:t>just one example of the kinds of information and statistics available from MDH</a:t>
            </a:r>
            <a:r>
              <a:rPr lang="en-US" dirty="0" smtClean="0"/>
              <a:t>. Information like this was invaluable to policy makers in developing last year</a:t>
            </a:r>
            <a:r>
              <a:rPr lang="ja-JP" altLang="en-US" dirty="0" smtClean="0"/>
              <a:t>’</a:t>
            </a:r>
            <a:r>
              <a:rPr lang="en-US" altLang="ja-JP" dirty="0" smtClean="0"/>
              <a:t>s health reform bill, and it will also be important to understanding the impact of reforms.</a:t>
            </a:r>
          </a:p>
          <a:p>
            <a:pPr eaLnBrk="1" hangingPunct="1">
              <a:spcBef>
                <a:spcPct val="0"/>
              </a:spcBef>
            </a:pPr>
            <a:endParaRPr lang="en-US" dirty="0" smtClean="0"/>
          </a:p>
          <a:p>
            <a:pPr eaLnBrk="1" hangingPunct="1">
              <a:spcBef>
                <a:spcPct val="0"/>
              </a:spcBef>
            </a:pPr>
            <a:r>
              <a:rPr lang="en-US" dirty="0" smtClean="0"/>
              <a:t>Additional examples of information that MDH produces include:</a:t>
            </a:r>
          </a:p>
          <a:p>
            <a:pPr eaLnBrk="1" hangingPunct="1">
              <a:spcBef>
                <a:spcPct val="0"/>
              </a:spcBef>
              <a:buFontTx/>
              <a:buChar char="•"/>
            </a:pPr>
            <a:r>
              <a:rPr lang="en-US" dirty="0" smtClean="0"/>
              <a:t>Statistics on </a:t>
            </a:r>
            <a:r>
              <a:rPr lang="en-US" b="1" dirty="0" smtClean="0"/>
              <a:t>health insurance</a:t>
            </a:r>
            <a:r>
              <a:rPr lang="en-US" dirty="0" smtClean="0"/>
              <a:t> in Minnesota, including the number of uninsured people, disparities in insurance coverage (for example by race/ethnicity or by region within Minnesota), trends in insurance coverage and the reasons why coverage is changing;</a:t>
            </a:r>
          </a:p>
          <a:p>
            <a:pPr eaLnBrk="1" hangingPunct="1">
              <a:spcBef>
                <a:spcPct val="0"/>
              </a:spcBef>
              <a:buFontTx/>
              <a:buChar char="•"/>
            </a:pPr>
            <a:r>
              <a:rPr lang="en-US" dirty="0" smtClean="0"/>
              <a:t>Information on </a:t>
            </a:r>
            <a:r>
              <a:rPr lang="en-US" b="1" dirty="0" smtClean="0"/>
              <a:t>total health care spending</a:t>
            </a:r>
            <a:r>
              <a:rPr lang="en-US" dirty="0" smtClean="0"/>
              <a:t> in Minnesota over time, by source of funds and by type of service;</a:t>
            </a:r>
          </a:p>
          <a:p>
            <a:pPr eaLnBrk="1" hangingPunct="1">
              <a:spcBef>
                <a:spcPct val="0"/>
              </a:spcBef>
              <a:buFontTx/>
              <a:buChar char="•"/>
            </a:pPr>
            <a:r>
              <a:rPr lang="en-US" dirty="0" smtClean="0"/>
              <a:t>Analysis of </a:t>
            </a:r>
            <a:r>
              <a:rPr lang="en-US" b="1" dirty="0" smtClean="0"/>
              <a:t>health care system capacity and utilization</a:t>
            </a:r>
            <a:r>
              <a:rPr lang="en-US" dirty="0" smtClean="0"/>
              <a:t>;</a:t>
            </a:r>
          </a:p>
          <a:p>
            <a:pPr eaLnBrk="1" hangingPunct="1">
              <a:spcBef>
                <a:spcPct val="0"/>
              </a:spcBef>
              <a:buFontTx/>
              <a:buChar char="•"/>
            </a:pPr>
            <a:r>
              <a:rPr lang="en-US" dirty="0" smtClean="0"/>
              <a:t>Reporting of </a:t>
            </a:r>
            <a:r>
              <a:rPr lang="en-US" b="1" dirty="0" smtClean="0"/>
              <a:t>adverse events</a:t>
            </a:r>
            <a:r>
              <a:rPr lang="en-US" dirty="0" smtClean="0"/>
              <a:t> in hospitals and surgery centers;</a:t>
            </a:r>
          </a:p>
          <a:p>
            <a:pPr eaLnBrk="1" hangingPunct="1">
              <a:spcBef>
                <a:spcPct val="0"/>
              </a:spcBef>
              <a:buFontTx/>
              <a:buChar char="•"/>
            </a:pPr>
            <a:r>
              <a:rPr lang="en-US" dirty="0" smtClean="0"/>
              <a:t>Best practices and technical support for advancing </a:t>
            </a:r>
            <a:r>
              <a:rPr lang="en-US" b="1" dirty="0" smtClean="0"/>
              <a:t>e-health</a:t>
            </a:r>
            <a:r>
              <a:rPr lang="en-US" dirty="0" smtClean="0"/>
              <a:t>;</a:t>
            </a:r>
          </a:p>
          <a:p>
            <a:pPr eaLnBrk="1" hangingPunct="1">
              <a:spcBef>
                <a:spcPct val="0"/>
              </a:spcBef>
              <a:buFontTx/>
              <a:buChar char="•"/>
            </a:pPr>
            <a:r>
              <a:rPr lang="en-US" dirty="0" smtClean="0"/>
              <a:t>Information on the impact of policy decisions on </a:t>
            </a:r>
            <a:r>
              <a:rPr lang="en-US" b="1" dirty="0" smtClean="0"/>
              <a:t>rural and safety net health care providers</a:t>
            </a:r>
          </a:p>
          <a:p>
            <a:pPr eaLnBrk="1" hangingPunct="1">
              <a:spcBef>
                <a:spcPct val="0"/>
              </a:spcBef>
              <a:buFontTx/>
              <a:buChar char="•"/>
            </a:pPr>
            <a:endParaRPr lang="en-US" dirty="0" smtClean="0"/>
          </a:p>
          <a:p>
            <a:pPr eaLnBrk="1" hangingPunct="1">
              <a:spcBef>
                <a:spcPct val="0"/>
              </a:spcBef>
            </a:pPr>
            <a:r>
              <a:rPr lang="en-US" dirty="0" smtClean="0"/>
              <a:t>---------------------------------------------------------------------------------------------------------------</a:t>
            </a:r>
          </a:p>
          <a:p>
            <a:pPr eaLnBrk="1" hangingPunct="1"/>
            <a:endParaRPr lang="en-US"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21</a:t>
            </a:fld>
            <a:endParaRPr lang="en-US"/>
          </a:p>
        </p:txBody>
      </p:sp>
    </p:spTree>
    <p:extLst>
      <p:ext uri="{BB962C8B-B14F-4D97-AF65-F5344CB8AC3E}">
        <p14:creationId xmlns:p14="http://schemas.microsoft.com/office/powerpoint/2010/main" val="256305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084A2-DE90-4D0A-88D3-9C09F338CD41}" type="slidenum">
              <a:rPr lang="en-US" smtClean="0"/>
              <a:t>22</a:t>
            </a:fld>
            <a:endParaRPr lang="en-US"/>
          </a:p>
        </p:txBody>
      </p:sp>
    </p:spTree>
    <p:extLst>
      <p:ext uri="{BB962C8B-B14F-4D97-AF65-F5344CB8AC3E}">
        <p14:creationId xmlns:p14="http://schemas.microsoft.com/office/powerpoint/2010/main" val="347909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084A2-DE90-4D0A-88D3-9C09F338CD41}" type="slidenum">
              <a:rPr lang="en-US" smtClean="0"/>
              <a:t>27</a:t>
            </a:fld>
            <a:endParaRPr lang="en-US"/>
          </a:p>
        </p:txBody>
      </p:sp>
    </p:spTree>
    <p:extLst>
      <p:ext uri="{BB962C8B-B14F-4D97-AF65-F5344CB8AC3E}">
        <p14:creationId xmlns:p14="http://schemas.microsoft.com/office/powerpoint/2010/main" val="233946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B81C2D-1F67-4D5B-B0D2-67A93902FBA8}" type="slidenum">
              <a:rPr lang="en-US" sz="1200" smtClean="0"/>
              <a:pPr eaLnBrk="1" hangingPunct="1"/>
              <a:t>2</a:t>
            </a:fld>
            <a:endParaRPr 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dirty="0" smtClean="0"/>
              <a:t>That began to change with the arrival of this man, Charles Nathaniel Hewitt. As an Army surgeon in the civil war, Hewitt clearly saw that poor sanitation and hygiene were related to disease and death among the troops. After the war, he found transition to civilian medical practice difficult.  </a:t>
            </a:r>
          </a:p>
          <a:p>
            <a:pPr eaLnBrk="1" hangingPunct="1"/>
            <a:endParaRPr lang="en-US" dirty="0" smtClean="0"/>
          </a:p>
          <a:p>
            <a:pPr eaLnBrk="1" hangingPunct="1"/>
            <a:r>
              <a:rPr lang="en-US" dirty="0" smtClean="0"/>
              <a:t>He accepted an invitation to come to red Wing, bringing with him his convictions born during the war that improving and restoring health was about more than medical practice, it was also about social change and environmental engineering.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defRPr/>
            </a:pPr>
            <a:r>
              <a:rPr lang="en-US" b="1" dirty="0" smtClean="0">
                <a:latin typeface="Times New Roman" charset="0"/>
                <a:ea typeface="ＭＳ Ｐゴシック" charset="0"/>
              </a:rPr>
              <a:t>The rates of invasive pneumococcal disease, including meningitis, used to be highest in young children.</a:t>
            </a:r>
            <a:r>
              <a:rPr lang="en-US" dirty="0" smtClean="0">
                <a:latin typeface="Times New Roman" charset="0"/>
                <a:ea typeface="ＭＳ Ｐゴシック" charset="0"/>
              </a:rPr>
              <a:t>  A new pneumococcal vaccine was licensed in 2000; it protects against most types of pneumococcus that cause these serious infections.  Through education and coordination with health care providers and parents, </a:t>
            </a:r>
            <a:r>
              <a:rPr lang="en-US" b="1" dirty="0" smtClean="0">
                <a:latin typeface="Times New Roman" charset="0"/>
                <a:ea typeface="ＭＳ Ｐゴシック" charset="0"/>
              </a:rPr>
              <a:t>the number of cases in children under age 5 has been drastically reduced, from an average 197 cases/per year in 1997-1999</a:t>
            </a:r>
            <a:r>
              <a:rPr lang="en-US" dirty="0" smtClean="0">
                <a:latin typeface="Times New Roman" charset="0"/>
                <a:ea typeface="ＭＳ Ｐゴシック" charset="0"/>
              </a:rPr>
              <a:t>, to about 53 cases per year in 2006-2008 (in the Twin Cities area alone).</a:t>
            </a:r>
          </a:p>
          <a:p>
            <a:pPr eaLnBrk="1" hangingPunct="1">
              <a:defRPr/>
            </a:pPr>
            <a:endParaRPr lang="en-US" dirty="0" smtClean="0">
              <a:latin typeface="Times New Roman" charset="0"/>
              <a:ea typeface="ＭＳ Ｐゴシック" charset="0"/>
            </a:endParaRPr>
          </a:p>
          <a:p>
            <a:pPr eaLnBrk="1" hangingPunct="1"/>
            <a:r>
              <a:rPr lang="en-US" dirty="0" smtClean="0">
                <a:latin typeface="Times New Roman" charset="0"/>
                <a:ea typeface="ＭＳ Ｐゴシック" charset="0"/>
              </a:rPr>
              <a:t>2. </a:t>
            </a:r>
            <a:r>
              <a:rPr lang="en-US" sz="1400" b="1" dirty="0" smtClean="0"/>
              <a:t>The WIC Program provides a healthy start for pregnant women, infants and children</a:t>
            </a:r>
            <a:r>
              <a:rPr lang="en-US" sz="1400" dirty="0" smtClean="0"/>
              <a:t> up to age five through nutritional assessment and key nutritious foods.  WIC is providing services to almost 145,000 Minnesota mothers and children.  WIC is also an important gateway program for other public health intervention efforts, connecting high risk, vulnerable populations to needed services.</a:t>
            </a:r>
            <a:r>
              <a:rPr lang="en-US" dirty="0" smtClean="0"/>
              <a:t>  </a:t>
            </a:r>
          </a:p>
          <a:p>
            <a:pPr eaLnBrk="1" hangingPunct="1"/>
            <a:r>
              <a:rPr lang="en-US" dirty="0" smtClean="0"/>
              <a:t>___________________________________________________________________________</a:t>
            </a:r>
          </a:p>
          <a:p>
            <a:pPr eaLnBrk="1" hangingPunct="1"/>
            <a:r>
              <a:rPr lang="en-US" dirty="0" smtClean="0"/>
              <a:t>We also administer programs that support healthy families.  We:</a:t>
            </a:r>
          </a:p>
          <a:p>
            <a:pPr eaLnBrk="1" hangingPunct="1">
              <a:buFontTx/>
              <a:buChar char="•"/>
            </a:pPr>
            <a:r>
              <a:rPr lang="en-US" dirty="0" smtClean="0"/>
              <a:t>Assure a healthy start for young children through programs such as Newborn Hearing Screening, Family Home Visiting, FAS prevention and the Follow-Along Program</a:t>
            </a:r>
          </a:p>
          <a:p>
            <a:pPr eaLnBrk="1" hangingPunct="1">
              <a:buFontTx/>
              <a:buChar char="•"/>
            </a:pPr>
            <a:r>
              <a:rPr lang="en-US" dirty="0" smtClean="0"/>
              <a:t>Provide pre-pregnancy education, counseling, and services to prevent or delay pregnancy</a:t>
            </a:r>
          </a:p>
          <a:p>
            <a:pPr eaLnBrk="1" hangingPunct="1">
              <a:buFontTx/>
              <a:buChar char="•"/>
            </a:pPr>
            <a:r>
              <a:rPr lang="en-US" dirty="0" smtClean="0"/>
              <a:t>Provide services that assist women in carrying their pregnancies to term and improving birth outcomes</a:t>
            </a:r>
          </a:p>
          <a:p>
            <a:pPr eaLnBrk="1" hangingPunct="1">
              <a:buFontTx/>
              <a:buChar char="•"/>
            </a:pPr>
            <a:r>
              <a:rPr lang="en-US" dirty="0" smtClean="0"/>
              <a:t>Provide leadership so that children with special health care needs and their families receive comprehensive coordinated care within a health care home</a:t>
            </a:r>
          </a:p>
          <a:p>
            <a:pPr eaLnBrk="1" hangingPunct="1">
              <a:buFontTx/>
              <a:buChar char="•"/>
            </a:pPr>
            <a:r>
              <a:rPr lang="en-US" dirty="0" smtClean="0"/>
              <a:t>Provide information to professionals, health care providers, parents and others on maternal and infant mortality, safe sleep for infants, child and adolescent health and other key health issues impacting mothers and children.</a:t>
            </a:r>
          </a:p>
          <a:p>
            <a:pPr eaLnBrk="1" hangingPunct="1">
              <a:defRPr/>
            </a:pPr>
            <a:endParaRPr lang="en-US" dirty="0" smtClean="0">
              <a:latin typeface="Times New Roman" charset="0"/>
              <a:ea typeface="ＭＳ Ｐゴシック" charset="0"/>
            </a:endParaRPr>
          </a:p>
        </p:txBody>
      </p:sp>
      <p:sp>
        <p:nvSpPr>
          <p:cNvPr id="4" name="Slide Number Placeholder 3"/>
          <p:cNvSpPr>
            <a:spLocks noGrp="1"/>
          </p:cNvSpPr>
          <p:nvPr>
            <p:ph type="sldNum" sz="quarter" idx="10"/>
          </p:nvPr>
        </p:nvSpPr>
        <p:spPr/>
        <p:txBody>
          <a:bodyPr/>
          <a:lstStyle/>
          <a:p>
            <a:fld id="{CD4084A2-DE90-4D0A-88D3-9C09F338CD41}" type="slidenum">
              <a:rPr lang="en-US" smtClean="0"/>
              <a:t>28</a:t>
            </a:fld>
            <a:endParaRPr lang="en-US"/>
          </a:p>
        </p:txBody>
      </p:sp>
    </p:spTree>
    <p:extLst>
      <p:ext uri="{BB962C8B-B14F-4D97-AF65-F5344CB8AC3E}">
        <p14:creationId xmlns:p14="http://schemas.microsoft.com/office/powerpoint/2010/main" val="2933853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things into perspective: Here in Minnesota we look much different than we did 50 years ago. In 1960 the percent of the population that were people of color was close to zero. Today we have a much larger percentage of people of color – both statewide and in the metro. But we are much less diverse than many other metros nationally and the country overall.</a:t>
            </a:r>
          </a:p>
          <a:p>
            <a:r>
              <a:rPr lang="en-US" dirty="0"/>
              <a:t>In the Twin Cities metro about 25%, or 1 in 4 residents is a person of color, compared with about 36 percent nationally. When we include Greater MN in these figures, 17% of the state is made up of people of color.</a:t>
            </a:r>
          </a:p>
          <a:p>
            <a:endParaRPr lang="en-US" dirty="0"/>
          </a:p>
        </p:txBody>
      </p:sp>
      <p:sp>
        <p:nvSpPr>
          <p:cNvPr id="4" name="Slide Number Placeholder 3"/>
          <p:cNvSpPr>
            <a:spLocks noGrp="1"/>
          </p:cNvSpPr>
          <p:nvPr>
            <p:ph type="sldNum" sz="quarter" idx="10"/>
          </p:nvPr>
        </p:nvSpPr>
        <p:spPr/>
        <p:txBody>
          <a:bodyPr/>
          <a:lstStyle/>
          <a:p>
            <a:fld id="{74878A24-CE18-4DFB-AA2A-EF9EDD712628}" type="slidenum">
              <a:rPr lang="en-US" smtClean="0"/>
              <a:t>29</a:t>
            </a:fld>
            <a:endParaRPr lang="en-US"/>
          </a:p>
        </p:txBody>
      </p:sp>
    </p:spTree>
    <p:extLst>
      <p:ext uri="{BB962C8B-B14F-4D97-AF65-F5344CB8AC3E}">
        <p14:creationId xmlns:p14="http://schemas.microsoft.com/office/powerpoint/2010/main" val="3313016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lnSpc>
                <a:spcPct val="90000"/>
              </a:lnSpc>
              <a:buFontTx/>
              <a:buChar char="-"/>
            </a:pPr>
            <a:endParaRPr lang="en-US" dirty="0" smtClean="0"/>
          </a:p>
          <a:p>
            <a:pPr eaLnBrk="1" hangingPunct="1">
              <a:lnSpc>
                <a:spcPct val="90000"/>
              </a:lnSpc>
              <a:buFontTx/>
              <a:buChar char="-"/>
            </a:pPr>
            <a:r>
              <a:rPr lang="en-US" dirty="0" smtClean="0"/>
              <a:t>In 2014 MDH released a groundbreaking report on Advancing Health Equity in Minnesota (explain</a:t>
            </a:r>
            <a:r>
              <a:rPr lang="en-US" baseline="0" dirty="0" smtClean="0"/>
              <a:t> report and what it focused on and the attention it has received)</a:t>
            </a:r>
            <a:endParaRPr lang="en-US" dirty="0" smtClean="0"/>
          </a:p>
          <a:p>
            <a:pPr eaLnBrk="1" hangingPunct="1">
              <a:lnSpc>
                <a:spcPct val="90000"/>
              </a:lnSpc>
              <a:buFontTx/>
              <a:buChar char="-"/>
            </a:pPr>
            <a:endParaRPr lang="en-US" dirty="0" smtClean="0"/>
          </a:p>
          <a:p>
            <a:pPr eaLnBrk="1" hangingPunct="1">
              <a:lnSpc>
                <a:spcPct val="90000"/>
              </a:lnSpc>
              <a:buFontTx/>
              <a:buChar char="-"/>
            </a:pPr>
            <a:r>
              <a:rPr lang="en-US" dirty="0" smtClean="0"/>
              <a:t>Eliminating Health Disparities Initiative (EHDI) is an important initiative</a:t>
            </a:r>
          </a:p>
          <a:p>
            <a:pPr eaLnBrk="1" hangingPunct="1">
              <a:lnSpc>
                <a:spcPct val="90000"/>
              </a:lnSpc>
              <a:buFontTx/>
              <a:buChar char="-"/>
            </a:pPr>
            <a:r>
              <a:rPr lang="en-US" dirty="0" smtClean="0"/>
              <a:t>As a result of EHDI grants, community-based capacity and leadership have strengthened within communities of color and American Indians.</a:t>
            </a:r>
          </a:p>
          <a:p>
            <a:pPr eaLnBrk="1" hangingPunct="1">
              <a:lnSpc>
                <a:spcPct val="90000"/>
              </a:lnSpc>
              <a:buFontTx/>
              <a:buChar char="-"/>
            </a:pPr>
            <a:r>
              <a:rPr lang="en-US" dirty="0" smtClean="0"/>
              <a:t>Rates for infant mortality, immunizations, diabetes, cardiovascular health among populations of color and American Indians are improving but there is more to be done.</a:t>
            </a:r>
          </a:p>
          <a:p>
            <a:pPr eaLnBrk="1" hangingPunct="1">
              <a:lnSpc>
                <a:spcPct val="90000"/>
              </a:lnSpc>
            </a:pPr>
            <a:r>
              <a:rPr lang="en-US" dirty="0" smtClean="0"/>
              <a:t>Will focus more on:</a:t>
            </a:r>
          </a:p>
          <a:p>
            <a:pPr lvl="1" eaLnBrk="1" hangingPunct="1">
              <a:lnSpc>
                <a:spcPct val="90000"/>
              </a:lnSpc>
              <a:buFont typeface="Wingdings" pitchFamily="2" charset="2"/>
              <a:buChar char="Ø"/>
            </a:pPr>
            <a:r>
              <a:rPr lang="en-US" dirty="0" smtClean="0"/>
              <a:t>Understanding of policy and social determinant interventions</a:t>
            </a:r>
          </a:p>
          <a:p>
            <a:pPr lvl="1" eaLnBrk="1" hangingPunct="1">
              <a:lnSpc>
                <a:spcPct val="90000"/>
              </a:lnSpc>
              <a:buFont typeface="Wingdings" pitchFamily="2" charset="2"/>
              <a:buChar char="Ø"/>
            </a:pPr>
            <a:r>
              <a:rPr lang="en-US" dirty="0" smtClean="0"/>
              <a:t>Delivering measurable outcomes</a:t>
            </a:r>
          </a:p>
          <a:p>
            <a:pPr eaLnBrk="1" hangingPunct="1">
              <a:lnSpc>
                <a:spcPct val="90000"/>
              </a:lnSpc>
              <a:buFontTx/>
              <a:buNone/>
            </a:pPr>
            <a:endParaRPr lang="en-US"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30</a:t>
            </a:fld>
            <a:endParaRPr lang="en-US"/>
          </a:p>
        </p:txBody>
      </p:sp>
    </p:spTree>
    <p:extLst>
      <p:ext uri="{BB962C8B-B14F-4D97-AF65-F5344CB8AC3E}">
        <p14:creationId xmlns:p14="http://schemas.microsoft.com/office/powerpoint/2010/main" val="162245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buFontTx/>
              <a:buChar char="•"/>
            </a:pPr>
            <a:r>
              <a:rPr lang="en-US" dirty="0" smtClean="0"/>
              <a:t>The Minnesota Department of Health</a:t>
            </a:r>
            <a:r>
              <a:rPr lang="ja-JP" altLang="en-US" dirty="0" smtClean="0"/>
              <a:t>’</a:t>
            </a:r>
            <a:r>
              <a:rPr lang="en-US" altLang="ja-JP" dirty="0" smtClean="0"/>
              <a:t>s Office of Vital Records </a:t>
            </a:r>
            <a:r>
              <a:rPr lang="en-US" altLang="ja-JP" b="1" dirty="0" smtClean="0"/>
              <a:t>registers all births and deaths in Minnesota</a:t>
            </a:r>
            <a:r>
              <a:rPr lang="en-US" altLang="ja-JP" dirty="0" smtClean="0"/>
              <a:t> through a secure centralized electronic system. </a:t>
            </a:r>
          </a:p>
          <a:p>
            <a:pPr eaLnBrk="1" hangingPunct="1"/>
            <a:r>
              <a:rPr lang="en-US" dirty="0" smtClean="0"/>
              <a:t> </a:t>
            </a:r>
          </a:p>
          <a:p>
            <a:pPr eaLnBrk="1" hangingPunct="1">
              <a:buFontTx/>
              <a:buChar char="•"/>
            </a:pPr>
            <a:r>
              <a:rPr lang="en-US" dirty="0" smtClean="0"/>
              <a:t>Together with funeral homes, medical examiner and coroner offices, hospitals, and hundreds of physicians throughout Minnesota, OVR expects to register over </a:t>
            </a:r>
            <a:r>
              <a:rPr lang="en-US" b="1" dirty="0" smtClean="0"/>
              <a:t>75,000 births and 38,000 deaths</a:t>
            </a:r>
            <a:r>
              <a:rPr lang="en-US" dirty="0" smtClean="0"/>
              <a:t> for Minnesota this year.  In addition, OVR and local registrar staff in city and county offices use this system to </a:t>
            </a:r>
            <a:r>
              <a:rPr lang="en-US" b="1" dirty="0" smtClean="0"/>
              <a:t>issue over 750,000 birth and death certificates</a:t>
            </a:r>
            <a:r>
              <a:rPr lang="en-US" dirty="0" smtClean="0"/>
              <a:t> and process over 35,000 corrections, amendments to, and replacements of records each year. </a:t>
            </a:r>
          </a:p>
          <a:p>
            <a:pPr eaLnBrk="1" hangingPunct="1"/>
            <a:endParaRPr lang="en-US" dirty="0" smtClean="0"/>
          </a:p>
          <a:p>
            <a:pPr eaLnBrk="1" hangingPunct="1">
              <a:buFontTx/>
              <a:buChar char="•"/>
            </a:pPr>
            <a:r>
              <a:rPr lang="en-US" dirty="0" smtClean="0"/>
              <a:t>Thanks to LEAN processing,  Minnesota Department of Health reduced the time it takes to process requests for duplicate birth certificates by more than 80 percent, from six days to less than one.</a:t>
            </a:r>
          </a:p>
          <a:p>
            <a:pPr eaLnBrk="1" hangingPunct="1">
              <a:buFontTx/>
              <a:buChar char="•"/>
            </a:pPr>
            <a:endParaRPr lang="en-US" dirty="0" smtClean="0"/>
          </a:p>
          <a:p>
            <a:pPr eaLnBrk="1" hangingPunct="1"/>
            <a:r>
              <a:rPr lang="en-US" dirty="0" smtClean="0"/>
              <a:t>2. </a:t>
            </a:r>
            <a:r>
              <a:rPr lang="en-US" sz="1400" dirty="0" smtClean="0"/>
              <a:t>We work with funeral homes, crematories, morticians, and funeral directors </a:t>
            </a:r>
            <a:r>
              <a:rPr lang="en-US" sz="1400" b="1" dirty="0" smtClean="0"/>
              <a:t>to assure that there is a timely and appropriate disposition of the dead in a manner that protects the health and safety</a:t>
            </a:r>
            <a:r>
              <a:rPr lang="en-US" sz="1400" dirty="0" smtClean="0"/>
              <a:t> of those working in the profession and the general public.</a:t>
            </a:r>
            <a:r>
              <a:rPr lang="en-US" dirty="0" smtClean="0"/>
              <a:t> </a:t>
            </a:r>
          </a:p>
          <a:p>
            <a:pPr eaLnBrk="1" hangingPunct="1">
              <a:buFontTx/>
              <a:buChar char="•"/>
            </a:pPr>
            <a:endParaRPr lang="en-US"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31</a:t>
            </a:fld>
            <a:endParaRPr lang="en-US"/>
          </a:p>
        </p:txBody>
      </p:sp>
    </p:spTree>
    <p:extLst>
      <p:ext uri="{BB962C8B-B14F-4D97-AF65-F5344CB8AC3E}">
        <p14:creationId xmlns:p14="http://schemas.microsoft.com/office/powerpoint/2010/main" val="2554160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funds are undercounted in the graph.  Approximately half of the MERC amount and a portion of the Special Revenue come from federal sources.</a:t>
            </a:r>
          </a:p>
          <a:p>
            <a:endParaRPr lang="en-US" dirty="0"/>
          </a:p>
          <a:p>
            <a:r>
              <a:rPr lang="en-US" dirty="0" smtClean="0"/>
              <a:t>SGSR revenue comes from fees assessed on health care providers and facilities, service providers and for public health services to cover the cost of the services provided.  MDH has 32 fee programs which generate approximately $41 million per year in revenue.  Fee  revenue is deposited into the SGSR as </a:t>
            </a:r>
            <a:r>
              <a:rPr lang="en-US" dirty="0" err="1" smtClean="0"/>
              <a:t>nondedicated</a:t>
            </a:r>
            <a:r>
              <a:rPr lang="en-US" dirty="0" smtClean="0"/>
              <a:t> revenue.  Fee amounts are set in Statute and the amounts spent from the SGSR are appropriated by the Legislature.  State law requires that over time, revenues and costs for a fee program must balance out.  </a:t>
            </a:r>
          </a:p>
          <a:p>
            <a:endParaRPr lang="en-US" dirty="0"/>
          </a:p>
          <a:p>
            <a:r>
              <a:rPr lang="en-US" dirty="0" smtClean="0"/>
              <a:t>MERC comes from tobacco tax revenue ($3.787 million per year) and an amount carved out of the rates paid to PMAP plans ($18.372 million per year).  Those funds are matched by the feds and are distributed by MDH to health care training sites through a formula in statute.  Total cost to the state of restoring previous MERC reductions is $9.616 million per year.  This amount would be matched by the feds.  </a:t>
            </a:r>
            <a:br>
              <a:rPr lang="en-US" dirty="0" smtClean="0"/>
            </a:br>
            <a:endParaRPr lang="en-US" dirty="0" smtClean="0"/>
          </a:p>
          <a:p>
            <a:r>
              <a:rPr lang="en-US" dirty="0" smtClean="0"/>
              <a:t>Special revenue represents funds generated by MDH through  contracts to provide public health services with other government agencies and </a:t>
            </a:r>
            <a:r>
              <a:rPr lang="en-US" dirty="0" err="1" smtClean="0"/>
              <a:t>priviate</a:t>
            </a:r>
            <a:r>
              <a:rPr lang="en-US" dirty="0" smtClean="0"/>
              <a:t> entities.   </a:t>
            </a:r>
          </a:p>
          <a:p>
            <a:endParaRPr lang="en-US" dirty="0"/>
          </a:p>
          <a:p>
            <a:endParaRPr lang="en-US" dirty="0"/>
          </a:p>
        </p:txBody>
      </p:sp>
      <p:sp>
        <p:nvSpPr>
          <p:cNvPr id="4" name="Slide Number Placeholder 3"/>
          <p:cNvSpPr>
            <a:spLocks noGrp="1"/>
          </p:cNvSpPr>
          <p:nvPr>
            <p:ph type="sldNum" sz="quarter" idx="10"/>
          </p:nvPr>
        </p:nvSpPr>
        <p:spPr/>
        <p:txBody>
          <a:bodyPr/>
          <a:lstStyle/>
          <a:p>
            <a:fld id="{CD4084A2-DE90-4D0A-88D3-9C09F338CD41}" type="slidenum">
              <a:rPr lang="en-US" smtClean="0"/>
              <a:t>32</a:t>
            </a:fld>
            <a:endParaRPr lang="en-US"/>
          </a:p>
        </p:txBody>
      </p:sp>
    </p:spTree>
    <p:extLst>
      <p:ext uri="{BB962C8B-B14F-4D97-AF65-F5344CB8AC3E}">
        <p14:creationId xmlns:p14="http://schemas.microsoft.com/office/powerpoint/2010/main" val="760120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084A2-DE90-4D0A-88D3-9C09F338CD41}" type="slidenum">
              <a:rPr lang="en-US" smtClean="0"/>
              <a:t>33</a:t>
            </a:fld>
            <a:endParaRPr lang="en-US"/>
          </a:p>
        </p:txBody>
      </p:sp>
    </p:spTree>
    <p:extLst>
      <p:ext uri="{BB962C8B-B14F-4D97-AF65-F5344CB8AC3E}">
        <p14:creationId xmlns:p14="http://schemas.microsoft.com/office/powerpoint/2010/main" val="1936148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Nonpayroll</a:t>
            </a:r>
            <a:r>
              <a:rPr lang="en-US" dirty="0" smtClean="0"/>
              <a:t> operating costs for FY 2014-15 include:</a:t>
            </a:r>
          </a:p>
          <a:p>
            <a:pPr marL="171450" indent="-171450">
              <a:buFont typeface="Arial" pitchFamily="34" charset="0"/>
              <a:buChar char="•"/>
            </a:pPr>
            <a:r>
              <a:rPr lang="en-US" dirty="0" smtClean="0"/>
              <a:t>$47 million for consolidated IT services </a:t>
            </a:r>
          </a:p>
          <a:p>
            <a:pPr marL="171450" indent="-171450">
              <a:buFont typeface="Arial" pitchFamily="34" charset="0"/>
              <a:buChar char="•"/>
            </a:pPr>
            <a:r>
              <a:rPr lang="en-US" dirty="0" smtClean="0"/>
              <a:t>$29 million for building rental</a:t>
            </a:r>
          </a:p>
          <a:p>
            <a:pPr marL="171450" indent="-171450">
              <a:buFont typeface="Arial" pitchFamily="34" charset="0"/>
              <a:buChar char="•"/>
            </a:pPr>
            <a:r>
              <a:rPr lang="en-US" dirty="0" smtClean="0"/>
              <a:t>$58 million for professional and technical contracts</a:t>
            </a:r>
          </a:p>
          <a:p>
            <a:pPr marL="171450" indent="-171450">
              <a:buFont typeface="Arial" pitchFamily="34" charset="0"/>
              <a:buChar char="•"/>
            </a:pPr>
            <a:endParaRPr lang="en-US" dirty="0"/>
          </a:p>
          <a:p>
            <a:r>
              <a:rPr lang="en-US" dirty="0" smtClean="0"/>
              <a:t>Staffing levels have been declining since FY 2006</a:t>
            </a:r>
          </a:p>
          <a:p>
            <a:pPr marL="171450" indent="-171450">
              <a:buFont typeface="Arial" pitchFamily="34" charset="0"/>
              <a:buChar char="•"/>
            </a:pPr>
            <a:r>
              <a:rPr lang="en-US" dirty="0" smtClean="0"/>
              <a:t>FY 2006-07: 1,359</a:t>
            </a:r>
          </a:p>
          <a:p>
            <a:pPr marL="171450" indent="-171450">
              <a:buFont typeface="Arial" pitchFamily="34" charset="0"/>
              <a:buChar char="•"/>
            </a:pPr>
            <a:r>
              <a:rPr lang="en-US" dirty="0" smtClean="0"/>
              <a:t>FY 2008-09: 1,305</a:t>
            </a:r>
          </a:p>
          <a:p>
            <a:pPr marL="171450" indent="-171450">
              <a:buFont typeface="Arial" pitchFamily="34" charset="0"/>
              <a:buChar char="•"/>
            </a:pPr>
            <a:r>
              <a:rPr lang="en-US" dirty="0" smtClean="0"/>
              <a:t>FY 2010-11: 1,300</a:t>
            </a:r>
          </a:p>
          <a:p>
            <a:pPr marL="171450" indent="-171450">
              <a:buFont typeface="Arial" pitchFamily="34" charset="0"/>
              <a:buChar char="•"/>
            </a:pPr>
            <a:r>
              <a:rPr lang="en-US" dirty="0" smtClean="0"/>
              <a:t>FY 2012-13: 1,271</a:t>
            </a:r>
          </a:p>
          <a:p>
            <a:pPr marL="171450" indent="-171450">
              <a:buFont typeface="Arial" pitchFamily="34" charset="0"/>
              <a:buChar char="•"/>
            </a:pPr>
            <a:r>
              <a:rPr lang="en-US" dirty="0" smtClean="0"/>
              <a:t>FY 2014-15: 1,264</a:t>
            </a:r>
          </a:p>
          <a:p>
            <a:pPr marL="171450" indent="-171450">
              <a:buFont typeface="Arial" pitchFamily="34" charset="0"/>
              <a:buChar char="•"/>
            </a:pPr>
            <a:endParaRPr lang="en-US" dirty="0"/>
          </a:p>
          <a:p>
            <a:pPr marL="171450" indent="-171450">
              <a:buFont typeface="Arial" pitchFamily="34" charset="0"/>
              <a:buChar char="•"/>
            </a:pPr>
            <a:endParaRPr lang="en-US" dirty="0"/>
          </a:p>
          <a:p>
            <a:pPr marL="171450"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D4084A2-DE90-4D0A-88D3-9C09F338CD41}" type="slidenum">
              <a:rPr lang="en-US" smtClean="0"/>
              <a:t>34</a:t>
            </a:fld>
            <a:endParaRPr lang="en-US"/>
          </a:p>
        </p:txBody>
      </p:sp>
    </p:spTree>
    <p:extLst>
      <p:ext uri="{BB962C8B-B14F-4D97-AF65-F5344CB8AC3E}">
        <p14:creationId xmlns:p14="http://schemas.microsoft.com/office/powerpoint/2010/main" val="3970709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575810"/>
          </a:xfrm>
        </p:spPr>
        <p:txBody>
          <a:bodyPr/>
          <a:lstStyle/>
          <a:p>
            <a:r>
              <a:rPr lang="en-US" dirty="0" smtClean="0"/>
              <a:t>USDA represents the WIC program.  These are dollars that flow through to local governments</a:t>
            </a:r>
          </a:p>
          <a:p>
            <a:endParaRPr lang="en-US" dirty="0"/>
          </a:p>
          <a:p>
            <a:r>
              <a:rPr lang="en-US" dirty="0" smtClean="0"/>
              <a:t>The CDC pays for public health programs that address specific conditions including:</a:t>
            </a:r>
          </a:p>
          <a:p>
            <a:pPr marL="171450" indent="-171450">
              <a:buFont typeface="Arial" pitchFamily="34" charset="0"/>
              <a:buChar char="•"/>
            </a:pPr>
            <a:r>
              <a:rPr lang="en-US" dirty="0" smtClean="0"/>
              <a:t>Cancer</a:t>
            </a:r>
          </a:p>
          <a:p>
            <a:pPr marL="171450" indent="-171450">
              <a:buFont typeface="Arial" pitchFamily="34" charset="0"/>
              <a:buChar char="•"/>
            </a:pPr>
            <a:r>
              <a:rPr lang="en-US" dirty="0" smtClean="0"/>
              <a:t>Diabetes</a:t>
            </a:r>
          </a:p>
          <a:p>
            <a:pPr marL="171450" indent="-171450">
              <a:buFont typeface="Arial" pitchFamily="34" charset="0"/>
              <a:buChar char="•"/>
            </a:pPr>
            <a:r>
              <a:rPr lang="en-US" dirty="0" smtClean="0"/>
              <a:t>Arthritis</a:t>
            </a:r>
          </a:p>
          <a:p>
            <a:pPr marL="171450" indent="-171450">
              <a:buFont typeface="Arial" pitchFamily="34" charset="0"/>
              <a:buChar char="•"/>
            </a:pPr>
            <a:r>
              <a:rPr lang="en-US" dirty="0" smtClean="0"/>
              <a:t>Asthma</a:t>
            </a:r>
          </a:p>
          <a:p>
            <a:pPr marL="171450" indent="-171450">
              <a:buFont typeface="Arial" pitchFamily="34" charset="0"/>
              <a:buChar char="•"/>
            </a:pPr>
            <a:r>
              <a:rPr lang="en-US" dirty="0" smtClean="0"/>
              <a:t>Stroke </a:t>
            </a:r>
          </a:p>
          <a:p>
            <a:r>
              <a:rPr lang="en-US" dirty="0" smtClean="0"/>
              <a:t>The CDC also funds health promotion activities such as tobacco cessation.  The CDC is an important source of operating revenue for the department.  </a:t>
            </a:r>
          </a:p>
          <a:p>
            <a:endParaRPr lang="en-US" dirty="0"/>
          </a:p>
          <a:p>
            <a:r>
              <a:rPr lang="en-US" dirty="0" smtClean="0"/>
              <a:t>Health Resources and Services Administration (HRSA) funds services related to health care delivery:</a:t>
            </a:r>
          </a:p>
          <a:p>
            <a:pPr marL="171450" indent="-171450">
              <a:buFont typeface="Arial" pitchFamily="34" charset="0"/>
              <a:buChar char="•"/>
            </a:pPr>
            <a:r>
              <a:rPr lang="en-US" dirty="0" smtClean="0"/>
              <a:t>Activities to increase the capacity of the health care system to respond to public health emergencies</a:t>
            </a:r>
          </a:p>
          <a:p>
            <a:pPr marL="171450" indent="-171450">
              <a:buFont typeface="Arial" pitchFamily="34" charset="0"/>
              <a:buChar char="•"/>
            </a:pPr>
            <a:r>
              <a:rPr lang="en-US" dirty="0" smtClean="0"/>
              <a:t>Grants to support the rural health care system</a:t>
            </a:r>
          </a:p>
          <a:p>
            <a:pPr marL="171450" indent="-171450">
              <a:buFont typeface="Arial" pitchFamily="34" charset="0"/>
              <a:buChar char="•"/>
            </a:pPr>
            <a:r>
              <a:rPr lang="en-US" dirty="0" smtClean="0"/>
              <a:t>Grants to support efforts to address health care workforce shortages.  </a:t>
            </a:r>
          </a:p>
          <a:p>
            <a:pPr marL="171450" indent="-171450">
              <a:buFont typeface="Arial" pitchFamily="34" charset="0"/>
              <a:buChar char="•"/>
            </a:pPr>
            <a:endParaRPr lang="en-US" dirty="0"/>
          </a:p>
          <a:p>
            <a:r>
              <a:rPr lang="en-US" dirty="0" smtClean="0"/>
              <a:t>Administration for Children and Families (ACF):  Pays for evidence based early childhood home visiting and grants to address health disparities</a:t>
            </a:r>
          </a:p>
          <a:p>
            <a:endParaRPr lang="en-US" dirty="0"/>
          </a:p>
          <a:p>
            <a:r>
              <a:rPr lang="en-US" dirty="0" smtClean="0"/>
              <a:t>EPA pays for environmental health functions including water and air quality, lead and asbestos, </a:t>
            </a:r>
            <a:r>
              <a:rPr lang="en-US" dirty="0" err="1" smtClean="0"/>
              <a:t>etc</a:t>
            </a:r>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D4084A2-DE90-4D0A-88D3-9C09F338CD41}" type="slidenum">
              <a:rPr lang="en-US" smtClean="0"/>
              <a:t>35</a:t>
            </a:fld>
            <a:endParaRPr lang="en-US"/>
          </a:p>
        </p:txBody>
      </p:sp>
    </p:spTree>
    <p:extLst>
      <p:ext uri="{BB962C8B-B14F-4D97-AF65-F5344CB8AC3E}">
        <p14:creationId xmlns:p14="http://schemas.microsoft.com/office/powerpoint/2010/main" val="1469876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728210"/>
          </a:xfrm>
        </p:spPr>
        <p:txBody>
          <a:bodyPr/>
          <a:lstStyle/>
          <a:p>
            <a:r>
              <a:rPr lang="en-US" dirty="0" smtClean="0"/>
              <a:t>Several areas of the department are particularly dependent on federal funds</a:t>
            </a:r>
          </a:p>
          <a:p>
            <a:endParaRPr lang="en-US" dirty="0"/>
          </a:p>
          <a:p>
            <a:pPr marL="171450" indent="-171450">
              <a:buFont typeface="Arial" pitchFamily="34" charset="0"/>
              <a:buChar char="•"/>
            </a:pPr>
            <a:r>
              <a:rPr lang="en-US" dirty="0" smtClean="0"/>
              <a:t>OEP is the area that responds when there is a pubic health  emergency, such as the flood in Duluth and the tornado in Minneapolis.  They also provide training and acquire and store supplies to provide for greater capacities to respond.</a:t>
            </a:r>
          </a:p>
          <a:p>
            <a:pPr marL="171450" indent="-171450">
              <a:buFont typeface="Arial" pitchFamily="34" charset="0"/>
              <a:buChar char="•"/>
            </a:pPr>
            <a:endParaRPr lang="en-US" dirty="0" smtClean="0"/>
          </a:p>
          <a:p>
            <a:pPr marL="171450" indent="-171450">
              <a:buFont typeface="Arial" pitchFamily="34" charset="0"/>
              <a:buChar char="•"/>
            </a:pPr>
            <a:r>
              <a:rPr lang="en-US" dirty="0" smtClean="0"/>
              <a:t>Community and Family Health.  This sections administers the WIC program as well  early childhood home visiting and pre-pregnancy family planning</a:t>
            </a:r>
          </a:p>
          <a:p>
            <a:pPr marL="171450" indent="-171450">
              <a:buFont typeface="Arial" pitchFamily="34" charset="0"/>
              <a:buChar char="•"/>
            </a:pPr>
            <a:endParaRPr lang="en-US" dirty="0"/>
          </a:p>
          <a:p>
            <a:pPr marL="171450" indent="-171450">
              <a:buFont typeface="Arial" pitchFamily="34" charset="0"/>
              <a:buChar char="•"/>
            </a:pPr>
            <a:r>
              <a:rPr lang="en-US" dirty="0" smtClean="0"/>
              <a:t>Health Promotion and Chronic Disease operates a number of programs to address specific health conditions.   They provide cancer screening for low-income women.  </a:t>
            </a:r>
          </a:p>
          <a:p>
            <a:pPr marL="171450" indent="-171450">
              <a:buFont typeface="Arial" pitchFamily="34" charset="0"/>
              <a:buChar char="•"/>
            </a:pPr>
            <a:endParaRPr lang="en-US" dirty="0"/>
          </a:p>
          <a:p>
            <a:pPr marL="171450" indent="-171450">
              <a:buFont typeface="Arial" pitchFamily="34" charset="0"/>
              <a:buChar char="•"/>
            </a:pPr>
            <a:r>
              <a:rPr lang="en-US" dirty="0" smtClean="0"/>
              <a:t>Infectious Disease Epidemiology  Prevention and Control.  This is the area that works to prevent, investigate and respond to infectious disease outbreaks.  These are the people who responded to the current flu pandemic and the recent outbreaks of fungal meningitis and swine flu .</a:t>
            </a:r>
          </a:p>
          <a:p>
            <a:pPr marL="171450" indent="-171450">
              <a:buFont typeface="Arial" pitchFamily="34" charset="0"/>
              <a:buChar char="•"/>
            </a:pPr>
            <a:endParaRPr lang="en-US" dirty="0"/>
          </a:p>
          <a:p>
            <a:pPr marL="171450" indent="-171450">
              <a:buFont typeface="Arial" pitchFamily="34" charset="0"/>
              <a:buChar char="•"/>
            </a:pPr>
            <a:r>
              <a:rPr lang="en-US" dirty="0" smtClean="0"/>
              <a:t>Office of Statewide Health Improvement works on efforts like tobacco cessation and improving nutrition and physical exercise. </a:t>
            </a:r>
          </a:p>
          <a:p>
            <a:pPr marL="171450" indent="-171450">
              <a:buFont typeface="Arial" pitchFamily="34" charset="0"/>
              <a:buChar char="•"/>
            </a:pPr>
            <a:endParaRPr lang="en-US" dirty="0"/>
          </a:p>
          <a:p>
            <a:r>
              <a:rPr lang="en-US" dirty="0" smtClean="0"/>
              <a:t>Federal funding has been declining for a number of years, including lead, epidemiology, and lab work.  Additional potential cuts include the elimination of the Preventive  Block Grant.</a:t>
            </a:r>
          </a:p>
          <a:p>
            <a:endParaRPr lang="en-US" dirty="0"/>
          </a:p>
          <a:p>
            <a:r>
              <a:rPr lang="en-US" dirty="0" smtClean="0"/>
              <a:t> MDH would be significantly impacted if went over the fiscal cliff.    </a:t>
            </a:r>
          </a:p>
          <a:p>
            <a:pPr marL="171450" indent="-171450">
              <a:buFont typeface="Arial" pitchFamily="34" charset="0"/>
              <a:buChar char="•"/>
            </a:pPr>
            <a:endParaRPr lang="en-US" dirty="0"/>
          </a:p>
          <a:p>
            <a:pPr marL="171450" indent="-171450">
              <a:buFont typeface="Arial" pitchFamily="34" charset="0"/>
              <a:buChar char="•"/>
            </a:pPr>
            <a:endParaRPr lang="en-US"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D4084A2-DE90-4D0A-88D3-9C09F338CD41}" type="slidenum">
              <a:rPr lang="en-US" smtClean="0"/>
              <a:t>36</a:t>
            </a:fld>
            <a:endParaRPr lang="en-US"/>
          </a:p>
        </p:txBody>
      </p:sp>
    </p:spTree>
    <p:extLst>
      <p:ext uri="{BB962C8B-B14F-4D97-AF65-F5344CB8AC3E}">
        <p14:creationId xmlns:p14="http://schemas.microsoft.com/office/powerpoint/2010/main" val="2348620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04" tIns="45252" rIns="90504" bIns="45252"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895A70-5E43-468B-AD0A-076C35173958}" type="slidenum">
              <a:rPr lang="en-US" altLang="en-US" sz="2200" smtClean="0">
                <a:latin typeface="Times New Roman" pitchFamily="18" charset="0"/>
              </a:rPr>
              <a:pPr eaLnBrk="1" hangingPunct="1">
                <a:spcBef>
                  <a:spcPct val="0"/>
                </a:spcBef>
              </a:pPr>
              <a:t>37</a:t>
            </a:fld>
            <a:endParaRPr lang="en-US" altLang="en-US" sz="2200" smtClean="0">
              <a:latin typeface="Times New Roman" pitchFamily="18" charset="0"/>
            </a:endParaRPr>
          </a:p>
        </p:txBody>
      </p:sp>
    </p:spTree>
    <p:extLst>
      <p:ext uri="{BB962C8B-B14F-4D97-AF65-F5344CB8AC3E}">
        <p14:creationId xmlns:p14="http://schemas.microsoft.com/office/powerpoint/2010/main" val="206301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084A2-DE90-4D0A-88D3-9C09F338CD41}" type="slidenum">
              <a:rPr lang="en-US" smtClean="0"/>
              <a:t>3</a:t>
            </a:fld>
            <a:endParaRPr lang="en-US"/>
          </a:p>
        </p:txBody>
      </p:sp>
    </p:spTree>
    <p:extLst>
      <p:ext uri="{BB962C8B-B14F-4D97-AF65-F5344CB8AC3E}">
        <p14:creationId xmlns:p14="http://schemas.microsoft.com/office/powerpoint/2010/main" val="365285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eaLnBrk="1" hangingPunct="1"/>
            <a:r>
              <a:rPr lang="en-US" sz="1400" dirty="0" smtClean="0"/>
              <a:t>This slide highlights the </a:t>
            </a:r>
            <a:r>
              <a:rPr lang="en-US" sz="1400" b="1" dirty="0" smtClean="0"/>
              <a:t>huge changes in average life expectancy—an increase of 30 years</a:t>
            </a:r>
            <a:r>
              <a:rPr lang="en-US" sz="1400" dirty="0" smtClean="0"/>
              <a:t>—that occurred during the 20</a:t>
            </a:r>
            <a:r>
              <a:rPr lang="en-US" sz="1400" baseline="30000" dirty="0" smtClean="0"/>
              <a:t>th</a:t>
            </a:r>
            <a:r>
              <a:rPr lang="en-US" sz="1400" dirty="0" smtClean="0"/>
              <a:t> century. The Centers for Disease Control and Prevention—one of our key national partners—has estimated that </a:t>
            </a:r>
            <a:r>
              <a:rPr lang="en-US" sz="1400" b="1" dirty="0" smtClean="0"/>
              <a:t>25 of the 30 years of life gained in the 20</a:t>
            </a:r>
            <a:r>
              <a:rPr lang="en-US" sz="1400" b="1" baseline="30000" dirty="0" smtClean="0"/>
              <a:t>th</a:t>
            </a:r>
            <a:r>
              <a:rPr lang="en-US" sz="1400" b="1" dirty="0" smtClean="0"/>
              <a:t> century were the result of public health accomplishments. These accomplishments included such things as: </a:t>
            </a:r>
            <a:r>
              <a:rPr lang="en-US" sz="1400" dirty="0" smtClean="0"/>
              <a:t>immunizations, food safety, motor vehicle safety, sanitation, and control of infectious diseases.</a:t>
            </a:r>
            <a:r>
              <a:rPr lang="en-US" sz="1400" b="1" dirty="0" smtClean="0"/>
              <a:t> </a:t>
            </a:r>
          </a:p>
          <a:p>
            <a:pPr eaLnBrk="1" hangingPunct="1"/>
            <a:r>
              <a:rPr lang="en-US" sz="1400" dirty="0" smtClean="0"/>
              <a:t>________________________________________________________________</a:t>
            </a:r>
            <a:endParaRPr lang="en-US" dirty="0" smtClean="0"/>
          </a:p>
          <a:p>
            <a:pPr eaLnBrk="1" hangingPunct="1"/>
            <a:r>
              <a:rPr lang="en-US" dirty="0" smtClean="0"/>
              <a:t>You may notice a big dip around 1918—that</a:t>
            </a:r>
            <a:r>
              <a:rPr lang="ja-JP" altLang="en-US" dirty="0" smtClean="0"/>
              <a:t>’</a:t>
            </a:r>
            <a:r>
              <a:rPr lang="en-US" altLang="ja-JP" dirty="0" smtClean="0"/>
              <a:t>s because of the 1918 influenza pandemic—more than 10,000 Minnesotans died that winter. </a:t>
            </a:r>
            <a:r>
              <a:rPr lang="en-US" altLang="ja-JP" dirty="0" smtClean="0">
                <a:solidFill>
                  <a:srgbClr val="000000"/>
                </a:solidFill>
              </a:rPr>
              <a:t>National estimates for the impact of a worst-case pandemic influenza today mean an estimated 33,000 deaths and 1,500,000 sick people in Minnesota alone.  </a:t>
            </a:r>
            <a:r>
              <a:rPr lang="en-US" dirty="0" smtClean="0"/>
              <a:t>The slow but steady increase in longevity from the 1970's forward has come from improvements such as mammography, pap tests, shorter emergency response times, blood pressure and cholesterol screenings, nutrition guidelines and tobacco cessation.</a:t>
            </a:r>
          </a:p>
          <a:p>
            <a:pPr eaLnBrk="1" hangingPunct="1"/>
            <a:endParaRPr lang="en-US" b="1"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6</a:t>
            </a:fld>
            <a:endParaRPr lang="en-US"/>
          </a:p>
        </p:txBody>
      </p:sp>
    </p:spTree>
    <p:extLst>
      <p:ext uri="{BB962C8B-B14F-4D97-AF65-F5344CB8AC3E}">
        <p14:creationId xmlns:p14="http://schemas.microsoft.com/office/powerpoint/2010/main" val="208258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8012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 Box 1"/>
          <p:cNvSpPr txBox="1">
            <a:spLocks noChangeArrowheads="1"/>
          </p:cNvSpPr>
          <p:nvPr/>
        </p:nvSpPr>
        <p:spPr bwMode="auto">
          <a:xfrm>
            <a:off x="1400182" y="930278"/>
            <a:ext cx="4056063" cy="31861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lvl1pPr eaLnBrk="0">
              <a:defRPr sz="2400">
                <a:solidFill>
                  <a:schemeClr val="tx1"/>
                </a:solidFill>
                <a:latin typeface="Times New Roman" pitchFamily="18" charset="0"/>
              </a:defRPr>
            </a:lvl1pPr>
            <a:lvl2pPr marL="742950" indent="-285750" eaLnBrk="0">
              <a:defRPr sz="2400">
                <a:solidFill>
                  <a:schemeClr val="tx1"/>
                </a:solidFill>
                <a:latin typeface="Times New Roman" pitchFamily="18" charset="0"/>
              </a:defRPr>
            </a:lvl2pPr>
            <a:lvl3pPr marL="1143000" indent="-228600" eaLnBrk="0">
              <a:defRPr sz="2400">
                <a:solidFill>
                  <a:schemeClr val="tx1"/>
                </a:solidFill>
                <a:latin typeface="Times New Roman" pitchFamily="18" charset="0"/>
              </a:defRPr>
            </a:lvl3pPr>
            <a:lvl4pPr marL="1600200" indent="-228600" eaLnBrk="0">
              <a:defRPr sz="2400">
                <a:solidFill>
                  <a:schemeClr val="tx1"/>
                </a:solidFill>
                <a:latin typeface="Times New Roman" pitchFamily="18" charset="0"/>
              </a:defRPr>
            </a:lvl4pPr>
            <a:lvl5pPr marL="2057400" indent="-228600" eaLnBrk="0">
              <a:defRPr sz="2400">
                <a:solidFill>
                  <a:schemeClr val="tx1"/>
                </a:solidFill>
                <a:latin typeface="Times New Roman" pitchFamily="18" charset="0"/>
              </a:defRPr>
            </a:lvl5pPr>
            <a:lvl6pPr marL="2514600" indent="-228600" defTabSz="455613"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defRPr>
            </a:lvl6pPr>
            <a:lvl7pPr marL="2971800" indent="-228600" defTabSz="455613"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defRPr>
            </a:lvl7pPr>
            <a:lvl8pPr marL="3429000" indent="-228600" defTabSz="455613"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defRPr>
            </a:lvl8pPr>
            <a:lvl9pPr marL="3886200" indent="-228600" defTabSz="455613"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defRPr>
            </a:lvl9pPr>
          </a:lstStyle>
          <a:p>
            <a:pPr eaLnBrk="1"/>
            <a:endParaRPr lang="en-US"/>
          </a:p>
        </p:txBody>
      </p:sp>
      <p:sp>
        <p:nvSpPr>
          <p:cNvPr id="133123" name="Text Box 2"/>
          <p:cNvSpPr>
            <a:spLocks noGrp="1" noChangeArrowheads="1"/>
          </p:cNvSpPr>
          <p:nvPr>
            <p:ph type="body"/>
          </p:nvPr>
        </p:nvSpPr>
        <p:spPr>
          <a:xfrm>
            <a:off x="1046166" y="4425951"/>
            <a:ext cx="4770437" cy="35353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200" indent="-76200" eaLnBrk="1">
              <a:lnSpc>
                <a:spcPct val="93000"/>
              </a:lnSpc>
              <a:spcBef>
                <a:spcPct val="0"/>
              </a:spcBef>
              <a:buSzPct val="45000"/>
              <a:tabLst>
                <a:tab pos="655638" algn="l"/>
                <a:tab pos="1311275" algn="l"/>
                <a:tab pos="1966913" algn="l"/>
                <a:tab pos="2622550" algn="l"/>
                <a:tab pos="3278188" algn="l"/>
                <a:tab pos="3933825" algn="l"/>
                <a:tab pos="4589463" algn="l"/>
              </a:tabLst>
            </a:pPr>
            <a:r>
              <a:rPr lang="en-GB" smtClean="0">
                <a:latin typeface="Arial" pitchFamily="34" charset="0"/>
                <a:ea typeface="msgothic" charset="0"/>
                <a:cs typeface="msgothic" charset="0"/>
              </a:rPr>
              <a:t>Deaths Prevented And Change In Health Care Costs Plus Program Spending, Three Intervention Scenarios, At Year 10 And Year 25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Text Box 1"/>
          <p:cNvSpPr txBox="1">
            <a:spLocks noChangeArrowheads="1"/>
          </p:cNvSpPr>
          <p:nvPr/>
        </p:nvSpPr>
        <p:spPr bwMode="auto">
          <a:xfrm>
            <a:off x="1400182" y="930278"/>
            <a:ext cx="4056063" cy="31861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5" tIns="41418" rIns="82835" bIns="41418" anchor="ctr"/>
          <a:lstStyle>
            <a:lvl1pPr eaLnBrk="0">
              <a:defRPr sz="2400">
                <a:solidFill>
                  <a:schemeClr val="tx1"/>
                </a:solidFill>
                <a:latin typeface="Times New Roman" pitchFamily="18" charset="0"/>
              </a:defRPr>
            </a:lvl1pPr>
            <a:lvl2pPr marL="742950" indent="-285750" eaLnBrk="0">
              <a:defRPr sz="2400">
                <a:solidFill>
                  <a:schemeClr val="tx1"/>
                </a:solidFill>
                <a:latin typeface="Times New Roman" pitchFamily="18" charset="0"/>
              </a:defRPr>
            </a:lvl2pPr>
            <a:lvl3pPr marL="1143000" indent="-228600" eaLnBrk="0">
              <a:defRPr sz="2400">
                <a:solidFill>
                  <a:schemeClr val="tx1"/>
                </a:solidFill>
                <a:latin typeface="Times New Roman" pitchFamily="18" charset="0"/>
              </a:defRPr>
            </a:lvl3pPr>
            <a:lvl4pPr marL="1600200" indent="-228600" eaLnBrk="0">
              <a:defRPr sz="2400">
                <a:solidFill>
                  <a:schemeClr val="tx1"/>
                </a:solidFill>
                <a:latin typeface="Times New Roman" pitchFamily="18" charset="0"/>
              </a:defRPr>
            </a:lvl4pPr>
            <a:lvl5pPr marL="2057400" indent="-228600" eaLnBrk="0">
              <a:defRPr sz="2400">
                <a:solidFill>
                  <a:schemeClr val="tx1"/>
                </a:solidFill>
                <a:latin typeface="Times New Roman" pitchFamily="18" charset="0"/>
              </a:defRPr>
            </a:lvl5pPr>
            <a:lvl6pPr marL="2514600" indent="-228600" defTabSz="455613"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defRPr>
            </a:lvl6pPr>
            <a:lvl7pPr marL="2971800" indent="-228600" defTabSz="455613"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defRPr>
            </a:lvl7pPr>
            <a:lvl8pPr marL="3429000" indent="-228600" defTabSz="455613"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defRPr>
            </a:lvl8pPr>
            <a:lvl9pPr marL="3886200" indent="-228600" defTabSz="455613"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defRPr>
            </a:lvl9pPr>
          </a:lstStyle>
          <a:p>
            <a:pPr eaLnBrk="1"/>
            <a:endParaRPr lang="en-US"/>
          </a:p>
        </p:txBody>
      </p:sp>
      <p:sp>
        <p:nvSpPr>
          <p:cNvPr id="134147" name="Text Box 2"/>
          <p:cNvSpPr>
            <a:spLocks noGrp="1" noChangeArrowheads="1"/>
          </p:cNvSpPr>
          <p:nvPr>
            <p:ph type="body"/>
          </p:nvPr>
        </p:nvSpPr>
        <p:spPr>
          <a:xfrm>
            <a:off x="1046166" y="4425951"/>
            <a:ext cx="4770437" cy="35353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200" indent="-76200" eaLnBrk="1">
              <a:lnSpc>
                <a:spcPct val="93000"/>
              </a:lnSpc>
              <a:spcBef>
                <a:spcPct val="0"/>
              </a:spcBef>
              <a:buSzPct val="45000"/>
              <a:tabLst>
                <a:tab pos="655638" algn="l"/>
                <a:tab pos="1311275" algn="l"/>
                <a:tab pos="1966913" algn="l"/>
                <a:tab pos="2622550" algn="l"/>
                <a:tab pos="3278188" algn="l"/>
                <a:tab pos="3933825" algn="l"/>
                <a:tab pos="4589463" algn="l"/>
              </a:tabLst>
            </a:pPr>
            <a:r>
              <a:rPr lang="en-GB" smtClean="0">
                <a:latin typeface="Arial" pitchFamily="34" charset="0"/>
                <a:ea typeface="msgothic" charset="0"/>
                <a:cs typeface="msgothic" charset="0"/>
              </a:rPr>
              <a:t>Deaths Prevented And Change In Health Care Costs Plus Program Spending, Three Intervention Scenarios, At Year 10 And Year 25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084A2-DE90-4D0A-88D3-9C09F338CD41}" type="slidenum">
              <a:rPr lang="en-US" smtClean="0"/>
              <a:t>12</a:t>
            </a:fld>
            <a:endParaRPr lang="en-US"/>
          </a:p>
        </p:txBody>
      </p:sp>
    </p:spTree>
    <p:extLst>
      <p:ext uri="{BB962C8B-B14F-4D97-AF65-F5344CB8AC3E}">
        <p14:creationId xmlns:p14="http://schemas.microsoft.com/office/powerpoint/2010/main" val="403777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228600" indent="-228600" eaLnBrk="1" hangingPunct="1"/>
            <a:r>
              <a:rPr lang="en-US" sz="1400" dirty="0" smtClean="0"/>
              <a:t>Both the state and federal constitution include references to </a:t>
            </a:r>
            <a:r>
              <a:rPr lang="en-US" sz="1400" b="1" u="sng" dirty="0" smtClean="0"/>
              <a:t>government</a:t>
            </a:r>
            <a:r>
              <a:rPr lang="ja-JP" altLang="en-US" sz="1400" b="1" u="sng" dirty="0" smtClean="0"/>
              <a:t>’</a:t>
            </a:r>
            <a:r>
              <a:rPr lang="en-US" altLang="ja-JP" sz="1400" b="1" u="sng" dirty="0" smtClean="0"/>
              <a:t>s</a:t>
            </a:r>
            <a:r>
              <a:rPr lang="en-US" altLang="ja-JP" sz="1400" b="1" dirty="0" smtClean="0"/>
              <a:t> role in protecting the public</a:t>
            </a:r>
            <a:r>
              <a:rPr lang="ja-JP" altLang="en-US" sz="1400" b="1" dirty="0" smtClean="0"/>
              <a:t>’</a:t>
            </a:r>
            <a:r>
              <a:rPr lang="en-US" altLang="ja-JP" sz="1400" b="1" dirty="0" smtClean="0"/>
              <a:t>s health</a:t>
            </a:r>
            <a:r>
              <a:rPr lang="en-US" altLang="ja-JP" sz="1400" dirty="0" smtClean="0"/>
              <a:t>. Minnesota law authorizes a </a:t>
            </a:r>
            <a:r>
              <a:rPr lang="en-US" altLang="ja-JP" sz="1400" b="1" dirty="0" smtClean="0"/>
              <a:t>shared role with local government</a:t>
            </a:r>
            <a:r>
              <a:rPr lang="en-US" altLang="ja-JP" sz="1400" dirty="0" smtClean="0"/>
              <a:t> for public health</a:t>
            </a:r>
          </a:p>
          <a:p>
            <a:pPr marL="228600" indent="-228600" eaLnBrk="1" hangingPunct="1"/>
            <a:endParaRPr lang="en-US" dirty="0" smtClean="0"/>
          </a:p>
          <a:p>
            <a:pPr marL="228600" indent="-228600" eaLnBrk="1" hangingPunct="1"/>
            <a:r>
              <a:rPr lang="en-US" dirty="0" smtClean="0"/>
              <a:t>At MDH, we</a:t>
            </a:r>
            <a:r>
              <a:rPr lang="ja-JP" altLang="en-US" dirty="0" smtClean="0"/>
              <a:t>’</a:t>
            </a:r>
            <a:r>
              <a:rPr lang="en-US" altLang="ja-JP" dirty="0" smtClean="0"/>
              <a:t>re responsible for considering all Minnesotans, and we approach our responsibilities in three main ways: </a:t>
            </a:r>
          </a:p>
          <a:p>
            <a:pPr marL="228600" indent="-228600" eaLnBrk="1" hangingPunct="1">
              <a:buFontTx/>
              <a:buAutoNum type="arabicPeriod"/>
            </a:pPr>
            <a:r>
              <a:rPr lang="en-US" b="1" dirty="0" smtClean="0"/>
              <a:t>We require</a:t>
            </a:r>
            <a:r>
              <a:rPr lang="en-US" dirty="0" smtClean="0"/>
              <a:t> certain actions of entities that play a role in determining people</a:t>
            </a:r>
            <a:r>
              <a:rPr lang="ja-JP" altLang="en-US" dirty="0" smtClean="0"/>
              <a:t>’</a:t>
            </a:r>
            <a:r>
              <a:rPr lang="en-US" altLang="ja-JP" dirty="0" smtClean="0"/>
              <a:t>s health (how restaurants handle food safety; how nursing homes provide care for their residents).</a:t>
            </a:r>
          </a:p>
          <a:p>
            <a:pPr marL="228600" indent="-228600">
              <a:buFontTx/>
              <a:buAutoNum type="arabicPeriod"/>
            </a:pPr>
            <a:r>
              <a:rPr lang="en-US" b="1" dirty="0" smtClean="0"/>
              <a:t> We work with many partners</a:t>
            </a:r>
            <a:r>
              <a:rPr lang="en-US" dirty="0" smtClean="0"/>
              <a:t> to create the conditions in society (through policies, initiatives, public education) that will enable all people to achieve optimal health.</a:t>
            </a:r>
            <a:r>
              <a:rPr lang="en-US" b="1" dirty="0"/>
              <a:t> </a:t>
            </a:r>
            <a:endParaRPr lang="en-US" b="1" dirty="0" smtClean="0"/>
          </a:p>
          <a:p>
            <a:pPr marL="228600" indent="-228600">
              <a:buFontTx/>
              <a:buAutoNum type="arabicPeriod"/>
            </a:pPr>
            <a:r>
              <a:rPr lang="en-US" b="1" dirty="0" smtClean="0"/>
              <a:t>We </a:t>
            </a:r>
            <a:r>
              <a:rPr lang="en-US" b="1" dirty="0"/>
              <a:t>encourage</a:t>
            </a:r>
            <a:r>
              <a:rPr lang="en-US" dirty="0"/>
              <a:t> people to do things that benefit their health (get regular physical activity, eat nutritious foods, wear seat belts) </a:t>
            </a:r>
          </a:p>
          <a:p>
            <a:pPr marL="228600" indent="-228600" eaLnBrk="1" hangingPunct="1">
              <a:buFontTx/>
              <a:buAutoNum type="arabicPeriod"/>
            </a:pPr>
            <a:endParaRPr lang="en-US" dirty="0" smtClean="0"/>
          </a:p>
        </p:txBody>
      </p:sp>
      <p:sp>
        <p:nvSpPr>
          <p:cNvPr id="4" name="Slide Number Placeholder 3"/>
          <p:cNvSpPr>
            <a:spLocks noGrp="1"/>
          </p:cNvSpPr>
          <p:nvPr>
            <p:ph type="sldNum" sz="quarter" idx="10"/>
          </p:nvPr>
        </p:nvSpPr>
        <p:spPr/>
        <p:txBody>
          <a:bodyPr/>
          <a:lstStyle/>
          <a:p>
            <a:fld id="{CD4084A2-DE90-4D0A-88D3-9C09F338CD41}" type="slidenum">
              <a:rPr lang="en-US" smtClean="0"/>
              <a:t>13</a:t>
            </a:fld>
            <a:endParaRPr lang="en-US"/>
          </a:p>
        </p:txBody>
      </p:sp>
    </p:spTree>
    <p:extLst>
      <p:ext uri="{BB962C8B-B14F-4D97-AF65-F5344CB8AC3E}">
        <p14:creationId xmlns:p14="http://schemas.microsoft.com/office/powerpoint/2010/main" val="504631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5" descr="MDH logo" title="Minnesota Department of Health"/>
          <p:cNvPicPr>
            <a:picLocks noChangeAspect="1"/>
          </p:cNvPicPr>
          <p:nvPr userDrawn="1"/>
        </p:nvPicPr>
        <p:blipFill>
          <a:blip r:embed="rId2"/>
          <a:srcRect/>
          <a:stretch>
            <a:fillRect/>
          </a:stretch>
        </p:blipFill>
        <p:spPr bwMode="auto">
          <a:xfrm>
            <a:off x="7175502" y="152402"/>
            <a:ext cx="1358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0336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5867400" y="19052"/>
            <a:ext cx="990600" cy="328613"/>
          </a:xfrm>
        </p:spPr>
        <p:txBody>
          <a:bodyPr/>
          <a:lstStyle>
            <a:lvl1pPr>
              <a:defRPr/>
            </a:lvl1pPr>
          </a:lstStyle>
          <a:p>
            <a:pPr>
              <a:defRPr/>
            </a:pPr>
            <a:fld id="{FFDECE40-AE4C-4501-AAC4-60D10C0607B9}" type="datetimeFigureOut">
              <a:rPr lang="en-US"/>
              <a:pPr>
                <a:defRPr/>
              </a:pPr>
              <a:t>1/13/2015</a:t>
            </a:fld>
            <a:endParaRPr lang="en-US" dirty="0"/>
          </a:p>
        </p:txBody>
      </p:sp>
      <p:sp>
        <p:nvSpPr>
          <p:cNvPr id="6" name="Slide Number Placeholder 5"/>
          <p:cNvSpPr>
            <a:spLocks noGrp="1"/>
          </p:cNvSpPr>
          <p:nvPr>
            <p:ph type="sldNum" sz="quarter" idx="11"/>
          </p:nvPr>
        </p:nvSpPr>
        <p:spPr>
          <a:xfrm>
            <a:off x="6934200" y="19052"/>
            <a:ext cx="1066800" cy="328613"/>
          </a:xfrm>
        </p:spPr>
        <p:txBody>
          <a:bodyPr/>
          <a:lstStyle>
            <a:lvl1pPr>
              <a:defRPr/>
            </a:lvl1pPr>
          </a:lstStyle>
          <a:p>
            <a:pPr>
              <a:defRPr/>
            </a:pPr>
            <a:fld id="{7F4EB99D-B16B-42A6-A248-AFF1338C46FC}" type="slidenum">
              <a:rPr lang="en-US"/>
              <a:pPr>
                <a:defRPr/>
              </a:pPr>
              <a:t>‹#›</a:t>
            </a:fld>
            <a:endParaRPr lang="en-US" dirty="0"/>
          </a:p>
        </p:txBody>
      </p:sp>
    </p:spTree>
    <p:extLst>
      <p:ext uri="{BB962C8B-B14F-4D97-AF65-F5344CB8AC3E}">
        <p14:creationId xmlns:p14="http://schemas.microsoft.com/office/powerpoint/2010/main" val="18068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5867400" y="19052"/>
            <a:ext cx="990600" cy="328613"/>
          </a:xfrm>
        </p:spPr>
        <p:txBody>
          <a:bodyPr/>
          <a:lstStyle>
            <a:lvl1pPr>
              <a:defRPr/>
            </a:lvl1pPr>
          </a:lstStyle>
          <a:p>
            <a:pPr>
              <a:defRPr/>
            </a:pPr>
            <a:fld id="{4CE55788-AEC0-42C0-BB88-A0E273152890}" type="datetimeFigureOut">
              <a:rPr lang="en-US"/>
              <a:pPr>
                <a:defRPr/>
              </a:pPr>
              <a:t>1/13/2015</a:t>
            </a:fld>
            <a:endParaRPr lang="en-US" dirty="0"/>
          </a:p>
        </p:txBody>
      </p:sp>
      <p:sp>
        <p:nvSpPr>
          <p:cNvPr id="6" name="Slide Number Placeholder 5"/>
          <p:cNvSpPr>
            <a:spLocks noGrp="1"/>
          </p:cNvSpPr>
          <p:nvPr>
            <p:ph type="sldNum" sz="quarter" idx="11"/>
          </p:nvPr>
        </p:nvSpPr>
        <p:spPr>
          <a:xfrm>
            <a:off x="6934200" y="19052"/>
            <a:ext cx="1066800" cy="328613"/>
          </a:xfrm>
        </p:spPr>
        <p:txBody>
          <a:bodyPr/>
          <a:lstStyle>
            <a:lvl1pPr>
              <a:defRPr/>
            </a:lvl1pPr>
          </a:lstStyle>
          <a:p>
            <a:pPr>
              <a:defRPr/>
            </a:pPr>
            <a:fld id="{0E05E192-61FC-4918-AD95-13AAA6A73DCA}" type="slidenum">
              <a:rPr lang="en-US"/>
              <a:pPr>
                <a:defRPr/>
              </a:pPr>
              <a:t>‹#›</a:t>
            </a:fld>
            <a:endParaRPr lang="en-US" dirty="0"/>
          </a:p>
        </p:txBody>
      </p:sp>
    </p:spTree>
    <p:extLst>
      <p:ext uri="{BB962C8B-B14F-4D97-AF65-F5344CB8AC3E}">
        <p14:creationId xmlns:p14="http://schemas.microsoft.com/office/powerpoint/2010/main" val="413342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5867400" y="19052"/>
            <a:ext cx="990600" cy="328613"/>
          </a:xfrm>
        </p:spPr>
        <p:txBody>
          <a:bodyPr/>
          <a:lstStyle>
            <a:lvl1pPr>
              <a:defRPr/>
            </a:lvl1pPr>
          </a:lstStyle>
          <a:p>
            <a:pPr>
              <a:defRPr/>
            </a:pPr>
            <a:fld id="{BD26DBF9-0800-4E2B-B2FC-DC50A77AE3D4}" type="datetimeFigureOut">
              <a:rPr lang="en-US"/>
              <a:pPr>
                <a:defRPr/>
              </a:pPr>
              <a:t>1/13/2015</a:t>
            </a:fld>
            <a:endParaRPr lang="en-US" dirty="0"/>
          </a:p>
        </p:txBody>
      </p:sp>
      <p:sp>
        <p:nvSpPr>
          <p:cNvPr id="6" name="Slide Number Placeholder 5"/>
          <p:cNvSpPr>
            <a:spLocks noGrp="1"/>
          </p:cNvSpPr>
          <p:nvPr>
            <p:ph type="sldNum" sz="quarter" idx="11"/>
          </p:nvPr>
        </p:nvSpPr>
        <p:spPr>
          <a:xfrm>
            <a:off x="6934200" y="19052"/>
            <a:ext cx="1066800" cy="328613"/>
          </a:xfrm>
        </p:spPr>
        <p:txBody>
          <a:bodyPr/>
          <a:lstStyle>
            <a:lvl1pPr>
              <a:defRPr/>
            </a:lvl1pPr>
          </a:lstStyle>
          <a:p>
            <a:pPr>
              <a:defRPr/>
            </a:pPr>
            <a:fld id="{490FEA57-F225-49C1-8141-644A2447BD3A}" type="slidenum">
              <a:rPr lang="en-US"/>
              <a:pPr>
                <a:defRPr/>
              </a:pPr>
              <a:t>‹#›</a:t>
            </a:fld>
            <a:endParaRPr lang="en-US" dirty="0"/>
          </a:p>
        </p:txBody>
      </p:sp>
    </p:spTree>
    <p:extLst>
      <p:ext uri="{BB962C8B-B14F-4D97-AF65-F5344CB8AC3E}">
        <p14:creationId xmlns:p14="http://schemas.microsoft.com/office/powerpoint/2010/main" val="235243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7"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5867400" y="19052"/>
            <a:ext cx="990600" cy="328613"/>
          </a:xfrm>
        </p:spPr>
        <p:txBody>
          <a:bodyPr/>
          <a:lstStyle>
            <a:lvl1pPr>
              <a:defRPr/>
            </a:lvl1pPr>
          </a:lstStyle>
          <a:p>
            <a:pPr>
              <a:defRPr/>
            </a:pPr>
            <a:fld id="{9DD22BA1-1A87-4CAC-8753-CF799F64A4E6}" type="datetimeFigureOut">
              <a:rPr lang="en-US"/>
              <a:pPr>
                <a:defRPr/>
              </a:pPr>
              <a:t>1/13/2015</a:t>
            </a:fld>
            <a:endParaRPr lang="en-US" dirty="0"/>
          </a:p>
        </p:txBody>
      </p:sp>
      <p:sp>
        <p:nvSpPr>
          <p:cNvPr id="7" name="Slide Number Placeholder 5"/>
          <p:cNvSpPr>
            <a:spLocks noGrp="1"/>
          </p:cNvSpPr>
          <p:nvPr>
            <p:ph type="sldNum" sz="quarter" idx="11"/>
          </p:nvPr>
        </p:nvSpPr>
        <p:spPr>
          <a:xfrm>
            <a:off x="6934200" y="19052"/>
            <a:ext cx="1066800" cy="328613"/>
          </a:xfrm>
        </p:spPr>
        <p:txBody>
          <a:bodyPr/>
          <a:lstStyle>
            <a:lvl1pPr>
              <a:defRPr/>
            </a:lvl1pPr>
          </a:lstStyle>
          <a:p>
            <a:pPr>
              <a:defRPr/>
            </a:pPr>
            <a:fld id="{BD5CA6D6-BDC3-48F4-83E0-1A46020F8E81}" type="slidenum">
              <a:rPr lang="en-US"/>
              <a:pPr>
                <a:defRPr/>
              </a:pPr>
              <a:t>‹#›</a:t>
            </a:fld>
            <a:endParaRPr lang="en-US" dirty="0"/>
          </a:p>
        </p:txBody>
      </p:sp>
    </p:spTree>
    <p:extLst>
      <p:ext uri="{BB962C8B-B14F-4D97-AF65-F5344CB8AC3E}">
        <p14:creationId xmlns:p14="http://schemas.microsoft.com/office/powerpoint/2010/main" val="36371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867400" y="19052"/>
            <a:ext cx="990600" cy="328613"/>
          </a:xfrm>
        </p:spPr>
        <p:txBody>
          <a:bodyPr/>
          <a:lstStyle>
            <a:lvl1pPr>
              <a:defRPr/>
            </a:lvl1pPr>
          </a:lstStyle>
          <a:p>
            <a:pPr>
              <a:defRPr/>
            </a:pPr>
            <a:fld id="{06BCD15A-17B0-40CD-80EC-D55EF525085F}" type="datetimeFigureOut">
              <a:rPr lang="en-US"/>
              <a:pPr>
                <a:defRPr/>
              </a:pPr>
              <a:t>1/13/2015</a:t>
            </a:fld>
            <a:endParaRPr lang="en-US" dirty="0"/>
          </a:p>
        </p:txBody>
      </p:sp>
      <p:sp>
        <p:nvSpPr>
          <p:cNvPr id="7" name="Slide Number Placeholder 5"/>
          <p:cNvSpPr>
            <a:spLocks noGrp="1"/>
          </p:cNvSpPr>
          <p:nvPr>
            <p:ph type="sldNum" sz="quarter" idx="11"/>
          </p:nvPr>
        </p:nvSpPr>
        <p:spPr>
          <a:xfrm>
            <a:off x="6934200" y="19052"/>
            <a:ext cx="1066800" cy="328613"/>
          </a:xfrm>
        </p:spPr>
        <p:txBody>
          <a:bodyPr/>
          <a:lstStyle>
            <a:lvl1pPr>
              <a:defRPr/>
            </a:lvl1pPr>
          </a:lstStyle>
          <a:p>
            <a:pPr>
              <a:defRPr/>
            </a:pPr>
            <a:fld id="{A2F86D26-1924-4BED-B927-502327CE493E}" type="slidenum">
              <a:rPr lang="en-US"/>
              <a:pPr>
                <a:defRPr/>
              </a:pPr>
              <a:t>‹#›</a:t>
            </a:fld>
            <a:endParaRPr lang="en-US" dirty="0"/>
          </a:p>
        </p:txBody>
      </p:sp>
    </p:spTree>
    <p:extLst>
      <p:ext uri="{BB962C8B-B14F-4D97-AF65-F5344CB8AC3E}">
        <p14:creationId xmlns:p14="http://schemas.microsoft.com/office/powerpoint/2010/main" val="109303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4" y="4045746"/>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a:xfrm>
            <a:off x="5867400" y="19052"/>
            <a:ext cx="990600" cy="328613"/>
          </a:xfrm>
        </p:spPr>
        <p:txBody>
          <a:bodyPr/>
          <a:lstStyle>
            <a:lvl1pPr>
              <a:defRPr/>
            </a:lvl1pPr>
          </a:lstStyle>
          <a:p>
            <a:pPr>
              <a:defRPr/>
            </a:pPr>
            <a:fld id="{ED84D916-31C5-45F1-824E-1458859A20F9}" type="datetimeFigureOut">
              <a:rPr lang="en-US"/>
              <a:pPr>
                <a:defRPr/>
              </a:pPr>
              <a:t>1/13/2015</a:t>
            </a:fld>
            <a:endParaRPr lang="en-US" dirty="0"/>
          </a:p>
        </p:txBody>
      </p:sp>
      <p:sp>
        <p:nvSpPr>
          <p:cNvPr id="10" name="Slide Number Placeholder 5"/>
          <p:cNvSpPr>
            <a:spLocks noGrp="1"/>
          </p:cNvSpPr>
          <p:nvPr>
            <p:ph type="sldNum" sz="quarter" idx="11"/>
          </p:nvPr>
        </p:nvSpPr>
        <p:spPr>
          <a:xfrm>
            <a:off x="6934200" y="19052"/>
            <a:ext cx="1066800" cy="328613"/>
          </a:xfrm>
        </p:spPr>
        <p:txBody>
          <a:bodyPr/>
          <a:lstStyle>
            <a:lvl1pPr>
              <a:defRPr/>
            </a:lvl1pPr>
          </a:lstStyle>
          <a:p>
            <a:pPr>
              <a:defRPr/>
            </a:pPr>
            <a:fld id="{D462B329-6EE0-422F-B219-FB7D1571D9FB}" type="slidenum">
              <a:rPr lang="en-US"/>
              <a:pPr>
                <a:defRPr/>
              </a:pPr>
              <a:t>‹#›</a:t>
            </a:fld>
            <a:endParaRPr lang="en-US" dirty="0"/>
          </a:p>
        </p:txBody>
      </p:sp>
    </p:spTree>
    <p:extLst>
      <p:ext uri="{BB962C8B-B14F-4D97-AF65-F5344CB8AC3E}">
        <p14:creationId xmlns:p14="http://schemas.microsoft.com/office/powerpoint/2010/main" val="240465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5867400" y="19052"/>
            <a:ext cx="990600" cy="328613"/>
          </a:xfrm>
        </p:spPr>
        <p:txBody>
          <a:bodyPr/>
          <a:lstStyle>
            <a:lvl1pPr>
              <a:defRPr/>
            </a:lvl1pPr>
          </a:lstStyle>
          <a:p>
            <a:pPr>
              <a:defRPr/>
            </a:pPr>
            <a:fld id="{8249BA22-615B-482B-B558-A7B365E026C9}" type="datetimeFigureOut">
              <a:rPr lang="en-US"/>
              <a:pPr>
                <a:defRPr/>
              </a:pPr>
              <a:t>1/13/2015</a:t>
            </a:fld>
            <a:endParaRPr lang="en-US" dirty="0"/>
          </a:p>
        </p:txBody>
      </p:sp>
      <p:sp>
        <p:nvSpPr>
          <p:cNvPr id="5" name="Slide Number Placeholder 5"/>
          <p:cNvSpPr>
            <a:spLocks noGrp="1"/>
          </p:cNvSpPr>
          <p:nvPr>
            <p:ph type="sldNum" sz="quarter" idx="11"/>
          </p:nvPr>
        </p:nvSpPr>
        <p:spPr>
          <a:xfrm>
            <a:off x="6934200" y="19052"/>
            <a:ext cx="1066800" cy="328613"/>
          </a:xfrm>
        </p:spPr>
        <p:txBody>
          <a:bodyPr/>
          <a:lstStyle>
            <a:lvl1pPr>
              <a:defRPr/>
            </a:lvl1pPr>
          </a:lstStyle>
          <a:p>
            <a:pPr>
              <a:defRPr/>
            </a:pPr>
            <a:fld id="{C3CC3348-AEAE-460F-B344-6EB1EF040ACA}" type="slidenum">
              <a:rPr lang="en-US"/>
              <a:pPr>
                <a:defRPr/>
              </a:pPr>
              <a:t>‹#›</a:t>
            </a:fld>
            <a:endParaRPr lang="en-US" dirty="0"/>
          </a:p>
        </p:txBody>
      </p:sp>
    </p:spTree>
    <p:extLst>
      <p:ext uri="{BB962C8B-B14F-4D97-AF65-F5344CB8AC3E}">
        <p14:creationId xmlns:p14="http://schemas.microsoft.com/office/powerpoint/2010/main" val="17832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5867400" y="19052"/>
            <a:ext cx="990600" cy="328613"/>
          </a:xfrm>
        </p:spPr>
        <p:txBody>
          <a:bodyPr/>
          <a:lstStyle>
            <a:lvl1pPr>
              <a:defRPr/>
            </a:lvl1pPr>
          </a:lstStyle>
          <a:p>
            <a:pPr>
              <a:defRPr/>
            </a:pPr>
            <a:fld id="{1E000FBB-4810-4B20-847C-E59771B69AEC}" type="datetimeFigureOut">
              <a:rPr lang="en-US"/>
              <a:pPr>
                <a:defRPr/>
              </a:pPr>
              <a:t>1/13/2015</a:t>
            </a:fld>
            <a:endParaRPr lang="en-US" dirty="0"/>
          </a:p>
        </p:txBody>
      </p:sp>
      <p:sp>
        <p:nvSpPr>
          <p:cNvPr id="4" name="Slide Number Placeholder 5"/>
          <p:cNvSpPr>
            <a:spLocks noGrp="1"/>
          </p:cNvSpPr>
          <p:nvPr>
            <p:ph type="sldNum" sz="quarter" idx="11"/>
          </p:nvPr>
        </p:nvSpPr>
        <p:spPr>
          <a:xfrm>
            <a:off x="6934200" y="19052"/>
            <a:ext cx="1066800" cy="328613"/>
          </a:xfrm>
        </p:spPr>
        <p:txBody>
          <a:bodyPr/>
          <a:lstStyle>
            <a:lvl1pPr>
              <a:defRPr/>
            </a:lvl1pPr>
          </a:lstStyle>
          <a:p>
            <a:pPr>
              <a:defRPr/>
            </a:pPr>
            <a:fld id="{0232E724-1F3C-4DDE-8981-F5F98B69801E}" type="slidenum">
              <a:rPr lang="en-US"/>
              <a:pPr>
                <a:defRPr/>
              </a:pPr>
              <a:t>‹#›</a:t>
            </a:fld>
            <a:endParaRPr lang="en-US" dirty="0"/>
          </a:p>
        </p:txBody>
      </p:sp>
    </p:spTree>
    <p:extLst>
      <p:ext uri="{BB962C8B-B14F-4D97-AF65-F5344CB8AC3E}">
        <p14:creationId xmlns:p14="http://schemas.microsoft.com/office/powerpoint/2010/main" val="15482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5867400" y="19052"/>
            <a:ext cx="990600" cy="328613"/>
          </a:xfrm>
        </p:spPr>
        <p:txBody>
          <a:bodyPr/>
          <a:lstStyle>
            <a:lvl1pPr>
              <a:defRPr/>
            </a:lvl1pPr>
          </a:lstStyle>
          <a:p>
            <a:pPr>
              <a:defRPr/>
            </a:pPr>
            <a:fld id="{871B8368-A299-4012-B70C-025346298B65}" type="datetimeFigureOut">
              <a:rPr lang="en-US"/>
              <a:pPr>
                <a:defRPr/>
              </a:pPr>
              <a:t>1/13/2015</a:t>
            </a:fld>
            <a:endParaRPr lang="en-US" dirty="0"/>
          </a:p>
        </p:txBody>
      </p:sp>
      <p:sp>
        <p:nvSpPr>
          <p:cNvPr id="8" name="Slide Number Placeholder 5"/>
          <p:cNvSpPr>
            <a:spLocks noGrp="1"/>
          </p:cNvSpPr>
          <p:nvPr>
            <p:ph type="sldNum" sz="quarter" idx="11"/>
          </p:nvPr>
        </p:nvSpPr>
        <p:spPr>
          <a:xfrm>
            <a:off x="6934200" y="19052"/>
            <a:ext cx="1066800" cy="328613"/>
          </a:xfrm>
        </p:spPr>
        <p:txBody>
          <a:bodyPr/>
          <a:lstStyle>
            <a:lvl1pPr>
              <a:defRPr/>
            </a:lvl1pPr>
          </a:lstStyle>
          <a:p>
            <a:pPr>
              <a:defRPr/>
            </a:pPr>
            <a:fld id="{4875C250-F9A7-4422-9745-C904ED257677}" type="slidenum">
              <a:rPr lang="en-US"/>
              <a:pPr>
                <a:defRPr/>
              </a:pPr>
              <a:t>‹#›</a:t>
            </a:fld>
            <a:endParaRPr lang="en-US" dirty="0"/>
          </a:p>
        </p:txBody>
      </p:sp>
    </p:spTree>
    <p:extLst>
      <p:ext uri="{BB962C8B-B14F-4D97-AF65-F5344CB8AC3E}">
        <p14:creationId xmlns:p14="http://schemas.microsoft.com/office/powerpoint/2010/main" val="36751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1" y="838202"/>
            <a:ext cx="5904391"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5867400" y="19052"/>
            <a:ext cx="990600" cy="328613"/>
          </a:xfrm>
        </p:spPr>
        <p:txBody>
          <a:bodyPr/>
          <a:lstStyle>
            <a:lvl1pPr>
              <a:defRPr/>
            </a:lvl1pPr>
          </a:lstStyle>
          <a:p>
            <a:pPr>
              <a:defRPr/>
            </a:pPr>
            <a:fld id="{6E590F48-F2A4-4F16-9042-C0CABDF253AE}" type="datetimeFigureOut">
              <a:rPr lang="en-US"/>
              <a:pPr>
                <a:defRPr/>
              </a:pPr>
              <a:t>1/13/2015</a:t>
            </a:fld>
            <a:endParaRPr lang="en-US" dirty="0"/>
          </a:p>
        </p:txBody>
      </p:sp>
      <p:sp>
        <p:nvSpPr>
          <p:cNvPr id="7" name="Slide Number Placeholder 5"/>
          <p:cNvSpPr>
            <a:spLocks noGrp="1"/>
          </p:cNvSpPr>
          <p:nvPr>
            <p:ph type="sldNum" sz="quarter" idx="11"/>
          </p:nvPr>
        </p:nvSpPr>
        <p:spPr>
          <a:xfrm>
            <a:off x="6934200" y="19052"/>
            <a:ext cx="1066800" cy="328613"/>
          </a:xfrm>
        </p:spPr>
        <p:txBody>
          <a:bodyPr/>
          <a:lstStyle>
            <a:lvl1pPr>
              <a:defRPr/>
            </a:lvl1pPr>
          </a:lstStyle>
          <a:p>
            <a:pPr>
              <a:defRPr/>
            </a:pPr>
            <a:fld id="{45A60527-5C1B-46E9-9E86-AF339764DB47}" type="slidenum">
              <a:rPr lang="en-US"/>
              <a:pPr>
                <a:defRPr/>
              </a:pPr>
              <a:t>‹#›</a:t>
            </a:fld>
            <a:endParaRPr lang="en-US" dirty="0"/>
          </a:p>
        </p:txBody>
      </p:sp>
    </p:spTree>
    <p:extLst>
      <p:ext uri="{BB962C8B-B14F-4D97-AF65-F5344CB8AC3E}">
        <p14:creationId xmlns:p14="http://schemas.microsoft.com/office/powerpoint/2010/main" val="426509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2"/>
            <a:ext cx="9144000" cy="365125"/>
          </a:xfrm>
          <a:prstGeom prst="rect">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451E4BEF-1B6A-40B3-AF91-FE60FE312962}" type="datetimeFigureOut">
              <a:rPr lang="en-US"/>
              <a:pPr>
                <a:defRPr/>
              </a:pPr>
              <a:t>1/13/2015</a:t>
            </a:fld>
            <a:endParaRPr lang="en-US" dirty="0"/>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defRPr>
            </a:lvl1pPr>
          </a:lstStyle>
          <a:p>
            <a:pPr>
              <a:defRPr/>
            </a:pPr>
            <a:endParaRPr lang="en-US" dirty="0"/>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defRPr>
            </a:lvl1pPr>
          </a:lstStyle>
          <a:p>
            <a:pPr>
              <a:defRPr/>
            </a:pPr>
            <a:fld id="{2EED75A0-4853-420E-B42D-4EA311878D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timing>
    <p:tnLst>
      <p:par>
        <p:cTn id="1" dur="indefinite" restart="never" nodeType="tmRoot"/>
      </p:par>
    </p:tnLst>
  </p:timing>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2.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1.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Ed.ehlinger@state.mn.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3.bin"/><Relationship Id="rId7" Type="http://schemas.openxmlformats.org/officeDocument/2006/relationships/oleObject" Target="../embeddings/Microsoft_Excel_97-2003_Worksheet2.xls"/><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png"/><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eaLnBrk="1" fontAlgn="auto" hangingPunct="1">
              <a:spcAft>
                <a:spcPts val="0"/>
              </a:spcAft>
              <a:defRPr/>
            </a:pPr>
            <a:r>
              <a:rPr lang="en-US" dirty="0" smtClean="0"/>
              <a:t>Department of Health</a:t>
            </a:r>
            <a:endParaRPr lang="en-US" dirty="0"/>
          </a:p>
        </p:txBody>
      </p:sp>
      <p:sp>
        <p:nvSpPr>
          <p:cNvPr id="3" name="Subtitle 2"/>
          <p:cNvSpPr>
            <a:spLocks noGrp="1"/>
          </p:cNvSpPr>
          <p:nvPr>
            <p:ph type="subTitle" idx="1"/>
          </p:nvPr>
        </p:nvSpPr>
        <p:spPr>
          <a:xfrm>
            <a:off x="685800" y="3505200"/>
            <a:ext cx="6400800" cy="2133600"/>
          </a:xfrm>
        </p:spPr>
        <p:txBody>
          <a:bodyPr rtlCol="0">
            <a:normAutofit fontScale="85000" lnSpcReduction="20000"/>
          </a:bodyPr>
          <a:lstStyle/>
          <a:p>
            <a:pPr eaLnBrk="1" hangingPunct="1">
              <a:defRPr/>
            </a:pPr>
            <a:r>
              <a:rPr lang="en-US" dirty="0" smtClean="0">
                <a:ea typeface="ＭＳ Ｐゴシック" charset="0"/>
              </a:rPr>
              <a:t>House Health and Human Services Finance</a:t>
            </a:r>
          </a:p>
          <a:p>
            <a:pPr eaLnBrk="1" hangingPunct="1">
              <a:defRPr/>
            </a:pPr>
            <a:r>
              <a:rPr lang="en-US" dirty="0" smtClean="0">
                <a:ea typeface="ＭＳ Ｐゴシック" charset="0"/>
              </a:rPr>
              <a:t>House Health and Human Services Reform</a:t>
            </a:r>
          </a:p>
          <a:p>
            <a:pPr eaLnBrk="1" hangingPunct="1">
              <a:defRPr/>
            </a:pPr>
            <a:endParaRPr lang="en-US" dirty="0">
              <a:ea typeface="ＭＳ Ｐゴシック" charset="0"/>
            </a:endParaRPr>
          </a:p>
          <a:p>
            <a:pPr eaLnBrk="1" hangingPunct="1">
              <a:defRPr/>
            </a:pPr>
            <a:r>
              <a:rPr lang="en-US" dirty="0">
                <a:ea typeface="ＭＳ Ｐゴシック" charset="0"/>
              </a:rPr>
              <a:t>Edward P. </a:t>
            </a:r>
            <a:r>
              <a:rPr lang="en-US" dirty="0" err="1">
                <a:ea typeface="ＭＳ Ｐゴシック" charset="0"/>
              </a:rPr>
              <a:t>Ehlinger</a:t>
            </a:r>
            <a:r>
              <a:rPr lang="en-US" dirty="0">
                <a:ea typeface="ＭＳ Ｐゴシック" charset="0"/>
              </a:rPr>
              <a:t>, MD, MSPH</a:t>
            </a:r>
          </a:p>
          <a:p>
            <a:pPr eaLnBrk="1" hangingPunct="1">
              <a:defRPr/>
            </a:pPr>
            <a:r>
              <a:rPr lang="en-US" dirty="0">
                <a:ea typeface="ＭＳ Ｐゴシック" charset="0"/>
              </a:rPr>
              <a:t>Commissioner of Health</a:t>
            </a:r>
          </a:p>
          <a:p>
            <a:pPr eaLnBrk="1" hangingPunct="1">
              <a:defRPr/>
            </a:pPr>
            <a:endParaRPr lang="en-US" dirty="0">
              <a:ea typeface="ＭＳ Ｐゴシック" charset="0"/>
            </a:endParaRPr>
          </a:p>
          <a:p>
            <a:pPr eaLnBrk="1" hangingPunct="1">
              <a:defRPr/>
            </a:pPr>
            <a:r>
              <a:rPr lang="en-US" sz="1400" dirty="0">
                <a:ea typeface="ＭＳ Ｐゴシック" charset="0"/>
              </a:rPr>
              <a:t>January </a:t>
            </a:r>
            <a:r>
              <a:rPr lang="en-US" sz="1400" dirty="0" smtClean="0">
                <a:ea typeface="ＭＳ Ｐゴシック" charset="0"/>
              </a:rPr>
              <a:t>13, 2015</a:t>
            </a:r>
            <a:endParaRPr lang="en-US" sz="1400" dirty="0">
              <a:ea typeface="ＭＳ Ｐゴシック"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301388" y="546562"/>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marL="25146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marL="29718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marL="34290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marL="38862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algn="ctr" eaLnBrk="1"/>
            <a:r>
              <a:rPr lang="en-GB" sz="1500" b="1" dirty="0">
                <a:solidFill>
                  <a:srgbClr val="000000"/>
                </a:solidFill>
                <a:latin typeface="Arial" pitchFamily="34" charset="0"/>
                <a:ea typeface="msgothic" charset="0"/>
                <a:cs typeface="msgothic" charset="0"/>
              </a:rPr>
              <a:t>Deaths Prevented And Change In Health Care Costs Plus Program Spending, Three Intervention Scenarios, At Year 10 And Year 25.</a:t>
            </a:r>
          </a:p>
        </p:txBody>
      </p:sp>
      <p:pic>
        <p:nvPicPr>
          <p:cNvPr id="1095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320" y="6205612"/>
            <a:ext cx="1900800" cy="3787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95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20" y="979303"/>
            <a:ext cx="77428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3" name="Text Box 4"/>
          <p:cNvSpPr txBox="1">
            <a:spLocks noChangeArrowheads="1"/>
          </p:cNvSpPr>
          <p:nvPr/>
        </p:nvSpPr>
        <p:spPr bwMode="auto">
          <a:xfrm>
            <a:off x="70272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8"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8"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8"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8"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8" charset="0"/>
              </a:defRPr>
            </a:lvl5pPr>
            <a:lvl6pPr marL="25146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6pPr>
            <a:lvl7pPr marL="29718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7pPr>
            <a:lvl8pPr marL="34290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8pPr>
            <a:lvl9pPr marL="38862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9pPr>
          </a:lstStyle>
          <a:p>
            <a:pPr eaLnBrk="1"/>
            <a:r>
              <a:rPr lang="en-GB" sz="1100" b="1">
                <a:solidFill>
                  <a:srgbClr val="000000"/>
                </a:solidFill>
                <a:latin typeface="Arial" pitchFamily="34" charset="0"/>
                <a:ea typeface="msgothic" charset="0"/>
                <a:cs typeface="msgothic" charset="0"/>
              </a:rPr>
              <a:t>Milstein B et al. Health Aff 2011;30:823-832</a:t>
            </a:r>
          </a:p>
        </p:txBody>
      </p:sp>
      <p:sp>
        <p:nvSpPr>
          <p:cNvPr id="3" name="Rectangle 2"/>
          <p:cNvSpPr/>
          <p:nvPr/>
        </p:nvSpPr>
        <p:spPr>
          <a:xfrm>
            <a:off x="4779360" y="1216928"/>
            <a:ext cx="2695680" cy="400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414296">
              <a:defRPr/>
            </a:pPr>
            <a:endParaRPr lang="en-US" dirty="0"/>
          </a:p>
        </p:txBody>
      </p:sp>
    </p:spTree>
    <p:extLst>
      <p:ext uri="{BB962C8B-B14F-4D97-AF65-F5344CB8AC3E}">
        <p14:creationId xmlns:p14="http://schemas.microsoft.com/office/powerpoint/2010/main" val="264980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
          <p:cNvSpPr txBox="1">
            <a:spLocks noChangeArrowheads="1"/>
          </p:cNvSpPr>
          <p:nvPr/>
        </p:nvSpPr>
        <p:spPr bwMode="auto">
          <a:xfrm>
            <a:off x="-257033" y="45720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marL="25146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marL="29718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marL="34290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marL="38862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algn="ctr" eaLnBrk="1"/>
            <a:r>
              <a:rPr lang="en-GB" sz="1500" b="1" dirty="0">
                <a:solidFill>
                  <a:srgbClr val="000000"/>
                </a:solidFill>
                <a:latin typeface="Arial" pitchFamily="34" charset="0"/>
                <a:ea typeface="msgothic" charset="0"/>
                <a:cs typeface="msgothic" charset="0"/>
              </a:rPr>
              <a:t>Deaths Prevented And Change In Health Care Costs Plus Program Spending, Three Intervention Scenarios, At Year 10 And Year 25.</a:t>
            </a:r>
          </a:p>
        </p:txBody>
      </p:sp>
      <p:pic>
        <p:nvPicPr>
          <p:cNvPr id="1105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320" y="6205612"/>
            <a:ext cx="1900800" cy="3787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05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20" y="979303"/>
            <a:ext cx="77428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7" name="Text Box 4"/>
          <p:cNvSpPr txBox="1">
            <a:spLocks noChangeArrowheads="1"/>
          </p:cNvSpPr>
          <p:nvPr/>
        </p:nvSpPr>
        <p:spPr bwMode="auto">
          <a:xfrm>
            <a:off x="70272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8"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8"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8"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8"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8" charset="0"/>
              </a:defRPr>
            </a:lvl5pPr>
            <a:lvl6pPr marL="25146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6pPr>
            <a:lvl7pPr marL="29718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7pPr>
            <a:lvl8pPr marL="34290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8pPr>
            <a:lvl9pPr marL="38862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9pPr>
          </a:lstStyle>
          <a:p>
            <a:pPr eaLnBrk="1"/>
            <a:r>
              <a:rPr lang="en-GB" sz="1100" b="1">
                <a:solidFill>
                  <a:srgbClr val="000000"/>
                </a:solidFill>
                <a:latin typeface="Arial" pitchFamily="34" charset="0"/>
                <a:ea typeface="msgothic" charset="0"/>
                <a:cs typeface="msgothic" charset="0"/>
              </a:rPr>
              <a:t>Milstein B et al. Health Aff 2011;30:823-832</a:t>
            </a:r>
          </a:p>
        </p:txBody>
      </p:sp>
      <p:sp>
        <p:nvSpPr>
          <p:cNvPr id="110598"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5pPr>
            <a:lvl6pPr marL="25146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6pPr>
            <a:lvl7pPr marL="29718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7pPr>
            <a:lvl8pPr marL="34290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8pPr>
            <a:lvl9pPr marL="38862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9pPr>
          </a:lstStyle>
          <a:p>
            <a:pPr eaLnBrk="1"/>
            <a:r>
              <a:rPr lang="en-GB" sz="900">
                <a:solidFill>
                  <a:srgbClr val="000000"/>
                </a:solidFill>
                <a:latin typeface="Arial" pitchFamily="34" charset="0"/>
                <a:ea typeface="msgothic" charset="0"/>
                <a:cs typeface="msgothic" charset="0"/>
              </a:rPr>
              <a:t>©2011 by Project HOPE - The People-to-People Health Foundation, Inc.</a:t>
            </a:r>
          </a:p>
        </p:txBody>
      </p:sp>
    </p:spTree>
    <p:extLst>
      <p:ext uri="{BB962C8B-B14F-4D97-AF65-F5344CB8AC3E}">
        <p14:creationId xmlns:p14="http://schemas.microsoft.com/office/powerpoint/2010/main" val="2627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761" y="533400"/>
            <a:ext cx="8534400" cy="990600"/>
          </a:xfrm>
        </p:spPr>
        <p:txBody>
          <a:bodyPr>
            <a:normAutofit fontScale="90000"/>
          </a:bodyPr>
          <a:lstStyle/>
          <a:p>
            <a:pPr eaLnBrk="1" fontAlgn="auto" hangingPunct="1">
              <a:spcAft>
                <a:spcPts val="0"/>
              </a:spcAft>
              <a:defRPr/>
            </a:pPr>
            <a:r>
              <a:rPr lang="en-US" dirty="0" smtClean="0"/>
              <a:t>Cost Benefits of Treatment </a:t>
            </a:r>
            <a:r>
              <a:rPr lang="en-US" dirty="0"/>
              <a:t>and </a:t>
            </a:r>
            <a:r>
              <a:rPr lang="en-US" dirty="0" smtClean="0"/>
              <a:t>Prevention</a:t>
            </a:r>
            <a:endParaRPr lang="en-US" dirty="0"/>
          </a:p>
        </p:txBody>
      </p:sp>
      <p:grpSp>
        <p:nvGrpSpPr>
          <p:cNvPr id="3" name="Group 2"/>
          <p:cNvGrpSpPr/>
          <p:nvPr/>
        </p:nvGrpSpPr>
        <p:grpSpPr>
          <a:xfrm>
            <a:off x="667561" y="1524000"/>
            <a:ext cx="7804800" cy="5144220"/>
            <a:chOff x="671040" y="1059952"/>
            <a:chExt cx="7804800" cy="514422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059952"/>
              <a:ext cx="7804800" cy="4732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8"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8"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8"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8"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8" charset="0"/>
                </a:defRPr>
              </a:lvl5pPr>
              <a:lvl6pPr marL="25146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6pPr>
              <a:lvl7pPr marL="29718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7pPr>
              <a:lvl8pPr marL="34290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8pPr>
              <a:lvl9pPr marL="3886200" indent="-228600" defTabSz="45561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defRPr>
              </a:lvl9pPr>
            </a:lstStyle>
            <a:p>
              <a:pPr eaLnBrk="1"/>
              <a:r>
                <a:rPr lang="en-GB" sz="1100" b="1" dirty="0">
                  <a:solidFill>
                    <a:srgbClr val="000000"/>
                  </a:solidFill>
                  <a:latin typeface="Arial" pitchFamily="34" charset="0"/>
                  <a:ea typeface="msgothic" charset="0"/>
                  <a:cs typeface="msgothic" charset="0"/>
                </a:rPr>
                <a:t>Milstein B et al. Health </a:t>
              </a:r>
              <a:r>
                <a:rPr lang="en-GB" sz="1100" b="1" dirty="0" err="1">
                  <a:solidFill>
                    <a:srgbClr val="000000"/>
                  </a:solidFill>
                  <a:latin typeface="Arial" pitchFamily="34" charset="0"/>
                  <a:ea typeface="msgothic" charset="0"/>
                  <a:cs typeface="msgothic" charset="0"/>
                </a:rPr>
                <a:t>Aff</a:t>
              </a:r>
              <a:r>
                <a:rPr lang="en-GB" sz="1100" b="1" dirty="0">
                  <a:solidFill>
                    <a:srgbClr val="000000"/>
                  </a:solidFill>
                  <a:latin typeface="Arial" pitchFamily="34" charset="0"/>
                  <a:ea typeface="msgothic" charset="0"/>
                  <a:cs typeface="msgothic" charset="0"/>
                </a:rPr>
                <a:t> 2011;30:823-832</a:t>
              </a:r>
            </a:p>
          </p:txBody>
        </p:sp>
      </p:grpSp>
    </p:spTree>
    <p:extLst>
      <p:ext uri="{BB962C8B-B14F-4D97-AF65-F5344CB8AC3E}">
        <p14:creationId xmlns:p14="http://schemas.microsoft.com/office/powerpoint/2010/main" val="22837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MDH Mission</a:t>
            </a:r>
            <a:endParaRPr lang="en-US" dirty="0"/>
          </a:p>
        </p:txBody>
      </p:sp>
      <p:sp>
        <p:nvSpPr>
          <p:cNvPr id="14339" name="Content Placeholder 2"/>
          <p:cNvSpPr>
            <a:spLocks noGrp="1"/>
          </p:cNvSpPr>
          <p:nvPr>
            <p:ph idx="1"/>
          </p:nvPr>
        </p:nvSpPr>
        <p:spPr/>
        <p:txBody>
          <a:bodyPr/>
          <a:lstStyle/>
          <a:p>
            <a:pPr eaLnBrk="1" hangingPunct="1"/>
            <a:r>
              <a:rPr lang="en-US" sz="2800" dirty="0" smtClean="0">
                <a:ea typeface="ＭＳ Ｐゴシック" charset="0"/>
              </a:rPr>
              <a:t>To protect, maintain and improve the health of </a:t>
            </a:r>
            <a:r>
              <a:rPr lang="en-US" sz="2800" i="1" dirty="0" smtClean="0">
                <a:ea typeface="ＭＳ Ｐゴシック" charset="0"/>
              </a:rPr>
              <a:t>all </a:t>
            </a:r>
            <a:r>
              <a:rPr lang="en-US" sz="2800" dirty="0" smtClean="0">
                <a:ea typeface="ＭＳ Ｐゴシック" charset="0"/>
              </a:rPr>
              <a:t>Minnesotans</a:t>
            </a:r>
          </a:p>
          <a:p>
            <a:pPr eaLnBrk="1" hangingPunct="1"/>
            <a:endParaRPr lang="en-US" dirty="0" smtClean="0"/>
          </a:p>
        </p:txBody>
      </p:sp>
      <p:pic>
        <p:nvPicPr>
          <p:cNvPr id="4" name="Picture 6" descr="KS143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14600"/>
            <a:ext cx="239680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2" descr="photo of Freeman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815" y="3352800"/>
            <a:ext cx="340995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875305"/>
            <a:ext cx="9173570" cy="523220"/>
          </a:xfrm>
          <a:prstGeom prst="rect">
            <a:avLst/>
          </a:prstGeom>
          <a:noFill/>
        </p:spPr>
        <p:txBody>
          <a:bodyPr wrap="square" rtlCol="0">
            <a:spAutoFit/>
          </a:bodyPr>
          <a:lstStyle/>
          <a:p>
            <a:r>
              <a:rPr lang="en-US" sz="2800" dirty="0" smtClean="0"/>
              <a:t>One of first 5 State Health Departments to be Accredited </a:t>
            </a:r>
            <a:endParaRPr lang="en-US" sz="2800" dirty="0"/>
          </a:p>
        </p:txBody>
      </p:sp>
    </p:spTree>
    <p:extLst>
      <p:ext uri="{BB962C8B-B14F-4D97-AF65-F5344CB8AC3E}">
        <p14:creationId xmlns:p14="http://schemas.microsoft.com/office/powerpoint/2010/main" val="401207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2667000" cy="1524000"/>
          </a:xfrm>
        </p:spPr>
        <p:txBody>
          <a:bodyPr>
            <a:normAutofit fontScale="90000"/>
          </a:bodyPr>
          <a:lstStyle/>
          <a:p>
            <a:pPr algn="ctr" eaLnBrk="1" fontAlgn="auto" hangingPunct="1">
              <a:spcAft>
                <a:spcPts val="0"/>
              </a:spcAft>
              <a:defRPr/>
            </a:pPr>
            <a:r>
              <a:rPr lang="en-US" dirty="0" smtClean="0"/>
              <a:t>MDH</a:t>
            </a:r>
            <a:br>
              <a:rPr lang="en-US" dirty="0" smtClean="0"/>
            </a:br>
            <a:r>
              <a:rPr lang="en-US" dirty="0" smtClean="0"/>
              <a:t>District Offices</a:t>
            </a:r>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81000"/>
            <a:ext cx="5791200" cy="630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03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89" y="609600"/>
            <a:ext cx="518272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943600" y="3429000"/>
            <a:ext cx="3048000" cy="990600"/>
          </a:xfrm>
          <a:prstGeom prst="rect">
            <a:avLst/>
          </a:prstGeom>
        </p:spPr>
        <p:txBody>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2400" dirty="0" smtClean="0"/>
              <a:t>State and Local Public Health Partnership </a:t>
            </a:r>
            <a:endParaRPr lang="en-US" sz="2400" dirty="0"/>
          </a:p>
        </p:txBody>
      </p:sp>
    </p:spTree>
    <p:extLst>
      <p:ext uri="{BB962C8B-B14F-4D97-AF65-F5344CB8AC3E}">
        <p14:creationId xmlns:p14="http://schemas.microsoft.com/office/powerpoint/2010/main" val="16211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Infectious Disease</a:t>
            </a:r>
            <a:endParaRPr lang="en-US" dirty="0"/>
          </a:p>
        </p:txBody>
      </p:sp>
      <p:sp>
        <p:nvSpPr>
          <p:cNvPr id="14339" name="Content Placeholder 2"/>
          <p:cNvSpPr>
            <a:spLocks noGrp="1"/>
          </p:cNvSpPr>
          <p:nvPr>
            <p:ph idx="1"/>
          </p:nvPr>
        </p:nvSpPr>
        <p:spPr>
          <a:xfrm>
            <a:off x="228600" y="1371600"/>
            <a:ext cx="4114800" cy="5105400"/>
          </a:xfrm>
        </p:spPr>
        <p:txBody>
          <a:bodyPr/>
          <a:lstStyle/>
          <a:p>
            <a:pPr eaLnBrk="1" hangingPunct="1"/>
            <a:r>
              <a:rPr lang="en-US" sz="2800" dirty="0" smtClean="0"/>
              <a:t>Around-the-clock monitoring of infectious diseases, like Ebola</a:t>
            </a:r>
            <a:br>
              <a:rPr lang="en-US" sz="2800" dirty="0" smtClean="0"/>
            </a:br>
            <a:endParaRPr lang="en-US" sz="2800" dirty="0"/>
          </a:p>
          <a:p>
            <a:pPr eaLnBrk="1" hangingPunct="1"/>
            <a:r>
              <a:rPr lang="en-US" sz="2800" dirty="0" smtClean="0"/>
              <a:t>Investigation </a:t>
            </a:r>
            <a:r>
              <a:rPr lang="en-US" sz="2800" dirty="0"/>
              <a:t>into novel </a:t>
            </a:r>
            <a:r>
              <a:rPr lang="en-US" sz="2800" dirty="0" smtClean="0"/>
              <a:t>illnesses through close work with partners</a:t>
            </a:r>
            <a:br>
              <a:rPr lang="en-US" sz="2800" dirty="0" smtClean="0"/>
            </a:br>
            <a:endParaRPr lang="en-US" sz="2800" dirty="0"/>
          </a:p>
          <a:p>
            <a:pPr eaLnBrk="1" hangingPunct="1"/>
            <a:r>
              <a:rPr lang="en-US" sz="2800" dirty="0" smtClean="0"/>
              <a:t>A </a:t>
            </a:r>
            <a:r>
              <a:rPr lang="en-US" sz="2800" dirty="0"/>
              <a:t>swift, effective response to disease outbreaks and public health emergencies</a:t>
            </a:r>
          </a:p>
          <a:p>
            <a:pPr eaLnBrk="1" hangingPunct="1"/>
            <a:endParaRPr lang="en-US" sz="2800" dirty="0" smtClean="0"/>
          </a:p>
        </p:txBody>
      </p:sp>
      <p:pic>
        <p:nvPicPr>
          <p:cNvPr id="4" name="Picture 4" descr="j01786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127" y="11430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791200" y="5105401"/>
            <a:ext cx="3124200" cy="1633268"/>
            <a:chOff x="1981200" y="2743200"/>
            <a:chExt cx="5861050" cy="3949700"/>
          </a:xfrm>
        </p:grpSpPr>
        <p:pic>
          <p:nvPicPr>
            <p:cNvPr id="6" name="Picture 137" descr="slayton"/>
            <p:cNvPicPr>
              <a:picLocks noChangeAspect="1" noChangeArrowheads="1"/>
            </p:cNvPicPr>
            <p:nvPr/>
          </p:nvPicPr>
          <p:blipFill>
            <a:blip r:embed="rId5">
              <a:extLst>
                <a:ext uri="{28A0092B-C50C-407E-A947-70E740481C1C}">
                  <a14:useLocalDpi xmlns:a14="http://schemas.microsoft.com/office/drawing/2010/main" val="0"/>
                </a:ext>
              </a:extLst>
            </a:blip>
            <a:srcRect l="30028" t="9270" r="14757" b="35117"/>
            <a:stretch>
              <a:fillRect/>
            </a:stretch>
          </p:blipFill>
          <p:spPr bwMode="auto">
            <a:xfrm>
              <a:off x="1981200" y="3429000"/>
              <a:ext cx="47244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8" descr="blood dra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743200"/>
              <a:ext cx="23558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8" name="Object 5"/>
          <p:cNvGraphicFramePr>
            <a:graphicFrameLocks noChangeAspect="1"/>
          </p:cNvGraphicFramePr>
          <p:nvPr>
            <p:extLst>
              <p:ext uri="{D42A27DB-BD31-4B8C-83A1-F6EECF244321}">
                <p14:modId xmlns:p14="http://schemas.microsoft.com/office/powerpoint/2010/main" val="3295053468"/>
              </p:ext>
            </p:extLst>
          </p:nvPr>
        </p:nvGraphicFramePr>
        <p:xfrm>
          <a:off x="4558937" y="3894292"/>
          <a:ext cx="2191235" cy="1387781"/>
        </p:xfrm>
        <a:graphic>
          <a:graphicData uri="http://schemas.openxmlformats.org/presentationml/2006/ole">
            <mc:AlternateContent xmlns:mc="http://schemas.openxmlformats.org/markup-compatibility/2006">
              <mc:Choice xmlns:v="urn:schemas-microsoft-com:vml" Requires="v">
                <p:oleObj spid="_x0000_s37949" name="Slide" r:id="rId7" imgW="4572000" imgH="3429000" progId="PowerPoint.Slide.8">
                  <p:embed/>
                </p:oleObj>
              </mc:Choice>
              <mc:Fallback>
                <p:oleObj name="Slide" r:id="rId7" imgW="4572000" imgH="3429000" progId="PowerPoint.Slid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t="15555"/>
                      <a:stretch>
                        <a:fillRect/>
                      </a:stretch>
                    </p:blipFill>
                    <p:spPr bwMode="auto">
                      <a:xfrm>
                        <a:off x="4558937" y="3894292"/>
                        <a:ext cx="2191235" cy="1387781"/>
                      </a:xfrm>
                      <a:prstGeom prst="rect">
                        <a:avLst/>
                      </a:prstGeom>
                      <a:noFill/>
                      <a:ln>
                        <a:noFill/>
                      </a:ln>
                      <a:extLst/>
                    </p:spPr>
                  </p:pic>
                </p:oleObj>
              </mc:Fallback>
            </mc:AlternateContent>
          </a:graphicData>
        </a:graphic>
      </p:graphicFrame>
      <p:grpSp>
        <p:nvGrpSpPr>
          <p:cNvPr id="9" name="Group 8"/>
          <p:cNvGrpSpPr/>
          <p:nvPr/>
        </p:nvGrpSpPr>
        <p:grpSpPr>
          <a:xfrm>
            <a:off x="6883687" y="3004273"/>
            <a:ext cx="2254195" cy="1618128"/>
            <a:chOff x="914400" y="3095625"/>
            <a:chExt cx="3147950" cy="2225104"/>
          </a:xfrm>
        </p:grpSpPr>
        <p:pic>
          <p:nvPicPr>
            <p:cNvPr id="1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4400" y="3095625"/>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Rectangle 7"/>
            <p:cNvSpPr>
              <a:spLocks noChangeArrowheads="1"/>
            </p:cNvSpPr>
            <p:nvPr/>
          </p:nvSpPr>
          <p:spPr bwMode="auto">
            <a:xfrm>
              <a:off x="1899443" y="4982148"/>
              <a:ext cx="2162907" cy="33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spcBef>
                  <a:spcPct val="0"/>
                </a:spcBef>
                <a:defRPr/>
              </a:pPr>
              <a:r>
                <a:rPr lang="en-US" sz="1000" dirty="0">
                  <a:latin typeface="Arial" charset="0"/>
                  <a:ea typeface="ＭＳ Ｐゴシック" charset="0"/>
                </a:rPr>
                <a:t>(MPR photo/Mark </a:t>
              </a:r>
              <a:r>
                <a:rPr lang="en-US" sz="1000" dirty="0" err="1">
                  <a:latin typeface="Arial" charset="0"/>
                  <a:ea typeface="ＭＳ Ｐゴシック" charset="0"/>
                </a:rPr>
                <a:t>Steil</a:t>
              </a:r>
              <a:r>
                <a:rPr lang="en-US" sz="1000" dirty="0">
                  <a:latin typeface="Arial" charset="0"/>
                  <a:ea typeface="ＭＳ Ｐゴシック" charset="0"/>
                </a:rPr>
                <a:t>) </a:t>
              </a:r>
            </a:p>
          </p:txBody>
        </p:sp>
      </p:grpSp>
    </p:spTree>
    <p:extLst>
      <p:ext uri="{BB962C8B-B14F-4D97-AF65-F5344CB8AC3E}">
        <p14:creationId xmlns:p14="http://schemas.microsoft.com/office/powerpoint/2010/main" val="143771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Environmental Health</a:t>
            </a:r>
            <a:endParaRPr lang="en-US" dirty="0"/>
          </a:p>
        </p:txBody>
      </p:sp>
      <p:sp>
        <p:nvSpPr>
          <p:cNvPr id="14339" name="Content Placeholder 2"/>
          <p:cNvSpPr>
            <a:spLocks noGrp="1"/>
          </p:cNvSpPr>
          <p:nvPr>
            <p:ph idx="1"/>
          </p:nvPr>
        </p:nvSpPr>
        <p:spPr>
          <a:xfrm>
            <a:off x="457200" y="1600200"/>
            <a:ext cx="3810000" cy="4876800"/>
          </a:xfrm>
        </p:spPr>
        <p:txBody>
          <a:bodyPr/>
          <a:lstStyle/>
          <a:p>
            <a:pPr eaLnBrk="1" hangingPunct="1"/>
            <a:r>
              <a:rPr lang="en-US" sz="2800" dirty="0" smtClean="0">
                <a:ea typeface="ＭＳ Ｐゴシック" charset="0"/>
              </a:rPr>
              <a:t>Assurance that the water you drink is clean and the food you eat is safe</a:t>
            </a:r>
            <a:br>
              <a:rPr lang="en-US" sz="2800" dirty="0" smtClean="0">
                <a:ea typeface="ＭＳ Ｐゴシック" charset="0"/>
              </a:rPr>
            </a:br>
            <a:r>
              <a:rPr lang="en-US" sz="2800" dirty="0" smtClean="0">
                <a:ea typeface="ＭＳ Ｐゴシック" charset="0"/>
              </a:rPr>
              <a:t/>
            </a:r>
            <a:br>
              <a:rPr lang="en-US" sz="2800" dirty="0" smtClean="0">
                <a:ea typeface="ＭＳ Ｐゴシック" charset="0"/>
              </a:rPr>
            </a:br>
            <a:endParaRPr lang="en-US" sz="2800" dirty="0" smtClean="0">
              <a:ea typeface="ＭＳ Ｐゴシック" charset="0"/>
            </a:endParaRPr>
          </a:p>
          <a:p>
            <a:pPr eaLnBrk="1" hangingPunct="1"/>
            <a:r>
              <a:rPr lang="en-US" sz="2800" dirty="0"/>
              <a:t>Advice about reducing </a:t>
            </a:r>
            <a:r>
              <a:rPr lang="en-US" sz="2800" dirty="0" smtClean="0"/>
              <a:t>risks</a:t>
            </a:r>
            <a:r>
              <a:rPr lang="en-US" sz="2800" dirty="0" smtClean="0">
                <a:ea typeface="ＭＳ Ｐゴシック" charset="0"/>
              </a:rPr>
              <a:t/>
            </a:r>
            <a:br>
              <a:rPr lang="en-US" sz="2800" dirty="0" smtClean="0">
                <a:ea typeface="ＭＳ Ｐゴシック" charset="0"/>
              </a:rPr>
            </a:br>
            <a:endParaRPr lang="en-US" sz="2800" dirty="0" smtClean="0">
              <a:ea typeface="ＭＳ Ｐゴシック" charset="0"/>
            </a:endParaRPr>
          </a:p>
          <a:p>
            <a:pPr marL="0" indent="0" eaLnBrk="1" hangingPunct="1">
              <a:buNone/>
            </a:pPr>
            <a:endParaRPr lang="en-US" sz="2800" dirty="0" smtClean="0">
              <a:ea typeface="ＭＳ Ｐゴシック" charset="0"/>
            </a:endParaRPr>
          </a:p>
          <a:p>
            <a:pPr eaLnBrk="1" hangingPunct="1"/>
            <a:endParaRPr lang="en-US" sz="2800" dirty="0" smtClean="0"/>
          </a:p>
        </p:txBody>
      </p:sp>
      <p:grpSp>
        <p:nvGrpSpPr>
          <p:cNvPr id="3" name="Group 2"/>
          <p:cNvGrpSpPr/>
          <p:nvPr/>
        </p:nvGrpSpPr>
        <p:grpSpPr>
          <a:xfrm>
            <a:off x="4419600" y="1603592"/>
            <a:ext cx="4114800" cy="2207754"/>
            <a:chOff x="1676400" y="3048000"/>
            <a:chExt cx="7239000" cy="3429000"/>
          </a:xfrm>
        </p:grpSpPr>
        <p:pic>
          <p:nvPicPr>
            <p:cNvPr id="4" name="Picture 4" descr="Food tenmper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163888"/>
              <a:ext cx="44196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SC00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5238" y="3048000"/>
              <a:ext cx="2570162"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1795" y="3952748"/>
            <a:ext cx="1969295" cy="268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4" descr="roseau_brid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191000"/>
            <a:ext cx="28462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7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Emergency Preparedness</a:t>
            </a:r>
            <a:endParaRPr lang="en-US" dirty="0"/>
          </a:p>
        </p:txBody>
      </p:sp>
      <p:sp>
        <p:nvSpPr>
          <p:cNvPr id="14339" name="Content Placeholder 2"/>
          <p:cNvSpPr>
            <a:spLocks noGrp="1"/>
          </p:cNvSpPr>
          <p:nvPr>
            <p:ph idx="1"/>
          </p:nvPr>
        </p:nvSpPr>
        <p:spPr>
          <a:xfrm>
            <a:off x="304800" y="1600200"/>
            <a:ext cx="4800600" cy="4876800"/>
          </a:xfrm>
        </p:spPr>
        <p:txBody>
          <a:bodyPr anchor="ctr"/>
          <a:lstStyle/>
          <a:p>
            <a:pPr eaLnBrk="1" hangingPunct="1"/>
            <a:r>
              <a:rPr lang="en-US" sz="2800" dirty="0" smtClean="0"/>
              <a:t>Statewide preparations for responding to public health emergencies, including a possible pandemic</a:t>
            </a:r>
          </a:p>
          <a:p>
            <a:pPr eaLnBrk="1" hangingPunct="1"/>
            <a:endParaRPr lang="en-US" sz="2800" dirty="0" smtClean="0"/>
          </a:p>
          <a:p>
            <a:pPr eaLnBrk="1" hangingPunct="1"/>
            <a:r>
              <a:rPr lang="en-US" sz="2800" dirty="0"/>
              <a:t>Planning with hospitals and health care systems to rapidly care for large numbers of injured or ill victims </a:t>
            </a:r>
          </a:p>
          <a:p>
            <a:pPr eaLnBrk="1" hangingPunct="1"/>
            <a:endParaRPr lang="en-US" sz="2800" dirty="0" smtClean="0"/>
          </a:p>
        </p:txBody>
      </p:sp>
      <p:pic>
        <p:nvPicPr>
          <p:cNvPr id="4" name="Picture 5" descr="late summer 2008 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259" y="1600200"/>
            <a:ext cx="304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51500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259" y="4114801"/>
            <a:ext cx="3048000" cy="26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71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Office of Medical Cannabis</a:t>
            </a:r>
            <a:endParaRPr lang="en-US" dirty="0"/>
          </a:p>
        </p:txBody>
      </p:sp>
      <p:sp>
        <p:nvSpPr>
          <p:cNvPr id="3" name="Content Placeholder 2"/>
          <p:cNvSpPr>
            <a:spLocks noGrp="1"/>
          </p:cNvSpPr>
          <p:nvPr>
            <p:ph idx="1"/>
          </p:nvPr>
        </p:nvSpPr>
        <p:spPr>
          <a:xfrm>
            <a:off x="457200" y="1600200"/>
            <a:ext cx="8229600" cy="3352800"/>
          </a:xfrm>
        </p:spPr>
        <p:txBody>
          <a:bodyPr/>
          <a:lstStyle/>
          <a:p>
            <a:r>
              <a:rPr lang="en-US" dirty="0" smtClean="0"/>
              <a:t>2014 law </a:t>
            </a:r>
            <a:r>
              <a:rPr lang="en-US" dirty="0"/>
              <a:t>creates a new process </a:t>
            </a:r>
            <a:r>
              <a:rPr lang="en-US" dirty="0" smtClean="0"/>
              <a:t>to allow 5,000 seriously-ill </a:t>
            </a:r>
            <a:r>
              <a:rPr lang="en-US" dirty="0"/>
              <a:t>Minnesotans to acquire and use medical cannabis to treat certain </a:t>
            </a:r>
            <a:r>
              <a:rPr lang="en-US" dirty="0" smtClean="0"/>
              <a:t>specified conditions</a:t>
            </a:r>
          </a:p>
          <a:p>
            <a:pPr lvl="0"/>
            <a:endParaRPr lang="en-US" dirty="0" smtClean="0"/>
          </a:p>
          <a:p>
            <a:pPr lvl="0"/>
            <a:r>
              <a:rPr lang="en-US" dirty="0" smtClean="0"/>
              <a:t>Registered </a:t>
            </a:r>
            <a:r>
              <a:rPr lang="en-US" dirty="0"/>
              <a:t>two manufacturers by </a:t>
            </a:r>
            <a:r>
              <a:rPr lang="en-US" dirty="0" smtClean="0"/>
              <a:t>12/1</a:t>
            </a:r>
            <a:endParaRPr lang="en-US" dirty="0"/>
          </a:p>
          <a:p>
            <a:pPr lvl="0"/>
            <a:endParaRPr lang="en-US" dirty="0" smtClean="0"/>
          </a:p>
          <a:p>
            <a:pPr lvl="0"/>
            <a:r>
              <a:rPr lang="en-US" dirty="0" smtClean="0"/>
              <a:t>Development </a:t>
            </a:r>
            <a:r>
              <a:rPr lang="en-US" dirty="0"/>
              <a:t>of a patient registry</a:t>
            </a:r>
          </a:p>
          <a:p>
            <a:pPr lvl="0"/>
            <a:endParaRPr lang="en-US" dirty="0" smtClean="0"/>
          </a:p>
          <a:p>
            <a:pPr lvl="0"/>
            <a:r>
              <a:rPr lang="en-US" dirty="0" smtClean="0"/>
              <a:t>Published review </a:t>
            </a:r>
            <a:r>
              <a:rPr lang="en-US" dirty="0"/>
              <a:t>of medical </a:t>
            </a:r>
            <a:endParaRPr lang="en-US" dirty="0" smtClean="0"/>
          </a:p>
          <a:p>
            <a:pPr marL="0" lvl="0" indent="0">
              <a:buNone/>
            </a:pPr>
            <a:r>
              <a:rPr lang="en-US" dirty="0" smtClean="0"/>
              <a:t>Cannabis studies</a:t>
            </a:r>
            <a:endParaRPr lang="en-US" dirty="0"/>
          </a:p>
          <a:p>
            <a:endParaRPr lang="en-US" dirty="0" smtClean="0"/>
          </a:p>
          <a:p>
            <a:r>
              <a:rPr lang="en-US" dirty="0" smtClean="0"/>
              <a:t>Adopted </a:t>
            </a:r>
            <a:r>
              <a:rPr lang="en-US" dirty="0"/>
              <a:t>administrative rules</a:t>
            </a:r>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5257800" y="3886200"/>
            <a:ext cx="3639380" cy="2731709"/>
          </a:xfrm>
          <a:prstGeom prst="rect">
            <a:avLst/>
          </a:prstGeom>
        </p:spPr>
      </p:pic>
    </p:spTree>
    <p:extLst>
      <p:ext uri="{BB962C8B-B14F-4D97-AF65-F5344CB8AC3E}">
        <p14:creationId xmlns:p14="http://schemas.microsoft.com/office/powerpoint/2010/main" val="243753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hewlitt ar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56" y="1981200"/>
            <a:ext cx="265938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3352800" y="901511"/>
            <a:ext cx="54864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800" i="1" dirty="0" smtClean="0"/>
              <a:t>“</a:t>
            </a:r>
            <a:r>
              <a:rPr lang="en-US" sz="4800" b="1" i="1" dirty="0" smtClean="0"/>
              <a:t>Prevention </a:t>
            </a:r>
            <a:r>
              <a:rPr lang="en-US" sz="4800" b="1" i="1" dirty="0"/>
              <a:t>first, cure if you must; capacity to do in both directions</a:t>
            </a:r>
            <a:r>
              <a:rPr lang="en-US" sz="4800" b="1" i="1" dirty="0" smtClean="0"/>
              <a:t>.”</a:t>
            </a:r>
            <a:r>
              <a:rPr lang="en-US" sz="4800" dirty="0"/>
              <a:t> </a:t>
            </a:r>
            <a:endParaRPr lang="en-US" sz="4800" dirty="0" smtClean="0"/>
          </a:p>
          <a:p>
            <a:pPr eaLnBrk="1" hangingPunct="1">
              <a:spcBef>
                <a:spcPct val="50000"/>
              </a:spcBef>
            </a:pPr>
            <a:r>
              <a:rPr lang="en-US" dirty="0" smtClean="0"/>
              <a:t>Charles </a:t>
            </a:r>
            <a:r>
              <a:rPr lang="en-US" dirty="0"/>
              <a:t>Nathaniel </a:t>
            </a:r>
            <a:r>
              <a:rPr lang="en-US" dirty="0" smtClean="0"/>
              <a:t>Hewitt</a:t>
            </a:r>
          </a:p>
          <a:p>
            <a:pPr eaLnBrk="1" hangingPunct="1">
              <a:spcBef>
                <a:spcPct val="50000"/>
              </a:spcBef>
            </a:pPr>
            <a:r>
              <a:rPr lang="en-US" dirty="0" smtClean="0"/>
              <a:t>Secretary, MN State Board of Health</a:t>
            </a:r>
          </a:p>
          <a:p>
            <a:pPr eaLnBrk="1" hangingPunct="1">
              <a:spcBef>
                <a:spcPct val="50000"/>
              </a:spcBef>
            </a:pPr>
            <a:r>
              <a:rPr lang="en-US" dirty="0" smtClean="0"/>
              <a:t>1872-1897</a:t>
            </a:r>
            <a:endParaRPr lang="en-US" dirty="0"/>
          </a:p>
          <a:p>
            <a:pPr eaLnBrk="1" hangingPunct="1">
              <a:spcBef>
                <a:spcPct val="50000"/>
              </a:spcBef>
            </a:pPr>
            <a:endParaRPr lang="en-US" sz="4800" b="1" dirty="0"/>
          </a:p>
        </p:txBody>
      </p:sp>
    </p:spTree>
    <p:extLst>
      <p:ext uri="{BB962C8B-B14F-4D97-AF65-F5344CB8AC3E}">
        <p14:creationId xmlns:p14="http://schemas.microsoft.com/office/powerpoint/2010/main" val="15276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200" dirty="0" smtClean="0"/>
              <a:t>Rural Health, Workforce, &amp; Vulnerable Adults</a:t>
            </a:r>
            <a:endParaRPr lang="en-US" sz="3200" dirty="0"/>
          </a:p>
        </p:txBody>
      </p:sp>
      <p:sp>
        <p:nvSpPr>
          <p:cNvPr id="14339" name="Content Placeholder 2"/>
          <p:cNvSpPr>
            <a:spLocks noGrp="1"/>
          </p:cNvSpPr>
          <p:nvPr>
            <p:ph idx="1"/>
          </p:nvPr>
        </p:nvSpPr>
        <p:spPr>
          <a:xfrm>
            <a:off x="304800" y="1600200"/>
            <a:ext cx="4191000" cy="4876800"/>
          </a:xfrm>
        </p:spPr>
        <p:txBody>
          <a:bodyPr/>
          <a:lstStyle/>
          <a:p>
            <a:pPr eaLnBrk="1" hangingPunct="1"/>
            <a:r>
              <a:rPr lang="en-US" sz="2800" dirty="0"/>
              <a:t>Planning to help ensure rural Minnesotans have access to </a:t>
            </a:r>
            <a:r>
              <a:rPr lang="en-US" sz="2800" dirty="0" smtClean="0"/>
              <a:t>care</a:t>
            </a:r>
          </a:p>
          <a:p>
            <a:pPr eaLnBrk="1" hangingPunct="1"/>
            <a:r>
              <a:rPr lang="en-US" sz="2800" dirty="0" smtClean="0">
                <a:ea typeface="ＭＳ Ｐゴシック" charset="0"/>
              </a:rPr>
              <a:t>Assuring adequate health/health care workforce</a:t>
            </a:r>
            <a:endParaRPr lang="en-US" sz="2800" dirty="0">
              <a:ea typeface="ＭＳ Ｐゴシック" charset="0"/>
            </a:endParaRPr>
          </a:p>
          <a:p>
            <a:pPr eaLnBrk="1" hangingPunct="1"/>
            <a:r>
              <a:rPr lang="en-US" sz="2800" dirty="0" smtClean="0">
                <a:ea typeface="ＭＳ Ｐゴシック" charset="0"/>
              </a:rPr>
              <a:t>Assurance that abuse or neglect in nursing homes, hospitals and other care facilities will be corrected</a:t>
            </a:r>
          </a:p>
        </p:txBody>
      </p:sp>
      <p:pic>
        <p:nvPicPr>
          <p:cNvPr id="4" name="Picture 5" descr="10177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83811"/>
            <a:ext cx="17561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UT0000"/>
          <p:cNvPicPr>
            <a:picLocks noChangeAspect="1" noChangeArrowheads="1"/>
          </p:cNvPicPr>
          <p:nvPr/>
        </p:nvPicPr>
        <p:blipFill>
          <a:blip r:embed="rId4" cstate="print">
            <a:extLst>
              <a:ext uri="{28A0092B-C50C-407E-A947-70E740481C1C}">
                <a14:useLocalDpi xmlns:a14="http://schemas.microsoft.com/office/drawing/2010/main" val="0"/>
              </a:ext>
            </a:extLst>
          </a:blip>
          <a:srcRect t="33069" b="30351"/>
          <a:stretch>
            <a:fillRect/>
          </a:stretch>
        </p:blipFill>
        <p:spPr bwMode="auto">
          <a:xfrm>
            <a:off x="4724400" y="1447800"/>
            <a:ext cx="4274744"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71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Health Economics</a:t>
            </a:r>
            <a:endParaRPr lang="en-US" dirty="0"/>
          </a:p>
        </p:txBody>
      </p:sp>
      <p:sp>
        <p:nvSpPr>
          <p:cNvPr id="14339" name="Content Placeholder 2"/>
          <p:cNvSpPr>
            <a:spLocks noGrp="1"/>
          </p:cNvSpPr>
          <p:nvPr>
            <p:ph idx="1"/>
          </p:nvPr>
        </p:nvSpPr>
        <p:spPr>
          <a:xfrm>
            <a:off x="457200" y="1524000"/>
            <a:ext cx="8229600" cy="4876800"/>
          </a:xfrm>
        </p:spPr>
        <p:txBody>
          <a:bodyPr/>
          <a:lstStyle/>
          <a:p>
            <a:pPr marL="0" indent="0" eaLnBrk="1" hangingPunct="1">
              <a:buNone/>
            </a:pPr>
            <a:r>
              <a:rPr lang="de-DE" b="1" dirty="0">
                <a:solidFill>
                  <a:schemeClr val="tx2"/>
                </a:solidFill>
                <a:latin typeface="Arial" charset="0"/>
                <a:ea typeface="ＭＳ Ｐゴシック" charset="0"/>
              </a:rPr>
              <a:t>Trends in health care costs and economic indicators</a:t>
            </a:r>
            <a:endParaRPr lang="en-US" dirty="0" smtClean="0"/>
          </a:p>
        </p:txBody>
      </p:sp>
      <p:grpSp>
        <p:nvGrpSpPr>
          <p:cNvPr id="3" name="Group 2"/>
          <p:cNvGrpSpPr/>
          <p:nvPr/>
        </p:nvGrpSpPr>
        <p:grpSpPr>
          <a:xfrm>
            <a:off x="776650" y="1828800"/>
            <a:ext cx="7694612" cy="4908550"/>
            <a:chOff x="1474788" y="1854200"/>
            <a:chExt cx="7694612" cy="4908550"/>
          </a:xfrm>
        </p:grpSpPr>
        <p:graphicFrame>
          <p:nvGraphicFramePr>
            <p:cNvPr id="4" name="Content Placeholder 4"/>
            <p:cNvGraphicFramePr>
              <a:graphicFrameLocks/>
            </p:cNvGraphicFramePr>
            <p:nvPr>
              <p:extLst>
                <p:ext uri="{D42A27DB-BD31-4B8C-83A1-F6EECF244321}">
                  <p14:modId xmlns:p14="http://schemas.microsoft.com/office/powerpoint/2010/main" val="3460859461"/>
                </p:ext>
              </p:extLst>
            </p:nvPr>
          </p:nvGraphicFramePr>
          <p:xfrm>
            <a:off x="1474788" y="1854200"/>
            <a:ext cx="7694612" cy="3976688"/>
          </p:xfrm>
          <a:graphic>
            <a:graphicData uri="http://schemas.openxmlformats.org/presentationml/2006/ole">
              <mc:AlternateContent xmlns:mc="http://schemas.openxmlformats.org/markup-compatibility/2006">
                <mc:Choice xmlns:v="urn:schemas-microsoft-com:vml" Requires="v">
                  <p:oleObj spid="_x0000_s31824" name="Chart" r:id="rId4" imgW="7734300" imgH="4000500" progId="Excel.Chart.8">
                    <p:embed/>
                  </p:oleObj>
                </mc:Choice>
                <mc:Fallback>
                  <p:oleObj name="Chart" r:id="rId4" imgW="7734300" imgH="400050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788" y="1854200"/>
                          <a:ext cx="7694612" cy="397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 Box 4"/>
            <p:cNvSpPr txBox="1">
              <a:spLocks noChangeArrowheads="1"/>
            </p:cNvSpPr>
            <p:nvPr/>
          </p:nvSpPr>
          <p:spPr bwMode="auto">
            <a:xfrm>
              <a:off x="1524000" y="5791200"/>
              <a:ext cx="7315200" cy="41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eaLnBrk="1" hangingPunct="1">
                <a:spcBef>
                  <a:spcPct val="0"/>
                </a:spcBef>
                <a:defRPr/>
              </a:pPr>
              <a:r>
                <a:rPr lang="en-US" sz="1000" dirty="0" smtClean="0">
                  <a:latin typeface="Arial" charset="0"/>
                </a:rPr>
                <a:t>Health care cost is MN privately insured spending on health care services per person, and does not include enrollee out of pocket spending for deductibles, copayments/coinsurance, and services not covered by insurance.</a:t>
              </a:r>
            </a:p>
          </p:txBody>
        </p:sp>
        <p:sp>
          <p:nvSpPr>
            <p:cNvPr id="6" name="Text Box 5"/>
            <p:cNvSpPr txBox="1">
              <a:spLocks noChangeArrowheads="1"/>
            </p:cNvSpPr>
            <p:nvPr/>
          </p:nvSpPr>
          <p:spPr bwMode="auto">
            <a:xfrm>
              <a:off x="1519238" y="6213475"/>
              <a:ext cx="72437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r>
                <a:rPr lang="en-US" sz="1000" dirty="0">
                  <a:latin typeface="Arial" pitchFamily="34" charset="0"/>
                </a:rPr>
                <a:t>Sources: Health care cost data from Minnesota Department of Health, Health Economics Program; per capita personal income from U.S. Department of Commerce, Bureau of Economic Analysis; inflation data from U.S. Bureau of Labor Statistics (consumer price index); workers</a:t>
              </a:r>
              <a:r>
                <a:rPr lang="ja-JP" altLang="en-US" sz="1000" dirty="0">
                  <a:latin typeface="Arial" pitchFamily="34" charset="0"/>
                </a:rPr>
                <a:t>’</a:t>
              </a:r>
              <a:r>
                <a:rPr lang="en-US" altLang="ja-JP" sz="1000" dirty="0">
                  <a:latin typeface="Arial" pitchFamily="34" charset="0"/>
                </a:rPr>
                <a:t> wages from MN Department of Employment and Economic Development</a:t>
              </a:r>
              <a:endParaRPr lang="en-US" sz="1000" dirty="0">
                <a:latin typeface="Arial" pitchFamily="34" charset="0"/>
              </a:endParaRPr>
            </a:p>
          </p:txBody>
        </p:sp>
      </p:grpSp>
    </p:spTree>
    <p:extLst>
      <p:ext uri="{BB962C8B-B14F-4D97-AF65-F5344CB8AC3E}">
        <p14:creationId xmlns:p14="http://schemas.microsoft.com/office/powerpoint/2010/main" val="143771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Health Care Homes &amp; State Innovation Model </a:t>
            </a:r>
            <a:endParaRPr lang="en-US" sz="3200" dirty="0"/>
          </a:p>
        </p:txBody>
      </p:sp>
      <p:sp>
        <p:nvSpPr>
          <p:cNvPr id="4" name="Content Placeholder 3"/>
          <p:cNvSpPr>
            <a:spLocks noGrp="1"/>
          </p:cNvSpPr>
          <p:nvPr>
            <p:ph sz="half" idx="2"/>
          </p:nvPr>
        </p:nvSpPr>
        <p:spPr>
          <a:xfrm>
            <a:off x="3886200" y="1524000"/>
            <a:ext cx="4038600" cy="4800600"/>
          </a:xfrm>
        </p:spPr>
        <p:txBody>
          <a:bodyPr/>
          <a:lstStyle/>
          <a:p>
            <a:pPr marL="0" indent="0" eaLnBrk="1" hangingPunct="1">
              <a:buNone/>
            </a:pPr>
            <a:r>
              <a:rPr lang="en-US" sz="2000" dirty="0" smtClean="0"/>
              <a:t>Health reforms to:</a:t>
            </a:r>
          </a:p>
          <a:p>
            <a:pPr marL="0" indent="0" eaLnBrk="1" hangingPunct="1">
              <a:buNone/>
            </a:pPr>
            <a:endParaRPr lang="en-US" sz="2000" dirty="0" smtClean="0"/>
          </a:p>
          <a:p>
            <a:pPr eaLnBrk="1" hangingPunct="1"/>
            <a:r>
              <a:rPr lang="en-US" sz="2000" dirty="0" smtClean="0"/>
              <a:t>Reward </a:t>
            </a:r>
            <a:r>
              <a:rPr lang="en-US" sz="2000" dirty="0"/>
              <a:t>value, not volume of </a:t>
            </a:r>
            <a:r>
              <a:rPr lang="en-US" sz="2000" dirty="0" smtClean="0"/>
              <a:t>services (Health Care Homes)</a:t>
            </a:r>
            <a:endParaRPr lang="en-US" sz="2000" dirty="0"/>
          </a:p>
          <a:p>
            <a:pPr marL="1371600" lvl="1" eaLnBrk="1" hangingPunct="1"/>
            <a:r>
              <a:rPr lang="en-US" sz="2000" dirty="0"/>
              <a:t>Care coordination</a:t>
            </a:r>
          </a:p>
          <a:p>
            <a:pPr marL="1371600" lvl="1" eaLnBrk="1" hangingPunct="1"/>
            <a:r>
              <a:rPr lang="en-US" sz="2000" dirty="0"/>
              <a:t>Quality incentive payments</a:t>
            </a:r>
          </a:p>
          <a:p>
            <a:pPr eaLnBrk="1" hangingPunct="1"/>
            <a:r>
              <a:rPr lang="en-US" sz="2000" dirty="0" smtClean="0"/>
              <a:t>Create </a:t>
            </a:r>
            <a:r>
              <a:rPr lang="en-US" sz="2000" dirty="0"/>
              <a:t>transparency of quality and </a:t>
            </a:r>
            <a:r>
              <a:rPr lang="en-US" sz="2000" dirty="0" smtClean="0"/>
              <a:t>cost (State Innovation Model)</a:t>
            </a:r>
            <a:endParaRPr lang="en-US" sz="2000" dirty="0"/>
          </a:p>
          <a:p>
            <a:pPr marL="1371600" lvl="1" eaLnBrk="1" hangingPunct="1"/>
            <a:r>
              <a:rPr lang="en-US" sz="2000" dirty="0" smtClean="0"/>
              <a:t>Quality </a:t>
            </a:r>
            <a:r>
              <a:rPr lang="en-US" sz="2000" dirty="0"/>
              <a:t>measurement and </a:t>
            </a:r>
            <a:r>
              <a:rPr lang="en-US" sz="2000" dirty="0" smtClean="0"/>
              <a:t>reporting</a:t>
            </a:r>
          </a:p>
          <a:p>
            <a:pPr marL="1371600" lvl="1" eaLnBrk="1" hangingPunct="1"/>
            <a:r>
              <a:rPr lang="en-US" sz="2000" dirty="0" smtClean="0"/>
              <a:t>All Payer Claims Database</a:t>
            </a:r>
            <a:endParaRPr lang="en-US" sz="2000" dirty="0"/>
          </a:p>
          <a:p>
            <a:endParaRPr lang="en-US" sz="2000" dirty="0"/>
          </a:p>
        </p:txBody>
      </p:sp>
      <p:pic>
        <p:nvPicPr>
          <p:cNvPr id="3993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301486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41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Health Promotion and Chronic Disease</a:t>
            </a:r>
            <a:endParaRPr lang="en-US" dirty="0"/>
          </a:p>
        </p:txBody>
      </p:sp>
      <p:sp>
        <p:nvSpPr>
          <p:cNvPr id="3" name="Content Placeholder 2"/>
          <p:cNvSpPr>
            <a:spLocks noGrp="1"/>
          </p:cNvSpPr>
          <p:nvPr>
            <p:ph idx="4294967295"/>
          </p:nvPr>
        </p:nvSpPr>
        <p:spPr>
          <a:xfrm>
            <a:off x="381000" y="1295400"/>
            <a:ext cx="8763000" cy="5410200"/>
          </a:xfrm>
        </p:spPr>
        <p:txBody>
          <a:bodyPr>
            <a:normAutofit/>
          </a:bodyPr>
          <a:lstStyle/>
          <a:p>
            <a:pPr marL="0" indent="0">
              <a:buNone/>
            </a:pPr>
            <a:r>
              <a:rPr lang="en-US" sz="3600" dirty="0" smtClean="0"/>
              <a:t>	</a:t>
            </a:r>
          </a:p>
        </p:txBody>
      </p:sp>
      <p:graphicFrame>
        <p:nvGraphicFramePr>
          <p:cNvPr id="5" name="Content Placeholder 3"/>
          <p:cNvGraphicFramePr>
            <a:graphicFrameLocks/>
          </p:cNvGraphicFramePr>
          <p:nvPr>
            <p:extLst>
              <p:ext uri="{D42A27DB-BD31-4B8C-83A1-F6EECF244321}">
                <p14:modId xmlns:p14="http://schemas.microsoft.com/office/powerpoint/2010/main" val="482926997"/>
              </p:ext>
            </p:extLst>
          </p:nvPr>
        </p:nvGraphicFramePr>
        <p:xfrm>
          <a:off x="152400" y="2057400"/>
          <a:ext cx="89916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477514">
            <a:off x="1402429" y="3542481"/>
            <a:ext cx="963212" cy="400110"/>
          </a:xfrm>
          <a:prstGeom prst="rect">
            <a:avLst/>
          </a:prstGeom>
          <a:noFill/>
        </p:spPr>
        <p:txBody>
          <a:bodyPr wrap="none" rtlCol="0">
            <a:spAutoFit/>
          </a:bodyPr>
          <a:lstStyle/>
          <a:p>
            <a:r>
              <a:rPr lang="en-US" sz="2000" dirty="0" smtClean="0">
                <a:solidFill>
                  <a:schemeClr val="bg1"/>
                </a:solidFill>
              </a:rPr>
              <a:t>Alcohol</a:t>
            </a:r>
            <a:endParaRPr lang="en-US" sz="2000" dirty="0">
              <a:solidFill>
                <a:schemeClr val="bg1"/>
              </a:solidFill>
            </a:endParaRPr>
          </a:p>
        </p:txBody>
      </p:sp>
      <p:sp>
        <p:nvSpPr>
          <p:cNvPr id="7" name="TextBox 6"/>
          <p:cNvSpPr txBox="1"/>
          <p:nvPr/>
        </p:nvSpPr>
        <p:spPr>
          <a:xfrm>
            <a:off x="1503307" y="4788716"/>
            <a:ext cx="2438400" cy="400110"/>
          </a:xfrm>
          <a:prstGeom prst="rect">
            <a:avLst/>
          </a:prstGeom>
          <a:noFill/>
        </p:spPr>
        <p:txBody>
          <a:bodyPr wrap="square" rtlCol="0">
            <a:spAutoFit/>
          </a:bodyPr>
          <a:lstStyle/>
          <a:p>
            <a:r>
              <a:rPr lang="en-US" sz="2000" dirty="0" smtClean="0">
                <a:solidFill>
                  <a:schemeClr val="bg1"/>
                </a:solidFill>
              </a:rPr>
              <a:t>Diet/Physical Activity</a:t>
            </a:r>
            <a:endParaRPr lang="en-US" sz="2000" dirty="0">
              <a:solidFill>
                <a:schemeClr val="bg1"/>
              </a:solidFill>
            </a:endParaRPr>
          </a:p>
        </p:txBody>
      </p:sp>
      <p:sp>
        <p:nvSpPr>
          <p:cNvPr id="8" name="TextBox 7"/>
          <p:cNvSpPr txBox="1"/>
          <p:nvPr/>
        </p:nvSpPr>
        <p:spPr>
          <a:xfrm rot="2957361">
            <a:off x="1510058" y="3166857"/>
            <a:ext cx="1790284" cy="338554"/>
          </a:xfrm>
          <a:prstGeom prst="rect">
            <a:avLst/>
          </a:prstGeom>
          <a:noFill/>
        </p:spPr>
        <p:txBody>
          <a:bodyPr wrap="square" rtlCol="0">
            <a:spAutoFit/>
          </a:bodyPr>
          <a:lstStyle/>
          <a:p>
            <a:r>
              <a:rPr lang="en-US" sz="1600" dirty="0" smtClean="0">
                <a:solidFill>
                  <a:schemeClr val="bg1"/>
                </a:solidFill>
              </a:rPr>
              <a:t>Microbial Agents</a:t>
            </a:r>
            <a:endParaRPr lang="en-US" sz="1600" dirty="0">
              <a:solidFill>
                <a:schemeClr val="bg1"/>
              </a:solidFill>
            </a:endParaRPr>
          </a:p>
        </p:txBody>
      </p:sp>
      <p:sp>
        <p:nvSpPr>
          <p:cNvPr id="9" name="TextBox 8"/>
          <p:cNvSpPr txBox="1"/>
          <p:nvPr/>
        </p:nvSpPr>
        <p:spPr>
          <a:xfrm rot="4474068">
            <a:off x="2012204" y="2797711"/>
            <a:ext cx="1515652" cy="338554"/>
          </a:xfrm>
          <a:prstGeom prst="rect">
            <a:avLst/>
          </a:prstGeom>
          <a:noFill/>
        </p:spPr>
        <p:txBody>
          <a:bodyPr wrap="square" rtlCol="0">
            <a:spAutoFit/>
          </a:bodyPr>
          <a:lstStyle/>
          <a:p>
            <a:r>
              <a:rPr lang="en-US" sz="1600" dirty="0" smtClean="0">
                <a:solidFill>
                  <a:schemeClr val="bg1"/>
                </a:solidFill>
              </a:rPr>
              <a:t>Toxic Agents</a:t>
            </a:r>
            <a:endParaRPr lang="en-US" sz="1600" dirty="0">
              <a:solidFill>
                <a:schemeClr val="bg1"/>
              </a:solidFill>
            </a:endParaRPr>
          </a:p>
        </p:txBody>
      </p:sp>
      <p:sp>
        <p:nvSpPr>
          <p:cNvPr id="10" name="TextBox 9"/>
          <p:cNvSpPr txBox="1"/>
          <p:nvPr/>
        </p:nvSpPr>
        <p:spPr>
          <a:xfrm rot="5400000">
            <a:off x="2634466" y="2674939"/>
            <a:ext cx="1000787" cy="369332"/>
          </a:xfrm>
          <a:prstGeom prst="rect">
            <a:avLst/>
          </a:prstGeom>
          <a:noFill/>
        </p:spPr>
        <p:txBody>
          <a:bodyPr wrap="none" rtlCol="0">
            <a:spAutoFit/>
          </a:bodyPr>
          <a:lstStyle/>
          <a:p>
            <a:r>
              <a:rPr lang="en-US" dirty="0" smtClean="0">
                <a:solidFill>
                  <a:schemeClr val="bg1"/>
                </a:solidFill>
              </a:rPr>
              <a:t>Firearms</a:t>
            </a:r>
            <a:endParaRPr lang="en-US" dirty="0">
              <a:solidFill>
                <a:schemeClr val="bg1"/>
              </a:solidFill>
            </a:endParaRPr>
          </a:p>
        </p:txBody>
      </p:sp>
      <p:sp>
        <p:nvSpPr>
          <p:cNvPr id="2" name="Rectangle 1"/>
          <p:cNvSpPr/>
          <p:nvPr/>
        </p:nvSpPr>
        <p:spPr>
          <a:xfrm>
            <a:off x="4800600" y="6248400"/>
            <a:ext cx="3591391" cy="369332"/>
          </a:xfrm>
          <a:prstGeom prst="rect">
            <a:avLst/>
          </a:prstGeom>
        </p:spPr>
        <p:txBody>
          <a:bodyPr wrap="square">
            <a:spAutoFit/>
          </a:bodyPr>
          <a:lstStyle/>
          <a:p>
            <a:r>
              <a:rPr lang="en-US" dirty="0"/>
              <a:t>Attributable Causes of Death</a:t>
            </a:r>
          </a:p>
        </p:txBody>
      </p:sp>
    </p:spTree>
    <p:extLst>
      <p:ext uri="{BB962C8B-B14F-4D97-AF65-F5344CB8AC3E}">
        <p14:creationId xmlns:p14="http://schemas.microsoft.com/office/powerpoint/2010/main" val="319737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Statewide Health Improvement Program (SHIP)</a:t>
            </a:r>
            <a:endParaRPr lang="en-US" sz="3200" dirty="0"/>
          </a:p>
        </p:txBody>
      </p:sp>
      <p:sp>
        <p:nvSpPr>
          <p:cNvPr id="5" name="Rectangle 4"/>
          <p:cNvSpPr/>
          <p:nvPr/>
        </p:nvSpPr>
        <p:spPr>
          <a:xfrm>
            <a:off x="422753" y="1447800"/>
            <a:ext cx="4572000" cy="4801314"/>
          </a:xfrm>
          <a:prstGeom prst="rect">
            <a:avLst/>
          </a:prstGeom>
        </p:spPr>
        <p:txBody>
          <a:bodyPr>
            <a:spAutoFit/>
          </a:bodyPr>
          <a:lstStyle/>
          <a:p>
            <a:r>
              <a:rPr lang="en-US" dirty="0" smtClean="0"/>
              <a:t>Locally-controlled, research-based strategies include:</a:t>
            </a:r>
            <a:endParaRPr lang="en-US" dirty="0"/>
          </a:p>
          <a:p>
            <a:endParaRPr lang="en-US" dirty="0" smtClean="0"/>
          </a:p>
          <a:p>
            <a:r>
              <a:rPr lang="en-US" dirty="0" smtClean="0"/>
              <a:t>• “</a:t>
            </a:r>
            <a:r>
              <a:rPr lang="en-US" dirty="0"/>
              <a:t>Farm to School” </a:t>
            </a:r>
            <a:r>
              <a:rPr lang="en-US" dirty="0" smtClean="0"/>
              <a:t>- kids </a:t>
            </a:r>
            <a:r>
              <a:rPr lang="en-US" dirty="0"/>
              <a:t>get healthy </a:t>
            </a:r>
            <a:r>
              <a:rPr lang="en-US" dirty="0" smtClean="0"/>
              <a:t>produce while </a:t>
            </a:r>
            <a:r>
              <a:rPr lang="en-US" dirty="0"/>
              <a:t>benefiting local </a:t>
            </a:r>
            <a:r>
              <a:rPr lang="en-US" dirty="0" smtClean="0"/>
              <a:t>farmers</a:t>
            </a:r>
            <a:endParaRPr lang="en-US" dirty="0"/>
          </a:p>
          <a:p>
            <a:endParaRPr lang="en-US" dirty="0" smtClean="0"/>
          </a:p>
          <a:p>
            <a:r>
              <a:rPr lang="en-US" dirty="0" smtClean="0"/>
              <a:t>• Support employers with comprehensive </a:t>
            </a:r>
            <a:r>
              <a:rPr lang="en-US" dirty="0"/>
              <a:t>workplace wellness </a:t>
            </a:r>
            <a:r>
              <a:rPr lang="en-US" dirty="0" smtClean="0"/>
              <a:t>(ROI up to 6:1)</a:t>
            </a:r>
          </a:p>
          <a:p>
            <a:endParaRPr lang="en-US" dirty="0" smtClean="0"/>
          </a:p>
          <a:p>
            <a:r>
              <a:rPr lang="en-US" dirty="0" smtClean="0"/>
              <a:t>• “</a:t>
            </a:r>
            <a:r>
              <a:rPr lang="en-US" dirty="0"/>
              <a:t>Complete Streets” </a:t>
            </a:r>
            <a:r>
              <a:rPr lang="en-US" dirty="0" smtClean="0"/>
              <a:t>- sidewalks </a:t>
            </a:r>
            <a:r>
              <a:rPr lang="en-US" dirty="0"/>
              <a:t>and </a:t>
            </a:r>
            <a:r>
              <a:rPr lang="en-US" dirty="0" smtClean="0"/>
              <a:t>crosswalks for to physical activity</a:t>
            </a:r>
            <a:endParaRPr lang="en-US" dirty="0"/>
          </a:p>
          <a:p>
            <a:endParaRPr lang="en-US" dirty="0" smtClean="0"/>
          </a:p>
          <a:p>
            <a:r>
              <a:rPr lang="en-US" dirty="0" smtClean="0"/>
              <a:t>• </a:t>
            </a:r>
            <a:r>
              <a:rPr lang="en-US" dirty="0"/>
              <a:t>Healthier eating and </a:t>
            </a:r>
            <a:r>
              <a:rPr lang="en-US" dirty="0" smtClean="0"/>
              <a:t>physical </a:t>
            </a:r>
            <a:r>
              <a:rPr lang="en-US" dirty="0"/>
              <a:t>activity in </a:t>
            </a:r>
            <a:r>
              <a:rPr lang="en-US" dirty="0" smtClean="0"/>
              <a:t>childcare settings</a:t>
            </a:r>
          </a:p>
          <a:p>
            <a:endParaRPr lang="en-US" dirty="0" smtClean="0"/>
          </a:p>
          <a:p>
            <a:r>
              <a:rPr lang="en-US" dirty="0" smtClean="0"/>
              <a:t>• Colleges and apartment buildings </a:t>
            </a:r>
          </a:p>
          <a:p>
            <a:r>
              <a:rPr lang="en-US" dirty="0" smtClean="0"/>
              <a:t>going tobacco-free</a:t>
            </a:r>
          </a:p>
        </p:txBody>
      </p:sp>
      <p:graphicFrame>
        <p:nvGraphicFramePr>
          <p:cNvPr id="6" name="Diagram 5"/>
          <p:cNvGraphicFramePr/>
          <p:nvPr>
            <p:extLst>
              <p:ext uri="{D42A27DB-BD31-4B8C-83A1-F6EECF244321}">
                <p14:modId xmlns:p14="http://schemas.microsoft.com/office/powerpoint/2010/main" val="2826784178"/>
              </p:ext>
            </p:extLst>
          </p:nvPr>
        </p:nvGraphicFramePr>
        <p:xfrm>
          <a:off x="4994753" y="1676400"/>
          <a:ext cx="3631223" cy="4160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3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 Washington County</a:t>
            </a:r>
            <a:endParaRPr lang="en-US" dirty="0"/>
          </a:p>
        </p:txBody>
      </p:sp>
      <p:sp>
        <p:nvSpPr>
          <p:cNvPr id="3" name="Content Placeholder 2"/>
          <p:cNvSpPr>
            <a:spLocks noGrp="1"/>
          </p:cNvSpPr>
          <p:nvPr>
            <p:ph sz="half" idx="1"/>
          </p:nvPr>
        </p:nvSpPr>
        <p:spPr/>
        <p:txBody>
          <a:bodyPr/>
          <a:lstStyle/>
          <a:p>
            <a:pPr marL="0" indent="0">
              <a:buNone/>
            </a:pPr>
            <a:r>
              <a:rPr lang="en-US" sz="2200" b="1" dirty="0"/>
              <a:t>Improving Water Access in Forest Lake Schools</a:t>
            </a:r>
          </a:p>
          <a:p>
            <a:r>
              <a:rPr lang="en-US" sz="2200" dirty="0"/>
              <a:t>3,100 Forest Lake-area students will have access to water bottle filling stations in schools.</a:t>
            </a:r>
          </a:p>
          <a:p>
            <a:r>
              <a:rPr lang="en-US" sz="2200" dirty="0"/>
              <a:t>Water access based on Alliance for a Healthier Generation’s assessment and planning tool</a:t>
            </a:r>
          </a:p>
          <a:p>
            <a:r>
              <a:rPr lang="en-US" sz="2200" dirty="0"/>
              <a:t>Increasing student access to water proved to be an early and quick strategic success for the District.</a:t>
            </a:r>
          </a:p>
          <a:p>
            <a:endParaRPr lang="en-US" sz="2400" dirty="0"/>
          </a:p>
        </p:txBody>
      </p:sp>
      <p:pic>
        <p:nvPicPr>
          <p:cNvPr id="5" name="Content Placeholder 4"/>
          <p:cNvPicPr>
            <a:picLocks noGrp="1" noChangeAspect="1"/>
          </p:cNvPicPr>
          <p:nvPr>
            <p:ph sz="half" idx="2"/>
          </p:nvPr>
        </p:nvPicPr>
        <p:blipFill>
          <a:blip r:embed="rId2"/>
          <a:stretch>
            <a:fillRect/>
          </a:stretch>
        </p:blipFill>
        <p:spPr>
          <a:xfrm>
            <a:off x="5273644" y="1436543"/>
            <a:ext cx="2356655" cy="51919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3182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 Goodhue County </a:t>
            </a:r>
            <a:endParaRPr lang="en-US" dirty="0"/>
          </a:p>
        </p:txBody>
      </p:sp>
      <p:sp>
        <p:nvSpPr>
          <p:cNvPr id="3" name="Content Placeholder 2"/>
          <p:cNvSpPr>
            <a:spLocks noGrp="1"/>
          </p:cNvSpPr>
          <p:nvPr>
            <p:ph sz="half" idx="1"/>
          </p:nvPr>
        </p:nvSpPr>
        <p:spPr/>
        <p:txBody>
          <a:bodyPr/>
          <a:lstStyle/>
          <a:p>
            <a:pPr marL="0" indent="0">
              <a:buNone/>
            </a:pPr>
            <a:r>
              <a:rPr lang="en-US" sz="2200" b="1" dirty="0"/>
              <a:t>Safe Biking in Zumbrota </a:t>
            </a:r>
            <a:endParaRPr lang="en-US" sz="2200" dirty="0"/>
          </a:p>
          <a:p>
            <a:endParaRPr lang="en-US" sz="2200" dirty="0"/>
          </a:p>
          <a:p>
            <a:r>
              <a:rPr lang="en-US" sz="2200" dirty="0"/>
              <a:t>Zumbrota </a:t>
            </a:r>
            <a:r>
              <a:rPr lang="en-US" sz="2200" dirty="0" err="1"/>
              <a:t>Bikeabout</a:t>
            </a:r>
            <a:r>
              <a:rPr lang="en-US" sz="2200" dirty="0"/>
              <a:t> used a 90-minute ride to determine safety &amp; improvement needs in the community </a:t>
            </a:r>
          </a:p>
          <a:p>
            <a:endParaRPr lang="en-US" sz="2200" dirty="0"/>
          </a:p>
          <a:p>
            <a:r>
              <a:rPr lang="en-US" sz="2200" dirty="0"/>
              <a:t>Discussion of findings at 11/14 Park Board will be used for Zumbrota Master Bicycle Plan </a:t>
            </a:r>
          </a:p>
          <a:p>
            <a:endParaRPr lang="en-US" sz="2200"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29151" y="1379897"/>
            <a:ext cx="3115586" cy="5305214"/>
          </a:xfrm>
          <a:prstGeom prst="rect">
            <a:avLst/>
          </a:prstGeom>
        </p:spPr>
      </p:pic>
    </p:spTree>
    <p:extLst>
      <p:ext uri="{BB962C8B-B14F-4D97-AF65-F5344CB8AC3E}">
        <p14:creationId xmlns:p14="http://schemas.microsoft.com/office/powerpoint/2010/main" val="2421621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 Olmsted County</a:t>
            </a:r>
            <a:endParaRPr lang="en-US" dirty="0"/>
          </a:p>
        </p:txBody>
      </p:sp>
      <p:sp>
        <p:nvSpPr>
          <p:cNvPr id="3" name="Content Placeholder 2"/>
          <p:cNvSpPr>
            <a:spLocks noGrp="1"/>
          </p:cNvSpPr>
          <p:nvPr>
            <p:ph sz="half" idx="1"/>
          </p:nvPr>
        </p:nvSpPr>
        <p:spPr/>
        <p:txBody>
          <a:bodyPr/>
          <a:lstStyle/>
          <a:p>
            <a:pPr marL="0" indent="0">
              <a:buNone/>
            </a:pPr>
            <a:r>
              <a:rPr lang="en-US" sz="2200" b="1" dirty="0"/>
              <a:t>Tobacco-free housing</a:t>
            </a:r>
            <a:endParaRPr lang="en-US" sz="2200" dirty="0"/>
          </a:p>
          <a:p>
            <a:r>
              <a:rPr lang="en-US" sz="2200" dirty="0"/>
              <a:t>County spent 2+ years developing Smoke-Free Multi-Housing policy and passed a smoke-free grounds policy</a:t>
            </a:r>
          </a:p>
          <a:p>
            <a:r>
              <a:rPr lang="en-US" sz="2200" dirty="0"/>
              <a:t>Improves quality of life for seniors, children, minority community and those in poverty</a:t>
            </a:r>
          </a:p>
          <a:p>
            <a:r>
              <a:rPr lang="en-US" sz="2200" dirty="0"/>
              <a:t>300 affordable housing units will now smoke free effective May 1, 2015 </a:t>
            </a:r>
          </a:p>
          <a:p>
            <a:endParaRPr lang="en-US" sz="2200" dirty="0"/>
          </a:p>
        </p:txBody>
      </p:sp>
      <p:pic>
        <p:nvPicPr>
          <p:cNvPr id="5" name="Picture 4"/>
          <p:cNvPicPr>
            <a:picLocks noChangeAspect="1"/>
          </p:cNvPicPr>
          <p:nvPr/>
        </p:nvPicPr>
        <p:blipFill>
          <a:blip r:embed="rId3"/>
          <a:stretch>
            <a:fillRect/>
          </a:stretch>
        </p:blipFill>
        <p:spPr>
          <a:xfrm>
            <a:off x="4555440" y="1905002"/>
            <a:ext cx="3102660" cy="41069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2895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Community &amp; Family Health</a:t>
            </a:r>
            <a:endParaRPr lang="en-US" dirty="0"/>
          </a:p>
        </p:txBody>
      </p:sp>
      <p:sp>
        <p:nvSpPr>
          <p:cNvPr id="14339" name="Content Placeholder 2"/>
          <p:cNvSpPr>
            <a:spLocks noGrp="1"/>
          </p:cNvSpPr>
          <p:nvPr>
            <p:ph idx="1"/>
          </p:nvPr>
        </p:nvSpPr>
        <p:spPr>
          <a:xfrm>
            <a:off x="228600" y="1401927"/>
            <a:ext cx="4648200" cy="4876800"/>
          </a:xfrm>
        </p:spPr>
        <p:txBody>
          <a:bodyPr/>
          <a:lstStyle/>
          <a:p>
            <a:pPr eaLnBrk="1" hangingPunct="1"/>
            <a:r>
              <a:rPr lang="en-US" sz="2800" dirty="0" smtClean="0"/>
              <a:t>An immunization program for preventable diseases</a:t>
            </a:r>
            <a:br>
              <a:rPr lang="en-US" sz="2800" dirty="0" smtClean="0"/>
            </a:br>
            <a:endParaRPr lang="en-US" sz="2800" dirty="0" smtClean="0"/>
          </a:p>
          <a:p>
            <a:pPr eaLnBrk="1" hangingPunct="1"/>
            <a:r>
              <a:rPr lang="en-US" sz="2800" dirty="0">
                <a:ea typeface="ＭＳ Ｐゴシック" charset="0"/>
              </a:rPr>
              <a:t>WIC </a:t>
            </a:r>
            <a:r>
              <a:rPr lang="en-US" sz="2800" dirty="0" smtClean="0">
                <a:ea typeface="ＭＳ Ｐゴシック" charset="0"/>
              </a:rPr>
              <a:t>Services providing access to nutritious food.</a:t>
            </a:r>
            <a:endParaRPr lang="en-US" sz="2800" dirty="0">
              <a:ea typeface="ＭＳ Ｐゴシック" charset="0"/>
            </a:endParaRPr>
          </a:p>
          <a:p>
            <a:pPr eaLnBrk="1" hangingPunct="1"/>
            <a:endParaRPr lang="en-US" sz="2800" dirty="0" smtClean="0"/>
          </a:p>
        </p:txBody>
      </p:sp>
      <p:grpSp>
        <p:nvGrpSpPr>
          <p:cNvPr id="3" name="Group 2"/>
          <p:cNvGrpSpPr/>
          <p:nvPr/>
        </p:nvGrpSpPr>
        <p:grpSpPr>
          <a:xfrm>
            <a:off x="4648200" y="1447802"/>
            <a:ext cx="4351641" cy="3420231"/>
            <a:chOff x="3733800" y="1884885"/>
            <a:chExt cx="5484191" cy="3948383"/>
          </a:xfrm>
        </p:grpSpPr>
        <p:graphicFrame>
          <p:nvGraphicFramePr>
            <p:cNvPr id="5" name="Object 13"/>
            <p:cNvGraphicFramePr>
              <a:graphicFrameLocks noChangeAspect="1"/>
            </p:cNvGraphicFramePr>
            <p:nvPr>
              <p:extLst>
                <p:ext uri="{D42A27DB-BD31-4B8C-83A1-F6EECF244321}">
                  <p14:modId xmlns:p14="http://schemas.microsoft.com/office/powerpoint/2010/main" val="2299012061"/>
                </p:ext>
              </p:extLst>
            </p:nvPr>
          </p:nvGraphicFramePr>
          <p:xfrm>
            <a:off x="3733800" y="1939130"/>
            <a:ext cx="5070475" cy="3894138"/>
          </p:xfrm>
          <a:graphic>
            <a:graphicData uri="http://schemas.openxmlformats.org/presentationml/2006/ole">
              <mc:AlternateContent xmlns:mc="http://schemas.openxmlformats.org/markup-compatibility/2006">
                <mc:Choice xmlns:v="urn:schemas-microsoft-com:vml" Requires="v">
                  <p:oleObj spid="_x0000_s30824" name="Chart" r:id="rId4" imgW="5295900" imgH="4064000" progId="MSGraph.Chart.8">
                    <p:embed followColorScheme="full"/>
                  </p:oleObj>
                </mc:Choice>
                <mc:Fallback>
                  <p:oleObj name="Chart" r:id="rId4" imgW="5295900" imgH="40640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939130"/>
                          <a:ext cx="5070475" cy="3894138"/>
                        </a:xfrm>
                        <a:prstGeom prst="rect">
                          <a:avLst/>
                        </a:prstGeom>
                        <a:noFill/>
                        <a:ln>
                          <a:noFill/>
                        </a:ln>
                        <a:effectLst/>
                        <a:extLst/>
                      </p:spPr>
                    </p:pic>
                  </p:oleObj>
                </mc:Fallback>
              </mc:AlternateContent>
            </a:graphicData>
          </a:graphic>
        </p:graphicFrame>
        <p:sp>
          <p:nvSpPr>
            <p:cNvPr id="6" name="Text Box 14"/>
            <p:cNvSpPr txBox="1">
              <a:spLocks noChangeArrowheads="1"/>
            </p:cNvSpPr>
            <p:nvPr/>
          </p:nvSpPr>
          <p:spPr bwMode="auto">
            <a:xfrm>
              <a:off x="7084392" y="1884885"/>
              <a:ext cx="2133599" cy="106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lgn="ctr" eaLnBrk="1" hangingPunct="1">
                <a:spcBef>
                  <a:spcPct val="0"/>
                </a:spcBef>
                <a:defRPr/>
              </a:pPr>
              <a:r>
                <a:rPr lang="en-US" sz="1800" dirty="0" smtClean="0">
                  <a:latin typeface="Arial" charset="0"/>
                </a:rPr>
                <a:t>Pneumococcal Vaccine</a:t>
              </a:r>
            </a:p>
            <a:p>
              <a:pPr algn="ctr" eaLnBrk="1" hangingPunct="1">
                <a:spcBef>
                  <a:spcPct val="0"/>
                </a:spcBef>
                <a:defRPr/>
              </a:pPr>
              <a:r>
                <a:rPr lang="en-US" sz="1800" dirty="0" smtClean="0">
                  <a:latin typeface="Arial" charset="0"/>
                </a:rPr>
                <a:t>Licensed</a:t>
              </a:r>
            </a:p>
          </p:txBody>
        </p:sp>
        <p:sp>
          <p:nvSpPr>
            <p:cNvPr id="7" name="Line 15"/>
            <p:cNvSpPr>
              <a:spLocks noChangeShapeType="1"/>
            </p:cNvSpPr>
            <p:nvPr/>
          </p:nvSpPr>
          <p:spPr bwMode="auto">
            <a:xfrm flipH="1">
              <a:off x="5751632" y="2363828"/>
              <a:ext cx="1143000" cy="457200"/>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pic>
        <p:nvPicPr>
          <p:cNvPr id="9" name="Picture 8" descr="wic_caselo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779" y="3810000"/>
            <a:ext cx="373402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71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368914"/>
            <a:ext cx="4419600" cy="338554"/>
          </a:xfrm>
          <a:prstGeom prst="rect">
            <a:avLst/>
          </a:prstGeom>
          <a:noFill/>
        </p:spPr>
        <p:txBody>
          <a:bodyPr wrap="square" rtlCol="0">
            <a:spAutoFit/>
          </a:bodyPr>
          <a:lstStyle/>
          <a:p>
            <a:r>
              <a:rPr lang="en-US" sz="1600" dirty="0" smtClean="0">
                <a:solidFill>
                  <a:schemeClr val="bg1">
                    <a:lumMod val="50000"/>
                  </a:schemeClr>
                </a:solidFill>
              </a:rPr>
              <a:t>Source: mncompass.org </a:t>
            </a:r>
          </a:p>
        </p:txBody>
      </p:sp>
      <p:sp>
        <p:nvSpPr>
          <p:cNvPr id="4" name="Title 3"/>
          <p:cNvSpPr>
            <a:spLocks noGrp="1"/>
          </p:cNvSpPr>
          <p:nvPr>
            <p:ph type="title"/>
          </p:nvPr>
        </p:nvSpPr>
        <p:spPr>
          <a:xfrm>
            <a:off x="457200" y="685800"/>
            <a:ext cx="8229600" cy="990600"/>
          </a:xfrm>
        </p:spPr>
        <p:txBody>
          <a:bodyPr>
            <a:normAutofit fontScale="90000"/>
          </a:bodyPr>
          <a:lstStyle/>
          <a:p>
            <a:r>
              <a:rPr lang="en-US" dirty="0" smtClean="0"/>
              <a:t>Advancing Health Equity</a:t>
            </a:r>
            <a:br>
              <a:rPr lang="en-US" dirty="0" smtClean="0"/>
            </a:br>
            <a:r>
              <a:rPr lang="en-US" dirty="0" smtClean="0"/>
              <a:t>50 years of growing diversity</a:t>
            </a:r>
            <a:endParaRPr lang="en-US" dirty="0"/>
          </a:p>
        </p:txBody>
      </p:sp>
      <p:graphicFrame>
        <p:nvGraphicFramePr>
          <p:cNvPr id="23" name="Content Placeholder 22"/>
          <p:cNvGraphicFramePr>
            <a:graphicFrameLocks noGrp="1"/>
          </p:cNvGraphicFramePr>
          <p:nvPr>
            <p:ph idx="1"/>
            <p:extLst/>
          </p:nvPr>
        </p:nvGraphicFramePr>
        <p:xfrm>
          <a:off x="498475" y="1828800"/>
          <a:ext cx="7350125" cy="4709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84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04800" y="1600200"/>
            <a:ext cx="8610600" cy="4876800"/>
          </a:xfrm>
        </p:spPr>
        <p:txBody>
          <a:bodyPr/>
          <a:lstStyle/>
          <a:p>
            <a:pPr marL="0" indent="0" algn="ctr" eaLnBrk="1" hangingPunct="1">
              <a:buNone/>
            </a:pPr>
            <a:endParaRPr lang="en-US" sz="4400" dirty="0"/>
          </a:p>
          <a:p>
            <a:pPr marL="0" indent="0" algn="ctr" eaLnBrk="1" hangingPunct="1">
              <a:buNone/>
            </a:pPr>
            <a:r>
              <a:rPr lang="en-US" sz="4400" dirty="0" smtClean="0"/>
              <a:t>“Public Health is what we, as a society, do collectively to assure the conditions in which people can be healthy.</a:t>
            </a:r>
          </a:p>
          <a:p>
            <a:pPr marL="0" indent="0" algn="ctr" eaLnBrk="1" hangingPunct="1">
              <a:buNone/>
            </a:pPr>
            <a:r>
              <a:rPr lang="en-US" sz="2800" dirty="0" smtClean="0"/>
              <a:t>Institute of Medicine</a:t>
            </a:r>
          </a:p>
        </p:txBody>
      </p:sp>
    </p:spTree>
    <p:extLst>
      <p:ext uri="{BB962C8B-B14F-4D97-AF65-F5344CB8AC3E}">
        <p14:creationId xmlns:p14="http://schemas.microsoft.com/office/powerpoint/2010/main" val="43610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 Center for Health Equity</a:t>
            </a:r>
            <a:endParaRPr lang="en-US" dirty="0"/>
          </a:p>
        </p:txBody>
      </p:sp>
      <p:sp>
        <p:nvSpPr>
          <p:cNvPr id="14339" name="Content Placeholder 2"/>
          <p:cNvSpPr>
            <a:spLocks noGrp="1"/>
          </p:cNvSpPr>
          <p:nvPr>
            <p:ph idx="1"/>
          </p:nvPr>
        </p:nvSpPr>
        <p:spPr/>
        <p:txBody>
          <a:bodyPr/>
          <a:lstStyle/>
          <a:p>
            <a:pPr marL="0" indent="0" eaLnBrk="1" hangingPunct="1">
              <a:buNone/>
            </a:pPr>
            <a:r>
              <a:rPr lang="en-US" dirty="0" smtClean="0">
                <a:latin typeface="Arial" charset="0"/>
                <a:ea typeface="ＭＳ Ｐゴシック" charset="0"/>
              </a:rPr>
              <a:t> A focus on Health Equity</a:t>
            </a:r>
            <a:endParaRPr lang="en-US" dirty="0">
              <a:latin typeface="Arial" charset="0"/>
              <a:ea typeface="ＭＳ Ｐゴシック" charset="0"/>
            </a:endParaRPr>
          </a:p>
          <a:p>
            <a:pPr eaLnBrk="1" hangingPunct="1"/>
            <a:endParaRPr lang="en-US" dirty="0" smtClean="0"/>
          </a:p>
        </p:txBody>
      </p:sp>
      <p:pic>
        <p:nvPicPr>
          <p:cNvPr id="28722"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86" y="2272602"/>
            <a:ext cx="6148194" cy="201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544079" y="3886200"/>
            <a:ext cx="3298032" cy="2707341"/>
            <a:chOff x="2514600" y="2743200"/>
            <a:chExt cx="5410200" cy="3886200"/>
          </a:xfrm>
        </p:grpSpPr>
        <p:sp>
          <p:nvSpPr>
            <p:cNvPr id="4" name="Rectangle 2"/>
            <p:cNvSpPr>
              <a:spLocks noChangeArrowheads="1"/>
            </p:cNvSpPr>
            <p:nvPr/>
          </p:nvSpPr>
          <p:spPr bwMode="auto">
            <a:xfrm>
              <a:off x="2514600" y="2743200"/>
              <a:ext cx="5410200" cy="3886200"/>
            </a:xfrm>
            <a:prstGeom prst="rect">
              <a:avLst/>
            </a:prstGeom>
            <a:solidFill>
              <a:schemeClr val="tx1"/>
            </a:solidFill>
            <a:ln w="25400">
              <a:solidFill>
                <a:srgbClr val="0099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pic>
          <p:nvPicPr>
            <p:cNvPr id="5" name="Picture 4" descr="BXP36347s"/>
            <p:cNvPicPr>
              <a:picLocks noChangeAspect="1" noChangeArrowheads="1"/>
            </p:cNvPicPr>
            <p:nvPr/>
          </p:nvPicPr>
          <p:blipFill>
            <a:blip r:embed="rId4" cstate="print">
              <a:extLst>
                <a:ext uri="{28A0092B-C50C-407E-A947-70E740481C1C}">
                  <a14:useLocalDpi xmlns:a14="http://schemas.microsoft.com/office/drawing/2010/main" val="0"/>
                </a:ext>
              </a:extLst>
            </a:blip>
            <a:srcRect r="-8954"/>
            <a:stretch>
              <a:fillRect/>
            </a:stretch>
          </p:blipFill>
          <p:spPr bwMode="auto">
            <a:xfrm>
              <a:off x="2730500" y="2895600"/>
              <a:ext cx="15367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uplewalking photo file"/>
            <p:cNvPicPr>
              <a:picLocks noChangeAspect="1" noChangeArrowheads="1"/>
            </p:cNvPicPr>
            <p:nvPr/>
          </p:nvPicPr>
          <p:blipFill>
            <a:blip r:embed="rId5" cstate="print">
              <a:extLst>
                <a:ext uri="{28A0092B-C50C-407E-A947-70E740481C1C}">
                  <a14:useLocalDpi xmlns:a14="http://schemas.microsoft.com/office/drawing/2010/main" val="0"/>
                </a:ext>
              </a:extLst>
            </a:blip>
            <a:srcRect l="-2249"/>
            <a:stretch>
              <a:fillRect/>
            </a:stretch>
          </p:blipFill>
          <p:spPr bwMode="auto">
            <a:xfrm>
              <a:off x="6248400" y="2895600"/>
              <a:ext cx="1476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XP36414s"/>
            <p:cNvPicPr>
              <a:picLocks noChangeAspect="1" noChangeArrowheads="1"/>
            </p:cNvPicPr>
            <p:nvPr/>
          </p:nvPicPr>
          <p:blipFill>
            <a:blip r:embed="rId6" cstate="print">
              <a:extLst>
                <a:ext uri="{28A0092B-C50C-407E-A947-70E740481C1C}">
                  <a14:useLocalDpi xmlns:a14="http://schemas.microsoft.com/office/drawing/2010/main" val="0"/>
                </a:ext>
              </a:extLst>
            </a:blip>
            <a:srcRect t="-1021" r="19119" b="-830"/>
            <a:stretch>
              <a:fillRect/>
            </a:stretch>
          </p:blipFill>
          <p:spPr bwMode="auto">
            <a:xfrm>
              <a:off x="6248400" y="4572000"/>
              <a:ext cx="14906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XP36364s"/>
            <p:cNvPicPr>
              <a:picLocks noChangeAspect="1" noChangeArrowheads="1"/>
            </p:cNvPicPr>
            <p:nvPr/>
          </p:nvPicPr>
          <p:blipFill>
            <a:blip r:embed="rId7" cstate="print">
              <a:extLst>
                <a:ext uri="{28A0092B-C50C-407E-A947-70E740481C1C}">
                  <a14:useLocalDpi xmlns:a14="http://schemas.microsoft.com/office/drawing/2010/main" val="0"/>
                </a:ext>
              </a:extLst>
            </a:blip>
            <a:srcRect t="10713"/>
            <a:stretch>
              <a:fillRect/>
            </a:stretch>
          </p:blipFill>
          <p:spPr bwMode="auto">
            <a:xfrm>
              <a:off x="2705100" y="4572000"/>
              <a:ext cx="1409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ealinglogo FINAL 2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2895600"/>
              <a:ext cx="21907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837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Vital Records and Mortuary Science</a:t>
            </a:r>
            <a:endParaRPr lang="en-US" dirty="0"/>
          </a:p>
        </p:txBody>
      </p:sp>
      <p:sp>
        <p:nvSpPr>
          <p:cNvPr id="14339" name="Content Placeholder 2"/>
          <p:cNvSpPr>
            <a:spLocks noGrp="1"/>
          </p:cNvSpPr>
          <p:nvPr>
            <p:ph idx="1"/>
          </p:nvPr>
        </p:nvSpPr>
        <p:spPr/>
        <p:txBody>
          <a:bodyPr/>
          <a:lstStyle/>
          <a:p>
            <a:pPr marL="0" indent="0" eaLnBrk="1" hangingPunct="1">
              <a:buNone/>
            </a:pPr>
            <a:r>
              <a:rPr lang="en-US" sz="2800" dirty="0" smtClean="0"/>
              <a:t>Birth and death certificates</a:t>
            </a:r>
          </a:p>
          <a:p>
            <a:pPr marL="0" indent="0" eaLnBrk="1" hangingPunct="1">
              <a:buNone/>
            </a:pPr>
            <a:endParaRPr lang="en-US" sz="2800" dirty="0" smtClean="0"/>
          </a:p>
          <a:p>
            <a:pPr eaLnBrk="1" hangingPunct="1"/>
            <a:endParaRPr lang="en-US" sz="2800" dirty="0" smtClean="0"/>
          </a:p>
        </p:txBody>
      </p:sp>
      <p:grpSp>
        <p:nvGrpSpPr>
          <p:cNvPr id="3" name="Group 2"/>
          <p:cNvGrpSpPr/>
          <p:nvPr/>
        </p:nvGrpSpPr>
        <p:grpSpPr>
          <a:xfrm>
            <a:off x="594269" y="2121030"/>
            <a:ext cx="7254331" cy="2132059"/>
            <a:chOff x="1828800" y="3200400"/>
            <a:chExt cx="6746875" cy="2197100"/>
          </a:xfrm>
        </p:grpSpPr>
        <p:pic>
          <p:nvPicPr>
            <p:cNvPr id="4" name="Picture 4" descr="MPj028936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00400"/>
              <a:ext cx="334486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Pj020168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00400"/>
              <a:ext cx="33178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594269" y="4800602"/>
            <a:ext cx="5196931" cy="954107"/>
          </a:xfrm>
          <a:prstGeom prst="rect">
            <a:avLst/>
          </a:prstGeom>
        </p:spPr>
        <p:txBody>
          <a:bodyPr wrap="square">
            <a:spAutoFit/>
          </a:bodyPr>
          <a:lstStyle/>
          <a:p>
            <a:pPr marL="0" indent="0" eaLnBrk="1" hangingPunct="1">
              <a:buNone/>
            </a:pPr>
            <a:r>
              <a:rPr lang="en-US" sz="2800" dirty="0">
                <a:latin typeface="+mn-lt"/>
              </a:rPr>
              <a:t>Assurance that the dead are disposed of safely</a:t>
            </a:r>
          </a:p>
        </p:txBody>
      </p:sp>
      <p:pic>
        <p:nvPicPr>
          <p:cNvPr id="8" name="Picture 6" descr="ec7431-001"/>
          <p:cNvPicPr>
            <a:picLocks noChangeAspect="1" noChangeArrowheads="1"/>
          </p:cNvPicPr>
          <p:nvPr/>
        </p:nvPicPr>
        <p:blipFill>
          <a:blip r:embed="rId5">
            <a:extLst>
              <a:ext uri="{28A0092B-C50C-407E-A947-70E740481C1C}">
                <a14:useLocalDpi xmlns:a14="http://schemas.microsoft.com/office/drawing/2010/main" val="0"/>
              </a:ext>
            </a:extLst>
          </a:blip>
          <a:srcRect t="38750"/>
          <a:stretch>
            <a:fillRect/>
          </a:stretch>
        </p:blipFill>
        <p:spPr bwMode="auto">
          <a:xfrm>
            <a:off x="5562600" y="4524444"/>
            <a:ext cx="2720429" cy="229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7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MDH Budget</a:t>
            </a:r>
          </a:p>
        </p:txBody>
      </p:sp>
      <p:graphicFrame>
        <p:nvGraphicFramePr>
          <p:cNvPr id="3" name="Object 3"/>
          <p:cNvGraphicFramePr>
            <a:graphicFrameLocks noGrp="1"/>
          </p:cNvGraphicFramePr>
          <p:nvPr>
            <p:extLst>
              <p:ext uri="{D42A27DB-BD31-4B8C-83A1-F6EECF244321}">
                <p14:modId xmlns:p14="http://schemas.microsoft.com/office/powerpoint/2010/main" val="3666885992"/>
              </p:ext>
            </p:extLst>
          </p:nvPr>
        </p:nvGraphicFramePr>
        <p:xfrm>
          <a:off x="50800" y="1422400"/>
          <a:ext cx="9055100" cy="528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185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General Fund Budget is Spent</a:t>
            </a:r>
            <a:endParaRPr lang="en-US" dirty="0"/>
          </a:p>
        </p:txBody>
      </p:sp>
      <p:graphicFrame>
        <p:nvGraphicFramePr>
          <p:cNvPr id="3" name="Chart 2"/>
          <p:cNvGraphicFramePr/>
          <p:nvPr>
            <p:extLst>
              <p:ext uri="{D42A27DB-BD31-4B8C-83A1-F6EECF244321}">
                <p14:modId xmlns:p14="http://schemas.microsoft.com/office/powerpoint/2010/main" val="4196798305"/>
              </p:ext>
            </p:extLst>
          </p:nvPr>
        </p:nvGraphicFramePr>
        <p:xfrm>
          <a:off x="1524000" y="1524000"/>
          <a:ext cx="6096000" cy="474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425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Staffing </a:t>
            </a:r>
            <a:endParaRPr lang="en-US" dirty="0"/>
          </a:p>
        </p:txBody>
      </p:sp>
      <p:sp>
        <p:nvSpPr>
          <p:cNvPr id="3" name="Content Placeholder 2"/>
          <p:cNvSpPr>
            <a:spLocks noGrp="1"/>
          </p:cNvSpPr>
          <p:nvPr>
            <p:ph idx="1"/>
          </p:nvPr>
        </p:nvSpPr>
        <p:spPr>
          <a:xfrm>
            <a:off x="457200" y="1295400"/>
            <a:ext cx="8229600" cy="5181600"/>
          </a:xfrm>
        </p:spPr>
        <p:txBody>
          <a:bodyPr/>
          <a:lstStyle/>
          <a:p>
            <a:pPr marL="0" indent="0">
              <a:buNone/>
            </a:pPr>
            <a:endParaRPr lang="en-US" sz="1600" dirty="0" smtClean="0">
              <a:solidFill>
                <a:schemeClr val="bg2">
                  <a:lumMod val="25000"/>
                </a:schemeClr>
              </a:solidFill>
            </a:endParaRPr>
          </a:p>
          <a:p>
            <a:pPr marL="0" indent="0">
              <a:buNone/>
            </a:pPr>
            <a:r>
              <a:rPr lang="en-US" sz="3200" b="1" dirty="0" smtClean="0"/>
              <a:t>Base </a:t>
            </a:r>
            <a:r>
              <a:rPr lang="en-US" sz="3200" b="1" dirty="0"/>
              <a:t>FY </a:t>
            </a:r>
            <a:r>
              <a:rPr lang="en-US" sz="3200" b="1" dirty="0" smtClean="0"/>
              <a:t>2016-17 </a:t>
            </a:r>
            <a:r>
              <a:rPr lang="en-US" sz="3200" b="1" dirty="0"/>
              <a:t>MDH Staffing Levels </a:t>
            </a:r>
          </a:p>
          <a:p>
            <a:endParaRPr lang="en-US" sz="3200" b="1" dirty="0" smtClean="0"/>
          </a:p>
          <a:p>
            <a:r>
              <a:rPr lang="en-US" sz="3200" b="1" dirty="0" smtClean="0"/>
              <a:t>Total </a:t>
            </a:r>
            <a:r>
              <a:rPr lang="en-US" sz="3200" b="1" dirty="0"/>
              <a:t>FTEs: </a:t>
            </a:r>
            <a:r>
              <a:rPr lang="en-US" sz="3200" b="1" dirty="0" smtClean="0"/>
              <a:t>1,309</a:t>
            </a:r>
            <a:endParaRPr lang="en-US" sz="3200" b="1" dirty="0"/>
          </a:p>
          <a:p>
            <a:endParaRPr lang="en-US" sz="3200" b="1" dirty="0" smtClean="0"/>
          </a:p>
          <a:p>
            <a:r>
              <a:rPr lang="en-US" sz="3200" b="1" dirty="0" smtClean="0"/>
              <a:t>General </a:t>
            </a:r>
            <a:r>
              <a:rPr lang="en-US" sz="3200" b="1" dirty="0"/>
              <a:t>Fund FTEs: </a:t>
            </a:r>
            <a:r>
              <a:rPr lang="en-US" sz="3200" b="1" dirty="0" smtClean="0"/>
              <a:t>128 (9.8%) </a:t>
            </a:r>
            <a:endParaRPr lang="en-US" sz="3200" b="1" dirty="0"/>
          </a:p>
          <a:p>
            <a:endParaRPr lang="en-US" dirty="0"/>
          </a:p>
        </p:txBody>
      </p:sp>
    </p:spTree>
    <p:extLst>
      <p:ext uri="{BB962C8B-B14F-4D97-AF65-F5344CB8AC3E}">
        <p14:creationId xmlns:p14="http://schemas.microsoft.com/office/powerpoint/2010/main" val="189192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Largest Sources of Federal Funding</a:t>
            </a:r>
            <a:br>
              <a:rPr lang="en-US" dirty="0"/>
            </a:br>
            <a:r>
              <a:rPr lang="en-US" dirty="0" smtClean="0"/>
              <a:t>2016-17</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4672014"/>
              </p:ext>
            </p:extLst>
          </p:nvPr>
        </p:nvGraphicFramePr>
        <p:xfrm>
          <a:off x="0" y="1828799"/>
          <a:ext cx="9159766" cy="4933174"/>
        </p:xfrm>
        <a:graphic>
          <a:graphicData uri="http://schemas.openxmlformats.org/drawingml/2006/table">
            <a:tbl>
              <a:tblPr firstRow="1" bandRow="1">
                <a:tableStyleId>{5C22544A-7EE6-4342-B048-85BDC9FD1C3A}</a:tableStyleId>
              </a:tblPr>
              <a:tblGrid>
                <a:gridCol w="6785012"/>
                <a:gridCol w="2374754"/>
              </a:tblGrid>
              <a:tr h="742174">
                <a:tc>
                  <a:txBody>
                    <a:bodyPr/>
                    <a:lstStyle/>
                    <a:p>
                      <a:r>
                        <a:rPr lang="en-US" sz="2400" dirty="0" smtClean="0">
                          <a:solidFill>
                            <a:schemeClr val="bg1"/>
                          </a:solidFill>
                        </a:rPr>
                        <a:t>Federal Agency </a:t>
                      </a:r>
                      <a:endParaRPr lang="en-US" sz="2400" dirty="0">
                        <a:solidFill>
                          <a:schemeClr val="bg1"/>
                        </a:solidFill>
                      </a:endParaRPr>
                    </a:p>
                  </a:txBody>
                  <a:tcPr/>
                </a:tc>
                <a:tc>
                  <a:txBody>
                    <a:bodyPr/>
                    <a:lstStyle/>
                    <a:p>
                      <a:r>
                        <a:rPr lang="en-US" sz="2400" dirty="0" smtClean="0">
                          <a:solidFill>
                            <a:schemeClr val="bg1"/>
                          </a:solidFill>
                        </a:rPr>
                        <a:t>Amount</a:t>
                      </a:r>
                      <a:endParaRPr lang="en-US" sz="2400" dirty="0">
                        <a:solidFill>
                          <a:schemeClr val="bg1"/>
                        </a:solidFill>
                      </a:endParaRPr>
                    </a:p>
                  </a:txBody>
                  <a:tcPr/>
                </a:tc>
              </a:tr>
              <a:tr h="685800">
                <a:tc>
                  <a:txBody>
                    <a:bodyPr/>
                    <a:lstStyle/>
                    <a:p>
                      <a:r>
                        <a:rPr lang="en-US" sz="2200" dirty="0" smtClean="0"/>
                        <a:t>US Department of Agriculture</a:t>
                      </a:r>
                      <a:r>
                        <a:rPr lang="en-US" sz="2200" baseline="0" dirty="0" smtClean="0"/>
                        <a:t> (WIC)</a:t>
                      </a:r>
                      <a:endParaRPr lang="en-US" sz="2200" dirty="0"/>
                    </a:p>
                  </a:txBody>
                  <a:tcPr/>
                </a:tc>
                <a:tc>
                  <a:txBody>
                    <a:bodyPr/>
                    <a:lstStyle/>
                    <a:p>
                      <a:r>
                        <a:rPr lang="en-US" sz="2200" dirty="0" smtClean="0"/>
                        <a:t>$240 million</a:t>
                      </a:r>
                      <a:endParaRPr lang="en-US" sz="2200" dirty="0"/>
                    </a:p>
                  </a:txBody>
                  <a:tcPr/>
                </a:tc>
              </a:tr>
              <a:tr h="685800">
                <a:tc>
                  <a:txBody>
                    <a:bodyPr/>
                    <a:lstStyle/>
                    <a:p>
                      <a:r>
                        <a:rPr lang="en-US" sz="2200" baseline="0" dirty="0" smtClean="0"/>
                        <a:t>Centers for Disease Control (CDC) </a:t>
                      </a:r>
                      <a:endParaRPr lang="en-US" sz="2200" dirty="0"/>
                    </a:p>
                  </a:txBody>
                  <a:tcPr/>
                </a:tc>
                <a:tc>
                  <a:txBody>
                    <a:bodyPr/>
                    <a:lstStyle/>
                    <a:p>
                      <a:r>
                        <a:rPr lang="en-US" sz="2200" dirty="0" smtClean="0"/>
                        <a:t>$119 million</a:t>
                      </a:r>
                      <a:endParaRPr lang="en-US" sz="2200" dirty="0"/>
                    </a:p>
                  </a:txBody>
                  <a:tcPr/>
                </a:tc>
              </a:tr>
              <a:tr h="685800">
                <a:tc>
                  <a:txBody>
                    <a:bodyPr/>
                    <a:lstStyle/>
                    <a:p>
                      <a:r>
                        <a:rPr lang="en-US" sz="2200" dirty="0" smtClean="0"/>
                        <a:t>Centers</a:t>
                      </a:r>
                      <a:r>
                        <a:rPr lang="en-US" sz="2200" baseline="0" dirty="0" smtClean="0"/>
                        <a:t> for Medicare and Medicaid Services (CMS)</a:t>
                      </a:r>
                      <a:endParaRPr lang="en-US" sz="2200" dirty="0"/>
                    </a:p>
                  </a:txBody>
                  <a:tcPr/>
                </a:tc>
                <a:tc>
                  <a:txBody>
                    <a:bodyPr/>
                    <a:lstStyle/>
                    <a:p>
                      <a:r>
                        <a:rPr lang="en-US" sz="2200" dirty="0" smtClean="0"/>
                        <a:t>$41 million</a:t>
                      </a:r>
                      <a:endParaRPr lang="en-US" sz="2200" dirty="0"/>
                    </a:p>
                  </a:txBody>
                  <a:tcPr/>
                </a:tc>
              </a:tr>
              <a:tr h="685800">
                <a:tc>
                  <a:txBody>
                    <a:bodyPr/>
                    <a:lstStyle/>
                    <a:p>
                      <a:r>
                        <a:rPr lang="en-US" sz="2200" dirty="0" smtClean="0"/>
                        <a:t>Health Resources and Services Administration (HRSA)</a:t>
                      </a:r>
                      <a:endParaRPr lang="en-US" sz="2200" dirty="0"/>
                    </a:p>
                  </a:txBody>
                  <a:tcPr/>
                </a:tc>
                <a:tc>
                  <a:txBody>
                    <a:bodyPr/>
                    <a:lstStyle/>
                    <a:p>
                      <a:r>
                        <a:rPr lang="en-US" sz="2200" dirty="0" smtClean="0"/>
                        <a:t>$38 million</a:t>
                      </a:r>
                      <a:endParaRPr lang="en-US" sz="2200" dirty="0"/>
                    </a:p>
                  </a:txBody>
                  <a:tcPr/>
                </a:tc>
              </a:tr>
              <a:tr h="685800">
                <a:tc>
                  <a:txBody>
                    <a:bodyPr/>
                    <a:lstStyle/>
                    <a:p>
                      <a:r>
                        <a:rPr lang="en-US" sz="2200" dirty="0" smtClean="0"/>
                        <a:t>Department of Health and</a:t>
                      </a:r>
                      <a:r>
                        <a:rPr lang="en-US" sz="2200" baseline="0" dirty="0" smtClean="0"/>
                        <a:t> Human Services (other)</a:t>
                      </a:r>
                      <a:endParaRPr lang="en-US" sz="2200" dirty="0"/>
                    </a:p>
                  </a:txBody>
                  <a:tcPr/>
                </a:tc>
                <a:tc>
                  <a:txBody>
                    <a:bodyPr/>
                    <a:lstStyle/>
                    <a:p>
                      <a:r>
                        <a:rPr lang="en-US" sz="2200" dirty="0" smtClean="0"/>
                        <a:t>$34</a:t>
                      </a:r>
                      <a:r>
                        <a:rPr lang="en-US" sz="2200" baseline="0" dirty="0" smtClean="0"/>
                        <a:t> million</a:t>
                      </a:r>
                      <a:endParaRPr lang="en-US" sz="2200" dirty="0"/>
                    </a:p>
                  </a:txBody>
                  <a:tcPr/>
                </a:tc>
              </a:tr>
              <a:tr h="685800">
                <a:tc>
                  <a:txBody>
                    <a:bodyPr/>
                    <a:lstStyle/>
                    <a:p>
                      <a:r>
                        <a:rPr lang="en-US" sz="2200" dirty="0" smtClean="0"/>
                        <a:t>Environmental Protection Agency (EPA)</a:t>
                      </a:r>
                      <a:endParaRPr lang="en-US" sz="2200" dirty="0"/>
                    </a:p>
                  </a:txBody>
                  <a:tcPr/>
                </a:tc>
                <a:tc>
                  <a:txBody>
                    <a:bodyPr/>
                    <a:lstStyle/>
                    <a:p>
                      <a:r>
                        <a:rPr lang="en-US" sz="2200" dirty="0" smtClean="0"/>
                        <a:t>$20 million</a:t>
                      </a:r>
                      <a:endParaRPr lang="en-US" sz="2200" dirty="0"/>
                    </a:p>
                  </a:txBody>
                  <a:tcPr/>
                </a:tc>
              </a:tr>
            </a:tbl>
          </a:graphicData>
        </a:graphic>
      </p:graphicFrame>
    </p:spTree>
    <p:extLst>
      <p:ext uri="{BB962C8B-B14F-4D97-AF65-F5344CB8AC3E}">
        <p14:creationId xmlns:p14="http://schemas.microsoft.com/office/powerpoint/2010/main" val="259081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MDH Sections Most Reliant on </a:t>
            </a:r>
            <a:br>
              <a:rPr lang="en-US" dirty="0"/>
            </a:br>
            <a:r>
              <a:rPr lang="en-US" dirty="0"/>
              <a:t>Federal Funds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5618474"/>
              </p:ext>
            </p:extLst>
          </p:nvPr>
        </p:nvGraphicFramePr>
        <p:xfrm>
          <a:off x="0" y="1676400"/>
          <a:ext cx="9144000" cy="4693370"/>
        </p:xfrm>
        <a:graphic>
          <a:graphicData uri="http://schemas.openxmlformats.org/drawingml/2006/table">
            <a:tbl>
              <a:tblPr firstRow="1" bandRow="1">
                <a:tableStyleId>{5C22544A-7EE6-4342-B048-85BDC9FD1C3A}</a:tableStyleId>
              </a:tblPr>
              <a:tblGrid>
                <a:gridCol w="6705600"/>
                <a:gridCol w="2438400"/>
              </a:tblGrid>
              <a:tr h="1310078">
                <a:tc>
                  <a:txBody>
                    <a:bodyPr/>
                    <a:lstStyle/>
                    <a:p>
                      <a:r>
                        <a:rPr lang="en-US" sz="2400" dirty="0" smtClean="0">
                          <a:solidFill>
                            <a:schemeClr val="bg1"/>
                          </a:solidFill>
                        </a:rPr>
                        <a:t>Section</a:t>
                      </a:r>
                      <a:endParaRPr lang="en-US" sz="2400" dirty="0">
                        <a:solidFill>
                          <a:schemeClr val="bg1"/>
                        </a:solidFill>
                      </a:endParaRPr>
                    </a:p>
                  </a:txBody>
                  <a:tcPr marL="91441" marR="91441" marT="45726" marB="45726"/>
                </a:tc>
                <a:tc>
                  <a:txBody>
                    <a:bodyPr/>
                    <a:lstStyle/>
                    <a:p>
                      <a:r>
                        <a:rPr lang="en-US" sz="2400" dirty="0" smtClean="0">
                          <a:solidFill>
                            <a:schemeClr val="bg1"/>
                          </a:solidFill>
                        </a:rPr>
                        <a:t>% of</a:t>
                      </a:r>
                      <a:r>
                        <a:rPr lang="en-US" sz="2400" baseline="0" dirty="0" smtClean="0">
                          <a:solidFill>
                            <a:schemeClr val="bg1"/>
                          </a:solidFill>
                        </a:rPr>
                        <a:t> Funding from Federal Sources</a:t>
                      </a:r>
                      <a:endParaRPr lang="en-US" sz="2400" dirty="0">
                        <a:solidFill>
                          <a:schemeClr val="bg1"/>
                        </a:solidFill>
                      </a:endParaRPr>
                    </a:p>
                  </a:txBody>
                  <a:tcPr marL="91441" marR="91441" marT="45726" marB="45726"/>
                </a:tc>
              </a:tr>
              <a:tr h="731520">
                <a:tc>
                  <a:txBody>
                    <a:bodyPr/>
                    <a:lstStyle/>
                    <a:p>
                      <a:r>
                        <a:rPr lang="en-US" sz="2400" dirty="0" smtClean="0"/>
                        <a:t>Office of Emergency Preparedness</a:t>
                      </a:r>
                      <a:endParaRPr lang="en-US" sz="2400" dirty="0"/>
                    </a:p>
                  </a:txBody>
                  <a:tcPr marL="91441" marR="91441" marT="45726" marB="45726"/>
                </a:tc>
                <a:tc>
                  <a:txBody>
                    <a:bodyPr/>
                    <a:lstStyle/>
                    <a:p>
                      <a:pPr algn="r"/>
                      <a:r>
                        <a:rPr lang="en-US" sz="2400" dirty="0" smtClean="0"/>
                        <a:t>98%</a:t>
                      </a:r>
                      <a:endParaRPr lang="en-US" sz="2400" dirty="0"/>
                    </a:p>
                  </a:txBody>
                  <a:tcPr marL="91441" marR="91441" marT="45726" marB="45726"/>
                </a:tc>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Infectious Disease Epidemiology</a:t>
                      </a:r>
                      <a:r>
                        <a:rPr lang="en-US" sz="2400" baseline="0" dirty="0" smtClean="0"/>
                        <a:t> Prevention and Control</a:t>
                      </a:r>
                      <a:endParaRPr lang="en-US" sz="2400" dirty="0" smtClean="0"/>
                    </a:p>
                    <a:p>
                      <a:endParaRPr lang="en-US" sz="2400" dirty="0"/>
                    </a:p>
                  </a:txBody>
                  <a:tcPr marL="91441" marR="91441" marT="45726" marB="45726"/>
                </a:tc>
                <a:tc>
                  <a:txBody>
                    <a:bodyPr/>
                    <a:lstStyle/>
                    <a:p>
                      <a:pPr algn="r"/>
                      <a:r>
                        <a:rPr lang="en-US" sz="2400" dirty="0" smtClean="0"/>
                        <a:t>85%</a:t>
                      </a:r>
                      <a:endParaRPr lang="en-US" sz="2400" dirty="0"/>
                    </a:p>
                  </a:txBody>
                  <a:tcPr marL="91441" marR="91441" marT="45726" marB="45726"/>
                </a:tc>
              </a:tr>
              <a:tr h="731520">
                <a:tc>
                  <a:txBody>
                    <a:bodyPr/>
                    <a:lstStyle/>
                    <a:p>
                      <a:r>
                        <a:rPr lang="en-US" sz="2400" dirty="0" smtClean="0"/>
                        <a:t>Community and Family</a:t>
                      </a:r>
                      <a:r>
                        <a:rPr lang="en-US" sz="2400" baseline="0" dirty="0" smtClean="0"/>
                        <a:t> Health</a:t>
                      </a:r>
                      <a:endParaRPr lang="en-US" sz="2400" dirty="0"/>
                    </a:p>
                  </a:txBody>
                  <a:tcPr marL="91441" marR="91441" marT="45726" marB="45726"/>
                </a:tc>
                <a:tc>
                  <a:txBody>
                    <a:bodyPr/>
                    <a:lstStyle/>
                    <a:p>
                      <a:pPr algn="r"/>
                      <a:r>
                        <a:rPr lang="en-US" sz="2400" dirty="0" smtClean="0"/>
                        <a:t>81%</a:t>
                      </a:r>
                      <a:endParaRPr lang="en-US" sz="2400" dirty="0"/>
                    </a:p>
                  </a:txBody>
                  <a:tcPr marL="91441" marR="91441" marT="45726" marB="45726"/>
                </a:tc>
              </a:tr>
              <a:tr h="731520">
                <a:tc>
                  <a:txBody>
                    <a:bodyPr/>
                    <a:lstStyle/>
                    <a:p>
                      <a:r>
                        <a:rPr lang="en-US" sz="2400" dirty="0" smtClean="0"/>
                        <a:t>Health Promotion and Chronic Disease</a:t>
                      </a:r>
                      <a:endParaRPr lang="en-US" sz="2400" dirty="0"/>
                    </a:p>
                  </a:txBody>
                  <a:tcPr marL="91441" marR="91441" marT="45726" marB="45726"/>
                </a:tc>
                <a:tc>
                  <a:txBody>
                    <a:bodyPr/>
                    <a:lstStyle/>
                    <a:p>
                      <a:pPr algn="r"/>
                      <a:r>
                        <a:rPr lang="en-US" sz="2400" dirty="0" smtClean="0"/>
                        <a:t>63%</a:t>
                      </a:r>
                      <a:endParaRPr lang="en-US" sz="2400" dirty="0"/>
                    </a:p>
                  </a:txBody>
                  <a:tcPr marL="91441" marR="91441" marT="45726" marB="45726"/>
                </a:tc>
              </a:tr>
            </a:tbl>
          </a:graphicData>
        </a:graphic>
      </p:graphicFrame>
    </p:spTree>
    <p:extLst>
      <p:ext uri="{BB962C8B-B14F-4D97-AF65-F5344CB8AC3E}">
        <p14:creationId xmlns:p14="http://schemas.microsoft.com/office/powerpoint/2010/main" val="185337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228600" y="901700"/>
            <a:ext cx="8839200" cy="5727700"/>
          </a:xfrm>
        </p:spPr>
        <p:txBody>
          <a:bodyPr/>
          <a:lstStyle/>
          <a:p>
            <a:pPr marL="0" indent="0" algn="ctr" defTabSz="912813">
              <a:buFont typeface="Arial" charset="0"/>
              <a:buNone/>
              <a:defRPr/>
            </a:pPr>
            <a:r>
              <a:rPr lang="en-US" sz="3600" dirty="0" smtClean="0">
                <a:latin typeface="+mj-lt"/>
                <a:ea typeface="ＭＳ Ｐゴシック" pitchFamily="34" charset="-128"/>
              </a:rPr>
              <a:t>“</a:t>
            </a:r>
            <a:r>
              <a:rPr lang="en-US" sz="3600" i="1" dirty="0" smtClean="0">
                <a:latin typeface="+mj-lt"/>
                <a:ea typeface="ＭＳ Ｐゴシック" pitchFamily="34" charset="-128"/>
              </a:rPr>
              <a:t>Public health is what we, as a society, do collectively to assure the conditions in which (all) people can be healthy.” </a:t>
            </a:r>
          </a:p>
          <a:p>
            <a:pPr marL="0" indent="0" algn="ctr" defTabSz="912813">
              <a:buFont typeface="Arial" charset="0"/>
              <a:buNone/>
              <a:defRPr/>
            </a:pPr>
            <a:r>
              <a:rPr lang="en-US" sz="1800" dirty="0" smtClean="0"/>
              <a:t>-Institute of Medicine (1988),  </a:t>
            </a:r>
            <a:r>
              <a:rPr lang="en-US" sz="1800" i="1" dirty="0" smtClean="0"/>
              <a:t>Future of Public Health</a:t>
            </a:r>
            <a:endParaRPr lang="en-US" sz="1800" dirty="0" smtClean="0"/>
          </a:p>
          <a:p>
            <a:pPr marL="0" indent="0" defTabSz="912813">
              <a:buFont typeface="Arial" charset="0"/>
              <a:buNone/>
              <a:defRPr/>
            </a:pPr>
            <a:endParaRPr lang="en-US" dirty="0" smtClean="0"/>
          </a:p>
          <a:p>
            <a:pPr marL="0" indent="0" defTabSz="912813">
              <a:buFont typeface="Arial" charset="0"/>
              <a:buNone/>
              <a:defRPr/>
            </a:pPr>
            <a:endParaRPr lang="en-US" dirty="0"/>
          </a:p>
          <a:p>
            <a:pPr marL="0" indent="0" defTabSz="912813">
              <a:buFont typeface="Arial" charset="0"/>
              <a:buNone/>
              <a:defRPr/>
            </a:pPr>
            <a:r>
              <a:rPr lang="en-US" sz="2000" dirty="0" smtClean="0"/>
              <a:t>Edward P. Ehlinger, MD, MSPH</a:t>
            </a:r>
            <a:br>
              <a:rPr lang="en-US" sz="2000" dirty="0" smtClean="0"/>
            </a:br>
            <a:r>
              <a:rPr lang="en-US" sz="2000" dirty="0" smtClean="0"/>
              <a:t>Commissioner, MDH</a:t>
            </a:r>
            <a:br>
              <a:rPr lang="en-US" sz="2000" dirty="0" smtClean="0"/>
            </a:br>
            <a:r>
              <a:rPr lang="en-US" sz="2000" dirty="0" smtClean="0"/>
              <a:t>P.O. Box 64975</a:t>
            </a:r>
            <a:br>
              <a:rPr lang="en-US" sz="2000" dirty="0" smtClean="0"/>
            </a:br>
            <a:r>
              <a:rPr lang="en-US" sz="2000" dirty="0" smtClean="0"/>
              <a:t>St. Paul, MN 55164-0975 </a:t>
            </a:r>
          </a:p>
          <a:p>
            <a:pPr marL="0" indent="0" defTabSz="912813">
              <a:buFont typeface="Arial" charset="0"/>
              <a:buNone/>
              <a:defRPr/>
            </a:pPr>
            <a:r>
              <a:rPr lang="en-US" sz="2000" dirty="0" smtClean="0">
                <a:hlinkClick r:id="rId3"/>
              </a:rPr>
              <a:t>Ed.ehlinger@state.mn.us</a:t>
            </a:r>
            <a:r>
              <a:rPr lang="en-US" sz="2000" dirty="0" smtClean="0"/>
              <a:t> </a:t>
            </a:r>
          </a:p>
        </p:txBody>
      </p:sp>
      <p:pic>
        <p:nvPicPr>
          <p:cNvPr id="5" name="Picture 2" descr="photo of Freeman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0"/>
            <a:ext cx="34099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8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371259180"/>
              </p:ext>
            </p:extLst>
          </p:nvPr>
        </p:nvGraphicFramePr>
        <p:xfrm>
          <a:off x="1066800" y="345311"/>
          <a:ext cx="6705600" cy="62307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133600" y="6380902"/>
            <a:ext cx="4953000" cy="46166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Determinants of Health Model based on frameworks developed by: </a:t>
            </a:r>
            <a:r>
              <a:rPr lang="en-US" sz="800" b="1" dirty="0" err="1">
                <a:latin typeface="Arial" panose="020B0604020202020204" pitchFamily="34" charset="0"/>
                <a:cs typeface="Arial" panose="020B0604020202020204" pitchFamily="34" charset="0"/>
              </a:rPr>
              <a:t>Tarlov</a:t>
            </a:r>
            <a:r>
              <a:rPr lang="en-US" sz="800" b="1" dirty="0">
                <a:latin typeface="Arial" panose="020B0604020202020204" pitchFamily="34" charset="0"/>
                <a:cs typeface="Arial" panose="020B0604020202020204" pitchFamily="34" charset="0"/>
              </a:rPr>
              <a:t> AR.  </a:t>
            </a:r>
            <a:r>
              <a:rPr lang="en-US" sz="800" b="1" i="1" dirty="0">
                <a:latin typeface="Arial" panose="020B0604020202020204" pitchFamily="34" charset="0"/>
                <a:cs typeface="Arial" panose="020B0604020202020204" pitchFamily="34" charset="0"/>
              </a:rPr>
              <a:t>Ann N Y </a:t>
            </a:r>
            <a:r>
              <a:rPr lang="en-US" sz="800" b="1" i="1" dirty="0" err="1">
                <a:latin typeface="Arial" panose="020B0604020202020204" pitchFamily="34" charset="0"/>
                <a:cs typeface="Arial" panose="020B0604020202020204" pitchFamily="34" charset="0"/>
              </a:rPr>
              <a:t>Acad</a:t>
            </a:r>
            <a:r>
              <a:rPr lang="en-US" sz="800" b="1" i="1" dirty="0">
                <a:latin typeface="Arial" panose="020B0604020202020204" pitchFamily="34" charset="0"/>
                <a:cs typeface="Arial" panose="020B0604020202020204" pitchFamily="34" charset="0"/>
              </a:rPr>
              <a:t> </a:t>
            </a:r>
            <a:r>
              <a:rPr lang="en-US" sz="800" b="1" i="1" dirty="0" err="1">
                <a:latin typeface="Arial" panose="020B0604020202020204" pitchFamily="34" charset="0"/>
                <a:cs typeface="Arial" panose="020B0604020202020204" pitchFamily="34" charset="0"/>
              </a:rPr>
              <a:t>Sci</a:t>
            </a:r>
            <a:r>
              <a:rPr lang="en-US" sz="800" b="1" i="1" dirty="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1999; 896: 281-93; and </a:t>
            </a:r>
            <a:r>
              <a:rPr lang="en-US" sz="800" b="1" dirty="0" err="1">
                <a:latin typeface="Arial" panose="020B0604020202020204" pitchFamily="34" charset="0"/>
                <a:cs typeface="Arial" panose="020B0604020202020204" pitchFamily="34" charset="0"/>
              </a:rPr>
              <a:t>Kindig</a:t>
            </a:r>
            <a:r>
              <a:rPr lang="en-US" sz="800" b="1" dirty="0">
                <a:latin typeface="Arial" panose="020B0604020202020204" pitchFamily="34" charset="0"/>
                <a:cs typeface="Arial" panose="020B0604020202020204" pitchFamily="34" charset="0"/>
              </a:rPr>
              <a:t> D, Asada Y, </a:t>
            </a:r>
            <a:r>
              <a:rPr lang="en-US" sz="800" b="1" dirty="0" err="1">
                <a:latin typeface="Arial" panose="020B0604020202020204" pitchFamily="34" charset="0"/>
                <a:cs typeface="Arial" panose="020B0604020202020204" pitchFamily="34" charset="0"/>
              </a:rPr>
              <a:t>Booske</a:t>
            </a:r>
            <a:r>
              <a:rPr lang="en-US" sz="800" b="1" dirty="0">
                <a:latin typeface="Arial" panose="020B0604020202020204" pitchFamily="34" charset="0"/>
                <a:cs typeface="Arial" panose="020B0604020202020204" pitchFamily="34" charset="0"/>
              </a:rPr>
              <a:t> B</a:t>
            </a:r>
            <a:r>
              <a:rPr lang="en-US" sz="800" b="1" dirty="0" smtClean="0">
                <a:latin typeface="Arial" panose="020B0604020202020204" pitchFamily="34" charset="0"/>
                <a:cs typeface="Arial" panose="020B0604020202020204" pitchFamily="34" charset="0"/>
              </a:rPr>
              <a:t>. </a:t>
            </a:r>
            <a:r>
              <a:rPr lang="en-US" sz="800" b="1" i="1" dirty="0">
                <a:latin typeface="Arial" panose="020B0604020202020204" pitchFamily="34" charset="0"/>
                <a:cs typeface="Arial" panose="020B0604020202020204" pitchFamily="34" charset="0"/>
              </a:rPr>
              <a:t>JAMA</a:t>
            </a:r>
            <a:r>
              <a:rPr lang="en-US" sz="800" b="1" dirty="0">
                <a:latin typeface="Arial" panose="020B0604020202020204" pitchFamily="34" charset="0"/>
                <a:cs typeface="Arial" panose="020B0604020202020204" pitchFamily="34" charset="0"/>
              </a:rPr>
              <a:t> 2008; 299(17): 2081-2083.</a:t>
            </a:r>
          </a:p>
          <a:p>
            <a:endParaRPr lang="en-US" sz="800" dirty="0"/>
          </a:p>
        </p:txBody>
      </p:sp>
    </p:spTree>
    <p:extLst>
      <p:ext uri="{BB962C8B-B14F-4D97-AF65-F5344CB8AC3E}">
        <p14:creationId xmlns:p14="http://schemas.microsoft.com/office/powerpoint/2010/main" val="423299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 y="914400"/>
            <a:ext cx="8501190" cy="5347602"/>
          </a:xfrm>
        </p:spPr>
        <p:txBody>
          <a:bodyPr>
            <a:normAutofit fontScale="92500" lnSpcReduction="20000"/>
          </a:bodyPr>
          <a:lstStyle/>
          <a:p>
            <a:r>
              <a:rPr lang="en-US" sz="2800" b="1" dirty="0" smtClean="0"/>
              <a:t>Necessary conditions for health (WHO)</a:t>
            </a:r>
            <a:br>
              <a:rPr lang="en-US" sz="2800" b="1" dirty="0" smtClean="0"/>
            </a:br>
            <a:endParaRPr lang="en-US" sz="2800" b="1" dirty="0" smtClean="0"/>
          </a:p>
          <a:p>
            <a:pPr marL="406400" indent="-406400">
              <a:lnSpc>
                <a:spcPts val="2300"/>
              </a:lnSpc>
              <a:spcAft>
                <a:spcPct val="30000"/>
              </a:spcAft>
              <a:buBlip>
                <a:blip r:embed="rId2"/>
              </a:buBlip>
            </a:pPr>
            <a:r>
              <a:rPr lang="en-US" sz="3200" dirty="0" smtClean="0"/>
              <a:t>Peace</a:t>
            </a:r>
          </a:p>
          <a:p>
            <a:pPr marL="406400" indent="-406400">
              <a:lnSpc>
                <a:spcPts val="2300"/>
              </a:lnSpc>
              <a:spcAft>
                <a:spcPct val="30000"/>
              </a:spcAft>
              <a:buBlip>
                <a:blip r:embed="rId2"/>
              </a:buBlip>
            </a:pPr>
            <a:r>
              <a:rPr lang="en-US" sz="3200" dirty="0" smtClean="0"/>
              <a:t>Shelter</a:t>
            </a:r>
          </a:p>
          <a:p>
            <a:pPr marL="406400" indent="-406400">
              <a:lnSpc>
                <a:spcPts val="2300"/>
              </a:lnSpc>
              <a:spcAft>
                <a:spcPct val="30000"/>
              </a:spcAft>
              <a:buBlip>
                <a:blip r:embed="rId2"/>
              </a:buBlip>
            </a:pPr>
            <a:r>
              <a:rPr lang="en-US" sz="3200" dirty="0" smtClean="0"/>
              <a:t>Education</a:t>
            </a:r>
          </a:p>
          <a:p>
            <a:pPr marL="406400" indent="-406400">
              <a:lnSpc>
                <a:spcPts val="2300"/>
              </a:lnSpc>
              <a:spcAft>
                <a:spcPct val="30000"/>
              </a:spcAft>
              <a:buBlip>
                <a:blip r:embed="rId2"/>
              </a:buBlip>
            </a:pPr>
            <a:r>
              <a:rPr lang="en-US" sz="3200" dirty="0" smtClean="0"/>
              <a:t>Food</a:t>
            </a:r>
          </a:p>
          <a:p>
            <a:pPr marL="406400" indent="-406400">
              <a:lnSpc>
                <a:spcPts val="2300"/>
              </a:lnSpc>
              <a:spcAft>
                <a:spcPct val="30000"/>
              </a:spcAft>
              <a:buBlip>
                <a:blip r:embed="rId2"/>
              </a:buBlip>
            </a:pPr>
            <a:r>
              <a:rPr lang="en-US" sz="3200" dirty="0" smtClean="0"/>
              <a:t>Income</a:t>
            </a:r>
          </a:p>
          <a:p>
            <a:pPr marL="406400" indent="-406400">
              <a:lnSpc>
                <a:spcPts val="2300"/>
              </a:lnSpc>
              <a:spcAft>
                <a:spcPct val="30000"/>
              </a:spcAft>
              <a:buBlip>
                <a:blip r:embed="rId2"/>
              </a:buBlip>
            </a:pPr>
            <a:r>
              <a:rPr lang="en-US" sz="3200" dirty="0" smtClean="0"/>
              <a:t>Stable eco-system</a:t>
            </a:r>
          </a:p>
          <a:p>
            <a:pPr marL="406400" indent="-406400">
              <a:lnSpc>
                <a:spcPts val="2300"/>
              </a:lnSpc>
              <a:spcAft>
                <a:spcPct val="30000"/>
              </a:spcAft>
              <a:buBlip>
                <a:blip r:embed="rId2"/>
              </a:buBlip>
            </a:pPr>
            <a:r>
              <a:rPr lang="en-US" sz="3200" dirty="0" smtClean="0"/>
              <a:t>Sustainable resources</a:t>
            </a:r>
          </a:p>
          <a:p>
            <a:pPr marL="406400" indent="-406400">
              <a:lnSpc>
                <a:spcPts val="2300"/>
              </a:lnSpc>
              <a:spcAft>
                <a:spcPct val="30000"/>
              </a:spcAft>
              <a:buBlip>
                <a:blip r:embed="rId2"/>
              </a:buBlip>
            </a:pPr>
            <a:r>
              <a:rPr lang="en-US" sz="3200" dirty="0" smtClean="0"/>
              <a:t>Health Care</a:t>
            </a:r>
          </a:p>
          <a:p>
            <a:pPr marL="406400" indent="-406400">
              <a:lnSpc>
                <a:spcPts val="2300"/>
              </a:lnSpc>
              <a:spcAft>
                <a:spcPct val="30000"/>
              </a:spcAft>
              <a:buBlip>
                <a:blip r:embed="rId2"/>
              </a:buBlip>
            </a:pPr>
            <a:r>
              <a:rPr lang="en-US" sz="3200" dirty="0" smtClean="0"/>
              <a:t>Equity</a:t>
            </a:r>
          </a:p>
        </p:txBody>
      </p:sp>
      <p:sp>
        <p:nvSpPr>
          <p:cNvPr id="5" name="Text Box 4"/>
          <p:cNvSpPr txBox="1">
            <a:spLocks noChangeArrowheads="1"/>
          </p:cNvSpPr>
          <p:nvPr/>
        </p:nvSpPr>
        <p:spPr bwMode="auto">
          <a:xfrm>
            <a:off x="117143" y="6266628"/>
            <a:ext cx="8851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800" b="1" dirty="0"/>
              <a:t>World Health Organization. Ottawa charter for health promotion. International Conference on Health Promotion: The Move Towards a New Public Health, November 17-21, 1986 Ottawa, Ontario, Canada, 1986. Accessed July 12, 2002 at &lt;http://www.who.int/hpr/archive/docs/ottawa.html&gt;.</a:t>
            </a:r>
          </a:p>
        </p:txBody>
      </p:sp>
    </p:spTree>
    <p:extLst>
      <p:ext uri="{BB962C8B-B14F-4D97-AF65-F5344CB8AC3E}">
        <p14:creationId xmlns:p14="http://schemas.microsoft.com/office/powerpoint/2010/main" val="1905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Public health = longer lives</a:t>
            </a:r>
          </a:p>
        </p:txBody>
      </p:sp>
      <p:grpSp>
        <p:nvGrpSpPr>
          <p:cNvPr id="3" name="Group 2"/>
          <p:cNvGrpSpPr/>
          <p:nvPr/>
        </p:nvGrpSpPr>
        <p:grpSpPr>
          <a:xfrm>
            <a:off x="230983" y="1828802"/>
            <a:ext cx="8682037" cy="4553129"/>
            <a:chOff x="1376363" y="1828800"/>
            <a:chExt cx="8682037" cy="4553129"/>
          </a:xfrm>
        </p:grpSpPr>
        <p:graphicFrame>
          <p:nvGraphicFramePr>
            <p:cNvPr id="4" name="Object 4"/>
            <p:cNvGraphicFramePr>
              <a:graphicFrameLocks noChangeAspect="1"/>
            </p:cNvGraphicFramePr>
            <p:nvPr>
              <p:extLst>
                <p:ext uri="{D42A27DB-BD31-4B8C-83A1-F6EECF244321}">
                  <p14:modId xmlns:p14="http://schemas.microsoft.com/office/powerpoint/2010/main" val="4046791074"/>
                </p:ext>
              </p:extLst>
            </p:nvPr>
          </p:nvGraphicFramePr>
          <p:xfrm>
            <a:off x="1376363" y="1828800"/>
            <a:ext cx="7442200" cy="2952750"/>
          </p:xfrm>
          <a:graphic>
            <a:graphicData uri="http://schemas.openxmlformats.org/presentationml/2006/ole">
              <mc:AlternateContent xmlns:mc="http://schemas.openxmlformats.org/markup-compatibility/2006">
                <mc:Choice xmlns:v="urn:schemas-microsoft-com:vml" Requires="v">
                  <p:oleObj spid="_x0000_s32844" name="Chart" r:id="rId4" imgW="7112000" imgH="2832100" progId="Excel.Chart.8">
                    <p:embed/>
                  </p:oleObj>
                </mc:Choice>
                <mc:Fallback>
                  <p:oleObj name="Chart" r:id="rId4" imgW="7112000" imgH="28321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13725"/>
                        <a:stretch>
                          <a:fillRect/>
                        </a:stretch>
                      </p:blipFill>
                      <p:spPr bwMode="auto">
                        <a:xfrm>
                          <a:off x="1376363" y="1828800"/>
                          <a:ext cx="74422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Text Box 6"/>
            <p:cNvSpPr txBox="1">
              <a:spLocks noChangeArrowheads="1"/>
            </p:cNvSpPr>
            <p:nvPr/>
          </p:nvSpPr>
          <p:spPr bwMode="auto">
            <a:xfrm>
              <a:off x="3429000" y="36576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lgn="ctr" eaLnBrk="1" hangingPunct="1">
                <a:spcBef>
                  <a:spcPct val="0"/>
                </a:spcBef>
                <a:defRPr/>
              </a:pPr>
              <a:r>
                <a:rPr lang="en-US" sz="1600" b="1" smtClean="0">
                  <a:solidFill>
                    <a:schemeClr val="tx2"/>
                  </a:solidFill>
                  <a:latin typeface="Arial" charset="0"/>
                </a:rPr>
                <a:t>Life Expectancy at Birth, </a:t>
              </a:r>
            </a:p>
            <a:p>
              <a:pPr algn="ctr" eaLnBrk="1" hangingPunct="1">
                <a:spcBef>
                  <a:spcPct val="0"/>
                </a:spcBef>
                <a:defRPr/>
              </a:pPr>
              <a:r>
                <a:rPr lang="en-US" sz="1600" b="1" smtClean="0">
                  <a:solidFill>
                    <a:schemeClr val="tx2"/>
                  </a:solidFill>
                  <a:latin typeface="Arial" charset="0"/>
                </a:rPr>
                <a:t>United States, 1900 - 1996</a:t>
              </a:r>
            </a:p>
          </p:txBody>
        </p:sp>
        <p:sp>
          <p:nvSpPr>
            <p:cNvPr id="6" name="Text Box 7"/>
            <p:cNvSpPr txBox="1">
              <a:spLocks noChangeArrowheads="1"/>
            </p:cNvSpPr>
            <p:nvPr/>
          </p:nvSpPr>
          <p:spPr bwMode="auto">
            <a:xfrm>
              <a:off x="2209800" y="5181600"/>
              <a:ext cx="6477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lgn="ctr" eaLnBrk="1" hangingPunct="1">
                <a:spcBef>
                  <a:spcPct val="0"/>
                </a:spcBef>
                <a:defRPr/>
              </a:pPr>
              <a:r>
                <a:rPr lang="en-US" sz="2400" b="1" i="1" smtClean="0">
                  <a:latin typeface="Arial" charset="0"/>
                </a:rPr>
                <a:t>25 of the 30 years of life gained in the 20</a:t>
              </a:r>
              <a:r>
                <a:rPr lang="en-US" sz="2400" b="1" i="1" baseline="30000" smtClean="0">
                  <a:latin typeface="Arial" charset="0"/>
                </a:rPr>
                <a:t>th</a:t>
              </a:r>
              <a:r>
                <a:rPr lang="en-US" sz="2400" b="1" i="1" smtClean="0">
                  <a:latin typeface="Arial" charset="0"/>
                </a:rPr>
                <a:t> Century resulted from public health accomplishments</a:t>
              </a:r>
            </a:p>
          </p:txBody>
        </p:sp>
      </p:grpSp>
    </p:spTree>
    <p:extLst>
      <p:ext uri="{BB962C8B-B14F-4D97-AF65-F5344CB8AC3E}">
        <p14:creationId xmlns:p14="http://schemas.microsoft.com/office/powerpoint/2010/main" val="22837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Content Placeholder 4"/>
          <p:cNvGraphicFramePr>
            <a:graphicFrameLocks noGrp="1"/>
          </p:cNvGraphicFramePr>
          <p:nvPr>
            <p:ph sz="half" idx="1"/>
          </p:nvPr>
        </p:nvGraphicFramePr>
        <p:xfrm>
          <a:off x="-36513" y="1473200"/>
          <a:ext cx="11074401" cy="2616200"/>
        </p:xfrm>
        <a:graphic>
          <a:graphicData uri="http://schemas.openxmlformats.org/presentationml/2006/ole">
            <mc:AlternateContent xmlns:mc="http://schemas.openxmlformats.org/markup-compatibility/2006">
              <mc:Choice xmlns:v="urn:schemas-microsoft-com:vml" Requires="v">
                <p:oleObj spid="_x0000_s38946" r:id="rId4" imgW="11077392" imgH="2615411" progId="Excel.Chart.8">
                  <p:embed/>
                </p:oleObj>
              </mc:Choice>
              <mc:Fallback>
                <p:oleObj r:id="rId4" imgW="11077392" imgH="261541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473200"/>
                        <a:ext cx="11074401"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1" name="Content Placeholder 4"/>
          <p:cNvGraphicFramePr>
            <a:graphicFrameLocks noGrp="1"/>
          </p:cNvGraphicFramePr>
          <p:nvPr>
            <p:ph sz="half" idx="1"/>
            <p:extLst>
              <p:ext uri="{D42A27DB-BD31-4B8C-83A1-F6EECF244321}">
                <p14:modId xmlns:p14="http://schemas.microsoft.com/office/powerpoint/2010/main" val="1685641111"/>
              </p:ext>
            </p:extLst>
          </p:nvPr>
        </p:nvGraphicFramePr>
        <p:xfrm>
          <a:off x="46038" y="3689350"/>
          <a:ext cx="8745537" cy="3060700"/>
        </p:xfrm>
        <a:graphic>
          <a:graphicData uri="http://schemas.openxmlformats.org/presentationml/2006/ole">
            <mc:AlternateContent xmlns:mc="http://schemas.openxmlformats.org/markup-compatibility/2006">
              <mc:Choice xmlns:v="urn:schemas-microsoft-com:vml" Requires="v">
                <p:oleObj spid="_x0000_s38947" name="Worksheet" r:id="rId7" imgW="8763113" imgH="3066930" progId="Excel.Sheet.8">
                  <p:embed/>
                </p:oleObj>
              </mc:Choice>
              <mc:Fallback>
                <p:oleObj name="Worksheet" r:id="rId7" imgW="8763113" imgH="3066930" progId="Excel.Sheet.8">
                  <p:embed/>
                  <p:pic>
                    <p:nvPicPr>
                      <p:cNvPr id="0" name=""/>
                      <p:cNvPicPr>
                        <a:picLocks noGrp="1" noChangeArrowheads="1"/>
                      </p:cNvPicPr>
                      <p:nvPr/>
                    </p:nvPicPr>
                    <p:blipFill>
                      <a:blip r:embed="rId8"/>
                      <a:srcRect/>
                      <a:stretch>
                        <a:fillRect/>
                      </a:stretch>
                    </p:blipFill>
                    <p:spPr bwMode="auto">
                      <a:xfrm>
                        <a:off x="46038" y="3689350"/>
                        <a:ext cx="87455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TextBox 6"/>
          <p:cNvSpPr txBox="1">
            <a:spLocks noChangeArrowheads="1"/>
          </p:cNvSpPr>
          <p:nvPr/>
        </p:nvSpPr>
        <p:spPr bwMode="auto">
          <a:xfrm>
            <a:off x="3124200" y="52959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r>
              <a:rPr lang="en-US" altLang="en-US" dirty="0">
                <a:solidFill>
                  <a:schemeClr val="bg1"/>
                </a:solidFill>
              </a:rPr>
              <a:t>95</a:t>
            </a:r>
          </a:p>
        </p:txBody>
      </p:sp>
      <p:sp>
        <p:nvSpPr>
          <p:cNvPr id="27653" name="TextBox 7"/>
          <p:cNvSpPr txBox="1">
            <a:spLocks noChangeArrowheads="1"/>
          </p:cNvSpPr>
          <p:nvPr/>
        </p:nvSpPr>
        <p:spPr bwMode="auto">
          <a:xfrm>
            <a:off x="8077200" y="5410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r>
              <a:rPr lang="en-US" altLang="en-US" dirty="0">
                <a:solidFill>
                  <a:schemeClr val="bg1"/>
                </a:solidFill>
              </a:rPr>
              <a:t>5</a:t>
            </a:r>
          </a:p>
        </p:txBody>
      </p:sp>
      <p:sp>
        <p:nvSpPr>
          <p:cNvPr id="27654" name="TextBox 2"/>
          <p:cNvSpPr txBox="1">
            <a:spLocks noChangeArrowheads="1"/>
          </p:cNvSpPr>
          <p:nvPr/>
        </p:nvSpPr>
        <p:spPr bwMode="auto">
          <a:xfrm>
            <a:off x="914400" y="609600"/>
            <a:ext cx="71176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r>
              <a:rPr lang="en-US" altLang="en-US" sz="4400" b="1" dirty="0" smtClean="0"/>
              <a:t>Our investments in health</a:t>
            </a:r>
            <a:endParaRPr lang="en-US" altLang="en-US" sz="4400" b="1" dirty="0"/>
          </a:p>
        </p:txBody>
      </p:sp>
    </p:spTree>
    <p:extLst>
      <p:ext uri="{BB962C8B-B14F-4D97-AF65-F5344CB8AC3E}">
        <p14:creationId xmlns:p14="http://schemas.microsoft.com/office/powerpoint/2010/main" val="16052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down)">
                                      <p:cBhvr>
                                        <p:cTn id="7" dur="500"/>
                                        <p:tgtEl>
                                          <p:spTgt spid="2765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wipe(down)">
                                      <p:cBhvr>
                                        <p:cTn id="10" dur="500"/>
                                        <p:tgtEl>
                                          <p:spTgt spid="276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wipe(down)">
                                      <p:cBhvr>
                                        <p:cTn id="13"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7651" grpId="0"/>
      <p:bldP spid="27652" grpId="0"/>
      <p:bldP spid="276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smtClean="0"/>
              <a:t>Minnesota’s Health Care Spending</a:t>
            </a:r>
            <a:endParaRPr lang="en-US" dirty="0"/>
          </a:p>
        </p:txBody>
      </p:sp>
      <p:cxnSp>
        <p:nvCxnSpPr>
          <p:cNvPr id="11" name="Straight Arrow Connector 10"/>
          <p:cNvCxnSpPr/>
          <p:nvPr/>
        </p:nvCxnSpPr>
        <p:spPr>
          <a:xfrm flipV="1">
            <a:off x="3581400" y="2286000"/>
            <a:ext cx="19812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81400" y="4114800"/>
            <a:ext cx="1981200"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Footer Placeholder 14"/>
          <p:cNvSpPr>
            <a:spLocks noGrp="1"/>
          </p:cNvSpPr>
          <p:nvPr>
            <p:ph type="ftr" sz="quarter" idx="11"/>
          </p:nvPr>
        </p:nvSpPr>
        <p:spPr>
          <a:xfrm>
            <a:off x="152400" y="6096003"/>
            <a:ext cx="6934200" cy="184664"/>
          </a:xfrm>
        </p:spPr>
        <p:txBody>
          <a:bodyPr/>
          <a:lstStyle/>
          <a:p>
            <a:r>
              <a:rPr lang="en-US" dirty="0" smtClean="0"/>
              <a:t>Source: </a:t>
            </a:r>
            <a:r>
              <a:rPr lang="en-US" dirty="0"/>
              <a:t>Minnesota Health </a:t>
            </a:r>
            <a:r>
              <a:rPr lang="en-US" dirty="0" smtClean="0"/>
              <a:t>Care Spending </a:t>
            </a:r>
            <a:r>
              <a:rPr lang="en-US" dirty="0"/>
              <a:t>and Projections, </a:t>
            </a:r>
            <a:r>
              <a:rPr lang="en-US" dirty="0" smtClean="0"/>
              <a:t>2012, Feb. 2014</a:t>
            </a:r>
            <a:endParaRPr lang="en-US" dirty="0"/>
          </a:p>
        </p:txBody>
      </p:sp>
      <p:sp>
        <p:nvSpPr>
          <p:cNvPr id="3" name="Rectangle 2"/>
          <p:cNvSpPr/>
          <p:nvPr/>
        </p:nvSpPr>
        <p:spPr>
          <a:xfrm>
            <a:off x="2438400" y="6280666"/>
            <a:ext cx="6400800" cy="369332"/>
          </a:xfrm>
          <a:prstGeom prst="rect">
            <a:avLst/>
          </a:prstGeom>
        </p:spPr>
        <p:txBody>
          <a:bodyPr wrap="square">
            <a:spAutoFit/>
          </a:bodyPr>
          <a:lstStyle/>
          <a:p>
            <a:r>
              <a:rPr lang="en-US" dirty="0"/>
              <a:t>Minnesota 48</a:t>
            </a:r>
            <a:r>
              <a:rPr lang="en-US" baseline="30000" dirty="0"/>
              <a:t>th</a:t>
            </a:r>
            <a:r>
              <a:rPr lang="en-US" dirty="0"/>
              <a:t> nationally in per capita public health spending</a:t>
            </a:r>
          </a:p>
        </p:txBody>
      </p:sp>
      <p:pic>
        <p:nvPicPr>
          <p:cNvPr id="9" name="Picture 8"/>
          <p:cNvPicPr>
            <a:picLocks noChangeAspect="1"/>
          </p:cNvPicPr>
          <p:nvPr/>
        </p:nvPicPr>
        <p:blipFill>
          <a:blip r:embed="rId3"/>
          <a:stretch>
            <a:fillRect/>
          </a:stretch>
        </p:blipFill>
        <p:spPr>
          <a:xfrm>
            <a:off x="1600200" y="1218745"/>
            <a:ext cx="5562600" cy="4788903"/>
          </a:xfrm>
          <a:prstGeom prst="rect">
            <a:avLst/>
          </a:prstGeom>
        </p:spPr>
      </p:pic>
      <p:cxnSp>
        <p:nvCxnSpPr>
          <p:cNvPr id="5" name="Straight Connector 4"/>
          <p:cNvCxnSpPr/>
          <p:nvPr/>
        </p:nvCxnSpPr>
        <p:spPr>
          <a:xfrm flipH="1">
            <a:off x="4381500" y="2209800"/>
            <a:ext cx="723900" cy="152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61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eaLnBrk="1" fontAlgn="auto" hangingPunct="1">
              <a:spcAft>
                <a:spcPts val="0"/>
              </a:spcAft>
              <a:defRPr/>
            </a:pPr>
            <a:r>
              <a:rPr lang="en-US" sz="3100" dirty="0" smtClean="0"/>
              <a:t>Healthy Healthcare System </a:t>
            </a:r>
            <a:br>
              <a:rPr lang="en-US" sz="3100" dirty="0" smtClean="0"/>
            </a:br>
            <a:r>
              <a:rPr lang="en-US" sz="3100" dirty="0" smtClean="0"/>
              <a:t>Balances Treatment and Prevention</a:t>
            </a:r>
            <a:endParaRPr lang="en-US" dirty="0"/>
          </a:p>
        </p:txBody>
      </p:sp>
      <p:pic>
        <p:nvPicPr>
          <p:cNvPr id="1331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6382"/>
            <a:ext cx="8676327" cy="5334000"/>
          </a:xfrm>
        </p:spPr>
      </p:pic>
    </p:spTree>
    <p:extLst>
      <p:ext uri="{BB962C8B-B14F-4D97-AF65-F5344CB8AC3E}">
        <p14:creationId xmlns:p14="http://schemas.microsoft.com/office/powerpoint/2010/main" val="265318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ysClr val="windowText" lastClr="000000"/>
      </a:dk1>
      <a:lt1>
        <a:sysClr val="window" lastClr="FFFFFF"/>
      </a:lt1>
      <a:dk2>
        <a:srgbClr val="242852"/>
      </a:dk2>
      <a:lt2>
        <a:srgbClr val="ACCBF9"/>
      </a:lt2>
      <a:accent1>
        <a:srgbClr val="072B62"/>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242852"/>
    </a:dk2>
    <a:lt2>
      <a:srgbClr val="ACCBF9"/>
    </a:lt2>
    <a:accent1>
      <a:srgbClr val="072B62"/>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2843</TotalTime>
  <Words>4664</Words>
  <Application>Microsoft Office PowerPoint</Application>
  <PresentationFormat>On-screen Show (4:3)</PresentationFormat>
  <Paragraphs>425</Paragraphs>
  <Slides>37</Slides>
  <Notes>29</Notes>
  <HiddenSlides>3</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37</vt:i4>
      </vt:variant>
    </vt:vector>
  </HeadingPairs>
  <TitlesOfParts>
    <vt:vector size="42" baseType="lpstr">
      <vt:lpstr>Clarity</vt:lpstr>
      <vt:lpstr>Chart</vt:lpstr>
      <vt:lpstr>Microsoft Excel Chart</vt:lpstr>
      <vt:lpstr>Worksheet</vt:lpstr>
      <vt:lpstr>Slide</vt:lpstr>
      <vt:lpstr>Department of Health</vt:lpstr>
      <vt:lpstr>PowerPoint Presentation</vt:lpstr>
      <vt:lpstr>PowerPoint Presentation</vt:lpstr>
      <vt:lpstr>PowerPoint Presentation</vt:lpstr>
      <vt:lpstr>PowerPoint Presentation</vt:lpstr>
      <vt:lpstr>Public health = longer lives</vt:lpstr>
      <vt:lpstr>PowerPoint Presentation</vt:lpstr>
      <vt:lpstr>Minnesota’s Health Care Spending</vt:lpstr>
      <vt:lpstr>Healthy Healthcare System  Balances Treatment and Prevention</vt:lpstr>
      <vt:lpstr>PowerPoint Presentation</vt:lpstr>
      <vt:lpstr>PowerPoint Presentation</vt:lpstr>
      <vt:lpstr>Cost Benefits of Treatment and Prevention</vt:lpstr>
      <vt:lpstr>MDH Mission</vt:lpstr>
      <vt:lpstr>MDH District Offices</vt:lpstr>
      <vt:lpstr>PowerPoint Presentation</vt:lpstr>
      <vt:lpstr>Infectious Disease</vt:lpstr>
      <vt:lpstr>Environmental Health</vt:lpstr>
      <vt:lpstr>Emergency Preparedness</vt:lpstr>
      <vt:lpstr>Office of Medical Cannabis</vt:lpstr>
      <vt:lpstr>Rural Health, Workforce, &amp; Vulnerable Adults</vt:lpstr>
      <vt:lpstr>Health Economics</vt:lpstr>
      <vt:lpstr>Health Care Homes &amp; State Innovation Model </vt:lpstr>
      <vt:lpstr>Health Promotion and Chronic Disease</vt:lpstr>
      <vt:lpstr>Statewide Health Improvement Program (SHIP)</vt:lpstr>
      <vt:lpstr>SHIP – Washington County</vt:lpstr>
      <vt:lpstr>SHIP – Goodhue County </vt:lpstr>
      <vt:lpstr>SHIP – Olmsted County</vt:lpstr>
      <vt:lpstr>Community &amp; Family Health</vt:lpstr>
      <vt:lpstr>Advancing Health Equity 50 years of growing diversity</vt:lpstr>
      <vt:lpstr>The Center for Health Equity</vt:lpstr>
      <vt:lpstr>Vital Records and Mortuary Science</vt:lpstr>
      <vt:lpstr>MDH Budget</vt:lpstr>
      <vt:lpstr>How the General Fund Budget is Spent</vt:lpstr>
      <vt:lpstr>Staffing </vt:lpstr>
      <vt:lpstr> Largest Sources of Federal Funding 2016-17 </vt:lpstr>
      <vt:lpstr>MDH Sections Most Reliant on  Federal Funds</vt:lpstr>
      <vt:lpstr>PowerPoint Presentation</vt:lpstr>
    </vt:vector>
  </TitlesOfParts>
  <Company>Minnesota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Aguilar</dc:creator>
  <cp:lastModifiedBy>Ed Ehlinger</cp:lastModifiedBy>
  <cp:revision>118</cp:revision>
  <cp:lastPrinted>2015-01-13T00:11:56Z</cp:lastPrinted>
  <dcterms:created xsi:type="dcterms:W3CDTF">2011-04-19T16:01:10Z</dcterms:created>
  <dcterms:modified xsi:type="dcterms:W3CDTF">2015-01-13T18:04:32Z</dcterms:modified>
</cp:coreProperties>
</file>