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3.xml" ContentType="application/vnd.openxmlformats-officedocument.theme+xml"/>
  <Override PartName="/ppt/slideLayouts/slideLayout54.xml" ContentType="application/vnd.openxmlformats-officedocument.presentationml.slideLayout+xml"/>
  <Override PartName="/ppt/theme/theme14.xml" ContentType="application/vnd.openxmlformats-officedocument.theme+xml"/>
  <Override PartName="/ppt/slideLayouts/slideLayout55.xml" ContentType="application/vnd.openxmlformats-officedocument.presentationml.slideLayout+xml"/>
  <Override PartName="/ppt/theme/theme15.xml" ContentType="application/vnd.openxmlformats-officedocument.theme+xml"/>
  <Override PartName="/ppt/slideLayouts/slideLayout56.xml" ContentType="application/vnd.openxmlformats-officedocument.presentationml.slideLayout+xml"/>
  <Override PartName="/ppt/theme/theme16.xml" ContentType="application/vnd.openxmlformats-officedocument.theme+xml"/>
  <Override PartName="/ppt/slideLayouts/slideLayout57.xml" ContentType="application/vnd.openxmlformats-officedocument.presentationml.slideLayout+xml"/>
  <Override PartName="/ppt/theme/theme17.xml" ContentType="application/vnd.openxmlformats-officedocument.theme+xml"/>
  <Override PartName="/ppt/slideLayouts/slideLayout58.xml" ContentType="application/vnd.openxmlformats-officedocument.presentationml.slideLayout+xml"/>
  <Override PartName="/ppt/theme/theme18.xml" ContentType="application/vnd.openxmlformats-officedocument.theme+xml"/>
  <Override PartName="/ppt/slideLayouts/slideLayout59.xml" ContentType="application/vnd.openxmlformats-officedocument.presentationml.slideLayout+xml"/>
  <Override PartName="/ppt/theme/theme19.xml" ContentType="application/vnd.openxmlformats-officedocument.theme+xml"/>
  <Override PartName="/ppt/slideLayouts/slideLayout60.xml" ContentType="application/vnd.openxmlformats-officedocument.presentationml.slideLayout+xml"/>
  <Override PartName="/ppt/theme/theme20.xml" ContentType="application/vnd.openxmlformats-officedocument.theme+xml"/>
  <Override PartName="/ppt/slideLayouts/slideLayout6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90" r:id="rId12"/>
    <p:sldMasterId id="2147483702" r:id="rId13"/>
    <p:sldMasterId id="2147483714" r:id="rId14"/>
    <p:sldMasterId id="2147483716" r:id="rId15"/>
    <p:sldMasterId id="2147483718" r:id="rId16"/>
    <p:sldMasterId id="2147483720" r:id="rId17"/>
    <p:sldMasterId id="2147483722" r:id="rId18"/>
    <p:sldMasterId id="2147483724" r:id="rId19"/>
    <p:sldMasterId id="2147483726" r:id="rId20"/>
    <p:sldMasterId id="2147483728" r:id="rId21"/>
  </p:sldMasterIdLst>
  <p:notesMasterIdLst>
    <p:notesMasterId r:id="rId58"/>
  </p:notesMasterIdLst>
  <p:sldIdLst>
    <p:sldId id="301" r:id="rId22"/>
    <p:sldId id="302" r:id="rId23"/>
    <p:sldId id="303" r:id="rId24"/>
    <p:sldId id="304" r:id="rId25"/>
    <p:sldId id="305" r:id="rId26"/>
    <p:sldId id="307" r:id="rId27"/>
    <p:sldId id="310" r:id="rId28"/>
    <p:sldId id="308" r:id="rId29"/>
    <p:sldId id="311" r:id="rId30"/>
    <p:sldId id="309" r:id="rId31"/>
    <p:sldId id="256" r:id="rId32"/>
    <p:sldId id="261" r:id="rId33"/>
    <p:sldId id="279" r:id="rId34"/>
    <p:sldId id="289" r:id="rId35"/>
    <p:sldId id="282" r:id="rId36"/>
    <p:sldId id="283" r:id="rId37"/>
    <p:sldId id="290" r:id="rId38"/>
    <p:sldId id="287" r:id="rId39"/>
    <p:sldId id="292" r:id="rId40"/>
    <p:sldId id="293" r:id="rId41"/>
    <p:sldId id="294" r:id="rId42"/>
    <p:sldId id="295" r:id="rId43"/>
    <p:sldId id="296" r:id="rId44"/>
    <p:sldId id="297" r:id="rId45"/>
    <p:sldId id="298" r:id="rId46"/>
    <p:sldId id="299" r:id="rId47"/>
    <p:sldId id="300" r:id="rId48"/>
    <p:sldId id="312" r:id="rId49"/>
    <p:sldId id="313" r:id="rId50"/>
    <p:sldId id="314" r:id="rId51"/>
    <p:sldId id="315" r:id="rId52"/>
    <p:sldId id="316" r:id="rId53"/>
    <p:sldId id="317" r:id="rId54"/>
    <p:sldId id="318" r:id="rId55"/>
    <p:sldId id="319" r:id="rId56"/>
    <p:sldId id="320"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DB"/>
    <a:srgbClr val="00A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59078" autoAdjust="0"/>
  </p:normalViewPr>
  <p:slideViewPr>
    <p:cSldViewPr snapToGrid="0" snapToObjects="1">
      <p:cViewPr varScale="1">
        <p:scale>
          <a:sx n="56" d="100"/>
          <a:sy n="56" d="100"/>
        </p:scale>
        <p:origin x="-1770" y="-42"/>
      </p:cViewPr>
      <p:guideLst>
        <p:guide orient="horz" pos="2160"/>
        <p:guide pos="2880"/>
      </p:guideLst>
    </p:cSldViewPr>
  </p:slideViewPr>
  <p:notesTextViewPr>
    <p:cViewPr>
      <p:scale>
        <a:sx n="100" d="100"/>
        <a:sy n="100" d="100"/>
      </p:scale>
      <p:origin x="0" y="531"/>
    </p:cViewPr>
  </p:notesTextViewPr>
  <p:notesViewPr>
    <p:cSldViewPr snapToGrid="0" snapToObjects="1">
      <p:cViewPr varScale="1">
        <p:scale>
          <a:sx n="88" d="100"/>
          <a:sy n="88" d="100"/>
        </p:scale>
        <p:origin x="-382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15558-A1BB-4FA2-9DF9-34CE97FF4287}" type="datetimeFigureOut">
              <a:rPr lang="en-US" smtClean="0"/>
              <a:t>1/29/2019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FBC35-E424-442F-BE3E-DC97A8B26371}" type="slidenum">
              <a:rPr lang="en-US" smtClean="0"/>
              <a:t>‹#›</a:t>
            </a:fld>
            <a:endParaRPr lang="en-US"/>
          </a:p>
        </p:txBody>
      </p:sp>
    </p:spTree>
    <p:extLst>
      <p:ext uri="{BB962C8B-B14F-4D97-AF65-F5344CB8AC3E}">
        <p14:creationId xmlns:p14="http://schemas.microsoft.com/office/powerpoint/2010/main" val="3534693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113780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9 INDIVIDUAL CATEGORY GRADES  ARE ALSO GIVEN IN THE PAMPHLET</a:t>
            </a:r>
          </a:p>
          <a:p>
            <a:endParaRPr lang="en-US" dirty="0" smtClean="0"/>
          </a:p>
          <a:p>
            <a:r>
              <a:rPr lang="en-US" dirty="0" smtClean="0"/>
              <a:t>THE HIGHEST</a:t>
            </a:r>
            <a:r>
              <a:rPr lang="en-US" baseline="0" dirty="0" smtClean="0"/>
              <a:t> GRADE WAS A B FOR AVIATION</a:t>
            </a:r>
          </a:p>
          <a:p>
            <a:endParaRPr lang="en-US" baseline="0" dirty="0" smtClean="0"/>
          </a:p>
          <a:p>
            <a:r>
              <a:rPr lang="en-US" baseline="0" dirty="0" smtClean="0"/>
              <a:t>THE LOWEST GRADE WAS D+ FOR ROADS</a:t>
            </a:r>
          </a:p>
          <a:p>
            <a:endParaRPr lang="en-US" baseline="0" dirty="0" smtClean="0"/>
          </a:p>
          <a:p>
            <a:r>
              <a:rPr lang="en-US" baseline="0" dirty="0" smtClean="0"/>
              <a:t>THE FULL 82 PAGE REPORT CAN BE FOUND AT WWW.INFRASTRUCTURE REPORT CARD.ORG / MINNESOTA</a:t>
            </a:r>
          </a:p>
          <a:p>
            <a:endParaRPr lang="en-US" baseline="0" dirty="0" smtClean="0"/>
          </a:p>
          <a:p>
            <a:r>
              <a:rPr lang="en-US" baseline="0" dirty="0" smtClean="0"/>
              <a:t>WITH THAT I WILL TURN IT OVER TO MY COLLEAGUE NICK TURNER WHO WILL FURTHER DISCUSS ROADS </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714571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t>11</a:t>
            </a:fld>
            <a:endParaRPr lang="en-US"/>
          </a:p>
        </p:txBody>
      </p:sp>
    </p:spTree>
    <p:extLst>
      <p:ext uri="{BB962C8B-B14F-4D97-AF65-F5344CB8AC3E}">
        <p14:creationId xmlns:p14="http://schemas.microsoft.com/office/powerpoint/2010/main" val="1113780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a:t>
            </a:r>
          </a:p>
          <a:p>
            <a:endParaRPr lang="en-US" dirty="0"/>
          </a:p>
          <a:p>
            <a:r>
              <a:rPr lang="en-US" dirty="0"/>
              <a:t>MR. CHAIRMAN THANK YOU FOR THE OPPORTUNITY TO TESTIFY BEFORE YOUR COMMITTEE.</a:t>
            </a:r>
          </a:p>
          <a:p>
            <a:endParaRPr lang="en-US" dirty="0"/>
          </a:p>
          <a:p>
            <a:r>
              <a:rPr lang="en-US" dirty="0"/>
              <a:t>MY NAME IS NICK TURNER.  I AM A LICENSED PROFESSIONAL CIVIL ENGINEER THAT FOCUSES IN TRANSPORTATION DESIGN.  </a:t>
            </a:r>
          </a:p>
          <a:p>
            <a:endParaRPr lang="en-US" dirty="0"/>
          </a:p>
          <a:p>
            <a:r>
              <a:rPr lang="en-US" dirty="0"/>
              <a:t>MY MISSION THIS AFTERNOON IS TO ARTICULATE THE CONDITION AND THE FUNDING NEEDS FOR THE PUBLIC ROADS IN MINNESOTA.</a:t>
            </a:r>
          </a:p>
          <a:p>
            <a:endParaRPr lang="en-US" dirty="0"/>
          </a:p>
          <a:p>
            <a:r>
              <a:rPr lang="en-US" dirty="0"/>
              <a:t>THE AMERICAN SOCIETY OF CIVIL ENGINEERS, MINNESOTA CHAPTER, HAS ASSIGNED A LETTER GRADE OF D+ TO THE ROADS OF MINNESOTA.  THAT IS A POOR GRADE  AND DEPICTS THAT THEY REQUIRE IMMEDIATE ATTENTION.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t>12</a:t>
            </a:fld>
            <a:endParaRPr lang="en-US"/>
          </a:p>
        </p:txBody>
      </p:sp>
    </p:spTree>
    <p:extLst>
      <p:ext uri="{BB962C8B-B14F-4D97-AF65-F5344CB8AC3E}">
        <p14:creationId xmlns:p14="http://schemas.microsoft.com/office/powerpoint/2010/main" val="371457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MINNESOTA HAS OVER 140,000 MILES OF ROADWAY.  THIS IS NOT THE MEASUREMENT OF LANE MILES, THIS IS THE NUMBER OF CENTERLANE MILES.  ACTUAL MILES OF PAVEMENT IN MINNESOTA.  THIS PUTS MINNESOTA WITH THE 5</a:t>
            </a:r>
            <a:r>
              <a:rPr lang="en-US" baseline="30000" dirty="0"/>
              <a:t>TH</a:t>
            </a:r>
            <a:r>
              <a:rPr lang="en-US" dirty="0"/>
              <a:t> MOST MILES OF ROADWAY IN THE UNITED STATES.  </a:t>
            </a:r>
          </a:p>
          <a:p>
            <a:endParaRPr lang="en-US" dirty="0"/>
          </a:p>
          <a:p>
            <a:r>
              <a:rPr lang="en-US" dirty="0"/>
              <a:t>140,000 MILES IS MORE THAN 50 TRIPS FROM LAS ANGELES TO NEW YORK, ALL PACKED INTO OUR ONE STATE. </a:t>
            </a:r>
          </a:p>
          <a:p>
            <a:endParaRPr lang="en-US" dirty="0"/>
          </a:p>
          <a:p>
            <a:r>
              <a:rPr lang="en-US" dirty="0"/>
              <a:t>OF THESE MILES, 16% ARE CONSIDERED URBAN, LEAVING AROUND 116,000 MILES OF RURAL ROADS IN MINNESOTA.  I WANTED TO BREAK THIS DOWN BECAUSE OF THE SAFETY DIFFERENCE NOTICED IN THIS STATE BETWEEN URBAN AND RURAL ROADS.  ON THE 16% THAT ARE URBAN, MINNESOTA HAS A FATALITY RATE OF 0.29 DEATHS PER 100 MILION VEHICLE MILES.  ON THE RURAL ROADS, THERE IS NEARLY A 4 TIMES INCREASE IN THIS FATALITY RATE TO 1.12 DEATHS PER 100 MILLION VEHICLE MILES.  WHEN COMBINED WE ARE AT 0.63 FATALITIES PER 100 MILLION VEHICLE MILES, BETTER THAN THE NATIONAL AVERAGE OF 1.16 FATALITIES PER 100 MILLION VEHICLE MILES, BUT STILL MEANING 358 DEATHS OCCURRED ON MINNESOTA ROADS IN 2017. </a:t>
            </a:r>
          </a:p>
        </p:txBody>
      </p:sp>
      <p:sp>
        <p:nvSpPr>
          <p:cNvPr id="4" name="Slide Number Placeholder 3"/>
          <p:cNvSpPr>
            <a:spLocks noGrp="1"/>
          </p:cNvSpPr>
          <p:nvPr>
            <p:ph type="sldNum" sz="quarter" idx="5"/>
          </p:nvPr>
        </p:nvSpPr>
        <p:spPr/>
        <p:txBody>
          <a:bodyPr/>
          <a:lstStyle/>
          <a:p>
            <a:fld id="{C42FBC35-E424-442F-BE3E-DC97A8B26371}" type="slidenum">
              <a:rPr lang="en-US" smtClean="0"/>
              <a:t>13</a:t>
            </a:fld>
            <a:endParaRPr lang="en-US"/>
          </a:p>
        </p:txBody>
      </p:sp>
    </p:spTree>
    <p:extLst>
      <p:ext uri="{BB962C8B-B14F-4D97-AF65-F5344CB8AC3E}">
        <p14:creationId xmlns:p14="http://schemas.microsoft.com/office/powerpoint/2010/main" val="1228248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140,000 MILES, 12,000 MILES ARE THE STATE OWNED TRUNK HIGHWAY SYSTEM.  CURRENTLY, THE MINNESOTA TRUNK HIGHWAY SYSTEM MEETS EACH OF THE MNDOT TARGETS FOR % OF POOR ROADWAYS.  I CHOSE TO SHOW THE POOR RATING, AS ANY ROAD WHICH FALLS FAR ENOUGH TO BE LABELED POOR WILL REQUIRE A FULL RECONSTRUCTION.  MNDOT’S 10-YEAR PROJECTION SHOWS THESE FAVORABLE CONDITIONS DISAPPEARING.  THESE PROJECTIONS SHOW NEARLY 5 TIMES MORE INTERSTATE MILES WILL BE POOR, NEARLY 4 TIMES MORE OTHER-NHS MILES WILL BE POOR AND MORE THAN 2 TIMES MORE NON-NHS MILES WILL BE POOR.  IN 10 YEARS, WE ARE EXPECTED TO NOT MEET MNDOT’S TARGET FOR 2 OF THESE 3 CATEGORIES.  </a:t>
            </a:r>
          </a:p>
        </p:txBody>
      </p:sp>
      <p:sp>
        <p:nvSpPr>
          <p:cNvPr id="4" name="Slide Number Placeholder 3"/>
          <p:cNvSpPr>
            <a:spLocks noGrp="1"/>
          </p:cNvSpPr>
          <p:nvPr>
            <p:ph type="sldNum" sz="quarter" idx="5"/>
          </p:nvPr>
        </p:nvSpPr>
        <p:spPr/>
        <p:txBody>
          <a:bodyPr/>
          <a:lstStyle/>
          <a:p>
            <a:fld id="{C42FBC35-E424-442F-BE3E-DC97A8B26371}" type="slidenum">
              <a:rPr lang="en-US" smtClean="0"/>
              <a:t>14</a:t>
            </a:fld>
            <a:endParaRPr lang="en-US"/>
          </a:p>
        </p:txBody>
      </p:sp>
    </p:spTree>
    <p:extLst>
      <p:ext uri="{BB962C8B-B14F-4D97-AF65-F5344CB8AC3E}">
        <p14:creationId xmlns:p14="http://schemas.microsoft.com/office/powerpoint/2010/main" val="1745067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REVIEWING CONGESTION LEVELS IN MINNESOTA WE NOT ONLY FOUND THAT THE TWIN CITIES AREA HAS SOME OF THE WORST CONGESTION IN THE STATE, BUT THAT THIS AREA IS RECOGNIZED NATIONALLY FOR IT’S CONGESTION.  WITH AN AVERAGE DRIVER LOSING 41 HOURS IN TRAFFIC EACH YEAR, IT IS ANTICIPATED THAT CONGESTION COSTS MINNESOTANS MORE THAN $2.3 BILLION EACH YEAR. THAT MAKES THE TWIN CITIES THE 17</a:t>
            </a:r>
            <a:r>
              <a:rPr lang="en-US" baseline="30000" dirty="0"/>
              <a:t>TH</a:t>
            </a:r>
            <a:r>
              <a:rPr lang="en-US" dirty="0"/>
              <a:t> WORST URBAN AREA IN THE UNITED STATES</a:t>
            </a:r>
          </a:p>
          <a:p>
            <a:endParaRPr lang="en-US" dirty="0"/>
          </a:p>
          <a:p>
            <a:r>
              <a:rPr lang="en-US" dirty="0"/>
              <a:t>WE ALSO FOUND THAT THE TRUCKING INDUSTRY HAS IDENTIFIED 5 INTERSECTIONS IN THE TWIN CITIES WHICH FALL INTO THE WORST 100 BOTTLENECKS IN THE UNITED STATES.  THE ONLY URBAN AREAS WHICH HAVE MORE THAN THE TWIN CITIES ARE HOUSTON AND ATLANTA.  </a:t>
            </a:r>
          </a:p>
        </p:txBody>
      </p:sp>
      <p:sp>
        <p:nvSpPr>
          <p:cNvPr id="4" name="Slide Number Placeholder 3"/>
          <p:cNvSpPr>
            <a:spLocks noGrp="1"/>
          </p:cNvSpPr>
          <p:nvPr>
            <p:ph type="sldNum" sz="quarter" idx="5"/>
          </p:nvPr>
        </p:nvSpPr>
        <p:spPr/>
        <p:txBody>
          <a:bodyPr/>
          <a:lstStyle/>
          <a:p>
            <a:fld id="{C42FBC35-E424-442F-BE3E-DC97A8B26371}" type="slidenum">
              <a:rPr lang="en-US" smtClean="0"/>
              <a:t>15</a:t>
            </a:fld>
            <a:endParaRPr lang="en-US"/>
          </a:p>
        </p:txBody>
      </p:sp>
    </p:spTree>
    <p:extLst>
      <p:ext uri="{BB962C8B-B14F-4D97-AF65-F5344CB8AC3E}">
        <p14:creationId xmlns:p14="http://schemas.microsoft.com/office/powerpoint/2010/main" val="1693472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4 YEARS MNDOT UPDATES THEIR 20-YEAR MINNESOTA STATE HIGHWAY INVESTMENT PLAN (MNSHIP).  MOST RECENTLY THIS REPORT WAS RELEASED IN JANUARY OF 2017.  THIS REPORT SHOWED THAT THE PROJECTED INVESTMENT OVER THE NEXT 20 YEARS FALLS $17.7 BILLION DOLLARS SHORT OF THE INVESTMENT NEED.  THAT LEAVES AN $885 MILLION ANNUAL FUNDING GAP.  </a:t>
            </a:r>
          </a:p>
          <a:p>
            <a:endParaRPr lang="en-US" dirty="0"/>
          </a:p>
          <a:p>
            <a:r>
              <a:rPr lang="en-US" dirty="0"/>
              <a:t>IN 2013, THE LAST TIME THE REPORT WAS PRODUCED, THIS ANNUAL FUNDING GAP WAS IDENTIFIED AS $695 MILLION.  THIS GAP GREW $190 MILLION OVER THOSE 4 YEARS.  IF THAT SAME GROWTH SHOWS UP AGAIN IN THE 2021 REPORT, THE ANNUAL FUNDING GAP WILL BE MEASURED IN BILLIONS RATHER THAN MILLIONS.  </a:t>
            </a:r>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t>16</a:t>
            </a:fld>
            <a:endParaRPr lang="en-US"/>
          </a:p>
        </p:txBody>
      </p:sp>
    </p:spTree>
    <p:extLst>
      <p:ext uri="{BB962C8B-B14F-4D97-AF65-F5344CB8AC3E}">
        <p14:creationId xmlns:p14="http://schemas.microsoft.com/office/powerpoint/2010/main" val="685036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ROADWAY COSTS IN OUR STATE ARE NOT SOLELY ABOUT REPARING AND REPLACING THE PAVEMENT. KEEPING ROADS CLEAR AND SAFE IS ALSO A PRIORITY.  MAINTENANCE CREWS WORK ALL WINTER TO KEEP ROADS CLEAR OF ICE AND SNOW, AND ALL SUMMER TO KEEP THEM CLEAR OF DEBRIS AFTER MAJOR STORMS.  THESE MAINTENANCE COSTS ARE ALSO SEEING A RISE IN PRICES.  SALT PRICES ALONE HAVE MORE THAN DOUBLED SINCE 2001.  MAINTENANCE CREW DEMAND HAS ALSO INCREASED.  IN 2010  CABLE MEDIAN BARRIERS IN MINNESOTA AVERAGED 5 HITS/MILE ANNUALLY.  </a:t>
            </a:r>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t>17</a:t>
            </a:fld>
            <a:endParaRPr lang="en-US"/>
          </a:p>
        </p:txBody>
      </p:sp>
    </p:spTree>
    <p:extLst>
      <p:ext uri="{BB962C8B-B14F-4D97-AF65-F5344CB8AC3E}">
        <p14:creationId xmlns:p14="http://schemas.microsoft.com/office/powerpoint/2010/main" val="2964019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BY STEVE, ONE TIME FUNDING IS VERY MUCH APPRECIATED. HOWEVER OUR DEMAND HAS GROWN TO A POINT WHERE THIS WON’T SOLVE OUR GROWING PROBLEM.  AN INCREASED SOURCE OF FUNDING THAT IS DEDICATED TO ROADS COULD ALLOW OWNERS TO MORE COMFORTABLY PLAN AHEAD FOR MAINTENANCE PROJECTS, EXTENDING THE OVERALL LIFE OF OUR ROADS.  </a:t>
            </a:r>
          </a:p>
          <a:p>
            <a:endParaRPr lang="en-US"/>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t>18</a:t>
            </a:fld>
            <a:endParaRPr lang="en-US"/>
          </a:p>
        </p:txBody>
      </p:sp>
    </p:spTree>
    <p:extLst>
      <p:ext uri="{BB962C8B-B14F-4D97-AF65-F5344CB8AC3E}">
        <p14:creationId xmlns:p14="http://schemas.microsoft.com/office/powerpoint/2010/main" val="3626010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0D9511-38BD-41F5-BD45-8965D22166A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55608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MR. CHAIRMAN AND COMMITTEE MEMBERS</a:t>
            </a:r>
            <a:endParaRPr lang="en-US" dirty="0"/>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113780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a:t>
            </a:r>
          </a:p>
          <a:p>
            <a:endParaRPr lang="en-US" dirty="0"/>
          </a:p>
          <a:p>
            <a:r>
              <a:rPr lang="en-US" dirty="0"/>
              <a:t>MR. CHAIRMAN THANK YOU FOR THE OPPORTUNITY TO TESTIFY BEFORE YOUR COMMITTEE.</a:t>
            </a:r>
          </a:p>
          <a:p>
            <a:endParaRPr lang="en-US" dirty="0"/>
          </a:p>
          <a:p>
            <a:r>
              <a:rPr lang="en-US" dirty="0"/>
              <a:t>MY NAME IS STEVE OLSON.  I AM A LICENSED PROFESSIONAL ENGINEER WITH OVER 30 YEARS OF BRIDGE ENGINEERING EXPERIENCE.  I AM ALSO A PAST PRESIDENT OF THE MN SECTION OF ASCE</a:t>
            </a:r>
          </a:p>
          <a:p>
            <a:endParaRPr lang="en-US" dirty="0"/>
          </a:p>
          <a:p>
            <a:r>
              <a:rPr lang="en-US" dirty="0"/>
              <a:t>MY TASK THIS AFTERNOON IS TO ARTICULATE THE CONDITION AND THE FUNDING NEEDS FOR PUBLIC BRIDGES IN MINNESOTA</a:t>
            </a:r>
          </a:p>
          <a:p>
            <a:endParaRPr lang="en-US" dirty="0"/>
          </a:p>
          <a:p>
            <a:r>
              <a:rPr lang="en-US" dirty="0"/>
              <a:t>THE BRIDGE EVENT LOCKED INTO MOST MINNESOTAN’S MINDS IS THE 35W COLLAPSE 11 YEARS AGO.</a:t>
            </a:r>
          </a:p>
          <a:p>
            <a:endParaRPr lang="en-US" dirty="0"/>
          </a:p>
          <a:p>
            <a:r>
              <a:rPr lang="en-US" dirty="0"/>
              <a:t>THERE ARE NEARLY 20,000 BRIDGES IN MINNESOTA (THIS STATISTIC USES THE 10’ LENGTH TO DEFINE A BRIDGE)</a:t>
            </a:r>
          </a:p>
          <a:p>
            <a:endParaRPr lang="en-US" dirty="0"/>
          </a:p>
          <a:p>
            <a:r>
              <a:rPr lang="en-US" dirty="0"/>
              <a:t>5.4% OF THE HIGHWAY BRIDGES ARE STRUCTURALLY DEFICIENT OR IN POOR CONDITION</a:t>
            </a:r>
          </a:p>
          <a:p>
            <a:endParaRPr lang="en-US" dirty="0"/>
          </a:p>
        </p:txBody>
      </p:sp>
      <p:sp>
        <p:nvSpPr>
          <p:cNvPr id="4" name="Slide Number Placeholder 3"/>
          <p:cNvSpPr>
            <a:spLocks noGrp="1"/>
          </p:cNvSpPr>
          <p:nvPr>
            <p:ph type="sldNum" sz="quarter" idx="10"/>
          </p:nvPr>
        </p:nvSpPr>
        <p:spPr/>
        <p:txBody>
          <a:bodyPr/>
          <a:lstStyle/>
          <a:p>
            <a:fld id="{1B0D9511-38BD-41F5-BD45-8965D22166A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179077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FUNDING NUMBERS ARE TIED TO THE DECK AREA OF A BRIDGE.</a:t>
            </a:r>
          </a:p>
          <a:p>
            <a:r>
              <a:rPr lang="en-US" dirty="0"/>
              <a:t>THE DECK AREA IS SIMPLY THE LENGTH OF A BRIDGE MULTIPLIED BY ITS WIDTH.</a:t>
            </a:r>
          </a:p>
          <a:p>
            <a:r>
              <a:rPr lang="en-US" dirty="0"/>
              <a:t>ADDING UP THE PUBLIC BRIDGES ACROSS MINNESOTA ONE FINDS THAT THERE IS OVER 88,000,000 SQUARE FEET OF BRIDGE DECK AREA.</a:t>
            </a:r>
          </a:p>
          <a:p>
            <a:r>
              <a:rPr lang="en-US" dirty="0"/>
              <a:t>THAT NUMBER DOESN’T MEAN MUCH TO A LOT OF PEOPLE.  3.16 SQUARE MILES MIGHT MEAN A LITTLE BIT MORE.</a:t>
            </a:r>
          </a:p>
          <a:p>
            <a:r>
              <a:rPr lang="en-US" dirty="0"/>
              <a:t>MORE THAN 50 US BANK STADIUMS IS PROBABLY EVEN MORE TANGIBLE.</a:t>
            </a:r>
          </a:p>
          <a:p>
            <a:r>
              <a:rPr lang="en-US" dirty="0"/>
              <a:t>THINK OF 50 US BANK STADIUMS HAVING AN MEDIAN AGE OF 30 YEARS OLD</a:t>
            </a:r>
          </a:p>
        </p:txBody>
      </p:sp>
      <p:sp>
        <p:nvSpPr>
          <p:cNvPr id="4" name="Slide Number Placeholder 3"/>
          <p:cNvSpPr>
            <a:spLocks noGrp="1"/>
          </p:cNvSpPr>
          <p:nvPr>
            <p:ph type="sldNum" sz="quarter" idx="10"/>
          </p:nvPr>
        </p:nvSpPr>
        <p:spPr/>
        <p:txBody>
          <a:bodyPr/>
          <a:lstStyle/>
          <a:p>
            <a:fld id="{1B0D9511-38BD-41F5-BD45-8965D22166A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606023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SYSTEM IS THE BACKBONE OF THE HIGHWAY NETWORK</a:t>
            </a:r>
          </a:p>
          <a:p>
            <a:endParaRPr lang="en-US" dirty="0"/>
          </a:p>
          <a:p>
            <a:r>
              <a:rPr lang="en-US" dirty="0"/>
              <a:t>LOCAL GOVERNMENT AGENCIES OWN ABOUT ¾ OF THE BRIDGES</a:t>
            </a:r>
          </a:p>
          <a:p>
            <a:endParaRPr lang="en-US" dirty="0"/>
          </a:p>
          <a:p>
            <a:r>
              <a:rPr lang="en-US" dirty="0"/>
              <a:t>THERE ARE HUNDREDS AND HUNDREDS OF BRIDGES IN PARKS AND ON TRAILS ACROSS THE STATE</a:t>
            </a:r>
          </a:p>
          <a:p>
            <a:endParaRPr lang="en-US" dirty="0"/>
          </a:p>
          <a:p>
            <a:r>
              <a:rPr lang="en-US" dirty="0"/>
              <a:t>WE DID NOT LOOK AT PRIVATE BRIDGES SUCH AS RAILROAD BRIDGES AND SKYWAY BRIDGES.</a:t>
            </a:r>
          </a:p>
        </p:txBody>
      </p:sp>
      <p:sp>
        <p:nvSpPr>
          <p:cNvPr id="4" name="Slide Number Placeholder 3"/>
          <p:cNvSpPr>
            <a:spLocks noGrp="1"/>
          </p:cNvSpPr>
          <p:nvPr>
            <p:ph type="sldNum" sz="quarter" idx="10"/>
          </p:nvPr>
        </p:nvSpPr>
        <p:spPr/>
        <p:txBody>
          <a:bodyPr/>
          <a:lstStyle/>
          <a:p>
            <a:fld id="{1B0D9511-38BD-41F5-BD45-8965D22166A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533940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dirty="0"/>
              <a:t>State projects would include big bridges such at the St. Croix crossing on the left.</a:t>
            </a:r>
          </a:p>
          <a:p>
            <a:endParaRPr lang="en-US" cap="all" baseline="0" dirty="0"/>
          </a:p>
          <a:p>
            <a:r>
              <a:rPr lang="en-US" cap="all" baseline="0" dirty="0"/>
              <a:t>There are a number of Metro interchanges in need of updates (that will require significant bridge structures) such as the 494/35W interchange shown on the right.  </a:t>
            </a:r>
          </a:p>
          <a:p>
            <a:endParaRPr lang="en-US" dirty="0"/>
          </a:p>
          <a:p>
            <a:r>
              <a:rPr lang="en-US" dirty="0"/>
              <a:t>IT SHOULD BE NOTED THAT THE $160M/YEAR IDENTIFIED IN OUR REPORT CARD IS LESS THAN THE $200M/YEAR PROVIDED DURING THE CHAPTER 152 PROGRAM</a:t>
            </a:r>
          </a:p>
        </p:txBody>
      </p:sp>
      <p:sp>
        <p:nvSpPr>
          <p:cNvPr id="4" name="Slide Number Placeholder 3"/>
          <p:cNvSpPr>
            <a:spLocks noGrp="1"/>
          </p:cNvSpPr>
          <p:nvPr>
            <p:ph type="sldNum" sz="quarter" idx="5"/>
          </p:nvPr>
        </p:nvSpPr>
        <p:spPr/>
        <p:txBody>
          <a:bodyPr/>
          <a:lstStyle/>
          <a:p>
            <a:fld id="{1B0D9511-38BD-41F5-BD45-8965D22166A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31227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dirty="0"/>
              <a:t>The local system can have large project needs such at the 10</a:t>
            </a:r>
            <a:r>
              <a:rPr lang="en-US" cap="all" baseline="30000" dirty="0"/>
              <a:t>th</a:t>
            </a:r>
            <a:r>
              <a:rPr lang="en-US" cap="all" dirty="0"/>
              <a:t> Avenue Bridge in Minneapolis to more modest structures such as metal culverts with distortion and “non-conventional” details for embankments.  </a:t>
            </a:r>
          </a:p>
          <a:p>
            <a:endParaRPr lang="en-US" cap="all" dirty="0"/>
          </a:p>
          <a:p>
            <a:endParaRPr lang="en-US" cap="all" dirty="0"/>
          </a:p>
        </p:txBody>
      </p:sp>
      <p:sp>
        <p:nvSpPr>
          <p:cNvPr id="4" name="Slide Number Placeholder 3"/>
          <p:cNvSpPr>
            <a:spLocks noGrp="1"/>
          </p:cNvSpPr>
          <p:nvPr>
            <p:ph type="sldNum" sz="quarter" idx="5"/>
          </p:nvPr>
        </p:nvSpPr>
        <p:spPr/>
        <p:txBody>
          <a:bodyPr/>
          <a:lstStyle/>
          <a:p>
            <a:fld id="{1B0D9511-38BD-41F5-BD45-8965D22166A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762115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dirty="0"/>
              <a:t>The DNR has roughly 500 to 600 bridges on their system.  </a:t>
            </a:r>
          </a:p>
          <a:p>
            <a:endParaRPr lang="en-US" cap="all" baseline="0" dirty="0"/>
          </a:p>
          <a:p>
            <a:r>
              <a:rPr lang="en-US" cap="all" baseline="0" dirty="0"/>
              <a:t>The City of Minneapolis has about 100 park bridges.</a:t>
            </a:r>
          </a:p>
          <a:p>
            <a:endParaRPr lang="en-US" cap="all" baseline="0" dirty="0"/>
          </a:p>
          <a:p>
            <a:r>
              <a:rPr lang="en-US" cap="all" baseline="0" dirty="0"/>
              <a:t>There is no dedicated funding source to address the needs for these bridges.</a:t>
            </a:r>
          </a:p>
          <a:p>
            <a:endParaRPr lang="en-US" cap="all" baseline="0" dirty="0"/>
          </a:p>
          <a:p>
            <a:r>
              <a:rPr lang="en-US" cap="all" baseline="0" dirty="0"/>
              <a:t>On the left you see the </a:t>
            </a:r>
            <a:r>
              <a:rPr lang="en-US" cap="all" baseline="0" dirty="0" err="1"/>
              <a:t>BlackDuck</a:t>
            </a:r>
            <a:r>
              <a:rPr lang="en-US" cap="all" baseline="0" dirty="0"/>
              <a:t> Bridge that has been out of service for several years after an arson </a:t>
            </a:r>
            <a:r>
              <a:rPr lang="en-US" cap="all" baseline="0" dirty="0" err="1"/>
              <a:t>evenT</a:t>
            </a:r>
            <a:r>
              <a:rPr lang="en-US" cap="all" baseline="0" dirty="0"/>
              <a:t>.</a:t>
            </a:r>
          </a:p>
          <a:p>
            <a:endParaRPr lang="en-US" cap="all" baseline="0" dirty="0"/>
          </a:p>
          <a:p>
            <a:r>
              <a:rPr lang="en-US" cap="all" baseline="0" dirty="0"/>
              <a:t>On the right is the damage to the Jay Cooke State Park suspension bridge after the large floods in the NE a few years ago.  The Jay Cooke bridge has been repaired.  </a:t>
            </a:r>
          </a:p>
          <a:p>
            <a:endParaRPr lang="en-US" cap="all" baseline="0" dirty="0"/>
          </a:p>
          <a:p>
            <a:r>
              <a:rPr lang="en-US" cap="all" baseline="0" dirty="0"/>
              <a:t>THER MESSAGE HERE IS THAT THERE ARE FAR MORE TRAIL BRIDGES THAN MOST PEOPLE REALIZE AND THEY OFTEN ONLY GET THE SCRAPS OF FUNDING THAT AGENCIES HAVE AFTER OTHER ITEMS ARE ADDRESSED.</a:t>
            </a:r>
          </a:p>
        </p:txBody>
      </p:sp>
      <p:sp>
        <p:nvSpPr>
          <p:cNvPr id="4" name="Slide Number Placeholder 3"/>
          <p:cNvSpPr>
            <a:spLocks noGrp="1"/>
          </p:cNvSpPr>
          <p:nvPr>
            <p:ph type="sldNum" sz="quarter" idx="5"/>
          </p:nvPr>
        </p:nvSpPr>
        <p:spPr/>
        <p:txBody>
          <a:bodyPr/>
          <a:lstStyle/>
          <a:p>
            <a:fld id="{1B0D9511-38BD-41F5-BD45-8965D22166A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926657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EXPECTED FUNDING IS SIGNIFICANTLY BELOW THE IDENTIFIED NEED</a:t>
            </a:r>
          </a:p>
          <a:p>
            <a:endParaRPr lang="en-US" dirty="0"/>
          </a:p>
          <a:p>
            <a:r>
              <a:rPr lang="en-US" dirty="0"/>
              <a:t>FOR THE STATE OWNED SYSTEM - $160M/YEAR IS NEEDED.  $100M/YEAR IS EXPECTED.  SHORTFALL IS $60M/YEAR</a:t>
            </a:r>
          </a:p>
          <a:p>
            <a:endParaRPr lang="en-US" dirty="0"/>
          </a:p>
          <a:p>
            <a:r>
              <a:rPr lang="en-US" dirty="0"/>
              <a:t>FOR THE LOCAL BRIDGE SYSTEM - $100M/YEAR IS NEEDED.  $60M/YEAR IS TYPICALLY PROVIDED.  SHORTFALL IS $40M/YEAR</a:t>
            </a:r>
          </a:p>
          <a:p>
            <a:endParaRPr lang="en-US" dirty="0"/>
          </a:p>
          <a:p>
            <a:r>
              <a:rPr lang="en-US" dirty="0"/>
              <a:t>EXPECTED SHORTFALL IS AT LEAST $10M/YEAR FOR THE PARKS AND TRAILS SYSTEM</a:t>
            </a:r>
          </a:p>
          <a:p>
            <a:endParaRPr lang="en-US" dirty="0"/>
          </a:p>
          <a:p>
            <a:r>
              <a:rPr lang="en-US" dirty="0"/>
              <a:t>ON THE RIGHT IS A GRAPHIC.  IT SIMPLY SAYS THAT OF THE VEHICULAR BRIDGES IN MINNESOTA, THERE ARE ABOUT 1400 BRIDGES THAT WOULD BE ELIGIBLE FOR REPAIR OR REPLACEMENT PROJECT DOLLARS FROM THE FHWA.</a:t>
            </a:r>
          </a:p>
        </p:txBody>
      </p:sp>
      <p:sp>
        <p:nvSpPr>
          <p:cNvPr id="4" name="Slide Number Placeholder 3"/>
          <p:cNvSpPr>
            <a:spLocks noGrp="1"/>
          </p:cNvSpPr>
          <p:nvPr>
            <p:ph type="sldNum" sz="quarter" idx="10"/>
          </p:nvPr>
        </p:nvSpPr>
        <p:spPr/>
        <p:txBody>
          <a:bodyPr/>
          <a:lstStyle/>
          <a:p>
            <a:fld id="{1B0D9511-38BD-41F5-BD45-8965D22166A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434601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TIME FUNDING IS VERY MUCH APPRECIATED, HOWEVER IT MAKES IT DIFFICULT TO MANAGE THE INVENTORY OF BRIDGES.</a:t>
            </a:r>
          </a:p>
          <a:p>
            <a:endParaRPr lang="en-US" dirty="0"/>
          </a:p>
          <a:p>
            <a:r>
              <a:rPr lang="en-US" dirty="0"/>
              <a:t>OWNERS, FEEL THAT THEY MAY BE ABLE TO REDUCE THE OVERALL COSTS FOR BRIDGES IF THEY WERE ABLE TO SPEND DOLLARS ON MINOR AND MAJOR REHABILITATION PROJECTS AT KEY POINTS IN A BRIDGE’S SERVICE LIFE.  THEY WOULD WELCOME SOME RESEARCH TO HELP THEM IDENTIFY THE SWEET SPOT FOR THESE ACTIONS.</a:t>
            </a:r>
          </a:p>
          <a:p>
            <a:endParaRPr lang="en-US" dirty="0"/>
          </a:p>
          <a:p>
            <a:r>
              <a:rPr lang="en-US" dirty="0"/>
              <a:t>OFTEN OWNERS END UP OPERATING IN A FEAST OR FAMINE PARADIGM.  PEOPLE LET THINGS GO FOR A WHILE BECAUSE ALL LOOKS OKAY TO THE GENERAL PUBLIC.  THESE WORK ITEMS BACK UP UNTIL THERE IS A LOT TO DO AND THE CONDITION OF THE BRIDGES IS QUITE POOR.  AT THIS POINT THE OWNERS ARE ABLE TO CONVINCE OTHERS TO DEDICATE SOME FUNDING FOR BRIDGES.  THEY TAKE CARE OF THEIR “WORST” BRIDGES – OFTEN AS REPLACEMENTS.  FUNDING DRIES UP.  THE OWNERS THEN CAN ONLY DO MINOR MAINTENANCE ACTIVITIES UNTIL THE NEXT “FEAST”</a:t>
            </a:r>
          </a:p>
          <a:p>
            <a:endParaRPr lang="en-US" dirty="0"/>
          </a:p>
          <a:p>
            <a:endParaRPr lang="en-US" dirty="0"/>
          </a:p>
        </p:txBody>
      </p:sp>
      <p:sp>
        <p:nvSpPr>
          <p:cNvPr id="4" name="Slide Number Placeholder 3"/>
          <p:cNvSpPr>
            <a:spLocks noGrp="1"/>
          </p:cNvSpPr>
          <p:nvPr>
            <p:ph type="sldNum" sz="quarter" idx="10"/>
          </p:nvPr>
        </p:nvSpPr>
        <p:spPr/>
        <p:txBody>
          <a:bodyPr/>
          <a:lstStyle/>
          <a:p>
            <a:fld id="{1B0D9511-38BD-41F5-BD45-8965D22166A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637678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MN population – 5.577 million (2017)</a:t>
            </a:r>
          </a:p>
          <a:p>
            <a:r>
              <a:rPr lang="en-US" dirty="0" smtClean="0"/>
              <a:t>Twin Cities population – 3.601 million (2017). Largest increase by 43,000 residents in 2017 since 2000.</a:t>
            </a:r>
          </a:p>
          <a:p>
            <a:endParaRPr lang="en-US" dirty="0" smtClean="0"/>
          </a:p>
          <a:p>
            <a:r>
              <a:rPr lang="en-US" dirty="0" smtClean="0"/>
              <a:t>Other metropolitan regions:</a:t>
            </a:r>
          </a:p>
          <a:p>
            <a:r>
              <a:rPr lang="en-US" dirty="0" smtClean="0"/>
              <a:t>Duluth – 278,782 (2017)</a:t>
            </a:r>
          </a:p>
          <a:p>
            <a:r>
              <a:rPr lang="en-US" dirty="0" smtClean="0"/>
              <a:t>St. Cloud – 197,759 (2017)</a:t>
            </a:r>
          </a:p>
          <a:p>
            <a:r>
              <a:rPr lang="en-US" dirty="0" smtClean="0"/>
              <a:t>Rochester – 218,280 (2017)</a:t>
            </a:r>
          </a:p>
          <a:p>
            <a:r>
              <a:rPr lang="en-US" dirty="0" smtClean="0"/>
              <a:t>Mankato – 100,939 (2017)</a:t>
            </a:r>
          </a:p>
          <a:p>
            <a:endParaRPr lang="en-US" dirty="0"/>
          </a:p>
        </p:txBody>
      </p:sp>
      <p:sp>
        <p:nvSpPr>
          <p:cNvPr id="4" name="Slide Number Placeholder 3"/>
          <p:cNvSpPr>
            <a:spLocks noGrp="1"/>
          </p:cNvSpPr>
          <p:nvPr>
            <p:ph type="sldNum" sz="quarter" idx="10"/>
          </p:nvPr>
        </p:nvSpPr>
        <p:spPr/>
        <p:txBody>
          <a:bodyPr/>
          <a:lstStyle/>
          <a:p>
            <a:fld id="{0A56B49E-32FF-4C19-8710-4E85AD5C463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24420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MetCouncil</a:t>
            </a:r>
            <a:r>
              <a:rPr lang="en-US" dirty="0" smtClean="0"/>
              <a:t>/Metro</a:t>
            </a:r>
            <a:r>
              <a:rPr lang="en-US" baseline="0" dirty="0" smtClean="0"/>
              <a:t> Transit constitutes single largest ridership approx. 81% of statewide ridership in 2015. In 2015, achieved record highs of 12.2 million rides and 1.24 million hours of revenue service.</a:t>
            </a:r>
            <a:endParaRPr lang="en-US" dirty="0"/>
          </a:p>
        </p:txBody>
      </p:sp>
      <p:sp>
        <p:nvSpPr>
          <p:cNvPr id="4" name="Slide Number Placeholder 3"/>
          <p:cNvSpPr>
            <a:spLocks noGrp="1"/>
          </p:cNvSpPr>
          <p:nvPr>
            <p:ph type="sldNum" sz="quarter" idx="10"/>
          </p:nvPr>
        </p:nvSpPr>
        <p:spPr/>
        <p:txBody>
          <a:bodyPr/>
          <a:lstStyle/>
          <a:p>
            <a:fld id="{0A56B49E-32FF-4C19-8710-4E85AD5C463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42539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NAME IS SETH SPYCHALA AND I AM A CIVIL ENGINEER. </a:t>
            </a:r>
          </a:p>
          <a:p>
            <a:endParaRPr lang="en-US" dirty="0" smtClean="0"/>
          </a:p>
          <a:p>
            <a:r>
              <a:rPr lang="en-US" dirty="0" smtClean="0"/>
              <a:t>I AM THE LEGISLATIVE</a:t>
            </a:r>
            <a:r>
              <a:rPr lang="en-US" baseline="0" dirty="0" smtClean="0"/>
              <a:t> COMMITTEE CHAIR FOR THE MINNESOTA SECTION OF THE AMERICAN SOCIETY OF CIVIL ENGINEERS</a:t>
            </a:r>
          </a:p>
          <a:p>
            <a:endParaRPr lang="en-US" baseline="0" dirty="0" smtClean="0"/>
          </a:p>
          <a:p>
            <a:r>
              <a:rPr lang="en-US" baseline="0" dirty="0" smtClean="0"/>
              <a:t>MY COLLEAGUES AND I ARE PLEASE TO PRESENT TO THE COMMITTEE THE FINDINGS OF THE TRANSPORTATION CATEGORIES  OF THE 2018 REPORT CARD FOR MINNESOTA’S INFRASTRUCTURE</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714571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56B49E-32FF-4C19-8710-4E85AD5C463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091248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RECOGNIZE THAT THERE HAS BEEN A</a:t>
            </a:r>
            <a:r>
              <a:rPr lang="en-US" baseline="0" dirty="0" smtClean="0"/>
              <a:t> MULTI- DECADE PROFOUND SHIFT FROM FEDERAL FUNDING.  THIS MAY CONTINUE.  AS YOU MAY KNOW THE FEDERAL HIGHWAY TRUST FUND IS PREDICTED BY THE CBO TO BE INSOLVENT IN 2021.</a:t>
            </a:r>
          </a:p>
          <a:p>
            <a:endParaRPr lang="en-US" baseline="0" dirty="0" smtClean="0"/>
          </a:p>
          <a:p>
            <a:r>
              <a:rPr lang="en-US" baseline="0" dirty="0" smtClean="0"/>
              <a:t>PROVIDE SUSTAINABLE LONG TERM REVENUE.  JUST LIKE WE ALL LIKE TO KNOW OUR SALARIES SO WE CAN PLAN FOR THE FUTURE. WE NEED TO KNOW LONG TERM FUNDING SO WE CAN ADEQUATELY PLAN FOR OUR INFRASTRUCTURE FUTURE NEEDS. DEDICATE MORE LOCAL OPTION TRANSPORTATION TAXES.  A COUNTY SALES TAX IS BEING USED FOR FUNDING TRANSIT IN THE METRO.  </a:t>
            </a:r>
          </a:p>
          <a:p>
            <a:endParaRPr lang="en-US" baseline="0" dirty="0" smtClean="0"/>
          </a:p>
          <a:p>
            <a:r>
              <a:rPr lang="en-US" baseline="0" dirty="0" smtClean="0"/>
              <a:t>GOVERNMENTS SHOULD COMMUNICATE STATUS OF INFRASTRUCTURE SYSTEMS TO CITIZENS.  IT IS THEIR DOLLARS THAT PAY FOR THE INFRASTRUCTURE.</a:t>
            </a:r>
          </a:p>
          <a:p>
            <a:endParaRPr lang="en-US" baseline="0" dirty="0" smtClean="0"/>
          </a:p>
          <a:p>
            <a:r>
              <a:rPr lang="en-US" baseline="0" dirty="0" smtClean="0"/>
              <a:t>TO BETTER INFORM CITIZENS WE RECOMMEND IMPLEMENTING A ROBUST ASSET MANAGEMENT SYSTEM.  THE STATE SHOULD AID IN THE ESTABLISHMENT OF AN OFFICE(S) DEDICATED TO DISPERSING ASSETS MANAGEMENT ASSISTANCE TO LOCAL GOVERNMENTS.  AS YOU MAY KNOW THAT STATE AUDITOR HAS DEVELOPED AN INFRASTRUCTURE STRESS TRANSPARENCY TOOL FOR WATER AND WASTEWATER INFRASTRUCTURE.  THE GOAL OF THE TOOL “</a:t>
            </a:r>
            <a:r>
              <a:rPr lang="en-US" i="1" baseline="0" dirty="0" smtClean="0"/>
              <a:t>TO CREATE THESE MAPS IS TO BETTER INFORM THE DECISION MAKING PROCESS AT ALL LEVELS OF GOVERNMENT TO IMPROVE LONG TERM FINANCIAL PLANNING OF OUR CIVIL INFRASTRUCTURE NEEDS”   </a:t>
            </a:r>
          </a:p>
          <a:p>
            <a:endParaRPr lang="en-US" baseline="0" dirty="0" smtClean="0"/>
          </a:p>
          <a:p>
            <a:r>
              <a:rPr lang="en-US" baseline="0" dirty="0" smtClean="0"/>
              <a:t>BALANCE THE INFRASTRUCTURE NEEDS OF DIVERSE COMMUNITIES.  WE KNOW THAT SOME OF OUR OLDEST COMMUNITIES HAVE SOME OF THE LOWEST INCOME RESIDENCE.  IN GREATER MINNESOTA  WE HAVE AN AGING POPULATION  MANY ON FIXED INCOMES.  FLEXIBLE FUNDING SOLUTIONS WILL ENSURE THAT THE NEEDS OF EACH COMMUNITY ARE MET FAIRLY AND EFFECTIVELY </a:t>
            </a:r>
            <a:endParaRPr lang="en-US" dirty="0"/>
          </a:p>
        </p:txBody>
      </p:sp>
      <p:sp>
        <p:nvSpPr>
          <p:cNvPr id="4" name="Slide Number Placeholder 3"/>
          <p:cNvSpPr>
            <a:spLocks noGrp="1"/>
          </p:cNvSpPr>
          <p:nvPr>
            <p:ph type="sldNum" sz="quarter" idx="10"/>
          </p:nvPr>
        </p:nvSpPr>
        <p:spPr/>
        <p:txBody>
          <a:bodyPr/>
          <a:lstStyle/>
          <a:p>
            <a:fld id="{C42FBC35-E424-442F-BE3E-DC97A8B26371}" type="slidenum">
              <a:rPr lang="en-US" smtClean="0"/>
              <a:t>36</a:t>
            </a:fld>
            <a:endParaRPr lang="en-US"/>
          </a:p>
        </p:txBody>
      </p:sp>
    </p:spTree>
    <p:extLst>
      <p:ext uri="{BB962C8B-B14F-4D97-AF65-F5344CB8AC3E}">
        <p14:creationId xmlns:p14="http://schemas.microsoft.com/office/powerpoint/2010/main" val="1866922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THE AMERICAN SOCIETY OF CIVIL</a:t>
            </a:r>
            <a:r>
              <a:rPr lang="en-US" baseline="0" dirty="0" smtClean="0"/>
              <a:t> ENGINEERS REPRESENTS MORE THAN 150,000 MEMBERS OF THE CIVIL ENGINEERING PROFESSION ACROSS THE WORLD</a:t>
            </a:r>
          </a:p>
          <a:p>
            <a:endParaRPr lang="en-US" baseline="0" dirty="0" smtClean="0"/>
          </a:p>
          <a:p>
            <a:r>
              <a:rPr lang="en-US" baseline="0" dirty="0" smtClean="0"/>
              <a:t>ASCE WAS FOUNDED IN 1852.  IT IS THE OLDEST ENGINEERING SOCIETY IN THE COUNTRY</a:t>
            </a:r>
          </a:p>
          <a:p>
            <a:endParaRPr lang="en-US" baseline="0" dirty="0" smtClean="0"/>
          </a:p>
          <a:p>
            <a:r>
              <a:rPr lang="en-US" baseline="0" dirty="0" smtClean="0"/>
              <a:t>ASCE IS A NON-PROFIT ORGANIZATIONS </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714571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MINNESOTA SECTION OF ASCE IS MADE UP OF OVER 1700 MEN</a:t>
            </a:r>
            <a:r>
              <a:rPr lang="en-US" baseline="0" dirty="0" smtClean="0"/>
              <a:t> AND WOMEN VOLUNTEERS IN THE ENGINEERING PROFESSION</a:t>
            </a:r>
          </a:p>
          <a:p>
            <a:endParaRPr lang="en-US" baseline="0" dirty="0" smtClean="0"/>
          </a:p>
          <a:p>
            <a:r>
              <a:rPr lang="en-US" baseline="0" dirty="0" smtClean="0"/>
              <a:t>OUR SECTION CELEBRATED ITS CENTENNIAL IN 2014</a:t>
            </a:r>
          </a:p>
          <a:p>
            <a:endParaRPr lang="en-US" baseline="0" dirty="0" smtClean="0"/>
          </a:p>
          <a:p>
            <a:r>
              <a:rPr lang="en-US" baseline="0" dirty="0" smtClean="0"/>
              <a:t>OUR MEMBERS ARE THE DESIGNERS, CONSTRUCTORS, OPERATORS, AND MAINTAINERS OF MINNESOTA’S INFRASTRUCTURE.</a:t>
            </a:r>
          </a:p>
          <a:p>
            <a:endParaRPr lang="en-US" baseline="0" dirty="0" smtClean="0"/>
          </a:p>
          <a:p>
            <a:r>
              <a:rPr lang="en-US" baseline="0" dirty="0" smtClean="0"/>
              <a:t>THE BACK BONE OF OUR SOCIETY – THE BUILT ENVIRONMENT </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71457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ASCE</a:t>
            </a:r>
            <a:r>
              <a:rPr lang="en-US" baseline="0" dirty="0" smtClean="0"/>
              <a:t> </a:t>
            </a:r>
            <a:r>
              <a:rPr lang="en-US" u="sng" baseline="0" dirty="0" smtClean="0"/>
              <a:t>NATIONAL</a:t>
            </a:r>
            <a:r>
              <a:rPr lang="en-US" baseline="0" dirty="0" smtClean="0"/>
              <a:t> </a:t>
            </a:r>
            <a:r>
              <a:rPr lang="en-US" dirty="0" smtClean="0"/>
              <a:t>INFRASTRUCTURE</a:t>
            </a:r>
            <a:r>
              <a:rPr lang="en-US" baseline="0" dirty="0" smtClean="0"/>
              <a:t> REPORT CARD WAS RELEASED IN 1998</a:t>
            </a:r>
          </a:p>
          <a:p>
            <a:endParaRPr lang="en-US" baseline="0" dirty="0" smtClean="0"/>
          </a:p>
          <a:p>
            <a:r>
              <a:rPr lang="en-US" baseline="0" dirty="0" smtClean="0"/>
              <a:t>YOU MAY HAVE HEARD THE REPORT CARD REFERENCE IN THE PRESIDENT’S OF THE UNITED STATES, STATE OF THE UNION ADDRESSES </a:t>
            </a:r>
          </a:p>
          <a:p>
            <a:endParaRPr lang="en-US" baseline="0" dirty="0" smtClean="0"/>
          </a:p>
          <a:p>
            <a:r>
              <a:rPr lang="en-US" baseline="0" dirty="0" smtClean="0"/>
              <a:t>THE SOCIETY RELEASES A NATIONAL REPORT CARD EVERY 4 YEARS</a:t>
            </a:r>
          </a:p>
          <a:p>
            <a:endParaRPr lang="en-US" baseline="0" dirty="0" smtClean="0"/>
          </a:p>
          <a:p>
            <a:r>
              <a:rPr lang="en-US" baseline="0" dirty="0" smtClean="0"/>
              <a:t>IN 2017 ASCE GAVE THE NATIONAL OVERALL INFRASTRUCTURE GPA D+</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714571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STARTED RESEARCH AND PLANNING OF THE MINNESOTA REPORT CARD BACK IN 2016</a:t>
            </a:r>
          </a:p>
          <a:p>
            <a:endParaRPr lang="en-US" baseline="0" dirty="0" smtClean="0"/>
          </a:p>
          <a:p>
            <a:r>
              <a:rPr lang="en-US" baseline="0" dirty="0" smtClean="0"/>
              <a:t>JASON STAEBELL IS THE REPORT CARD COMMITTEE CHAIR</a:t>
            </a:r>
          </a:p>
          <a:p>
            <a:endParaRPr lang="en-US" baseline="0" dirty="0" smtClean="0"/>
          </a:p>
          <a:p>
            <a:r>
              <a:rPr lang="en-US" baseline="0" dirty="0" smtClean="0"/>
              <a:t>WE HAD 9 LEAD AUTHORS</a:t>
            </a:r>
          </a:p>
          <a:p>
            <a:endParaRPr lang="en-US" baseline="0" dirty="0" smtClean="0"/>
          </a:p>
          <a:p>
            <a:r>
              <a:rPr lang="en-US" baseline="0" dirty="0" smtClean="0"/>
              <a:t>AND 9 ADDITION SUPPORTING MEMBERS ALL WERE VOLUNTEERS</a:t>
            </a:r>
          </a:p>
          <a:p>
            <a:endParaRPr lang="en-US" baseline="0" dirty="0" smtClean="0"/>
          </a:p>
          <a:p>
            <a:r>
              <a:rPr lang="en-US" baseline="0" dirty="0" smtClean="0"/>
              <a:t>WE RELEASED THE FINDINGS OF THE REPORT CARD IN OCTOBER 2018 18 MONTHS AFTER OUR START </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71457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2018 MINNESOTA INFRASTRUCTURE</a:t>
            </a:r>
            <a:r>
              <a:rPr lang="en-US" baseline="0" dirty="0" smtClean="0"/>
              <a:t> REPORT CARD GIVES THE STATES INFRASTRUCTURE  A CUMULATIVE GPA  GRADE OF C</a:t>
            </a:r>
          </a:p>
          <a:p>
            <a:endParaRPr lang="en-US" baseline="0" dirty="0" smtClean="0"/>
          </a:p>
          <a:p>
            <a:r>
              <a:rPr lang="en-US" baseline="0" dirty="0" smtClean="0"/>
              <a:t>YOU HAVE ALL BEEN GIVEN REPORT CARD PAMPHLET AN EXECUTIVE SUMMARY OF THE REPORT CARD</a:t>
            </a:r>
          </a:p>
          <a:p>
            <a:endParaRPr lang="en-US" baseline="0" dirty="0" smtClean="0"/>
          </a:p>
          <a:p>
            <a:r>
              <a:rPr lang="en-US" baseline="0" dirty="0" smtClean="0"/>
              <a:t>A GRADE OF C MEANS MEDIOCRE AND REQUIRES ATTENTION  </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714571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GRADES FOR EACH OF THE CATEGORIES IS BASED ON EIGHT CRITERIA</a:t>
            </a:r>
            <a:endParaRPr lang="en-US" dirty="0"/>
          </a:p>
          <a:p>
            <a:r>
              <a:rPr lang="en-US" dirty="0" smtClean="0"/>
              <a:t>CAPACITY</a:t>
            </a:r>
          </a:p>
          <a:p>
            <a:r>
              <a:rPr lang="en-US" dirty="0" smtClean="0"/>
              <a:t>CONDITION</a:t>
            </a:r>
          </a:p>
          <a:p>
            <a:r>
              <a:rPr lang="en-US" dirty="0" smtClean="0"/>
              <a:t>FUNDING</a:t>
            </a:r>
          </a:p>
          <a:p>
            <a:r>
              <a:rPr lang="en-US" dirty="0" smtClean="0"/>
              <a:t>FUTURE</a:t>
            </a:r>
            <a:r>
              <a:rPr lang="en-US" baseline="0" dirty="0" smtClean="0"/>
              <a:t> NEED</a:t>
            </a:r>
          </a:p>
          <a:p>
            <a:r>
              <a:rPr lang="en-US" baseline="0" dirty="0" smtClean="0"/>
              <a:t>OPERATION AND MAINTENANCE</a:t>
            </a:r>
          </a:p>
          <a:p>
            <a:r>
              <a:rPr lang="en-US" baseline="0" dirty="0" smtClean="0"/>
              <a:t>PUBLIC SAFETY</a:t>
            </a:r>
          </a:p>
          <a:p>
            <a:r>
              <a:rPr lang="en-US" baseline="0" dirty="0" smtClean="0"/>
              <a:t>RESILIENCE </a:t>
            </a:r>
          </a:p>
          <a:p>
            <a:r>
              <a:rPr lang="en-US" baseline="0" dirty="0" smtClean="0"/>
              <a:t>INNOVATION</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2FBC35-E424-442F-BE3E-DC97A8B2637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14571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63C920-B16E-7946-9B5E-115E95AFF184}"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FCA74-6493-9648-B365-753FF892E410}" type="slidenum">
              <a:rPr lang="en-US" smtClean="0"/>
              <a:t>‹#›</a:t>
            </a:fld>
            <a:endParaRPr lang="en-US"/>
          </a:p>
        </p:txBody>
      </p:sp>
    </p:spTree>
    <p:extLst>
      <p:ext uri="{BB962C8B-B14F-4D97-AF65-F5344CB8AC3E}">
        <p14:creationId xmlns:p14="http://schemas.microsoft.com/office/powerpoint/2010/main" val="204505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FCA74-6493-9648-B365-753FF892E410}" type="slidenum">
              <a:rPr lang="en-US" smtClean="0"/>
              <a:t>‹#›</a:t>
            </a:fld>
            <a:endParaRPr lang="en-US"/>
          </a:p>
        </p:txBody>
      </p:sp>
    </p:spTree>
    <p:extLst>
      <p:ext uri="{BB962C8B-B14F-4D97-AF65-F5344CB8AC3E}">
        <p14:creationId xmlns:p14="http://schemas.microsoft.com/office/powerpoint/2010/main" val="95262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FCA74-6493-9648-B365-753FF892E410}" type="slidenum">
              <a:rPr lang="en-US" smtClean="0"/>
              <a:t>‹#›</a:t>
            </a:fld>
            <a:endParaRPr lang="en-US"/>
          </a:p>
        </p:txBody>
      </p:sp>
    </p:spTree>
    <p:extLst>
      <p:ext uri="{BB962C8B-B14F-4D97-AF65-F5344CB8AC3E}">
        <p14:creationId xmlns:p14="http://schemas.microsoft.com/office/powerpoint/2010/main" val="2105162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059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FCA74-6493-9648-B365-753FF892E410}" type="slidenum">
              <a:rPr lang="en-US" smtClean="0"/>
              <a:t>‹#›</a:t>
            </a:fld>
            <a:endParaRPr lang="en-US"/>
          </a:p>
        </p:txBody>
      </p:sp>
    </p:spTree>
    <p:extLst>
      <p:ext uri="{BB962C8B-B14F-4D97-AF65-F5344CB8AC3E}">
        <p14:creationId xmlns:p14="http://schemas.microsoft.com/office/powerpoint/2010/main" val="3839246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44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529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33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995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840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332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798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167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310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63C920-B16E-7946-9B5E-115E95AFF184}"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FCA74-6493-9648-B365-753FF892E410}" type="slidenum">
              <a:rPr lang="en-US" smtClean="0"/>
              <a:t>‹#›</a:t>
            </a:fld>
            <a:endParaRPr lang="en-US"/>
          </a:p>
        </p:txBody>
      </p:sp>
    </p:spTree>
    <p:extLst>
      <p:ext uri="{BB962C8B-B14F-4D97-AF65-F5344CB8AC3E}">
        <p14:creationId xmlns:p14="http://schemas.microsoft.com/office/powerpoint/2010/main" val="1196679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750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793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02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478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329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708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781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872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31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174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63C920-B16E-7946-9B5E-115E95AFF184}"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FCA74-6493-9648-B365-753FF892E410}" type="slidenum">
              <a:rPr lang="en-US" smtClean="0"/>
              <a:t>‹#›</a:t>
            </a:fld>
            <a:endParaRPr lang="en-US"/>
          </a:p>
        </p:txBody>
      </p:sp>
    </p:spTree>
    <p:extLst>
      <p:ext uri="{BB962C8B-B14F-4D97-AF65-F5344CB8AC3E}">
        <p14:creationId xmlns:p14="http://schemas.microsoft.com/office/powerpoint/2010/main" val="551052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16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978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64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362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802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016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495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642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9420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918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63C920-B16E-7946-9B5E-115E95AFF184}" type="datetimeFigureOut">
              <a:rPr lang="en-US" smtClean="0"/>
              <a:t>1/29/2019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CFCA74-6493-9648-B365-753FF892E410}" type="slidenum">
              <a:rPr lang="en-US" smtClean="0"/>
              <a:t>‹#›</a:t>
            </a:fld>
            <a:endParaRPr lang="en-US"/>
          </a:p>
        </p:txBody>
      </p:sp>
    </p:spTree>
    <p:extLst>
      <p:ext uri="{BB962C8B-B14F-4D97-AF65-F5344CB8AC3E}">
        <p14:creationId xmlns:p14="http://schemas.microsoft.com/office/powerpoint/2010/main" val="2798697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846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237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58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3322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059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63C920-B16E-7946-9B5E-115E95AFF184}" type="datetimeFigureOut">
              <a:rPr lang="en-US" smtClean="0"/>
              <a:t>1/29/2019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CFCA74-6493-9648-B365-753FF892E410}" type="slidenum">
              <a:rPr lang="en-US" smtClean="0"/>
              <a:t>‹#›</a:t>
            </a:fld>
            <a:endParaRPr lang="en-US"/>
          </a:p>
        </p:txBody>
      </p:sp>
    </p:spTree>
    <p:extLst>
      <p:ext uri="{BB962C8B-B14F-4D97-AF65-F5344CB8AC3E}">
        <p14:creationId xmlns:p14="http://schemas.microsoft.com/office/powerpoint/2010/main" val="34507174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3C920-B16E-7946-9B5E-115E95AFF184}" type="datetimeFigureOut">
              <a:rPr lang="en-US" smtClean="0"/>
              <a:t>1/29/2019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CFCA74-6493-9648-B365-753FF892E410}" type="slidenum">
              <a:rPr lang="en-US" smtClean="0"/>
              <a:t>‹#›</a:t>
            </a:fld>
            <a:endParaRPr lang="en-US"/>
          </a:p>
        </p:txBody>
      </p:sp>
    </p:spTree>
    <p:extLst>
      <p:ext uri="{BB962C8B-B14F-4D97-AF65-F5344CB8AC3E}">
        <p14:creationId xmlns:p14="http://schemas.microsoft.com/office/powerpoint/2010/main" val="362038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63C920-B16E-7946-9B5E-115E95AFF184}"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FCA74-6493-9648-B365-753FF892E410}" type="slidenum">
              <a:rPr lang="en-US" smtClean="0"/>
              <a:t>‹#›</a:t>
            </a:fld>
            <a:endParaRPr lang="en-US"/>
          </a:p>
        </p:txBody>
      </p:sp>
    </p:spTree>
    <p:extLst>
      <p:ext uri="{BB962C8B-B14F-4D97-AF65-F5344CB8AC3E}">
        <p14:creationId xmlns:p14="http://schemas.microsoft.com/office/powerpoint/2010/main" val="426285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63C920-B16E-7946-9B5E-115E95AFF184}"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FCA74-6493-9648-B365-753FF892E410}" type="slidenum">
              <a:rPr lang="en-US" smtClean="0"/>
              <a:t>‹#›</a:t>
            </a:fld>
            <a:endParaRPr lang="en-US"/>
          </a:p>
        </p:txBody>
      </p:sp>
    </p:spTree>
    <p:extLst>
      <p:ext uri="{BB962C8B-B14F-4D97-AF65-F5344CB8AC3E}">
        <p14:creationId xmlns:p14="http://schemas.microsoft.com/office/powerpoint/2010/main" val="192340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11.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1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1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5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5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6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t>1/29/2019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t>‹#›</a:t>
            </a:fld>
            <a:endParaRPr lang="en-US"/>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3670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4421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17973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71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71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72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72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72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72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3C920-B16E-7946-9B5E-115E95AFF184}" type="datetimeFigureOut">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FCA74-6493-9648-B365-753FF892E4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8293"/>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emf"/><Relationship Id="rId7" Type="http://schemas.openxmlformats.org/officeDocument/2006/relationships/image" Target="../media/image6.svg"/><Relationship Id="rId2" Type="http://schemas.openxmlformats.org/officeDocument/2006/relationships/notesSlide" Target="../notesSlides/notesSlide10.xml"/><Relationship Id="rId1" Type="http://schemas.openxmlformats.org/officeDocument/2006/relationships/slideLayout" Target="../slideLayouts/slideLayout44.xml"/><Relationship Id="rId5" Type="http://schemas.openxmlformats.org/officeDocument/2006/relationships/image" Target="../media/image5.png"/><Relationship Id="rId4" Type="http://schemas.openxmlformats.org/officeDocument/2006/relationships/image" Target="../media/image2.emf"/><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6.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emf"/><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6.sv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svg"/><Relationship Id="rId5" Type="http://schemas.openxmlformats.org/officeDocument/2006/relationships/image" Target="../media/image19.png"/><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emf"/><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29.png"/><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8.xml"/><Relationship Id="rId1" Type="http://schemas.openxmlformats.org/officeDocument/2006/relationships/slideLayout" Target="../slideLayouts/slideLayout55.xml"/><Relationship Id="rId5" Type="http://schemas.openxmlformats.org/officeDocument/2006/relationships/image" Target="../media/image32.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5.png"/><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9.xml"/><Relationship Id="rId1" Type="http://schemas.openxmlformats.org/officeDocument/2006/relationships/slideLayout" Target="../slideLayouts/slideLayout56.xml"/><Relationship Id="rId5" Type="http://schemas.openxmlformats.org/officeDocument/2006/relationships/image" Target="../media/image33.png"/><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Layout" Target="../slideLayouts/slideLayout5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Layout" Target="../slideLayouts/slideLayout58.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0.xml"/><Relationship Id="rId1" Type="http://schemas.openxmlformats.org/officeDocument/2006/relationships/slideLayout" Target="../slideLayouts/slideLayout59.xml"/><Relationship Id="rId5" Type="http://schemas.openxmlformats.org/officeDocument/2006/relationships/image" Target="../media/image36.png"/><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Layout" Target="../slideLayouts/slideLayout60.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1.xml"/><Relationship Id="rId1" Type="http://schemas.openxmlformats.org/officeDocument/2006/relationships/slideLayout" Target="../slideLayouts/slideLayout6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emf"/><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44.xml"/><Relationship Id="rId5" Type="http://schemas.openxmlformats.org/officeDocument/2006/relationships/image" Target="../media/image5.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emf"/><Relationship Id="rId7"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5.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emf"/><Relationship Id="rId7"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5.pn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5.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6.svg"/><Relationship Id="rId2" Type="http://schemas.openxmlformats.org/officeDocument/2006/relationships/notesSlide" Target="../notesSlides/notesSlide8.xml"/><Relationship Id="rId1" Type="http://schemas.openxmlformats.org/officeDocument/2006/relationships/slideLayout" Target="../slideLayouts/slideLayout44.xml"/><Relationship Id="rId5" Type="http://schemas.openxmlformats.org/officeDocument/2006/relationships/image" Target="../media/image5.pn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emf"/><Relationship Id="rId7" Type="http://schemas.openxmlformats.org/officeDocument/2006/relationships/image" Target="../media/image6.svg"/><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image" Target="../media/image5.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933" y="4445139"/>
            <a:ext cx="3159802" cy="2185529"/>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824" y="1937657"/>
            <a:ext cx="4923951"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16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3" name="TextBox 2">
            <a:extLst>
              <a:ext uri="{FF2B5EF4-FFF2-40B4-BE49-F238E27FC236}">
                <a16:creationId xmlns="" xmlns:a16="http://schemas.microsoft.com/office/drawing/2014/main" id="{59F3DE7D-C03E-4914-ACE5-930563C47038}"/>
              </a:ext>
            </a:extLst>
          </p:cNvPr>
          <p:cNvSpPr txBox="1"/>
          <p:nvPr/>
        </p:nvSpPr>
        <p:spPr>
          <a:xfrm>
            <a:off x="2387949" y="1314939"/>
            <a:ext cx="6544428" cy="923330"/>
          </a:xfrm>
          <a:prstGeom prst="rect">
            <a:avLst/>
          </a:prstGeom>
          <a:noFill/>
        </p:spPr>
        <p:txBody>
          <a:bodyPr wrap="square" rtlCol="0">
            <a:spAutoFit/>
          </a:bodyPr>
          <a:lstStyle/>
          <a:p>
            <a:pPr marL="285750" indent="-285750">
              <a:buFontTx/>
              <a:buBlip>
                <a:blip r:embed="rId5">
                  <a:extLst>
                    <a:ext uri="{96DAC541-7B7A-43D3-8B79-37D633B846F1}">
                      <asvg:svgBlip xmlns="" xmlns:asvg="http://schemas.microsoft.com/office/drawing/2016/SVG/main" r:embed="rId7"/>
                    </a:ext>
                  </a:extLst>
                </a:blip>
              </a:buBlip>
            </a:pPr>
            <a:endParaRPr lang="en-US" dirty="0">
              <a:solidFill>
                <a:prstClr val="black"/>
              </a:solidFill>
            </a:endParaRPr>
          </a:p>
          <a:p>
            <a:pPr marL="742950" lvl="1" indent="-285750">
              <a:buFont typeface="Arial" panose="020B0604020202020204" pitchFamily="34" charset="0"/>
              <a:buChar char="•"/>
            </a:pPr>
            <a:endParaRPr lang="en-US" dirty="0">
              <a:solidFill>
                <a:prstClr val="black"/>
              </a:solidFill>
            </a:endParaRPr>
          </a:p>
          <a:p>
            <a:endParaRPr lang="en-US" dirty="0">
              <a:solidFill>
                <a:prstClr val="black"/>
              </a:solidFill>
            </a:endParaRPr>
          </a:p>
        </p:txBody>
      </p:sp>
      <p:sp>
        <p:nvSpPr>
          <p:cNvPr id="7" name="Title 1"/>
          <p:cNvSpPr txBox="1">
            <a:spLocks/>
          </p:cNvSpPr>
          <p:nvPr/>
        </p:nvSpPr>
        <p:spPr>
          <a:xfrm>
            <a:off x="2847607" y="1372562"/>
            <a:ext cx="4406926" cy="2787957"/>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endParaRPr lang="en-US" sz="3200" b="1" dirty="0" smtClean="0">
              <a:solidFill>
                <a:srgbClr val="00AFDB"/>
              </a:solidFill>
              <a:latin typeface="Brandon Grotesque"/>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8132" y="2238269"/>
            <a:ext cx="4848378" cy="3659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9678" y="1428173"/>
            <a:ext cx="2550303" cy="810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032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790" y="1538653"/>
            <a:ext cx="3159802" cy="2185529"/>
          </a:xfrm>
          <a:prstGeom prst="rect">
            <a:avLst/>
          </a:prstGeom>
        </p:spPr>
      </p:pic>
      <p:sp>
        <p:nvSpPr>
          <p:cNvPr id="5" name="Title 1"/>
          <p:cNvSpPr>
            <a:spLocks noGrp="1"/>
          </p:cNvSpPr>
          <p:nvPr>
            <p:ph type="ctrTitle"/>
          </p:nvPr>
        </p:nvSpPr>
        <p:spPr>
          <a:xfrm>
            <a:off x="4253497" y="1372563"/>
            <a:ext cx="4406926" cy="2517708"/>
          </a:xfrm>
        </p:spPr>
        <p:txBody>
          <a:bodyPr vert="horz" lIns="0" tIns="0" rIns="0" bIns="0" rtlCol="0" anchor="t" anchorCtr="0">
            <a:noAutofit/>
          </a:bodyPr>
          <a:lstStyle/>
          <a:p>
            <a:pPr algn="l">
              <a:lnSpc>
                <a:spcPts val="2800"/>
              </a:lnSpc>
            </a:pPr>
            <a:r>
              <a:rPr lang="en-US" sz="3200" b="1" dirty="0">
                <a:solidFill>
                  <a:srgbClr val="00AFDB"/>
                </a:solidFill>
                <a:latin typeface="Brandon Grotesque"/>
              </a:rPr>
              <a:t>Minnesota House of Representatives</a:t>
            </a:r>
            <a:br>
              <a:rPr lang="en-US" sz="3200" b="1" dirty="0">
                <a:solidFill>
                  <a:srgbClr val="00AFDB"/>
                </a:solidFill>
                <a:latin typeface="Brandon Grotesque"/>
              </a:rPr>
            </a:br>
            <a:r>
              <a:rPr lang="en-US" sz="3200" b="1" dirty="0">
                <a:solidFill>
                  <a:srgbClr val="00AFDB"/>
                </a:solidFill>
                <a:latin typeface="Brandon Grotesque"/>
              </a:rPr>
              <a:t/>
            </a:r>
            <a:br>
              <a:rPr lang="en-US" sz="3200" b="1" dirty="0">
                <a:solidFill>
                  <a:srgbClr val="00AFDB"/>
                </a:solidFill>
                <a:latin typeface="Brandon Grotesque"/>
              </a:rPr>
            </a:br>
            <a:r>
              <a:rPr lang="en-US" sz="3200" b="1" dirty="0">
                <a:solidFill>
                  <a:srgbClr val="00AFDB"/>
                </a:solidFill>
                <a:latin typeface="Brandon Grotesque"/>
              </a:rPr>
              <a:t>Road Topic Slides</a:t>
            </a:r>
            <a:r>
              <a:rPr lang="en-US" sz="2800" b="1" dirty="0">
                <a:solidFill>
                  <a:srgbClr val="00AFDB"/>
                </a:solidFill>
                <a:latin typeface="Brandon Grotesque"/>
              </a:rPr>
              <a:t/>
            </a:r>
            <a:br>
              <a:rPr lang="en-US" sz="2800" b="1" dirty="0">
                <a:solidFill>
                  <a:srgbClr val="00AFDB"/>
                </a:solidFill>
                <a:latin typeface="Brandon Grotesque"/>
              </a:rPr>
            </a:br>
            <a:r>
              <a:rPr lang="en-US" sz="2800" dirty="0">
                <a:solidFill>
                  <a:srgbClr val="00AFDB"/>
                </a:solidFill>
                <a:latin typeface="Brandon Grotesque"/>
              </a:rPr>
              <a:t/>
            </a:r>
            <a:br>
              <a:rPr lang="en-US" sz="2800" dirty="0">
                <a:solidFill>
                  <a:srgbClr val="00AFDB"/>
                </a:solidFill>
                <a:latin typeface="Brandon Grotesque"/>
              </a:rPr>
            </a:br>
            <a:r>
              <a:rPr lang="en-US" sz="2800" dirty="0">
                <a:solidFill>
                  <a:srgbClr val="00AFDB"/>
                </a:solidFill>
                <a:latin typeface="Brandon Grotesque"/>
              </a:rPr>
              <a:t>Nick Turner</a:t>
            </a:r>
            <a:r>
              <a:rPr lang="en-US" sz="2800" b="1" dirty="0">
                <a:solidFill>
                  <a:srgbClr val="00AFDB"/>
                </a:solidFill>
                <a:latin typeface="Brandon Grotesque"/>
              </a:rPr>
              <a:t/>
            </a:r>
            <a:br>
              <a:rPr lang="en-US" sz="2800" b="1" dirty="0">
                <a:solidFill>
                  <a:srgbClr val="00AFDB"/>
                </a:solidFill>
                <a:latin typeface="Brandon Grotesque"/>
              </a:rPr>
            </a:br>
            <a:r>
              <a:rPr lang="en-US" sz="2800" b="1" dirty="0">
                <a:solidFill>
                  <a:srgbClr val="00AFDB"/>
                </a:solidFill>
                <a:latin typeface="Brandon Grotesque"/>
              </a:rPr>
              <a:t/>
            </a:r>
            <a:br>
              <a:rPr lang="en-US" sz="2800" b="1" dirty="0">
                <a:solidFill>
                  <a:srgbClr val="00AFDB"/>
                </a:solidFill>
                <a:latin typeface="Brandon Grotesque"/>
              </a:rPr>
            </a:br>
            <a:r>
              <a:rPr lang="en-US" sz="1800" dirty="0">
                <a:solidFill>
                  <a:srgbClr val="00AFDB"/>
                </a:solidFill>
                <a:latin typeface="Brandon Grotesque"/>
              </a:rPr>
              <a:t>January 29, 2019</a:t>
            </a:r>
            <a:endParaRPr lang="en-US" sz="1800" b="1" dirty="0">
              <a:solidFill>
                <a:srgbClr val="00AFDB"/>
              </a:solidFill>
              <a:latin typeface="Brandon Grotesque"/>
            </a:endParaRPr>
          </a:p>
        </p:txBody>
      </p:sp>
    </p:spTree>
    <p:extLst>
      <p:ext uri="{BB962C8B-B14F-4D97-AF65-F5344CB8AC3E}">
        <p14:creationId xmlns:p14="http://schemas.microsoft.com/office/powerpoint/2010/main" val="1672183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pic>
        <p:nvPicPr>
          <p:cNvPr id="2" name="Picture 1">
            <a:extLst>
              <a:ext uri="{FF2B5EF4-FFF2-40B4-BE49-F238E27FC236}">
                <a16:creationId xmlns="" xmlns:a16="http://schemas.microsoft.com/office/drawing/2014/main" id="{E75CEC6D-4DF0-495D-8B19-900655DC736F}"/>
              </a:ext>
            </a:extLst>
          </p:cNvPr>
          <p:cNvPicPr>
            <a:picLocks noChangeAspect="1"/>
          </p:cNvPicPr>
          <p:nvPr/>
        </p:nvPicPr>
        <p:blipFill>
          <a:blip r:embed="rId5"/>
          <a:stretch>
            <a:fillRect/>
          </a:stretch>
        </p:blipFill>
        <p:spPr>
          <a:xfrm>
            <a:off x="211623" y="2079108"/>
            <a:ext cx="2203104" cy="2859582"/>
          </a:xfrm>
          <a:prstGeom prst="rect">
            <a:avLst/>
          </a:prstGeom>
        </p:spPr>
      </p:pic>
      <p:sp>
        <p:nvSpPr>
          <p:cNvPr id="3" name="TextBox 2">
            <a:extLst>
              <a:ext uri="{FF2B5EF4-FFF2-40B4-BE49-F238E27FC236}">
                <a16:creationId xmlns="" xmlns:a16="http://schemas.microsoft.com/office/drawing/2014/main" id="{59F3DE7D-C03E-4914-ACE5-930563C47038}"/>
              </a:ext>
            </a:extLst>
          </p:cNvPr>
          <p:cNvSpPr txBox="1"/>
          <p:nvPr/>
        </p:nvSpPr>
        <p:spPr>
          <a:xfrm>
            <a:off x="2387949" y="1314939"/>
            <a:ext cx="6544428" cy="4801314"/>
          </a:xfrm>
          <a:prstGeom prst="rect">
            <a:avLst/>
          </a:prstGeom>
          <a:noFill/>
        </p:spPr>
        <p:txBody>
          <a:bodyPr wrap="square" rtlCol="0">
            <a:spAutoFit/>
          </a:bodyPr>
          <a:lstStyle/>
          <a:p>
            <a:pPr marL="285750" indent="-285750">
              <a:buBlip>
                <a:blip r:embed="rId6">
                  <a:extLst>
                    <a:ext uri="{96DAC541-7B7A-43D3-8B79-37D633B846F1}">
                      <asvg:svgBlip xmlns="" xmlns:asvg="http://schemas.microsoft.com/office/drawing/2016/SVG/main" r:embed="rId7"/>
                    </a:ext>
                  </a:extLst>
                </a:blip>
              </a:buBlip>
            </a:pPr>
            <a:r>
              <a:rPr lang="en-US" dirty="0"/>
              <a:t>Minnesota has the 5</a:t>
            </a:r>
            <a:r>
              <a:rPr lang="en-US" baseline="30000" dirty="0"/>
              <a:t>th</a:t>
            </a:r>
            <a:r>
              <a:rPr lang="en-US" dirty="0"/>
              <a:t> highest number of public roadway miles in the U.S. </a:t>
            </a:r>
          </a:p>
          <a:p>
            <a:endParaRPr lang="en-US" dirty="0"/>
          </a:p>
          <a:p>
            <a:pPr marL="285750" indent="-285750">
              <a:buBlip>
                <a:blip r:embed="rId6">
                  <a:extLst>
                    <a:ext uri="{96DAC541-7B7A-43D3-8B79-37D633B846F1}">
                      <asvg:svgBlip xmlns="" xmlns:asvg="http://schemas.microsoft.com/office/drawing/2016/SVG/main" r:embed="rId7"/>
                    </a:ext>
                  </a:extLst>
                </a:blip>
              </a:buBlip>
            </a:pPr>
            <a:r>
              <a:rPr lang="en-US" dirty="0"/>
              <a:t>The Minnesota State Highway Investment Plan (</a:t>
            </a:r>
            <a:r>
              <a:rPr lang="en-US" dirty="0" err="1"/>
              <a:t>MnSHIP</a:t>
            </a:r>
            <a:r>
              <a:rPr lang="en-US" dirty="0"/>
              <a:t>) estimated that roads are underfunded by $17.7 billion over the next 20 years </a:t>
            </a:r>
          </a:p>
          <a:p>
            <a:pPr marL="285750" indent="-285750">
              <a:buBlip>
                <a:blip r:embed="rId6">
                  <a:extLst>
                    <a:ext uri="{96DAC541-7B7A-43D3-8B79-37D633B846F1}">
                      <asvg:svgBlip xmlns="" xmlns:asvg="http://schemas.microsoft.com/office/drawing/2016/SVG/main" r:embed="rId7"/>
                    </a:ext>
                  </a:extLst>
                </a:blip>
              </a:buBlip>
            </a:pPr>
            <a:endParaRPr lang="en-US" dirty="0"/>
          </a:p>
          <a:p>
            <a:pPr marL="285750" indent="-285750">
              <a:buBlip>
                <a:blip r:embed="rId6">
                  <a:extLst>
                    <a:ext uri="{96DAC541-7B7A-43D3-8B79-37D633B846F1}">
                      <asvg:svgBlip xmlns="" xmlns:asvg="http://schemas.microsoft.com/office/drawing/2016/SVG/main" r:embed="rId7"/>
                    </a:ext>
                  </a:extLst>
                </a:blip>
              </a:buBlip>
            </a:pPr>
            <a:r>
              <a:rPr lang="en-US" dirty="0"/>
              <a:t>Current primary funding sources are fuel, registration, and vehicle sales tax</a:t>
            </a:r>
          </a:p>
          <a:p>
            <a:pPr marL="285750" indent="-285750">
              <a:buBlip>
                <a:blip r:embed="rId6">
                  <a:extLst>
                    <a:ext uri="{96DAC541-7B7A-43D3-8B79-37D633B846F1}">
                      <asvg:svgBlip xmlns="" xmlns:asvg="http://schemas.microsoft.com/office/drawing/2016/SVG/main" r:embed="rId7"/>
                    </a:ext>
                  </a:extLst>
                </a:blip>
              </a:buBlip>
            </a:pPr>
            <a:endParaRPr lang="en-US" dirty="0"/>
          </a:p>
          <a:p>
            <a:pPr marL="285750" indent="-285750">
              <a:buBlip>
                <a:blip r:embed="rId6">
                  <a:extLst>
                    <a:ext uri="{96DAC541-7B7A-43D3-8B79-37D633B846F1}">
                      <asvg:svgBlip xmlns="" xmlns:asvg="http://schemas.microsoft.com/office/drawing/2016/SVG/main" r:embed="rId7"/>
                    </a:ext>
                  </a:extLst>
                </a:blip>
              </a:buBlip>
            </a:pPr>
            <a:r>
              <a:rPr lang="en-US" dirty="0"/>
              <a:t>Congestion is a major problem in the Twin Cities </a:t>
            </a:r>
          </a:p>
          <a:p>
            <a:pPr marL="285750" indent="-285750">
              <a:buBlip>
                <a:blip r:embed="rId6">
                  <a:extLst>
                    <a:ext uri="{96DAC541-7B7A-43D3-8B79-37D633B846F1}">
                      <asvg:svgBlip xmlns="" xmlns:asvg="http://schemas.microsoft.com/office/drawing/2016/SVG/main" r:embed="rId7"/>
                    </a:ext>
                  </a:extLst>
                </a:blip>
              </a:buBlip>
            </a:pPr>
            <a:endParaRPr lang="en-US" dirty="0"/>
          </a:p>
          <a:p>
            <a:pPr marL="742950" lvl="1" indent="-285750">
              <a:buBlip>
                <a:blip r:embed="rId6">
                  <a:extLst>
                    <a:ext uri="{96DAC541-7B7A-43D3-8B79-37D633B846F1}">
                      <asvg:svgBlip xmlns="" xmlns:asvg="http://schemas.microsoft.com/office/drawing/2016/SVG/main" r:embed="rId7"/>
                    </a:ext>
                  </a:extLst>
                </a:blip>
              </a:buBlip>
            </a:pPr>
            <a:r>
              <a:rPr lang="en-US" dirty="0"/>
              <a:t>The average driver spends 41 hours in traffic , averaging a cost of $1,332/ driver or $2.3 billion</a:t>
            </a:r>
          </a:p>
          <a:p>
            <a:pPr marL="285750" indent="-285750">
              <a:buBlip>
                <a:blip r:embed="rId6">
                  <a:extLst>
                    <a:ext uri="{96DAC541-7B7A-43D3-8B79-37D633B846F1}">
                      <asvg:svgBlip xmlns="" xmlns:asvg="http://schemas.microsoft.com/office/drawing/2016/SVG/main" r:embed="rId7"/>
                    </a:ext>
                  </a:extLst>
                </a:blip>
              </a:buBlip>
            </a:pPr>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58218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9" name="TextBox 8">
            <a:extLst>
              <a:ext uri="{FF2B5EF4-FFF2-40B4-BE49-F238E27FC236}">
                <a16:creationId xmlns="" xmlns:a16="http://schemas.microsoft.com/office/drawing/2014/main" id="{13DFF0E3-CB7D-4568-B1B4-B5025FDB5A3E}"/>
              </a:ext>
            </a:extLst>
          </p:cNvPr>
          <p:cNvSpPr txBox="1"/>
          <p:nvPr/>
        </p:nvSpPr>
        <p:spPr>
          <a:xfrm>
            <a:off x="2509036" y="864513"/>
            <a:ext cx="6450119"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a:t>Minnesota has over 140,000 miles of roadway </a:t>
            </a:r>
          </a:p>
        </p:txBody>
      </p:sp>
      <p:pic>
        <p:nvPicPr>
          <p:cNvPr id="3" name="Picture 2">
            <a:extLst>
              <a:ext uri="{FF2B5EF4-FFF2-40B4-BE49-F238E27FC236}">
                <a16:creationId xmlns="" xmlns:a16="http://schemas.microsoft.com/office/drawing/2014/main" id="{243081B0-D7BC-4EE0-98DF-DFB25DD05D9B}"/>
              </a:ext>
            </a:extLst>
          </p:cNvPr>
          <p:cNvPicPr>
            <a:picLocks noChangeAspect="1"/>
          </p:cNvPicPr>
          <p:nvPr/>
        </p:nvPicPr>
        <p:blipFill>
          <a:blip r:embed="rId5"/>
          <a:stretch>
            <a:fillRect/>
          </a:stretch>
        </p:blipFill>
        <p:spPr>
          <a:xfrm>
            <a:off x="2803357" y="1435548"/>
            <a:ext cx="6256421" cy="370340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Connector 4">
            <a:extLst>
              <a:ext uri="{FF2B5EF4-FFF2-40B4-BE49-F238E27FC236}">
                <a16:creationId xmlns="" xmlns:a16="http://schemas.microsoft.com/office/drawing/2014/main" id="{2380C6B0-B73A-455B-BB0D-74CF0EBE5A10}"/>
              </a:ext>
            </a:extLst>
          </p:cNvPr>
          <p:cNvCxnSpPr>
            <a:cxnSpLocks/>
          </p:cNvCxnSpPr>
          <p:nvPr/>
        </p:nvCxnSpPr>
        <p:spPr>
          <a:xfrm flipV="1">
            <a:off x="3477126" y="2590476"/>
            <a:ext cx="4824663" cy="117383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 xmlns:a16="http://schemas.microsoft.com/office/drawing/2014/main" id="{3DC12794-0BC5-4810-8779-8CBC86752CB2}"/>
              </a:ext>
            </a:extLst>
          </p:cNvPr>
          <p:cNvSpPr txBox="1"/>
          <p:nvPr/>
        </p:nvSpPr>
        <p:spPr>
          <a:xfrm>
            <a:off x="139723" y="1856092"/>
            <a:ext cx="2634057" cy="954107"/>
          </a:xfrm>
          <a:prstGeom prst="rect">
            <a:avLst/>
          </a:prstGeom>
          <a:noFill/>
        </p:spPr>
        <p:txBody>
          <a:bodyPr wrap="square" rtlCol="0">
            <a:spAutoFit/>
          </a:bodyPr>
          <a:lstStyle/>
          <a:p>
            <a:r>
              <a:rPr lang="en-US" sz="2800" dirty="0"/>
              <a:t>&gt;50 Trips from </a:t>
            </a:r>
          </a:p>
          <a:p>
            <a:r>
              <a:rPr lang="en-US" sz="2800" dirty="0"/>
              <a:t>L.A. to New York</a:t>
            </a:r>
          </a:p>
        </p:txBody>
      </p:sp>
      <p:sp>
        <p:nvSpPr>
          <p:cNvPr id="11" name="TextBox 10">
            <a:extLst>
              <a:ext uri="{FF2B5EF4-FFF2-40B4-BE49-F238E27FC236}">
                <a16:creationId xmlns="" xmlns:a16="http://schemas.microsoft.com/office/drawing/2014/main" id="{D0B064AC-D5B8-47C3-9FFB-25407BA6B02B}"/>
              </a:ext>
            </a:extLst>
          </p:cNvPr>
          <p:cNvSpPr txBox="1"/>
          <p:nvPr/>
        </p:nvSpPr>
        <p:spPr>
          <a:xfrm>
            <a:off x="84222" y="3294691"/>
            <a:ext cx="2634058" cy="1323439"/>
          </a:xfrm>
          <a:prstGeom prst="rect">
            <a:avLst/>
          </a:prstGeom>
          <a:noFill/>
        </p:spPr>
        <p:txBody>
          <a:bodyPr wrap="square" rtlCol="0">
            <a:spAutoFit/>
          </a:bodyPr>
          <a:lstStyle/>
          <a:p>
            <a:pPr algn="ctr"/>
            <a:r>
              <a:rPr lang="en-US" sz="2000" dirty="0"/>
              <a:t>16% Urban  </a:t>
            </a:r>
          </a:p>
          <a:p>
            <a:pPr algn="ctr"/>
            <a:endParaRPr lang="en-US" sz="2000" dirty="0"/>
          </a:p>
          <a:p>
            <a:pPr algn="ctr"/>
            <a:r>
              <a:rPr lang="en-US" sz="2000" dirty="0"/>
              <a:t>~116,000 miles </a:t>
            </a:r>
          </a:p>
          <a:p>
            <a:pPr algn="ctr"/>
            <a:r>
              <a:rPr lang="en-US" sz="2000" dirty="0"/>
              <a:t>of rural roadway</a:t>
            </a:r>
          </a:p>
        </p:txBody>
      </p:sp>
      <p:sp>
        <p:nvSpPr>
          <p:cNvPr id="12" name="TextBox 11">
            <a:extLst>
              <a:ext uri="{FF2B5EF4-FFF2-40B4-BE49-F238E27FC236}">
                <a16:creationId xmlns="" xmlns:a16="http://schemas.microsoft.com/office/drawing/2014/main" id="{A13345C8-BD98-48F1-A2AA-2AF16689E05A}"/>
              </a:ext>
            </a:extLst>
          </p:cNvPr>
          <p:cNvSpPr txBox="1"/>
          <p:nvPr/>
        </p:nvSpPr>
        <p:spPr>
          <a:xfrm>
            <a:off x="2509036" y="5269505"/>
            <a:ext cx="6550742" cy="646331"/>
          </a:xfrm>
          <a:prstGeom prst="rect">
            <a:avLst/>
          </a:prstGeom>
          <a:noFill/>
        </p:spPr>
        <p:txBody>
          <a:bodyPr wrap="square" rtlCol="0">
            <a:spAutoFit/>
          </a:bodyPr>
          <a:lstStyle/>
          <a:p>
            <a:pPr algn="r"/>
            <a:r>
              <a:rPr lang="en-US" dirty="0"/>
              <a:t>Fatality rate on urban MN roads = 0.29 per 100 million vehicle miles</a:t>
            </a:r>
          </a:p>
          <a:p>
            <a:pPr algn="r"/>
            <a:r>
              <a:rPr lang="en-US" dirty="0"/>
              <a:t>Fatality rate on rural   MN roads = 1.12 per 100 million vehicle miles </a:t>
            </a:r>
          </a:p>
        </p:txBody>
      </p:sp>
    </p:spTree>
    <p:extLst>
      <p:ext uri="{BB962C8B-B14F-4D97-AF65-F5344CB8AC3E}">
        <p14:creationId xmlns:p14="http://schemas.microsoft.com/office/powerpoint/2010/main" val="1513790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4" name="TextBox 3">
            <a:extLst>
              <a:ext uri="{FF2B5EF4-FFF2-40B4-BE49-F238E27FC236}">
                <a16:creationId xmlns="" xmlns:a16="http://schemas.microsoft.com/office/drawing/2014/main" id="{9222FF9F-4E53-47E5-A314-563EC728D1C1}"/>
              </a:ext>
            </a:extLst>
          </p:cNvPr>
          <p:cNvSpPr txBox="1"/>
          <p:nvPr/>
        </p:nvSpPr>
        <p:spPr>
          <a:xfrm>
            <a:off x="2078132" y="1371600"/>
            <a:ext cx="6450119"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t>State owned trunk highway system is 12,000 miles</a:t>
            </a:r>
          </a:p>
          <a:p>
            <a:pPr marL="742950" lvl="1" indent="-285750">
              <a:buFont typeface="Arial" panose="020B0604020202020204" pitchFamily="34" charset="0"/>
              <a:buChar char="•"/>
            </a:pPr>
            <a:r>
              <a:rPr lang="en-US" sz="2200" dirty="0"/>
              <a:t>13% Interstate</a:t>
            </a:r>
          </a:p>
          <a:p>
            <a:pPr marL="742950" lvl="1" indent="-285750">
              <a:buFont typeface="Arial" panose="020B0604020202020204" pitchFamily="34" charset="0"/>
              <a:buChar char="•"/>
            </a:pPr>
            <a:r>
              <a:rPr lang="en-US" sz="2200" dirty="0"/>
              <a:t>41% NHS Highways</a:t>
            </a:r>
          </a:p>
          <a:p>
            <a:pPr marL="742950" lvl="1" indent="-285750">
              <a:buFont typeface="Arial" panose="020B0604020202020204" pitchFamily="34" charset="0"/>
              <a:buChar char="•"/>
            </a:pPr>
            <a:r>
              <a:rPr lang="en-US" sz="2200" dirty="0"/>
              <a:t>46% Non-NHS Highways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pic>
        <p:nvPicPr>
          <p:cNvPr id="3" name="Picture 2">
            <a:extLst>
              <a:ext uri="{FF2B5EF4-FFF2-40B4-BE49-F238E27FC236}">
                <a16:creationId xmlns="" xmlns:a16="http://schemas.microsoft.com/office/drawing/2014/main" id="{9E0737A2-BE0B-4022-83D3-3E99BDEDB591}"/>
              </a:ext>
            </a:extLst>
          </p:cNvPr>
          <p:cNvPicPr>
            <a:picLocks noChangeAspect="1"/>
          </p:cNvPicPr>
          <p:nvPr/>
        </p:nvPicPr>
        <p:blipFill>
          <a:blip r:embed="rId5"/>
          <a:stretch>
            <a:fillRect/>
          </a:stretch>
        </p:blipFill>
        <p:spPr>
          <a:xfrm>
            <a:off x="640243" y="3429000"/>
            <a:ext cx="7863514" cy="1633538"/>
          </a:xfrm>
          <a:prstGeom prst="rect">
            <a:avLst/>
          </a:prstGeom>
        </p:spPr>
      </p:pic>
    </p:spTree>
    <p:extLst>
      <p:ext uri="{BB962C8B-B14F-4D97-AF65-F5344CB8AC3E}">
        <p14:creationId xmlns:p14="http://schemas.microsoft.com/office/powerpoint/2010/main" val="545622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2" name="Rectangle 1">
            <a:extLst>
              <a:ext uri="{FF2B5EF4-FFF2-40B4-BE49-F238E27FC236}">
                <a16:creationId xmlns="" xmlns:a16="http://schemas.microsoft.com/office/drawing/2014/main" id="{749EB368-9E8E-4127-9CB7-0A3D0B4A1F35}"/>
              </a:ext>
            </a:extLst>
          </p:cNvPr>
          <p:cNvSpPr/>
          <p:nvPr/>
        </p:nvSpPr>
        <p:spPr>
          <a:xfrm>
            <a:off x="1514684" y="1371600"/>
            <a:ext cx="7383613" cy="4247317"/>
          </a:xfrm>
          <a:prstGeom prst="rect">
            <a:avLst/>
          </a:prstGeom>
        </p:spPr>
        <p:txBody>
          <a:bodyPr wrap="square">
            <a:spAutoFit/>
          </a:bodyPr>
          <a:lstStyle/>
          <a:p>
            <a:pPr marL="2114550" lvl="4" indent="-285750">
              <a:buBlip>
                <a:blip r:embed="rId5">
                  <a:extLst>
                    <a:ext uri="{96DAC541-7B7A-43D3-8B79-37D633B846F1}">
                      <asvg:svgBlip xmlns="" xmlns:asvg="http://schemas.microsoft.com/office/drawing/2016/SVG/main" r:embed="rId6"/>
                    </a:ext>
                  </a:extLst>
                </a:blip>
              </a:buBlip>
            </a:pPr>
            <a:endParaRPr lang="en-US" dirty="0"/>
          </a:p>
          <a:p>
            <a:pPr marL="2114550" lvl="4" indent="-285750">
              <a:buBlip>
                <a:blip r:embed="rId5">
                  <a:extLst>
                    <a:ext uri="{96DAC541-7B7A-43D3-8B79-37D633B846F1}">
                      <asvg:svgBlip xmlns="" xmlns:asvg="http://schemas.microsoft.com/office/drawing/2016/SVG/main" r:embed="rId6"/>
                    </a:ext>
                  </a:extLst>
                </a:blip>
              </a:buBlip>
            </a:pPr>
            <a:r>
              <a:rPr lang="en-US" dirty="0"/>
              <a:t>The Twin Cities is the 17</a:t>
            </a:r>
            <a:r>
              <a:rPr lang="en-US" baseline="30000" dirty="0"/>
              <a:t>th</a:t>
            </a:r>
            <a:r>
              <a:rPr lang="en-US" dirty="0"/>
              <a:t> worst level of congestion for urban areas in the United States</a:t>
            </a:r>
          </a:p>
          <a:p>
            <a:pPr marL="2571750" lvl="5" indent="-285750">
              <a:buBlip>
                <a:blip r:embed="rId5">
                  <a:extLst>
                    <a:ext uri="{96DAC541-7B7A-43D3-8B79-37D633B846F1}">
                      <asvg:svgBlip xmlns="" xmlns:asvg="http://schemas.microsoft.com/office/drawing/2016/SVG/main" r:embed="rId6"/>
                    </a:ext>
                  </a:extLst>
                </a:blip>
              </a:buBlip>
            </a:pPr>
            <a:r>
              <a:rPr lang="en-US" dirty="0"/>
              <a:t>The average driver spends 41 hours in traffic, averaging a cost of $1,332/ driver or $2.3 billion</a:t>
            </a:r>
          </a:p>
          <a:p>
            <a:pPr lvl="2"/>
            <a:endParaRPr lang="en-US" dirty="0"/>
          </a:p>
          <a:p>
            <a:pPr lvl="2"/>
            <a:endParaRPr lang="en-US" dirty="0"/>
          </a:p>
          <a:p>
            <a:pPr marL="2114550" lvl="4" indent="-285750">
              <a:buBlip>
                <a:blip r:embed="rId5">
                  <a:extLst>
                    <a:ext uri="{96DAC541-7B7A-43D3-8B79-37D633B846F1}">
                      <asvg:svgBlip xmlns="" xmlns:asvg="http://schemas.microsoft.com/office/drawing/2016/SVG/main" r:embed="rId6"/>
                    </a:ext>
                  </a:extLst>
                </a:blip>
              </a:buBlip>
            </a:pPr>
            <a:r>
              <a:rPr lang="en-US" dirty="0"/>
              <a:t>The Twin Cities hosts 5 of the worst 100 trucking bottlenecks in the United States.  Only Houston and Atlanta have more. </a:t>
            </a:r>
          </a:p>
          <a:p>
            <a:pPr marL="3028950" lvl="6" indent="-285750">
              <a:buBlip>
                <a:blip r:embed="rId5">
                  <a:extLst>
                    <a:ext uri="{96DAC541-7B7A-43D3-8B79-37D633B846F1}">
                      <asvg:svgBlip xmlns="" xmlns:asvg="http://schemas.microsoft.com/office/drawing/2016/SVG/main" r:embed="rId6"/>
                    </a:ext>
                  </a:extLst>
                </a:blip>
              </a:buBlip>
            </a:pPr>
            <a:r>
              <a:rPr lang="en-US" dirty="0"/>
              <a:t>I-94 at US 52</a:t>
            </a:r>
          </a:p>
          <a:p>
            <a:pPr marL="3028950" lvl="6" indent="-285750">
              <a:buBlip>
                <a:blip r:embed="rId5">
                  <a:extLst>
                    <a:ext uri="{96DAC541-7B7A-43D3-8B79-37D633B846F1}">
                      <asvg:svgBlip xmlns="" xmlns:asvg="http://schemas.microsoft.com/office/drawing/2016/SVG/main" r:embed="rId6"/>
                    </a:ext>
                  </a:extLst>
                </a:blip>
              </a:buBlip>
            </a:pPr>
            <a:r>
              <a:rPr lang="en-US" dirty="0"/>
              <a:t>I-35W at I-494</a:t>
            </a:r>
          </a:p>
          <a:p>
            <a:pPr marL="3028950" lvl="6" indent="-285750">
              <a:buBlip>
                <a:blip r:embed="rId5">
                  <a:extLst>
                    <a:ext uri="{96DAC541-7B7A-43D3-8B79-37D633B846F1}">
                      <asvg:svgBlip xmlns="" xmlns:asvg="http://schemas.microsoft.com/office/drawing/2016/SVG/main" r:embed="rId6"/>
                    </a:ext>
                  </a:extLst>
                </a:blip>
              </a:buBlip>
            </a:pPr>
            <a:r>
              <a:rPr lang="en-US" dirty="0"/>
              <a:t>I-35W at I-94</a:t>
            </a:r>
          </a:p>
          <a:p>
            <a:pPr marL="3028950" lvl="6" indent="-285750">
              <a:buBlip>
                <a:blip r:embed="rId5">
                  <a:extLst>
                    <a:ext uri="{96DAC541-7B7A-43D3-8B79-37D633B846F1}">
                      <asvg:svgBlip xmlns="" xmlns:asvg="http://schemas.microsoft.com/office/drawing/2016/SVG/main" r:embed="rId6"/>
                    </a:ext>
                  </a:extLst>
                </a:blip>
              </a:buBlip>
            </a:pPr>
            <a:r>
              <a:rPr lang="en-US" dirty="0"/>
              <a:t>I-35E at I-94</a:t>
            </a:r>
          </a:p>
          <a:p>
            <a:pPr marL="3028950" lvl="6" indent="-285750">
              <a:buBlip>
                <a:blip r:embed="rId5">
                  <a:extLst>
                    <a:ext uri="{96DAC541-7B7A-43D3-8B79-37D633B846F1}">
                      <asvg:svgBlip xmlns="" xmlns:asvg="http://schemas.microsoft.com/office/drawing/2016/SVG/main" r:embed="rId6"/>
                    </a:ext>
                  </a:extLst>
                </a:blip>
              </a:buBlip>
            </a:pPr>
            <a:r>
              <a:rPr lang="en-US" dirty="0"/>
              <a:t>I-35W at I-694</a:t>
            </a:r>
          </a:p>
        </p:txBody>
      </p:sp>
      <p:pic>
        <p:nvPicPr>
          <p:cNvPr id="5" name="Picture 4">
            <a:extLst>
              <a:ext uri="{FF2B5EF4-FFF2-40B4-BE49-F238E27FC236}">
                <a16:creationId xmlns="" xmlns:a16="http://schemas.microsoft.com/office/drawing/2014/main" id="{5FAC04C2-ACB2-48C2-89C8-DDBF87D4C028}"/>
              </a:ext>
            </a:extLst>
          </p:cNvPr>
          <p:cNvPicPr>
            <a:picLocks noChangeAspect="1"/>
          </p:cNvPicPr>
          <p:nvPr/>
        </p:nvPicPr>
        <p:blipFill rotWithShape="1">
          <a:blip r:embed="rId7"/>
          <a:srcRect l="28476" r="6381"/>
          <a:stretch/>
        </p:blipFill>
        <p:spPr>
          <a:xfrm>
            <a:off x="299643" y="1543050"/>
            <a:ext cx="2643582" cy="3943350"/>
          </a:xfrm>
          <a:prstGeom prst="rect">
            <a:avLst/>
          </a:prstGeom>
          <a:ln w="19050">
            <a:solidFill>
              <a:schemeClr val="tx1"/>
            </a:solidFill>
          </a:ln>
        </p:spPr>
      </p:pic>
    </p:spTree>
    <p:extLst>
      <p:ext uri="{BB962C8B-B14F-4D97-AF65-F5344CB8AC3E}">
        <p14:creationId xmlns:p14="http://schemas.microsoft.com/office/powerpoint/2010/main" val="880354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4" name="Rectangle 3">
            <a:extLst>
              <a:ext uri="{FF2B5EF4-FFF2-40B4-BE49-F238E27FC236}">
                <a16:creationId xmlns="" xmlns:a16="http://schemas.microsoft.com/office/drawing/2014/main" id="{956B1325-2EFA-4571-8C8D-E332F075E55E}"/>
              </a:ext>
            </a:extLst>
          </p:cNvPr>
          <p:cNvSpPr/>
          <p:nvPr/>
        </p:nvSpPr>
        <p:spPr>
          <a:xfrm>
            <a:off x="1138238" y="1878123"/>
            <a:ext cx="6867524" cy="3416320"/>
          </a:xfrm>
          <a:prstGeom prst="rect">
            <a:avLst/>
          </a:prstGeom>
        </p:spPr>
        <p:txBody>
          <a:bodyPr wrap="square">
            <a:spAutoFit/>
          </a:bodyPr>
          <a:lstStyle/>
          <a:p>
            <a:pPr marL="742950" lvl="1" indent="-285750">
              <a:buBlip>
                <a:blip r:embed="rId5">
                  <a:extLst>
                    <a:ext uri="{96DAC541-7B7A-43D3-8B79-37D633B846F1}">
                      <asvg:svgBlip xmlns="" xmlns:asvg="http://schemas.microsoft.com/office/drawing/2016/SVG/main" r:embed="rId6"/>
                    </a:ext>
                  </a:extLst>
                </a:blip>
              </a:buBlip>
            </a:pPr>
            <a:r>
              <a:rPr lang="en-US" dirty="0"/>
              <a:t>From the 2017 </a:t>
            </a:r>
            <a:r>
              <a:rPr lang="en-US" dirty="0" err="1"/>
              <a:t>MnSHIP</a:t>
            </a:r>
            <a:r>
              <a:rPr lang="en-US" dirty="0"/>
              <a:t> report (20-year plan, excluding bridges)</a:t>
            </a:r>
          </a:p>
          <a:p>
            <a:pPr marL="1200150" lvl="2" indent="-285750">
              <a:buBlip>
                <a:blip r:embed="rId5">
                  <a:extLst>
                    <a:ext uri="{96DAC541-7B7A-43D3-8B79-37D633B846F1}">
                      <asvg:svgBlip xmlns="" xmlns:asvg="http://schemas.microsoft.com/office/drawing/2016/SVG/main" r:embed="rId6"/>
                    </a:ext>
                  </a:extLst>
                </a:blip>
              </a:buBlip>
            </a:pPr>
            <a:r>
              <a:rPr lang="en-US" dirty="0"/>
              <a:t>Projected Investment = $18.7 billion</a:t>
            </a:r>
          </a:p>
          <a:p>
            <a:pPr marL="1200150" lvl="2" indent="-285750">
              <a:buBlip>
                <a:blip r:embed="rId5">
                  <a:extLst>
                    <a:ext uri="{96DAC541-7B7A-43D3-8B79-37D633B846F1}">
                      <asvg:svgBlip xmlns="" xmlns:asvg="http://schemas.microsoft.com/office/drawing/2016/SVG/main" r:embed="rId6"/>
                    </a:ext>
                  </a:extLst>
                </a:blip>
              </a:buBlip>
            </a:pPr>
            <a:r>
              <a:rPr lang="en-US" dirty="0"/>
              <a:t>Investment need = $36.4 billion</a:t>
            </a:r>
          </a:p>
          <a:p>
            <a:pPr marL="1200150" lvl="2" indent="-285750">
              <a:buBlip>
                <a:blip r:embed="rId5">
                  <a:extLst>
                    <a:ext uri="{96DAC541-7B7A-43D3-8B79-37D633B846F1}">
                      <asvg:svgBlip xmlns="" xmlns:asvg="http://schemas.microsoft.com/office/drawing/2016/SVG/main" r:embed="rId6"/>
                    </a:ext>
                  </a:extLst>
                </a:blip>
              </a:buBlip>
            </a:pPr>
            <a:r>
              <a:rPr lang="en-US" dirty="0"/>
              <a:t>Unfunded shortfall = $17.7 billion</a:t>
            </a:r>
          </a:p>
          <a:p>
            <a:pPr marL="1200150" lvl="2" indent="-285750">
              <a:buBlip>
                <a:blip r:embed="rId5">
                  <a:extLst>
                    <a:ext uri="{96DAC541-7B7A-43D3-8B79-37D633B846F1}">
                      <asvg:svgBlip xmlns="" xmlns:asvg="http://schemas.microsoft.com/office/drawing/2016/SVG/main" r:embed="rId6"/>
                    </a:ext>
                  </a:extLst>
                </a:blip>
              </a:buBlip>
            </a:pPr>
            <a:r>
              <a:rPr lang="en-US" dirty="0"/>
              <a:t>Annual funding gap = $885 million</a:t>
            </a:r>
          </a:p>
          <a:p>
            <a:pPr lvl="2"/>
            <a:endParaRPr lang="en-US" dirty="0"/>
          </a:p>
          <a:p>
            <a:pPr lvl="2"/>
            <a:endParaRPr lang="en-US" dirty="0"/>
          </a:p>
          <a:p>
            <a:pPr marL="742950" lvl="1" indent="-285750">
              <a:buBlip>
                <a:blip r:embed="rId5">
                  <a:extLst>
                    <a:ext uri="{96DAC541-7B7A-43D3-8B79-37D633B846F1}">
                      <asvg:svgBlip xmlns="" xmlns:asvg="http://schemas.microsoft.com/office/drawing/2016/SVG/main" r:embed="rId6"/>
                    </a:ext>
                  </a:extLst>
                </a:blip>
              </a:buBlip>
            </a:pPr>
            <a:r>
              <a:rPr lang="en-US" dirty="0"/>
              <a:t>From the 2013 </a:t>
            </a:r>
            <a:r>
              <a:rPr lang="en-US" dirty="0" err="1"/>
              <a:t>MnSHIP</a:t>
            </a:r>
            <a:r>
              <a:rPr lang="en-US" dirty="0"/>
              <a:t> report (20-year plan, excluding bridges)</a:t>
            </a:r>
          </a:p>
          <a:p>
            <a:pPr marL="1200150" lvl="2" indent="-285750">
              <a:buBlip>
                <a:blip r:embed="rId5">
                  <a:extLst>
                    <a:ext uri="{96DAC541-7B7A-43D3-8B79-37D633B846F1}">
                      <asvg:svgBlip xmlns="" xmlns:asvg="http://schemas.microsoft.com/office/drawing/2016/SVG/main" r:embed="rId6"/>
                    </a:ext>
                  </a:extLst>
                </a:blip>
              </a:buBlip>
            </a:pPr>
            <a:r>
              <a:rPr lang="en-US" dirty="0"/>
              <a:t>Unfunded shortfall = $13.9 billion</a:t>
            </a:r>
          </a:p>
          <a:p>
            <a:pPr marL="1200150" lvl="2" indent="-285750">
              <a:buBlip>
                <a:blip r:embed="rId5">
                  <a:extLst>
                    <a:ext uri="{96DAC541-7B7A-43D3-8B79-37D633B846F1}">
                      <asvg:svgBlip xmlns="" xmlns:asvg="http://schemas.microsoft.com/office/drawing/2016/SVG/main" r:embed="rId6"/>
                    </a:ext>
                  </a:extLst>
                </a:blip>
              </a:buBlip>
            </a:pPr>
            <a:r>
              <a:rPr lang="en-US" dirty="0"/>
              <a:t>Annual funding gap = $695 million</a:t>
            </a:r>
          </a:p>
          <a:p>
            <a:pPr marL="1200150" lvl="2" indent="-285750">
              <a:buBlip>
                <a:blip r:embed="rId5">
                  <a:extLst>
                    <a:ext uri="{96DAC541-7B7A-43D3-8B79-37D633B846F1}">
                      <asvg:svgBlip xmlns="" xmlns:asvg="http://schemas.microsoft.com/office/drawing/2016/SVG/main" r:embed="rId6"/>
                    </a:ext>
                  </a:extLst>
                </a:blip>
              </a:buBlip>
            </a:pPr>
            <a:endParaRPr lang="en-US" dirty="0"/>
          </a:p>
          <a:p>
            <a:pPr marL="1200150" lvl="2" indent="-285750">
              <a:buBlip>
                <a:blip r:embed="rId5">
                  <a:extLst>
                    <a:ext uri="{96DAC541-7B7A-43D3-8B79-37D633B846F1}">
                      <asvg:svgBlip xmlns="" xmlns:asvg="http://schemas.microsoft.com/office/drawing/2016/SVG/main" r:embed="rId6"/>
                    </a:ext>
                  </a:extLst>
                </a:blip>
              </a:buBlip>
            </a:pPr>
            <a:endParaRPr lang="en-US" dirty="0"/>
          </a:p>
        </p:txBody>
      </p:sp>
      <p:sp>
        <p:nvSpPr>
          <p:cNvPr id="5" name="Rectangle 4">
            <a:extLst>
              <a:ext uri="{FF2B5EF4-FFF2-40B4-BE49-F238E27FC236}">
                <a16:creationId xmlns="" xmlns:a16="http://schemas.microsoft.com/office/drawing/2014/main" id="{60422B92-8312-4D9D-8436-22F61334E8B8}"/>
              </a:ext>
            </a:extLst>
          </p:cNvPr>
          <p:cNvSpPr/>
          <p:nvPr/>
        </p:nvSpPr>
        <p:spPr>
          <a:xfrm>
            <a:off x="292179" y="5175638"/>
            <a:ext cx="8559641" cy="1200329"/>
          </a:xfrm>
          <a:prstGeom prst="rect">
            <a:avLst/>
          </a:prstGeom>
        </p:spPr>
        <p:txBody>
          <a:bodyPr wrap="square">
            <a:spAutoFit/>
          </a:bodyPr>
          <a:lstStyle/>
          <a:p>
            <a:pPr lvl="1" algn="ctr"/>
            <a:r>
              <a:rPr lang="en-US" dirty="0"/>
              <a:t>Minnesota has the 5</a:t>
            </a:r>
            <a:r>
              <a:rPr lang="en-US" baseline="30000" dirty="0"/>
              <a:t>th</a:t>
            </a:r>
            <a:r>
              <a:rPr lang="en-US" dirty="0"/>
              <a:t> most miles of roadways in the United States</a:t>
            </a:r>
          </a:p>
          <a:p>
            <a:pPr lvl="1" algn="ctr"/>
            <a:r>
              <a:rPr lang="en-US" dirty="0"/>
              <a:t>Minnesota has the 22</a:t>
            </a:r>
            <a:r>
              <a:rPr lang="en-US" baseline="30000" dirty="0"/>
              <a:t>nd</a:t>
            </a:r>
            <a:r>
              <a:rPr lang="en-US" dirty="0"/>
              <a:t> highest motor fuels tax in the United States</a:t>
            </a:r>
          </a:p>
          <a:p>
            <a:pPr marL="1200150" lvl="2" indent="-285750">
              <a:buBlip>
                <a:blip r:embed="rId5">
                  <a:extLst>
                    <a:ext uri="{96DAC541-7B7A-43D3-8B79-37D633B846F1}">
                      <asvg:svgBlip xmlns="" xmlns:asvg="http://schemas.microsoft.com/office/drawing/2016/SVG/main" r:embed="rId6"/>
                    </a:ext>
                  </a:extLst>
                </a:blip>
              </a:buBlip>
            </a:pPr>
            <a:endParaRPr lang="en-US" dirty="0"/>
          </a:p>
          <a:p>
            <a:pPr marL="1200150" lvl="2" indent="-285750">
              <a:buBlip>
                <a:blip r:embed="rId5">
                  <a:extLst>
                    <a:ext uri="{96DAC541-7B7A-43D3-8B79-37D633B846F1}">
                      <asvg:svgBlip xmlns="" xmlns:asvg="http://schemas.microsoft.com/office/drawing/2016/SVG/main" r:embed="rId6"/>
                    </a:ext>
                  </a:extLst>
                </a:blip>
              </a:buBlip>
            </a:pPr>
            <a:endParaRPr lang="en-US" dirty="0"/>
          </a:p>
        </p:txBody>
      </p:sp>
    </p:spTree>
    <p:extLst>
      <p:ext uri="{BB962C8B-B14F-4D97-AF65-F5344CB8AC3E}">
        <p14:creationId xmlns:p14="http://schemas.microsoft.com/office/powerpoint/2010/main" val="271973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2" name="Rectangle 1">
            <a:extLst>
              <a:ext uri="{FF2B5EF4-FFF2-40B4-BE49-F238E27FC236}">
                <a16:creationId xmlns="" xmlns:a16="http://schemas.microsoft.com/office/drawing/2014/main" id="{3644D329-4DAD-48D3-8A12-5295C2F2310A}"/>
              </a:ext>
            </a:extLst>
          </p:cNvPr>
          <p:cNvSpPr/>
          <p:nvPr/>
        </p:nvSpPr>
        <p:spPr>
          <a:xfrm>
            <a:off x="722162" y="4015085"/>
            <a:ext cx="6916888" cy="2031325"/>
          </a:xfrm>
          <a:prstGeom prst="rect">
            <a:avLst/>
          </a:prstGeom>
        </p:spPr>
        <p:txBody>
          <a:bodyPr wrap="square">
            <a:spAutoFit/>
          </a:bodyPr>
          <a:lstStyle/>
          <a:p>
            <a:pPr lvl="1" algn="ctr"/>
            <a:r>
              <a:rPr lang="en-US" dirty="0"/>
              <a:t>Maintenance costs have seen increases. </a:t>
            </a:r>
          </a:p>
          <a:p>
            <a:pPr lvl="1" algn="ctr"/>
            <a:r>
              <a:rPr lang="en-US" dirty="0"/>
              <a:t>Salt has increased in cost 235% since 2001</a:t>
            </a:r>
          </a:p>
          <a:p>
            <a:pPr lvl="2" algn="ctr"/>
            <a:endParaRPr lang="en-US" dirty="0"/>
          </a:p>
          <a:p>
            <a:pPr lvl="2" algn="ctr"/>
            <a:endParaRPr lang="en-US" dirty="0"/>
          </a:p>
          <a:p>
            <a:pPr lvl="1" algn="ctr"/>
            <a:r>
              <a:rPr lang="en-US" dirty="0"/>
              <a:t>Maintenance crews have seen increased demands.</a:t>
            </a:r>
          </a:p>
          <a:p>
            <a:pPr lvl="1" algn="ctr"/>
            <a:r>
              <a:rPr lang="en-US" dirty="0"/>
              <a:t>In 2010 cable median barrier in Minnesota averaged 5 hits/mile</a:t>
            </a:r>
          </a:p>
          <a:p>
            <a:pPr marL="1200150" lvl="2" indent="-285750">
              <a:buBlip>
                <a:blip r:embed="rId5">
                  <a:extLst>
                    <a:ext uri="{96DAC541-7B7A-43D3-8B79-37D633B846F1}">
                      <asvg:svgBlip xmlns="" xmlns:asvg="http://schemas.microsoft.com/office/drawing/2016/SVG/main" r:embed="rId6"/>
                    </a:ext>
                  </a:extLst>
                </a:blip>
              </a:buBlip>
            </a:pPr>
            <a:endParaRPr lang="en-US" dirty="0"/>
          </a:p>
        </p:txBody>
      </p:sp>
      <p:pic>
        <p:nvPicPr>
          <p:cNvPr id="3" name="Picture 2">
            <a:extLst>
              <a:ext uri="{FF2B5EF4-FFF2-40B4-BE49-F238E27FC236}">
                <a16:creationId xmlns="" xmlns:a16="http://schemas.microsoft.com/office/drawing/2014/main" id="{4BD60E73-7693-48C7-9BFA-5C52842C68E4}"/>
              </a:ext>
            </a:extLst>
          </p:cNvPr>
          <p:cNvPicPr>
            <a:picLocks noChangeAspect="1"/>
          </p:cNvPicPr>
          <p:nvPr/>
        </p:nvPicPr>
        <p:blipFill>
          <a:blip r:embed="rId7"/>
          <a:stretch>
            <a:fillRect/>
          </a:stretch>
        </p:blipFill>
        <p:spPr>
          <a:xfrm>
            <a:off x="561425" y="1614485"/>
            <a:ext cx="3110103" cy="1938339"/>
          </a:xfrm>
          <a:prstGeom prst="rect">
            <a:avLst/>
          </a:prstGeom>
          <a:ln w="19050">
            <a:solidFill>
              <a:schemeClr val="tx1"/>
            </a:solidFill>
          </a:ln>
        </p:spPr>
      </p:pic>
      <p:pic>
        <p:nvPicPr>
          <p:cNvPr id="4" name="Picture 3">
            <a:extLst>
              <a:ext uri="{FF2B5EF4-FFF2-40B4-BE49-F238E27FC236}">
                <a16:creationId xmlns="" xmlns:a16="http://schemas.microsoft.com/office/drawing/2014/main" id="{76FFCCBC-D475-48A2-BC80-378914C3D16B}"/>
              </a:ext>
            </a:extLst>
          </p:cNvPr>
          <p:cNvPicPr>
            <a:picLocks noChangeAspect="1"/>
          </p:cNvPicPr>
          <p:nvPr/>
        </p:nvPicPr>
        <p:blipFill>
          <a:blip r:embed="rId8"/>
          <a:stretch>
            <a:fillRect/>
          </a:stretch>
        </p:blipFill>
        <p:spPr>
          <a:xfrm>
            <a:off x="4718088" y="1614634"/>
            <a:ext cx="3864487" cy="1938339"/>
          </a:xfrm>
          <a:prstGeom prst="rect">
            <a:avLst/>
          </a:prstGeom>
          <a:ln w="19050">
            <a:solidFill>
              <a:schemeClr val="tx1"/>
            </a:solidFill>
          </a:ln>
        </p:spPr>
      </p:pic>
    </p:spTree>
    <p:extLst>
      <p:ext uri="{BB962C8B-B14F-4D97-AF65-F5344CB8AC3E}">
        <p14:creationId xmlns:p14="http://schemas.microsoft.com/office/powerpoint/2010/main" val="1990198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2" name="TextBox 1">
            <a:extLst>
              <a:ext uri="{FF2B5EF4-FFF2-40B4-BE49-F238E27FC236}">
                <a16:creationId xmlns="" xmlns:a16="http://schemas.microsoft.com/office/drawing/2014/main" id="{3243AB96-F606-4730-95A6-94E9B8E6CA4E}"/>
              </a:ext>
            </a:extLst>
          </p:cNvPr>
          <p:cNvSpPr txBox="1"/>
          <p:nvPr/>
        </p:nvSpPr>
        <p:spPr>
          <a:xfrm>
            <a:off x="2380817" y="1140773"/>
            <a:ext cx="5555820" cy="646331"/>
          </a:xfrm>
          <a:prstGeom prst="rect">
            <a:avLst/>
          </a:prstGeom>
          <a:noFill/>
        </p:spPr>
        <p:txBody>
          <a:bodyPr wrap="square" rtlCol="0">
            <a:spAutoFit/>
          </a:bodyPr>
          <a:lstStyle/>
          <a:p>
            <a:r>
              <a:rPr lang="en-US" sz="3600" b="1" dirty="0">
                <a:solidFill>
                  <a:schemeClr val="accent6"/>
                </a:solidFill>
                <a:latin typeface="Garamond" panose="02020404030301010803" pitchFamily="18" charset="0"/>
              </a:rPr>
              <a:t>RAISE THE GRADE (D+)</a:t>
            </a:r>
          </a:p>
        </p:txBody>
      </p:sp>
      <p:sp>
        <p:nvSpPr>
          <p:cNvPr id="3" name="TextBox 2">
            <a:extLst>
              <a:ext uri="{FF2B5EF4-FFF2-40B4-BE49-F238E27FC236}">
                <a16:creationId xmlns="" xmlns:a16="http://schemas.microsoft.com/office/drawing/2014/main" id="{9ACE0514-987C-4193-B3DC-5E5F58C19F53}"/>
              </a:ext>
            </a:extLst>
          </p:cNvPr>
          <p:cNvSpPr txBox="1"/>
          <p:nvPr/>
        </p:nvSpPr>
        <p:spPr>
          <a:xfrm>
            <a:off x="776774" y="2074249"/>
            <a:ext cx="7590451"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Solidify an increased dedicated funding  source to close the funding gap</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Index revenue sources to inflation to create a more long-term funding source</a:t>
            </a:r>
          </a:p>
          <a:p>
            <a:endParaRPr lang="en-US" sz="2400" dirty="0"/>
          </a:p>
          <a:p>
            <a:pPr marL="285750" indent="-285750">
              <a:buFont typeface="Arial" panose="020B0604020202020204" pitchFamily="34" charset="0"/>
              <a:buChar char="•"/>
            </a:pPr>
            <a:r>
              <a:rPr lang="en-US" sz="2400" dirty="0"/>
              <a:t>Promote innovative practices that reduce cost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State and local agencies should seek out public-private partnerships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3071133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790" y="1538653"/>
            <a:ext cx="3159802" cy="2185529"/>
          </a:xfrm>
          <a:prstGeom prst="rect">
            <a:avLst/>
          </a:prstGeom>
        </p:spPr>
      </p:pic>
      <p:sp>
        <p:nvSpPr>
          <p:cNvPr id="5" name="Title 1"/>
          <p:cNvSpPr>
            <a:spLocks noGrp="1"/>
          </p:cNvSpPr>
          <p:nvPr>
            <p:ph type="ctrTitle"/>
          </p:nvPr>
        </p:nvSpPr>
        <p:spPr>
          <a:xfrm>
            <a:off x="4253497" y="1372563"/>
            <a:ext cx="4406926" cy="2517708"/>
          </a:xfrm>
        </p:spPr>
        <p:txBody>
          <a:bodyPr vert="horz" lIns="0" tIns="0" rIns="0" bIns="0" rtlCol="0" anchor="t" anchorCtr="0">
            <a:noAutofit/>
          </a:bodyPr>
          <a:lstStyle/>
          <a:p>
            <a:pPr algn="l">
              <a:lnSpc>
                <a:spcPts val="2800"/>
              </a:lnSpc>
            </a:pPr>
            <a:r>
              <a:rPr lang="en-US" sz="2800" b="1" dirty="0">
                <a:solidFill>
                  <a:srgbClr val="00AFDB"/>
                </a:solidFill>
                <a:latin typeface="Brandon Grotesque"/>
              </a:rPr>
              <a:t>Minnesota House of Representatives</a:t>
            </a:r>
            <a:br>
              <a:rPr lang="en-US" sz="2800" b="1" dirty="0">
                <a:solidFill>
                  <a:srgbClr val="00AFDB"/>
                </a:solidFill>
                <a:latin typeface="Brandon Grotesque"/>
              </a:rPr>
            </a:br>
            <a:r>
              <a:rPr lang="en-US" sz="2800" b="1" dirty="0">
                <a:solidFill>
                  <a:srgbClr val="00AFDB"/>
                </a:solidFill>
                <a:latin typeface="Brandon Grotesque"/>
              </a:rPr>
              <a:t/>
            </a:r>
            <a:br>
              <a:rPr lang="en-US" sz="2800" b="1" dirty="0">
                <a:solidFill>
                  <a:srgbClr val="00AFDB"/>
                </a:solidFill>
                <a:latin typeface="Brandon Grotesque"/>
              </a:rPr>
            </a:br>
            <a:r>
              <a:rPr lang="en-US" sz="2800" b="1" dirty="0">
                <a:solidFill>
                  <a:srgbClr val="00AFDB"/>
                </a:solidFill>
                <a:latin typeface="Brandon Grotesque"/>
              </a:rPr>
              <a:t>Bridge Topic Slides</a:t>
            </a:r>
            <a:br>
              <a:rPr lang="en-US" sz="2800" b="1" dirty="0">
                <a:solidFill>
                  <a:srgbClr val="00AFDB"/>
                </a:solidFill>
                <a:latin typeface="Brandon Grotesque"/>
              </a:rPr>
            </a:br>
            <a:r>
              <a:rPr lang="en-US" sz="2800" dirty="0">
                <a:solidFill>
                  <a:srgbClr val="00AFDB"/>
                </a:solidFill>
                <a:latin typeface="Brandon Grotesque"/>
              </a:rPr>
              <a:t/>
            </a:r>
            <a:br>
              <a:rPr lang="en-US" sz="2800" dirty="0">
                <a:solidFill>
                  <a:srgbClr val="00AFDB"/>
                </a:solidFill>
                <a:latin typeface="Brandon Grotesque"/>
              </a:rPr>
            </a:br>
            <a:r>
              <a:rPr lang="en-US" sz="2800" dirty="0">
                <a:solidFill>
                  <a:srgbClr val="00AFDB"/>
                </a:solidFill>
                <a:latin typeface="Brandon Grotesque"/>
              </a:rPr>
              <a:t>Steve Olson</a:t>
            </a:r>
            <a:br>
              <a:rPr lang="en-US" sz="2800" dirty="0">
                <a:solidFill>
                  <a:srgbClr val="00AFDB"/>
                </a:solidFill>
                <a:latin typeface="Brandon Grotesque"/>
              </a:rPr>
            </a:br>
            <a:r>
              <a:rPr lang="en-US" sz="2800" b="1" dirty="0">
                <a:solidFill>
                  <a:srgbClr val="00AFDB"/>
                </a:solidFill>
                <a:latin typeface="Brandon Grotesque"/>
              </a:rPr>
              <a:t/>
            </a:r>
            <a:br>
              <a:rPr lang="en-US" sz="2800" b="1" dirty="0">
                <a:solidFill>
                  <a:srgbClr val="00AFDB"/>
                </a:solidFill>
                <a:latin typeface="Brandon Grotesque"/>
              </a:rPr>
            </a:br>
            <a:r>
              <a:rPr lang="en-US" sz="1800" dirty="0">
                <a:solidFill>
                  <a:srgbClr val="00AFDB"/>
                </a:solidFill>
                <a:latin typeface="Brandon Grotesque"/>
              </a:rPr>
              <a:t>January 29, 2019</a:t>
            </a:r>
            <a:r>
              <a:rPr lang="en-US" sz="1800" b="1" dirty="0">
                <a:solidFill>
                  <a:srgbClr val="00AFDB"/>
                </a:solidFill>
                <a:latin typeface="Brandon Grotesque"/>
              </a:rPr>
              <a:t> </a:t>
            </a:r>
          </a:p>
        </p:txBody>
      </p:sp>
    </p:spTree>
    <p:extLst>
      <p:ext uri="{BB962C8B-B14F-4D97-AF65-F5344CB8AC3E}">
        <p14:creationId xmlns:p14="http://schemas.microsoft.com/office/powerpoint/2010/main" val="1672183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790" y="1538653"/>
            <a:ext cx="3159802" cy="2185529"/>
          </a:xfrm>
          <a:prstGeom prst="rect">
            <a:avLst/>
          </a:prstGeom>
        </p:spPr>
      </p:pic>
      <p:sp>
        <p:nvSpPr>
          <p:cNvPr id="5" name="Title 1"/>
          <p:cNvSpPr>
            <a:spLocks noGrp="1"/>
          </p:cNvSpPr>
          <p:nvPr>
            <p:ph type="ctrTitle"/>
          </p:nvPr>
        </p:nvSpPr>
        <p:spPr>
          <a:xfrm>
            <a:off x="4253497" y="1199946"/>
            <a:ext cx="4406926" cy="3037114"/>
          </a:xfrm>
        </p:spPr>
        <p:txBody>
          <a:bodyPr vert="horz" lIns="0" tIns="0" rIns="0" bIns="0" rtlCol="0" anchor="t" anchorCtr="0">
            <a:noAutofit/>
          </a:bodyPr>
          <a:lstStyle/>
          <a:p>
            <a:pPr algn="l">
              <a:lnSpc>
                <a:spcPts val="2800"/>
              </a:lnSpc>
            </a:pPr>
            <a:r>
              <a:rPr lang="en-US" sz="2400" b="1" dirty="0">
                <a:solidFill>
                  <a:srgbClr val="00AFDB"/>
                </a:solidFill>
                <a:latin typeface="Brandon Grotesque"/>
              </a:rPr>
              <a:t>Minnesota House of </a:t>
            </a:r>
            <a:r>
              <a:rPr lang="en-US" sz="2400" b="1" dirty="0" smtClean="0">
                <a:solidFill>
                  <a:srgbClr val="00AFDB"/>
                </a:solidFill>
                <a:latin typeface="Brandon Grotesque"/>
              </a:rPr>
              <a:t>Representatives</a:t>
            </a:r>
            <a:br>
              <a:rPr lang="en-US" sz="2400" b="1" dirty="0" smtClean="0">
                <a:solidFill>
                  <a:srgbClr val="00AFDB"/>
                </a:solidFill>
                <a:latin typeface="Brandon Grotesque"/>
              </a:rPr>
            </a:br>
            <a:r>
              <a:rPr lang="en-US" sz="2400" b="1" dirty="0">
                <a:solidFill>
                  <a:srgbClr val="00AFDB"/>
                </a:solidFill>
                <a:latin typeface="Brandon Grotesque"/>
              </a:rPr>
              <a:t/>
            </a:r>
            <a:br>
              <a:rPr lang="en-US" sz="2400" b="1" dirty="0">
                <a:solidFill>
                  <a:srgbClr val="00AFDB"/>
                </a:solidFill>
                <a:latin typeface="Brandon Grotesque"/>
              </a:rPr>
            </a:br>
            <a:r>
              <a:rPr lang="en-US" sz="2400" b="1" dirty="0" smtClean="0">
                <a:solidFill>
                  <a:srgbClr val="00AFDB"/>
                </a:solidFill>
                <a:latin typeface="Brandon Grotesque"/>
              </a:rPr>
              <a:t>Transportation Committee</a:t>
            </a:r>
            <a:r>
              <a:rPr lang="en-US" sz="2400" b="1" dirty="0">
                <a:solidFill>
                  <a:srgbClr val="00AFDB"/>
                </a:solidFill>
                <a:latin typeface="Brandon Grotesque"/>
              </a:rPr>
              <a:t/>
            </a:r>
            <a:br>
              <a:rPr lang="en-US" sz="2400" b="1" dirty="0">
                <a:solidFill>
                  <a:srgbClr val="00AFDB"/>
                </a:solidFill>
                <a:latin typeface="Brandon Grotesque"/>
              </a:rPr>
            </a:br>
            <a:r>
              <a:rPr lang="en-US" sz="2400" b="1" dirty="0">
                <a:solidFill>
                  <a:srgbClr val="00AFDB"/>
                </a:solidFill>
                <a:latin typeface="Brandon Grotesque"/>
              </a:rPr>
              <a:t/>
            </a:r>
            <a:br>
              <a:rPr lang="en-US" sz="2400" b="1" dirty="0">
                <a:solidFill>
                  <a:srgbClr val="00AFDB"/>
                </a:solidFill>
                <a:latin typeface="Brandon Grotesque"/>
              </a:rPr>
            </a:br>
            <a:r>
              <a:rPr lang="en-US" sz="2400" b="1" dirty="0" smtClean="0">
                <a:solidFill>
                  <a:srgbClr val="00AFDB"/>
                </a:solidFill>
                <a:latin typeface="Brandon Grotesque"/>
              </a:rPr>
              <a:t>Minnesota Section of the American Society of Civil Engineers</a:t>
            </a:r>
            <a:r>
              <a:rPr lang="en-US" sz="2400" b="1" dirty="0">
                <a:solidFill>
                  <a:srgbClr val="00AFDB"/>
                </a:solidFill>
                <a:latin typeface="Brandon Grotesque"/>
              </a:rPr>
              <a:t/>
            </a:r>
            <a:br>
              <a:rPr lang="en-US" sz="2400" b="1" dirty="0">
                <a:solidFill>
                  <a:srgbClr val="00AFDB"/>
                </a:solidFill>
                <a:latin typeface="Brandon Grotesque"/>
              </a:rPr>
            </a:br>
            <a:r>
              <a:rPr lang="en-US" sz="2800" dirty="0">
                <a:solidFill>
                  <a:srgbClr val="00AFDB"/>
                </a:solidFill>
                <a:latin typeface="Brandon Grotesque"/>
              </a:rPr>
              <a:t/>
            </a:r>
            <a:br>
              <a:rPr lang="en-US" sz="2800" dirty="0">
                <a:solidFill>
                  <a:srgbClr val="00AFDB"/>
                </a:solidFill>
                <a:latin typeface="Brandon Grotesque"/>
              </a:rPr>
            </a:br>
            <a:r>
              <a:rPr lang="en-US" sz="1800" dirty="0" smtClean="0">
                <a:solidFill>
                  <a:srgbClr val="0070C0"/>
                </a:solidFill>
                <a:latin typeface="Brandon Grotesque"/>
              </a:rPr>
              <a:t>January </a:t>
            </a:r>
            <a:r>
              <a:rPr lang="en-US" sz="1800" dirty="0">
                <a:solidFill>
                  <a:srgbClr val="0070C0"/>
                </a:solidFill>
                <a:latin typeface="Brandon Grotesque"/>
              </a:rPr>
              <a:t>29, 2019</a:t>
            </a:r>
            <a:endParaRPr lang="en-US" sz="1800" b="1" dirty="0">
              <a:solidFill>
                <a:srgbClr val="0070C0"/>
              </a:solidFill>
              <a:latin typeface="Brandon Grotesque"/>
            </a:endParaRPr>
          </a:p>
        </p:txBody>
      </p:sp>
    </p:spTree>
    <p:extLst>
      <p:ext uri="{BB962C8B-B14F-4D97-AF65-F5344CB8AC3E}">
        <p14:creationId xmlns:p14="http://schemas.microsoft.com/office/powerpoint/2010/main" val="35756960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pic>
        <p:nvPicPr>
          <p:cNvPr id="2" name="Picture 1">
            <a:extLst>
              <a:ext uri="{FF2B5EF4-FFF2-40B4-BE49-F238E27FC236}">
                <a16:creationId xmlns="" xmlns:a16="http://schemas.microsoft.com/office/drawing/2014/main" id="{85F7313E-6227-4239-B659-63195466B970}"/>
              </a:ext>
            </a:extLst>
          </p:cNvPr>
          <p:cNvPicPr>
            <a:picLocks noChangeAspect="1"/>
          </p:cNvPicPr>
          <p:nvPr/>
        </p:nvPicPr>
        <p:blipFill>
          <a:blip r:embed="rId5"/>
          <a:stretch>
            <a:fillRect/>
          </a:stretch>
        </p:blipFill>
        <p:spPr>
          <a:xfrm>
            <a:off x="299643" y="1984750"/>
            <a:ext cx="2317792" cy="2888500"/>
          </a:xfrm>
          <a:prstGeom prst="rect">
            <a:avLst/>
          </a:prstGeom>
        </p:spPr>
      </p:pic>
      <p:sp>
        <p:nvSpPr>
          <p:cNvPr id="3" name="TextBox 2">
            <a:extLst>
              <a:ext uri="{FF2B5EF4-FFF2-40B4-BE49-F238E27FC236}">
                <a16:creationId xmlns="" xmlns:a16="http://schemas.microsoft.com/office/drawing/2014/main" id="{BA7F7BD8-047A-4E56-9A07-982F79FB26C3}"/>
              </a:ext>
            </a:extLst>
          </p:cNvPr>
          <p:cNvSpPr txBox="1"/>
          <p:nvPr/>
        </p:nvSpPr>
        <p:spPr>
          <a:xfrm>
            <a:off x="2760956" y="1624613"/>
            <a:ext cx="6313609" cy="4093428"/>
          </a:xfrm>
          <a:prstGeom prst="rect">
            <a:avLst/>
          </a:prstGeom>
          <a:noFill/>
        </p:spPr>
        <p:txBody>
          <a:bodyPr wrap="square" rtlCol="0">
            <a:spAutoFit/>
          </a:bodyPr>
          <a:lstStyle/>
          <a:p>
            <a:pPr marL="342900" indent="-342900">
              <a:buFontTx/>
              <a:buBlip>
                <a:blip r:embed="rId6">
                  <a:extLst>
                    <a:ext uri="{96DAC541-7B7A-43D3-8B79-37D633B846F1}">
                      <asvg:svgBlip xmlns="" xmlns:asvg="http://schemas.microsoft.com/office/drawing/2016/SVG/main" r:embed="rId7"/>
                    </a:ext>
                  </a:extLst>
                </a:blip>
              </a:buBlip>
            </a:pPr>
            <a:r>
              <a:rPr lang="en-US" sz="2000" dirty="0">
                <a:solidFill>
                  <a:prstClr val="black"/>
                </a:solidFill>
              </a:rPr>
              <a:t>I-35W bridge collapse illuminated the state of our bridge infrastructure </a:t>
            </a:r>
          </a:p>
          <a:p>
            <a:pPr marL="342900" indent="-342900">
              <a:buFontTx/>
              <a:buBlip>
                <a:blip r:embed="rId6">
                  <a:extLst>
                    <a:ext uri="{96DAC541-7B7A-43D3-8B79-37D633B846F1}">
                      <asvg:svgBlip xmlns="" xmlns:asvg="http://schemas.microsoft.com/office/drawing/2016/SVG/main" r:embed="rId7"/>
                    </a:ext>
                  </a:extLst>
                </a:blip>
              </a:buBlip>
            </a:pPr>
            <a:endParaRPr lang="en-US" sz="2000" dirty="0">
              <a:solidFill>
                <a:prstClr val="black"/>
              </a:solidFill>
            </a:endParaRPr>
          </a:p>
          <a:p>
            <a:pPr marL="342900" indent="-342900">
              <a:buFontTx/>
              <a:buBlip>
                <a:blip r:embed="rId6">
                  <a:extLst>
                    <a:ext uri="{96DAC541-7B7A-43D3-8B79-37D633B846F1}">
                      <asvg:svgBlip xmlns="" xmlns:asvg="http://schemas.microsoft.com/office/drawing/2016/SVG/main" r:embed="rId7"/>
                    </a:ext>
                  </a:extLst>
                </a:blip>
              </a:buBlip>
            </a:pPr>
            <a:r>
              <a:rPr lang="en-US" sz="2000" dirty="0">
                <a:solidFill>
                  <a:prstClr val="black"/>
                </a:solidFill>
              </a:rPr>
              <a:t>19,776 bridges in Minnesota </a:t>
            </a:r>
          </a:p>
          <a:p>
            <a:pPr marL="342900" indent="-342900">
              <a:buFontTx/>
              <a:buBlip>
                <a:blip r:embed="rId6">
                  <a:extLst>
                    <a:ext uri="{96DAC541-7B7A-43D3-8B79-37D633B846F1}">
                      <asvg:svgBlip xmlns="" xmlns:asvg="http://schemas.microsoft.com/office/drawing/2016/SVG/main" r:embed="rId7"/>
                    </a:ext>
                  </a:extLst>
                </a:blip>
              </a:buBlip>
            </a:pPr>
            <a:endParaRPr lang="en-US" sz="2000" dirty="0">
              <a:solidFill>
                <a:prstClr val="black"/>
              </a:solidFill>
            </a:endParaRPr>
          </a:p>
          <a:p>
            <a:pPr marL="342900" indent="-342900">
              <a:buFontTx/>
              <a:buBlip>
                <a:blip r:embed="rId6">
                  <a:extLst>
                    <a:ext uri="{96DAC541-7B7A-43D3-8B79-37D633B846F1}">
                      <asvg:svgBlip xmlns="" xmlns:asvg="http://schemas.microsoft.com/office/drawing/2016/SVG/main" r:embed="rId7"/>
                    </a:ext>
                  </a:extLst>
                </a:blip>
              </a:buBlip>
            </a:pPr>
            <a:r>
              <a:rPr lang="en-US" sz="2000" dirty="0">
                <a:solidFill>
                  <a:prstClr val="black"/>
                </a:solidFill>
              </a:rPr>
              <a:t>5.4% of bridges in Minnesota are structurally deficient</a:t>
            </a:r>
          </a:p>
          <a:p>
            <a:pPr marL="342900" indent="-342900">
              <a:buFontTx/>
              <a:buBlip>
                <a:blip r:embed="rId6">
                  <a:extLst>
                    <a:ext uri="{96DAC541-7B7A-43D3-8B79-37D633B846F1}">
                      <asvg:svgBlip xmlns="" xmlns:asvg="http://schemas.microsoft.com/office/drawing/2016/SVG/main" r:embed="rId7"/>
                    </a:ext>
                  </a:extLst>
                </a:blip>
              </a:buBlip>
            </a:pPr>
            <a:endParaRPr lang="en-US" sz="2000" dirty="0">
              <a:solidFill>
                <a:prstClr val="black"/>
              </a:solidFill>
            </a:endParaRPr>
          </a:p>
          <a:p>
            <a:pPr marL="342900" indent="-342900">
              <a:buFontTx/>
              <a:buBlip>
                <a:blip r:embed="rId6">
                  <a:extLst>
                    <a:ext uri="{96DAC541-7B7A-43D3-8B79-37D633B846F1}">
                      <asvg:svgBlip xmlns="" xmlns:asvg="http://schemas.microsoft.com/office/drawing/2016/SVG/main" r:embed="rId7"/>
                    </a:ext>
                  </a:extLst>
                </a:blip>
              </a:buBlip>
            </a:pPr>
            <a:r>
              <a:rPr lang="en-US" sz="2000" dirty="0">
                <a:solidFill>
                  <a:prstClr val="black"/>
                </a:solidFill>
              </a:rPr>
              <a:t>Due to congestion, a number of interchanges in the Twin Cities will need to be upgraded soon</a:t>
            </a:r>
          </a:p>
          <a:p>
            <a:pPr marL="800100" lvl="1" indent="-342900">
              <a:buFontTx/>
              <a:buBlip>
                <a:blip r:embed="rId6">
                  <a:extLst>
                    <a:ext uri="{96DAC541-7B7A-43D3-8B79-37D633B846F1}">
                      <asvg:svgBlip xmlns="" xmlns:asvg="http://schemas.microsoft.com/office/drawing/2016/SVG/main" r:embed="rId7"/>
                    </a:ext>
                  </a:extLst>
                </a:blip>
              </a:buBlip>
            </a:pPr>
            <a:endParaRPr lang="en-US" sz="2000" dirty="0">
              <a:solidFill>
                <a:prstClr val="black"/>
              </a:solidFill>
            </a:endParaRPr>
          </a:p>
          <a:p>
            <a:pPr marL="342900" indent="-342900">
              <a:buFontTx/>
              <a:buBlip>
                <a:blip r:embed="rId6">
                  <a:extLst>
                    <a:ext uri="{96DAC541-7B7A-43D3-8B79-37D633B846F1}">
                      <asvg:svgBlip xmlns="" xmlns:asvg="http://schemas.microsoft.com/office/drawing/2016/SVG/main" r:embed="rId7"/>
                    </a:ext>
                  </a:extLst>
                </a:blip>
              </a:buBlip>
            </a:pPr>
            <a:r>
              <a:rPr lang="en-US" sz="2000" dirty="0">
                <a:solidFill>
                  <a:prstClr val="black"/>
                </a:solidFill>
              </a:rPr>
              <a:t>$5.4 billion is needed in funding over the next 20 years</a:t>
            </a:r>
          </a:p>
          <a:p>
            <a:pPr lvl="1"/>
            <a:r>
              <a:rPr lang="en-US" sz="2000" dirty="0">
                <a:solidFill>
                  <a:prstClr val="black"/>
                </a:solidFill>
              </a:rPr>
              <a:t>Only $3.22 billion has been identified  </a:t>
            </a:r>
          </a:p>
          <a:p>
            <a:pPr marL="285750" indent="-285750">
              <a:buFont typeface="Arial" panose="020B0604020202020204" pitchFamily="34" charset="0"/>
              <a:buChar char="•"/>
            </a:pPr>
            <a:endParaRPr lang="en-US" sz="2000" dirty="0">
              <a:solidFill>
                <a:prstClr val="black"/>
              </a:solidFill>
            </a:endParaRPr>
          </a:p>
        </p:txBody>
      </p:sp>
    </p:spTree>
    <p:extLst>
      <p:ext uri="{BB962C8B-B14F-4D97-AF65-F5344CB8AC3E}">
        <p14:creationId xmlns:p14="http://schemas.microsoft.com/office/powerpoint/2010/main" val="23577761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3" name="TextBox 2">
            <a:extLst>
              <a:ext uri="{FF2B5EF4-FFF2-40B4-BE49-F238E27FC236}">
                <a16:creationId xmlns="" xmlns:a16="http://schemas.microsoft.com/office/drawing/2014/main" id="{BA7F7BD8-047A-4E56-9A07-982F79FB26C3}"/>
              </a:ext>
            </a:extLst>
          </p:cNvPr>
          <p:cNvSpPr txBox="1"/>
          <p:nvPr/>
        </p:nvSpPr>
        <p:spPr>
          <a:xfrm>
            <a:off x="527554" y="1638911"/>
            <a:ext cx="7758690" cy="400110"/>
          </a:xfrm>
          <a:prstGeom prst="rect">
            <a:avLst/>
          </a:prstGeom>
          <a:noFill/>
        </p:spPr>
        <p:txBody>
          <a:bodyPr wrap="square" rtlCol="0">
            <a:spAutoFit/>
          </a:bodyPr>
          <a:lstStyle/>
          <a:p>
            <a:pPr marL="342900" indent="-342900">
              <a:buFontTx/>
              <a:buBlip>
                <a:blip r:embed="rId5">
                  <a:extLst>
                    <a:ext uri="{96DAC541-7B7A-43D3-8B79-37D633B846F1}">
                      <asvg:svgBlip xmlns="" xmlns:asvg="http://schemas.microsoft.com/office/drawing/2016/SVG/main" r:embed="rId6"/>
                    </a:ext>
                  </a:extLst>
                </a:blip>
              </a:buBlip>
            </a:pPr>
            <a:r>
              <a:rPr lang="en-US" sz="2000" dirty="0">
                <a:solidFill>
                  <a:prstClr val="black"/>
                </a:solidFill>
              </a:rPr>
              <a:t>Minnesota has over 88,000,000 square feet of bridge deck area</a:t>
            </a:r>
          </a:p>
        </p:txBody>
      </p:sp>
      <p:pic>
        <p:nvPicPr>
          <p:cNvPr id="5" name="Picture 4">
            <a:extLst>
              <a:ext uri="{FF2B5EF4-FFF2-40B4-BE49-F238E27FC236}">
                <a16:creationId xmlns="" xmlns:a16="http://schemas.microsoft.com/office/drawing/2014/main" id="{8AC5DB72-620F-406B-B04E-571559939D90}"/>
              </a:ext>
            </a:extLst>
          </p:cNvPr>
          <p:cNvPicPr>
            <a:picLocks noChangeAspect="1"/>
          </p:cNvPicPr>
          <p:nvPr/>
        </p:nvPicPr>
        <p:blipFill>
          <a:blip r:embed="rId7"/>
          <a:stretch>
            <a:fillRect/>
          </a:stretch>
        </p:blipFill>
        <p:spPr>
          <a:xfrm>
            <a:off x="3762923" y="2239555"/>
            <a:ext cx="5000625" cy="3333750"/>
          </a:xfrm>
          <a:prstGeom prst="rect">
            <a:avLst/>
          </a:prstGeom>
        </p:spPr>
      </p:pic>
      <p:sp>
        <p:nvSpPr>
          <p:cNvPr id="7" name="TextBox 6">
            <a:extLst>
              <a:ext uri="{FF2B5EF4-FFF2-40B4-BE49-F238E27FC236}">
                <a16:creationId xmlns="" xmlns:a16="http://schemas.microsoft.com/office/drawing/2014/main" id="{0B9D1164-E6CE-4B34-A3BC-0F73D4B5E9A7}"/>
              </a:ext>
            </a:extLst>
          </p:cNvPr>
          <p:cNvSpPr txBox="1"/>
          <p:nvPr/>
        </p:nvSpPr>
        <p:spPr>
          <a:xfrm>
            <a:off x="5939554" y="5589173"/>
            <a:ext cx="2732223" cy="369332"/>
          </a:xfrm>
          <a:prstGeom prst="rect">
            <a:avLst/>
          </a:prstGeom>
          <a:noFill/>
        </p:spPr>
        <p:txBody>
          <a:bodyPr wrap="none" rtlCol="0">
            <a:spAutoFit/>
          </a:bodyPr>
          <a:lstStyle/>
          <a:p>
            <a:r>
              <a:rPr lang="en-US" i="1" dirty="0">
                <a:solidFill>
                  <a:prstClr val="black"/>
                </a:solidFill>
              </a:rPr>
              <a:t>Image from TwinCities.com</a:t>
            </a:r>
          </a:p>
        </p:txBody>
      </p:sp>
      <p:sp>
        <p:nvSpPr>
          <p:cNvPr id="8" name="TextBox 7">
            <a:extLst>
              <a:ext uri="{FF2B5EF4-FFF2-40B4-BE49-F238E27FC236}">
                <a16:creationId xmlns="" xmlns:a16="http://schemas.microsoft.com/office/drawing/2014/main" id="{A7D39EBD-E071-40B5-A985-BE501348ABF2}"/>
              </a:ext>
            </a:extLst>
          </p:cNvPr>
          <p:cNvSpPr txBox="1"/>
          <p:nvPr/>
        </p:nvSpPr>
        <p:spPr>
          <a:xfrm>
            <a:off x="472224" y="3139710"/>
            <a:ext cx="2675578" cy="1323439"/>
          </a:xfrm>
          <a:prstGeom prst="rect">
            <a:avLst/>
          </a:prstGeom>
          <a:noFill/>
        </p:spPr>
        <p:txBody>
          <a:bodyPr wrap="square" rtlCol="0">
            <a:spAutoFit/>
          </a:bodyPr>
          <a:lstStyle/>
          <a:p>
            <a:r>
              <a:rPr lang="en-US" sz="8000" dirty="0">
                <a:solidFill>
                  <a:prstClr val="black"/>
                </a:solidFill>
              </a:rPr>
              <a:t> &gt;50 x </a:t>
            </a:r>
          </a:p>
        </p:txBody>
      </p:sp>
    </p:spTree>
    <p:extLst>
      <p:ext uri="{BB962C8B-B14F-4D97-AF65-F5344CB8AC3E}">
        <p14:creationId xmlns:p14="http://schemas.microsoft.com/office/powerpoint/2010/main" val="4019510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4" name="Content Placeholder 3">
            <a:extLst>
              <a:ext uri="{FF2B5EF4-FFF2-40B4-BE49-F238E27FC236}">
                <a16:creationId xmlns="" xmlns:a16="http://schemas.microsoft.com/office/drawing/2014/main" id="{C93065FE-2D16-4D17-9763-D01A871164C7}"/>
              </a:ext>
            </a:extLst>
          </p:cNvPr>
          <p:cNvSpPr>
            <a:spLocks noGrp="1"/>
          </p:cNvSpPr>
          <p:nvPr>
            <p:ph idx="1"/>
          </p:nvPr>
        </p:nvSpPr>
        <p:spPr/>
        <p:txBody>
          <a:bodyPr/>
          <a:lstStyle/>
          <a:p>
            <a:r>
              <a:rPr lang="en-US" dirty="0"/>
              <a:t>Three bridge systems were assessed as part of the report card effort</a:t>
            </a:r>
          </a:p>
          <a:p>
            <a:pPr lvl="1"/>
            <a:r>
              <a:rPr lang="en-US" dirty="0"/>
              <a:t>State System (Interstates/US Routes/Trunk Highways</a:t>
            </a:r>
          </a:p>
          <a:p>
            <a:pPr lvl="1"/>
            <a:r>
              <a:rPr lang="en-US" dirty="0"/>
              <a:t>Local Highway System (Counties/Cities/Townships)</a:t>
            </a:r>
          </a:p>
          <a:p>
            <a:pPr lvl="1"/>
            <a:r>
              <a:rPr lang="en-US" dirty="0"/>
              <a:t>Parks and Trails</a:t>
            </a:r>
          </a:p>
        </p:txBody>
      </p:sp>
    </p:spTree>
    <p:extLst>
      <p:ext uri="{BB962C8B-B14F-4D97-AF65-F5344CB8AC3E}">
        <p14:creationId xmlns:p14="http://schemas.microsoft.com/office/powerpoint/2010/main" val="34096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4" name="Content Placeholder 3">
            <a:extLst>
              <a:ext uri="{FF2B5EF4-FFF2-40B4-BE49-F238E27FC236}">
                <a16:creationId xmlns="" xmlns:a16="http://schemas.microsoft.com/office/drawing/2014/main" id="{C93065FE-2D16-4D17-9763-D01A871164C7}"/>
              </a:ext>
            </a:extLst>
          </p:cNvPr>
          <p:cNvSpPr>
            <a:spLocks noGrp="1"/>
          </p:cNvSpPr>
          <p:nvPr>
            <p:ph idx="1"/>
          </p:nvPr>
        </p:nvSpPr>
        <p:spPr>
          <a:xfrm>
            <a:off x="2407143" y="811161"/>
            <a:ext cx="6437214" cy="2025032"/>
          </a:xfrm>
        </p:spPr>
        <p:txBody>
          <a:bodyPr>
            <a:normAutofit fontScale="92500"/>
          </a:bodyPr>
          <a:lstStyle/>
          <a:p>
            <a:pPr marL="0" indent="0">
              <a:buNone/>
            </a:pPr>
            <a:r>
              <a:rPr lang="en-US" dirty="0"/>
              <a:t>State System – Interstate era bridges are reaching the end of their service life.  About 80 bridges a year to be replaced @ $2 million each. $160M/year</a:t>
            </a:r>
          </a:p>
        </p:txBody>
      </p:sp>
      <p:pic>
        <p:nvPicPr>
          <p:cNvPr id="2" name="Picture 1">
            <a:extLst>
              <a:ext uri="{FF2B5EF4-FFF2-40B4-BE49-F238E27FC236}">
                <a16:creationId xmlns="" xmlns:a16="http://schemas.microsoft.com/office/drawing/2014/main" id="{1550A423-9FBA-48D0-B075-B19C50A04A11}"/>
              </a:ext>
            </a:extLst>
          </p:cNvPr>
          <p:cNvPicPr>
            <a:picLocks noChangeAspect="1"/>
          </p:cNvPicPr>
          <p:nvPr/>
        </p:nvPicPr>
        <p:blipFill rotWithShape="1">
          <a:blip r:embed="rId5"/>
          <a:srcRect r="26911"/>
          <a:stretch/>
        </p:blipFill>
        <p:spPr>
          <a:xfrm>
            <a:off x="1" y="2836192"/>
            <a:ext cx="4369698" cy="3138763"/>
          </a:xfrm>
          <a:prstGeom prst="rect">
            <a:avLst/>
          </a:prstGeom>
        </p:spPr>
      </p:pic>
      <p:pic>
        <p:nvPicPr>
          <p:cNvPr id="3" name="Picture 2">
            <a:extLst>
              <a:ext uri="{FF2B5EF4-FFF2-40B4-BE49-F238E27FC236}">
                <a16:creationId xmlns="" xmlns:a16="http://schemas.microsoft.com/office/drawing/2014/main" id="{70901732-E521-4FB9-B049-8B4A28614FD0}"/>
              </a:ext>
            </a:extLst>
          </p:cNvPr>
          <p:cNvPicPr>
            <a:picLocks noChangeAspect="1"/>
          </p:cNvPicPr>
          <p:nvPr/>
        </p:nvPicPr>
        <p:blipFill>
          <a:blip r:embed="rId6"/>
          <a:stretch>
            <a:fillRect/>
          </a:stretch>
        </p:blipFill>
        <p:spPr>
          <a:xfrm>
            <a:off x="4401723" y="2836192"/>
            <a:ext cx="4750236" cy="3138764"/>
          </a:xfrm>
          <a:prstGeom prst="rect">
            <a:avLst/>
          </a:prstGeom>
        </p:spPr>
      </p:pic>
    </p:spTree>
    <p:extLst>
      <p:ext uri="{BB962C8B-B14F-4D97-AF65-F5344CB8AC3E}">
        <p14:creationId xmlns:p14="http://schemas.microsoft.com/office/powerpoint/2010/main" val="685588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4" name="Content Placeholder 3">
            <a:extLst>
              <a:ext uri="{FF2B5EF4-FFF2-40B4-BE49-F238E27FC236}">
                <a16:creationId xmlns="" xmlns:a16="http://schemas.microsoft.com/office/drawing/2014/main" id="{C93065FE-2D16-4D17-9763-D01A871164C7}"/>
              </a:ext>
            </a:extLst>
          </p:cNvPr>
          <p:cNvSpPr>
            <a:spLocks noGrp="1"/>
          </p:cNvSpPr>
          <p:nvPr>
            <p:ph idx="1"/>
          </p:nvPr>
        </p:nvSpPr>
        <p:spPr>
          <a:xfrm>
            <a:off x="2407143" y="811161"/>
            <a:ext cx="6437214" cy="1230122"/>
          </a:xfrm>
        </p:spPr>
        <p:txBody>
          <a:bodyPr>
            <a:normAutofit/>
          </a:bodyPr>
          <a:lstStyle/>
          <a:p>
            <a:pPr marL="0" indent="0">
              <a:buNone/>
            </a:pPr>
            <a:r>
              <a:rPr lang="en-US" dirty="0"/>
              <a:t>Local System – Needs are about $100 million per year</a:t>
            </a:r>
          </a:p>
        </p:txBody>
      </p:sp>
      <p:pic>
        <p:nvPicPr>
          <p:cNvPr id="8" name="Picture 7">
            <a:extLst>
              <a:ext uri="{FF2B5EF4-FFF2-40B4-BE49-F238E27FC236}">
                <a16:creationId xmlns="" xmlns:a16="http://schemas.microsoft.com/office/drawing/2014/main" id="{9BBC2894-27E3-481D-B94D-EA465308DB7A}"/>
              </a:ext>
            </a:extLst>
          </p:cNvPr>
          <p:cNvPicPr>
            <a:picLocks noChangeAspect="1"/>
          </p:cNvPicPr>
          <p:nvPr/>
        </p:nvPicPr>
        <p:blipFill>
          <a:blip r:embed="rId5"/>
          <a:stretch>
            <a:fillRect/>
          </a:stretch>
        </p:blipFill>
        <p:spPr>
          <a:xfrm>
            <a:off x="0" y="2789729"/>
            <a:ext cx="4388613" cy="2565876"/>
          </a:xfrm>
          <a:prstGeom prst="rect">
            <a:avLst/>
          </a:prstGeom>
        </p:spPr>
      </p:pic>
      <p:pic>
        <p:nvPicPr>
          <p:cNvPr id="9" name="Picture 8">
            <a:extLst>
              <a:ext uri="{FF2B5EF4-FFF2-40B4-BE49-F238E27FC236}">
                <a16:creationId xmlns="" xmlns:a16="http://schemas.microsoft.com/office/drawing/2014/main" id="{A2EBF323-D94A-4F03-976B-D40E4212B15E}"/>
              </a:ext>
            </a:extLst>
          </p:cNvPr>
          <p:cNvPicPr>
            <a:picLocks noChangeAspect="1"/>
          </p:cNvPicPr>
          <p:nvPr/>
        </p:nvPicPr>
        <p:blipFill>
          <a:blip r:embed="rId6"/>
          <a:stretch>
            <a:fillRect/>
          </a:stretch>
        </p:blipFill>
        <p:spPr>
          <a:xfrm>
            <a:off x="4392093" y="2451886"/>
            <a:ext cx="4722269" cy="3542989"/>
          </a:xfrm>
          <a:prstGeom prst="rect">
            <a:avLst/>
          </a:prstGeom>
        </p:spPr>
      </p:pic>
    </p:spTree>
    <p:extLst>
      <p:ext uri="{BB962C8B-B14F-4D97-AF65-F5344CB8AC3E}">
        <p14:creationId xmlns:p14="http://schemas.microsoft.com/office/powerpoint/2010/main" val="7636536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4" name="Content Placeholder 3">
            <a:extLst>
              <a:ext uri="{FF2B5EF4-FFF2-40B4-BE49-F238E27FC236}">
                <a16:creationId xmlns="" xmlns:a16="http://schemas.microsoft.com/office/drawing/2014/main" id="{C93065FE-2D16-4D17-9763-D01A871164C7}"/>
              </a:ext>
            </a:extLst>
          </p:cNvPr>
          <p:cNvSpPr>
            <a:spLocks noGrp="1"/>
          </p:cNvSpPr>
          <p:nvPr>
            <p:ph idx="1"/>
          </p:nvPr>
        </p:nvSpPr>
        <p:spPr>
          <a:xfrm>
            <a:off x="2407143" y="811161"/>
            <a:ext cx="6437214" cy="1230122"/>
          </a:xfrm>
        </p:spPr>
        <p:txBody>
          <a:bodyPr>
            <a:normAutofit fontScale="92500" lnSpcReduction="20000"/>
          </a:bodyPr>
          <a:lstStyle/>
          <a:p>
            <a:pPr marL="0" indent="0">
              <a:buNone/>
            </a:pPr>
            <a:r>
              <a:rPr lang="en-US" dirty="0"/>
              <a:t>Parks &amp; Trails – No dedicated funding source – estimated to be over 800 bridges in this system</a:t>
            </a:r>
          </a:p>
        </p:txBody>
      </p:sp>
      <p:pic>
        <p:nvPicPr>
          <p:cNvPr id="2" name="Picture 1">
            <a:extLst>
              <a:ext uri="{FF2B5EF4-FFF2-40B4-BE49-F238E27FC236}">
                <a16:creationId xmlns="" xmlns:a16="http://schemas.microsoft.com/office/drawing/2014/main" id="{B2AC803E-087C-46D7-BAB0-4A24FA97B1B3}"/>
              </a:ext>
            </a:extLst>
          </p:cNvPr>
          <p:cNvPicPr>
            <a:picLocks noChangeAspect="1"/>
          </p:cNvPicPr>
          <p:nvPr/>
        </p:nvPicPr>
        <p:blipFill>
          <a:blip r:embed="rId5"/>
          <a:stretch>
            <a:fillRect/>
          </a:stretch>
        </p:blipFill>
        <p:spPr>
          <a:xfrm>
            <a:off x="0" y="2495381"/>
            <a:ext cx="5138442" cy="2890374"/>
          </a:xfrm>
          <a:prstGeom prst="rect">
            <a:avLst/>
          </a:prstGeom>
        </p:spPr>
      </p:pic>
      <p:pic>
        <p:nvPicPr>
          <p:cNvPr id="3" name="Picture 2">
            <a:extLst>
              <a:ext uri="{FF2B5EF4-FFF2-40B4-BE49-F238E27FC236}">
                <a16:creationId xmlns="" xmlns:a16="http://schemas.microsoft.com/office/drawing/2014/main" id="{448C72DF-4FC8-42DE-A7B2-33E5956A6D5A}"/>
              </a:ext>
            </a:extLst>
          </p:cNvPr>
          <p:cNvPicPr>
            <a:picLocks noChangeAspect="1"/>
          </p:cNvPicPr>
          <p:nvPr/>
        </p:nvPicPr>
        <p:blipFill>
          <a:blip r:embed="rId6"/>
          <a:stretch>
            <a:fillRect/>
          </a:stretch>
        </p:blipFill>
        <p:spPr>
          <a:xfrm>
            <a:off x="4693380" y="2462570"/>
            <a:ext cx="4450619" cy="2924234"/>
          </a:xfrm>
          <a:prstGeom prst="rect">
            <a:avLst/>
          </a:prstGeom>
        </p:spPr>
      </p:pic>
    </p:spTree>
    <p:extLst>
      <p:ext uri="{BB962C8B-B14F-4D97-AF65-F5344CB8AC3E}">
        <p14:creationId xmlns:p14="http://schemas.microsoft.com/office/powerpoint/2010/main" val="3338592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pic>
        <p:nvPicPr>
          <p:cNvPr id="3" name="Picture 2">
            <a:extLst>
              <a:ext uri="{FF2B5EF4-FFF2-40B4-BE49-F238E27FC236}">
                <a16:creationId xmlns="" xmlns:a16="http://schemas.microsoft.com/office/drawing/2014/main" id="{3B1CBA76-C133-4100-8595-106906CB3EB1}"/>
              </a:ext>
            </a:extLst>
          </p:cNvPr>
          <p:cNvPicPr>
            <a:picLocks noChangeAspect="1"/>
          </p:cNvPicPr>
          <p:nvPr/>
        </p:nvPicPr>
        <p:blipFill>
          <a:blip r:embed="rId5"/>
          <a:stretch>
            <a:fillRect/>
          </a:stretch>
        </p:blipFill>
        <p:spPr>
          <a:xfrm>
            <a:off x="5965141" y="1772348"/>
            <a:ext cx="3026316" cy="3579634"/>
          </a:xfrm>
          <a:prstGeom prst="rect">
            <a:avLst/>
          </a:prstGeom>
        </p:spPr>
      </p:pic>
      <p:pic>
        <p:nvPicPr>
          <p:cNvPr id="5" name="Picture 4">
            <a:extLst>
              <a:ext uri="{FF2B5EF4-FFF2-40B4-BE49-F238E27FC236}">
                <a16:creationId xmlns="" xmlns:a16="http://schemas.microsoft.com/office/drawing/2014/main" id="{2B74DFAF-3826-49AC-B53E-94F391063A0F}"/>
              </a:ext>
            </a:extLst>
          </p:cNvPr>
          <p:cNvPicPr>
            <a:picLocks noChangeAspect="1"/>
          </p:cNvPicPr>
          <p:nvPr/>
        </p:nvPicPr>
        <p:blipFill>
          <a:blip r:embed="rId6"/>
          <a:stretch>
            <a:fillRect/>
          </a:stretch>
        </p:blipFill>
        <p:spPr>
          <a:xfrm>
            <a:off x="299643" y="1838120"/>
            <a:ext cx="5670916" cy="3408583"/>
          </a:xfrm>
          <a:prstGeom prst="rect">
            <a:avLst/>
          </a:prstGeom>
        </p:spPr>
      </p:pic>
    </p:spTree>
    <p:extLst>
      <p:ext uri="{BB962C8B-B14F-4D97-AF65-F5344CB8AC3E}">
        <p14:creationId xmlns:p14="http://schemas.microsoft.com/office/powerpoint/2010/main" val="9883035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2" name="TextBox 1">
            <a:extLst>
              <a:ext uri="{FF2B5EF4-FFF2-40B4-BE49-F238E27FC236}">
                <a16:creationId xmlns="" xmlns:a16="http://schemas.microsoft.com/office/drawing/2014/main" id="{3243AB96-F606-4730-95A6-94E9B8E6CA4E}"/>
              </a:ext>
            </a:extLst>
          </p:cNvPr>
          <p:cNvSpPr txBox="1"/>
          <p:nvPr/>
        </p:nvSpPr>
        <p:spPr>
          <a:xfrm>
            <a:off x="3224196" y="961196"/>
            <a:ext cx="5276401" cy="646331"/>
          </a:xfrm>
          <a:prstGeom prst="rect">
            <a:avLst/>
          </a:prstGeom>
          <a:noFill/>
        </p:spPr>
        <p:txBody>
          <a:bodyPr wrap="square" rtlCol="0">
            <a:spAutoFit/>
          </a:bodyPr>
          <a:lstStyle/>
          <a:p>
            <a:r>
              <a:rPr lang="en-US" sz="3600" b="1" dirty="0">
                <a:solidFill>
                  <a:srgbClr val="F79646"/>
                </a:solidFill>
                <a:latin typeface="Garamond" panose="02020404030301010803" pitchFamily="18" charset="0"/>
              </a:rPr>
              <a:t>RAISE THE GRADE (C)</a:t>
            </a:r>
          </a:p>
        </p:txBody>
      </p:sp>
      <p:sp>
        <p:nvSpPr>
          <p:cNvPr id="3" name="TextBox 2">
            <a:extLst>
              <a:ext uri="{FF2B5EF4-FFF2-40B4-BE49-F238E27FC236}">
                <a16:creationId xmlns="" xmlns:a16="http://schemas.microsoft.com/office/drawing/2014/main" id="{9ACE0514-987C-4193-B3DC-5E5F58C19F53}"/>
              </a:ext>
            </a:extLst>
          </p:cNvPr>
          <p:cNvSpPr txBox="1"/>
          <p:nvPr/>
        </p:nvSpPr>
        <p:spPr>
          <a:xfrm>
            <a:off x="2601157" y="1736289"/>
            <a:ext cx="6357997" cy="403187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prstClr val="black"/>
                </a:solidFill>
              </a:rPr>
              <a:t>Provide a reliable funding stream for bridges</a:t>
            </a:r>
          </a:p>
          <a:p>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Identify a source of dedicated funding for Park and Trail bridges</a:t>
            </a:r>
          </a:p>
          <a:p>
            <a:pPr marL="285750" indent="-285750">
              <a:buFont typeface="Arial" panose="020B0604020202020204" pitchFamily="34" charset="0"/>
              <a:buChar char="•"/>
            </a:pPr>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Perform research on the state and local bridge systems to identify the “sweet spot” for investments in: </a:t>
            </a:r>
          </a:p>
          <a:p>
            <a:pPr marL="742950" lvl="1" indent="-285750">
              <a:buFont typeface="Arial" panose="020B0604020202020204" pitchFamily="34" charset="0"/>
              <a:buChar char="•"/>
            </a:pPr>
            <a:r>
              <a:rPr lang="en-US" sz="2000" dirty="0">
                <a:solidFill>
                  <a:prstClr val="black"/>
                </a:solidFill>
              </a:rPr>
              <a:t>Operation and maintenance</a:t>
            </a:r>
          </a:p>
          <a:p>
            <a:pPr marL="742950" lvl="1" indent="-285750">
              <a:buFont typeface="Arial" panose="020B0604020202020204" pitchFamily="34" charset="0"/>
              <a:buChar char="•"/>
            </a:pPr>
            <a:r>
              <a:rPr lang="en-US" sz="2000" dirty="0">
                <a:solidFill>
                  <a:prstClr val="black"/>
                </a:solidFill>
              </a:rPr>
              <a:t>Minor projects with deck overlays</a:t>
            </a:r>
          </a:p>
          <a:p>
            <a:pPr marL="742950" lvl="1" indent="-285750">
              <a:buFont typeface="Arial" panose="020B0604020202020204" pitchFamily="34" charset="0"/>
              <a:buChar char="•"/>
            </a:pPr>
            <a:r>
              <a:rPr lang="en-US" sz="2000" dirty="0">
                <a:solidFill>
                  <a:prstClr val="black"/>
                </a:solidFill>
              </a:rPr>
              <a:t>Major rehabilitation projects</a:t>
            </a:r>
          </a:p>
          <a:p>
            <a:pPr marL="742950" lvl="1" indent="-285750">
              <a:buFont typeface="Arial" panose="020B0604020202020204" pitchFamily="34" charset="0"/>
              <a:buChar char="•"/>
            </a:pPr>
            <a:r>
              <a:rPr lang="en-US" sz="2000" dirty="0">
                <a:solidFill>
                  <a:prstClr val="black"/>
                </a:solidFill>
              </a:rPr>
              <a:t>Total bridge replacements</a:t>
            </a:r>
          </a:p>
          <a:p>
            <a:pPr marL="285750" indent="-285750">
              <a:buFont typeface="Arial" panose="020B0604020202020204" pitchFamily="34" charset="0"/>
              <a:buChar char="•"/>
            </a:pPr>
            <a:endParaRPr lang="en-US" dirty="0">
              <a:solidFill>
                <a:prstClr val="black"/>
              </a:solidFill>
            </a:endParaRPr>
          </a:p>
          <a:p>
            <a:pPr marL="285750" indent="-285750">
              <a:buFontTx/>
              <a:buBlip>
                <a:blip r:embed="rId5">
                  <a:extLst>
                    <a:ext uri="{96DAC541-7B7A-43D3-8B79-37D633B846F1}">
                      <asvg:svgBlip xmlns="" xmlns:asvg="http://schemas.microsoft.com/office/drawing/2016/SVG/main" r:embed="rId6"/>
                    </a:ext>
                  </a:extLst>
                </a:blip>
              </a:buBlip>
            </a:pPr>
            <a:endParaRPr lang="en-US" dirty="0">
              <a:solidFill>
                <a:prstClr val="black"/>
              </a:solidFill>
            </a:endParaRPr>
          </a:p>
        </p:txBody>
      </p:sp>
      <p:pic>
        <p:nvPicPr>
          <p:cNvPr id="5" name="Picture 4">
            <a:extLst>
              <a:ext uri="{FF2B5EF4-FFF2-40B4-BE49-F238E27FC236}">
                <a16:creationId xmlns="" xmlns:a16="http://schemas.microsoft.com/office/drawing/2014/main" id="{5E782837-2AD8-418D-BAD2-7C73AEB28267}"/>
              </a:ext>
            </a:extLst>
          </p:cNvPr>
          <p:cNvPicPr>
            <a:picLocks noChangeAspect="1"/>
          </p:cNvPicPr>
          <p:nvPr/>
        </p:nvPicPr>
        <p:blipFill>
          <a:blip r:embed="rId7"/>
          <a:stretch>
            <a:fillRect/>
          </a:stretch>
        </p:blipFill>
        <p:spPr>
          <a:xfrm>
            <a:off x="715661" y="1564174"/>
            <a:ext cx="1550134" cy="2020822"/>
          </a:xfrm>
          <a:prstGeom prst="rect">
            <a:avLst/>
          </a:prstGeom>
        </p:spPr>
      </p:pic>
      <p:pic>
        <p:nvPicPr>
          <p:cNvPr id="8" name="Picture 7">
            <a:extLst>
              <a:ext uri="{FF2B5EF4-FFF2-40B4-BE49-F238E27FC236}">
                <a16:creationId xmlns="" xmlns:a16="http://schemas.microsoft.com/office/drawing/2014/main" id="{52EF146B-B4FE-4B92-B558-AE56B631EB7B}"/>
              </a:ext>
            </a:extLst>
          </p:cNvPr>
          <p:cNvPicPr>
            <a:picLocks noChangeAspect="1"/>
          </p:cNvPicPr>
          <p:nvPr/>
        </p:nvPicPr>
        <p:blipFill>
          <a:blip r:embed="rId8"/>
          <a:stretch>
            <a:fillRect/>
          </a:stretch>
        </p:blipFill>
        <p:spPr>
          <a:xfrm>
            <a:off x="715661" y="3777570"/>
            <a:ext cx="1562472" cy="2061684"/>
          </a:xfrm>
          <a:prstGeom prst="rect">
            <a:avLst/>
          </a:prstGeom>
        </p:spPr>
      </p:pic>
    </p:spTree>
    <p:extLst>
      <p:ext uri="{BB962C8B-B14F-4D97-AF65-F5344CB8AC3E}">
        <p14:creationId xmlns:p14="http://schemas.microsoft.com/office/powerpoint/2010/main" val="17059719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790" y="1538653"/>
            <a:ext cx="3159802" cy="2185529"/>
          </a:xfrm>
          <a:prstGeom prst="rect">
            <a:avLst/>
          </a:prstGeom>
        </p:spPr>
      </p:pic>
      <p:sp>
        <p:nvSpPr>
          <p:cNvPr id="5" name="Title 1"/>
          <p:cNvSpPr>
            <a:spLocks noGrp="1"/>
          </p:cNvSpPr>
          <p:nvPr>
            <p:ph type="ctrTitle"/>
          </p:nvPr>
        </p:nvSpPr>
        <p:spPr>
          <a:xfrm>
            <a:off x="4253497" y="1372563"/>
            <a:ext cx="4406926" cy="2517708"/>
          </a:xfrm>
        </p:spPr>
        <p:txBody>
          <a:bodyPr vert="horz" lIns="0" tIns="0" rIns="0" bIns="0" rtlCol="0" anchor="t" anchorCtr="0">
            <a:noAutofit/>
          </a:bodyPr>
          <a:lstStyle/>
          <a:p>
            <a:pPr algn="l">
              <a:lnSpc>
                <a:spcPts val="2800"/>
              </a:lnSpc>
            </a:pPr>
            <a:r>
              <a:rPr lang="en-US" sz="2800" b="1" dirty="0" smtClean="0">
                <a:solidFill>
                  <a:srgbClr val="00AFDB"/>
                </a:solidFill>
                <a:latin typeface="Brandon Grotesque"/>
              </a:rPr>
              <a:t>MN House of</a:t>
            </a:r>
            <a:br>
              <a:rPr lang="en-US" sz="2800" b="1" dirty="0" smtClean="0">
                <a:solidFill>
                  <a:srgbClr val="00AFDB"/>
                </a:solidFill>
                <a:latin typeface="Brandon Grotesque"/>
              </a:rPr>
            </a:br>
            <a:r>
              <a:rPr lang="en-US" sz="2800" b="1" dirty="0" smtClean="0">
                <a:solidFill>
                  <a:srgbClr val="00AFDB"/>
                </a:solidFill>
                <a:latin typeface="Brandon Grotesque"/>
              </a:rPr>
              <a:t>Representatives</a:t>
            </a:r>
            <a:br>
              <a:rPr lang="en-US" sz="2800" b="1" dirty="0" smtClean="0">
                <a:solidFill>
                  <a:srgbClr val="00AFDB"/>
                </a:solidFill>
                <a:latin typeface="Brandon Grotesque"/>
              </a:rPr>
            </a:br>
            <a:r>
              <a:rPr lang="en-US" sz="2800" dirty="0">
                <a:solidFill>
                  <a:srgbClr val="00AFDB"/>
                </a:solidFill>
                <a:latin typeface="Brandon Grotesque"/>
              </a:rPr>
              <a:t/>
            </a:r>
            <a:br>
              <a:rPr lang="en-US" sz="2800" dirty="0">
                <a:solidFill>
                  <a:srgbClr val="00AFDB"/>
                </a:solidFill>
                <a:latin typeface="Brandon Grotesque"/>
              </a:rPr>
            </a:br>
            <a:r>
              <a:rPr lang="en-US" sz="2800" dirty="0" smtClean="0">
                <a:solidFill>
                  <a:srgbClr val="00AFDB"/>
                </a:solidFill>
                <a:latin typeface="Brandon Grotesque"/>
              </a:rPr>
              <a:t>Darwin Yasis</a:t>
            </a:r>
            <a:r>
              <a:rPr lang="en-US" sz="2800" b="1" dirty="0">
                <a:solidFill>
                  <a:srgbClr val="00AFDB"/>
                </a:solidFill>
                <a:latin typeface="Brandon Grotesque"/>
              </a:rPr>
              <a:t/>
            </a:r>
            <a:br>
              <a:rPr lang="en-US" sz="2800" b="1" dirty="0">
                <a:solidFill>
                  <a:srgbClr val="00AFDB"/>
                </a:solidFill>
                <a:latin typeface="Brandon Grotesque"/>
              </a:rPr>
            </a:br>
            <a:r>
              <a:rPr lang="en-US" sz="2800" b="1" dirty="0" smtClean="0">
                <a:solidFill>
                  <a:srgbClr val="00AFDB"/>
                </a:solidFill>
                <a:latin typeface="Brandon Grotesque"/>
              </a:rPr>
              <a:t/>
            </a:r>
            <a:br>
              <a:rPr lang="en-US" sz="2800" b="1" dirty="0" smtClean="0">
                <a:solidFill>
                  <a:srgbClr val="00AFDB"/>
                </a:solidFill>
                <a:latin typeface="Brandon Grotesque"/>
              </a:rPr>
            </a:br>
            <a:r>
              <a:rPr lang="en-US" sz="1800" dirty="0" smtClean="0">
                <a:solidFill>
                  <a:srgbClr val="00AFDB"/>
                </a:solidFill>
                <a:latin typeface="Brandon Grotesque"/>
              </a:rPr>
              <a:t>January 29, 2019</a:t>
            </a:r>
            <a:endParaRPr lang="en-US" sz="1800" b="1" dirty="0">
              <a:solidFill>
                <a:srgbClr val="00AFDB"/>
              </a:solidFill>
              <a:latin typeface="Brandon Grotesque"/>
            </a:endParaRPr>
          </a:p>
        </p:txBody>
      </p:sp>
    </p:spTree>
    <p:extLst>
      <p:ext uri="{BB962C8B-B14F-4D97-AF65-F5344CB8AC3E}">
        <p14:creationId xmlns:p14="http://schemas.microsoft.com/office/powerpoint/2010/main" val="1672183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pic>
        <p:nvPicPr>
          <p:cNvPr id="2" name="Picture 1">
            <a:extLst>
              <a:ext uri="{FF2B5EF4-FFF2-40B4-BE49-F238E27FC236}">
                <a16:creationId xmlns="" xmlns:a16="http://schemas.microsoft.com/office/drawing/2014/main" id="{15920968-47C1-485F-943A-096E5DAE5D64}"/>
              </a:ext>
            </a:extLst>
          </p:cNvPr>
          <p:cNvPicPr>
            <a:picLocks noChangeAspect="1"/>
          </p:cNvPicPr>
          <p:nvPr/>
        </p:nvPicPr>
        <p:blipFill>
          <a:blip r:embed="rId5"/>
          <a:stretch>
            <a:fillRect/>
          </a:stretch>
        </p:blipFill>
        <p:spPr>
          <a:xfrm>
            <a:off x="225288" y="2239110"/>
            <a:ext cx="2283748" cy="2837382"/>
          </a:xfrm>
          <a:prstGeom prst="rect">
            <a:avLst/>
          </a:prstGeom>
        </p:spPr>
      </p:pic>
      <p:sp>
        <p:nvSpPr>
          <p:cNvPr id="9" name="TextBox 8">
            <a:extLst>
              <a:ext uri="{FF2B5EF4-FFF2-40B4-BE49-F238E27FC236}">
                <a16:creationId xmlns="" xmlns:a16="http://schemas.microsoft.com/office/drawing/2014/main" id="{13DFF0E3-CB7D-4568-B1B4-B5025FDB5A3E}"/>
              </a:ext>
            </a:extLst>
          </p:cNvPr>
          <p:cNvSpPr txBox="1"/>
          <p:nvPr/>
        </p:nvSpPr>
        <p:spPr>
          <a:xfrm>
            <a:off x="2509036" y="942781"/>
            <a:ext cx="6450119" cy="5170646"/>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prstClr val="black"/>
                </a:solidFill>
              </a:rPr>
              <a:t>Annually, 111 million rides in MN are delivered on public transit</a:t>
            </a:r>
          </a:p>
          <a:p>
            <a:pPr marL="742950" lvl="1" indent="-285750">
              <a:buFont typeface="Arial" panose="020B0604020202020204" pitchFamily="34" charset="0"/>
              <a:buChar char="•"/>
            </a:pPr>
            <a:r>
              <a:rPr lang="en-US" sz="2200" dirty="0">
                <a:solidFill>
                  <a:prstClr val="black"/>
                </a:solidFill>
              </a:rPr>
              <a:t>99 million in the Metro Area </a:t>
            </a:r>
          </a:p>
          <a:p>
            <a:pPr marL="742950" lvl="1" indent="-285750">
              <a:buFont typeface="Arial" panose="020B0604020202020204" pitchFamily="34" charset="0"/>
              <a:buChar char="•"/>
            </a:pPr>
            <a:r>
              <a:rPr lang="en-US" sz="2200" dirty="0">
                <a:solidFill>
                  <a:prstClr val="black"/>
                </a:solidFill>
              </a:rPr>
              <a:t>12 million in Greater MN </a:t>
            </a:r>
          </a:p>
          <a:p>
            <a:pPr marL="742950" lvl="1" indent="-285750">
              <a:buFont typeface="Arial" panose="020B0604020202020204" pitchFamily="34" charset="0"/>
              <a:buChar char="•"/>
            </a:pPr>
            <a:endParaRPr lang="en-US" sz="2200" dirty="0">
              <a:solidFill>
                <a:prstClr val="black"/>
              </a:solidFill>
            </a:endParaRPr>
          </a:p>
          <a:p>
            <a:pPr marL="285750" indent="-285750">
              <a:buFont typeface="Arial" panose="020B0604020202020204" pitchFamily="34" charset="0"/>
              <a:buChar char="•"/>
            </a:pPr>
            <a:r>
              <a:rPr lang="en-US" sz="2200" dirty="0" smtClean="0">
                <a:solidFill>
                  <a:prstClr val="black"/>
                </a:solidFill>
              </a:rPr>
              <a:t>50 </a:t>
            </a:r>
            <a:r>
              <a:rPr lang="en-US" sz="2200" dirty="0">
                <a:solidFill>
                  <a:prstClr val="black"/>
                </a:solidFill>
              </a:rPr>
              <a:t>transit systems in the state</a:t>
            </a:r>
          </a:p>
          <a:p>
            <a:pPr marL="742950" lvl="1" indent="-285750">
              <a:buFont typeface="Arial" panose="020B0604020202020204" pitchFamily="34" charset="0"/>
              <a:buChar char="•"/>
            </a:pPr>
            <a:r>
              <a:rPr lang="en-US" sz="2200" dirty="0" smtClean="0">
                <a:solidFill>
                  <a:prstClr val="black"/>
                </a:solidFill>
              </a:rPr>
              <a:t>43 </a:t>
            </a:r>
            <a:r>
              <a:rPr lang="en-US" sz="2200" dirty="0">
                <a:solidFill>
                  <a:prstClr val="black"/>
                </a:solidFill>
              </a:rPr>
              <a:t>systems in Greater </a:t>
            </a:r>
            <a:r>
              <a:rPr lang="en-US" sz="2200" dirty="0" smtClean="0">
                <a:solidFill>
                  <a:prstClr val="black"/>
                </a:solidFill>
              </a:rPr>
              <a:t>MN</a:t>
            </a:r>
          </a:p>
          <a:p>
            <a:pPr marL="742950" lvl="1" indent="-285750">
              <a:buFont typeface="Arial" panose="020B0604020202020204" pitchFamily="34" charset="0"/>
              <a:buChar char="•"/>
            </a:pPr>
            <a:r>
              <a:rPr lang="en-US" sz="2200" dirty="0" smtClean="0">
                <a:solidFill>
                  <a:prstClr val="black"/>
                </a:solidFill>
              </a:rPr>
              <a:t>7 systems in Metro Area </a:t>
            </a:r>
            <a:endParaRPr lang="en-US" sz="2200" dirty="0">
              <a:solidFill>
                <a:prstClr val="black"/>
              </a:solidFill>
            </a:endParaRPr>
          </a:p>
          <a:p>
            <a:pPr marL="742950" lvl="1" indent="-285750">
              <a:buFont typeface="Arial" panose="020B0604020202020204" pitchFamily="34" charset="0"/>
              <a:buChar char="•"/>
            </a:pPr>
            <a:endParaRPr lang="en-US" sz="2200" dirty="0">
              <a:solidFill>
                <a:prstClr val="black"/>
              </a:solidFill>
            </a:endParaRPr>
          </a:p>
          <a:p>
            <a:pPr marL="285750" indent="-285750">
              <a:buFont typeface="Arial" panose="020B0604020202020204" pitchFamily="34" charset="0"/>
              <a:buChar char="•"/>
            </a:pPr>
            <a:r>
              <a:rPr lang="en-US" sz="2200" dirty="0">
                <a:solidFill>
                  <a:prstClr val="black"/>
                </a:solidFill>
              </a:rPr>
              <a:t>$450 million is needed over the next 5 years to keep our current system working</a:t>
            </a:r>
          </a:p>
          <a:p>
            <a:pPr marL="742950" lvl="1" indent="-285750">
              <a:buFont typeface="Arial" panose="020B0604020202020204" pitchFamily="34" charset="0"/>
              <a:buChar char="•"/>
            </a:pPr>
            <a:r>
              <a:rPr lang="en-US" sz="2200" dirty="0">
                <a:solidFill>
                  <a:prstClr val="black"/>
                </a:solidFill>
              </a:rPr>
              <a:t>$5 billion over the next 20 years</a:t>
            </a:r>
          </a:p>
          <a:p>
            <a:pPr marL="742950" lvl="1" indent="-285750">
              <a:buFont typeface="Arial" panose="020B0604020202020204" pitchFamily="34" charset="0"/>
              <a:buChar char="•"/>
            </a:pPr>
            <a:endParaRPr lang="en-US" sz="2200" dirty="0">
              <a:solidFill>
                <a:prstClr val="black"/>
              </a:solidFill>
            </a:endParaRPr>
          </a:p>
          <a:p>
            <a:pPr marL="285750" indent="-285750">
              <a:buFont typeface="Arial" panose="020B0604020202020204" pitchFamily="34" charset="0"/>
              <a:buChar char="•"/>
            </a:pPr>
            <a:r>
              <a:rPr lang="en-US" sz="2200" dirty="0">
                <a:solidFill>
                  <a:prstClr val="black"/>
                </a:solidFill>
              </a:rPr>
              <a:t>Current funding levels are not sufficient to maintain our system </a:t>
            </a:r>
          </a:p>
        </p:txBody>
      </p:sp>
    </p:spTree>
    <p:extLst>
      <p:ext uri="{BB962C8B-B14F-4D97-AF65-F5344CB8AC3E}">
        <p14:creationId xmlns:p14="http://schemas.microsoft.com/office/powerpoint/2010/main" val="1513790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3" name="TextBox 2">
            <a:extLst>
              <a:ext uri="{FF2B5EF4-FFF2-40B4-BE49-F238E27FC236}">
                <a16:creationId xmlns="" xmlns:a16="http://schemas.microsoft.com/office/drawing/2014/main" id="{59F3DE7D-C03E-4914-ACE5-930563C47038}"/>
              </a:ext>
            </a:extLst>
          </p:cNvPr>
          <p:cNvSpPr txBox="1"/>
          <p:nvPr/>
        </p:nvSpPr>
        <p:spPr>
          <a:xfrm>
            <a:off x="2387949" y="1314939"/>
            <a:ext cx="6544428" cy="923330"/>
          </a:xfrm>
          <a:prstGeom prst="rect">
            <a:avLst/>
          </a:prstGeom>
          <a:noFill/>
        </p:spPr>
        <p:txBody>
          <a:bodyPr wrap="square" rtlCol="0">
            <a:spAutoFit/>
          </a:bodyPr>
          <a:lstStyle/>
          <a:p>
            <a:pPr marL="285750" indent="-285750">
              <a:buFontTx/>
              <a:buBlip>
                <a:blip r:embed="rId5">
                  <a:extLst>
                    <a:ext uri="{96DAC541-7B7A-43D3-8B79-37D633B846F1}">
                      <asvg:svgBlip xmlns="" xmlns:asvg="http://schemas.microsoft.com/office/drawing/2016/SVG/main" r:embed="rId7"/>
                    </a:ext>
                  </a:extLst>
                </a:blip>
              </a:buBlip>
            </a:pPr>
            <a:endParaRPr lang="en-US" dirty="0">
              <a:solidFill>
                <a:prstClr val="black"/>
              </a:solidFill>
            </a:endParaRPr>
          </a:p>
          <a:p>
            <a:pPr marL="742950" lvl="1" indent="-285750">
              <a:buFont typeface="Arial" panose="020B0604020202020204" pitchFamily="34" charset="0"/>
              <a:buChar char="•"/>
            </a:pPr>
            <a:endParaRPr lang="en-US" dirty="0">
              <a:solidFill>
                <a:prstClr val="black"/>
              </a:solidFill>
            </a:endParaRPr>
          </a:p>
          <a:p>
            <a:endParaRPr lang="en-US" dirty="0">
              <a:solidFill>
                <a:prstClr val="black"/>
              </a:solidFill>
            </a:endParaRPr>
          </a:p>
        </p:txBody>
      </p:sp>
      <p:sp>
        <p:nvSpPr>
          <p:cNvPr id="7" name="Title 1"/>
          <p:cNvSpPr txBox="1">
            <a:spLocks/>
          </p:cNvSpPr>
          <p:nvPr/>
        </p:nvSpPr>
        <p:spPr>
          <a:xfrm>
            <a:off x="2847607" y="2035502"/>
            <a:ext cx="4406926" cy="2787957"/>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endParaRPr lang="en-US" sz="3200" b="1" dirty="0" smtClean="0">
              <a:solidFill>
                <a:srgbClr val="00AFDB"/>
              </a:solidFill>
              <a:latin typeface="Brandon Grotesque"/>
            </a:endParaRPr>
          </a:p>
          <a:p>
            <a:pPr algn="l">
              <a:lnSpc>
                <a:spcPts val="2800"/>
              </a:lnSpc>
            </a:pPr>
            <a:r>
              <a:rPr lang="en-US" sz="3200" b="1" dirty="0" smtClean="0">
                <a:solidFill>
                  <a:srgbClr val="00AFDB"/>
                </a:solidFill>
                <a:latin typeface="Brandon Grotesque"/>
              </a:rPr>
              <a:t>Report Card Presenters:</a:t>
            </a:r>
          </a:p>
          <a:p>
            <a:pPr algn="l">
              <a:lnSpc>
                <a:spcPts val="2800"/>
              </a:lnSpc>
            </a:pPr>
            <a:r>
              <a:rPr lang="en-US" sz="3200" b="1" dirty="0" smtClean="0">
                <a:solidFill>
                  <a:srgbClr val="00AFDB"/>
                </a:solidFill>
                <a:latin typeface="Brandon Grotesque"/>
              </a:rPr>
              <a:t/>
            </a:r>
            <a:br>
              <a:rPr lang="en-US" sz="3200" b="1" dirty="0" smtClean="0">
                <a:solidFill>
                  <a:srgbClr val="00AFDB"/>
                </a:solidFill>
                <a:latin typeface="Brandon Grotesque"/>
              </a:rPr>
            </a:br>
            <a:r>
              <a:rPr lang="en-US" sz="2800" dirty="0" smtClean="0">
                <a:solidFill>
                  <a:srgbClr val="00AFDB"/>
                </a:solidFill>
                <a:latin typeface="Brandon Grotesque"/>
              </a:rPr>
              <a:t>Seth Spychala, PE</a:t>
            </a:r>
            <a:br>
              <a:rPr lang="en-US" sz="2800" dirty="0" smtClean="0">
                <a:solidFill>
                  <a:srgbClr val="00AFDB"/>
                </a:solidFill>
                <a:latin typeface="Brandon Grotesque"/>
              </a:rPr>
            </a:br>
            <a:r>
              <a:rPr lang="en-US" sz="2800" dirty="0" smtClean="0">
                <a:solidFill>
                  <a:srgbClr val="00AFDB"/>
                </a:solidFill>
                <a:latin typeface="Brandon Grotesque"/>
              </a:rPr>
              <a:t>Nick Turner, PE</a:t>
            </a:r>
          </a:p>
          <a:p>
            <a:pPr algn="l">
              <a:lnSpc>
                <a:spcPts val="2800"/>
              </a:lnSpc>
            </a:pPr>
            <a:r>
              <a:rPr lang="en-US" sz="2800" dirty="0" smtClean="0">
                <a:solidFill>
                  <a:srgbClr val="00AFDB"/>
                </a:solidFill>
                <a:latin typeface="Brandon Grotesque"/>
              </a:rPr>
              <a:t>Steve Olsen, </a:t>
            </a:r>
            <a:r>
              <a:rPr lang="en-US" sz="2800" dirty="0">
                <a:solidFill>
                  <a:srgbClr val="00AFDB"/>
                </a:solidFill>
                <a:latin typeface="Brandon Grotesque"/>
              </a:rPr>
              <a:t>PE</a:t>
            </a:r>
            <a:r>
              <a:rPr lang="en-US" sz="2800" b="1" dirty="0" smtClean="0">
                <a:solidFill>
                  <a:srgbClr val="00AFDB"/>
                </a:solidFill>
                <a:latin typeface="Brandon Grotesque"/>
              </a:rPr>
              <a:t/>
            </a:r>
            <a:br>
              <a:rPr lang="en-US" sz="2800" b="1" dirty="0" smtClean="0">
                <a:solidFill>
                  <a:srgbClr val="00AFDB"/>
                </a:solidFill>
                <a:latin typeface="Brandon Grotesque"/>
              </a:rPr>
            </a:br>
            <a:r>
              <a:rPr lang="en-US" sz="2800" dirty="0" smtClean="0">
                <a:solidFill>
                  <a:srgbClr val="00AFDB"/>
                </a:solidFill>
                <a:latin typeface="Brandon Grotesque"/>
              </a:rPr>
              <a:t>Darwin Yasis, </a:t>
            </a:r>
            <a:r>
              <a:rPr lang="en-US" sz="2800" dirty="0">
                <a:solidFill>
                  <a:srgbClr val="00AFDB"/>
                </a:solidFill>
                <a:latin typeface="Brandon Grotesque"/>
              </a:rPr>
              <a:t>PE</a:t>
            </a:r>
            <a:r>
              <a:rPr lang="en-US" sz="2800" b="1" dirty="0" smtClean="0">
                <a:solidFill>
                  <a:srgbClr val="00AFDB"/>
                </a:solidFill>
                <a:latin typeface="Brandon Grotesque"/>
              </a:rPr>
              <a:t/>
            </a:r>
            <a:br>
              <a:rPr lang="en-US" sz="2800" b="1" dirty="0" smtClean="0">
                <a:solidFill>
                  <a:srgbClr val="00AFDB"/>
                </a:solidFill>
                <a:latin typeface="Brandon Grotesque"/>
              </a:rPr>
            </a:br>
            <a:endParaRPr lang="en-US" sz="1800" b="1" dirty="0">
              <a:solidFill>
                <a:srgbClr val="00AFDB"/>
              </a:solidFill>
              <a:latin typeface="Brandon Grotesque"/>
            </a:endParaRPr>
          </a:p>
        </p:txBody>
      </p:sp>
      <p:sp>
        <p:nvSpPr>
          <p:cNvPr id="2" name="Rectangle 1"/>
          <p:cNvSpPr/>
          <p:nvPr/>
        </p:nvSpPr>
        <p:spPr>
          <a:xfrm>
            <a:off x="2507226" y="1917290"/>
            <a:ext cx="3760839" cy="3111910"/>
          </a:xfrm>
          <a:prstGeom prst="rect">
            <a:avLst/>
          </a:prstGeom>
          <a:noFill/>
          <a:ln>
            <a:solidFill>
              <a:srgbClr val="00B0F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4988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pic>
        <p:nvPicPr>
          <p:cNvPr id="2" name="Picture 1">
            <a:extLst>
              <a:ext uri="{FF2B5EF4-FFF2-40B4-BE49-F238E27FC236}">
                <a16:creationId xmlns="" xmlns:a16="http://schemas.microsoft.com/office/drawing/2014/main" id="{60F1DF6B-4188-446E-B3F7-CB8564C86A9E}"/>
              </a:ext>
            </a:extLst>
          </p:cNvPr>
          <p:cNvPicPr>
            <a:picLocks noChangeAspect="1"/>
          </p:cNvPicPr>
          <p:nvPr/>
        </p:nvPicPr>
        <p:blipFill>
          <a:blip r:embed="rId5"/>
          <a:stretch>
            <a:fillRect/>
          </a:stretch>
        </p:blipFill>
        <p:spPr>
          <a:xfrm>
            <a:off x="692458" y="1404465"/>
            <a:ext cx="7759084" cy="4268494"/>
          </a:xfrm>
          <a:prstGeom prst="rect">
            <a:avLst/>
          </a:prstGeom>
        </p:spPr>
      </p:pic>
    </p:spTree>
    <p:extLst>
      <p:ext uri="{BB962C8B-B14F-4D97-AF65-F5344CB8AC3E}">
        <p14:creationId xmlns:p14="http://schemas.microsoft.com/office/powerpoint/2010/main" val="5456223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pic>
        <p:nvPicPr>
          <p:cNvPr id="8" name="Picture 7">
            <a:extLst>
              <a:ext uri="{FF2B5EF4-FFF2-40B4-BE49-F238E27FC236}">
                <a16:creationId xmlns="" xmlns:a16="http://schemas.microsoft.com/office/drawing/2014/main" id="{E480C1E0-6B28-4426-9D96-BFEE6664A708}"/>
              </a:ext>
            </a:extLst>
          </p:cNvPr>
          <p:cNvPicPr>
            <a:picLocks noChangeAspect="1"/>
          </p:cNvPicPr>
          <p:nvPr/>
        </p:nvPicPr>
        <p:blipFill>
          <a:blip r:embed="rId4"/>
          <a:stretch>
            <a:fillRect/>
          </a:stretch>
        </p:blipFill>
        <p:spPr>
          <a:xfrm>
            <a:off x="790113" y="1385127"/>
            <a:ext cx="7563774" cy="4389746"/>
          </a:xfrm>
          <a:prstGeom prst="rect">
            <a:avLst/>
          </a:prstGeom>
        </p:spPr>
      </p:pic>
    </p:spTree>
    <p:extLst>
      <p:ext uri="{BB962C8B-B14F-4D97-AF65-F5344CB8AC3E}">
        <p14:creationId xmlns:p14="http://schemas.microsoft.com/office/powerpoint/2010/main" val="8803548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pic>
        <p:nvPicPr>
          <p:cNvPr id="4" name="Picture 3"/>
          <p:cNvPicPr>
            <a:picLocks noChangeAspect="1"/>
          </p:cNvPicPr>
          <p:nvPr/>
        </p:nvPicPr>
        <p:blipFill>
          <a:blip r:embed="rId4"/>
          <a:stretch>
            <a:fillRect/>
          </a:stretch>
        </p:blipFill>
        <p:spPr>
          <a:xfrm>
            <a:off x="299643" y="2065867"/>
            <a:ext cx="8252200" cy="3206044"/>
          </a:xfrm>
          <a:prstGeom prst="rect">
            <a:avLst/>
          </a:prstGeom>
        </p:spPr>
      </p:pic>
      <p:sp>
        <p:nvSpPr>
          <p:cNvPr id="3" name="TextBox 2"/>
          <p:cNvSpPr txBox="1"/>
          <p:nvPr/>
        </p:nvSpPr>
        <p:spPr>
          <a:xfrm>
            <a:off x="2078132" y="1371600"/>
            <a:ext cx="5170311" cy="523220"/>
          </a:xfrm>
          <a:prstGeom prst="rect">
            <a:avLst/>
          </a:prstGeom>
          <a:noFill/>
        </p:spPr>
        <p:txBody>
          <a:bodyPr wrap="square" rtlCol="0">
            <a:spAutoFit/>
          </a:bodyPr>
          <a:lstStyle/>
          <a:p>
            <a:pPr algn="ctr"/>
            <a:r>
              <a:rPr lang="en-US" sz="1400" dirty="0" smtClean="0">
                <a:solidFill>
                  <a:prstClr val="black"/>
                </a:solidFill>
              </a:rPr>
              <a:t>FIGURE 3: TWIN CITIES METRO AREA</a:t>
            </a:r>
          </a:p>
          <a:p>
            <a:pPr algn="ctr"/>
            <a:r>
              <a:rPr lang="en-US" sz="1400" dirty="0" smtClean="0">
                <a:solidFill>
                  <a:prstClr val="black"/>
                </a:solidFill>
              </a:rPr>
              <a:t>METROPOLITAN TRANSIT OPERATING BUDGET (2017)</a:t>
            </a:r>
            <a:endParaRPr lang="en-US" sz="1400" dirty="0">
              <a:solidFill>
                <a:prstClr val="black"/>
              </a:solidFill>
            </a:endParaRPr>
          </a:p>
        </p:txBody>
      </p:sp>
    </p:spTree>
    <p:extLst>
      <p:ext uri="{BB962C8B-B14F-4D97-AF65-F5344CB8AC3E}">
        <p14:creationId xmlns:p14="http://schemas.microsoft.com/office/powerpoint/2010/main" val="289991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pic>
        <p:nvPicPr>
          <p:cNvPr id="2" name="Picture 1">
            <a:extLst>
              <a:ext uri="{FF2B5EF4-FFF2-40B4-BE49-F238E27FC236}">
                <a16:creationId xmlns="" xmlns:a16="http://schemas.microsoft.com/office/drawing/2014/main" id="{BE79C7B2-D582-410B-B78D-661A2FAEFF25}"/>
              </a:ext>
            </a:extLst>
          </p:cNvPr>
          <p:cNvPicPr>
            <a:picLocks noChangeAspect="1"/>
          </p:cNvPicPr>
          <p:nvPr/>
        </p:nvPicPr>
        <p:blipFill>
          <a:blip r:embed="rId5"/>
          <a:stretch>
            <a:fillRect/>
          </a:stretch>
        </p:blipFill>
        <p:spPr>
          <a:xfrm>
            <a:off x="1856206" y="1119489"/>
            <a:ext cx="6960094" cy="4619022"/>
          </a:xfrm>
          <a:prstGeom prst="rect">
            <a:avLst/>
          </a:prstGeom>
        </p:spPr>
      </p:pic>
      <p:sp>
        <p:nvSpPr>
          <p:cNvPr id="3" name="Rectangle 2">
            <a:extLst>
              <a:ext uri="{FF2B5EF4-FFF2-40B4-BE49-F238E27FC236}">
                <a16:creationId xmlns="" xmlns:a16="http://schemas.microsoft.com/office/drawing/2014/main" id="{D215931E-D8AA-48DC-8DD1-8B52B22DA2D4}"/>
              </a:ext>
            </a:extLst>
          </p:cNvPr>
          <p:cNvSpPr/>
          <p:nvPr/>
        </p:nvSpPr>
        <p:spPr>
          <a:xfrm>
            <a:off x="7865616" y="1438182"/>
            <a:ext cx="907441" cy="3355759"/>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19732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pic>
        <p:nvPicPr>
          <p:cNvPr id="5" name="Picture 4"/>
          <p:cNvPicPr>
            <a:picLocks noChangeAspect="1"/>
          </p:cNvPicPr>
          <p:nvPr/>
        </p:nvPicPr>
        <p:blipFill>
          <a:blip r:embed="rId4"/>
          <a:stretch>
            <a:fillRect/>
          </a:stretch>
        </p:blipFill>
        <p:spPr>
          <a:xfrm>
            <a:off x="920045" y="1849402"/>
            <a:ext cx="7175355" cy="1717887"/>
          </a:xfrm>
          <a:prstGeom prst="rect">
            <a:avLst/>
          </a:prstGeom>
        </p:spPr>
      </p:pic>
      <p:sp>
        <p:nvSpPr>
          <p:cNvPr id="7" name="TextBox 6"/>
          <p:cNvSpPr txBox="1"/>
          <p:nvPr/>
        </p:nvSpPr>
        <p:spPr>
          <a:xfrm>
            <a:off x="1981200" y="1406223"/>
            <a:ext cx="5706533" cy="276999"/>
          </a:xfrm>
          <a:prstGeom prst="rect">
            <a:avLst/>
          </a:prstGeom>
          <a:noFill/>
        </p:spPr>
        <p:txBody>
          <a:bodyPr wrap="square" rtlCol="0">
            <a:spAutoFit/>
          </a:bodyPr>
          <a:lstStyle/>
          <a:p>
            <a:r>
              <a:rPr lang="en-US" sz="1200" dirty="0" smtClean="0">
                <a:solidFill>
                  <a:prstClr val="black"/>
                </a:solidFill>
              </a:rPr>
              <a:t>Projected Transit Need and Cost (in millions) to meet 100% of Need, 2017-2030</a:t>
            </a:r>
            <a:endParaRPr lang="en-US" sz="1200" dirty="0">
              <a:solidFill>
                <a:prstClr val="black"/>
              </a:solidFill>
            </a:endParaRPr>
          </a:p>
        </p:txBody>
      </p:sp>
    </p:spTree>
    <p:extLst>
      <p:ext uri="{BB962C8B-B14F-4D97-AF65-F5344CB8AC3E}">
        <p14:creationId xmlns:p14="http://schemas.microsoft.com/office/powerpoint/2010/main" val="120102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2" name="TextBox 1">
            <a:extLst>
              <a:ext uri="{FF2B5EF4-FFF2-40B4-BE49-F238E27FC236}">
                <a16:creationId xmlns="" xmlns:a16="http://schemas.microsoft.com/office/drawing/2014/main" id="{3243AB96-F606-4730-95A6-94E9B8E6CA4E}"/>
              </a:ext>
            </a:extLst>
          </p:cNvPr>
          <p:cNvSpPr txBox="1"/>
          <p:nvPr/>
        </p:nvSpPr>
        <p:spPr>
          <a:xfrm>
            <a:off x="2380817" y="994410"/>
            <a:ext cx="5555820" cy="646331"/>
          </a:xfrm>
          <a:prstGeom prst="rect">
            <a:avLst/>
          </a:prstGeom>
          <a:noFill/>
        </p:spPr>
        <p:txBody>
          <a:bodyPr wrap="square" rtlCol="0">
            <a:spAutoFit/>
          </a:bodyPr>
          <a:lstStyle/>
          <a:p>
            <a:r>
              <a:rPr lang="en-US" sz="3600" b="1" dirty="0">
                <a:solidFill>
                  <a:srgbClr val="F79646"/>
                </a:solidFill>
                <a:latin typeface="Garamond" panose="02020404030301010803" pitchFamily="18" charset="0"/>
              </a:rPr>
              <a:t>RAISE THE GRADE (C-)</a:t>
            </a:r>
          </a:p>
        </p:txBody>
      </p:sp>
      <p:sp>
        <p:nvSpPr>
          <p:cNvPr id="3" name="TextBox 2">
            <a:extLst>
              <a:ext uri="{FF2B5EF4-FFF2-40B4-BE49-F238E27FC236}">
                <a16:creationId xmlns="" xmlns:a16="http://schemas.microsoft.com/office/drawing/2014/main" id="{9ACE0514-987C-4193-B3DC-5E5F58C19F53}"/>
              </a:ext>
            </a:extLst>
          </p:cNvPr>
          <p:cNvSpPr txBox="1"/>
          <p:nvPr/>
        </p:nvSpPr>
        <p:spPr>
          <a:xfrm>
            <a:off x="776774" y="1909882"/>
            <a:ext cx="7590451"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prstClr val="black"/>
                </a:solidFill>
              </a:rPr>
              <a:t>Establish a sustainable funding sources for public transit similar to how the gas tax funds roads and bridges</a:t>
            </a:r>
          </a:p>
          <a:p>
            <a:pPr marL="285750" indent="-285750">
              <a:buFont typeface="Arial" panose="020B0604020202020204" pitchFamily="34" charset="0"/>
              <a:buChar char="•"/>
            </a:pPr>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Adequately fund maintenance of transit vehicles and facilities to keep systems in a state of good repair and improve life cycle costs</a:t>
            </a:r>
          </a:p>
          <a:p>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Increase access to transit in urban, suburban, and rural communities so that citizens have better transportation choices</a:t>
            </a:r>
          </a:p>
          <a:p>
            <a:pPr marL="285750" indent="-285750">
              <a:buFont typeface="Arial" panose="020B0604020202020204" pitchFamily="34" charset="0"/>
              <a:buChar char="•"/>
            </a:pPr>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Continue developing comprehensive transportation plans to address transit needs in urban, suburban, and rural communities in Minnesota</a:t>
            </a:r>
          </a:p>
        </p:txBody>
      </p:sp>
    </p:spTree>
    <p:extLst>
      <p:ext uri="{BB962C8B-B14F-4D97-AF65-F5344CB8AC3E}">
        <p14:creationId xmlns:p14="http://schemas.microsoft.com/office/powerpoint/2010/main" val="18425911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2" name="TextBox 1">
            <a:extLst>
              <a:ext uri="{FF2B5EF4-FFF2-40B4-BE49-F238E27FC236}">
                <a16:creationId xmlns="" xmlns:a16="http://schemas.microsoft.com/office/drawing/2014/main" id="{3243AB96-F606-4730-95A6-94E9B8E6CA4E}"/>
              </a:ext>
            </a:extLst>
          </p:cNvPr>
          <p:cNvSpPr txBox="1"/>
          <p:nvPr/>
        </p:nvSpPr>
        <p:spPr>
          <a:xfrm>
            <a:off x="2380817" y="994410"/>
            <a:ext cx="5555820" cy="1200329"/>
          </a:xfrm>
          <a:prstGeom prst="rect">
            <a:avLst/>
          </a:prstGeom>
          <a:noFill/>
        </p:spPr>
        <p:txBody>
          <a:bodyPr wrap="square" rtlCol="0">
            <a:spAutoFit/>
          </a:bodyPr>
          <a:lstStyle/>
          <a:p>
            <a:pPr algn="ctr"/>
            <a:r>
              <a:rPr lang="en-US" sz="3600" b="1" dirty="0" smtClean="0">
                <a:solidFill>
                  <a:srgbClr val="F79646"/>
                </a:solidFill>
                <a:latin typeface="Garamond" panose="02020404030301010803" pitchFamily="18" charset="0"/>
              </a:rPr>
              <a:t>SOLUTIONS TO RAISING </a:t>
            </a:r>
            <a:r>
              <a:rPr lang="en-US" sz="3600" b="1" dirty="0">
                <a:solidFill>
                  <a:srgbClr val="F79646"/>
                </a:solidFill>
                <a:latin typeface="Garamond" panose="02020404030301010803" pitchFamily="18" charset="0"/>
              </a:rPr>
              <a:t>THE </a:t>
            </a:r>
            <a:r>
              <a:rPr lang="en-US" sz="3600" b="1" dirty="0" smtClean="0">
                <a:solidFill>
                  <a:srgbClr val="F79646"/>
                </a:solidFill>
                <a:latin typeface="Garamond" panose="02020404030301010803" pitchFamily="18" charset="0"/>
              </a:rPr>
              <a:t>GRADES </a:t>
            </a:r>
            <a:endParaRPr lang="en-US" sz="3600" b="1" dirty="0">
              <a:solidFill>
                <a:srgbClr val="F79646"/>
              </a:solidFill>
              <a:latin typeface="Garamond" panose="02020404030301010803" pitchFamily="18" charset="0"/>
            </a:endParaRPr>
          </a:p>
        </p:txBody>
      </p:sp>
      <p:sp>
        <p:nvSpPr>
          <p:cNvPr id="3" name="TextBox 2">
            <a:extLst>
              <a:ext uri="{FF2B5EF4-FFF2-40B4-BE49-F238E27FC236}">
                <a16:creationId xmlns="" xmlns:a16="http://schemas.microsoft.com/office/drawing/2014/main" id="{9ACE0514-987C-4193-B3DC-5E5F58C19F53}"/>
              </a:ext>
            </a:extLst>
          </p:cNvPr>
          <p:cNvSpPr txBox="1"/>
          <p:nvPr/>
        </p:nvSpPr>
        <p:spPr>
          <a:xfrm>
            <a:off x="776774" y="2194739"/>
            <a:ext cx="7590451" cy="3893374"/>
          </a:xfrm>
          <a:prstGeom prst="rect">
            <a:avLst/>
          </a:prstGeom>
          <a:noFill/>
        </p:spPr>
        <p:txBody>
          <a:bodyPr wrap="square" rtlCol="0">
            <a:spAutoFit/>
          </a:bodyPr>
          <a:lstStyle/>
          <a:p>
            <a:pPr marL="285750" indent="-285750">
              <a:buFont typeface="Arial" panose="020B0604020202020204" pitchFamily="34" charset="0"/>
              <a:buChar char="•"/>
            </a:pPr>
            <a:r>
              <a:rPr lang="en-US" sz="1900" dirty="0" smtClean="0">
                <a:solidFill>
                  <a:prstClr val="black"/>
                </a:solidFill>
              </a:rPr>
              <a:t>Recognize that there has been a multi-decade, profound shift from federal funding to state and local funding for systems like highways</a:t>
            </a:r>
            <a:endParaRPr lang="en-US" sz="1900" dirty="0">
              <a:solidFill>
                <a:prstClr val="black"/>
              </a:solidFill>
            </a:endParaRPr>
          </a:p>
          <a:p>
            <a:pPr marL="285750" indent="-285750">
              <a:buFont typeface="Arial" panose="020B0604020202020204" pitchFamily="34" charset="0"/>
              <a:buChar char="•"/>
            </a:pPr>
            <a:endParaRPr lang="en-US" sz="1900" dirty="0">
              <a:solidFill>
                <a:prstClr val="black"/>
              </a:solidFill>
            </a:endParaRPr>
          </a:p>
          <a:p>
            <a:pPr marL="285750" indent="-285750">
              <a:buFont typeface="Arial" panose="020B0604020202020204" pitchFamily="34" charset="0"/>
              <a:buChar char="•"/>
            </a:pPr>
            <a:r>
              <a:rPr lang="en-US" sz="1900" dirty="0" smtClean="0">
                <a:solidFill>
                  <a:prstClr val="black"/>
                </a:solidFill>
              </a:rPr>
              <a:t>End the stop and go transportation funding by providing sustainable long-term revenue and encourage dedicated local option transportation taxes</a:t>
            </a:r>
            <a:endParaRPr lang="en-US" sz="1900" dirty="0">
              <a:solidFill>
                <a:prstClr val="black"/>
              </a:solidFill>
            </a:endParaRPr>
          </a:p>
          <a:p>
            <a:endParaRPr lang="en-US" sz="1900" dirty="0">
              <a:solidFill>
                <a:prstClr val="black"/>
              </a:solidFill>
            </a:endParaRPr>
          </a:p>
          <a:p>
            <a:pPr marL="285750" indent="-285750">
              <a:buFont typeface="Arial" panose="020B0604020202020204" pitchFamily="34" charset="0"/>
              <a:buChar char="•"/>
            </a:pPr>
            <a:r>
              <a:rPr lang="en-US" sz="1900" dirty="0" smtClean="0">
                <a:solidFill>
                  <a:prstClr val="black"/>
                </a:solidFill>
              </a:rPr>
              <a:t>Citizens must be able to monitor levels of deferred maintenance.   </a:t>
            </a:r>
            <a:endParaRPr lang="en-US" sz="1900" dirty="0">
              <a:solidFill>
                <a:prstClr val="black"/>
              </a:solidFill>
            </a:endParaRPr>
          </a:p>
          <a:p>
            <a:pPr marL="285750" indent="-285750">
              <a:buFont typeface="Arial" panose="020B0604020202020204" pitchFamily="34" charset="0"/>
              <a:buChar char="•"/>
            </a:pPr>
            <a:endParaRPr lang="en-US" sz="1900" dirty="0">
              <a:solidFill>
                <a:prstClr val="black"/>
              </a:solidFill>
            </a:endParaRPr>
          </a:p>
          <a:p>
            <a:pPr marL="285750" indent="-285750">
              <a:buFont typeface="Arial" panose="020B0604020202020204" pitchFamily="34" charset="0"/>
              <a:buChar char="•"/>
            </a:pPr>
            <a:r>
              <a:rPr lang="en-US" sz="1900" dirty="0" smtClean="0">
                <a:solidFill>
                  <a:prstClr val="black"/>
                </a:solidFill>
              </a:rPr>
              <a:t>Implement robust asset management programs to that entities may better prioritize limited available funding and make informed decisions</a:t>
            </a:r>
          </a:p>
          <a:p>
            <a:r>
              <a:rPr lang="en-US" sz="1900" dirty="0" smtClean="0">
                <a:solidFill>
                  <a:prstClr val="black"/>
                </a:solidFill>
              </a:rPr>
              <a:t> </a:t>
            </a:r>
          </a:p>
          <a:p>
            <a:pPr marL="285750" indent="-285750">
              <a:buFont typeface="Arial" panose="020B0604020202020204" pitchFamily="34" charset="0"/>
              <a:buChar char="•"/>
            </a:pPr>
            <a:r>
              <a:rPr lang="en-US" sz="1900" dirty="0" smtClean="0">
                <a:solidFill>
                  <a:prstClr val="black"/>
                </a:solidFill>
              </a:rPr>
              <a:t>Balance the infrastructure needs of divers communities </a:t>
            </a:r>
            <a:endParaRPr lang="en-US" sz="1900" dirty="0">
              <a:solidFill>
                <a:prstClr val="black"/>
              </a:solidFill>
            </a:endParaRPr>
          </a:p>
        </p:txBody>
      </p:sp>
    </p:spTree>
    <p:extLst>
      <p:ext uri="{BB962C8B-B14F-4D97-AF65-F5344CB8AC3E}">
        <p14:creationId xmlns:p14="http://schemas.microsoft.com/office/powerpoint/2010/main" val="245888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3" name="TextBox 2">
            <a:extLst>
              <a:ext uri="{FF2B5EF4-FFF2-40B4-BE49-F238E27FC236}">
                <a16:creationId xmlns="" xmlns:a16="http://schemas.microsoft.com/office/drawing/2014/main" id="{59F3DE7D-C03E-4914-ACE5-930563C47038}"/>
              </a:ext>
            </a:extLst>
          </p:cNvPr>
          <p:cNvSpPr txBox="1"/>
          <p:nvPr/>
        </p:nvSpPr>
        <p:spPr>
          <a:xfrm>
            <a:off x="2387949" y="1314939"/>
            <a:ext cx="6544428" cy="923330"/>
          </a:xfrm>
          <a:prstGeom prst="rect">
            <a:avLst/>
          </a:prstGeom>
          <a:noFill/>
        </p:spPr>
        <p:txBody>
          <a:bodyPr wrap="square" rtlCol="0">
            <a:spAutoFit/>
          </a:bodyPr>
          <a:lstStyle/>
          <a:p>
            <a:pPr marL="285750" indent="-285750">
              <a:buFontTx/>
              <a:buBlip>
                <a:blip r:embed="rId5">
                  <a:extLst>
                    <a:ext uri="{96DAC541-7B7A-43D3-8B79-37D633B846F1}">
                      <asvg:svgBlip xmlns="" xmlns:asvg="http://schemas.microsoft.com/office/drawing/2016/SVG/main" r:embed="rId7"/>
                    </a:ext>
                  </a:extLst>
                </a:blip>
              </a:buBlip>
            </a:pPr>
            <a:endParaRPr lang="en-US" dirty="0">
              <a:solidFill>
                <a:prstClr val="black"/>
              </a:solidFill>
            </a:endParaRPr>
          </a:p>
          <a:p>
            <a:pPr marL="742950" lvl="1" indent="-285750">
              <a:buFont typeface="Arial" panose="020B0604020202020204" pitchFamily="34" charset="0"/>
              <a:buChar char="•"/>
            </a:pPr>
            <a:endParaRPr lang="en-US" dirty="0">
              <a:solidFill>
                <a:prstClr val="black"/>
              </a:solidFill>
            </a:endParaRPr>
          </a:p>
          <a:p>
            <a:endParaRPr lang="en-US" dirty="0">
              <a:solidFill>
                <a:prstClr val="black"/>
              </a:solidFill>
            </a:endParaRPr>
          </a:p>
        </p:txBody>
      </p:sp>
      <p:sp>
        <p:nvSpPr>
          <p:cNvPr id="7" name="Title 1"/>
          <p:cNvSpPr txBox="1">
            <a:spLocks/>
          </p:cNvSpPr>
          <p:nvPr/>
        </p:nvSpPr>
        <p:spPr>
          <a:xfrm>
            <a:off x="2847607" y="1372562"/>
            <a:ext cx="4406926" cy="2787957"/>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endParaRPr lang="en-US" sz="3200" b="1" dirty="0" smtClean="0">
              <a:solidFill>
                <a:srgbClr val="00AFDB"/>
              </a:solidFill>
              <a:latin typeface="Brandon Grotesque"/>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275" y="1990725"/>
            <a:ext cx="2779713"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51910" y="1990725"/>
            <a:ext cx="4263390" cy="3477875"/>
          </a:xfrm>
          <a:prstGeom prst="rect">
            <a:avLst/>
          </a:prstGeom>
          <a:noFill/>
        </p:spPr>
        <p:txBody>
          <a:bodyPr wrap="square" rtlCol="0">
            <a:spAutoFit/>
          </a:bodyPr>
          <a:lstStyle/>
          <a:p>
            <a:r>
              <a:rPr lang="en-US" sz="2000" dirty="0"/>
              <a:t>The American Society of Civil Engineers represents more than 150,000 members of the civil engineering profession in 177 countries. </a:t>
            </a:r>
            <a:endParaRPr lang="en-US" sz="2000" dirty="0" smtClean="0"/>
          </a:p>
          <a:p>
            <a:endParaRPr lang="en-US" sz="2000" dirty="0"/>
          </a:p>
          <a:p>
            <a:endParaRPr lang="en-US" sz="2000" dirty="0" smtClean="0"/>
          </a:p>
          <a:p>
            <a:r>
              <a:rPr lang="en-US" sz="2000" dirty="0" smtClean="0"/>
              <a:t>Founded </a:t>
            </a:r>
            <a:r>
              <a:rPr lang="en-US" sz="2000" dirty="0"/>
              <a:t>in 1852, ASCE is the nation’s oldest engineering society. </a:t>
            </a:r>
            <a:endParaRPr lang="en-US" sz="2000" dirty="0" smtClean="0"/>
          </a:p>
          <a:p>
            <a:endParaRPr lang="en-US" sz="2000" dirty="0"/>
          </a:p>
          <a:p>
            <a:endParaRPr lang="en-US" sz="2000" dirty="0" smtClean="0"/>
          </a:p>
          <a:p>
            <a:r>
              <a:rPr lang="en-US" sz="2000" dirty="0" smtClean="0"/>
              <a:t>ASCE is a non-profit organization </a:t>
            </a:r>
            <a:endParaRPr lang="en-US" sz="2000" dirty="0"/>
          </a:p>
        </p:txBody>
      </p:sp>
    </p:spTree>
    <p:extLst>
      <p:ext uri="{BB962C8B-B14F-4D97-AF65-F5344CB8AC3E}">
        <p14:creationId xmlns:p14="http://schemas.microsoft.com/office/powerpoint/2010/main" val="330122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3" name="TextBox 2">
            <a:extLst>
              <a:ext uri="{FF2B5EF4-FFF2-40B4-BE49-F238E27FC236}">
                <a16:creationId xmlns="" xmlns:a16="http://schemas.microsoft.com/office/drawing/2014/main" id="{59F3DE7D-C03E-4914-ACE5-930563C47038}"/>
              </a:ext>
            </a:extLst>
          </p:cNvPr>
          <p:cNvSpPr txBox="1"/>
          <p:nvPr/>
        </p:nvSpPr>
        <p:spPr>
          <a:xfrm>
            <a:off x="2387949" y="1314939"/>
            <a:ext cx="6544428" cy="923330"/>
          </a:xfrm>
          <a:prstGeom prst="rect">
            <a:avLst/>
          </a:prstGeom>
          <a:noFill/>
        </p:spPr>
        <p:txBody>
          <a:bodyPr wrap="square" rtlCol="0">
            <a:spAutoFit/>
          </a:bodyPr>
          <a:lstStyle/>
          <a:p>
            <a:pPr marL="285750" indent="-285750">
              <a:buFontTx/>
              <a:buBlip>
                <a:blip r:embed="rId5">
                  <a:extLst>
                    <a:ext uri="{96DAC541-7B7A-43D3-8B79-37D633B846F1}">
                      <asvg:svgBlip xmlns="" xmlns:asvg="http://schemas.microsoft.com/office/drawing/2016/SVG/main" r:embed="rId7"/>
                    </a:ext>
                  </a:extLst>
                </a:blip>
              </a:buBlip>
            </a:pPr>
            <a:endParaRPr lang="en-US" dirty="0">
              <a:solidFill>
                <a:prstClr val="black"/>
              </a:solidFill>
            </a:endParaRPr>
          </a:p>
          <a:p>
            <a:pPr marL="742950" lvl="1" indent="-285750">
              <a:buFont typeface="Arial" panose="020B0604020202020204" pitchFamily="34" charset="0"/>
              <a:buChar char="•"/>
            </a:pPr>
            <a:endParaRPr lang="en-US" dirty="0">
              <a:solidFill>
                <a:prstClr val="black"/>
              </a:solidFill>
            </a:endParaRPr>
          </a:p>
          <a:p>
            <a:endParaRPr lang="en-US" dirty="0">
              <a:solidFill>
                <a:prstClr val="black"/>
              </a:solidFill>
            </a:endParaRPr>
          </a:p>
        </p:txBody>
      </p:sp>
      <p:sp>
        <p:nvSpPr>
          <p:cNvPr id="7" name="Title 1"/>
          <p:cNvSpPr txBox="1">
            <a:spLocks/>
          </p:cNvSpPr>
          <p:nvPr/>
        </p:nvSpPr>
        <p:spPr>
          <a:xfrm>
            <a:off x="2847607" y="1372562"/>
            <a:ext cx="4406926" cy="2787957"/>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endParaRPr lang="en-US" sz="3200" b="1" dirty="0" smtClean="0">
              <a:solidFill>
                <a:srgbClr val="00AFDB"/>
              </a:solidFill>
              <a:latin typeface="Brandon Grotesque"/>
            </a:endParaRPr>
          </a:p>
        </p:txBody>
      </p:sp>
      <p:sp>
        <p:nvSpPr>
          <p:cNvPr id="2" name="TextBox 1"/>
          <p:cNvSpPr txBox="1"/>
          <p:nvPr/>
        </p:nvSpPr>
        <p:spPr>
          <a:xfrm>
            <a:off x="3851910" y="1990725"/>
            <a:ext cx="4949190" cy="2862322"/>
          </a:xfrm>
          <a:prstGeom prst="rect">
            <a:avLst/>
          </a:prstGeom>
          <a:noFill/>
        </p:spPr>
        <p:txBody>
          <a:bodyPr wrap="square" rtlCol="0">
            <a:spAutoFit/>
          </a:bodyPr>
          <a:lstStyle/>
          <a:p>
            <a:r>
              <a:rPr lang="en-US" sz="2000" dirty="0" smtClean="0"/>
              <a:t>The Minnesota section of ASCE is made up of over 1700 men and women volunteers.</a:t>
            </a:r>
          </a:p>
          <a:p>
            <a:r>
              <a:rPr lang="en-US" sz="2000" dirty="0" smtClean="0"/>
              <a:t> </a:t>
            </a:r>
          </a:p>
          <a:p>
            <a:r>
              <a:rPr lang="en-US" sz="2000" dirty="0" smtClean="0"/>
              <a:t>Our Section celebrated it centennial in 2014</a:t>
            </a:r>
            <a:endParaRPr lang="en-US" sz="2000" dirty="0"/>
          </a:p>
          <a:p>
            <a:endParaRPr lang="en-US" sz="2000" dirty="0" smtClean="0"/>
          </a:p>
          <a:p>
            <a:r>
              <a:rPr lang="en-US" sz="2000" dirty="0"/>
              <a:t>ASCE stands at the forefront of a profession that plans, designs, constructs, and operates society’s economic and social engine – the built environment </a:t>
            </a:r>
            <a:endParaRPr lang="en-US" sz="2000" dirty="0" smtClean="0"/>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412" y="1791844"/>
            <a:ext cx="3139440" cy="313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509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3" name="TextBox 2">
            <a:extLst>
              <a:ext uri="{FF2B5EF4-FFF2-40B4-BE49-F238E27FC236}">
                <a16:creationId xmlns="" xmlns:a16="http://schemas.microsoft.com/office/drawing/2014/main" id="{59F3DE7D-C03E-4914-ACE5-930563C47038}"/>
              </a:ext>
            </a:extLst>
          </p:cNvPr>
          <p:cNvSpPr txBox="1"/>
          <p:nvPr/>
        </p:nvSpPr>
        <p:spPr>
          <a:xfrm>
            <a:off x="2387949" y="1314939"/>
            <a:ext cx="6544428" cy="923330"/>
          </a:xfrm>
          <a:prstGeom prst="rect">
            <a:avLst/>
          </a:prstGeom>
          <a:noFill/>
        </p:spPr>
        <p:txBody>
          <a:bodyPr wrap="square" rtlCol="0">
            <a:spAutoFit/>
          </a:bodyPr>
          <a:lstStyle/>
          <a:p>
            <a:pPr marL="285750" indent="-285750">
              <a:buFontTx/>
              <a:buBlip>
                <a:blip r:embed="rId5">
                  <a:extLst>
                    <a:ext uri="{96DAC541-7B7A-43D3-8B79-37D633B846F1}">
                      <asvg:svgBlip xmlns="" xmlns:asvg="http://schemas.microsoft.com/office/drawing/2016/SVG/main" r:embed="rId7"/>
                    </a:ext>
                  </a:extLst>
                </a:blip>
              </a:buBlip>
            </a:pPr>
            <a:endParaRPr lang="en-US" dirty="0">
              <a:solidFill>
                <a:prstClr val="black"/>
              </a:solidFill>
            </a:endParaRPr>
          </a:p>
          <a:p>
            <a:pPr marL="742950" lvl="1" indent="-285750">
              <a:buFont typeface="Arial" panose="020B0604020202020204" pitchFamily="34" charset="0"/>
              <a:buChar char="•"/>
            </a:pPr>
            <a:endParaRPr lang="en-US" dirty="0">
              <a:solidFill>
                <a:prstClr val="black"/>
              </a:solidFill>
            </a:endParaRPr>
          </a:p>
          <a:p>
            <a:endParaRPr lang="en-US" dirty="0">
              <a:solidFill>
                <a:prstClr val="black"/>
              </a:solidFill>
            </a:endParaRPr>
          </a:p>
        </p:txBody>
      </p:sp>
      <p:sp>
        <p:nvSpPr>
          <p:cNvPr id="7" name="Title 1"/>
          <p:cNvSpPr txBox="1">
            <a:spLocks/>
          </p:cNvSpPr>
          <p:nvPr/>
        </p:nvSpPr>
        <p:spPr>
          <a:xfrm>
            <a:off x="2847607" y="1372562"/>
            <a:ext cx="4406926" cy="2787957"/>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endParaRPr lang="en-US" sz="3200" b="1" dirty="0" smtClean="0">
              <a:solidFill>
                <a:srgbClr val="00AFDB"/>
              </a:solidFill>
              <a:latin typeface="Brandon Grotesque"/>
            </a:endParaRPr>
          </a:p>
        </p:txBody>
      </p:sp>
      <p:sp>
        <p:nvSpPr>
          <p:cNvPr id="2" name="TextBox 1"/>
          <p:cNvSpPr txBox="1"/>
          <p:nvPr/>
        </p:nvSpPr>
        <p:spPr>
          <a:xfrm>
            <a:off x="4668987" y="2540002"/>
            <a:ext cx="4263390" cy="1938992"/>
          </a:xfrm>
          <a:prstGeom prst="rect">
            <a:avLst/>
          </a:prstGeom>
          <a:noFill/>
        </p:spPr>
        <p:txBody>
          <a:bodyPr wrap="square" rtlCol="0">
            <a:spAutoFit/>
          </a:bodyPr>
          <a:lstStyle/>
          <a:p>
            <a:r>
              <a:rPr lang="en-US" sz="2000" dirty="0" smtClean="0"/>
              <a:t>First ASCE National Report Card 1998</a:t>
            </a:r>
          </a:p>
          <a:p>
            <a:endParaRPr lang="en-US" sz="2000" dirty="0" smtClean="0"/>
          </a:p>
          <a:p>
            <a:r>
              <a:rPr lang="en-US" sz="2000" dirty="0" smtClean="0"/>
              <a:t>Society release National Report Card every 4 years</a:t>
            </a:r>
          </a:p>
          <a:p>
            <a:endParaRPr lang="en-US" sz="2000" dirty="0"/>
          </a:p>
          <a:p>
            <a:r>
              <a:rPr lang="en-US" sz="2000" dirty="0" smtClean="0"/>
              <a:t>2017 National Infrastructure GPA D+ </a:t>
            </a: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841" y="2405075"/>
            <a:ext cx="4630178" cy="2208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478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3" name="TextBox 2">
            <a:extLst>
              <a:ext uri="{FF2B5EF4-FFF2-40B4-BE49-F238E27FC236}">
                <a16:creationId xmlns="" xmlns:a16="http://schemas.microsoft.com/office/drawing/2014/main" id="{59F3DE7D-C03E-4914-ACE5-930563C47038}"/>
              </a:ext>
            </a:extLst>
          </p:cNvPr>
          <p:cNvSpPr txBox="1"/>
          <p:nvPr/>
        </p:nvSpPr>
        <p:spPr>
          <a:xfrm>
            <a:off x="2387949" y="1314939"/>
            <a:ext cx="6544428" cy="923330"/>
          </a:xfrm>
          <a:prstGeom prst="rect">
            <a:avLst/>
          </a:prstGeom>
          <a:noFill/>
        </p:spPr>
        <p:txBody>
          <a:bodyPr wrap="square" rtlCol="0">
            <a:spAutoFit/>
          </a:bodyPr>
          <a:lstStyle/>
          <a:p>
            <a:pPr marL="285750" indent="-285750">
              <a:buFontTx/>
              <a:buBlip>
                <a:blip r:embed="rId5">
                  <a:extLst>
                    <a:ext uri="{96DAC541-7B7A-43D3-8B79-37D633B846F1}">
                      <asvg:svgBlip xmlns="" xmlns:asvg="http://schemas.microsoft.com/office/drawing/2016/SVG/main" r:embed="rId7"/>
                    </a:ext>
                  </a:extLst>
                </a:blip>
              </a:buBlip>
            </a:pPr>
            <a:endParaRPr lang="en-US" dirty="0">
              <a:solidFill>
                <a:prstClr val="black"/>
              </a:solidFill>
            </a:endParaRPr>
          </a:p>
          <a:p>
            <a:pPr marL="742950" lvl="1" indent="-285750">
              <a:buFont typeface="Arial" panose="020B0604020202020204" pitchFamily="34" charset="0"/>
              <a:buChar char="•"/>
            </a:pPr>
            <a:endParaRPr lang="en-US" dirty="0">
              <a:solidFill>
                <a:prstClr val="black"/>
              </a:solidFill>
            </a:endParaRPr>
          </a:p>
          <a:p>
            <a:endParaRPr lang="en-US" dirty="0">
              <a:solidFill>
                <a:prstClr val="black"/>
              </a:solidFill>
            </a:endParaRPr>
          </a:p>
        </p:txBody>
      </p:sp>
      <p:sp>
        <p:nvSpPr>
          <p:cNvPr id="7" name="Title 1"/>
          <p:cNvSpPr txBox="1">
            <a:spLocks/>
          </p:cNvSpPr>
          <p:nvPr/>
        </p:nvSpPr>
        <p:spPr>
          <a:xfrm>
            <a:off x="2847607" y="1372562"/>
            <a:ext cx="4406926" cy="2787957"/>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endParaRPr lang="en-US" sz="3200" b="1" dirty="0" smtClean="0">
              <a:solidFill>
                <a:srgbClr val="00AFDB"/>
              </a:solidFill>
              <a:latin typeface="Brandon Grotesque"/>
            </a:endParaRPr>
          </a:p>
        </p:txBody>
      </p:sp>
      <p:sp>
        <p:nvSpPr>
          <p:cNvPr id="2" name="TextBox 1"/>
          <p:cNvSpPr txBox="1"/>
          <p:nvPr/>
        </p:nvSpPr>
        <p:spPr>
          <a:xfrm>
            <a:off x="2124676" y="1990724"/>
            <a:ext cx="5129857" cy="2708434"/>
          </a:xfrm>
          <a:prstGeom prst="rect">
            <a:avLst/>
          </a:prstGeom>
          <a:noFill/>
        </p:spPr>
        <p:txBody>
          <a:bodyPr wrap="square" rtlCol="0">
            <a:spAutoFit/>
          </a:bodyPr>
          <a:lstStyle/>
          <a:p>
            <a:r>
              <a:rPr lang="en-US" sz="3000" b="1" dirty="0" smtClean="0"/>
              <a:t>MINNESOTA REPORT CARD</a:t>
            </a:r>
          </a:p>
          <a:p>
            <a:r>
              <a:rPr lang="en-US" sz="2000" dirty="0" smtClean="0"/>
              <a:t>Start 2016</a:t>
            </a:r>
          </a:p>
          <a:p>
            <a:r>
              <a:rPr lang="en-US" sz="2000" dirty="0" smtClean="0"/>
              <a:t>Release finding October 2018</a:t>
            </a:r>
          </a:p>
          <a:p>
            <a:endParaRPr lang="en-US" sz="2000" dirty="0"/>
          </a:p>
          <a:p>
            <a:r>
              <a:rPr lang="en-US" sz="2000" dirty="0" smtClean="0"/>
              <a:t>Report Card Committee</a:t>
            </a:r>
          </a:p>
          <a:p>
            <a:r>
              <a:rPr lang="en-US" sz="2000" dirty="0"/>
              <a:t>	</a:t>
            </a:r>
            <a:r>
              <a:rPr lang="en-US" sz="2000" dirty="0" smtClean="0"/>
              <a:t>Chairman Jason Staebell</a:t>
            </a:r>
          </a:p>
          <a:p>
            <a:r>
              <a:rPr lang="en-US" sz="2000" dirty="0"/>
              <a:t>	</a:t>
            </a:r>
            <a:r>
              <a:rPr lang="en-US" sz="2000" dirty="0" smtClean="0"/>
              <a:t>9 Authors</a:t>
            </a:r>
          </a:p>
          <a:p>
            <a:r>
              <a:rPr lang="en-US" sz="2000" dirty="0"/>
              <a:t>	</a:t>
            </a:r>
            <a:r>
              <a:rPr lang="en-US" sz="2000" dirty="0" smtClean="0"/>
              <a:t>9 Supporting members</a:t>
            </a:r>
          </a:p>
        </p:txBody>
      </p:sp>
    </p:spTree>
    <p:extLst>
      <p:ext uri="{BB962C8B-B14F-4D97-AF65-F5344CB8AC3E}">
        <p14:creationId xmlns:p14="http://schemas.microsoft.com/office/powerpoint/2010/main" val="347256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3" name="TextBox 2">
            <a:extLst>
              <a:ext uri="{FF2B5EF4-FFF2-40B4-BE49-F238E27FC236}">
                <a16:creationId xmlns="" xmlns:a16="http://schemas.microsoft.com/office/drawing/2014/main" id="{59F3DE7D-C03E-4914-ACE5-930563C47038}"/>
              </a:ext>
            </a:extLst>
          </p:cNvPr>
          <p:cNvSpPr txBox="1"/>
          <p:nvPr/>
        </p:nvSpPr>
        <p:spPr>
          <a:xfrm>
            <a:off x="2387949" y="1314939"/>
            <a:ext cx="6544428" cy="923330"/>
          </a:xfrm>
          <a:prstGeom prst="rect">
            <a:avLst/>
          </a:prstGeom>
          <a:noFill/>
        </p:spPr>
        <p:txBody>
          <a:bodyPr wrap="square" rtlCol="0">
            <a:spAutoFit/>
          </a:bodyPr>
          <a:lstStyle/>
          <a:p>
            <a:pPr marL="285750" indent="-285750">
              <a:buFontTx/>
              <a:buBlip>
                <a:blip r:embed="rId5">
                  <a:extLst>
                    <a:ext uri="{96DAC541-7B7A-43D3-8B79-37D633B846F1}">
                      <asvg:svgBlip xmlns="" xmlns:asvg="http://schemas.microsoft.com/office/drawing/2016/SVG/main" r:embed="rId7"/>
                    </a:ext>
                  </a:extLst>
                </a:blip>
              </a:buBlip>
            </a:pPr>
            <a:endParaRPr lang="en-US" dirty="0">
              <a:solidFill>
                <a:prstClr val="black"/>
              </a:solidFill>
            </a:endParaRPr>
          </a:p>
          <a:p>
            <a:pPr marL="742950" lvl="1" indent="-285750">
              <a:buFont typeface="Arial" panose="020B0604020202020204" pitchFamily="34" charset="0"/>
              <a:buChar char="•"/>
            </a:pPr>
            <a:endParaRPr lang="en-US" dirty="0">
              <a:solidFill>
                <a:prstClr val="black"/>
              </a:solidFill>
            </a:endParaRPr>
          </a:p>
          <a:p>
            <a:endParaRPr lang="en-US" dirty="0">
              <a:solidFill>
                <a:prstClr val="black"/>
              </a:solidFill>
            </a:endParaRPr>
          </a:p>
        </p:txBody>
      </p:sp>
      <p:sp>
        <p:nvSpPr>
          <p:cNvPr id="7" name="Title 1"/>
          <p:cNvSpPr txBox="1">
            <a:spLocks/>
          </p:cNvSpPr>
          <p:nvPr/>
        </p:nvSpPr>
        <p:spPr>
          <a:xfrm>
            <a:off x="2847607" y="1372562"/>
            <a:ext cx="4406926" cy="2787957"/>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endParaRPr lang="en-US" sz="3200" b="1" dirty="0" smtClean="0">
              <a:solidFill>
                <a:srgbClr val="00AFDB"/>
              </a:solidFill>
              <a:latin typeface="Brandon Grotesque"/>
            </a:endParaRPr>
          </a:p>
        </p:txBody>
      </p:sp>
      <p:sp>
        <p:nvSpPr>
          <p:cNvPr id="2" name="TextBox 1"/>
          <p:cNvSpPr txBox="1"/>
          <p:nvPr/>
        </p:nvSpPr>
        <p:spPr>
          <a:xfrm>
            <a:off x="5217627" y="2540002"/>
            <a:ext cx="3457743" cy="1938992"/>
          </a:xfrm>
          <a:prstGeom prst="rect">
            <a:avLst/>
          </a:prstGeom>
          <a:noFill/>
        </p:spPr>
        <p:txBody>
          <a:bodyPr wrap="square" rtlCol="0">
            <a:spAutoFit/>
          </a:bodyPr>
          <a:lstStyle/>
          <a:p>
            <a:r>
              <a:rPr lang="en-US" sz="2000" dirty="0" smtClean="0"/>
              <a:t>2018 Minnesota’s Infrastructure GPA is C</a:t>
            </a:r>
          </a:p>
          <a:p>
            <a:endParaRPr lang="en-US" sz="2000" dirty="0" smtClean="0"/>
          </a:p>
          <a:p>
            <a:r>
              <a:rPr lang="en-US" sz="2000" dirty="0" smtClean="0"/>
              <a:t>Minnesota Report Card grades 9 infrastructure categories</a:t>
            </a:r>
          </a:p>
          <a:p>
            <a:endParaRPr lang="en-US" sz="2000" dirty="0"/>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400" y="2345394"/>
            <a:ext cx="4568414"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141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43" y="141478"/>
            <a:ext cx="1778489" cy="1230122"/>
          </a:xfrm>
          <a:prstGeom prst="rect">
            <a:avLst/>
          </a:prstGeom>
        </p:spPr>
      </p:pic>
      <p:sp>
        <p:nvSpPr>
          <p:cNvPr id="3" name="TextBox 2">
            <a:extLst>
              <a:ext uri="{FF2B5EF4-FFF2-40B4-BE49-F238E27FC236}">
                <a16:creationId xmlns="" xmlns:a16="http://schemas.microsoft.com/office/drawing/2014/main" id="{59F3DE7D-C03E-4914-ACE5-930563C47038}"/>
              </a:ext>
            </a:extLst>
          </p:cNvPr>
          <p:cNvSpPr txBox="1"/>
          <p:nvPr/>
        </p:nvSpPr>
        <p:spPr>
          <a:xfrm>
            <a:off x="2387949" y="1314939"/>
            <a:ext cx="6544428" cy="923330"/>
          </a:xfrm>
          <a:prstGeom prst="rect">
            <a:avLst/>
          </a:prstGeom>
          <a:noFill/>
        </p:spPr>
        <p:txBody>
          <a:bodyPr wrap="square" rtlCol="0">
            <a:spAutoFit/>
          </a:bodyPr>
          <a:lstStyle/>
          <a:p>
            <a:pPr marL="285750" indent="-285750">
              <a:buFontTx/>
              <a:buBlip>
                <a:blip r:embed="rId5">
                  <a:extLst>
                    <a:ext uri="{96DAC541-7B7A-43D3-8B79-37D633B846F1}">
                      <asvg:svgBlip xmlns="" xmlns:asvg="http://schemas.microsoft.com/office/drawing/2016/SVG/main" r:embed="rId7"/>
                    </a:ext>
                  </a:extLst>
                </a:blip>
              </a:buBlip>
            </a:pPr>
            <a:endParaRPr lang="en-US" dirty="0">
              <a:solidFill>
                <a:prstClr val="black"/>
              </a:solidFill>
            </a:endParaRPr>
          </a:p>
          <a:p>
            <a:pPr marL="742950" lvl="1" indent="-285750">
              <a:buFont typeface="Arial" panose="020B0604020202020204" pitchFamily="34" charset="0"/>
              <a:buChar char="•"/>
            </a:pPr>
            <a:endParaRPr lang="en-US" dirty="0">
              <a:solidFill>
                <a:prstClr val="black"/>
              </a:solidFill>
            </a:endParaRPr>
          </a:p>
          <a:p>
            <a:endParaRPr lang="en-US" dirty="0">
              <a:solidFill>
                <a:prstClr val="black"/>
              </a:solidFill>
            </a:endParaRPr>
          </a:p>
        </p:txBody>
      </p:sp>
      <p:sp>
        <p:nvSpPr>
          <p:cNvPr id="7" name="Title 1"/>
          <p:cNvSpPr txBox="1">
            <a:spLocks/>
          </p:cNvSpPr>
          <p:nvPr/>
        </p:nvSpPr>
        <p:spPr>
          <a:xfrm>
            <a:off x="2847607" y="1372562"/>
            <a:ext cx="4406926" cy="2787957"/>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endParaRPr lang="en-US" sz="3200" b="1" dirty="0" smtClean="0">
              <a:solidFill>
                <a:srgbClr val="00AFDB"/>
              </a:solidFill>
              <a:latin typeface="Brandon Grotesque"/>
            </a:endParaRPr>
          </a:p>
        </p:txBody>
      </p:sp>
      <p:sp>
        <p:nvSpPr>
          <p:cNvPr id="2" name="TextBox 1"/>
          <p:cNvSpPr txBox="1"/>
          <p:nvPr/>
        </p:nvSpPr>
        <p:spPr>
          <a:xfrm>
            <a:off x="1294556" y="2256297"/>
            <a:ext cx="6389354" cy="3477875"/>
          </a:xfrm>
          <a:prstGeom prst="rect">
            <a:avLst/>
          </a:prstGeom>
          <a:noFill/>
        </p:spPr>
        <p:txBody>
          <a:bodyPr wrap="square" rtlCol="0">
            <a:spAutoFit/>
          </a:bodyPr>
          <a:lstStyle/>
          <a:p>
            <a:r>
              <a:rPr lang="en-US" sz="2000" dirty="0" smtClean="0"/>
              <a:t>INFRASTRUCTURE GRADES BASED ON EIGHT CRITERIA </a:t>
            </a:r>
          </a:p>
          <a:p>
            <a:endParaRPr lang="en-US" sz="2000" dirty="0" smtClean="0"/>
          </a:p>
          <a:p>
            <a:pPr marL="285750" indent="-285750">
              <a:buBlip>
                <a:blip r:embed="rId5">
                  <a:extLst>
                    <a:ext uri="{96DAC541-7B7A-43D3-8B79-37D633B846F1}">
                      <asvg:svgBlip xmlns="" xmlns:asvg="http://schemas.microsoft.com/office/drawing/2016/SVG/main" r:embed="rId8"/>
                    </a:ext>
                  </a:extLst>
                </a:blip>
              </a:buBlip>
            </a:pPr>
            <a:r>
              <a:rPr lang="en-US" sz="2000" dirty="0"/>
              <a:t>Capacity</a:t>
            </a:r>
          </a:p>
          <a:p>
            <a:pPr marL="285750" indent="-285750">
              <a:buBlip>
                <a:blip r:embed="rId5">
                  <a:extLst>
                    <a:ext uri="{96DAC541-7B7A-43D3-8B79-37D633B846F1}">
                      <asvg:svgBlip xmlns="" xmlns:asvg="http://schemas.microsoft.com/office/drawing/2016/SVG/main" r:embed="rId8"/>
                    </a:ext>
                  </a:extLst>
                </a:blip>
              </a:buBlip>
            </a:pPr>
            <a:r>
              <a:rPr lang="en-US" sz="2000" dirty="0"/>
              <a:t>Condition</a:t>
            </a:r>
          </a:p>
          <a:p>
            <a:pPr marL="285750" indent="-285750">
              <a:buBlip>
                <a:blip r:embed="rId5">
                  <a:extLst>
                    <a:ext uri="{96DAC541-7B7A-43D3-8B79-37D633B846F1}">
                      <asvg:svgBlip xmlns="" xmlns:asvg="http://schemas.microsoft.com/office/drawing/2016/SVG/main" r:embed="rId8"/>
                    </a:ext>
                  </a:extLst>
                </a:blip>
              </a:buBlip>
            </a:pPr>
            <a:r>
              <a:rPr lang="en-US" sz="2000" dirty="0"/>
              <a:t>Funding</a:t>
            </a:r>
          </a:p>
          <a:p>
            <a:pPr marL="285750" indent="-285750">
              <a:buBlip>
                <a:blip r:embed="rId5">
                  <a:extLst>
                    <a:ext uri="{96DAC541-7B7A-43D3-8B79-37D633B846F1}">
                      <asvg:svgBlip xmlns="" xmlns:asvg="http://schemas.microsoft.com/office/drawing/2016/SVG/main" r:embed="rId8"/>
                    </a:ext>
                  </a:extLst>
                </a:blip>
              </a:buBlip>
            </a:pPr>
            <a:r>
              <a:rPr lang="en-US" sz="2000" dirty="0"/>
              <a:t>Future Need</a:t>
            </a:r>
          </a:p>
          <a:p>
            <a:pPr marL="285750" indent="-285750">
              <a:buBlip>
                <a:blip r:embed="rId5">
                  <a:extLst>
                    <a:ext uri="{96DAC541-7B7A-43D3-8B79-37D633B846F1}">
                      <asvg:svgBlip xmlns="" xmlns:asvg="http://schemas.microsoft.com/office/drawing/2016/SVG/main" r:embed="rId8"/>
                    </a:ext>
                  </a:extLst>
                </a:blip>
              </a:buBlip>
            </a:pPr>
            <a:r>
              <a:rPr lang="en-US" sz="2000" dirty="0"/>
              <a:t>Operation and Maintenance </a:t>
            </a:r>
          </a:p>
          <a:p>
            <a:pPr marL="285750" indent="-285750">
              <a:buBlip>
                <a:blip r:embed="rId5">
                  <a:extLst>
                    <a:ext uri="{96DAC541-7B7A-43D3-8B79-37D633B846F1}">
                      <asvg:svgBlip xmlns="" xmlns:asvg="http://schemas.microsoft.com/office/drawing/2016/SVG/main" r:embed="rId8"/>
                    </a:ext>
                  </a:extLst>
                </a:blip>
              </a:buBlip>
            </a:pPr>
            <a:r>
              <a:rPr lang="en-US" sz="2000" dirty="0"/>
              <a:t>Public Safety</a:t>
            </a:r>
          </a:p>
          <a:p>
            <a:pPr marL="285750" indent="-285750">
              <a:buBlip>
                <a:blip r:embed="rId5">
                  <a:extLst>
                    <a:ext uri="{96DAC541-7B7A-43D3-8B79-37D633B846F1}">
                      <asvg:svgBlip xmlns="" xmlns:asvg="http://schemas.microsoft.com/office/drawing/2016/SVG/main" r:embed="rId8"/>
                    </a:ext>
                  </a:extLst>
                </a:blip>
              </a:buBlip>
            </a:pPr>
            <a:r>
              <a:rPr lang="en-US" sz="2000" dirty="0"/>
              <a:t>Resilience</a:t>
            </a:r>
          </a:p>
          <a:p>
            <a:pPr marL="285750" indent="-285750">
              <a:buBlip>
                <a:blip r:embed="rId5">
                  <a:extLst>
                    <a:ext uri="{96DAC541-7B7A-43D3-8B79-37D633B846F1}">
                      <asvg:svgBlip xmlns="" xmlns:asvg="http://schemas.microsoft.com/office/drawing/2016/SVG/main" r:embed="rId8"/>
                    </a:ext>
                  </a:extLst>
                </a:blip>
              </a:buBlip>
            </a:pPr>
            <a:r>
              <a:rPr lang="en-US" sz="2000" dirty="0"/>
              <a:t>Innovation </a:t>
            </a:r>
          </a:p>
          <a:p>
            <a:endParaRPr lang="en-US" sz="2000" dirty="0"/>
          </a:p>
        </p:txBody>
      </p:sp>
    </p:spTree>
    <p:extLst>
      <p:ext uri="{BB962C8B-B14F-4D97-AF65-F5344CB8AC3E}">
        <p14:creationId xmlns:p14="http://schemas.microsoft.com/office/powerpoint/2010/main" val="25100300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1412</TotalTime>
  <Words>3367</Words>
  <Application>Microsoft Office PowerPoint</Application>
  <PresentationFormat>On-screen Show (4:3)</PresentationFormat>
  <Paragraphs>399</Paragraphs>
  <Slides>36</Slides>
  <Notes>31</Notes>
  <HiddenSlides>0</HiddenSlides>
  <MMClips>0</MMClips>
  <ScaleCrop>false</ScaleCrop>
  <HeadingPairs>
    <vt:vector size="4" baseType="variant">
      <vt:variant>
        <vt:lpstr>Theme</vt:lpstr>
      </vt:variant>
      <vt:variant>
        <vt:i4>21</vt:i4>
      </vt:variant>
      <vt:variant>
        <vt:lpstr>Slide Titles</vt:lpstr>
      </vt:variant>
      <vt:variant>
        <vt:i4>36</vt:i4>
      </vt:variant>
    </vt:vector>
  </HeadingPairs>
  <TitlesOfParts>
    <vt:vector size="57"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PowerPoint Presentation</vt:lpstr>
      <vt:lpstr>Minnesota House of Representatives  Transportation Committee  Minnesota Section of the American Society of Civil Engineers  January 29,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Minnesota House of Representatives  Road Topic Slides  Nick Turner  January 29,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Minnesota House of Representatives  Bridge Topic Slides  Steve Olson  January 29,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MN House of Representatives  Darwin Yasis  January 29,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KLD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SURTITLE MAIN TITLE FIRST LINE  MAIN TITLE SECOND LINE</dc:title>
  <dc:creator>Office 2004 Test Drive User</dc:creator>
  <cp:lastModifiedBy>Seth D. Spychala</cp:lastModifiedBy>
  <cp:revision>123</cp:revision>
  <dcterms:created xsi:type="dcterms:W3CDTF">2017-02-15T18:59:39Z</dcterms:created>
  <dcterms:modified xsi:type="dcterms:W3CDTF">2019-01-29T16:18:08Z</dcterms:modified>
</cp:coreProperties>
</file>