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69" autoAdjust="0"/>
    <p:restoredTop sz="94660"/>
  </p:normalViewPr>
  <p:slideViewPr>
    <p:cSldViewPr snapToGrid="0">
      <p:cViewPr varScale="1">
        <p:scale>
          <a:sx n="120" d="100"/>
          <a:sy n="120" d="100"/>
        </p:scale>
        <p:origin x="120" y="3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5AA3242-A375-4E6A-8FC5-AD92EDA82E5B}" type="datetimeFigureOut">
              <a:rPr lang="en-US" smtClean="0"/>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CF12959D-CD11-4AF8-BA5C-EBCD56699D66}" type="slidenum">
              <a:rPr lang="en-US" smtClean="0"/>
              <a:t>‹#›</a:t>
            </a:fld>
            <a:endParaRPr lang="en-US"/>
          </a:p>
        </p:txBody>
      </p:sp>
    </p:spTree>
    <p:extLst>
      <p:ext uri="{BB962C8B-B14F-4D97-AF65-F5344CB8AC3E}">
        <p14:creationId xmlns:p14="http://schemas.microsoft.com/office/powerpoint/2010/main" val="397485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AA3242-A375-4E6A-8FC5-AD92EDA82E5B}" type="datetimeFigureOut">
              <a:rPr lang="en-US" smtClean="0"/>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CF12959D-CD11-4AF8-BA5C-EBCD56699D66}" type="slidenum">
              <a:rPr lang="en-US" smtClean="0"/>
              <a:t>‹#›</a:t>
            </a:fld>
            <a:endParaRPr lang="en-US"/>
          </a:p>
        </p:txBody>
      </p:sp>
    </p:spTree>
    <p:extLst>
      <p:ext uri="{BB962C8B-B14F-4D97-AF65-F5344CB8AC3E}">
        <p14:creationId xmlns:p14="http://schemas.microsoft.com/office/powerpoint/2010/main" val="897970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AA3242-A375-4E6A-8FC5-AD92EDA82E5B}" type="datetimeFigureOut">
              <a:rPr lang="en-US" smtClean="0"/>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CF12959D-CD11-4AF8-BA5C-EBCD56699D66}" type="slidenum">
              <a:rPr lang="en-US" smtClean="0"/>
              <a:t>‹#›</a:t>
            </a:fld>
            <a:endParaRPr lang="en-US"/>
          </a:p>
        </p:txBody>
      </p:sp>
    </p:spTree>
    <p:extLst>
      <p:ext uri="{BB962C8B-B14F-4D97-AF65-F5344CB8AC3E}">
        <p14:creationId xmlns:p14="http://schemas.microsoft.com/office/powerpoint/2010/main" val="7787256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AA3242-A375-4E6A-8FC5-AD92EDA82E5B}" type="datetimeFigureOut">
              <a:rPr lang="en-US" smtClean="0"/>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CF12959D-CD11-4AF8-BA5C-EBCD56699D66}" type="slidenum">
              <a:rPr lang="en-US" smtClean="0"/>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8590244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AA3242-A375-4E6A-8FC5-AD92EDA82E5B}" type="datetimeFigureOut">
              <a:rPr lang="en-US" smtClean="0"/>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CF12959D-CD11-4AF8-BA5C-EBCD56699D66}" type="slidenum">
              <a:rPr lang="en-US" smtClean="0"/>
              <a:t>‹#›</a:t>
            </a:fld>
            <a:endParaRPr lang="en-US"/>
          </a:p>
        </p:txBody>
      </p:sp>
    </p:spTree>
    <p:extLst>
      <p:ext uri="{BB962C8B-B14F-4D97-AF65-F5344CB8AC3E}">
        <p14:creationId xmlns:p14="http://schemas.microsoft.com/office/powerpoint/2010/main" val="33066260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E5AA3242-A375-4E6A-8FC5-AD92EDA82E5B}" type="datetimeFigureOut">
              <a:rPr lang="en-US" smtClean="0"/>
              <a:t>1/13/2017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12959D-CD11-4AF8-BA5C-EBCD56699D66}" type="slidenum">
              <a:rPr lang="en-US" smtClean="0"/>
              <a:t>‹#›</a:t>
            </a:fld>
            <a:endParaRPr lang="en-US"/>
          </a:p>
        </p:txBody>
      </p:sp>
    </p:spTree>
    <p:extLst>
      <p:ext uri="{BB962C8B-B14F-4D97-AF65-F5344CB8AC3E}">
        <p14:creationId xmlns:p14="http://schemas.microsoft.com/office/powerpoint/2010/main" val="22135357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E5AA3242-A375-4E6A-8FC5-AD92EDA82E5B}" type="datetimeFigureOut">
              <a:rPr lang="en-US" smtClean="0"/>
              <a:t>1/13/2017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12959D-CD11-4AF8-BA5C-EBCD56699D66}" type="slidenum">
              <a:rPr lang="en-US" smtClean="0"/>
              <a:t>‹#›</a:t>
            </a:fld>
            <a:endParaRPr lang="en-US"/>
          </a:p>
        </p:txBody>
      </p:sp>
    </p:spTree>
    <p:extLst>
      <p:ext uri="{BB962C8B-B14F-4D97-AF65-F5344CB8AC3E}">
        <p14:creationId xmlns:p14="http://schemas.microsoft.com/office/powerpoint/2010/main" val="24347648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5AA3242-A375-4E6A-8FC5-AD92EDA82E5B}" type="datetimeFigureOut">
              <a:rPr lang="en-US" smtClean="0"/>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12959D-CD11-4AF8-BA5C-EBCD56699D66}" type="slidenum">
              <a:rPr lang="en-US" smtClean="0"/>
              <a:t>‹#›</a:t>
            </a:fld>
            <a:endParaRPr lang="en-US"/>
          </a:p>
        </p:txBody>
      </p:sp>
    </p:spTree>
    <p:extLst>
      <p:ext uri="{BB962C8B-B14F-4D97-AF65-F5344CB8AC3E}">
        <p14:creationId xmlns:p14="http://schemas.microsoft.com/office/powerpoint/2010/main" val="1433213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E5AA3242-A375-4E6A-8FC5-AD92EDA82E5B}" type="datetimeFigureOut">
              <a:rPr lang="en-US" smtClean="0"/>
              <a:t>1/13/2017</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CF12959D-CD11-4AF8-BA5C-EBCD56699D66}" type="slidenum">
              <a:rPr lang="en-US" smtClean="0"/>
              <a:t>‹#›</a:t>
            </a:fld>
            <a:endParaRPr lang="en-US"/>
          </a:p>
        </p:txBody>
      </p:sp>
    </p:spTree>
    <p:extLst>
      <p:ext uri="{BB962C8B-B14F-4D97-AF65-F5344CB8AC3E}">
        <p14:creationId xmlns:p14="http://schemas.microsoft.com/office/powerpoint/2010/main" val="872284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5AA3242-A375-4E6A-8FC5-AD92EDA82E5B}" type="datetimeFigureOut">
              <a:rPr lang="en-US" smtClean="0"/>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12959D-CD11-4AF8-BA5C-EBCD56699D66}" type="slidenum">
              <a:rPr lang="en-US" smtClean="0"/>
              <a:t>‹#›</a:t>
            </a:fld>
            <a:endParaRPr lang="en-US"/>
          </a:p>
        </p:txBody>
      </p:sp>
    </p:spTree>
    <p:extLst>
      <p:ext uri="{BB962C8B-B14F-4D97-AF65-F5344CB8AC3E}">
        <p14:creationId xmlns:p14="http://schemas.microsoft.com/office/powerpoint/2010/main" val="2782382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AA3242-A375-4E6A-8FC5-AD92EDA82E5B}" type="datetimeFigureOut">
              <a:rPr lang="en-US" smtClean="0"/>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CF12959D-CD11-4AF8-BA5C-EBCD56699D66}" type="slidenum">
              <a:rPr lang="en-US" smtClean="0"/>
              <a:t>‹#›</a:t>
            </a:fld>
            <a:endParaRPr lang="en-US"/>
          </a:p>
        </p:txBody>
      </p:sp>
    </p:spTree>
    <p:extLst>
      <p:ext uri="{BB962C8B-B14F-4D97-AF65-F5344CB8AC3E}">
        <p14:creationId xmlns:p14="http://schemas.microsoft.com/office/powerpoint/2010/main" val="1122901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5AA3242-A375-4E6A-8FC5-AD92EDA82E5B}" type="datetimeFigureOut">
              <a:rPr lang="en-US" smtClean="0"/>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12959D-CD11-4AF8-BA5C-EBCD56699D66}" type="slidenum">
              <a:rPr lang="en-US" smtClean="0"/>
              <a:t>‹#›</a:t>
            </a:fld>
            <a:endParaRPr lang="en-US"/>
          </a:p>
        </p:txBody>
      </p:sp>
    </p:spTree>
    <p:extLst>
      <p:ext uri="{BB962C8B-B14F-4D97-AF65-F5344CB8AC3E}">
        <p14:creationId xmlns:p14="http://schemas.microsoft.com/office/powerpoint/2010/main" val="2610691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5AA3242-A375-4E6A-8FC5-AD92EDA82E5B}" type="datetimeFigureOut">
              <a:rPr lang="en-US" smtClean="0"/>
              <a:t>1/13/2017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12959D-CD11-4AF8-BA5C-EBCD56699D66}" type="slidenum">
              <a:rPr lang="en-US" smtClean="0"/>
              <a:t>‹#›</a:t>
            </a:fld>
            <a:endParaRPr lang="en-US"/>
          </a:p>
        </p:txBody>
      </p:sp>
    </p:spTree>
    <p:extLst>
      <p:ext uri="{BB962C8B-B14F-4D97-AF65-F5344CB8AC3E}">
        <p14:creationId xmlns:p14="http://schemas.microsoft.com/office/powerpoint/2010/main" val="1684868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5AA3242-A375-4E6A-8FC5-AD92EDA82E5B}" type="datetimeFigureOut">
              <a:rPr lang="en-US" smtClean="0"/>
              <a:t>1/13/2017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12959D-CD11-4AF8-BA5C-EBCD56699D66}" type="slidenum">
              <a:rPr lang="en-US" smtClean="0"/>
              <a:t>‹#›</a:t>
            </a:fld>
            <a:endParaRPr lang="en-US"/>
          </a:p>
        </p:txBody>
      </p:sp>
    </p:spTree>
    <p:extLst>
      <p:ext uri="{BB962C8B-B14F-4D97-AF65-F5344CB8AC3E}">
        <p14:creationId xmlns:p14="http://schemas.microsoft.com/office/powerpoint/2010/main" val="1918333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E5AA3242-A375-4E6A-8FC5-AD92EDA82E5B}" type="datetimeFigureOut">
              <a:rPr lang="en-US" smtClean="0"/>
              <a:t>1/13/2017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12959D-CD11-4AF8-BA5C-EBCD56699D66}" type="slidenum">
              <a:rPr lang="en-US" smtClean="0"/>
              <a:t>‹#›</a:t>
            </a:fld>
            <a:endParaRPr lang="en-US"/>
          </a:p>
        </p:txBody>
      </p:sp>
    </p:spTree>
    <p:extLst>
      <p:ext uri="{BB962C8B-B14F-4D97-AF65-F5344CB8AC3E}">
        <p14:creationId xmlns:p14="http://schemas.microsoft.com/office/powerpoint/2010/main" val="3037645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AA3242-A375-4E6A-8FC5-AD92EDA82E5B}" type="datetimeFigureOut">
              <a:rPr lang="en-US" smtClean="0"/>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12959D-CD11-4AF8-BA5C-EBCD56699D66}" type="slidenum">
              <a:rPr lang="en-US" smtClean="0"/>
              <a:t>‹#›</a:t>
            </a:fld>
            <a:endParaRPr lang="en-US"/>
          </a:p>
        </p:txBody>
      </p:sp>
    </p:spTree>
    <p:extLst>
      <p:ext uri="{BB962C8B-B14F-4D97-AF65-F5344CB8AC3E}">
        <p14:creationId xmlns:p14="http://schemas.microsoft.com/office/powerpoint/2010/main" val="775599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AA3242-A375-4E6A-8FC5-AD92EDA82E5B}" type="datetimeFigureOut">
              <a:rPr lang="en-US" smtClean="0"/>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12959D-CD11-4AF8-BA5C-EBCD56699D66}" type="slidenum">
              <a:rPr lang="en-US" smtClean="0"/>
              <a:t>‹#›</a:t>
            </a:fld>
            <a:endParaRPr lang="en-US"/>
          </a:p>
        </p:txBody>
      </p:sp>
    </p:spTree>
    <p:extLst>
      <p:ext uri="{BB962C8B-B14F-4D97-AF65-F5344CB8AC3E}">
        <p14:creationId xmlns:p14="http://schemas.microsoft.com/office/powerpoint/2010/main" val="318702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E5AA3242-A375-4E6A-8FC5-AD92EDA82E5B}" type="datetimeFigureOut">
              <a:rPr lang="en-US" smtClean="0"/>
              <a:t>1/13/2017</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CF12959D-CD11-4AF8-BA5C-EBCD56699D66}" type="slidenum">
              <a:rPr lang="en-US" smtClean="0"/>
              <a:t>‹#›</a:t>
            </a:fld>
            <a:endParaRPr lang="en-US"/>
          </a:p>
        </p:txBody>
      </p:sp>
    </p:spTree>
    <p:extLst>
      <p:ext uri="{BB962C8B-B14F-4D97-AF65-F5344CB8AC3E}">
        <p14:creationId xmlns:p14="http://schemas.microsoft.com/office/powerpoint/2010/main" val="58584828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t>Report of the 2016 Legislative Study Group on Educator Licensing</a:t>
            </a:r>
            <a:endParaRPr lang="en-US" b="1"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6211564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Members of the Study Group</a:t>
            </a:r>
            <a:endParaRPr lang="en-US" dirty="0"/>
          </a:p>
        </p:txBody>
      </p:sp>
      <p:sp>
        <p:nvSpPr>
          <p:cNvPr id="3" name="Content Placeholder 2"/>
          <p:cNvSpPr>
            <a:spLocks noGrp="1"/>
          </p:cNvSpPr>
          <p:nvPr>
            <p:ph idx="1"/>
          </p:nvPr>
        </p:nvSpPr>
        <p:spPr/>
        <p:txBody>
          <a:bodyPr/>
          <a:lstStyle/>
          <a:p>
            <a:r>
              <a:rPr lang="en-US" dirty="0" smtClean="0"/>
              <a:t>Representatives Erickson (Co-Chair), Loon, Christensen, Mariani, Davnie, Yarusso</a:t>
            </a:r>
          </a:p>
          <a:p>
            <a:r>
              <a:rPr lang="en-US" dirty="0" smtClean="0"/>
              <a:t>Senators Wiger (Co-Chair), Clausen, Dahle, Pratt, Dahms, Housley</a:t>
            </a:r>
            <a:endParaRPr lang="en-US" dirty="0"/>
          </a:p>
        </p:txBody>
      </p:sp>
    </p:spTree>
    <p:extLst>
      <p:ext uri="{BB962C8B-B14F-4D97-AF65-F5344CB8AC3E}">
        <p14:creationId xmlns:p14="http://schemas.microsoft.com/office/powerpoint/2010/main" val="3766363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Meeting Dates</a:t>
            </a:r>
            <a:endParaRPr lang="en-US" dirty="0"/>
          </a:p>
        </p:txBody>
      </p:sp>
      <p:sp>
        <p:nvSpPr>
          <p:cNvPr id="3" name="Content Placeholder 2"/>
          <p:cNvSpPr>
            <a:spLocks noGrp="1"/>
          </p:cNvSpPr>
          <p:nvPr>
            <p:ph idx="1"/>
          </p:nvPr>
        </p:nvSpPr>
        <p:spPr/>
        <p:txBody>
          <a:bodyPr/>
          <a:lstStyle/>
          <a:p>
            <a:r>
              <a:rPr lang="en-US" dirty="0" smtClean="0"/>
              <a:t>1:00 PM Tuesday, June 28</a:t>
            </a:r>
            <a:r>
              <a:rPr lang="en-US" baseline="30000" dirty="0" smtClean="0"/>
              <a:t>th</a:t>
            </a:r>
            <a:r>
              <a:rPr lang="en-US" dirty="0" smtClean="0"/>
              <a:t>, 2016</a:t>
            </a:r>
          </a:p>
          <a:p>
            <a:r>
              <a:rPr lang="en-US" dirty="0" smtClean="0"/>
              <a:t>1:00 PM Thursday, July 21</a:t>
            </a:r>
            <a:r>
              <a:rPr lang="en-US" baseline="30000" dirty="0" smtClean="0"/>
              <a:t>st</a:t>
            </a:r>
            <a:r>
              <a:rPr lang="en-US" dirty="0" smtClean="0"/>
              <a:t>, 2016</a:t>
            </a:r>
          </a:p>
          <a:p>
            <a:r>
              <a:rPr lang="en-US" dirty="0" smtClean="0"/>
              <a:t>1:00 PM Tuesday, August 23</a:t>
            </a:r>
            <a:r>
              <a:rPr lang="en-US" baseline="30000" dirty="0" smtClean="0"/>
              <a:t>rd</a:t>
            </a:r>
            <a:r>
              <a:rPr lang="en-US" dirty="0" smtClean="0"/>
              <a:t>, 2016</a:t>
            </a:r>
          </a:p>
          <a:p>
            <a:r>
              <a:rPr lang="en-US" dirty="0" smtClean="0"/>
              <a:t>9:00 AM Thursday, September 29</a:t>
            </a:r>
            <a:r>
              <a:rPr lang="en-US" baseline="30000" dirty="0" smtClean="0"/>
              <a:t>th</a:t>
            </a:r>
            <a:r>
              <a:rPr lang="en-US" dirty="0" smtClean="0"/>
              <a:t>, 2016</a:t>
            </a:r>
          </a:p>
          <a:p>
            <a:r>
              <a:rPr lang="en-US" dirty="0" smtClean="0"/>
              <a:t>1:00 PM Thursday, October 25</a:t>
            </a:r>
            <a:r>
              <a:rPr lang="en-US" baseline="30000" dirty="0" smtClean="0"/>
              <a:t>th</a:t>
            </a:r>
            <a:r>
              <a:rPr lang="en-US" dirty="0" smtClean="0"/>
              <a:t>, 2016</a:t>
            </a:r>
          </a:p>
          <a:p>
            <a:r>
              <a:rPr lang="en-US" dirty="0" smtClean="0"/>
              <a:t>1:00 PM Tuesday, December 20th, 2016</a:t>
            </a:r>
            <a:endParaRPr lang="en-US" dirty="0"/>
          </a:p>
        </p:txBody>
      </p:sp>
    </p:spTree>
    <p:extLst>
      <p:ext uri="{BB962C8B-B14F-4D97-AF65-F5344CB8AC3E}">
        <p14:creationId xmlns:p14="http://schemas.microsoft.com/office/powerpoint/2010/main" val="1697256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Governance Recommendation #1</a:t>
            </a:r>
            <a:endParaRPr lang="en-US" dirty="0"/>
          </a:p>
        </p:txBody>
      </p:sp>
      <p:sp>
        <p:nvSpPr>
          <p:cNvPr id="3" name="Content Placeholder 2"/>
          <p:cNvSpPr>
            <a:spLocks noGrp="1"/>
          </p:cNvSpPr>
          <p:nvPr>
            <p:ph idx="1"/>
          </p:nvPr>
        </p:nvSpPr>
        <p:spPr/>
        <p:txBody>
          <a:bodyPr/>
          <a:lstStyle/>
          <a:p>
            <a:r>
              <a:rPr lang="en-US" dirty="0" smtClean="0"/>
              <a:t>“The Legislative Study Group on Educator Licensing supports consolidating all teacher-licensure activities into a single entity to provide accountability and a “one-stop shop” that will assume complete responsibility for determining individual eligibility, processing applications, and issuing/revoking licenses. Communications with candidates for licensure, particularly denial letters, must explicitly state requirements for completion.”</a:t>
            </a:r>
          </a:p>
          <a:p>
            <a:endParaRPr lang="en-US" dirty="0"/>
          </a:p>
        </p:txBody>
      </p:sp>
    </p:spTree>
    <p:extLst>
      <p:ext uri="{BB962C8B-B14F-4D97-AF65-F5344CB8AC3E}">
        <p14:creationId xmlns:p14="http://schemas.microsoft.com/office/powerpoint/2010/main" val="4219225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Governance Recommendation #2</a:t>
            </a:r>
            <a:endParaRPr lang="en-US" dirty="0"/>
          </a:p>
        </p:txBody>
      </p:sp>
      <p:sp>
        <p:nvSpPr>
          <p:cNvPr id="3" name="Content Placeholder 2"/>
          <p:cNvSpPr>
            <a:spLocks noGrp="1"/>
          </p:cNvSpPr>
          <p:nvPr>
            <p:ph idx="1"/>
          </p:nvPr>
        </p:nvSpPr>
        <p:spPr/>
        <p:txBody>
          <a:bodyPr/>
          <a:lstStyle/>
          <a:p>
            <a:r>
              <a:rPr lang="en-US" dirty="0" smtClean="0"/>
              <a:t>“The Legislative Study Group on Educator Licensing, subject to future review for effectiveness and efficiency, supports the existing structure of the Board of School Administrators (BOSA), which is independent of teacher licensing. BOSA would continue to enter into agreements with </a:t>
            </a:r>
            <a:r>
              <a:rPr lang="en-US" dirty="0" err="1" smtClean="0"/>
              <a:t>othe</a:t>
            </a:r>
            <a:r>
              <a:rPr lang="en-US" dirty="0" smtClean="0"/>
              <a:t> </a:t>
            </a:r>
            <a:r>
              <a:rPr lang="en-US" dirty="0" err="1" smtClean="0"/>
              <a:t>rparties</a:t>
            </a:r>
            <a:r>
              <a:rPr lang="en-US" dirty="0" smtClean="0"/>
              <a:t>, as necessary, regarding licensing matters.”</a:t>
            </a:r>
            <a:endParaRPr lang="en-US" dirty="0"/>
          </a:p>
        </p:txBody>
      </p:sp>
    </p:spTree>
    <p:extLst>
      <p:ext uri="{BB962C8B-B14F-4D97-AF65-F5344CB8AC3E}">
        <p14:creationId xmlns:p14="http://schemas.microsoft.com/office/powerpoint/2010/main" val="4136806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Tiered Licensure Recommendation #1</a:t>
            </a:r>
            <a:endParaRPr lang="en-US" dirty="0"/>
          </a:p>
        </p:txBody>
      </p:sp>
      <p:sp>
        <p:nvSpPr>
          <p:cNvPr id="3" name="Content Placeholder 2"/>
          <p:cNvSpPr>
            <a:spLocks noGrp="1"/>
          </p:cNvSpPr>
          <p:nvPr>
            <p:ph idx="1"/>
          </p:nvPr>
        </p:nvSpPr>
        <p:spPr/>
        <p:txBody>
          <a:bodyPr/>
          <a:lstStyle/>
          <a:p>
            <a:r>
              <a:rPr lang="en-US" dirty="0" smtClean="0"/>
              <a:t>“The Legislative Study Group on Educator Licensing supports adoption of a tiered licensure framework in statute that ensures high standards, understandability, consistency, transparency, and identifies several accessible and affordable pathways for candidates at various stages of education and careers.”</a:t>
            </a:r>
            <a:endParaRPr lang="en-US" dirty="0"/>
          </a:p>
        </p:txBody>
      </p:sp>
    </p:spTree>
    <p:extLst>
      <p:ext uri="{BB962C8B-B14F-4D97-AF65-F5344CB8AC3E}">
        <p14:creationId xmlns:p14="http://schemas.microsoft.com/office/powerpoint/2010/main" val="2845410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Tiered Licensure Recommendation #2</a:t>
            </a:r>
            <a:endParaRPr lang="en-US" dirty="0"/>
          </a:p>
        </p:txBody>
      </p:sp>
      <p:sp>
        <p:nvSpPr>
          <p:cNvPr id="3" name="Content Placeholder 2"/>
          <p:cNvSpPr>
            <a:spLocks noGrp="1"/>
          </p:cNvSpPr>
          <p:nvPr>
            <p:ph idx="1"/>
          </p:nvPr>
        </p:nvSpPr>
        <p:spPr/>
        <p:txBody>
          <a:bodyPr/>
          <a:lstStyle/>
          <a:p>
            <a:r>
              <a:rPr lang="en-US" dirty="0" smtClean="0"/>
              <a:t>“The Legislative Study Group on Educator Licensing supports incorporating the unique and valuable skill-sets of CTE (career and technical education) instructors within the tiered licensure framework, including recognition of industry-related professional credentials and verifiable work experience.”</a:t>
            </a:r>
            <a:endParaRPr lang="en-US" dirty="0"/>
          </a:p>
        </p:txBody>
      </p:sp>
    </p:spTree>
    <p:extLst>
      <p:ext uri="{BB962C8B-B14F-4D97-AF65-F5344CB8AC3E}">
        <p14:creationId xmlns:p14="http://schemas.microsoft.com/office/powerpoint/2010/main" val="2228315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Tiered Licensure Recommendation #3</a:t>
            </a:r>
            <a:endParaRPr lang="en-US" dirty="0"/>
          </a:p>
        </p:txBody>
      </p:sp>
      <p:sp>
        <p:nvSpPr>
          <p:cNvPr id="3" name="Content Placeholder 2"/>
          <p:cNvSpPr>
            <a:spLocks noGrp="1"/>
          </p:cNvSpPr>
          <p:nvPr>
            <p:ph idx="1"/>
          </p:nvPr>
        </p:nvSpPr>
        <p:spPr/>
        <p:txBody>
          <a:bodyPr/>
          <a:lstStyle/>
          <a:p>
            <a:r>
              <a:rPr lang="en-US" dirty="0" smtClean="0"/>
              <a:t>“The Legislature Study Group on Educator Licensing supports the adoption of technical and clarifying recommendations from the Office of the Revisor of Statutes, in cooperation with House and Senate nonpartisan staff, to provide increased comprehension of teacher licensure provisions in statutes and rules.”</a:t>
            </a:r>
            <a:endParaRPr lang="en-US" dirty="0"/>
          </a:p>
        </p:txBody>
      </p:sp>
    </p:spTree>
    <p:extLst>
      <p:ext uri="{BB962C8B-B14F-4D97-AF65-F5344CB8AC3E}">
        <p14:creationId xmlns:p14="http://schemas.microsoft.com/office/powerpoint/2010/main" val="15803066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Any Questions?</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261969075"/>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24</TotalTime>
  <Words>368</Words>
  <Application>Microsoft Office PowerPoint</Application>
  <PresentationFormat>Widescreen</PresentationFormat>
  <Paragraphs>22</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Trebuchet MS</vt:lpstr>
      <vt:lpstr>Berlin</vt:lpstr>
      <vt:lpstr>Report of the 2016 Legislative Study Group on Educator Licensing</vt:lpstr>
      <vt:lpstr>Members of the Study Group</vt:lpstr>
      <vt:lpstr>Meeting Dates</vt:lpstr>
      <vt:lpstr>Governance Recommendation #1</vt:lpstr>
      <vt:lpstr>Governance Recommendation #2</vt:lpstr>
      <vt:lpstr>Tiered Licensure Recommendation #1</vt:lpstr>
      <vt:lpstr>Tiered Licensure Recommendation #2</vt:lpstr>
      <vt:lpstr>Tiered Licensure Recommendation #3</vt:lpstr>
      <vt:lpstr>Any Questions?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 of the 2016 Legislative Study Group on Educator Licensing</dc:title>
  <dc:creator>GOPGuest</dc:creator>
  <cp:lastModifiedBy>GOPGuest</cp:lastModifiedBy>
  <cp:revision>6</cp:revision>
  <dcterms:created xsi:type="dcterms:W3CDTF">2017-01-13T14:16:49Z</dcterms:created>
  <dcterms:modified xsi:type="dcterms:W3CDTF">2017-01-13T14:41:17Z</dcterms:modified>
</cp:coreProperties>
</file>