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0" r:id="rId2"/>
    <p:sldId id="265" r:id="rId3"/>
    <p:sldId id="277" r:id="rId4"/>
    <p:sldId id="261" r:id="rId5"/>
    <p:sldId id="275" r:id="rId6"/>
    <p:sldId id="276" r:id="rId7"/>
    <p:sldId id="280" r:id="rId8"/>
    <p:sldId id="281" r:id="rId9"/>
    <p:sldId id="282" r:id="rId10"/>
    <p:sldId id="283" r:id="rId11"/>
    <p:sldId id="290" r:id="rId12"/>
    <p:sldId id="262" r:id="rId13"/>
    <p:sldId id="274" r:id="rId14"/>
    <p:sldId id="278" r:id="rId15"/>
    <p:sldId id="272" r:id="rId16"/>
    <p:sldId id="284" r:id="rId17"/>
    <p:sldId id="270" r:id="rId18"/>
    <p:sldId id="271" r:id="rId19"/>
    <p:sldId id="279" r:id="rId20"/>
    <p:sldId id="268" r:id="rId21"/>
    <p:sldId id="269" r:id="rId22"/>
    <p:sldId id="285" r:id="rId23"/>
    <p:sldId id="286" r:id="rId24"/>
    <p:sldId id="291" r:id="rId25"/>
    <p:sldId id="287" r:id="rId26"/>
    <p:sldId id="288" r:id="rId27"/>
    <p:sldId id="289" r:id="rId28"/>
    <p:sldId id="266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2161" autoAdjust="0"/>
  </p:normalViewPr>
  <p:slideViewPr>
    <p:cSldViewPr snapToGrid="0">
      <p:cViewPr varScale="1">
        <p:scale>
          <a:sx n="64" d="100"/>
          <a:sy n="64" d="100"/>
        </p:scale>
        <p:origin x="12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Not interested in expanding</c:v>
                </c:pt>
                <c:pt idx="1">
                  <c:v>Not enough clients to warrant fixed costs</c:v>
                </c:pt>
                <c:pt idx="2">
                  <c:v>Service is logistically challenging to deliver</c:v>
                </c:pt>
                <c:pt idx="3">
                  <c:v>Difficult to pay for training and/or certification</c:v>
                </c:pt>
                <c:pt idx="4">
                  <c:v>Difficult to hire/retain qualified staff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0.05</c:v>
                </c:pt>
                <c:pt idx="2">
                  <c:v>0.08</c:v>
                </c:pt>
                <c:pt idx="3">
                  <c:v>0.22</c:v>
                </c:pt>
                <c:pt idx="4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0863704"/>
        <c:axId val="220856648"/>
      </c:barChart>
      <c:catAx>
        <c:axId val="220863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856648"/>
        <c:crosses val="autoZero"/>
        <c:auto val="1"/>
        <c:lblAlgn val="ctr"/>
        <c:lblOffset val="100"/>
        <c:noMultiLvlLbl val="0"/>
      </c:catAx>
      <c:valAx>
        <c:axId val="22085664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863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6DC88-9498-417A-95F2-49159D80D54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C003C-4238-4EC5-A1B4-F1E47525E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7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557C5C-943E-487A-BC7E-E08C55EC74F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94D06A-309E-44C7-BA9A-85B4D65DD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6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48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08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41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79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35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8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66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4D06A-309E-44C7-BA9A-85B4D65DD0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11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4D06A-309E-44C7-BA9A-85B4D65DD0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44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4D06A-309E-44C7-BA9A-85B4D65DD0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1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4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1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0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9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3D59-978D-4564-BD12-142AF1131A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74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3D59-978D-4564-BD12-142AF1131A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3D59-978D-4564-BD12-142AF1131A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3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75F0B-4F98-4F83-8A4D-4F91314EBD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59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C01A-C9E9-4AB6-BA03-5A3B306CABA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7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9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92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61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5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8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9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4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7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4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2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7" y="1746254"/>
            <a:ext cx="5447246" cy="8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7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9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6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5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5045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Here | mn.gov/websiteurl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123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7085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8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4" name="MN.IT Services Logo" descr="Minnesota Management and Budg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5" y="5589768"/>
            <a:ext cx="3398228" cy="122659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75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2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60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2F9B27-DC73-4098-8FAC-5370DAFF133B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953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9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965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6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570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6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5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1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654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233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840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4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Here | mn.gov/websiteurl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4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264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182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7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1/24/2019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Optional Tagline Goes Here </a:t>
            </a:r>
            <a:r>
              <a:rPr lang="en-US" smtClean="0">
                <a:solidFill>
                  <a:srgbClr val="78BE21"/>
                </a:solidFill>
              </a:rPr>
              <a:t>|</a:t>
            </a:r>
            <a:r>
              <a:rPr lang="en-US" smtClean="0">
                <a:solidFill>
                  <a:srgbClr val="FFFFFF"/>
                </a:solidFill>
              </a:rPr>
              <a:t> mn.gov/websiteurl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MN.IT Services Logo" descr="Minnesota Management and Budg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18" y="212391"/>
            <a:ext cx="3398228" cy="12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5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</a:t>
            </a:r>
            <a:r>
              <a:rPr lang="en-US" smtClean="0">
                <a:solidFill>
                  <a:srgbClr val="003865"/>
                </a:solidFill>
              </a:rPr>
              <a:t> | </a:t>
            </a:r>
            <a:r>
              <a:rPr lang="en-US" smtClean="0">
                <a:solidFill>
                  <a:srgbClr val="000000"/>
                </a:solidFill>
              </a:rPr>
              <a:t>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MN.IT Services Logo" descr="Minnesota Management and Budg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18" y="212391"/>
            <a:ext cx="3398228" cy="12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2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MN.IT Services Logo" descr="Minnesota Management and Budg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43" y="273807"/>
            <a:ext cx="3398228" cy="12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154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9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4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1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8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rofile/mmb.results#!/vizhome/ResultsFirstMinnesotaInventoryDRAFT/Story1https://public.tableau.com/profile/mmb.resul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hyperlink" Target="https://mn.gov/mmb/results-first/inventory" TargetMode="Externa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mmb/results-first/inventor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pewtrusts.org/en/research-and-analysis/data-visualizations/2015/results-first-clearinghouse-database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n.gov/mmb/evidence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and Human Services Finance Committee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802467" y="5644884"/>
            <a:ext cx="7196298" cy="477620"/>
          </a:xfrm>
        </p:spPr>
        <p:txBody>
          <a:bodyPr/>
          <a:lstStyle/>
          <a:p>
            <a:r>
              <a:rPr lang="en-US" dirty="0" smtClean="0"/>
              <a:t>Laura Kramer and Weston Merrick, </a:t>
            </a:r>
            <a:r>
              <a:rPr lang="en-US" dirty="0"/>
              <a:t>Results </a:t>
            </a:r>
            <a:r>
              <a:rPr lang="en-US" dirty="0" smtClean="0"/>
              <a:t>First Coordinators, </a:t>
            </a:r>
            <a:r>
              <a:rPr lang="en-US" dirty="0"/>
              <a:t>MMB</a:t>
            </a:r>
          </a:p>
        </p:txBody>
      </p:sp>
    </p:spTree>
    <p:extLst>
      <p:ext uri="{BB962C8B-B14F-4D97-AF65-F5344CB8AC3E}">
        <p14:creationId xmlns:p14="http://schemas.microsoft.com/office/powerpoint/2010/main" val="19591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7D31144F-81B1-4D6D-8FDF-EDA9ED4D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Sources of causal evidence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554180" y="3075707"/>
            <a:ext cx="5126184" cy="23083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Randomized control trial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2362" y="3075708"/>
            <a:ext cx="5250874" cy="23083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Quasi-experimental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4D5D47-1752-4D84-8BFB-C2F71A34C932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6" y="6356349"/>
            <a:ext cx="5587647" cy="365125"/>
          </a:xfrm>
        </p:spPr>
        <p:txBody>
          <a:bodyPr/>
          <a:lstStyle/>
          <a:p>
            <a:r>
              <a:rPr lang="en-US" dirty="0" smtClean="0"/>
              <a:t>Results First 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 mn.gov/mmb/results-first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679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and Evidence-Based Practices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06454" y="1643349"/>
            <a:ext cx="6248400" cy="68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Worldview and Cultural Perspectives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06454" y="2535484"/>
            <a:ext cx="62484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Cultural Competence (Culturally-Informed)</a:t>
            </a:r>
          </a:p>
        </p:txBody>
      </p:sp>
      <p:sp>
        <p:nvSpPr>
          <p:cNvPr id="7" name="Oval 6"/>
          <p:cNvSpPr/>
          <p:nvPr/>
        </p:nvSpPr>
        <p:spPr>
          <a:xfrm>
            <a:off x="3639854" y="3388037"/>
            <a:ext cx="2743200" cy="2743200"/>
          </a:xfrm>
          <a:prstGeom prst="ellipse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Culture-Informed Practices</a:t>
            </a:r>
          </a:p>
        </p:txBody>
      </p:sp>
      <p:sp>
        <p:nvSpPr>
          <p:cNvPr id="8" name="Oval 7"/>
          <p:cNvSpPr/>
          <p:nvPr/>
        </p:nvSpPr>
        <p:spPr>
          <a:xfrm>
            <a:off x="5773454" y="3388037"/>
            <a:ext cx="2743200" cy="2743200"/>
          </a:xfrm>
          <a:prstGeom prst="ellipse">
            <a:avLst/>
          </a:prstGeom>
          <a:solidFill>
            <a:schemeClr val="accent6">
              <a:alpha val="6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Evidence-Based Practices</a:t>
            </a:r>
          </a:p>
        </p:txBody>
      </p:sp>
      <p:sp>
        <p:nvSpPr>
          <p:cNvPr id="9" name="Curved Right Arrow 8"/>
          <p:cNvSpPr/>
          <p:nvPr/>
        </p:nvSpPr>
        <p:spPr>
          <a:xfrm>
            <a:off x="2598320" y="1643349"/>
            <a:ext cx="508133" cy="1219200"/>
          </a:xfrm>
          <a:prstGeom prst="curvedRightArrow">
            <a:avLst>
              <a:gd name="adj1" fmla="val 50000"/>
              <a:gd name="adj2" fmla="val 56556"/>
              <a:gd name="adj3" fmla="val 25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223748" y="2862549"/>
            <a:ext cx="882706" cy="2130606"/>
          </a:xfrm>
          <a:prstGeom prst="curvedRightArrow">
            <a:avLst>
              <a:gd name="adj1" fmla="val 41982"/>
              <a:gd name="adj2" fmla="val 34373"/>
              <a:gd name="adj3" fmla="val 25000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73454" y="6153271"/>
            <a:ext cx="2743200" cy="564504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Impact evaluation</a:t>
            </a:r>
          </a:p>
        </p:txBody>
      </p:sp>
    </p:spTree>
    <p:extLst>
      <p:ext uri="{BB962C8B-B14F-4D97-AF65-F5344CB8AC3E}">
        <p14:creationId xmlns:p14="http://schemas.microsoft.com/office/powerpoint/2010/main" val="208587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Levels of evidence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4D5D47-1752-4D84-8BFB-C2F71A34C932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6" y="6356349"/>
            <a:ext cx="5587647" cy="365125"/>
          </a:xfrm>
        </p:spPr>
        <p:txBody>
          <a:bodyPr/>
          <a:lstStyle/>
          <a:p>
            <a:r>
              <a:rPr lang="en-US" dirty="0" smtClean="0"/>
              <a:t>Results First 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 mn.gov/mmb/results-first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091209"/>
              </p:ext>
            </p:extLst>
          </p:nvPr>
        </p:nvGraphicFramePr>
        <p:xfrm>
          <a:off x="838200" y="1512492"/>
          <a:ext cx="11146983" cy="4272081"/>
        </p:xfrm>
        <a:graphic>
          <a:graphicData uri="http://schemas.openxmlformats.org/drawingml/2006/table">
            <a:tbl>
              <a:tblPr firstRow="1" firstCol="1" bandRow="1"/>
              <a:tblGrid>
                <a:gridCol w="2472085"/>
                <a:gridCol w="8674898"/>
              </a:tblGrid>
              <a:tr h="1424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Proven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Effective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Proven Effective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service or practice has a high level of research on effectiveness, determined from of multiple rigorous evaluations (such as randomized controlled trials) or rigorous local evaluations. 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Promising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Promising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service or practice has some research demonstrating effectiveness, such as a single randomized controlled trial or evaluation with a comparison group design not contradicted by other such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studies.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241F7C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Theory Based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Theory Based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service or practice has no research on effectiveness or less rigorous research designs that do not meet the above standards. These services and practices typically have a well-constructed logic model or theory of change. This ranking is neutral. 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8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Levels of evidence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4D5D47-1752-4D84-8BFB-C2F71A34C932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6" y="6356349"/>
            <a:ext cx="5587647" cy="365125"/>
          </a:xfrm>
        </p:spPr>
        <p:txBody>
          <a:bodyPr/>
          <a:lstStyle/>
          <a:p>
            <a:r>
              <a:rPr lang="en-US" dirty="0" smtClean="0"/>
              <a:t>Results First 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 mn.gov/mmb/results-first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32261"/>
              </p:ext>
            </p:extLst>
          </p:nvPr>
        </p:nvGraphicFramePr>
        <p:xfrm>
          <a:off x="838200" y="1512492"/>
          <a:ext cx="11146983" cy="4272081"/>
        </p:xfrm>
        <a:graphic>
          <a:graphicData uri="http://schemas.openxmlformats.org/drawingml/2006/table">
            <a:tbl>
              <a:tblPr firstRow="1" firstCol="1" bandRow="1"/>
              <a:tblGrid>
                <a:gridCol w="2472085"/>
                <a:gridCol w="8674898"/>
              </a:tblGrid>
              <a:tr h="1424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Mixed Effects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 Mixed Effects service or practice offers a high level of research on the effectiveness of multiple outcomes. However, the outcomes have contradictory effects. </a:t>
                      </a: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Research methods include rigorous evaluations, such as randomized controlled trials or rigorous local evaluations.</a:t>
                      </a:r>
                      <a:endParaRPr lang="en-US" sz="20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9C000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No </a:t>
                      </a:r>
                      <a:r>
                        <a:rPr lang="en-US" sz="1800" dirty="0" smtClean="0">
                          <a:solidFill>
                            <a:srgbClr val="9C000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Effect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 service or practice with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No Effect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has no statistically significant impact on the measured outcomes.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Research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methods include rigorous evaluations, such as randomized controlled trials or rigorous local evaluations.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Proven Harmful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Proven Harmful service or practice offers a high level of research that shows program participation adversely affects outcomes of interest. </a:t>
                      </a: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Research methods include rigorous evaluations, such as randomized controlled trials or rigorous local evaluations.</a:t>
                      </a:r>
                      <a:endParaRPr lang="en-US" sz="240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7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Results First Projects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Results First 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mmb</a:t>
            </a:r>
            <a:r>
              <a:rPr lang="en-US" dirty="0"/>
              <a:t>/results-first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77830" y="375781"/>
            <a:ext cx="4609578" cy="8642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Cost-effectiveness work and example</a:t>
            </a:r>
            <a:endParaRPr lang="en-US" dirty="0"/>
          </a:p>
        </p:txBody>
      </p:sp>
      <p:pic>
        <p:nvPicPr>
          <p:cNvPr id="4" name="Picture 3" descr="Results First Child Welfare Summary. Minnesota Management and Budget logo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" y="701457"/>
            <a:ext cx="12198396" cy="348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0" y="1853670"/>
            <a:ext cx="5477396" cy="49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inventory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544" y="1408905"/>
            <a:ext cx="6792912" cy="543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on investment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6" y="6356349"/>
            <a:ext cx="5587647" cy="365125"/>
          </a:xfrm>
        </p:spPr>
        <p:txBody>
          <a:bodyPr/>
          <a:lstStyle/>
          <a:p>
            <a:pPr algn="ctr"/>
            <a:r>
              <a:rPr lang="en-US" dirty="0" smtClean="0"/>
              <a:t>Minnesota Results First 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 mn.gov/mmb/results-first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8000" y="1648883"/>
            <a:ext cx="11114157" cy="4125383"/>
            <a:chOff x="508000" y="1648883"/>
            <a:chExt cx="11114157" cy="4125383"/>
          </a:xfrm>
        </p:grpSpPr>
        <p:pic>
          <p:nvPicPr>
            <p:cNvPr id="8" name="Picture 7"/>
            <p:cNvPicPr/>
            <p:nvPr/>
          </p:nvPicPr>
          <p:blipFill rotWithShape="1">
            <a:blip r:embed="rId2"/>
            <a:srcRect t="2086"/>
            <a:stretch/>
          </p:blipFill>
          <p:spPr bwMode="auto">
            <a:xfrm>
              <a:off x="508000" y="1744133"/>
              <a:ext cx="10989733" cy="403013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8000" y="2001078"/>
              <a:ext cx="1797878" cy="6493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46939" y="1648883"/>
              <a:ext cx="7675218" cy="6493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27755" y="1939924"/>
              <a:ext cx="989496" cy="6493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56190" y="1939923"/>
              <a:ext cx="989496" cy="6493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6104" y="1939923"/>
            <a:ext cx="1552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$2.00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31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BCA: </a:t>
            </a:r>
            <a:r>
              <a:rPr lang="en-US" dirty="0"/>
              <a:t>Parent-Child Interaction Therapy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250137" y="6356350"/>
            <a:ext cx="5587647" cy="365125"/>
          </a:xfrm>
        </p:spPr>
        <p:txBody>
          <a:bodyPr/>
          <a:lstStyle/>
          <a:p>
            <a:pPr algn="ctr"/>
            <a:r>
              <a:rPr lang="en-US" dirty="0" smtClean="0"/>
              <a:t>Minnesota Results First 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 mn.gov/mmb/results-first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7" y="4027275"/>
            <a:ext cx="2852572" cy="2106369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 rotWithShape="1">
          <a:blip r:embed="rId4"/>
          <a:srcRect b="1052"/>
          <a:stretch/>
        </p:blipFill>
        <p:spPr>
          <a:xfrm>
            <a:off x="3452192" y="4111195"/>
            <a:ext cx="8732520" cy="1938528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4069" y="1577773"/>
            <a:ext cx="873252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Tools for finding evidence-based information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Minnesota Results First 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mmb</a:t>
            </a:r>
            <a:r>
              <a:rPr lang="en-US" dirty="0"/>
              <a:t>/results-first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8577"/>
            <a:ext cx="1358590" cy="365125"/>
          </a:xfrm>
        </p:spPr>
        <p:txBody>
          <a:bodyPr/>
          <a:lstStyle/>
          <a:p>
            <a:fld id="{824D5D47-1752-4D84-8BFB-C2F71A34C932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6" y="6500772"/>
            <a:ext cx="5587647" cy="365125"/>
          </a:xfrm>
        </p:spPr>
        <p:txBody>
          <a:bodyPr/>
          <a:lstStyle/>
          <a:p>
            <a:r>
              <a:rPr lang="en-US" dirty="0" smtClean="0"/>
              <a:t>Results First 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 mn.gov/mmb/results-first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469196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Minnesota’s Results First Initiative</a:t>
            </a:r>
          </a:p>
          <a:p>
            <a:r>
              <a:rPr lang="en-US" dirty="0" smtClean="0"/>
              <a:t>Defining evidence</a:t>
            </a:r>
          </a:p>
          <a:p>
            <a:r>
              <a:rPr lang="en-US" dirty="0" smtClean="0"/>
              <a:t>Results First projects</a:t>
            </a:r>
          </a:p>
          <a:p>
            <a:r>
              <a:rPr lang="en-US" dirty="0" smtClean="0"/>
              <a:t>Tools for finding evidence-based information</a:t>
            </a:r>
          </a:p>
          <a:p>
            <a:pPr lvl="1"/>
            <a:r>
              <a:rPr lang="en-US" dirty="0" smtClean="0"/>
              <a:t>Minnesota Inventory</a:t>
            </a:r>
          </a:p>
          <a:p>
            <a:pPr lvl="1"/>
            <a:r>
              <a:rPr lang="en-US" dirty="0" smtClean="0"/>
              <a:t>Research clearinghouses</a:t>
            </a:r>
          </a:p>
          <a:p>
            <a:r>
              <a:rPr lang="en-US" dirty="0" smtClean="0"/>
              <a:t>Use of evidence-based services in Minnesota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66" y="1368713"/>
            <a:ext cx="5741276" cy="49876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combined inventory pulls together: </a:t>
            </a:r>
          </a:p>
          <a:p>
            <a:pPr lvl="1"/>
            <a:r>
              <a:rPr lang="en-US" sz="2400" dirty="0"/>
              <a:t>7</a:t>
            </a:r>
            <a:r>
              <a:rPr lang="en-US" sz="2400" dirty="0" smtClean="0"/>
              <a:t> programmatic areas</a:t>
            </a:r>
          </a:p>
          <a:p>
            <a:pPr lvl="1"/>
            <a:r>
              <a:rPr lang="en-US" sz="2400" dirty="0" smtClean="0"/>
              <a:t>420 services </a:t>
            </a:r>
          </a:p>
          <a:p>
            <a:pPr lvl="1"/>
            <a:r>
              <a:rPr lang="en-US" sz="2400" dirty="0" smtClean="0"/>
              <a:t>17 outcome measures </a:t>
            </a:r>
          </a:p>
          <a:p>
            <a:pPr lvl="1"/>
            <a:r>
              <a:rPr lang="en-US" sz="2400" dirty="0" smtClean="0"/>
              <a:t>3 years of research from across the state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6" y="6356349"/>
            <a:ext cx="5587647" cy="365125"/>
          </a:xfrm>
        </p:spPr>
        <p:txBody>
          <a:bodyPr/>
          <a:lstStyle/>
          <a:p>
            <a:pPr algn="ctr"/>
            <a:r>
              <a:rPr lang="en-US" dirty="0" smtClean="0"/>
              <a:t>Minnesota Results First 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 mn.gov/mmb/results-first</a:t>
            </a:r>
            <a:endParaRPr lang="en-US" dirty="0"/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76" t="8524" r="-176" b="-8524"/>
          <a:stretch/>
        </p:blipFill>
        <p:spPr>
          <a:xfrm>
            <a:off x="6095999" y="1492249"/>
            <a:ext cx="5981700" cy="443865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285886" y="5545789"/>
            <a:ext cx="5906114" cy="770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hlinkClick r:id="rId5"/>
              </a:rPr>
              <a:t>https</a:t>
            </a:r>
            <a:r>
              <a:rPr lang="en-US" sz="2000" b="1" dirty="0">
                <a:hlinkClick r:id="rId5"/>
              </a:rPr>
              <a:t>://</a:t>
            </a:r>
            <a:r>
              <a:rPr lang="en-US" sz="2000" b="1" dirty="0" smtClean="0">
                <a:hlinkClick r:id="rId5"/>
              </a:rPr>
              <a:t>mn.gov/mmb/results-first/inventory</a:t>
            </a:r>
            <a:endParaRPr lang="en-US" sz="2000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2416" t="4413" r="12572" b="7678"/>
          <a:stretch/>
        </p:blipFill>
        <p:spPr>
          <a:xfrm>
            <a:off x="5780233" y="1352609"/>
            <a:ext cx="6237596" cy="44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Inventory - Tutorial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61249" y="3265426"/>
            <a:ext cx="5906114" cy="770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b="1" dirty="0" smtClean="0">
                <a:hlinkClick r:id="rId3"/>
              </a:rPr>
              <a:t>mn.gov/</a:t>
            </a:r>
            <a:r>
              <a:rPr lang="en-US" sz="2700" b="1" dirty="0" err="1" smtClean="0">
                <a:hlinkClick r:id="rId3"/>
              </a:rPr>
              <a:t>mmb</a:t>
            </a:r>
            <a:r>
              <a:rPr lang="en-US" sz="2700" b="1" dirty="0" smtClean="0">
                <a:hlinkClick r:id="rId3"/>
              </a:rPr>
              <a:t>/results-first/inventory</a:t>
            </a:r>
            <a:endParaRPr lang="en-US" sz="27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3" y="1393122"/>
            <a:ext cx="6499992" cy="5371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9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First Clearinghouse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Results First Clearinghouse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891"/>
          <a:stretch/>
        </p:blipFill>
        <p:spPr>
          <a:xfrm>
            <a:off x="4746170" y="1374984"/>
            <a:ext cx="6096001" cy="539451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7773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615057" cy="4351338"/>
          </a:xfrm>
        </p:spPr>
        <p:txBody>
          <a:bodyPr/>
          <a:lstStyle/>
          <a:p>
            <a:r>
              <a:rPr lang="en-US" dirty="0" smtClean="0"/>
              <a:t>MMB’s Using Evidence in Policymaking </a:t>
            </a:r>
            <a:r>
              <a:rPr lang="en-US" dirty="0"/>
              <a:t>website: </a:t>
            </a:r>
            <a:r>
              <a:rPr lang="en-US" dirty="0">
                <a:hlinkClick r:id="rId2"/>
              </a:rPr>
              <a:t>https://mn.gov/mmb/evidence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Definitions of evidence</a:t>
            </a:r>
          </a:p>
          <a:p>
            <a:pPr lvl="1"/>
            <a:r>
              <a:rPr lang="en-US" dirty="0" smtClean="0"/>
              <a:t>Resources for finding quality evidence</a:t>
            </a:r>
          </a:p>
          <a:p>
            <a:pPr lvl="1"/>
            <a:r>
              <a:rPr lang="en-US" dirty="0" smtClean="0"/>
              <a:t>Trainings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Minnesota Results First 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mmb</a:t>
            </a:r>
            <a:r>
              <a:rPr lang="en-US" dirty="0"/>
              <a:t>/results-first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Use of Evidence-Based Services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evidence-based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Minnesota Results First 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mmb</a:t>
            </a:r>
            <a:r>
              <a:rPr lang="en-US" dirty="0"/>
              <a:t>/results-first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3777343" cy="4351338"/>
          </a:xfrm>
        </p:spPr>
        <p:txBody>
          <a:bodyPr/>
          <a:lstStyle/>
          <a:p>
            <a:r>
              <a:rPr lang="en-US" dirty="0" smtClean="0"/>
              <a:t>Service provider survey currently in the field to understand </a:t>
            </a:r>
            <a:r>
              <a:rPr lang="en-US" dirty="0"/>
              <a:t>where evidence-based behavioral health and parenting skills services are offered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894" y="1349829"/>
            <a:ext cx="5904540" cy="55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evidence-based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Minnesota Results First 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mmb</a:t>
            </a:r>
            <a:r>
              <a:rPr lang="en-US" dirty="0"/>
              <a:t>/results-first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9670143" cy="4351338"/>
          </a:xfrm>
        </p:spPr>
        <p:txBody>
          <a:bodyPr/>
          <a:lstStyle/>
          <a:p>
            <a:r>
              <a:rPr lang="en-US" dirty="0" smtClean="0"/>
              <a:t>Initial survey responses suggest:</a:t>
            </a:r>
          </a:p>
          <a:p>
            <a:pPr lvl="1"/>
            <a:r>
              <a:rPr lang="en-US" dirty="0" smtClean="0"/>
              <a:t>Approximately half of providers indicate demand exceeds capacity to deliver at least one evidence-based service</a:t>
            </a:r>
          </a:p>
          <a:p>
            <a:pPr lvl="1"/>
            <a:r>
              <a:rPr lang="en-US" dirty="0" smtClean="0"/>
              <a:t>Generally providers refer clients elsewhere or delay services but may provider a substitute service or turn them away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capacity of evidence-based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Minnesota Results First 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mmb</a:t>
            </a:r>
            <a:r>
              <a:rPr lang="en-US" dirty="0"/>
              <a:t>/results-first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9596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12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212733"/>
            <a:ext cx="10515600" cy="147216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3684896"/>
            <a:ext cx="10515600" cy="2517600"/>
          </a:xfrm>
        </p:spPr>
        <p:txBody>
          <a:bodyPr/>
          <a:lstStyle/>
          <a:p>
            <a:r>
              <a:rPr lang="en-US" sz="2700" b="1" dirty="0" smtClean="0"/>
              <a:t>Laura Kramer and Weston Merrick</a:t>
            </a:r>
          </a:p>
          <a:p>
            <a:r>
              <a:rPr lang="en-US" sz="2200" i="1" dirty="0" smtClean="0"/>
              <a:t>Laura.Kramer@state.mn.us  | Weston.Merrick@state.mn.us</a:t>
            </a:r>
          </a:p>
          <a:p>
            <a:r>
              <a:rPr lang="en-US" sz="2200" dirty="0" smtClean="0"/>
              <a:t>651-201-8035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1076" y="6369771"/>
            <a:ext cx="1358590" cy="365125"/>
          </a:xfrm>
        </p:spPr>
        <p:txBody>
          <a:bodyPr/>
          <a:lstStyle/>
          <a:p>
            <a:fld id="{D094F804-653A-41F1-A565-1098D9DEB37A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Minnesota Results First 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 mn.gov/mmb/results-first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Minnesota’s Results First Initiative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Results First?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Results First partners with agencies, counties, providers, and other stakeholders to answer:</a:t>
            </a:r>
          </a:p>
          <a:p>
            <a:r>
              <a:rPr lang="en-US" dirty="0" smtClean="0"/>
              <a:t>What services do we offer in a programmatic area?</a:t>
            </a:r>
          </a:p>
          <a:p>
            <a:r>
              <a:rPr lang="en-US" dirty="0" smtClean="0"/>
              <a:t>If we deliver the service effectively, what outcomes can we anticipate?</a:t>
            </a:r>
          </a:p>
          <a:p>
            <a:r>
              <a:rPr lang="en-US" dirty="0" smtClean="0"/>
              <a:t>How can we use this information to inform decision-making?</a:t>
            </a:r>
            <a:endParaRPr lang="en-US" dirty="0"/>
          </a:p>
        </p:txBody>
      </p:sp>
      <p:pic>
        <p:nvPicPr>
          <p:cNvPr id="8" name="Picture Placeholder 7" descr="Light bulb with gear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62" y="1364826"/>
            <a:ext cx="4538434" cy="453843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Minnesota Results First 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 mn.gov/mmb/results-first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429596"/>
            <a:ext cx="10918372" cy="11033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Goal: Produce evidence-based information that is understood, trusted, and used by policy-makers at the state and local level.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8577"/>
            <a:ext cx="1358590" cy="365125"/>
          </a:xfrm>
        </p:spPr>
        <p:txBody>
          <a:bodyPr/>
          <a:lstStyle/>
          <a:p>
            <a:fld id="{824D5D47-1752-4D84-8BFB-C2F71A34C932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6" y="6500772"/>
            <a:ext cx="5587647" cy="365125"/>
          </a:xfrm>
        </p:spPr>
        <p:txBody>
          <a:bodyPr/>
          <a:lstStyle/>
          <a:p>
            <a:r>
              <a:rPr lang="en-US" dirty="0" smtClean="0"/>
              <a:t>Results First 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 mn.gov/mmb/results-first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469196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40336" y="2769213"/>
            <a:ext cx="3603170" cy="3355816"/>
          </a:xfrm>
          <a:prstGeom prst="roundRect">
            <a:avLst>
              <a:gd name="adj" fmla="val 3975"/>
            </a:avLst>
          </a:prstGeom>
          <a:ln w="38100">
            <a:solidFill>
              <a:srgbClr val="00386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522288"/>
            <a:endParaRPr lang="en-US" sz="2000" b="1" dirty="0" smtClean="0"/>
          </a:p>
          <a:p>
            <a:pPr indent="522288"/>
            <a:r>
              <a:rPr lang="en-US" sz="2000" b="1" dirty="0" smtClean="0"/>
              <a:t>Complete:</a:t>
            </a:r>
            <a:r>
              <a:rPr lang="en-US" b="1" dirty="0" smtClean="0"/>
              <a:t> </a:t>
            </a:r>
          </a:p>
          <a:p>
            <a:pPr marL="685800" indent="-163513">
              <a:buFont typeface="Arial" panose="020B0604020202020204" pitchFamily="34" charset="0"/>
              <a:buChar char="•"/>
            </a:pPr>
            <a:r>
              <a:rPr lang="en-US" dirty="0"/>
              <a:t>Adult Mental Health</a:t>
            </a:r>
          </a:p>
          <a:p>
            <a:pPr marL="685800" indent="-163513">
              <a:buFont typeface="Arial" panose="020B0604020202020204" pitchFamily="34" charset="0"/>
              <a:buChar char="•"/>
            </a:pPr>
            <a:r>
              <a:rPr lang="en-US" dirty="0"/>
              <a:t>Adult Criminal </a:t>
            </a:r>
            <a:r>
              <a:rPr lang="en-US" dirty="0" smtClean="0"/>
              <a:t>Justice</a:t>
            </a:r>
          </a:p>
          <a:p>
            <a:pPr marL="685800" indent="-163513">
              <a:buFont typeface="Arial" panose="020B0604020202020204" pitchFamily="34" charset="0"/>
              <a:buChar char="•"/>
            </a:pPr>
            <a:r>
              <a:rPr lang="en-US" dirty="0"/>
              <a:t>Substance Use</a:t>
            </a:r>
          </a:p>
          <a:p>
            <a:pPr marL="685800" indent="-163513">
              <a:buFont typeface="Arial" panose="020B0604020202020204" pitchFamily="34" charset="0"/>
              <a:buChar char="•"/>
            </a:pPr>
            <a:r>
              <a:rPr lang="en-US" dirty="0"/>
              <a:t>Juvenile </a:t>
            </a:r>
            <a:r>
              <a:rPr lang="en-US" dirty="0" smtClean="0"/>
              <a:t>Justice</a:t>
            </a:r>
          </a:p>
          <a:p>
            <a:pPr marL="685800" indent="-163513">
              <a:buFont typeface="Arial" panose="020B0604020202020204" pitchFamily="34" charset="0"/>
              <a:buChar char="•"/>
            </a:pPr>
            <a:r>
              <a:rPr lang="en-US" dirty="0"/>
              <a:t>Child </a:t>
            </a:r>
            <a:r>
              <a:rPr lang="en-US" dirty="0" smtClean="0"/>
              <a:t>Welfare</a:t>
            </a:r>
          </a:p>
          <a:p>
            <a:pPr marL="685800" indent="-163513">
              <a:buFont typeface="Arial" panose="020B0604020202020204" pitchFamily="34" charset="0"/>
              <a:buChar char="•"/>
            </a:pPr>
            <a:r>
              <a:rPr lang="en-US" dirty="0" smtClean="0"/>
              <a:t>Higher Education</a:t>
            </a:r>
            <a:endParaRPr lang="en-US" dirty="0"/>
          </a:p>
          <a:p>
            <a:pPr indent="522288">
              <a:lnSpc>
                <a:spcPct val="150000"/>
              </a:lnSpc>
            </a:pPr>
            <a:r>
              <a:rPr lang="en-US" sz="2000" b="1" dirty="0" smtClean="0"/>
              <a:t>Underway:</a:t>
            </a:r>
          </a:p>
          <a:p>
            <a:pPr marL="685800" indent="-163513">
              <a:buFont typeface="Arial" panose="020B0604020202020204" pitchFamily="34" charset="0"/>
              <a:buChar char="•"/>
            </a:pPr>
            <a:r>
              <a:rPr lang="en-US" dirty="0" smtClean="0"/>
              <a:t>Children’s mental health </a:t>
            </a:r>
          </a:p>
          <a:p>
            <a:pPr marL="685800" indent="-163513">
              <a:buFont typeface="Arial" panose="020B0604020202020204" pitchFamily="34" charset="0"/>
              <a:buChar char="•"/>
            </a:pPr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894940" y="2532957"/>
            <a:ext cx="2893963" cy="536814"/>
          </a:xfrm>
          <a:prstGeom prst="roundRect">
            <a:avLst>
              <a:gd name="adj" fmla="val 8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Results First Projects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474688" y="2769213"/>
            <a:ext cx="3603170" cy="3355816"/>
          </a:xfrm>
          <a:prstGeom prst="roundRect">
            <a:avLst>
              <a:gd name="adj" fmla="val 3975"/>
            </a:avLst>
          </a:prstGeom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522288"/>
            <a:endParaRPr lang="en-US" sz="2000" b="1" dirty="0" smtClean="0"/>
          </a:p>
          <a:p>
            <a:pPr indent="522288"/>
            <a:r>
              <a:rPr lang="en-US" sz="2000" b="1" dirty="0" smtClean="0"/>
              <a:t>Advisory Committee</a:t>
            </a:r>
            <a:endParaRPr lang="en-US" b="1" dirty="0" smtClean="0"/>
          </a:p>
          <a:p>
            <a:pPr marL="685800" indent="-163513">
              <a:buFont typeface="Arial" panose="020B0604020202020204" pitchFamily="34" charset="0"/>
              <a:buChar char="•"/>
            </a:pPr>
            <a:r>
              <a:rPr lang="en-US" dirty="0" smtClean="0"/>
              <a:t>Executive branch</a:t>
            </a:r>
          </a:p>
          <a:p>
            <a:pPr marL="685800" indent="-163513">
              <a:buFont typeface="Arial" panose="020B0604020202020204" pitchFamily="34" charset="0"/>
              <a:buChar char="•"/>
            </a:pPr>
            <a:r>
              <a:rPr lang="en-US" dirty="0" smtClean="0"/>
              <a:t>Legislative branch</a:t>
            </a:r>
          </a:p>
          <a:p>
            <a:pPr marL="685800" indent="-163513">
              <a:buFont typeface="Arial" panose="020B0604020202020204" pitchFamily="34" charset="0"/>
              <a:buChar char="•"/>
            </a:pPr>
            <a:r>
              <a:rPr lang="en-US" dirty="0"/>
              <a:t>Tribal representation</a:t>
            </a:r>
          </a:p>
          <a:p>
            <a:pPr marL="685800" indent="-163513">
              <a:buFont typeface="Arial" panose="020B0604020202020204" pitchFamily="34" charset="0"/>
              <a:buChar char="•"/>
            </a:pPr>
            <a:r>
              <a:rPr lang="en-US" dirty="0"/>
              <a:t>County representation</a:t>
            </a:r>
          </a:p>
          <a:p>
            <a:pPr marL="685800" indent="-163513">
              <a:buFont typeface="Arial" panose="020B0604020202020204" pitchFamily="34" charset="0"/>
              <a:buChar char="•"/>
            </a:pPr>
            <a:r>
              <a:rPr lang="en-US" dirty="0" smtClean="0"/>
              <a:t>Judicial branch</a:t>
            </a:r>
          </a:p>
          <a:p>
            <a:pPr indent="522288">
              <a:lnSpc>
                <a:spcPct val="150000"/>
              </a:lnSpc>
            </a:pPr>
            <a:r>
              <a:rPr lang="en-US" sz="2000" b="1" dirty="0" smtClean="0"/>
              <a:t>Key Partners</a:t>
            </a:r>
          </a:p>
          <a:p>
            <a:pPr marL="685800" indent="-163513">
              <a:buFont typeface="Arial" panose="020B0604020202020204" pitchFamily="34" charset="0"/>
              <a:buChar char="•"/>
            </a:pPr>
            <a:r>
              <a:rPr lang="en-US" dirty="0" smtClean="0"/>
              <a:t>Community groups</a:t>
            </a:r>
          </a:p>
          <a:p>
            <a:pPr marL="685800" indent="-163513">
              <a:buFont typeface="Arial" panose="020B0604020202020204" pitchFamily="34" charset="0"/>
              <a:buChar char="•"/>
            </a:pPr>
            <a:r>
              <a:rPr lang="en-US" dirty="0" smtClean="0"/>
              <a:t>Service providers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829292" y="2532957"/>
            <a:ext cx="2893963" cy="536814"/>
          </a:xfrm>
          <a:prstGeom prst="roundRect">
            <a:avLst>
              <a:gd name="adj" fmla="val 8961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Stakeholders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Defining evidence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1/24/2019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Results First 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mmb</a:t>
            </a:r>
            <a:r>
              <a:rPr lang="en-US" dirty="0"/>
              <a:t>/results-first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2FA5570-B3F7-4E9B-86E8-68AE3E56A452}"/>
              </a:ext>
            </a:extLst>
          </p:cNvPr>
          <p:cNvSpPr/>
          <p:nvPr/>
        </p:nvSpPr>
        <p:spPr>
          <a:xfrm>
            <a:off x="2045940" y="1400886"/>
            <a:ext cx="2606572" cy="1061013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/>
              <a:t>Before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034930DE-A7B8-48D5-8180-9B703055E95A}"/>
              </a:ext>
            </a:extLst>
          </p:cNvPr>
          <p:cNvSpPr/>
          <p:nvPr/>
        </p:nvSpPr>
        <p:spPr>
          <a:xfrm>
            <a:off x="6948140" y="1493386"/>
            <a:ext cx="2606572" cy="1061013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/>
              <a:t>After</a:t>
            </a:r>
          </a:p>
        </p:txBody>
      </p:sp>
      <p:sp>
        <p:nvSpPr>
          <p:cNvPr id="2" name="Oval 1"/>
          <p:cNvSpPr/>
          <p:nvPr/>
        </p:nvSpPr>
        <p:spPr>
          <a:xfrm>
            <a:off x="3118839" y="4899660"/>
            <a:ext cx="447321" cy="495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349226" y="3444240"/>
            <a:ext cx="5130800" cy="1676400"/>
          </a:xfrm>
          <a:prstGeom prst="straightConnector1">
            <a:avLst/>
          </a:prstGeom>
          <a:ln w="98425">
            <a:solidFill>
              <a:schemeClr val="tx1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8">
            <a:extLst>
              <a:ext uri="{FF2B5EF4-FFF2-40B4-BE49-F238E27FC236}">
                <a16:creationId xmlns="" xmlns:a16="http://schemas.microsoft.com/office/drawing/2014/main" id="{034930DE-A7B8-48D5-8180-9B703055E95A}"/>
              </a:ext>
            </a:extLst>
          </p:cNvPr>
          <p:cNvSpPr/>
          <p:nvPr/>
        </p:nvSpPr>
        <p:spPr>
          <a:xfrm>
            <a:off x="8480026" y="2913733"/>
            <a:ext cx="3155980" cy="1061013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 smtClean="0"/>
              <a:t>Program</a:t>
            </a:r>
            <a:endParaRPr lang="en-US" sz="4400" kern="1200" dirty="0"/>
          </a:p>
        </p:txBody>
      </p:sp>
      <p:sp>
        <p:nvSpPr>
          <p:cNvPr id="27" name="Freeform: Shape 5">
            <a:extLst>
              <a:ext uri="{FF2B5EF4-FFF2-40B4-BE49-F238E27FC236}">
                <a16:creationId xmlns="" xmlns:a16="http://schemas.microsoft.com/office/drawing/2014/main" id="{B2FA5570-B3F7-4E9B-86E8-68AE3E56A452}"/>
              </a:ext>
            </a:extLst>
          </p:cNvPr>
          <p:cNvSpPr/>
          <p:nvPr/>
        </p:nvSpPr>
        <p:spPr>
          <a:xfrm>
            <a:off x="121920" y="2913732"/>
            <a:ext cx="2606572" cy="1061013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 smtClean="0"/>
              <a:t>Better</a:t>
            </a:r>
            <a:endParaRPr lang="en-US" sz="4800" kern="1200" dirty="0"/>
          </a:p>
        </p:txBody>
      </p:sp>
      <p:sp>
        <p:nvSpPr>
          <p:cNvPr id="28" name="Freeform: Shape 5">
            <a:extLst>
              <a:ext uri="{FF2B5EF4-FFF2-40B4-BE49-F238E27FC236}">
                <a16:creationId xmlns="" xmlns:a16="http://schemas.microsoft.com/office/drawing/2014/main" id="{B2FA5570-B3F7-4E9B-86E8-68AE3E56A452}"/>
              </a:ext>
            </a:extLst>
          </p:cNvPr>
          <p:cNvSpPr/>
          <p:nvPr/>
        </p:nvSpPr>
        <p:spPr>
          <a:xfrm>
            <a:off x="121920" y="4616803"/>
            <a:ext cx="2606572" cy="1061013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 smtClean="0"/>
              <a:t>Worse</a:t>
            </a:r>
            <a:endParaRPr lang="en-US" sz="4800" kern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or Causation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4D5D47-1752-4D84-8BFB-C2F71A34C932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6" y="6356349"/>
            <a:ext cx="5587647" cy="365125"/>
          </a:xfrm>
        </p:spPr>
        <p:txBody>
          <a:bodyPr/>
          <a:lstStyle/>
          <a:p>
            <a:r>
              <a:rPr lang="en-US" dirty="0" smtClean="0"/>
              <a:t>Results First 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 mn.gov/mmb/results-first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001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2FA5570-B3F7-4E9B-86E8-68AE3E56A452}"/>
              </a:ext>
            </a:extLst>
          </p:cNvPr>
          <p:cNvSpPr/>
          <p:nvPr/>
        </p:nvSpPr>
        <p:spPr>
          <a:xfrm>
            <a:off x="2045940" y="1400886"/>
            <a:ext cx="2606572" cy="1061013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/>
              <a:t>Before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034930DE-A7B8-48D5-8180-9B703055E95A}"/>
              </a:ext>
            </a:extLst>
          </p:cNvPr>
          <p:cNvSpPr/>
          <p:nvPr/>
        </p:nvSpPr>
        <p:spPr>
          <a:xfrm>
            <a:off x="6948140" y="1493386"/>
            <a:ext cx="2606572" cy="1061013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/>
              <a:t>After</a:t>
            </a:r>
          </a:p>
        </p:txBody>
      </p:sp>
      <p:sp>
        <p:nvSpPr>
          <p:cNvPr id="2" name="Oval 1"/>
          <p:cNvSpPr/>
          <p:nvPr/>
        </p:nvSpPr>
        <p:spPr>
          <a:xfrm>
            <a:off x="3118839" y="4899660"/>
            <a:ext cx="447321" cy="495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349226" y="3444240"/>
            <a:ext cx="5130800" cy="1676400"/>
          </a:xfrm>
          <a:prstGeom prst="straightConnector1">
            <a:avLst/>
          </a:prstGeom>
          <a:ln w="98425">
            <a:solidFill>
              <a:schemeClr val="tx1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66160" y="5227319"/>
            <a:ext cx="4913866" cy="2"/>
          </a:xfrm>
          <a:prstGeom prst="straightConnector1">
            <a:avLst/>
          </a:prstGeom>
          <a:ln w="98425">
            <a:solidFill>
              <a:schemeClr val="accent6">
                <a:lumMod val="75000"/>
              </a:schemeClr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8">
            <a:extLst>
              <a:ext uri="{FF2B5EF4-FFF2-40B4-BE49-F238E27FC236}">
                <a16:creationId xmlns="" xmlns:a16="http://schemas.microsoft.com/office/drawing/2014/main" id="{034930DE-A7B8-48D5-8180-9B703055E95A}"/>
              </a:ext>
            </a:extLst>
          </p:cNvPr>
          <p:cNvSpPr/>
          <p:nvPr/>
        </p:nvSpPr>
        <p:spPr>
          <a:xfrm>
            <a:off x="8480026" y="2913733"/>
            <a:ext cx="3155980" cy="1061013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 smtClean="0"/>
              <a:t>Program</a:t>
            </a:r>
            <a:endParaRPr lang="en-US" sz="4400" kern="1200" dirty="0"/>
          </a:p>
        </p:txBody>
      </p:sp>
      <p:sp>
        <p:nvSpPr>
          <p:cNvPr id="26" name="Freeform: Shape 8">
            <a:extLst>
              <a:ext uri="{FF2B5EF4-FFF2-40B4-BE49-F238E27FC236}">
                <a16:creationId xmlns="" xmlns:a16="http://schemas.microsoft.com/office/drawing/2014/main" id="{034930DE-A7B8-48D5-8180-9B703055E95A}"/>
              </a:ext>
            </a:extLst>
          </p:cNvPr>
          <p:cNvSpPr/>
          <p:nvPr/>
        </p:nvSpPr>
        <p:spPr>
          <a:xfrm>
            <a:off x="8710413" y="4379136"/>
            <a:ext cx="3481587" cy="1696367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 smtClean="0">
                <a:solidFill>
                  <a:schemeClr val="accent6">
                    <a:lumMod val="50000"/>
                  </a:schemeClr>
                </a:solidFill>
              </a:rPr>
              <a:t>No Program</a:t>
            </a:r>
            <a:endParaRPr lang="en-US" sz="4400" kern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Freeform: Shape 5">
            <a:extLst>
              <a:ext uri="{FF2B5EF4-FFF2-40B4-BE49-F238E27FC236}">
                <a16:creationId xmlns="" xmlns:a16="http://schemas.microsoft.com/office/drawing/2014/main" id="{B2FA5570-B3F7-4E9B-86E8-68AE3E56A452}"/>
              </a:ext>
            </a:extLst>
          </p:cNvPr>
          <p:cNvSpPr/>
          <p:nvPr/>
        </p:nvSpPr>
        <p:spPr>
          <a:xfrm>
            <a:off x="121920" y="2913732"/>
            <a:ext cx="2606572" cy="1061013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 smtClean="0"/>
              <a:t>Better</a:t>
            </a:r>
            <a:endParaRPr lang="en-US" sz="4800" kern="1200" dirty="0"/>
          </a:p>
        </p:txBody>
      </p:sp>
      <p:sp>
        <p:nvSpPr>
          <p:cNvPr id="28" name="Freeform: Shape 5">
            <a:extLst>
              <a:ext uri="{FF2B5EF4-FFF2-40B4-BE49-F238E27FC236}">
                <a16:creationId xmlns="" xmlns:a16="http://schemas.microsoft.com/office/drawing/2014/main" id="{B2FA5570-B3F7-4E9B-86E8-68AE3E56A452}"/>
              </a:ext>
            </a:extLst>
          </p:cNvPr>
          <p:cNvSpPr/>
          <p:nvPr/>
        </p:nvSpPr>
        <p:spPr>
          <a:xfrm>
            <a:off x="121920" y="4616803"/>
            <a:ext cx="2606572" cy="1061013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 smtClean="0"/>
              <a:t>Worse</a:t>
            </a:r>
            <a:endParaRPr lang="en-US" sz="4800" kern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or Causation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4D5D47-1752-4D84-8BFB-C2F71A34C932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6" y="6356349"/>
            <a:ext cx="5587647" cy="365125"/>
          </a:xfrm>
        </p:spPr>
        <p:txBody>
          <a:bodyPr/>
          <a:lstStyle/>
          <a:p>
            <a:r>
              <a:rPr lang="en-US" dirty="0" smtClean="0"/>
              <a:t>Results First 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 mn.gov/mmb/results-first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293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B2FA5570-B3F7-4E9B-86E8-68AE3E56A452}"/>
              </a:ext>
            </a:extLst>
          </p:cNvPr>
          <p:cNvSpPr/>
          <p:nvPr/>
        </p:nvSpPr>
        <p:spPr>
          <a:xfrm>
            <a:off x="2045940" y="1400886"/>
            <a:ext cx="2606572" cy="1061013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/>
              <a:t>Before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034930DE-A7B8-48D5-8180-9B703055E95A}"/>
              </a:ext>
            </a:extLst>
          </p:cNvPr>
          <p:cNvSpPr/>
          <p:nvPr/>
        </p:nvSpPr>
        <p:spPr>
          <a:xfrm>
            <a:off x="6948140" y="1493386"/>
            <a:ext cx="2606572" cy="1061013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/>
              <a:t>After</a:t>
            </a:r>
          </a:p>
        </p:txBody>
      </p:sp>
      <p:sp>
        <p:nvSpPr>
          <p:cNvPr id="2" name="Oval 1"/>
          <p:cNvSpPr/>
          <p:nvPr/>
        </p:nvSpPr>
        <p:spPr>
          <a:xfrm>
            <a:off x="3118839" y="4899660"/>
            <a:ext cx="447321" cy="495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349226" y="3444240"/>
            <a:ext cx="5130800" cy="1676400"/>
          </a:xfrm>
          <a:prstGeom prst="straightConnector1">
            <a:avLst/>
          </a:prstGeom>
          <a:ln w="98425">
            <a:solidFill>
              <a:schemeClr val="tx1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86181" y="2671444"/>
            <a:ext cx="4752607" cy="2288262"/>
          </a:xfrm>
          <a:prstGeom prst="straightConnector1">
            <a:avLst/>
          </a:prstGeom>
          <a:ln w="98425">
            <a:solidFill>
              <a:schemeClr val="accent6">
                <a:lumMod val="75000"/>
              </a:schemeClr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8">
            <a:extLst>
              <a:ext uri="{FF2B5EF4-FFF2-40B4-BE49-F238E27FC236}">
                <a16:creationId xmlns="" xmlns:a16="http://schemas.microsoft.com/office/drawing/2014/main" id="{034930DE-A7B8-48D5-8180-9B703055E95A}"/>
              </a:ext>
            </a:extLst>
          </p:cNvPr>
          <p:cNvSpPr/>
          <p:nvPr/>
        </p:nvSpPr>
        <p:spPr>
          <a:xfrm>
            <a:off x="8480026" y="2913733"/>
            <a:ext cx="3155980" cy="1061013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 smtClean="0"/>
              <a:t>Program</a:t>
            </a:r>
            <a:endParaRPr lang="en-US" sz="4400" kern="1200" dirty="0"/>
          </a:p>
        </p:txBody>
      </p:sp>
      <p:sp>
        <p:nvSpPr>
          <p:cNvPr id="26" name="Freeform: Shape 8">
            <a:extLst>
              <a:ext uri="{FF2B5EF4-FFF2-40B4-BE49-F238E27FC236}">
                <a16:creationId xmlns="" xmlns:a16="http://schemas.microsoft.com/office/drawing/2014/main" id="{034930DE-A7B8-48D5-8180-9B703055E95A}"/>
              </a:ext>
            </a:extLst>
          </p:cNvPr>
          <p:cNvSpPr/>
          <p:nvPr/>
        </p:nvSpPr>
        <p:spPr>
          <a:xfrm>
            <a:off x="8138788" y="2183647"/>
            <a:ext cx="3481587" cy="1015824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 smtClean="0">
                <a:solidFill>
                  <a:schemeClr val="accent6">
                    <a:lumMod val="50000"/>
                  </a:schemeClr>
                </a:solidFill>
              </a:rPr>
              <a:t>No Program</a:t>
            </a:r>
            <a:endParaRPr lang="en-US" sz="4400" kern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Freeform: Shape 5">
            <a:extLst>
              <a:ext uri="{FF2B5EF4-FFF2-40B4-BE49-F238E27FC236}">
                <a16:creationId xmlns="" xmlns:a16="http://schemas.microsoft.com/office/drawing/2014/main" id="{B2FA5570-B3F7-4E9B-86E8-68AE3E56A452}"/>
              </a:ext>
            </a:extLst>
          </p:cNvPr>
          <p:cNvSpPr/>
          <p:nvPr/>
        </p:nvSpPr>
        <p:spPr>
          <a:xfrm>
            <a:off x="121920" y="2913732"/>
            <a:ext cx="2606572" cy="1061013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 smtClean="0"/>
              <a:t>Better</a:t>
            </a:r>
            <a:endParaRPr lang="en-US" sz="4800" kern="1200" dirty="0"/>
          </a:p>
        </p:txBody>
      </p:sp>
      <p:sp>
        <p:nvSpPr>
          <p:cNvPr id="28" name="Freeform: Shape 5">
            <a:extLst>
              <a:ext uri="{FF2B5EF4-FFF2-40B4-BE49-F238E27FC236}">
                <a16:creationId xmlns="" xmlns:a16="http://schemas.microsoft.com/office/drawing/2014/main" id="{B2FA5570-B3F7-4E9B-86E8-68AE3E56A452}"/>
              </a:ext>
            </a:extLst>
          </p:cNvPr>
          <p:cNvSpPr/>
          <p:nvPr/>
        </p:nvSpPr>
        <p:spPr>
          <a:xfrm>
            <a:off x="121920" y="4616803"/>
            <a:ext cx="2606572" cy="1061013"/>
          </a:xfrm>
          <a:custGeom>
            <a:avLst/>
            <a:gdLst>
              <a:gd name="connsiteX0" fmla="*/ 0 w 2590260"/>
              <a:gd name="connsiteY0" fmla="*/ 129513 h 1295130"/>
              <a:gd name="connsiteX1" fmla="*/ 129513 w 2590260"/>
              <a:gd name="connsiteY1" fmla="*/ 0 h 1295130"/>
              <a:gd name="connsiteX2" fmla="*/ 2460747 w 2590260"/>
              <a:gd name="connsiteY2" fmla="*/ 0 h 1295130"/>
              <a:gd name="connsiteX3" fmla="*/ 2590260 w 2590260"/>
              <a:gd name="connsiteY3" fmla="*/ 129513 h 1295130"/>
              <a:gd name="connsiteX4" fmla="*/ 2590260 w 2590260"/>
              <a:gd name="connsiteY4" fmla="*/ 1165617 h 1295130"/>
              <a:gd name="connsiteX5" fmla="*/ 2460747 w 2590260"/>
              <a:gd name="connsiteY5" fmla="*/ 1295130 h 1295130"/>
              <a:gd name="connsiteX6" fmla="*/ 129513 w 2590260"/>
              <a:gd name="connsiteY6" fmla="*/ 1295130 h 1295130"/>
              <a:gd name="connsiteX7" fmla="*/ 0 w 2590260"/>
              <a:gd name="connsiteY7" fmla="*/ 1165617 h 1295130"/>
              <a:gd name="connsiteX8" fmla="*/ 0 w 2590260"/>
              <a:gd name="connsiteY8" fmla="*/ 129513 h 129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260" h="1295130">
                <a:moveTo>
                  <a:pt x="0" y="129513"/>
                </a:moveTo>
                <a:cubicBezTo>
                  <a:pt x="0" y="57985"/>
                  <a:pt x="57985" y="0"/>
                  <a:pt x="129513" y="0"/>
                </a:cubicBezTo>
                <a:lnTo>
                  <a:pt x="2460747" y="0"/>
                </a:lnTo>
                <a:cubicBezTo>
                  <a:pt x="2532275" y="0"/>
                  <a:pt x="2590260" y="57985"/>
                  <a:pt x="2590260" y="129513"/>
                </a:cubicBezTo>
                <a:lnTo>
                  <a:pt x="2590260" y="1165617"/>
                </a:lnTo>
                <a:cubicBezTo>
                  <a:pt x="2590260" y="1237145"/>
                  <a:pt x="2532275" y="1295130"/>
                  <a:pt x="2460747" y="1295130"/>
                </a:cubicBezTo>
                <a:lnTo>
                  <a:pt x="129513" y="1295130"/>
                </a:lnTo>
                <a:cubicBezTo>
                  <a:pt x="57985" y="1295130"/>
                  <a:pt x="0" y="1237145"/>
                  <a:pt x="0" y="1165617"/>
                </a:cubicBezTo>
                <a:lnTo>
                  <a:pt x="0" y="129513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4443" tIns="54443" rIns="54443" bIns="54443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 smtClean="0"/>
              <a:t>Worse</a:t>
            </a:r>
            <a:endParaRPr lang="en-US" sz="4800" kern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or Causation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4D5D47-1752-4D84-8BFB-C2F71A34C932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6" y="6356349"/>
            <a:ext cx="5587647" cy="365125"/>
          </a:xfrm>
        </p:spPr>
        <p:txBody>
          <a:bodyPr/>
          <a:lstStyle/>
          <a:p>
            <a:r>
              <a:rPr lang="en-US" dirty="0" smtClean="0"/>
              <a:t>Results First 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 mn.gov/mmb/results-first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4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Widescreen</PresentationFormat>
  <Paragraphs>216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MN.IT</vt:lpstr>
      <vt:lpstr>Health and Human Services Finance Committee</vt:lpstr>
      <vt:lpstr>Overview</vt:lpstr>
      <vt:lpstr>PowerPoint Presentation</vt:lpstr>
      <vt:lpstr>What is Results First?</vt:lpstr>
      <vt:lpstr>Our Goal</vt:lpstr>
      <vt:lpstr>PowerPoint Presentation</vt:lpstr>
      <vt:lpstr>Correlation or Causation</vt:lpstr>
      <vt:lpstr>Correlation or Causation</vt:lpstr>
      <vt:lpstr>Correlation or Causation</vt:lpstr>
      <vt:lpstr>Sources of causal evidence</vt:lpstr>
      <vt:lpstr>Culture and Evidence-Based Practices</vt:lpstr>
      <vt:lpstr>Levels of evidence</vt:lpstr>
      <vt:lpstr>Levels of evidence</vt:lpstr>
      <vt:lpstr>PowerPoint Presentation</vt:lpstr>
      <vt:lpstr>Cost-effectiveness work and example</vt:lpstr>
      <vt:lpstr>Program inventory</vt:lpstr>
      <vt:lpstr>Return on investment</vt:lpstr>
      <vt:lpstr>Example BCA: Parent-Child Interaction Therapy</vt:lpstr>
      <vt:lpstr>PowerPoint Presentation</vt:lpstr>
      <vt:lpstr>Minnesota Inventory</vt:lpstr>
      <vt:lpstr>Minnesota Inventory - Tutorial</vt:lpstr>
      <vt:lpstr>Results First Clearinghouse</vt:lpstr>
      <vt:lpstr>Evidence website</vt:lpstr>
      <vt:lpstr>PowerPoint Presentation</vt:lpstr>
      <vt:lpstr>Use of evidence-based services</vt:lpstr>
      <vt:lpstr>Demand for evidence-based services</vt:lpstr>
      <vt:lpstr>Expanding capacity of evidence-based services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2019-01-23T19:18:49Z</dcterms:created>
  <dcterms:modified xsi:type="dcterms:W3CDTF">2019-01-26T04:11:42Z</dcterms:modified>
</cp:coreProperties>
</file>