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77" r:id="rId3"/>
    <p:sldId id="275" r:id="rId4"/>
    <p:sldId id="279" r:id="rId5"/>
    <p:sldId id="283" r:id="rId6"/>
    <p:sldId id="286" r:id="rId7"/>
    <p:sldId id="288" r:id="rId8"/>
    <p:sldId id="268" r:id="rId9"/>
    <p:sldId id="276" r:id="rId10"/>
    <p:sldId id="295" r:id="rId11"/>
    <p:sldId id="294" r:id="rId12"/>
    <p:sldId id="273" r:id="rId13"/>
    <p:sldId id="284" r:id="rId14"/>
    <p:sldId id="293" r:id="rId15"/>
    <p:sldId id="280" r:id="rId16"/>
    <p:sldId id="289" r:id="rId17"/>
    <p:sldId id="270" r:id="rId18"/>
    <p:sldId id="282" r:id="rId19"/>
    <p:sldId id="267" r:id="rId20"/>
    <p:sldId id="290" r:id="rId21"/>
    <p:sldId id="259" r:id="rId22"/>
    <p:sldId id="263" r:id="rId23"/>
    <p:sldId id="264" r:id="rId24"/>
    <p:sldId id="271" r:id="rId25"/>
    <p:sldId id="291" r:id="rId26"/>
    <p:sldId id="266"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6" autoAdjust="0"/>
    <p:restoredTop sz="77677" autoAdjust="0"/>
  </p:normalViewPr>
  <p:slideViewPr>
    <p:cSldViewPr showGuides="1">
      <p:cViewPr varScale="1">
        <p:scale>
          <a:sx n="52" d="100"/>
          <a:sy n="52" d="100"/>
        </p:scale>
        <p:origin x="-1614" y="-102"/>
      </p:cViewPr>
      <p:guideLst>
        <p:guide orient="horz" pos="4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en-US" sz="2000" dirty="0"/>
              <a:t>Percentage of Medicaid </a:t>
            </a:r>
            <a:r>
              <a:rPr lang="en-US" sz="2000" dirty="0" smtClean="0"/>
              <a:t>children</a:t>
            </a:r>
            <a:r>
              <a:rPr lang="en-US" sz="2000" baseline="0" dirty="0" smtClean="0"/>
              <a:t> receiving preventive dental services</a:t>
            </a:r>
            <a:endParaRPr lang="en-US" sz="2000" dirty="0"/>
          </a:p>
        </c:rich>
      </c:tx>
      <c:layout>
        <c:manualLayout>
          <c:xMode val="edge"/>
          <c:yMode val="edge"/>
          <c:x val="0.139020000972101"/>
          <c:y val="0.0336723919307338"/>
        </c:manualLayout>
      </c:layout>
      <c:overlay val="0"/>
    </c:title>
    <c:autoTitleDeleted val="0"/>
    <c:plotArea>
      <c:layout/>
      <c:barChart>
        <c:barDir val="col"/>
        <c:grouping val="clustered"/>
        <c:varyColors val="0"/>
        <c:ser>
          <c:idx val="0"/>
          <c:order val="0"/>
          <c:tx>
            <c:strRef>
              <c:f>'Dental Chart'!$B$2</c:f>
              <c:strCache>
                <c:ptCount val="1"/>
                <c:pt idx="0">
                  <c:v>Minnesota </c:v>
                </c:pt>
              </c:strCache>
            </c:strRef>
          </c:tx>
          <c:spPr>
            <a:solidFill>
              <a:srgbClr val="C00000"/>
            </a:solidFill>
          </c:spPr>
          <c:invertIfNegative val="0"/>
          <c:cat>
            <c:numRef>
              <c:f>'Dental Chart'!$A$3:$A$5</c:f>
              <c:numCache>
                <c:formatCode>General</c:formatCode>
                <c:ptCount val="3"/>
                <c:pt idx="0">
                  <c:v>2010.0</c:v>
                </c:pt>
                <c:pt idx="1">
                  <c:v>2011.0</c:v>
                </c:pt>
                <c:pt idx="2">
                  <c:v>2012.0</c:v>
                </c:pt>
              </c:numCache>
            </c:numRef>
          </c:cat>
          <c:val>
            <c:numRef>
              <c:f>'Dental Chart'!$B$3:$B$5</c:f>
              <c:numCache>
                <c:formatCode>0%</c:formatCode>
                <c:ptCount val="3"/>
                <c:pt idx="0">
                  <c:v>0.4</c:v>
                </c:pt>
                <c:pt idx="1">
                  <c:v>0.38</c:v>
                </c:pt>
                <c:pt idx="2">
                  <c:v>0.3</c:v>
                </c:pt>
              </c:numCache>
            </c:numRef>
          </c:val>
        </c:ser>
        <c:ser>
          <c:idx val="1"/>
          <c:order val="1"/>
          <c:tx>
            <c:strRef>
              <c:f>'Dental Chart'!$C$2</c:f>
              <c:strCache>
                <c:ptCount val="1"/>
                <c:pt idx="0">
                  <c:v>United States</c:v>
                </c:pt>
              </c:strCache>
            </c:strRef>
          </c:tx>
          <c:spPr>
            <a:solidFill>
              <a:schemeClr val="accent1"/>
            </a:solidFill>
          </c:spPr>
          <c:invertIfNegative val="0"/>
          <c:cat>
            <c:numRef>
              <c:f>'Dental Chart'!$A$3:$A$5</c:f>
              <c:numCache>
                <c:formatCode>General</c:formatCode>
                <c:ptCount val="3"/>
                <c:pt idx="0">
                  <c:v>2010.0</c:v>
                </c:pt>
                <c:pt idx="1">
                  <c:v>2011.0</c:v>
                </c:pt>
                <c:pt idx="2">
                  <c:v>2012.0</c:v>
                </c:pt>
              </c:numCache>
            </c:numRef>
          </c:cat>
          <c:val>
            <c:numRef>
              <c:f>'Dental Chart'!$C$3:$C$5</c:f>
              <c:numCache>
                <c:formatCode>0%</c:formatCode>
                <c:ptCount val="3"/>
                <c:pt idx="0">
                  <c:v>0.41</c:v>
                </c:pt>
                <c:pt idx="1">
                  <c:v>0.42</c:v>
                </c:pt>
                <c:pt idx="2">
                  <c:v>0.43</c:v>
                </c:pt>
              </c:numCache>
            </c:numRef>
          </c:val>
        </c:ser>
        <c:dLbls>
          <c:showLegendKey val="0"/>
          <c:showVal val="0"/>
          <c:showCatName val="0"/>
          <c:showSerName val="0"/>
          <c:showPercent val="0"/>
          <c:showBubbleSize val="0"/>
        </c:dLbls>
        <c:gapWidth val="150"/>
        <c:axId val="478765088"/>
        <c:axId val="410273536"/>
      </c:barChart>
      <c:catAx>
        <c:axId val="478765088"/>
        <c:scaling>
          <c:orientation val="minMax"/>
        </c:scaling>
        <c:delete val="0"/>
        <c:axPos val="b"/>
        <c:numFmt formatCode="General" sourceLinked="1"/>
        <c:majorTickMark val="none"/>
        <c:minorTickMark val="none"/>
        <c:tickLblPos val="nextTo"/>
        <c:txPr>
          <a:bodyPr/>
          <a:lstStyle/>
          <a:p>
            <a:pPr>
              <a:defRPr sz="1100" b="1"/>
            </a:pPr>
            <a:endParaRPr lang="en-US"/>
          </a:p>
        </c:txPr>
        <c:crossAx val="410273536"/>
        <c:crosses val="autoZero"/>
        <c:auto val="1"/>
        <c:lblAlgn val="ctr"/>
        <c:lblOffset val="100"/>
        <c:noMultiLvlLbl val="0"/>
      </c:catAx>
      <c:valAx>
        <c:axId val="410273536"/>
        <c:scaling>
          <c:orientation val="minMax"/>
          <c:max val="0.6"/>
          <c:min val="0.0"/>
        </c:scaling>
        <c:delete val="0"/>
        <c:axPos val="l"/>
        <c:majorGridlines>
          <c:spPr>
            <a:ln>
              <a:noFill/>
            </a:ln>
          </c:spPr>
        </c:majorGridlines>
        <c:numFmt formatCode="0%" sourceLinked="1"/>
        <c:majorTickMark val="none"/>
        <c:minorTickMark val="none"/>
        <c:tickLblPos val="nextTo"/>
        <c:txPr>
          <a:bodyPr/>
          <a:lstStyle/>
          <a:p>
            <a:pPr>
              <a:defRPr b="1"/>
            </a:pPr>
            <a:endParaRPr lang="en-US"/>
          </a:p>
        </c:txPr>
        <c:crossAx val="478765088"/>
        <c:crosses val="autoZero"/>
        <c:crossBetween val="between"/>
      </c:valAx>
    </c:plotArea>
    <c:legend>
      <c:legendPos val="t"/>
      <c:layout>
        <c:manualLayout>
          <c:xMode val="edge"/>
          <c:yMode val="edge"/>
          <c:x val="0.386930592009332"/>
          <c:y val="0.234387908164517"/>
          <c:w val="0.324904248080101"/>
          <c:h val="0.0524496112760975"/>
        </c:manualLayout>
      </c:layout>
      <c:overlay val="1"/>
      <c:txPr>
        <a:bodyPr/>
        <a:lstStyle/>
        <a:p>
          <a:pPr>
            <a:defRPr sz="1400"/>
          </a:pPr>
          <a:endParaRPr lang="en-US"/>
        </a:p>
      </c:txPr>
    </c:legend>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image" Target="../media/image15.png"/><Relationship Id="rId2"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image" Target="../media/image15.png"/><Relationship Id="rId2"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AB251-03D3-407D-8745-04A4D44DD9CB}" type="doc">
      <dgm:prSet loTypeId="urn:microsoft.com/office/officeart/2005/8/layout/chevron1" loCatId="process" qsTypeId="urn:microsoft.com/office/officeart/2005/8/quickstyle/simple1" qsCatId="simple" csTypeId="urn:microsoft.com/office/officeart/2005/8/colors/colorful1#3" csCatId="colorful" phldr="1"/>
      <dgm:spPr/>
      <dgm:t>
        <a:bodyPr/>
        <a:lstStyle/>
        <a:p>
          <a:endParaRPr lang="en-US"/>
        </a:p>
      </dgm:t>
    </dgm:pt>
    <dgm:pt modelId="{9D2DE7DF-D902-4373-A37D-03DD04985797}">
      <dgm:prSet phldrT="[Text]"/>
      <dgm:spPr/>
      <dgm:t>
        <a:bodyPr/>
        <a:lstStyle/>
        <a:p>
          <a:r>
            <a:rPr lang="en-US" b="1" dirty="0" smtClean="0"/>
            <a:t>0-3</a:t>
          </a:r>
          <a:endParaRPr lang="en-US" b="1" dirty="0"/>
        </a:p>
      </dgm:t>
    </dgm:pt>
    <dgm:pt modelId="{8A78D7CB-F7D5-4D2D-B730-2E205898922E}" type="parTrans" cxnId="{0714C5EE-2DF9-4DE9-9917-F6FA498A0FF7}">
      <dgm:prSet/>
      <dgm:spPr/>
      <dgm:t>
        <a:bodyPr/>
        <a:lstStyle/>
        <a:p>
          <a:endParaRPr lang="en-US"/>
        </a:p>
      </dgm:t>
    </dgm:pt>
    <dgm:pt modelId="{EF09BC43-9620-422B-AC7E-D26AB3800DA4}" type="sibTrans" cxnId="{0714C5EE-2DF9-4DE9-9917-F6FA498A0FF7}">
      <dgm:prSet/>
      <dgm:spPr/>
      <dgm:t>
        <a:bodyPr/>
        <a:lstStyle/>
        <a:p>
          <a:endParaRPr lang="en-US"/>
        </a:p>
      </dgm:t>
    </dgm:pt>
    <dgm:pt modelId="{4028EC49-E03E-4A7D-8403-6D306301D2E2}">
      <dgm:prSet phldrT="[Text]" custT="1"/>
      <dgm:spPr/>
      <dgm:t>
        <a:bodyPr/>
        <a:lstStyle/>
        <a:p>
          <a:r>
            <a:rPr lang="en-US" sz="2000" b="1" dirty="0" smtClean="0"/>
            <a:t>2nd Grade</a:t>
          </a:r>
          <a:endParaRPr lang="en-US" sz="2000" b="1" dirty="0"/>
        </a:p>
      </dgm:t>
    </dgm:pt>
    <dgm:pt modelId="{7E8099AB-8FE8-4D1A-B0C9-C015F1BBD892}" type="parTrans" cxnId="{F0B1C3E5-6D91-4663-8004-8C34081A47F5}">
      <dgm:prSet/>
      <dgm:spPr/>
      <dgm:t>
        <a:bodyPr/>
        <a:lstStyle/>
        <a:p>
          <a:endParaRPr lang="en-US"/>
        </a:p>
      </dgm:t>
    </dgm:pt>
    <dgm:pt modelId="{4F5C3A89-0FE3-46CB-B6CA-E16C8C9F325D}" type="sibTrans" cxnId="{F0B1C3E5-6D91-4663-8004-8C34081A47F5}">
      <dgm:prSet/>
      <dgm:spPr/>
      <dgm:t>
        <a:bodyPr/>
        <a:lstStyle/>
        <a:p>
          <a:endParaRPr lang="en-US"/>
        </a:p>
      </dgm:t>
    </dgm:pt>
    <dgm:pt modelId="{6D34AD90-87A8-4338-811E-F47F06D2B31B}">
      <dgm:prSet phldrT="[Text]"/>
      <dgm:spPr/>
      <dgm:t>
        <a:bodyPr/>
        <a:lstStyle/>
        <a:p>
          <a:r>
            <a:rPr lang="en-US" b="1" dirty="0" smtClean="0"/>
            <a:t>3</a:t>
          </a:r>
          <a:r>
            <a:rPr lang="en-US" b="1" baseline="30000" dirty="0" smtClean="0"/>
            <a:t>rd</a:t>
          </a:r>
          <a:r>
            <a:rPr lang="en-US" b="1" dirty="0" smtClean="0"/>
            <a:t> Grade</a:t>
          </a:r>
          <a:endParaRPr lang="en-US" b="1" dirty="0"/>
        </a:p>
      </dgm:t>
    </dgm:pt>
    <dgm:pt modelId="{8F283C94-CA15-4C08-8C73-8B24CE146F6F}" type="parTrans" cxnId="{DDEA9B8B-7912-45DB-AB95-A28EED85AC47}">
      <dgm:prSet/>
      <dgm:spPr/>
      <dgm:t>
        <a:bodyPr/>
        <a:lstStyle/>
        <a:p>
          <a:endParaRPr lang="en-US"/>
        </a:p>
      </dgm:t>
    </dgm:pt>
    <dgm:pt modelId="{360F62D8-E1F4-4F71-948B-EF9213C3CF9C}" type="sibTrans" cxnId="{DDEA9B8B-7912-45DB-AB95-A28EED85AC47}">
      <dgm:prSet/>
      <dgm:spPr/>
      <dgm:t>
        <a:bodyPr/>
        <a:lstStyle/>
        <a:p>
          <a:endParaRPr lang="en-US"/>
        </a:p>
      </dgm:t>
    </dgm:pt>
    <dgm:pt modelId="{FA293788-3AF9-4542-9747-618E321393B9}">
      <dgm:prSet/>
      <dgm:spPr/>
      <dgm:t>
        <a:bodyPr/>
        <a:lstStyle/>
        <a:p>
          <a:r>
            <a:rPr lang="en-US" b="1" dirty="0" smtClean="0"/>
            <a:t>1</a:t>
          </a:r>
          <a:r>
            <a:rPr lang="en-US" b="1" baseline="30000" dirty="0" smtClean="0"/>
            <a:t>st</a:t>
          </a:r>
          <a:r>
            <a:rPr lang="en-US" b="1" dirty="0" smtClean="0"/>
            <a:t> Grade</a:t>
          </a:r>
          <a:endParaRPr lang="en-US" b="1" dirty="0"/>
        </a:p>
      </dgm:t>
    </dgm:pt>
    <dgm:pt modelId="{8A0E0495-ADB6-4D86-9909-2470E97DBC1A}" type="parTrans" cxnId="{0AF0C895-D874-4E41-B959-0E9E47841FCE}">
      <dgm:prSet/>
      <dgm:spPr/>
      <dgm:t>
        <a:bodyPr/>
        <a:lstStyle/>
        <a:p>
          <a:endParaRPr lang="en-US"/>
        </a:p>
      </dgm:t>
    </dgm:pt>
    <dgm:pt modelId="{641393F8-9449-4375-9893-8CA2DC8C5C71}" type="sibTrans" cxnId="{0AF0C895-D874-4E41-B959-0E9E47841FCE}">
      <dgm:prSet/>
      <dgm:spPr/>
      <dgm:t>
        <a:bodyPr/>
        <a:lstStyle/>
        <a:p>
          <a:endParaRPr lang="en-US"/>
        </a:p>
      </dgm:t>
    </dgm:pt>
    <dgm:pt modelId="{35016BF3-6D44-4F39-9601-EA2C3453A3CE}">
      <dgm:prSet/>
      <dgm:spPr/>
      <dgm:t>
        <a:bodyPr/>
        <a:lstStyle/>
        <a:p>
          <a:r>
            <a:rPr lang="en-US" b="1" dirty="0" smtClean="0"/>
            <a:t>Full Day K</a:t>
          </a:r>
          <a:endParaRPr lang="en-US" b="1" dirty="0"/>
        </a:p>
      </dgm:t>
    </dgm:pt>
    <dgm:pt modelId="{05FF38D0-DA29-4F78-8A7E-84A592D60225}" type="parTrans" cxnId="{9141726C-1929-4CEA-81AD-9E4F9A3DBB9B}">
      <dgm:prSet/>
      <dgm:spPr/>
      <dgm:t>
        <a:bodyPr/>
        <a:lstStyle/>
        <a:p>
          <a:endParaRPr lang="en-US"/>
        </a:p>
      </dgm:t>
    </dgm:pt>
    <dgm:pt modelId="{73FADC0E-B615-429D-932E-D2F2F446D6A3}" type="sibTrans" cxnId="{9141726C-1929-4CEA-81AD-9E4F9A3DBB9B}">
      <dgm:prSet/>
      <dgm:spPr/>
      <dgm:t>
        <a:bodyPr/>
        <a:lstStyle/>
        <a:p>
          <a:endParaRPr lang="en-US"/>
        </a:p>
      </dgm:t>
    </dgm:pt>
    <dgm:pt modelId="{59060558-110B-4715-870B-2C4ED6CC78BC}">
      <dgm:prSet/>
      <dgm:spPr/>
      <dgm:t>
        <a:bodyPr/>
        <a:lstStyle/>
        <a:p>
          <a:r>
            <a:rPr lang="en-US" b="1" dirty="0" smtClean="0"/>
            <a:t>PreK</a:t>
          </a:r>
          <a:endParaRPr lang="en-US" b="1" dirty="0"/>
        </a:p>
      </dgm:t>
    </dgm:pt>
    <dgm:pt modelId="{D841E988-E4D5-497A-8498-B0E7B4395F5A}" type="parTrans" cxnId="{1273F773-F772-4ADD-B7D0-11DCDEFFD6A2}">
      <dgm:prSet/>
      <dgm:spPr/>
      <dgm:t>
        <a:bodyPr/>
        <a:lstStyle/>
        <a:p>
          <a:endParaRPr lang="en-US"/>
        </a:p>
      </dgm:t>
    </dgm:pt>
    <dgm:pt modelId="{732C4220-DF97-4B20-B7B9-087997CB7FFA}" type="sibTrans" cxnId="{1273F773-F772-4ADD-B7D0-11DCDEFFD6A2}">
      <dgm:prSet/>
      <dgm:spPr/>
      <dgm:t>
        <a:bodyPr/>
        <a:lstStyle/>
        <a:p>
          <a:endParaRPr lang="en-US"/>
        </a:p>
      </dgm:t>
    </dgm:pt>
    <dgm:pt modelId="{8B9A01E4-D71F-4E9F-9D14-2A60DE761C9E}" type="pres">
      <dgm:prSet presAssocID="{49EAB251-03D3-407D-8745-04A4D44DD9CB}" presName="Name0" presStyleCnt="0">
        <dgm:presLayoutVars>
          <dgm:dir/>
          <dgm:animLvl val="lvl"/>
          <dgm:resizeHandles val="exact"/>
        </dgm:presLayoutVars>
      </dgm:prSet>
      <dgm:spPr/>
      <dgm:t>
        <a:bodyPr/>
        <a:lstStyle/>
        <a:p>
          <a:endParaRPr lang="en-US"/>
        </a:p>
      </dgm:t>
    </dgm:pt>
    <dgm:pt modelId="{225394CC-73C2-482F-9A4A-FDFB20B63E51}" type="pres">
      <dgm:prSet presAssocID="{9D2DE7DF-D902-4373-A37D-03DD04985797}" presName="parTxOnly" presStyleLbl="node1" presStyleIdx="0" presStyleCnt="6" custLinFactNeighborX="-2819" custLinFactNeighborY="-2602">
        <dgm:presLayoutVars>
          <dgm:chMax val="0"/>
          <dgm:chPref val="0"/>
          <dgm:bulletEnabled val="1"/>
        </dgm:presLayoutVars>
      </dgm:prSet>
      <dgm:spPr>
        <a:prstGeom prst="homePlate">
          <a:avLst/>
        </a:prstGeom>
      </dgm:spPr>
      <dgm:t>
        <a:bodyPr/>
        <a:lstStyle/>
        <a:p>
          <a:endParaRPr lang="en-US"/>
        </a:p>
      </dgm:t>
    </dgm:pt>
    <dgm:pt modelId="{083A3BA8-139B-4504-88B3-02F4161DBD7D}" type="pres">
      <dgm:prSet presAssocID="{EF09BC43-9620-422B-AC7E-D26AB3800DA4}" presName="parTxOnlySpace" presStyleCnt="0"/>
      <dgm:spPr/>
    </dgm:pt>
    <dgm:pt modelId="{6A0D81D7-3B35-4FA3-B484-6470A49FD3B0}" type="pres">
      <dgm:prSet presAssocID="{59060558-110B-4715-870B-2C4ED6CC78BC}" presName="parTxOnly" presStyleLbl="node1" presStyleIdx="1" presStyleCnt="6">
        <dgm:presLayoutVars>
          <dgm:chMax val="0"/>
          <dgm:chPref val="0"/>
          <dgm:bulletEnabled val="1"/>
        </dgm:presLayoutVars>
      </dgm:prSet>
      <dgm:spPr/>
      <dgm:t>
        <a:bodyPr/>
        <a:lstStyle/>
        <a:p>
          <a:endParaRPr lang="en-US"/>
        </a:p>
      </dgm:t>
    </dgm:pt>
    <dgm:pt modelId="{5A6B0F2E-4369-49BB-86BE-D9C07536A4FC}" type="pres">
      <dgm:prSet presAssocID="{732C4220-DF97-4B20-B7B9-087997CB7FFA}" presName="parTxOnlySpace" presStyleCnt="0"/>
      <dgm:spPr/>
    </dgm:pt>
    <dgm:pt modelId="{4E34DDEF-ACB3-4E5E-BBC6-CEEC521D9991}" type="pres">
      <dgm:prSet presAssocID="{35016BF3-6D44-4F39-9601-EA2C3453A3CE}" presName="parTxOnly" presStyleLbl="node1" presStyleIdx="2" presStyleCnt="6" custScaleX="117536" custScaleY="105204">
        <dgm:presLayoutVars>
          <dgm:chMax val="0"/>
          <dgm:chPref val="0"/>
          <dgm:bulletEnabled val="1"/>
        </dgm:presLayoutVars>
      </dgm:prSet>
      <dgm:spPr/>
      <dgm:t>
        <a:bodyPr/>
        <a:lstStyle/>
        <a:p>
          <a:endParaRPr lang="en-US"/>
        </a:p>
      </dgm:t>
    </dgm:pt>
    <dgm:pt modelId="{7EDD0707-7187-4424-9EAA-AEDE33B73A4D}" type="pres">
      <dgm:prSet presAssocID="{73FADC0E-B615-429D-932E-D2F2F446D6A3}" presName="parTxOnlySpace" presStyleCnt="0"/>
      <dgm:spPr/>
    </dgm:pt>
    <dgm:pt modelId="{A4F0635E-6393-4FD5-B8B8-312A214098BB}" type="pres">
      <dgm:prSet presAssocID="{FA293788-3AF9-4542-9747-618E321393B9}" presName="parTxOnly" presStyleLbl="node1" presStyleIdx="3" presStyleCnt="6">
        <dgm:presLayoutVars>
          <dgm:chMax val="0"/>
          <dgm:chPref val="0"/>
          <dgm:bulletEnabled val="1"/>
        </dgm:presLayoutVars>
      </dgm:prSet>
      <dgm:spPr/>
      <dgm:t>
        <a:bodyPr/>
        <a:lstStyle/>
        <a:p>
          <a:endParaRPr lang="en-US"/>
        </a:p>
      </dgm:t>
    </dgm:pt>
    <dgm:pt modelId="{39DFD27F-BDF6-4E80-B582-D0892FB27E41}" type="pres">
      <dgm:prSet presAssocID="{641393F8-9449-4375-9893-8CA2DC8C5C71}" presName="parTxOnlySpace" presStyleCnt="0"/>
      <dgm:spPr/>
    </dgm:pt>
    <dgm:pt modelId="{6478C0C2-3EC1-4F74-827D-AD1BCE8C41E7}" type="pres">
      <dgm:prSet presAssocID="{4028EC49-E03E-4A7D-8403-6D306301D2E2}" presName="parTxOnly" presStyleLbl="node1" presStyleIdx="4" presStyleCnt="6">
        <dgm:presLayoutVars>
          <dgm:chMax val="0"/>
          <dgm:chPref val="0"/>
          <dgm:bulletEnabled val="1"/>
        </dgm:presLayoutVars>
      </dgm:prSet>
      <dgm:spPr/>
      <dgm:t>
        <a:bodyPr/>
        <a:lstStyle/>
        <a:p>
          <a:endParaRPr lang="en-US"/>
        </a:p>
      </dgm:t>
    </dgm:pt>
    <dgm:pt modelId="{33ACF76C-6BD6-4094-99C7-F01513643F8F}" type="pres">
      <dgm:prSet presAssocID="{4F5C3A89-0FE3-46CB-B6CA-E16C8C9F325D}" presName="parTxOnlySpace" presStyleCnt="0"/>
      <dgm:spPr/>
    </dgm:pt>
    <dgm:pt modelId="{26A8D876-21A8-4932-B7A1-6CBC2B7353AE}" type="pres">
      <dgm:prSet presAssocID="{6D34AD90-87A8-4338-811E-F47F06D2B31B}" presName="parTxOnly" presStyleLbl="node1" presStyleIdx="5" presStyleCnt="6">
        <dgm:presLayoutVars>
          <dgm:chMax val="0"/>
          <dgm:chPref val="0"/>
          <dgm:bulletEnabled val="1"/>
        </dgm:presLayoutVars>
      </dgm:prSet>
      <dgm:spPr/>
      <dgm:t>
        <a:bodyPr/>
        <a:lstStyle/>
        <a:p>
          <a:endParaRPr lang="en-US"/>
        </a:p>
      </dgm:t>
    </dgm:pt>
  </dgm:ptLst>
  <dgm:cxnLst>
    <dgm:cxn modelId="{F0B1C3E5-6D91-4663-8004-8C34081A47F5}" srcId="{49EAB251-03D3-407D-8745-04A4D44DD9CB}" destId="{4028EC49-E03E-4A7D-8403-6D306301D2E2}" srcOrd="4" destOrd="0" parTransId="{7E8099AB-8FE8-4D1A-B0C9-C015F1BBD892}" sibTransId="{4F5C3A89-0FE3-46CB-B6CA-E16C8C9F325D}"/>
    <dgm:cxn modelId="{67BBECFF-8162-9943-BB42-3BC4758DE7E2}" type="presOf" srcId="{59060558-110B-4715-870B-2C4ED6CC78BC}" destId="{6A0D81D7-3B35-4FA3-B484-6470A49FD3B0}" srcOrd="0" destOrd="0" presId="urn:microsoft.com/office/officeart/2005/8/layout/chevron1"/>
    <dgm:cxn modelId="{9141726C-1929-4CEA-81AD-9E4F9A3DBB9B}" srcId="{49EAB251-03D3-407D-8745-04A4D44DD9CB}" destId="{35016BF3-6D44-4F39-9601-EA2C3453A3CE}" srcOrd="2" destOrd="0" parTransId="{05FF38D0-DA29-4F78-8A7E-84A592D60225}" sibTransId="{73FADC0E-B615-429D-932E-D2F2F446D6A3}"/>
    <dgm:cxn modelId="{BBC39AE0-5C98-5E46-985F-B3099FF1457B}" type="presOf" srcId="{FA293788-3AF9-4542-9747-618E321393B9}" destId="{A4F0635E-6393-4FD5-B8B8-312A214098BB}" srcOrd="0" destOrd="0" presId="urn:microsoft.com/office/officeart/2005/8/layout/chevron1"/>
    <dgm:cxn modelId="{BB20B2EE-A662-424C-94C9-15072E66D634}" type="presOf" srcId="{9D2DE7DF-D902-4373-A37D-03DD04985797}" destId="{225394CC-73C2-482F-9A4A-FDFB20B63E51}" srcOrd="0" destOrd="0" presId="urn:microsoft.com/office/officeart/2005/8/layout/chevron1"/>
    <dgm:cxn modelId="{1273F773-F772-4ADD-B7D0-11DCDEFFD6A2}" srcId="{49EAB251-03D3-407D-8745-04A4D44DD9CB}" destId="{59060558-110B-4715-870B-2C4ED6CC78BC}" srcOrd="1" destOrd="0" parTransId="{D841E988-E4D5-497A-8498-B0E7B4395F5A}" sibTransId="{732C4220-DF97-4B20-B7B9-087997CB7FFA}"/>
    <dgm:cxn modelId="{8DA08788-E7D1-F149-98AF-2ECE92005157}" type="presOf" srcId="{4028EC49-E03E-4A7D-8403-6D306301D2E2}" destId="{6478C0C2-3EC1-4F74-827D-AD1BCE8C41E7}" srcOrd="0" destOrd="0" presId="urn:microsoft.com/office/officeart/2005/8/layout/chevron1"/>
    <dgm:cxn modelId="{B5CC85EC-19BE-854C-9D8F-8BF279A4C463}" type="presOf" srcId="{49EAB251-03D3-407D-8745-04A4D44DD9CB}" destId="{8B9A01E4-D71F-4E9F-9D14-2A60DE761C9E}" srcOrd="0" destOrd="0" presId="urn:microsoft.com/office/officeart/2005/8/layout/chevron1"/>
    <dgm:cxn modelId="{0AF0C895-D874-4E41-B959-0E9E47841FCE}" srcId="{49EAB251-03D3-407D-8745-04A4D44DD9CB}" destId="{FA293788-3AF9-4542-9747-618E321393B9}" srcOrd="3" destOrd="0" parTransId="{8A0E0495-ADB6-4D86-9909-2470E97DBC1A}" sibTransId="{641393F8-9449-4375-9893-8CA2DC8C5C71}"/>
    <dgm:cxn modelId="{DDEA9B8B-7912-45DB-AB95-A28EED85AC47}" srcId="{49EAB251-03D3-407D-8745-04A4D44DD9CB}" destId="{6D34AD90-87A8-4338-811E-F47F06D2B31B}" srcOrd="5" destOrd="0" parTransId="{8F283C94-CA15-4C08-8C73-8B24CE146F6F}" sibTransId="{360F62D8-E1F4-4F71-948B-EF9213C3CF9C}"/>
    <dgm:cxn modelId="{DBE32051-E0FB-D747-A27F-7C03D9E2203B}" type="presOf" srcId="{6D34AD90-87A8-4338-811E-F47F06D2B31B}" destId="{26A8D876-21A8-4932-B7A1-6CBC2B7353AE}" srcOrd="0" destOrd="0" presId="urn:microsoft.com/office/officeart/2005/8/layout/chevron1"/>
    <dgm:cxn modelId="{34404A2E-4C95-E54E-9D69-377EF6233439}" type="presOf" srcId="{35016BF3-6D44-4F39-9601-EA2C3453A3CE}" destId="{4E34DDEF-ACB3-4E5E-BBC6-CEEC521D9991}" srcOrd="0" destOrd="0" presId="urn:microsoft.com/office/officeart/2005/8/layout/chevron1"/>
    <dgm:cxn modelId="{0714C5EE-2DF9-4DE9-9917-F6FA498A0FF7}" srcId="{49EAB251-03D3-407D-8745-04A4D44DD9CB}" destId="{9D2DE7DF-D902-4373-A37D-03DD04985797}" srcOrd="0" destOrd="0" parTransId="{8A78D7CB-F7D5-4D2D-B730-2E205898922E}" sibTransId="{EF09BC43-9620-422B-AC7E-D26AB3800DA4}"/>
    <dgm:cxn modelId="{B0834378-D1F6-7844-9E21-BF5482DDE87B}" type="presParOf" srcId="{8B9A01E4-D71F-4E9F-9D14-2A60DE761C9E}" destId="{225394CC-73C2-482F-9A4A-FDFB20B63E51}" srcOrd="0" destOrd="0" presId="urn:microsoft.com/office/officeart/2005/8/layout/chevron1"/>
    <dgm:cxn modelId="{EAA9825F-BC1B-614E-8BB9-73AF5F100B56}" type="presParOf" srcId="{8B9A01E4-D71F-4E9F-9D14-2A60DE761C9E}" destId="{083A3BA8-139B-4504-88B3-02F4161DBD7D}" srcOrd="1" destOrd="0" presId="urn:microsoft.com/office/officeart/2005/8/layout/chevron1"/>
    <dgm:cxn modelId="{4FB999B8-6216-124B-BA13-7748D9CC1A92}" type="presParOf" srcId="{8B9A01E4-D71F-4E9F-9D14-2A60DE761C9E}" destId="{6A0D81D7-3B35-4FA3-B484-6470A49FD3B0}" srcOrd="2" destOrd="0" presId="urn:microsoft.com/office/officeart/2005/8/layout/chevron1"/>
    <dgm:cxn modelId="{66DD5766-10D0-8E48-8E53-02DD893CD036}" type="presParOf" srcId="{8B9A01E4-D71F-4E9F-9D14-2A60DE761C9E}" destId="{5A6B0F2E-4369-49BB-86BE-D9C07536A4FC}" srcOrd="3" destOrd="0" presId="urn:microsoft.com/office/officeart/2005/8/layout/chevron1"/>
    <dgm:cxn modelId="{B7422695-4D7D-704B-9375-1D0B9164C231}" type="presParOf" srcId="{8B9A01E4-D71F-4E9F-9D14-2A60DE761C9E}" destId="{4E34DDEF-ACB3-4E5E-BBC6-CEEC521D9991}" srcOrd="4" destOrd="0" presId="urn:microsoft.com/office/officeart/2005/8/layout/chevron1"/>
    <dgm:cxn modelId="{55723AC2-BACD-DA47-A25E-300B781C6C1D}" type="presParOf" srcId="{8B9A01E4-D71F-4E9F-9D14-2A60DE761C9E}" destId="{7EDD0707-7187-4424-9EAA-AEDE33B73A4D}" srcOrd="5" destOrd="0" presId="urn:microsoft.com/office/officeart/2005/8/layout/chevron1"/>
    <dgm:cxn modelId="{7F4C12C3-8881-9944-A856-5BDC79B01D59}" type="presParOf" srcId="{8B9A01E4-D71F-4E9F-9D14-2A60DE761C9E}" destId="{A4F0635E-6393-4FD5-B8B8-312A214098BB}" srcOrd="6" destOrd="0" presId="urn:microsoft.com/office/officeart/2005/8/layout/chevron1"/>
    <dgm:cxn modelId="{0CA9F650-4E4D-FB41-9D73-2F374F053FF6}" type="presParOf" srcId="{8B9A01E4-D71F-4E9F-9D14-2A60DE761C9E}" destId="{39DFD27F-BDF6-4E80-B582-D0892FB27E41}" srcOrd="7" destOrd="0" presId="urn:microsoft.com/office/officeart/2005/8/layout/chevron1"/>
    <dgm:cxn modelId="{54B451D6-CB3D-8D4A-ACC0-7B7336DB9AC5}" type="presParOf" srcId="{8B9A01E4-D71F-4E9F-9D14-2A60DE761C9E}" destId="{6478C0C2-3EC1-4F74-827D-AD1BCE8C41E7}" srcOrd="8" destOrd="0" presId="urn:microsoft.com/office/officeart/2005/8/layout/chevron1"/>
    <dgm:cxn modelId="{B20C92D6-27CE-7443-8A32-CD8CCD12377D}" type="presParOf" srcId="{8B9A01E4-D71F-4E9F-9D14-2A60DE761C9E}" destId="{33ACF76C-6BD6-4094-99C7-F01513643F8F}" srcOrd="9" destOrd="0" presId="urn:microsoft.com/office/officeart/2005/8/layout/chevron1"/>
    <dgm:cxn modelId="{204446F4-67D1-C54C-8E22-FA955C5F3C12}" type="presParOf" srcId="{8B9A01E4-D71F-4E9F-9D14-2A60DE761C9E}" destId="{26A8D876-21A8-4932-B7A1-6CBC2B7353A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AB251-03D3-407D-8745-04A4D44DD9CB}" type="doc">
      <dgm:prSet loTypeId="urn:microsoft.com/office/officeart/2005/8/layout/chevron1" loCatId="process" qsTypeId="urn:microsoft.com/office/officeart/2005/8/quickstyle/simple1" qsCatId="simple" csTypeId="urn:microsoft.com/office/officeart/2005/8/colors/colorful1#4" csCatId="colorful" phldr="1"/>
      <dgm:spPr/>
      <dgm:t>
        <a:bodyPr/>
        <a:lstStyle/>
        <a:p>
          <a:endParaRPr lang="en-US"/>
        </a:p>
      </dgm:t>
    </dgm:pt>
    <dgm:pt modelId="{9D2DE7DF-D902-4373-A37D-03DD04985797}">
      <dgm:prSet phldrT="[Text]"/>
      <dgm:spPr/>
      <dgm:t>
        <a:bodyPr/>
        <a:lstStyle/>
        <a:p>
          <a:r>
            <a:rPr lang="en-US" b="1" dirty="0" smtClean="0"/>
            <a:t>0-2</a:t>
          </a:r>
          <a:endParaRPr lang="en-US" b="1" dirty="0"/>
        </a:p>
      </dgm:t>
    </dgm:pt>
    <dgm:pt modelId="{8A78D7CB-F7D5-4D2D-B730-2E205898922E}" type="parTrans" cxnId="{0714C5EE-2DF9-4DE9-9917-F6FA498A0FF7}">
      <dgm:prSet/>
      <dgm:spPr/>
      <dgm:t>
        <a:bodyPr/>
        <a:lstStyle/>
        <a:p>
          <a:endParaRPr lang="en-US"/>
        </a:p>
      </dgm:t>
    </dgm:pt>
    <dgm:pt modelId="{EF09BC43-9620-422B-AC7E-D26AB3800DA4}" type="sibTrans" cxnId="{0714C5EE-2DF9-4DE9-9917-F6FA498A0FF7}">
      <dgm:prSet/>
      <dgm:spPr/>
      <dgm:t>
        <a:bodyPr/>
        <a:lstStyle/>
        <a:p>
          <a:endParaRPr lang="en-US"/>
        </a:p>
      </dgm:t>
    </dgm:pt>
    <dgm:pt modelId="{4028EC49-E03E-4A7D-8403-6D306301D2E2}">
      <dgm:prSet phldrT="[Text]" custT="1"/>
      <dgm:spPr/>
      <dgm:t>
        <a:bodyPr/>
        <a:lstStyle/>
        <a:p>
          <a:r>
            <a:rPr lang="en-US" sz="2000" b="1" dirty="0" smtClean="0"/>
            <a:t>2nd Grade</a:t>
          </a:r>
          <a:endParaRPr lang="en-US" sz="2000" b="1" dirty="0"/>
        </a:p>
      </dgm:t>
    </dgm:pt>
    <dgm:pt modelId="{7E8099AB-8FE8-4D1A-B0C9-C015F1BBD892}" type="parTrans" cxnId="{F0B1C3E5-6D91-4663-8004-8C34081A47F5}">
      <dgm:prSet/>
      <dgm:spPr/>
      <dgm:t>
        <a:bodyPr/>
        <a:lstStyle/>
        <a:p>
          <a:endParaRPr lang="en-US"/>
        </a:p>
      </dgm:t>
    </dgm:pt>
    <dgm:pt modelId="{4F5C3A89-0FE3-46CB-B6CA-E16C8C9F325D}" type="sibTrans" cxnId="{F0B1C3E5-6D91-4663-8004-8C34081A47F5}">
      <dgm:prSet/>
      <dgm:spPr/>
      <dgm:t>
        <a:bodyPr/>
        <a:lstStyle/>
        <a:p>
          <a:endParaRPr lang="en-US"/>
        </a:p>
      </dgm:t>
    </dgm:pt>
    <dgm:pt modelId="{6D34AD90-87A8-4338-811E-F47F06D2B31B}">
      <dgm:prSet phldrT="[Text]"/>
      <dgm:spPr/>
      <dgm:t>
        <a:bodyPr/>
        <a:lstStyle/>
        <a:p>
          <a:r>
            <a:rPr lang="en-US" b="1" dirty="0" smtClean="0"/>
            <a:t>3</a:t>
          </a:r>
          <a:r>
            <a:rPr lang="en-US" b="1" baseline="30000" dirty="0" smtClean="0"/>
            <a:t>rd</a:t>
          </a:r>
          <a:r>
            <a:rPr lang="en-US" b="1" dirty="0" smtClean="0"/>
            <a:t> Grade</a:t>
          </a:r>
          <a:endParaRPr lang="en-US" b="1" dirty="0"/>
        </a:p>
      </dgm:t>
    </dgm:pt>
    <dgm:pt modelId="{8F283C94-CA15-4C08-8C73-8B24CE146F6F}" type="parTrans" cxnId="{DDEA9B8B-7912-45DB-AB95-A28EED85AC47}">
      <dgm:prSet/>
      <dgm:spPr/>
      <dgm:t>
        <a:bodyPr/>
        <a:lstStyle/>
        <a:p>
          <a:endParaRPr lang="en-US"/>
        </a:p>
      </dgm:t>
    </dgm:pt>
    <dgm:pt modelId="{360F62D8-E1F4-4F71-948B-EF9213C3CF9C}" type="sibTrans" cxnId="{DDEA9B8B-7912-45DB-AB95-A28EED85AC47}">
      <dgm:prSet/>
      <dgm:spPr/>
      <dgm:t>
        <a:bodyPr/>
        <a:lstStyle/>
        <a:p>
          <a:endParaRPr lang="en-US"/>
        </a:p>
      </dgm:t>
    </dgm:pt>
    <dgm:pt modelId="{FA293788-3AF9-4542-9747-618E321393B9}">
      <dgm:prSet/>
      <dgm:spPr/>
      <dgm:t>
        <a:bodyPr/>
        <a:lstStyle/>
        <a:p>
          <a:r>
            <a:rPr lang="en-US" b="1" dirty="0" smtClean="0"/>
            <a:t>1</a:t>
          </a:r>
          <a:r>
            <a:rPr lang="en-US" b="1" baseline="30000" dirty="0" smtClean="0"/>
            <a:t>st</a:t>
          </a:r>
          <a:r>
            <a:rPr lang="en-US" b="1" dirty="0" smtClean="0"/>
            <a:t> Grade</a:t>
          </a:r>
          <a:endParaRPr lang="en-US" b="1" dirty="0"/>
        </a:p>
      </dgm:t>
    </dgm:pt>
    <dgm:pt modelId="{8A0E0495-ADB6-4D86-9909-2470E97DBC1A}" type="parTrans" cxnId="{0AF0C895-D874-4E41-B959-0E9E47841FCE}">
      <dgm:prSet/>
      <dgm:spPr/>
      <dgm:t>
        <a:bodyPr/>
        <a:lstStyle/>
        <a:p>
          <a:endParaRPr lang="en-US"/>
        </a:p>
      </dgm:t>
    </dgm:pt>
    <dgm:pt modelId="{641393F8-9449-4375-9893-8CA2DC8C5C71}" type="sibTrans" cxnId="{0AF0C895-D874-4E41-B959-0E9E47841FCE}">
      <dgm:prSet/>
      <dgm:spPr/>
      <dgm:t>
        <a:bodyPr/>
        <a:lstStyle/>
        <a:p>
          <a:endParaRPr lang="en-US"/>
        </a:p>
      </dgm:t>
    </dgm:pt>
    <dgm:pt modelId="{35016BF3-6D44-4F39-9601-EA2C3453A3CE}">
      <dgm:prSet/>
      <dgm:spPr/>
      <dgm:t>
        <a:bodyPr/>
        <a:lstStyle/>
        <a:p>
          <a:r>
            <a:rPr lang="en-US" b="1" dirty="0" smtClean="0"/>
            <a:t>Full Day K</a:t>
          </a:r>
          <a:endParaRPr lang="en-US" b="1" dirty="0"/>
        </a:p>
      </dgm:t>
    </dgm:pt>
    <dgm:pt modelId="{05FF38D0-DA29-4F78-8A7E-84A592D60225}" type="parTrans" cxnId="{9141726C-1929-4CEA-81AD-9E4F9A3DBB9B}">
      <dgm:prSet/>
      <dgm:spPr/>
      <dgm:t>
        <a:bodyPr/>
        <a:lstStyle/>
        <a:p>
          <a:endParaRPr lang="en-US"/>
        </a:p>
      </dgm:t>
    </dgm:pt>
    <dgm:pt modelId="{73FADC0E-B615-429D-932E-D2F2F446D6A3}" type="sibTrans" cxnId="{9141726C-1929-4CEA-81AD-9E4F9A3DBB9B}">
      <dgm:prSet/>
      <dgm:spPr/>
      <dgm:t>
        <a:bodyPr/>
        <a:lstStyle/>
        <a:p>
          <a:endParaRPr lang="en-US"/>
        </a:p>
      </dgm:t>
    </dgm:pt>
    <dgm:pt modelId="{59060558-110B-4715-870B-2C4ED6CC78BC}">
      <dgm:prSet/>
      <dgm:spPr/>
      <dgm:t>
        <a:bodyPr/>
        <a:lstStyle/>
        <a:p>
          <a:r>
            <a:rPr lang="en-US" b="1" dirty="0" smtClean="0"/>
            <a:t>PreK</a:t>
          </a:r>
          <a:endParaRPr lang="en-US" b="1" dirty="0"/>
        </a:p>
      </dgm:t>
    </dgm:pt>
    <dgm:pt modelId="{D841E988-E4D5-497A-8498-B0E7B4395F5A}" type="parTrans" cxnId="{1273F773-F772-4ADD-B7D0-11DCDEFFD6A2}">
      <dgm:prSet/>
      <dgm:spPr/>
      <dgm:t>
        <a:bodyPr/>
        <a:lstStyle/>
        <a:p>
          <a:endParaRPr lang="en-US"/>
        </a:p>
      </dgm:t>
    </dgm:pt>
    <dgm:pt modelId="{732C4220-DF97-4B20-B7B9-087997CB7FFA}" type="sibTrans" cxnId="{1273F773-F772-4ADD-B7D0-11DCDEFFD6A2}">
      <dgm:prSet/>
      <dgm:spPr/>
      <dgm:t>
        <a:bodyPr/>
        <a:lstStyle/>
        <a:p>
          <a:endParaRPr lang="en-US"/>
        </a:p>
      </dgm:t>
    </dgm:pt>
    <dgm:pt modelId="{8B9A01E4-D71F-4E9F-9D14-2A60DE761C9E}" type="pres">
      <dgm:prSet presAssocID="{49EAB251-03D3-407D-8745-04A4D44DD9CB}" presName="Name0" presStyleCnt="0">
        <dgm:presLayoutVars>
          <dgm:dir/>
          <dgm:animLvl val="lvl"/>
          <dgm:resizeHandles val="exact"/>
        </dgm:presLayoutVars>
      </dgm:prSet>
      <dgm:spPr/>
      <dgm:t>
        <a:bodyPr/>
        <a:lstStyle/>
        <a:p>
          <a:endParaRPr lang="en-US"/>
        </a:p>
      </dgm:t>
    </dgm:pt>
    <dgm:pt modelId="{225394CC-73C2-482F-9A4A-FDFB20B63E51}" type="pres">
      <dgm:prSet presAssocID="{9D2DE7DF-D902-4373-A37D-03DD04985797}" presName="parTxOnly" presStyleLbl="node1" presStyleIdx="0" presStyleCnt="6" custLinFactNeighborX="-2819" custLinFactNeighborY="-2602">
        <dgm:presLayoutVars>
          <dgm:chMax val="0"/>
          <dgm:chPref val="0"/>
          <dgm:bulletEnabled val="1"/>
        </dgm:presLayoutVars>
      </dgm:prSet>
      <dgm:spPr>
        <a:prstGeom prst="homePlate">
          <a:avLst/>
        </a:prstGeom>
      </dgm:spPr>
      <dgm:t>
        <a:bodyPr/>
        <a:lstStyle/>
        <a:p>
          <a:endParaRPr lang="en-US"/>
        </a:p>
      </dgm:t>
    </dgm:pt>
    <dgm:pt modelId="{083A3BA8-139B-4504-88B3-02F4161DBD7D}" type="pres">
      <dgm:prSet presAssocID="{EF09BC43-9620-422B-AC7E-D26AB3800DA4}" presName="parTxOnlySpace" presStyleCnt="0"/>
      <dgm:spPr/>
    </dgm:pt>
    <dgm:pt modelId="{6A0D81D7-3B35-4FA3-B484-6470A49FD3B0}" type="pres">
      <dgm:prSet presAssocID="{59060558-110B-4715-870B-2C4ED6CC78BC}" presName="parTxOnly" presStyleLbl="node1" presStyleIdx="1" presStyleCnt="6" custScaleX="110686">
        <dgm:presLayoutVars>
          <dgm:chMax val="0"/>
          <dgm:chPref val="0"/>
          <dgm:bulletEnabled val="1"/>
        </dgm:presLayoutVars>
      </dgm:prSet>
      <dgm:spPr/>
      <dgm:t>
        <a:bodyPr/>
        <a:lstStyle/>
        <a:p>
          <a:endParaRPr lang="en-US"/>
        </a:p>
      </dgm:t>
    </dgm:pt>
    <dgm:pt modelId="{5A6B0F2E-4369-49BB-86BE-D9C07536A4FC}" type="pres">
      <dgm:prSet presAssocID="{732C4220-DF97-4B20-B7B9-087997CB7FFA}" presName="parTxOnlySpace" presStyleCnt="0"/>
      <dgm:spPr/>
    </dgm:pt>
    <dgm:pt modelId="{4E34DDEF-ACB3-4E5E-BBC6-CEEC521D9991}" type="pres">
      <dgm:prSet presAssocID="{35016BF3-6D44-4F39-9601-EA2C3453A3CE}" presName="parTxOnly" presStyleLbl="node1" presStyleIdx="2" presStyleCnt="6" custScaleX="117536" custScaleY="105204">
        <dgm:presLayoutVars>
          <dgm:chMax val="0"/>
          <dgm:chPref val="0"/>
          <dgm:bulletEnabled val="1"/>
        </dgm:presLayoutVars>
      </dgm:prSet>
      <dgm:spPr/>
      <dgm:t>
        <a:bodyPr/>
        <a:lstStyle/>
        <a:p>
          <a:endParaRPr lang="en-US"/>
        </a:p>
      </dgm:t>
    </dgm:pt>
    <dgm:pt modelId="{7EDD0707-7187-4424-9EAA-AEDE33B73A4D}" type="pres">
      <dgm:prSet presAssocID="{73FADC0E-B615-429D-932E-D2F2F446D6A3}" presName="parTxOnlySpace" presStyleCnt="0"/>
      <dgm:spPr/>
    </dgm:pt>
    <dgm:pt modelId="{A4F0635E-6393-4FD5-B8B8-312A214098BB}" type="pres">
      <dgm:prSet presAssocID="{FA293788-3AF9-4542-9747-618E321393B9}" presName="parTxOnly" presStyleLbl="node1" presStyleIdx="3" presStyleCnt="6">
        <dgm:presLayoutVars>
          <dgm:chMax val="0"/>
          <dgm:chPref val="0"/>
          <dgm:bulletEnabled val="1"/>
        </dgm:presLayoutVars>
      </dgm:prSet>
      <dgm:spPr/>
      <dgm:t>
        <a:bodyPr/>
        <a:lstStyle/>
        <a:p>
          <a:endParaRPr lang="en-US"/>
        </a:p>
      </dgm:t>
    </dgm:pt>
    <dgm:pt modelId="{39DFD27F-BDF6-4E80-B582-D0892FB27E41}" type="pres">
      <dgm:prSet presAssocID="{641393F8-9449-4375-9893-8CA2DC8C5C71}" presName="parTxOnlySpace" presStyleCnt="0"/>
      <dgm:spPr/>
    </dgm:pt>
    <dgm:pt modelId="{6478C0C2-3EC1-4F74-827D-AD1BCE8C41E7}" type="pres">
      <dgm:prSet presAssocID="{4028EC49-E03E-4A7D-8403-6D306301D2E2}" presName="parTxOnly" presStyleLbl="node1" presStyleIdx="4" presStyleCnt="6">
        <dgm:presLayoutVars>
          <dgm:chMax val="0"/>
          <dgm:chPref val="0"/>
          <dgm:bulletEnabled val="1"/>
        </dgm:presLayoutVars>
      </dgm:prSet>
      <dgm:spPr/>
      <dgm:t>
        <a:bodyPr/>
        <a:lstStyle/>
        <a:p>
          <a:endParaRPr lang="en-US"/>
        </a:p>
      </dgm:t>
    </dgm:pt>
    <dgm:pt modelId="{33ACF76C-6BD6-4094-99C7-F01513643F8F}" type="pres">
      <dgm:prSet presAssocID="{4F5C3A89-0FE3-46CB-B6CA-E16C8C9F325D}" presName="parTxOnlySpace" presStyleCnt="0"/>
      <dgm:spPr/>
    </dgm:pt>
    <dgm:pt modelId="{26A8D876-21A8-4932-B7A1-6CBC2B7353AE}" type="pres">
      <dgm:prSet presAssocID="{6D34AD90-87A8-4338-811E-F47F06D2B31B}" presName="parTxOnly" presStyleLbl="node1" presStyleIdx="5" presStyleCnt="6">
        <dgm:presLayoutVars>
          <dgm:chMax val="0"/>
          <dgm:chPref val="0"/>
          <dgm:bulletEnabled val="1"/>
        </dgm:presLayoutVars>
      </dgm:prSet>
      <dgm:spPr/>
      <dgm:t>
        <a:bodyPr/>
        <a:lstStyle/>
        <a:p>
          <a:endParaRPr lang="en-US"/>
        </a:p>
      </dgm:t>
    </dgm:pt>
  </dgm:ptLst>
  <dgm:cxnLst>
    <dgm:cxn modelId="{F0B1C3E5-6D91-4663-8004-8C34081A47F5}" srcId="{49EAB251-03D3-407D-8745-04A4D44DD9CB}" destId="{4028EC49-E03E-4A7D-8403-6D306301D2E2}" srcOrd="4" destOrd="0" parTransId="{7E8099AB-8FE8-4D1A-B0C9-C015F1BBD892}" sibTransId="{4F5C3A89-0FE3-46CB-B6CA-E16C8C9F325D}"/>
    <dgm:cxn modelId="{AAFD6EEA-C40D-3B40-96B5-2C095125AD9F}" type="presOf" srcId="{FA293788-3AF9-4542-9747-618E321393B9}" destId="{A4F0635E-6393-4FD5-B8B8-312A214098BB}" srcOrd="0" destOrd="0" presId="urn:microsoft.com/office/officeart/2005/8/layout/chevron1"/>
    <dgm:cxn modelId="{CB60A21A-F605-F340-A472-3EC55D1B05E8}" type="presOf" srcId="{4028EC49-E03E-4A7D-8403-6D306301D2E2}" destId="{6478C0C2-3EC1-4F74-827D-AD1BCE8C41E7}" srcOrd="0" destOrd="0" presId="urn:microsoft.com/office/officeart/2005/8/layout/chevron1"/>
    <dgm:cxn modelId="{9141726C-1929-4CEA-81AD-9E4F9A3DBB9B}" srcId="{49EAB251-03D3-407D-8745-04A4D44DD9CB}" destId="{35016BF3-6D44-4F39-9601-EA2C3453A3CE}" srcOrd="2" destOrd="0" parTransId="{05FF38D0-DA29-4F78-8A7E-84A592D60225}" sibTransId="{73FADC0E-B615-429D-932E-D2F2F446D6A3}"/>
    <dgm:cxn modelId="{83C66935-2A86-3249-AA6D-87C195E77701}" type="presOf" srcId="{59060558-110B-4715-870B-2C4ED6CC78BC}" destId="{6A0D81D7-3B35-4FA3-B484-6470A49FD3B0}" srcOrd="0" destOrd="0" presId="urn:microsoft.com/office/officeart/2005/8/layout/chevron1"/>
    <dgm:cxn modelId="{1273F773-F772-4ADD-B7D0-11DCDEFFD6A2}" srcId="{49EAB251-03D3-407D-8745-04A4D44DD9CB}" destId="{59060558-110B-4715-870B-2C4ED6CC78BC}" srcOrd="1" destOrd="0" parTransId="{D841E988-E4D5-497A-8498-B0E7B4395F5A}" sibTransId="{732C4220-DF97-4B20-B7B9-087997CB7FFA}"/>
    <dgm:cxn modelId="{0AF0C895-D874-4E41-B959-0E9E47841FCE}" srcId="{49EAB251-03D3-407D-8745-04A4D44DD9CB}" destId="{FA293788-3AF9-4542-9747-618E321393B9}" srcOrd="3" destOrd="0" parTransId="{8A0E0495-ADB6-4D86-9909-2470E97DBC1A}" sibTransId="{641393F8-9449-4375-9893-8CA2DC8C5C71}"/>
    <dgm:cxn modelId="{DDEA9B8B-7912-45DB-AB95-A28EED85AC47}" srcId="{49EAB251-03D3-407D-8745-04A4D44DD9CB}" destId="{6D34AD90-87A8-4338-811E-F47F06D2B31B}" srcOrd="5" destOrd="0" parTransId="{8F283C94-CA15-4C08-8C73-8B24CE146F6F}" sibTransId="{360F62D8-E1F4-4F71-948B-EF9213C3CF9C}"/>
    <dgm:cxn modelId="{EC55D1C2-EC9B-DC42-A20A-5F9AB97CB34F}" type="presOf" srcId="{9D2DE7DF-D902-4373-A37D-03DD04985797}" destId="{225394CC-73C2-482F-9A4A-FDFB20B63E51}" srcOrd="0" destOrd="0" presId="urn:microsoft.com/office/officeart/2005/8/layout/chevron1"/>
    <dgm:cxn modelId="{C0DF4DBF-D152-3748-A819-20538B93DE85}" type="presOf" srcId="{35016BF3-6D44-4F39-9601-EA2C3453A3CE}" destId="{4E34DDEF-ACB3-4E5E-BBC6-CEEC521D9991}" srcOrd="0" destOrd="0" presId="urn:microsoft.com/office/officeart/2005/8/layout/chevron1"/>
    <dgm:cxn modelId="{0714C5EE-2DF9-4DE9-9917-F6FA498A0FF7}" srcId="{49EAB251-03D3-407D-8745-04A4D44DD9CB}" destId="{9D2DE7DF-D902-4373-A37D-03DD04985797}" srcOrd="0" destOrd="0" parTransId="{8A78D7CB-F7D5-4D2D-B730-2E205898922E}" sibTransId="{EF09BC43-9620-422B-AC7E-D26AB3800DA4}"/>
    <dgm:cxn modelId="{F2B1FF3C-7F4D-A747-8EF3-286924BFF6B3}" type="presOf" srcId="{6D34AD90-87A8-4338-811E-F47F06D2B31B}" destId="{26A8D876-21A8-4932-B7A1-6CBC2B7353AE}" srcOrd="0" destOrd="0" presId="urn:microsoft.com/office/officeart/2005/8/layout/chevron1"/>
    <dgm:cxn modelId="{B36B7098-A26B-644C-969D-EB3FC9E5F1BE}" type="presOf" srcId="{49EAB251-03D3-407D-8745-04A4D44DD9CB}" destId="{8B9A01E4-D71F-4E9F-9D14-2A60DE761C9E}" srcOrd="0" destOrd="0" presId="urn:microsoft.com/office/officeart/2005/8/layout/chevron1"/>
    <dgm:cxn modelId="{8EA320AE-DBEA-1843-AACE-D4E2ABADB3AA}" type="presParOf" srcId="{8B9A01E4-D71F-4E9F-9D14-2A60DE761C9E}" destId="{225394CC-73C2-482F-9A4A-FDFB20B63E51}" srcOrd="0" destOrd="0" presId="urn:microsoft.com/office/officeart/2005/8/layout/chevron1"/>
    <dgm:cxn modelId="{3870174D-72C7-FD4F-94DA-79C4A21964FC}" type="presParOf" srcId="{8B9A01E4-D71F-4E9F-9D14-2A60DE761C9E}" destId="{083A3BA8-139B-4504-88B3-02F4161DBD7D}" srcOrd="1" destOrd="0" presId="urn:microsoft.com/office/officeart/2005/8/layout/chevron1"/>
    <dgm:cxn modelId="{12DD6EBC-B8A4-F244-AE2D-CCCFE9913ED8}" type="presParOf" srcId="{8B9A01E4-D71F-4E9F-9D14-2A60DE761C9E}" destId="{6A0D81D7-3B35-4FA3-B484-6470A49FD3B0}" srcOrd="2" destOrd="0" presId="urn:microsoft.com/office/officeart/2005/8/layout/chevron1"/>
    <dgm:cxn modelId="{D7D43331-6123-FF47-A9FB-24C9B174C38B}" type="presParOf" srcId="{8B9A01E4-D71F-4E9F-9D14-2A60DE761C9E}" destId="{5A6B0F2E-4369-49BB-86BE-D9C07536A4FC}" srcOrd="3" destOrd="0" presId="urn:microsoft.com/office/officeart/2005/8/layout/chevron1"/>
    <dgm:cxn modelId="{F42CB806-D68F-0146-BCA1-4CDDAE597C72}" type="presParOf" srcId="{8B9A01E4-D71F-4E9F-9D14-2A60DE761C9E}" destId="{4E34DDEF-ACB3-4E5E-BBC6-CEEC521D9991}" srcOrd="4" destOrd="0" presId="urn:microsoft.com/office/officeart/2005/8/layout/chevron1"/>
    <dgm:cxn modelId="{BD66135B-BE79-2245-941D-D13EC132DD93}" type="presParOf" srcId="{8B9A01E4-D71F-4E9F-9D14-2A60DE761C9E}" destId="{7EDD0707-7187-4424-9EAA-AEDE33B73A4D}" srcOrd="5" destOrd="0" presId="urn:microsoft.com/office/officeart/2005/8/layout/chevron1"/>
    <dgm:cxn modelId="{DC2A62E1-77AC-CA4F-BCB0-FF1C74F7EFA7}" type="presParOf" srcId="{8B9A01E4-D71F-4E9F-9D14-2A60DE761C9E}" destId="{A4F0635E-6393-4FD5-B8B8-312A214098BB}" srcOrd="6" destOrd="0" presId="urn:microsoft.com/office/officeart/2005/8/layout/chevron1"/>
    <dgm:cxn modelId="{8E39CFF7-0A2D-CF44-9A65-1FAE1A55BC8D}" type="presParOf" srcId="{8B9A01E4-D71F-4E9F-9D14-2A60DE761C9E}" destId="{39DFD27F-BDF6-4E80-B582-D0892FB27E41}" srcOrd="7" destOrd="0" presId="urn:microsoft.com/office/officeart/2005/8/layout/chevron1"/>
    <dgm:cxn modelId="{D29BBD9B-8519-1148-BAAE-69A8B0EB3BD8}" type="presParOf" srcId="{8B9A01E4-D71F-4E9F-9D14-2A60DE761C9E}" destId="{6478C0C2-3EC1-4F74-827D-AD1BCE8C41E7}" srcOrd="8" destOrd="0" presId="urn:microsoft.com/office/officeart/2005/8/layout/chevron1"/>
    <dgm:cxn modelId="{3F28740B-B642-1446-B575-041D63780CD5}" type="presParOf" srcId="{8B9A01E4-D71F-4E9F-9D14-2A60DE761C9E}" destId="{33ACF76C-6BD6-4094-99C7-F01513643F8F}" srcOrd="9" destOrd="0" presId="urn:microsoft.com/office/officeart/2005/8/layout/chevron1"/>
    <dgm:cxn modelId="{CFEB26B9-758C-0742-995F-9D2FE78A4248}" type="presParOf" srcId="{8B9A01E4-D71F-4E9F-9D14-2A60DE761C9E}" destId="{26A8D876-21A8-4932-B7A1-6CBC2B7353AE}"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50B92-99BF-4D7F-8F80-EF09F5E98F85}" type="doc">
      <dgm:prSet loTypeId="urn:microsoft.com/office/officeart/2005/8/layout/vList3" loCatId="picture" qsTypeId="urn:microsoft.com/office/officeart/2005/8/quickstyle/simple1" qsCatId="simple" csTypeId="urn:microsoft.com/office/officeart/2005/8/colors/accent1_2" csCatId="accent1" phldr="1"/>
      <dgm:spPr/>
    </dgm:pt>
    <dgm:pt modelId="{11C1B68F-2BAD-4E8E-89BC-4D2BCA225C97}">
      <dgm:prSet phldrT="[Text]"/>
      <dgm:spPr>
        <a:solidFill>
          <a:schemeClr val="accent5">
            <a:lumMod val="75000"/>
          </a:schemeClr>
        </a:solidFill>
      </dgm:spPr>
      <dgm:t>
        <a:bodyPr/>
        <a:lstStyle/>
        <a:p>
          <a:r>
            <a:rPr lang="en-US" altLang="en-US" b="1" dirty="0" smtClean="0">
              <a:solidFill>
                <a:schemeClr val="tx1"/>
              </a:solidFill>
              <a:latin typeface="Calibri" pitchFamily="34" charset="0"/>
            </a:rPr>
            <a:t>Grades 1-3:  Foundation for Lifelong Learning</a:t>
          </a:r>
          <a:endParaRPr lang="en-US" b="1" dirty="0"/>
        </a:p>
      </dgm:t>
    </dgm:pt>
    <dgm:pt modelId="{731B7DD7-488E-4381-B737-88092C5CA7EB}" type="parTrans" cxnId="{2859C8B4-3E12-4C00-9DE9-5024D2262591}">
      <dgm:prSet/>
      <dgm:spPr/>
      <dgm:t>
        <a:bodyPr/>
        <a:lstStyle/>
        <a:p>
          <a:endParaRPr lang="en-US"/>
        </a:p>
      </dgm:t>
    </dgm:pt>
    <dgm:pt modelId="{D29974BC-E990-482B-9AA1-2950350A5399}" type="sibTrans" cxnId="{2859C8B4-3E12-4C00-9DE9-5024D2262591}">
      <dgm:prSet/>
      <dgm:spPr/>
      <dgm:t>
        <a:bodyPr/>
        <a:lstStyle/>
        <a:p>
          <a:endParaRPr lang="en-US"/>
        </a:p>
      </dgm:t>
    </dgm:pt>
    <dgm:pt modelId="{FDA902E2-B8B0-4DCB-BC69-5A4B577D7513}">
      <dgm:prSet phldrT="[Text]"/>
      <dgm:spPr>
        <a:solidFill>
          <a:srgbClr val="0070C0"/>
        </a:solidFill>
      </dgm:spPr>
      <dgm:t>
        <a:bodyPr/>
        <a:lstStyle/>
        <a:p>
          <a:r>
            <a:rPr lang="en-US" b="1" dirty="0" smtClean="0">
              <a:solidFill>
                <a:schemeClr val="tx1"/>
              </a:solidFill>
            </a:rPr>
            <a:t>High-Quality </a:t>
          </a:r>
          <a:r>
            <a:rPr lang="en-US" b="1" dirty="0" err="1" smtClean="0">
              <a:solidFill>
                <a:schemeClr val="tx1"/>
              </a:solidFill>
            </a:rPr>
            <a:t>PreK</a:t>
          </a:r>
          <a:r>
            <a:rPr lang="en-US" b="1" dirty="0" smtClean="0">
              <a:solidFill>
                <a:schemeClr val="tx1"/>
              </a:solidFill>
            </a:rPr>
            <a:t>: Foundation for K-12 Education</a:t>
          </a:r>
          <a:endParaRPr lang="en-US" dirty="0"/>
        </a:p>
      </dgm:t>
    </dgm:pt>
    <dgm:pt modelId="{D5B66A04-4C1E-4945-A7EF-53F0961FFF97}" type="parTrans" cxnId="{32339B7E-6D44-4AFE-BB8A-83CB92496F72}">
      <dgm:prSet/>
      <dgm:spPr/>
      <dgm:t>
        <a:bodyPr/>
        <a:lstStyle/>
        <a:p>
          <a:endParaRPr lang="en-US"/>
        </a:p>
      </dgm:t>
    </dgm:pt>
    <dgm:pt modelId="{F89D2895-B55D-42D5-B9E2-9E503FCC3F05}" type="sibTrans" cxnId="{32339B7E-6D44-4AFE-BB8A-83CB92496F72}">
      <dgm:prSet/>
      <dgm:spPr/>
      <dgm:t>
        <a:bodyPr/>
        <a:lstStyle/>
        <a:p>
          <a:endParaRPr lang="en-US"/>
        </a:p>
      </dgm:t>
    </dgm:pt>
    <dgm:pt modelId="{F9C6EDE9-65C7-4CB2-941E-79F530106415}">
      <dgm:prSet phldrT="[Text]"/>
      <dgm:spPr>
        <a:solidFill>
          <a:schemeClr val="accent3">
            <a:lumMod val="75000"/>
          </a:schemeClr>
        </a:solidFill>
      </dgm:spPr>
      <dgm:t>
        <a:bodyPr/>
        <a:lstStyle/>
        <a:p>
          <a:r>
            <a:rPr lang="en-US" b="1" dirty="0" smtClean="0">
              <a:solidFill>
                <a:schemeClr val="tx1"/>
              </a:solidFill>
            </a:rPr>
            <a:t>Birth to 3: Crucial Brain Development</a:t>
          </a:r>
          <a:endParaRPr lang="en-US" dirty="0"/>
        </a:p>
      </dgm:t>
    </dgm:pt>
    <dgm:pt modelId="{1CC7B99E-25A6-4F0B-9B00-F78D136C7677}" type="parTrans" cxnId="{569E55FE-89A1-475B-989C-BD90B83E4258}">
      <dgm:prSet/>
      <dgm:spPr/>
      <dgm:t>
        <a:bodyPr/>
        <a:lstStyle/>
        <a:p>
          <a:endParaRPr lang="en-US"/>
        </a:p>
      </dgm:t>
    </dgm:pt>
    <dgm:pt modelId="{D818AE27-FA7A-4968-B0CA-D631CFACE42E}" type="sibTrans" cxnId="{569E55FE-89A1-475B-989C-BD90B83E4258}">
      <dgm:prSet/>
      <dgm:spPr/>
      <dgm:t>
        <a:bodyPr/>
        <a:lstStyle/>
        <a:p>
          <a:endParaRPr lang="en-US"/>
        </a:p>
      </dgm:t>
    </dgm:pt>
    <dgm:pt modelId="{C71FE9C8-7402-43D6-B166-1BE0AD499E70}">
      <dgm:prSet phldrT="[Text]"/>
      <dgm:spPr>
        <a:solidFill>
          <a:schemeClr val="accent4">
            <a:lumMod val="75000"/>
          </a:schemeClr>
        </a:solidFill>
      </dgm:spPr>
      <dgm:t>
        <a:bodyPr/>
        <a:lstStyle/>
        <a:p>
          <a:r>
            <a:rPr lang="en-US" b="1" dirty="0" smtClean="0">
              <a:solidFill>
                <a:schemeClr val="tx1"/>
              </a:solidFill>
            </a:rPr>
            <a:t>Full-day K: Universal Transition Year</a:t>
          </a:r>
          <a:endParaRPr lang="en-US" dirty="0"/>
        </a:p>
      </dgm:t>
    </dgm:pt>
    <dgm:pt modelId="{F65981BC-5B52-464F-8E03-A25A9C5F9560}" type="parTrans" cxnId="{25B1FAD0-265D-408E-9BCE-4173E7303B00}">
      <dgm:prSet/>
      <dgm:spPr/>
      <dgm:t>
        <a:bodyPr/>
        <a:lstStyle/>
        <a:p>
          <a:endParaRPr lang="en-US"/>
        </a:p>
      </dgm:t>
    </dgm:pt>
    <dgm:pt modelId="{435FCA34-9AAC-4F28-B562-994CC4DC732D}" type="sibTrans" cxnId="{25B1FAD0-265D-408E-9BCE-4173E7303B00}">
      <dgm:prSet/>
      <dgm:spPr/>
      <dgm:t>
        <a:bodyPr/>
        <a:lstStyle/>
        <a:p>
          <a:endParaRPr lang="en-US"/>
        </a:p>
      </dgm:t>
    </dgm:pt>
    <dgm:pt modelId="{0B22B307-4526-443B-9A42-81D79AFD1157}" type="pres">
      <dgm:prSet presAssocID="{26050B92-99BF-4D7F-8F80-EF09F5E98F85}" presName="linearFlow" presStyleCnt="0">
        <dgm:presLayoutVars>
          <dgm:dir/>
          <dgm:resizeHandles val="exact"/>
        </dgm:presLayoutVars>
      </dgm:prSet>
      <dgm:spPr/>
    </dgm:pt>
    <dgm:pt modelId="{79513EFC-3111-4360-8E2B-F37BD60C5798}" type="pres">
      <dgm:prSet presAssocID="{11C1B68F-2BAD-4E8E-89BC-4D2BCA225C97}" presName="composite" presStyleCnt="0"/>
      <dgm:spPr/>
    </dgm:pt>
    <dgm:pt modelId="{94D78BBC-F8F2-4D25-A4C6-675340A563A4}" type="pres">
      <dgm:prSet presAssocID="{11C1B68F-2BAD-4E8E-89BC-4D2BCA225C97}" presName="imgShp" presStyleLbl="fgImgPlace1" presStyleIdx="0" presStyleCnt="4"/>
      <dgm:spPr>
        <a:blipFill rotWithShape="1">
          <a:blip xmlns:r="http://schemas.openxmlformats.org/officeDocument/2006/relationships" r:embed="rId1"/>
          <a:stretch>
            <a:fillRect/>
          </a:stretch>
        </a:blipFill>
      </dgm:spPr>
    </dgm:pt>
    <dgm:pt modelId="{189BD17A-3684-481D-AFB5-6760AFF37984}" type="pres">
      <dgm:prSet presAssocID="{11C1B68F-2BAD-4E8E-89BC-4D2BCA225C97}" presName="txShp" presStyleLbl="node1" presStyleIdx="0" presStyleCnt="4">
        <dgm:presLayoutVars>
          <dgm:bulletEnabled val="1"/>
        </dgm:presLayoutVars>
      </dgm:prSet>
      <dgm:spPr/>
      <dgm:t>
        <a:bodyPr/>
        <a:lstStyle/>
        <a:p>
          <a:endParaRPr lang="en-US"/>
        </a:p>
      </dgm:t>
    </dgm:pt>
    <dgm:pt modelId="{E0ED9BF9-DE17-41D2-9C65-09403ADEF1CE}" type="pres">
      <dgm:prSet presAssocID="{D29974BC-E990-482B-9AA1-2950350A5399}" presName="spacing" presStyleCnt="0"/>
      <dgm:spPr/>
    </dgm:pt>
    <dgm:pt modelId="{C2DF4FFD-2D44-4F96-8F2A-A25E90444FBE}" type="pres">
      <dgm:prSet presAssocID="{C71FE9C8-7402-43D6-B166-1BE0AD499E70}" presName="composite" presStyleCnt="0"/>
      <dgm:spPr/>
    </dgm:pt>
    <dgm:pt modelId="{FE998F67-CB01-4E30-B3B1-768269FDBEF0}" type="pres">
      <dgm:prSet presAssocID="{C71FE9C8-7402-43D6-B166-1BE0AD499E70}" presName="imgShp" presStyleLbl="fgImgPlace1" presStyleIdx="1" presStyleCnt="4"/>
      <dgm:spPr>
        <a:blipFill rotWithShape="1">
          <a:blip xmlns:r="http://schemas.openxmlformats.org/officeDocument/2006/relationships" r:embed="rId2"/>
          <a:stretch>
            <a:fillRect/>
          </a:stretch>
        </a:blipFill>
      </dgm:spPr>
    </dgm:pt>
    <dgm:pt modelId="{04D24070-C5AD-4960-B340-FA9AEA466B2A}" type="pres">
      <dgm:prSet presAssocID="{C71FE9C8-7402-43D6-B166-1BE0AD499E70}" presName="txShp" presStyleLbl="node1" presStyleIdx="1" presStyleCnt="4">
        <dgm:presLayoutVars>
          <dgm:bulletEnabled val="1"/>
        </dgm:presLayoutVars>
      </dgm:prSet>
      <dgm:spPr/>
      <dgm:t>
        <a:bodyPr/>
        <a:lstStyle/>
        <a:p>
          <a:endParaRPr lang="en-US"/>
        </a:p>
      </dgm:t>
    </dgm:pt>
    <dgm:pt modelId="{B5C9C72E-4593-40B0-B0D8-353080B2B2D1}" type="pres">
      <dgm:prSet presAssocID="{435FCA34-9AAC-4F28-B562-994CC4DC732D}" presName="spacing" presStyleCnt="0"/>
      <dgm:spPr/>
    </dgm:pt>
    <dgm:pt modelId="{E359B37E-11C4-44ED-B1C3-FE9174B9105F}" type="pres">
      <dgm:prSet presAssocID="{FDA902E2-B8B0-4DCB-BC69-5A4B577D7513}" presName="composite" presStyleCnt="0"/>
      <dgm:spPr/>
    </dgm:pt>
    <dgm:pt modelId="{D397F8F0-24EB-4DDD-AC5B-712AA2AB7A33}" type="pres">
      <dgm:prSet presAssocID="{FDA902E2-B8B0-4DCB-BC69-5A4B577D7513}" presName="imgShp" presStyleLbl="fgImgPlace1" presStyleIdx="2" presStyleCnt="4"/>
      <dgm:spPr>
        <a:blipFill rotWithShape="1">
          <a:blip xmlns:r="http://schemas.openxmlformats.org/officeDocument/2006/relationships" r:embed="rId3"/>
          <a:stretch>
            <a:fillRect/>
          </a:stretch>
        </a:blipFill>
      </dgm:spPr>
    </dgm:pt>
    <dgm:pt modelId="{2D86799A-05CC-401B-BBF4-E67CF5DDA49B}" type="pres">
      <dgm:prSet presAssocID="{FDA902E2-B8B0-4DCB-BC69-5A4B577D7513}" presName="txShp" presStyleLbl="node1" presStyleIdx="2" presStyleCnt="4">
        <dgm:presLayoutVars>
          <dgm:bulletEnabled val="1"/>
        </dgm:presLayoutVars>
      </dgm:prSet>
      <dgm:spPr/>
      <dgm:t>
        <a:bodyPr/>
        <a:lstStyle/>
        <a:p>
          <a:endParaRPr lang="en-US"/>
        </a:p>
      </dgm:t>
    </dgm:pt>
    <dgm:pt modelId="{9717A574-88FA-45AC-BEA4-80F0E8A0BB9B}" type="pres">
      <dgm:prSet presAssocID="{F89D2895-B55D-42D5-B9E2-9E503FCC3F05}" presName="spacing" presStyleCnt="0"/>
      <dgm:spPr/>
    </dgm:pt>
    <dgm:pt modelId="{4E76ECB1-9503-43F6-B6A7-7E67B3FAC720}" type="pres">
      <dgm:prSet presAssocID="{F9C6EDE9-65C7-4CB2-941E-79F530106415}" presName="composite" presStyleCnt="0"/>
      <dgm:spPr/>
    </dgm:pt>
    <dgm:pt modelId="{C19BEAB0-DC14-4031-B37D-74CA48D6203F}" type="pres">
      <dgm:prSet presAssocID="{F9C6EDE9-65C7-4CB2-941E-79F530106415}" presName="imgShp" presStyleLbl="fgImgPlace1" presStyleIdx="3" presStyleCnt="4"/>
      <dgm:spPr>
        <a:blipFill rotWithShape="1">
          <a:blip xmlns:r="http://schemas.openxmlformats.org/officeDocument/2006/relationships" r:embed="rId4"/>
          <a:stretch>
            <a:fillRect/>
          </a:stretch>
        </a:blipFill>
      </dgm:spPr>
    </dgm:pt>
    <dgm:pt modelId="{A74DA06F-0F69-4F3F-9503-87E9BD4E63BA}" type="pres">
      <dgm:prSet presAssocID="{F9C6EDE9-65C7-4CB2-941E-79F530106415}" presName="txShp" presStyleLbl="node1" presStyleIdx="3" presStyleCnt="4" custLinFactNeighborX="214" custLinFactNeighborY="-4881">
        <dgm:presLayoutVars>
          <dgm:bulletEnabled val="1"/>
        </dgm:presLayoutVars>
      </dgm:prSet>
      <dgm:spPr/>
      <dgm:t>
        <a:bodyPr/>
        <a:lstStyle/>
        <a:p>
          <a:endParaRPr lang="en-US"/>
        </a:p>
      </dgm:t>
    </dgm:pt>
  </dgm:ptLst>
  <dgm:cxnLst>
    <dgm:cxn modelId="{31EF1C08-B895-8141-BC24-9A9AC18E0D34}" type="presOf" srcId="{C71FE9C8-7402-43D6-B166-1BE0AD499E70}" destId="{04D24070-C5AD-4960-B340-FA9AEA466B2A}" srcOrd="0" destOrd="0" presId="urn:microsoft.com/office/officeart/2005/8/layout/vList3"/>
    <dgm:cxn modelId="{32339B7E-6D44-4AFE-BB8A-83CB92496F72}" srcId="{26050B92-99BF-4D7F-8F80-EF09F5E98F85}" destId="{FDA902E2-B8B0-4DCB-BC69-5A4B577D7513}" srcOrd="2" destOrd="0" parTransId="{D5B66A04-4C1E-4945-A7EF-53F0961FFF97}" sibTransId="{F89D2895-B55D-42D5-B9E2-9E503FCC3F05}"/>
    <dgm:cxn modelId="{EDBA9961-B895-CF44-93BE-8092F56F4B1D}" type="presOf" srcId="{FDA902E2-B8B0-4DCB-BC69-5A4B577D7513}" destId="{2D86799A-05CC-401B-BBF4-E67CF5DDA49B}" srcOrd="0" destOrd="0" presId="urn:microsoft.com/office/officeart/2005/8/layout/vList3"/>
    <dgm:cxn modelId="{34002E12-DCC3-E845-AB28-51FCD0BE2354}" type="presOf" srcId="{26050B92-99BF-4D7F-8F80-EF09F5E98F85}" destId="{0B22B307-4526-443B-9A42-81D79AFD1157}" srcOrd="0" destOrd="0" presId="urn:microsoft.com/office/officeart/2005/8/layout/vList3"/>
    <dgm:cxn modelId="{569E55FE-89A1-475B-989C-BD90B83E4258}" srcId="{26050B92-99BF-4D7F-8F80-EF09F5E98F85}" destId="{F9C6EDE9-65C7-4CB2-941E-79F530106415}" srcOrd="3" destOrd="0" parTransId="{1CC7B99E-25A6-4F0B-9B00-F78D136C7677}" sibTransId="{D818AE27-FA7A-4968-B0CA-D631CFACE42E}"/>
    <dgm:cxn modelId="{2859C8B4-3E12-4C00-9DE9-5024D2262591}" srcId="{26050B92-99BF-4D7F-8F80-EF09F5E98F85}" destId="{11C1B68F-2BAD-4E8E-89BC-4D2BCA225C97}" srcOrd="0" destOrd="0" parTransId="{731B7DD7-488E-4381-B737-88092C5CA7EB}" sibTransId="{D29974BC-E990-482B-9AA1-2950350A5399}"/>
    <dgm:cxn modelId="{27F078E2-AC80-334D-86D2-6B773ADA901E}" type="presOf" srcId="{11C1B68F-2BAD-4E8E-89BC-4D2BCA225C97}" destId="{189BD17A-3684-481D-AFB5-6760AFF37984}" srcOrd="0" destOrd="0" presId="urn:microsoft.com/office/officeart/2005/8/layout/vList3"/>
    <dgm:cxn modelId="{25B1FAD0-265D-408E-9BCE-4173E7303B00}" srcId="{26050B92-99BF-4D7F-8F80-EF09F5E98F85}" destId="{C71FE9C8-7402-43D6-B166-1BE0AD499E70}" srcOrd="1" destOrd="0" parTransId="{F65981BC-5B52-464F-8E03-A25A9C5F9560}" sibTransId="{435FCA34-9AAC-4F28-B562-994CC4DC732D}"/>
    <dgm:cxn modelId="{9F16A0A6-1D44-874F-92DB-B3C461536A4E}" type="presOf" srcId="{F9C6EDE9-65C7-4CB2-941E-79F530106415}" destId="{A74DA06F-0F69-4F3F-9503-87E9BD4E63BA}" srcOrd="0" destOrd="0" presId="urn:microsoft.com/office/officeart/2005/8/layout/vList3"/>
    <dgm:cxn modelId="{9A1C5CCE-2697-C642-A67C-0E69C98222AD}" type="presParOf" srcId="{0B22B307-4526-443B-9A42-81D79AFD1157}" destId="{79513EFC-3111-4360-8E2B-F37BD60C5798}" srcOrd="0" destOrd="0" presId="urn:microsoft.com/office/officeart/2005/8/layout/vList3"/>
    <dgm:cxn modelId="{345399D4-F68E-D341-B45F-78AE9751135B}" type="presParOf" srcId="{79513EFC-3111-4360-8E2B-F37BD60C5798}" destId="{94D78BBC-F8F2-4D25-A4C6-675340A563A4}" srcOrd="0" destOrd="0" presId="urn:microsoft.com/office/officeart/2005/8/layout/vList3"/>
    <dgm:cxn modelId="{E33681E8-309E-4F4E-97BE-C3F9CF3C0FA2}" type="presParOf" srcId="{79513EFC-3111-4360-8E2B-F37BD60C5798}" destId="{189BD17A-3684-481D-AFB5-6760AFF37984}" srcOrd="1" destOrd="0" presId="urn:microsoft.com/office/officeart/2005/8/layout/vList3"/>
    <dgm:cxn modelId="{F6F85D0A-21B2-C64B-AD4B-1F5B41AF903E}" type="presParOf" srcId="{0B22B307-4526-443B-9A42-81D79AFD1157}" destId="{E0ED9BF9-DE17-41D2-9C65-09403ADEF1CE}" srcOrd="1" destOrd="0" presId="urn:microsoft.com/office/officeart/2005/8/layout/vList3"/>
    <dgm:cxn modelId="{6AF37BE2-94CF-464E-9858-3BEBAE42F8AA}" type="presParOf" srcId="{0B22B307-4526-443B-9A42-81D79AFD1157}" destId="{C2DF4FFD-2D44-4F96-8F2A-A25E90444FBE}" srcOrd="2" destOrd="0" presId="urn:microsoft.com/office/officeart/2005/8/layout/vList3"/>
    <dgm:cxn modelId="{08C8C7FA-9B20-7149-B505-15E1D617BA59}" type="presParOf" srcId="{C2DF4FFD-2D44-4F96-8F2A-A25E90444FBE}" destId="{FE998F67-CB01-4E30-B3B1-768269FDBEF0}" srcOrd="0" destOrd="0" presId="urn:microsoft.com/office/officeart/2005/8/layout/vList3"/>
    <dgm:cxn modelId="{3D91E64E-17C1-8E47-849C-B9EDE5BD7FAC}" type="presParOf" srcId="{C2DF4FFD-2D44-4F96-8F2A-A25E90444FBE}" destId="{04D24070-C5AD-4960-B340-FA9AEA466B2A}" srcOrd="1" destOrd="0" presId="urn:microsoft.com/office/officeart/2005/8/layout/vList3"/>
    <dgm:cxn modelId="{BA6217E8-23A9-474D-A1D8-584BE75851E4}" type="presParOf" srcId="{0B22B307-4526-443B-9A42-81D79AFD1157}" destId="{B5C9C72E-4593-40B0-B0D8-353080B2B2D1}" srcOrd="3" destOrd="0" presId="urn:microsoft.com/office/officeart/2005/8/layout/vList3"/>
    <dgm:cxn modelId="{90EB5970-CD08-4C4F-AD59-FEDFC37142DE}" type="presParOf" srcId="{0B22B307-4526-443B-9A42-81D79AFD1157}" destId="{E359B37E-11C4-44ED-B1C3-FE9174B9105F}" srcOrd="4" destOrd="0" presId="urn:microsoft.com/office/officeart/2005/8/layout/vList3"/>
    <dgm:cxn modelId="{E53B9BAD-4DE2-F14E-B5AB-F6FF21862639}" type="presParOf" srcId="{E359B37E-11C4-44ED-B1C3-FE9174B9105F}" destId="{D397F8F0-24EB-4DDD-AC5B-712AA2AB7A33}" srcOrd="0" destOrd="0" presId="urn:microsoft.com/office/officeart/2005/8/layout/vList3"/>
    <dgm:cxn modelId="{34433A44-8A38-0040-B919-CB0961D02C7C}" type="presParOf" srcId="{E359B37E-11C4-44ED-B1C3-FE9174B9105F}" destId="{2D86799A-05CC-401B-BBF4-E67CF5DDA49B}" srcOrd="1" destOrd="0" presId="urn:microsoft.com/office/officeart/2005/8/layout/vList3"/>
    <dgm:cxn modelId="{04F971E2-0977-FF41-BB97-6E0AAB6134F0}" type="presParOf" srcId="{0B22B307-4526-443B-9A42-81D79AFD1157}" destId="{9717A574-88FA-45AC-BEA4-80F0E8A0BB9B}" srcOrd="5" destOrd="0" presId="urn:microsoft.com/office/officeart/2005/8/layout/vList3"/>
    <dgm:cxn modelId="{97A2D315-B980-3249-AD1D-97A3AF2CE7E1}" type="presParOf" srcId="{0B22B307-4526-443B-9A42-81D79AFD1157}" destId="{4E76ECB1-9503-43F6-B6A7-7E67B3FAC720}" srcOrd="6" destOrd="0" presId="urn:microsoft.com/office/officeart/2005/8/layout/vList3"/>
    <dgm:cxn modelId="{8743E851-203F-334E-9433-AB14CB279D9E}" type="presParOf" srcId="{4E76ECB1-9503-43F6-B6A7-7E67B3FAC720}" destId="{C19BEAB0-DC14-4031-B37D-74CA48D6203F}" srcOrd="0" destOrd="0" presId="urn:microsoft.com/office/officeart/2005/8/layout/vList3"/>
    <dgm:cxn modelId="{00C36EE7-BA1D-9C46-910E-4613CD0871AA}" type="presParOf" srcId="{4E76ECB1-9503-43F6-B6A7-7E67B3FAC720}" destId="{A74DA06F-0F69-4F3F-9503-87E9BD4E63B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394CC-73C2-482F-9A4A-FDFB20B63E51}">
      <dsp:nvSpPr>
        <dsp:cNvPr id="0" name=""/>
        <dsp:cNvSpPr/>
      </dsp:nvSpPr>
      <dsp:spPr>
        <a:xfrm>
          <a:off x="0" y="685799"/>
          <a:ext cx="1448618" cy="57944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0-3</a:t>
          </a:r>
          <a:endParaRPr lang="en-US" sz="1800" b="1" kern="1200" dirty="0"/>
        </a:p>
      </dsp:txBody>
      <dsp:txXfrm>
        <a:off x="0" y="685799"/>
        <a:ext cx="1303756" cy="579447"/>
      </dsp:txXfrm>
    </dsp:sp>
    <dsp:sp modelId="{6A0D81D7-3B35-4FA3-B484-6470A49FD3B0}">
      <dsp:nvSpPr>
        <dsp:cNvPr id="0" name=""/>
        <dsp:cNvSpPr/>
      </dsp:nvSpPr>
      <dsp:spPr>
        <a:xfrm>
          <a:off x="1307840" y="700876"/>
          <a:ext cx="1448618" cy="57944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PreK</a:t>
          </a:r>
          <a:endParaRPr lang="en-US" sz="1800" b="1" kern="1200" dirty="0"/>
        </a:p>
      </dsp:txBody>
      <dsp:txXfrm>
        <a:off x="1597564" y="700876"/>
        <a:ext cx="869171" cy="579447"/>
      </dsp:txXfrm>
    </dsp:sp>
    <dsp:sp modelId="{4E34DDEF-ACB3-4E5E-BBC6-CEEC521D9991}">
      <dsp:nvSpPr>
        <dsp:cNvPr id="0" name=""/>
        <dsp:cNvSpPr/>
      </dsp:nvSpPr>
      <dsp:spPr>
        <a:xfrm>
          <a:off x="2611597" y="685799"/>
          <a:ext cx="1702648" cy="60960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Full Day K</a:t>
          </a:r>
          <a:endParaRPr lang="en-US" sz="1800" b="1" kern="1200" dirty="0"/>
        </a:p>
      </dsp:txBody>
      <dsp:txXfrm>
        <a:off x="2916398" y="685799"/>
        <a:ext cx="1093047" cy="609601"/>
      </dsp:txXfrm>
    </dsp:sp>
    <dsp:sp modelId="{A4F0635E-6393-4FD5-B8B8-312A214098BB}">
      <dsp:nvSpPr>
        <dsp:cNvPr id="0" name=""/>
        <dsp:cNvSpPr/>
      </dsp:nvSpPr>
      <dsp:spPr>
        <a:xfrm>
          <a:off x="4169383" y="700876"/>
          <a:ext cx="1448618" cy="57944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1</a:t>
          </a:r>
          <a:r>
            <a:rPr lang="en-US" sz="1800" b="1" kern="1200" baseline="30000" dirty="0" smtClean="0"/>
            <a:t>st</a:t>
          </a:r>
          <a:r>
            <a:rPr lang="en-US" sz="1800" b="1" kern="1200" dirty="0" smtClean="0"/>
            <a:t> Grade</a:t>
          </a:r>
          <a:endParaRPr lang="en-US" sz="1800" b="1" kern="1200" dirty="0"/>
        </a:p>
      </dsp:txBody>
      <dsp:txXfrm>
        <a:off x="4459107" y="700876"/>
        <a:ext cx="869171" cy="579447"/>
      </dsp:txXfrm>
    </dsp:sp>
    <dsp:sp modelId="{6478C0C2-3EC1-4F74-827D-AD1BCE8C41E7}">
      <dsp:nvSpPr>
        <dsp:cNvPr id="0" name=""/>
        <dsp:cNvSpPr/>
      </dsp:nvSpPr>
      <dsp:spPr>
        <a:xfrm>
          <a:off x="5473140" y="700876"/>
          <a:ext cx="1448618" cy="579447"/>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2nd Grade</a:t>
          </a:r>
          <a:endParaRPr lang="en-US" sz="2000" b="1" kern="1200" dirty="0"/>
        </a:p>
      </dsp:txBody>
      <dsp:txXfrm>
        <a:off x="5762864" y="700876"/>
        <a:ext cx="869171" cy="579447"/>
      </dsp:txXfrm>
    </dsp:sp>
    <dsp:sp modelId="{26A8D876-21A8-4932-B7A1-6CBC2B7353AE}">
      <dsp:nvSpPr>
        <dsp:cNvPr id="0" name=""/>
        <dsp:cNvSpPr/>
      </dsp:nvSpPr>
      <dsp:spPr>
        <a:xfrm>
          <a:off x="6776897" y="700876"/>
          <a:ext cx="1448618" cy="57944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3</a:t>
          </a:r>
          <a:r>
            <a:rPr lang="en-US" sz="1800" b="1" kern="1200" baseline="30000" dirty="0" smtClean="0"/>
            <a:t>rd</a:t>
          </a:r>
          <a:r>
            <a:rPr lang="en-US" sz="1800" b="1" kern="1200" dirty="0" smtClean="0"/>
            <a:t> Grade</a:t>
          </a:r>
          <a:endParaRPr lang="en-US" sz="1800" b="1" kern="1200" dirty="0"/>
        </a:p>
      </dsp:txBody>
      <dsp:txXfrm>
        <a:off x="7066621" y="700876"/>
        <a:ext cx="869171" cy="579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394CC-73C2-482F-9A4A-FDFB20B63E51}">
      <dsp:nvSpPr>
        <dsp:cNvPr id="0" name=""/>
        <dsp:cNvSpPr/>
      </dsp:nvSpPr>
      <dsp:spPr>
        <a:xfrm>
          <a:off x="0" y="691294"/>
          <a:ext cx="1422499" cy="56899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0-2</a:t>
          </a:r>
          <a:endParaRPr lang="en-US" sz="1800" b="1" kern="1200" dirty="0"/>
        </a:p>
      </dsp:txBody>
      <dsp:txXfrm>
        <a:off x="0" y="691294"/>
        <a:ext cx="1280249" cy="568999"/>
      </dsp:txXfrm>
    </dsp:sp>
    <dsp:sp modelId="{6A0D81D7-3B35-4FA3-B484-6470A49FD3B0}">
      <dsp:nvSpPr>
        <dsp:cNvPr id="0" name=""/>
        <dsp:cNvSpPr/>
      </dsp:nvSpPr>
      <dsp:spPr>
        <a:xfrm>
          <a:off x="1282447" y="706100"/>
          <a:ext cx="1574507" cy="56899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PreK</a:t>
          </a:r>
          <a:endParaRPr lang="en-US" sz="1800" b="1" kern="1200" dirty="0"/>
        </a:p>
      </dsp:txBody>
      <dsp:txXfrm>
        <a:off x="1566947" y="706100"/>
        <a:ext cx="1005508" cy="568999"/>
      </dsp:txXfrm>
    </dsp:sp>
    <dsp:sp modelId="{4E34DDEF-ACB3-4E5E-BBC6-CEEC521D9991}">
      <dsp:nvSpPr>
        <dsp:cNvPr id="0" name=""/>
        <dsp:cNvSpPr/>
      </dsp:nvSpPr>
      <dsp:spPr>
        <a:xfrm>
          <a:off x="2714705" y="691294"/>
          <a:ext cx="1671948" cy="59861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Full Day K</a:t>
          </a:r>
          <a:endParaRPr lang="en-US" sz="1800" b="1" kern="1200" dirty="0"/>
        </a:p>
      </dsp:txBody>
      <dsp:txXfrm>
        <a:off x="3014010" y="691294"/>
        <a:ext cx="1073338" cy="598610"/>
      </dsp:txXfrm>
    </dsp:sp>
    <dsp:sp modelId="{A4F0635E-6393-4FD5-B8B8-312A214098BB}">
      <dsp:nvSpPr>
        <dsp:cNvPr id="0" name=""/>
        <dsp:cNvSpPr/>
      </dsp:nvSpPr>
      <dsp:spPr>
        <a:xfrm>
          <a:off x="4244403" y="706100"/>
          <a:ext cx="1422499" cy="56899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1</a:t>
          </a:r>
          <a:r>
            <a:rPr lang="en-US" sz="1800" b="1" kern="1200" baseline="30000" dirty="0" smtClean="0"/>
            <a:t>st</a:t>
          </a:r>
          <a:r>
            <a:rPr lang="en-US" sz="1800" b="1" kern="1200" dirty="0" smtClean="0"/>
            <a:t> Grade</a:t>
          </a:r>
          <a:endParaRPr lang="en-US" sz="1800" b="1" kern="1200" dirty="0"/>
        </a:p>
      </dsp:txBody>
      <dsp:txXfrm>
        <a:off x="4528903" y="706100"/>
        <a:ext cx="853500" cy="568999"/>
      </dsp:txXfrm>
    </dsp:sp>
    <dsp:sp modelId="{6478C0C2-3EC1-4F74-827D-AD1BCE8C41E7}">
      <dsp:nvSpPr>
        <dsp:cNvPr id="0" name=""/>
        <dsp:cNvSpPr/>
      </dsp:nvSpPr>
      <dsp:spPr>
        <a:xfrm>
          <a:off x="5524653" y="706100"/>
          <a:ext cx="1422499" cy="568999"/>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2nd Grade</a:t>
          </a:r>
          <a:endParaRPr lang="en-US" sz="2000" b="1" kern="1200" dirty="0"/>
        </a:p>
      </dsp:txBody>
      <dsp:txXfrm>
        <a:off x="5809153" y="706100"/>
        <a:ext cx="853500" cy="568999"/>
      </dsp:txXfrm>
    </dsp:sp>
    <dsp:sp modelId="{26A8D876-21A8-4932-B7A1-6CBC2B7353AE}">
      <dsp:nvSpPr>
        <dsp:cNvPr id="0" name=""/>
        <dsp:cNvSpPr/>
      </dsp:nvSpPr>
      <dsp:spPr>
        <a:xfrm>
          <a:off x="6804902" y="706100"/>
          <a:ext cx="1422499" cy="56899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3</a:t>
          </a:r>
          <a:r>
            <a:rPr lang="en-US" sz="1800" b="1" kern="1200" baseline="30000" dirty="0" smtClean="0"/>
            <a:t>rd</a:t>
          </a:r>
          <a:r>
            <a:rPr lang="en-US" sz="1800" b="1" kern="1200" dirty="0" smtClean="0"/>
            <a:t> Grade</a:t>
          </a:r>
          <a:endParaRPr lang="en-US" sz="1800" b="1" kern="1200" dirty="0"/>
        </a:p>
      </dsp:txBody>
      <dsp:txXfrm>
        <a:off x="7089402" y="706100"/>
        <a:ext cx="853500" cy="568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BD17A-3684-481D-AFB5-6760AFF37984}">
      <dsp:nvSpPr>
        <dsp:cNvPr id="0" name=""/>
        <dsp:cNvSpPr/>
      </dsp:nvSpPr>
      <dsp:spPr>
        <a:xfrm rot="10800000">
          <a:off x="1740148" y="445"/>
          <a:ext cx="5827395" cy="1089384"/>
        </a:xfrm>
        <a:prstGeom prst="homePlat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88" tIns="114300" rIns="213360" bIns="114300" numCol="1" spcCol="1270" anchor="ctr" anchorCtr="0">
          <a:noAutofit/>
        </a:bodyPr>
        <a:lstStyle/>
        <a:p>
          <a:pPr lvl="0" algn="ctr" defTabSz="1333500">
            <a:lnSpc>
              <a:spcPct val="90000"/>
            </a:lnSpc>
            <a:spcBef>
              <a:spcPct val="0"/>
            </a:spcBef>
            <a:spcAft>
              <a:spcPct val="35000"/>
            </a:spcAft>
          </a:pPr>
          <a:r>
            <a:rPr lang="en-US" altLang="en-US" sz="3000" b="1" kern="1200" dirty="0" smtClean="0">
              <a:solidFill>
                <a:schemeClr val="tx1"/>
              </a:solidFill>
              <a:latin typeface="Calibri" pitchFamily="34" charset="0"/>
            </a:rPr>
            <a:t>Grades 1-3:  Foundation for Lifelong Learning</a:t>
          </a:r>
          <a:endParaRPr lang="en-US" sz="3000" b="1" kern="1200" dirty="0"/>
        </a:p>
      </dsp:txBody>
      <dsp:txXfrm rot="10800000">
        <a:off x="2012494" y="445"/>
        <a:ext cx="5555049" cy="1089384"/>
      </dsp:txXfrm>
    </dsp:sp>
    <dsp:sp modelId="{94D78BBC-F8F2-4D25-A4C6-675340A563A4}">
      <dsp:nvSpPr>
        <dsp:cNvPr id="0" name=""/>
        <dsp:cNvSpPr/>
      </dsp:nvSpPr>
      <dsp:spPr>
        <a:xfrm>
          <a:off x="1195456" y="445"/>
          <a:ext cx="1089384" cy="108938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24070-C5AD-4960-B340-FA9AEA466B2A}">
      <dsp:nvSpPr>
        <dsp:cNvPr id="0" name=""/>
        <dsp:cNvSpPr/>
      </dsp:nvSpPr>
      <dsp:spPr>
        <a:xfrm rot="10800000">
          <a:off x="1740148" y="1415020"/>
          <a:ext cx="5827395" cy="1089384"/>
        </a:xfrm>
        <a:prstGeom prst="homePlat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88" tIns="114300" rIns="21336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Full-day K: Universal Transition Year</a:t>
          </a:r>
          <a:endParaRPr lang="en-US" sz="3000" kern="1200" dirty="0"/>
        </a:p>
      </dsp:txBody>
      <dsp:txXfrm rot="10800000">
        <a:off x="2012494" y="1415020"/>
        <a:ext cx="5555049" cy="1089384"/>
      </dsp:txXfrm>
    </dsp:sp>
    <dsp:sp modelId="{FE998F67-CB01-4E30-B3B1-768269FDBEF0}">
      <dsp:nvSpPr>
        <dsp:cNvPr id="0" name=""/>
        <dsp:cNvSpPr/>
      </dsp:nvSpPr>
      <dsp:spPr>
        <a:xfrm>
          <a:off x="1195456" y="1415020"/>
          <a:ext cx="1089384" cy="108938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6799A-05CC-401B-BBF4-E67CF5DDA49B}">
      <dsp:nvSpPr>
        <dsp:cNvPr id="0" name=""/>
        <dsp:cNvSpPr/>
      </dsp:nvSpPr>
      <dsp:spPr>
        <a:xfrm rot="10800000">
          <a:off x="1740148" y="2829594"/>
          <a:ext cx="5827395" cy="1089384"/>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88" tIns="114300" rIns="21336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High-Quality </a:t>
          </a:r>
          <a:r>
            <a:rPr lang="en-US" sz="3000" b="1" kern="1200" dirty="0" err="1" smtClean="0">
              <a:solidFill>
                <a:schemeClr val="tx1"/>
              </a:solidFill>
            </a:rPr>
            <a:t>PreK</a:t>
          </a:r>
          <a:r>
            <a:rPr lang="en-US" sz="3000" b="1" kern="1200" dirty="0" smtClean="0">
              <a:solidFill>
                <a:schemeClr val="tx1"/>
              </a:solidFill>
            </a:rPr>
            <a:t>: Foundation for K-12 Education</a:t>
          </a:r>
          <a:endParaRPr lang="en-US" sz="3000" kern="1200" dirty="0"/>
        </a:p>
      </dsp:txBody>
      <dsp:txXfrm rot="10800000">
        <a:off x="2012494" y="2829594"/>
        <a:ext cx="5555049" cy="1089384"/>
      </dsp:txXfrm>
    </dsp:sp>
    <dsp:sp modelId="{D397F8F0-24EB-4DDD-AC5B-712AA2AB7A33}">
      <dsp:nvSpPr>
        <dsp:cNvPr id="0" name=""/>
        <dsp:cNvSpPr/>
      </dsp:nvSpPr>
      <dsp:spPr>
        <a:xfrm>
          <a:off x="1195456" y="2829594"/>
          <a:ext cx="1089384" cy="108938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4DA06F-0F69-4F3F-9503-87E9BD4E63BA}">
      <dsp:nvSpPr>
        <dsp:cNvPr id="0" name=""/>
        <dsp:cNvSpPr/>
      </dsp:nvSpPr>
      <dsp:spPr>
        <a:xfrm rot="10800000">
          <a:off x="1752619" y="4190995"/>
          <a:ext cx="5827395" cy="1089384"/>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88" tIns="114300" rIns="21336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Birth to 3: Crucial Brain Development</a:t>
          </a:r>
          <a:endParaRPr lang="en-US" sz="3000" kern="1200" dirty="0"/>
        </a:p>
      </dsp:txBody>
      <dsp:txXfrm rot="10800000">
        <a:off x="2024965" y="4190995"/>
        <a:ext cx="5555049" cy="1089384"/>
      </dsp:txXfrm>
    </dsp:sp>
    <dsp:sp modelId="{C19BEAB0-DC14-4031-B37D-74CA48D6203F}">
      <dsp:nvSpPr>
        <dsp:cNvPr id="0" name=""/>
        <dsp:cNvSpPr/>
      </dsp:nvSpPr>
      <dsp:spPr>
        <a:xfrm>
          <a:off x="1195456" y="4244168"/>
          <a:ext cx="1089384" cy="108938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2FEF6-5BE8-43C0-9ABF-59614790F2C4}" type="datetimeFigureOut">
              <a:rPr lang="en-US" smtClean="0"/>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23E9A-0135-4DB2-9263-1AF03F8DE509}" type="slidenum">
              <a:rPr lang="en-US" smtClean="0"/>
              <a:t>‹#›</a:t>
            </a:fld>
            <a:endParaRPr lang="en-US"/>
          </a:p>
        </p:txBody>
      </p:sp>
    </p:spTree>
    <p:extLst>
      <p:ext uri="{BB962C8B-B14F-4D97-AF65-F5344CB8AC3E}">
        <p14:creationId xmlns:p14="http://schemas.microsoft.com/office/powerpoint/2010/main" val="356701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B294B1-532D-42EE-BB4D-5D1E2A6A4CCC}" type="slidenum">
              <a:rPr lang="en-US" smtClean="0"/>
              <a:t>1</a:t>
            </a:fld>
            <a:endParaRPr lang="en-US" dirty="0"/>
          </a:p>
        </p:txBody>
      </p:sp>
    </p:spTree>
    <p:extLst>
      <p:ext uri="{BB962C8B-B14F-4D97-AF65-F5344CB8AC3E}">
        <p14:creationId xmlns:p14="http://schemas.microsoft.com/office/powerpoint/2010/main" val="26464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Alignment is a continuous process and requires shared vision, philosophy, values, and outcomes; collaboration and efficient use of resources; leadership and implementation teams at multiple levels; ongoing feedback and communication loops; data systems and supports; learning communities; and community engagement. </a:t>
            </a:r>
          </a:p>
          <a:p>
            <a:endParaRPr lang="en-US" altLang="en-US" b="0" dirty="0" smtClean="0"/>
          </a:p>
          <a:p>
            <a:r>
              <a:rPr lang="en-US" altLang="en-US" b="0" dirty="0" smtClean="0"/>
              <a:t>Demonstrating alignment between assessments,</a:t>
            </a:r>
            <a:r>
              <a:rPr lang="en-US" altLang="en-US" b="0" baseline="0" dirty="0" smtClean="0"/>
              <a:t> </a:t>
            </a:r>
            <a:r>
              <a:rPr lang="en-US" altLang="en-US" b="0" dirty="0" smtClean="0"/>
              <a:t>standards, instructional practices and curriculum requires the identification of the </a:t>
            </a:r>
            <a:r>
              <a:rPr lang="en-US" altLang="en-US" b="0" i="1" dirty="0" smtClean="0"/>
              <a:t>purpose</a:t>
            </a:r>
            <a:r>
              <a:rPr lang="en-US" altLang="en-US" b="0" dirty="0" smtClean="0"/>
              <a:t> of each assessment and the </a:t>
            </a:r>
            <a:r>
              <a:rPr lang="en-US" altLang="en-US" b="0" i="1" dirty="0" smtClean="0"/>
              <a:t>population</a:t>
            </a:r>
            <a:r>
              <a:rPr lang="en-US" altLang="en-US" b="0" dirty="0" smtClean="0"/>
              <a:t> for which the assessment is being administered. For instance, purposes could include: establishing a baseline; measuring growth and development; or demonstrating mastery. </a:t>
            </a:r>
          </a:p>
          <a:p>
            <a:endParaRPr lang="en-US" altLang="en-US" b="0" dirty="0" smtClean="0"/>
          </a:p>
          <a:p>
            <a:r>
              <a:rPr lang="en-US" altLang="en-US" b="0" dirty="0" smtClean="0"/>
              <a:t>When appropriately aligned, standards and assessments provide common expectations for students and educators.</a:t>
            </a:r>
          </a:p>
          <a:p>
            <a:endParaRPr lang="en-US" altLang="en-US" b="0" dirty="0" smtClean="0"/>
          </a:p>
          <a:p>
            <a:pPr lvl="0"/>
            <a:r>
              <a:rPr lang="en-US" sz="1200" kern="1200" dirty="0" smtClean="0">
                <a:solidFill>
                  <a:schemeClr val="tx1"/>
                </a:solidFill>
                <a:effectLst/>
                <a:latin typeface="+mn-lt"/>
                <a:ea typeface="+mn-ea"/>
                <a:cs typeface="+mn-cs"/>
              </a:rPr>
              <a:t>State agency coordination – State agency staff meet regularly about Early Learning Scholarships, Parent Aware, Child Care Assistance and other tools that provide families with information and resources to access high-quality early care and education programs, in order to make sure these tools are aligned and to facilitate coordination at the local level.</a:t>
            </a: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Coordination of Early Learning Scholarships and Parent Aware – DHS works with Child Care Aware agencies across the state to let programs and families know how participation in Parent Aware helps them access Scholarships.</a:t>
            </a: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Coordination of Early Learning Scholarships and Child Care Assistance – Because Early Learning Scholarships can be used together with Child Care Assistance to meet the needs of low-income families trying to access high-quality early care and education programs, DHS provides information to county staff administering Child Care Assistance describing how scholarships may be used to help a family receiving Child Care Assistance.</a:t>
            </a:r>
          </a:p>
          <a:p>
            <a:endParaRPr lang="en-US" altLang="en-US" b="0" dirty="0" smtClean="0"/>
          </a:p>
          <a:p>
            <a:r>
              <a:rPr lang="en-US" altLang="en-US" b="0" dirty="0" smtClean="0"/>
              <a:t> </a:t>
            </a:r>
          </a:p>
        </p:txBody>
      </p:sp>
      <p:sp>
        <p:nvSpPr>
          <p:cNvPr id="4" name="Slide Number Placeholder 3"/>
          <p:cNvSpPr>
            <a:spLocks noGrp="1"/>
          </p:cNvSpPr>
          <p:nvPr>
            <p:ph type="sldNum" sz="quarter" idx="5"/>
          </p:nvPr>
        </p:nvSpPr>
        <p:spPr/>
        <p:txBody>
          <a:bodyPr/>
          <a:lstStyle/>
          <a:p>
            <a:pPr>
              <a:defRPr/>
            </a:pPr>
            <a:fld id="{63E60654-E82E-41D9-B508-C55F69A38C1F}" type="slidenum">
              <a:rPr lang="en-US" smtClean="0"/>
              <a:pPr>
                <a:defRPr/>
              </a:pPr>
              <a:t>10</a:t>
            </a:fld>
            <a:endParaRPr lang="en-US" dirty="0"/>
          </a:p>
        </p:txBody>
      </p:sp>
    </p:spTree>
    <p:extLst>
      <p:ext uri="{BB962C8B-B14F-4D97-AF65-F5344CB8AC3E}">
        <p14:creationId xmlns:p14="http://schemas.microsoft.com/office/powerpoint/2010/main" val="13549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more than ever, leaders, educators, and policy makers understand the significance of early childhood education and the need to support a seamless continuum of learning for children coming from a high-quality early childhood learning setting to the early grades, or from prenatal through grade three (P-3).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Building successful prenatal through grade three (P-3) alignment of learning and developmental systems that interface with comprehensive programs and services is an essential investment to ensure that children who are at risk of beginning their primary education years behind their peers have a chance to learn on equal footing.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P-3 alignment can be effectively supported by “linked” policies that help forge connections between the infant and toddler and early childhood community and K-3 systems to address the common goal of closing the readiness gap before it comes an achievement gap, which often persists throughout a child’s learning or academic career.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Meeting the developmental and social-emotional needs of young children is as much about building a strong foundation for lifelong physical and mental health as it is about enhancing school readiness.  The first 1100 days of life (and even before birth) are critical with 80 percent of brain development occurring before age three.  Brain growth is highly dependent on a child’s early relationships and environmental experiences. </a:t>
            </a:r>
            <a:endParaRPr lang="en-US" dirty="0"/>
          </a:p>
        </p:txBody>
      </p:sp>
      <p:sp>
        <p:nvSpPr>
          <p:cNvPr id="4" name="Slide Number Placeholder 3"/>
          <p:cNvSpPr>
            <a:spLocks noGrp="1"/>
          </p:cNvSpPr>
          <p:nvPr>
            <p:ph type="sldNum" sz="quarter" idx="10"/>
          </p:nvPr>
        </p:nvSpPr>
        <p:spPr/>
        <p:txBody>
          <a:bodyPr/>
          <a:lstStyle/>
          <a:p>
            <a:pPr>
              <a:defRPr/>
            </a:pPr>
            <a:fld id="{B52B7416-3FF9-402E-B102-1BA3A952E6CD}" type="slidenum">
              <a:rPr lang="en-US" smtClean="0"/>
              <a:pPr>
                <a:defRPr/>
              </a:pPr>
              <a:t>11</a:t>
            </a:fld>
            <a:endParaRPr lang="en-US"/>
          </a:p>
        </p:txBody>
      </p:sp>
    </p:spTree>
    <p:extLst>
      <p:ext uri="{BB962C8B-B14F-4D97-AF65-F5344CB8AC3E}">
        <p14:creationId xmlns:p14="http://schemas.microsoft.com/office/powerpoint/2010/main" val="61808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E8007C-9E36-40D4-B817-430F8792F18D}" type="slidenum">
              <a:rPr lang="en-US"/>
              <a:pPr>
                <a:defRPr/>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628650" lvl="1" indent="-171450">
              <a:buFont typeface="Arial" panose="020B0604020202020204" pitchFamily="34" charset="0"/>
              <a:buChar char="•"/>
            </a:pPr>
            <a:r>
              <a:rPr lang="en-US" b="1" dirty="0" smtClean="0"/>
              <a:t>More comprehensive </a:t>
            </a:r>
            <a:r>
              <a:rPr lang="en-US" dirty="0" smtClean="0"/>
              <a:t>than Minnesota’s current Help Me Grow initiative</a:t>
            </a:r>
          </a:p>
          <a:p>
            <a:pPr marL="628650" lvl="1" indent="-171450">
              <a:buFont typeface="Arial" panose="020B0604020202020204" pitchFamily="34" charset="0"/>
              <a:buChar char="•"/>
            </a:pPr>
            <a:endParaRPr lang="en-US" b="1" dirty="0" smtClean="0"/>
          </a:p>
          <a:p>
            <a:pPr marL="628650" lvl="1" indent="-171450">
              <a:buFont typeface="Arial" panose="020B0604020202020204" pitchFamily="34" charset="0"/>
              <a:buChar char="•"/>
            </a:pPr>
            <a:r>
              <a:rPr lang="en-US" b="1" dirty="0" smtClean="0"/>
              <a:t>Upstream focus: </a:t>
            </a:r>
            <a:r>
              <a:rPr lang="en-US" dirty="0" smtClean="0"/>
              <a:t>Connect to services that promote healthy development –  even if not eligible for special education services-get children and families services before they need special education</a:t>
            </a:r>
            <a:r>
              <a:rPr lang="en-US" baseline="0" dirty="0" smtClean="0"/>
              <a:t> or more costly interventions in child </a:t>
            </a:r>
            <a:endParaRPr lang="en-US" dirty="0" smtClean="0"/>
          </a:p>
          <a:p>
            <a:pPr marL="171450" indent="-171450">
              <a:buFont typeface="Arial" panose="020B0604020202020204" pitchFamily="34" charset="0"/>
              <a:buChar char="•"/>
            </a:pPr>
            <a:endParaRPr lang="en-US" dirty="0" smtClean="0">
              <a:ea typeface="Geneva"/>
              <a:cs typeface="Geneva"/>
            </a:endParaRPr>
          </a:p>
        </p:txBody>
      </p:sp>
    </p:spTree>
    <p:extLst>
      <p:ext uri="{BB962C8B-B14F-4D97-AF65-F5344CB8AC3E}">
        <p14:creationId xmlns:p14="http://schemas.microsoft.com/office/powerpoint/2010/main" val="2084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5792D0B-6326-4A1B-8B2D-7E0B284D848D}" type="slidenum">
              <a:rPr lang="en-US" smtClean="0"/>
              <a:t>15</a:t>
            </a:fld>
            <a:endParaRPr lang="en-US" dirty="0"/>
          </a:p>
        </p:txBody>
      </p:sp>
    </p:spTree>
    <p:extLst>
      <p:ext uri="{BB962C8B-B14F-4D97-AF65-F5344CB8AC3E}">
        <p14:creationId xmlns:p14="http://schemas.microsoft.com/office/powerpoint/2010/main" val="163215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5792D0B-6326-4A1B-8B2D-7E0B284D848D}" type="slidenum">
              <a:rPr lang="en-US" smtClean="0"/>
              <a:t>16</a:t>
            </a:fld>
            <a:endParaRPr lang="en-US" dirty="0"/>
          </a:p>
        </p:txBody>
      </p:sp>
    </p:spTree>
    <p:extLst>
      <p:ext uri="{BB962C8B-B14F-4D97-AF65-F5344CB8AC3E}">
        <p14:creationId xmlns:p14="http://schemas.microsoft.com/office/powerpoint/2010/main" val="163215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5792D0B-6326-4A1B-8B2D-7E0B284D848D}" type="slidenum">
              <a:rPr lang="en-US" smtClean="0"/>
              <a:t>18</a:t>
            </a:fld>
            <a:endParaRPr lang="en-US" dirty="0"/>
          </a:p>
        </p:txBody>
      </p:sp>
    </p:spTree>
    <p:extLst>
      <p:ext uri="{BB962C8B-B14F-4D97-AF65-F5344CB8AC3E}">
        <p14:creationId xmlns:p14="http://schemas.microsoft.com/office/powerpoint/2010/main" val="163215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05792D0B-6326-4A1B-8B2D-7E0B284D848D}" type="slidenum">
              <a:rPr lang="en-US" smtClean="0"/>
              <a:t>19</a:t>
            </a:fld>
            <a:endParaRPr lang="en-US" dirty="0"/>
          </a:p>
        </p:txBody>
      </p:sp>
    </p:spTree>
    <p:extLst>
      <p:ext uri="{BB962C8B-B14F-4D97-AF65-F5344CB8AC3E}">
        <p14:creationId xmlns:p14="http://schemas.microsoft.com/office/powerpoint/2010/main" val="163215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INTERAGENCY: MDH certifies</a:t>
            </a:r>
            <a:r>
              <a:rPr lang="en-US" baseline="0" dirty="0" smtClean="0"/>
              <a:t> the </a:t>
            </a:r>
            <a:r>
              <a:rPr lang="en-US" dirty="0" smtClean="0"/>
              <a:t>Psychiatric</a:t>
            </a:r>
            <a:r>
              <a:rPr lang="en-US" baseline="0" dirty="0" smtClean="0"/>
              <a:t> Residential Treatment Facilities (PRTFs)</a:t>
            </a:r>
            <a:endParaRPr lang="en-US" dirty="0"/>
          </a:p>
        </p:txBody>
      </p:sp>
      <p:sp>
        <p:nvSpPr>
          <p:cNvPr id="4" name="Slide Number Placeholder 3"/>
          <p:cNvSpPr>
            <a:spLocks noGrp="1"/>
          </p:cNvSpPr>
          <p:nvPr>
            <p:ph type="sldNum" sz="quarter" idx="10"/>
          </p:nvPr>
        </p:nvSpPr>
        <p:spPr/>
        <p:txBody>
          <a:bodyPr/>
          <a:lstStyle/>
          <a:p>
            <a:fld id="{05792D0B-6326-4A1B-8B2D-7E0B284D848D}" type="slidenum">
              <a:rPr lang="en-US" smtClean="0"/>
              <a:t>20</a:t>
            </a:fld>
            <a:endParaRPr lang="en-US" dirty="0"/>
          </a:p>
        </p:txBody>
      </p:sp>
    </p:spTree>
    <p:extLst>
      <p:ext uri="{BB962C8B-B14F-4D97-AF65-F5344CB8AC3E}">
        <p14:creationId xmlns:p14="http://schemas.microsoft.com/office/powerpoint/2010/main" val="1632155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DC7F03-056B-4788-8608-82C8FB2C8C77}" type="slidenum">
              <a:rPr lang="en-US" altLang="en-US" smtClean="0">
                <a:latin typeface="Arial" charset="0"/>
              </a:rPr>
              <a:pPr eaLnBrk="1" hangingPunct="1">
                <a:spcBef>
                  <a:spcPct val="0"/>
                </a:spcBef>
              </a:pPr>
              <a:t>23</a:t>
            </a:fld>
            <a:endParaRPr lang="en-US" altLang="en-US" smtClean="0">
              <a:latin typeface="Arial" charset="0"/>
            </a:endParaRPr>
          </a:p>
        </p:txBody>
      </p:sp>
    </p:spTree>
    <p:extLst>
      <p:ext uri="{BB962C8B-B14F-4D97-AF65-F5344CB8AC3E}">
        <p14:creationId xmlns:p14="http://schemas.microsoft.com/office/powerpoint/2010/main" val="163262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B294B1-532D-42EE-BB4D-5D1E2A6A4CCC}" type="slidenum">
              <a:rPr lang="en-US" smtClean="0"/>
              <a:t>27</a:t>
            </a:fld>
            <a:endParaRPr lang="en-US" dirty="0"/>
          </a:p>
        </p:txBody>
      </p:sp>
    </p:spTree>
    <p:extLst>
      <p:ext uri="{BB962C8B-B14F-4D97-AF65-F5344CB8AC3E}">
        <p14:creationId xmlns:p14="http://schemas.microsoft.com/office/powerpoint/2010/main" val="26464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Governor has</a:t>
            </a:r>
            <a:r>
              <a:rPr lang="en-US" altLang="en-US" baseline="0" dirty="0" smtClean="0"/>
              <a:t> clearly articulated the value he places on making investments in early childhood, as a lever to transform the future of our state; this budget proposal strongly reflects that value.</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591BBE-7121-4F4E-8BD4-CFB30CAB34D3}" type="slidenum">
              <a:rPr lang="en-US" altLang="en-US" smtClean="0">
                <a:solidFill>
                  <a:srgbClr val="000000"/>
                </a:solidFill>
                <a:latin typeface="Gill Sans" charset="0"/>
              </a:rPr>
              <a:pPr algn="r" eaLnBrk="1" hangingPunct="1">
                <a:spcBef>
                  <a:spcPct val="0"/>
                </a:spcBef>
              </a:pPr>
              <a:t>2</a:t>
            </a:fld>
            <a:endParaRPr lang="en-US" altLang="en-US" dirty="0" smtClean="0">
              <a:solidFill>
                <a:srgbClr val="000000"/>
              </a:solidFill>
              <a:latin typeface="Gill Sans" charset="0"/>
            </a:endParaRPr>
          </a:p>
        </p:txBody>
      </p:sp>
    </p:spTree>
    <p:extLst>
      <p:ext uri="{BB962C8B-B14F-4D97-AF65-F5344CB8AC3E}">
        <p14:creationId xmlns:p14="http://schemas.microsoft.com/office/powerpoint/2010/main" val="18480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a:t>
            </a:r>
            <a:r>
              <a:rPr lang="en-US" altLang="en-US" baseline="0" dirty="0" smtClean="0"/>
              <a:t> Charge: Do better for MN children and families, working together, than we can working separately.</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591BBE-7121-4F4E-8BD4-CFB30CAB34D3}" type="slidenum">
              <a:rPr lang="en-US" altLang="en-US" smtClean="0">
                <a:solidFill>
                  <a:srgbClr val="000000"/>
                </a:solidFill>
                <a:latin typeface="Gill Sans" charset="0"/>
              </a:rPr>
              <a:pPr algn="r" eaLnBrk="1" hangingPunct="1">
                <a:spcBef>
                  <a:spcPct val="0"/>
                </a:spcBef>
              </a:pPr>
              <a:t>3</a:t>
            </a:fld>
            <a:endParaRPr lang="en-US" altLang="en-US" dirty="0" smtClean="0">
              <a:solidFill>
                <a:srgbClr val="000000"/>
              </a:solidFill>
              <a:latin typeface="Gill Sans" charset="0"/>
            </a:endParaRPr>
          </a:p>
        </p:txBody>
      </p:sp>
    </p:spTree>
    <p:extLst>
      <p:ext uri="{BB962C8B-B14F-4D97-AF65-F5344CB8AC3E}">
        <p14:creationId xmlns:p14="http://schemas.microsoft.com/office/powerpoint/2010/main" val="41277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2013 to 2014, the number of rated non-accredited Family Child Care programs increased by nearly 150%, and the number of rated non-accredited Child Care Centers increased by nearly 100%.</a:t>
            </a:r>
          </a:p>
          <a:p>
            <a:endParaRPr lang="en-US" dirty="0" smtClean="0"/>
          </a:p>
          <a:p>
            <a:r>
              <a:rPr lang="en-US" dirty="0" smtClean="0"/>
              <a:t>We’ve invested a lot in recent</a:t>
            </a:r>
            <a:r>
              <a:rPr lang="en-US" baseline="0" dirty="0" smtClean="0"/>
              <a:t> years, and we’ve developed some amazing momentum for children and families!</a:t>
            </a:r>
          </a:p>
          <a:p>
            <a:r>
              <a:rPr lang="en-US" baseline="0" dirty="0" smtClean="0"/>
              <a:t>We’re well poised to continue! …</a:t>
            </a:r>
            <a:endParaRPr lang="en-US" dirty="0"/>
          </a:p>
        </p:txBody>
      </p:sp>
      <p:sp>
        <p:nvSpPr>
          <p:cNvPr id="4" name="Slide Number Placeholder 3"/>
          <p:cNvSpPr>
            <a:spLocks noGrp="1"/>
          </p:cNvSpPr>
          <p:nvPr>
            <p:ph type="sldNum" sz="quarter" idx="10"/>
          </p:nvPr>
        </p:nvSpPr>
        <p:spPr/>
        <p:txBody>
          <a:bodyPr/>
          <a:lstStyle/>
          <a:p>
            <a:fld id="{21B294B1-532D-42EE-BB4D-5D1E2A6A4CCC}" type="slidenum">
              <a:rPr lang="en-US" smtClean="0"/>
              <a:t>4</a:t>
            </a:fld>
            <a:endParaRPr lang="en-US"/>
          </a:p>
        </p:txBody>
      </p:sp>
    </p:spTree>
    <p:extLst>
      <p:ext uri="{BB962C8B-B14F-4D97-AF65-F5344CB8AC3E}">
        <p14:creationId xmlns:p14="http://schemas.microsoft.com/office/powerpoint/2010/main" val="382253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593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30 percent of children enrolled in MHCP received preventive dental services during FFY 2012 compared with 43 percent of Medicaid enrolled children nationwide aged 1-20</a:t>
            </a:r>
          </a:p>
          <a:p>
            <a:endParaRPr lang="en-US" dirty="0"/>
          </a:p>
        </p:txBody>
      </p:sp>
    </p:spTree>
    <p:extLst>
      <p:ext uri="{BB962C8B-B14F-4D97-AF65-F5344CB8AC3E}">
        <p14:creationId xmlns:p14="http://schemas.microsoft.com/office/powerpoint/2010/main" val="359573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028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problem really isn’t any one of those challenges I just showed you, but the cumulative effect they have on each other…</a:t>
            </a:r>
          </a:p>
          <a:p>
            <a:endParaRPr lang="en-US" baseline="0" dirty="0" smtClean="0"/>
          </a:p>
          <a:p>
            <a:r>
              <a:rPr lang="en-US" baseline="0" dirty="0" smtClean="0"/>
              <a:t>The foundational understanding behind the proposals we’re about to present to you to day is that:</a:t>
            </a:r>
          </a:p>
          <a:p>
            <a:endParaRPr lang="en-US" baseline="0" dirty="0" smtClean="0"/>
          </a:p>
          <a:p>
            <a:r>
              <a:rPr lang="en-US" baseline="0" dirty="0" smtClean="0"/>
              <a:t>The impacts of economic disparities and education disparities in our state form a vicious cycle that threaten our state’s future economic vitality and can only be reversed through a robust portfolio of coordinated, interagency, interdisciplinary investments.</a:t>
            </a:r>
          </a:p>
        </p:txBody>
      </p:sp>
    </p:spTree>
    <p:extLst>
      <p:ext uri="{BB962C8B-B14F-4D97-AF65-F5344CB8AC3E}">
        <p14:creationId xmlns:p14="http://schemas.microsoft.com/office/powerpoint/2010/main" val="120996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we desire/ envision for MN children:</a:t>
            </a:r>
          </a:p>
          <a:p>
            <a:pPr marL="171450" indent="-171450">
              <a:buFont typeface="Arial" panose="020B0604020202020204" pitchFamily="34" charset="0"/>
              <a:buChar char="•"/>
            </a:pPr>
            <a:r>
              <a:rPr lang="en-US" altLang="en-US" dirty="0" smtClean="0"/>
              <a:t>Access to high quality early </a:t>
            </a:r>
            <a:r>
              <a:rPr lang="en-US" altLang="en-US" baseline="0" dirty="0" smtClean="0"/>
              <a:t>care environments that are using research-based best practices to ensure that children are learning and on track to be ready for Kindergarten and reading by third grade;</a:t>
            </a:r>
          </a:p>
          <a:p>
            <a:pPr marL="171450" indent="-171450">
              <a:buFont typeface="Arial" panose="020B0604020202020204" pitchFamily="34" charset="0"/>
              <a:buChar char="•"/>
            </a:pPr>
            <a:r>
              <a:rPr lang="en-US" altLang="en-US" baseline="0" dirty="0" smtClean="0"/>
              <a:t>A safe, stable &amp; secure home and community environment; and</a:t>
            </a:r>
          </a:p>
          <a:p>
            <a:pPr marL="171450" indent="-171450">
              <a:buFont typeface="Arial" panose="020B0604020202020204" pitchFamily="34" charset="0"/>
              <a:buChar char="•"/>
            </a:pPr>
            <a:r>
              <a:rPr lang="en-US" altLang="en-US" baseline="0" dirty="0" smtClean="0"/>
              <a:t>Every opportunity possible to grow up healthy, so they can stick around to enjoy the long, productive life we’re putting them on the path towards!</a:t>
            </a:r>
          </a:p>
          <a:p>
            <a:endParaRPr lang="en-US" altLang="en-US" dirty="0" smtClean="0"/>
          </a:p>
          <a:p>
            <a:r>
              <a:rPr lang="en-US" altLang="en-US" dirty="0" smtClean="0"/>
              <a:t>These all must work together</a:t>
            </a:r>
            <a:r>
              <a:rPr lang="en-US" altLang="en-US" baseline="0" dirty="0" smtClean="0"/>
              <a:t> – if we seek to “educate” our children we must also build a system that addresses whether or not those children have eaten today, or go home to a homeless shelter after school.</a:t>
            </a:r>
          </a:p>
          <a:p>
            <a:endParaRPr lang="en-US" altLang="en-US" baseline="0" dirty="0" smtClean="0"/>
          </a:p>
          <a:p>
            <a:r>
              <a:rPr lang="en-US" altLang="en-US" baseline="0" dirty="0" smtClean="0"/>
              <a:t>Because these are such overlapping and interdependent goals, you’ll see we have trouble cleanly fitting our proposals neatly into ONLY one bucket or another – that’s a good thing.  Everything we do must promote all of these goals; that’s the thinking behind this portfolio of investments.</a:t>
            </a: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9E2E894-89DE-467B-AE61-DFBCDDE79CA0}" type="slidenum">
              <a:rPr lang="en-US" altLang="en-US" smtClean="0">
                <a:solidFill>
                  <a:srgbClr val="000000"/>
                </a:solidFill>
                <a:latin typeface="Gill Sans" charset="0"/>
              </a:rPr>
              <a:pPr algn="r" eaLnBrk="1" hangingPunct="1">
                <a:spcBef>
                  <a:spcPct val="0"/>
                </a:spcBef>
              </a:pPr>
              <a:t>9</a:t>
            </a:fld>
            <a:endParaRPr lang="en-US" altLang="en-US" dirty="0" smtClean="0">
              <a:solidFill>
                <a:srgbClr val="000000"/>
              </a:solidFill>
              <a:latin typeface="Gill Sans" charset="0"/>
            </a:endParaRPr>
          </a:p>
        </p:txBody>
      </p:sp>
    </p:spTree>
    <p:extLst>
      <p:ext uri="{BB962C8B-B14F-4D97-AF65-F5344CB8AC3E}">
        <p14:creationId xmlns:p14="http://schemas.microsoft.com/office/powerpoint/2010/main" val="98290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3DB92-6EF9-4F15-AA32-89CE7CD0E93E}" type="datetimeFigureOut">
              <a:rPr lang="en-US" smtClean="0"/>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352574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3DB92-6EF9-4F15-AA32-89CE7CD0E93E}" type="datetimeFigureOut">
              <a:rPr lang="en-US" smtClean="0"/>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37483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3DB92-6EF9-4F15-AA32-89CE7CD0E93E}" type="datetimeFigureOut">
              <a:rPr lang="en-US" smtClean="0"/>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115001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726" y="6248549"/>
            <a:ext cx="1295921" cy="4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75" y="6172646"/>
            <a:ext cx="856133" cy="53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6275" y="6172647"/>
            <a:ext cx="1143000" cy="53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202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6248400"/>
            <a:ext cx="1295400" cy="40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6172200"/>
            <a:ext cx="855851"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6200" y="6172200"/>
            <a:ext cx="1143000" cy="53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41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3DB92-6EF9-4F15-AA32-89CE7CD0E93E}" type="datetimeFigureOut">
              <a:rPr lang="en-US" smtClean="0"/>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10016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3DB92-6EF9-4F15-AA32-89CE7CD0E93E}" type="datetimeFigureOut">
              <a:rPr lang="en-US" smtClean="0"/>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69672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3DB92-6EF9-4F15-AA32-89CE7CD0E93E}" type="datetimeFigureOut">
              <a:rPr lang="en-US" smtClean="0"/>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286322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3DB92-6EF9-4F15-AA32-89CE7CD0E93E}" type="datetimeFigureOut">
              <a:rPr lang="en-US" smtClean="0"/>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101272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3DB92-6EF9-4F15-AA32-89CE7CD0E93E}" type="datetimeFigureOut">
              <a:rPr lang="en-US" smtClean="0"/>
              <a:t>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35098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3DB92-6EF9-4F15-AA32-89CE7CD0E93E}" type="datetimeFigureOut">
              <a:rPr lang="en-US" smtClean="0"/>
              <a:t>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8E3CE-194E-4805-B25D-651C8BA53C8A}" type="slidenum">
              <a:rPr lang="en-US" smtClean="0"/>
              <a:t>‹#›</a:t>
            </a:fld>
            <a:endParaRPr lang="en-US"/>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726" y="6248549"/>
            <a:ext cx="1295921" cy="4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75" y="6172646"/>
            <a:ext cx="856133" cy="53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6275" y="6172647"/>
            <a:ext cx="1143000" cy="53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8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3DB92-6EF9-4F15-AA32-89CE7CD0E93E}" type="datetimeFigureOut">
              <a:rPr lang="en-US" smtClean="0"/>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10313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3DB92-6EF9-4F15-AA32-89CE7CD0E93E}" type="datetimeFigureOut">
              <a:rPr lang="en-US" smtClean="0"/>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E3CE-194E-4805-B25D-651C8BA53C8A}" type="slidenum">
              <a:rPr lang="en-US" smtClean="0"/>
              <a:t>‹#›</a:t>
            </a:fld>
            <a:endParaRPr lang="en-US"/>
          </a:p>
        </p:txBody>
      </p:sp>
    </p:spTree>
    <p:extLst>
      <p:ext uri="{BB962C8B-B14F-4D97-AF65-F5344CB8AC3E}">
        <p14:creationId xmlns:p14="http://schemas.microsoft.com/office/powerpoint/2010/main" val="14334235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3DB92-6EF9-4F15-AA32-89CE7CD0E93E}" type="datetimeFigureOut">
              <a:rPr lang="en-US" smtClean="0"/>
              <a:t>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8E3CE-194E-4805-B25D-651C8BA53C8A}" type="slidenum">
              <a:rPr lang="en-US" smtClean="0"/>
              <a:t>‹#›</a:t>
            </a:fld>
            <a:endParaRPr lang="en-US"/>
          </a:p>
        </p:txBody>
      </p:sp>
    </p:spTree>
    <p:extLst>
      <p:ext uri="{BB962C8B-B14F-4D97-AF65-F5344CB8AC3E}">
        <p14:creationId xmlns:p14="http://schemas.microsoft.com/office/powerpoint/2010/main" val="258872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9221"/>
            <a:ext cx="8204200" cy="4888179"/>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Lst>
        </p:spPr>
      </p:pic>
    </p:spTree>
    <p:extLst>
      <p:ext uri="{BB962C8B-B14F-4D97-AF65-F5344CB8AC3E}">
        <p14:creationId xmlns:p14="http://schemas.microsoft.com/office/powerpoint/2010/main" val="4003543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t>P-3 Alignment </a:t>
            </a:r>
            <a:r>
              <a:rPr lang="en-US" altLang="en-US" dirty="0"/>
              <a:t>M</a:t>
            </a:r>
            <a:r>
              <a:rPr lang="en-US" altLang="en-US" dirty="0" smtClean="0"/>
              <a:t>ust </a:t>
            </a:r>
            <a:r>
              <a:rPr lang="en-US" altLang="en-US" dirty="0"/>
              <a:t>E</a:t>
            </a:r>
            <a:r>
              <a:rPr lang="en-US" altLang="en-US" dirty="0" smtClean="0"/>
              <a:t>xist </a:t>
            </a:r>
            <a:r>
              <a:rPr lang="en-US" altLang="en-US" i="1" dirty="0" smtClean="0"/>
              <a:t>Within</a:t>
            </a:r>
            <a:r>
              <a:rPr lang="en-US" altLang="en-US" dirty="0" smtClean="0"/>
              <a:t> Each</a:t>
            </a:r>
            <a:r>
              <a:rPr lang="en-US" altLang="en-US" i="1" dirty="0" smtClean="0"/>
              <a:t> </a:t>
            </a:r>
            <a:r>
              <a:rPr lang="en-US" altLang="en-US" dirty="0" smtClean="0"/>
              <a:t>Age</a:t>
            </a:r>
            <a:r>
              <a:rPr lang="en-US" altLang="en-US" i="1" dirty="0" smtClean="0"/>
              <a:t>/</a:t>
            </a:r>
            <a:r>
              <a:rPr lang="en-US" altLang="en-US" dirty="0" smtClean="0"/>
              <a:t>Grade Level and </a:t>
            </a:r>
            <a:r>
              <a:rPr lang="en-US" altLang="en-US" i="1" dirty="0" smtClean="0"/>
              <a:t>Across </a:t>
            </a:r>
            <a:r>
              <a:rPr lang="en-US" altLang="en-US" dirty="0" smtClean="0"/>
              <a:t>Levels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29781784"/>
              </p:ext>
            </p:extLst>
          </p:nvPr>
        </p:nvGraphicFramePr>
        <p:xfrm>
          <a:off x="457200" y="1295401"/>
          <a:ext cx="8229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p:cNvSpPr/>
          <p:nvPr/>
        </p:nvSpPr>
        <p:spPr>
          <a:xfrm>
            <a:off x="6858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6" name="Up Arrow 5"/>
          <p:cNvSpPr/>
          <p:nvPr/>
        </p:nvSpPr>
        <p:spPr>
          <a:xfrm>
            <a:off x="19812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7" name="Up Arrow 6"/>
          <p:cNvSpPr/>
          <p:nvPr/>
        </p:nvSpPr>
        <p:spPr>
          <a:xfrm>
            <a:off x="35052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8" name="Up Arrow 7"/>
          <p:cNvSpPr/>
          <p:nvPr/>
        </p:nvSpPr>
        <p:spPr>
          <a:xfrm>
            <a:off x="49530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9" name="Up Arrow 8"/>
          <p:cNvSpPr/>
          <p:nvPr/>
        </p:nvSpPr>
        <p:spPr>
          <a:xfrm>
            <a:off x="63246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10" name="Up Arrow 9"/>
          <p:cNvSpPr/>
          <p:nvPr/>
        </p:nvSpPr>
        <p:spPr>
          <a:xfrm>
            <a:off x="7620000" y="2590800"/>
            <a:ext cx="838200" cy="2743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t>Within</a:t>
            </a:r>
          </a:p>
        </p:txBody>
      </p:sp>
      <p:sp>
        <p:nvSpPr>
          <p:cNvPr id="30730" name="TextBox 10"/>
          <p:cNvSpPr txBox="1">
            <a:spLocks noChangeArrowheads="1"/>
          </p:cNvSpPr>
          <p:nvPr/>
        </p:nvSpPr>
        <p:spPr bwMode="auto">
          <a:xfrm>
            <a:off x="6705600" y="63531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200" b="1" i="1"/>
              <a:t>Kauerz, 2011</a:t>
            </a:r>
          </a:p>
        </p:txBody>
      </p:sp>
      <p:graphicFrame>
        <p:nvGraphicFramePr>
          <p:cNvPr id="12" name="Content Placeholder 3"/>
          <p:cNvGraphicFramePr>
            <a:graphicFrameLocks/>
          </p:cNvGraphicFramePr>
          <p:nvPr>
            <p:extLst>
              <p:ext uri="{D42A27DB-BD31-4B8C-83A1-F6EECF244321}">
                <p14:modId xmlns:p14="http://schemas.microsoft.com/office/powerpoint/2010/main" val="475301248"/>
              </p:ext>
            </p:extLst>
          </p:nvPr>
        </p:nvGraphicFramePr>
        <p:xfrm>
          <a:off x="457200" y="1295400"/>
          <a:ext cx="82296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ight Arrow 12"/>
          <p:cNvSpPr/>
          <p:nvPr/>
        </p:nvSpPr>
        <p:spPr>
          <a:xfrm>
            <a:off x="533400" y="4953000"/>
            <a:ext cx="8010395"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Across</a:t>
            </a:r>
          </a:p>
        </p:txBody>
      </p:sp>
    </p:spTree>
    <p:extLst>
      <p:ext uri="{BB962C8B-B14F-4D97-AF65-F5344CB8AC3E}">
        <p14:creationId xmlns:p14="http://schemas.microsoft.com/office/powerpoint/2010/main" val="124661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a:bodyPr>
          <a:lstStyle/>
          <a:p>
            <a:r>
              <a:rPr lang="en-US" sz="4000" dirty="0" smtClean="0"/>
              <a:t>Pathways to  Readiness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5892163"/>
              </p:ext>
            </p:extLst>
          </p:nvPr>
        </p:nvGraphicFramePr>
        <p:xfrm>
          <a:off x="228600" y="1143001"/>
          <a:ext cx="8763000"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14"/>
          <p:cNvSpPr txBox="1">
            <a:spLocks noChangeArrowheads="1"/>
          </p:cNvSpPr>
          <p:nvPr/>
        </p:nvSpPr>
        <p:spPr bwMode="auto">
          <a:xfrm>
            <a:off x="332331" y="5626218"/>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6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2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b="1">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en-US" sz="4000" dirty="0" smtClean="0">
                <a:latin typeface="+mn-lt"/>
              </a:rPr>
              <a:t>0-2</a:t>
            </a:r>
            <a:r>
              <a:rPr lang="en-US" altLang="en-US" sz="1400" dirty="0" smtClean="0">
                <a:latin typeface="+mn-lt"/>
              </a:rPr>
              <a:t>yrs</a:t>
            </a:r>
            <a:r>
              <a:rPr lang="en-US" altLang="en-US" sz="4000" dirty="0" smtClean="0">
                <a:solidFill>
                  <a:srgbClr val="2D31E5"/>
                </a:solidFill>
              </a:rPr>
              <a:t> </a:t>
            </a:r>
            <a:endParaRPr lang="en-US" altLang="en-US" sz="4000" dirty="0">
              <a:solidFill>
                <a:srgbClr val="2D31E5"/>
              </a:solidFill>
            </a:endParaRPr>
          </a:p>
        </p:txBody>
      </p:sp>
      <p:sp>
        <p:nvSpPr>
          <p:cNvPr id="6" name="TextBox 5"/>
          <p:cNvSpPr txBox="1"/>
          <p:nvPr/>
        </p:nvSpPr>
        <p:spPr>
          <a:xfrm>
            <a:off x="332332" y="4325656"/>
            <a:ext cx="1271392" cy="707886"/>
          </a:xfrm>
          <a:prstGeom prst="rect">
            <a:avLst/>
          </a:prstGeom>
          <a:noFill/>
          <a:ln>
            <a:noFill/>
          </a:ln>
        </p:spPr>
        <p:txBody>
          <a:bodyPr wrap="square">
            <a:spAutoFit/>
          </a:bodyPr>
          <a:lstStyle/>
          <a:p>
            <a:pPr>
              <a:defRPr/>
            </a:pPr>
            <a:r>
              <a:rPr lang="en-US" altLang="en-US" sz="4000" b="1" dirty="0" smtClean="0">
                <a:latin typeface="+mn-lt"/>
              </a:rPr>
              <a:t>3/4</a:t>
            </a:r>
            <a:r>
              <a:rPr lang="en-US" altLang="en-US" sz="1600" b="1" dirty="0" smtClean="0">
                <a:latin typeface="+mn-lt"/>
              </a:rPr>
              <a:t>yrs</a:t>
            </a:r>
            <a:endParaRPr lang="en-US" sz="1600" b="1" dirty="0">
              <a:ln>
                <a:solidFill>
                  <a:schemeClr val="accent6">
                    <a:lumMod val="50000"/>
                  </a:schemeClr>
                </a:solidFill>
              </a:ln>
              <a:latin typeface="+mn-lt"/>
            </a:endParaRPr>
          </a:p>
        </p:txBody>
      </p:sp>
      <p:sp>
        <p:nvSpPr>
          <p:cNvPr id="7" name="TextBox 12"/>
          <p:cNvSpPr txBox="1">
            <a:spLocks noChangeArrowheads="1"/>
          </p:cNvSpPr>
          <p:nvPr/>
        </p:nvSpPr>
        <p:spPr bwMode="auto">
          <a:xfrm>
            <a:off x="648048" y="2819401"/>
            <a:ext cx="955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6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2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b="1">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en-US" sz="4000" dirty="0">
                <a:latin typeface="+mn-lt"/>
              </a:rPr>
              <a:t>5</a:t>
            </a:r>
            <a:r>
              <a:rPr lang="en-US" altLang="en-US" sz="1400" dirty="0">
                <a:latin typeface="+mn-lt"/>
              </a:rPr>
              <a:t>yrs</a:t>
            </a:r>
            <a:r>
              <a:rPr lang="en-US" altLang="en-US" sz="4000" dirty="0"/>
              <a:t> </a:t>
            </a:r>
          </a:p>
        </p:txBody>
      </p:sp>
      <p:sp>
        <p:nvSpPr>
          <p:cNvPr id="8" name="TextBox 11"/>
          <p:cNvSpPr txBox="1">
            <a:spLocks noChangeArrowheads="1"/>
          </p:cNvSpPr>
          <p:nvPr/>
        </p:nvSpPr>
        <p:spPr bwMode="auto">
          <a:xfrm>
            <a:off x="332331" y="1474788"/>
            <a:ext cx="12539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6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2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b="1">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en-US" sz="4000" dirty="0" smtClean="0">
                <a:latin typeface="+mn-lt"/>
              </a:rPr>
              <a:t>6-8</a:t>
            </a:r>
            <a:r>
              <a:rPr lang="en-US" altLang="en-US" sz="1400" dirty="0" smtClean="0">
                <a:latin typeface="+mn-lt"/>
              </a:rPr>
              <a:t>yrs</a:t>
            </a:r>
            <a:r>
              <a:rPr lang="en-US" altLang="en-US" sz="4000" dirty="0" smtClean="0">
                <a:solidFill>
                  <a:srgbClr val="009900"/>
                </a:solidFill>
              </a:rPr>
              <a:t> </a:t>
            </a:r>
            <a:endParaRPr lang="en-US" altLang="en-US" sz="4000" dirty="0">
              <a:solidFill>
                <a:srgbClr val="009900"/>
              </a:solidFill>
            </a:endParaRPr>
          </a:p>
        </p:txBody>
      </p:sp>
      <p:sp>
        <p:nvSpPr>
          <p:cNvPr id="11" name="Oval 10"/>
          <p:cNvSpPr/>
          <p:nvPr/>
        </p:nvSpPr>
        <p:spPr>
          <a:xfrm>
            <a:off x="2632553" y="2185625"/>
            <a:ext cx="4648200" cy="467973"/>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400" b="1" dirty="0" smtClean="0"/>
              <a:t>Before </a:t>
            </a:r>
            <a:r>
              <a:rPr lang="en-US" sz="1400" b="1" dirty="0"/>
              <a:t>/ After / Summer </a:t>
            </a:r>
            <a:r>
              <a:rPr lang="en-US" sz="1400" b="1" dirty="0" smtClean="0"/>
              <a:t>School  Programs</a:t>
            </a:r>
            <a:endParaRPr lang="en-US" sz="1400" b="1" dirty="0"/>
          </a:p>
        </p:txBody>
      </p:sp>
      <p:sp>
        <p:nvSpPr>
          <p:cNvPr id="12" name="Up Arrow 11"/>
          <p:cNvSpPr/>
          <p:nvPr/>
        </p:nvSpPr>
        <p:spPr>
          <a:xfrm>
            <a:off x="7391400" y="1219201"/>
            <a:ext cx="914400" cy="5203686"/>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smtClean="0"/>
              <a:t>Transition Plans in Place</a:t>
            </a:r>
            <a:endParaRPr lang="en-US" sz="2400" b="1" dirty="0"/>
          </a:p>
        </p:txBody>
      </p:sp>
    </p:spTree>
    <p:extLst>
      <p:ext uri="{BB962C8B-B14F-4D97-AF65-F5344CB8AC3E}">
        <p14:creationId xmlns:p14="http://schemas.microsoft.com/office/powerpoint/2010/main" val="132165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1204119"/>
            <a:ext cx="8337550" cy="4144962"/>
          </a:xfrm>
        </p:spPr>
        <p:txBody>
          <a:bodyPr lIns="92075" tIns="46038" rIns="92075" bIns="46038">
            <a:noAutofit/>
          </a:bodyPr>
          <a:lstStyle/>
          <a:p>
            <a:pPr>
              <a:lnSpc>
                <a:spcPct val="90000"/>
              </a:lnSpc>
              <a:spcBef>
                <a:spcPts val="1200"/>
              </a:spcBef>
              <a:spcAft>
                <a:spcPts val="1200"/>
              </a:spcAft>
            </a:pPr>
            <a:r>
              <a:rPr lang="en-US" sz="2800" dirty="0" smtClean="0"/>
              <a:t>Comprehensive, collaborative system for </a:t>
            </a:r>
            <a:r>
              <a:rPr lang="en-US" sz="2800" b="1" dirty="0" smtClean="0"/>
              <a:t>improving access </a:t>
            </a:r>
            <a:r>
              <a:rPr lang="en-US" sz="2800" dirty="0" smtClean="0"/>
              <a:t>to </a:t>
            </a:r>
            <a:r>
              <a:rPr lang="en-US" sz="2800" b="1" dirty="0" smtClean="0"/>
              <a:t>existing resources </a:t>
            </a:r>
            <a:r>
              <a:rPr lang="en-US" sz="2800" dirty="0" smtClean="0"/>
              <a:t>and services for children (birth </a:t>
            </a:r>
            <a:r>
              <a:rPr lang="en-US" sz="2800" dirty="0" smtClean="0">
                <a:sym typeface="Wingdings" panose="05000000000000000000" pitchFamily="2" charset="2"/>
              </a:rPr>
              <a:t>age </a:t>
            </a:r>
            <a:r>
              <a:rPr lang="en-US" sz="2800" dirty="0" smtClean="0"/>
              <a:t>8) and their families;</a:t>
            </a:r>
            <a:endParaRPr lang="en-US" sz="2800" dirty="0" smtClean="0">
              <a:ea typeface="Geneva"/>
              <a:cs typeface="Geneva"/>
            </a:endParaRPr>
          </a:p>
          <a:p>
            <a:pPr>
              <a:lnSpc>
                <a:spcPct val="90000"/>
              </a:lnSpc>
              <a:spcBef>
                <a:spcPts val="1200"/>
              </a:spcBef>
              <a:spcAft>
                <a:spcPts val="1200"/>
              </a:spcAft>
            </a:pPr>
            <a:r>
              <a:rPr lang="en-US" sz="2800" dirty="0" smtClean="0"/>
              <a:t>Builds on existing in-state structure, with help from Help Me Grow National Center;</a:t>
            </a:r>
          </a:p>
          <a:p>
            <a:pPr>
              <a:lnSpc>
                <a:spcPct val="90000"/>
              </a:lnSpc>
              <a:spcBef>
                <a:spcPts val="1200"/>
              </a:spcBef>
              <a:spcAft>
                <a:spcPts val="600"/>
              </a:spcAft>
            </a:pPr>
            <a:r>
              <a:rPr lang="en-US" sz="2800" b="1" dirty="0" smtClean="0"/>
              <a:t>Four Core HMG Components:</a:t>
            </a:r>
          </a:p>
          <a:p>
            <a:pPr lvl="1">
              <a:spcBef>
                <a:spcPts val="600"/>
              </a:spcBef>
              <a:spcAft>
                <a:spcPts val="600"/>
              </a:spcAft>
              <a:buFont typeface="Wingdings" panose="05000000000000000000" pitchFamily="2" charset="2"/>
              <a:buChar char="v"/>
            </a:pPr>
            <a:r>
              <a:rPr lang="en-US" sz="2400" dirty="0" smtClean="0"/>
              <a:t>Provider Outreach</a:t>
            </a:r>
          </a:p>
          <a:p>
            <a:pPr lvl="1">
              <a:spcBef>
                <a:spcPts val="600"/>
              </a:spcBef>
              <a:spcAft>
                <a:spcPts val="600"/>
              </a:spcAft>
              <a:buFont typeface="Wingdings" panose="05000000000000000000" pitchFamily="2" charset="2"/>
              <a:buChar char="v"/>
            </a:pPr>
            <a:r>
              <a:rPr lang="en-US" sz="2400" dirty="0" smtClean="0"/>
              <a:t>Centralized Access Point</a:t>
            </a:r>
          </a:p>
        </p:txBody>
      </p:sp>
      <p:sp>
        <p:nvSpPr>
          <p:cNvPr id="14339" name="Rectangle 2"/>
          <p:cNvSpPr>
            <a:spLocks noGrp="1" noChangeArrowheads="1"/>
          </p:cNvSpPr>
          <p:nvPr>
            <p:ph type="title"/>
          </p:nvPr>
        </p:nvSpPr>
        <p:spPr>
          <a:xfrm>
            <a:off x="304800" y="76200"/>
            <a:ext cx="8610600" cy="1143000"/>
          </a:xfrm>
        </p:spPr>
        <p:txBody>
          <a:bodyPr>
            <a:noAutofit/>
          </a:bodyPr>
          <a:lstStyle/>
          <a:p>
            <a:r>
              <a:rPr lang="en-US" sz="4000" dirty="0" smtClean="0">
                <a:ea typeface="Geneva"/>
                <a:cs typeface="Geneva"/>
              </a:rPr>
              <a:t>Help Me Grow ($2M)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235195"/>
            <a:ext cx="1295400" cy="40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6172200"/>
            <a:ext cx="855851"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6172200"/>
            <a:ext cx="1143000" cy="53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a:xfrm>
            <a:off x="4446685" y="4328319"/>
            <a:ext cx="4348065" cy="1081881"/>
          </a:xfrm>
          <a:prstGeom prst="rect">
            <a:avLst/>
          </a:prstGeom>
        </p:spPr>
        <p:txBody>
          <a:bodyPr vert="horz" lIns="92075" tIns="46038" rIns="92075" bIns="4603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spcBef>
                <a:spcPts val="600"/>
              </a:spcBef>
              <a:spcAft>
                <a:spcPts val="600"/>
              </a:spcAft>
              <a:buFont typeface="Wingdings" panose="05000000000000000000" pitchFamily="2" charset="2"/>
              <a:buChar char="v"/>
            </a:pPr>
            <a:r>
              <a:rPr lang="en-US" sz="2400" dirty="0" smtClean="0"/>
              <a:t>Community Outreach</a:t>
            </a:r>
          </a:p>
          <a:p>
            <a:pPr lvl="1">
              <a:lnSpc>
                <a:spcPct val="90000"/>
              </a:lnSpc>
              <a:spcBef>
                <a:spcPts val="600"/>
              </a:spcBef>
              <a:spcAft>
                <a:spcPts val="600"/>
              </a:spcAft>
              <a:buFont typeface="Wingdings" panose="05000000000000000000" pitchFamily="2" charset="2"/>
              <a:buChar char="v"/>
            </a:pPr>
            <a:r>
              <a:rPr lang="en-US" sz="2400" dirty="0" smtClean="0"/>
              <a:t>Data Collection</a:t>
            </a:r>
            <a:endParaRPr lang="en-US" sz="2400" dirty="0"/>
          </a:p>
        </p:txBody>
      </p:sp>
      <p:pic>
        <p:nvPicPr>
          <p:cNvPr id="1026" name="Picture 2" descr="http://www.helpmegrownational.org/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943601"/>
            <a:ext cx="2906552" cy="69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22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60575"/>
          </a:xfrm>
        </p:spPr>
        <p:txBody>
          <a:bodyPr>
            <a:noAutofit/>
          </a:bodyPr>
          <a:lstStyle/>
          <a:p>
            <a:r>
              <a:rPr lang="en-US" b="1" dirty="0" smtClean="0"/>
              <a:t>High Quality </a:t>
            </a:r>
            <a:br>
              <a:rPr lang="en-US" b="1" dirty="0" smtClean="0"/>
            </a:br>
            <a:r>
              <a:rPr lang="en-US" b="1" dirty="0" smtClean="0"/>
              <a:t>Early Learning </a:t>
            </a:r>
            <a:br>
              <a:rPr lang="en-US" b="1" dirty="0" smtClean="0"/>
            </a:br>
            <a:r>
              <a:rPr lang="en-US" b="1" dirty="0" smtClean="0"/>
              <a:t>Opportunities</a:t>
            </a:r>
            <a:endParaRPr lang="en-US" b="1" dirty="0"/>
          </a:p>
        </p:txBody>
      </p:sp>
    </p:spTree>
    <p:extLst>
      <p:ext uri="{BB962C8B-B14F-4D97-AF65-F5344CB8AC3E}">
        <p14:creationId xmlns:p14="http://schemas.microsoft.com/office/powerpoint/2010/main" val="287992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Early Learning</a:t>
            </a:r>
            <a:endParaRPr lang="en-US" dirty="0"/>
          </a:p>
        </p:txBody>
      </p:sp>
      <p:sp>
        <p:nvSpPr>
          <p:cNvPr id="4" name="Footer Placeholder 3"/>
          <p:cNvSpPr>
            <a:spLocks noGrp="1"/>
          </p:cNvSpPr>
          <p:nvPr>
            <p:ph type="ftr" sz="quarter" idx="11"/>
          </p:nvPr>
        </p:nvSpPr>
        <p:spPr/>
        <p:txBody>
          <a:bodyPr/>
          <a:lstStyle/>
          <a:p>
            <a:r>
              <a:rPr lang="en-US" baseline="30000" dirty="0" smtClean="0"/>
              <a:t>5</a:t>
            </a:r>
            <a:r>
              <a:rPr lang="en-US" dirty="0" smtClean="0"/>
              <a:t>Minnesota Dashboard</a:t>
            </a:r>
            <a:endParaRPr lang="en-US" dirty="0"/>
          </a:p>
        </p:txBody>
      </p:sp>
      <p:sp>
        <p:nvSpPr>
          <p:cNvPr id="3" name="Content Placeholder 2"/>
          <p:cNvSpPr>
            <a:spLocks noGrp="1"/>
          </p:cNvSpPr>
          <p:nvPr>
            <p:ph sz="half" idx="1"/>
          </p:nvPr>
        </p:nvSpPr>
        <p:spPr>
          <a:xfrm>
            <a:off x="457200" y="1143001"/>
            <a:ext cx="8382000" cy="2667000"/>
          </a:xfrm>
        </p:spPr>
        <p:txBody>
          <a:bodyPr>
            <a:noAutofit/>
          </a:bodyPr>
          <a:lstStyle/>
          <a:p>
            <a:pPr marL="0" lvl="1" indent="0">
              <a:buNone/>
            </a:pPr>
            <a:r>
              <a:rPr lang="en-US" sz="2800" dirty="0" smtClean="0">
                <a:solidFill>
                  <a:schemeClr val="tx2">
                    <a:lumMod val="75000"/>
                  </a:schemeClr>
                </a:solidFill>
              </a:rPr>
              <a:t>Children </a:t>
            </a:r>
            <a:r>
              <a:rPr lang="en-US" sz="2800" dirty="0">
                <a:solidFill>
                  <a:schemeClr val="tx2">
                    <a:lumMod val="75000"/>
                  </a:schemeClr>
                </a:solidFill>
              </a:rPr>
              <a:t>of color and children from low-income families consistently demonstrate lower proficiency rates </a:t>
            </a:r>
            <a:r>
              <a:rPr lang="en-US" sz="2800" dirty="0" smtClean="0">
                <a:solidFill>
                  <a:schemeClr val="tx2">
                    <a:lumMod val="75000"/>
                  </a:schemeClr>
                </a:solidFill>
              </a:rPr>
              <a:t>on </a:t>
            </a:r>
            <a:r>
              <a:rPr lang="en-US" sz="2800" dirty="0">
                <a:solidFill>
                  <a:schemeClr val="tx2">
                    <a:lumMod val="75000"/>
                  </a:schemeClr>
                </a:solidFill>
              </a:rPr>
              <a:t>key indicators such as third grade </a:t>
            </a:r>
            <a:r>
              <a:rPr lang="en-US" sz="2800" dirty="0" smtClean="0">
                <a:solidFill>
                  <a:schemeClr val="tx2">
                    <a:lumMod val="75000"/>
                  </a:schemeClr>
                </a:solidFill>
              </a:rPr>
              <a:t>reading.</a:t>
            </a:r>
            <a:r>
              <a:rPr lang="en-US" sz="2800" baseline="30000" dirty="0" smtClean="0">
                <a:solidFill>
                  <a:schemeClr val="tx2">
                    <a:lumMod val="75000"/>
                  </a:schemeClr>
                </a:solidFill>
              </a:rPr>
              <a:t>5</a:t>
            </a:r>
            <a:r>
              <a:rPr lang="en-US" sz="2800" dirty="0" smtClean="0">
                <a:solidFill>
                  <a:schemeClr val="tx2">
                    <a:lumMod val="75000"/>
                  </a:schemeClr>
                </a:solidFill>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4314680" cy="289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4248439" cy="292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572000" y="2895600"/>
            <a:ext cx="0" cy="3429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0" y="2895600"/>
            <a:ext cx="4162280" cy="190500"/>
          </a:xfrm>
          <a:prstGeom prst="rect">
            <a:avLst/>
          </a:prstGeom>
          <a:gradFill flip="none" rotWithShape="1">
            <a:gsLst>
              <a:gs pos="0">
                <a:schemeClr val="tx1"/>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409720" y="6172200"/>
            <a:ext cx="4162280" cy="190500"/>
          </a:xfrm>
          <a:prstGeom prst="rect">
            <a:avLst/>
          </a:prstGeom>
          <a:gradFill flip="none" rotWithShape="1">
            <a:gsLst>
              <a:gs pos="0">
                <a:schemeClr val="tx1"/>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746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50AB5-8606-41E4-BA4C-27128F55140F}" type="slidenum">
              <a:rPr lang="en-US" smtClean="0">
                <a:solidFill>
                  <a:schemeClr val="tx1"/>
                </a:solidFill>
              </a:rPr>
              <a:t>15</a:t>
            </a:fld>
            <a:endParaRPr lang="en-US" dirty="0">
              <a:solidFill>
                <a:schemeClr val="tx1"/>
              </a:solidFill>
            </a:endParaRPr>
          </a:p>
        </p:txBody>
      </p:sp>
      <p:sp>
        <p:nvSpPr>
          <p:cNvPr id="6" name="Content Placeholder 2"/>
          <p:cNvSpPr txBox="1">
            <a:spLocks/>
          </p:cNvSpPr>
          <p:nvPr/>
        </p:nvSpPr>
        <p:spPr>
          <a:xfrm>
            <a:off x="457200" y="1600200"/>
            <a:ext cx="8229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 name="TextBox 1"/>
          <p:cNvSpPr txBox="1"/>
          <p:nvPr/>
        </p:nvSpPr>
        <p:spPr>
          <a:xfrm>
            <a:off x="457200" y="1137821"/>
            <a:ext cx="8153400" cy="5262979"/>
          </a:xfrm>
          <a:prstGeom prst="rect">
            <a:avLst/>
          </a:prstGeom>
          <a:noFill/>
        </p:spPr>
        <p:txBody>
          <a:bodyPr wrap="square" rtlCol="0">
            <a:spAutoFit/>
          </a:bodyPr>
          <a:lstStyle/>
          <a:p>
            <a:r>
              <a:rPr lang="en-US" sz="2800" b="1" dirty="0" smtClean="0"/>
              <a:t>Statewide Pre-Kindergarten for 4 year olds ($109M)</a:t>
            </a:r>
          </a:p>
          <a:p>
            <a:pPr marL="682625" indent="-346075">
              <a:buFont typeface="Arial" panose="020B0604020202020204" pitchFamily="34" charset="0"/>
              <a:buChar char="•"/>
            </a:pPr>
            <a:r>
              <a:rPr lang="en-US" sz="2800" dirty="0" smtClean="0"/>
              <a:t>Provide voluntary</a:t>
            </a:r>
            <a:r>
              <a:rPr lang="en-US" sz="2800" dirty="0"/>
              <a:t>, </a:t>
            </a:r>
            <a:r>
              <a:rPr lang="en-US" sz="2800" dirty="0" smtClean="0"/>
              <a:t>full day, high quality pre-Kindergarten early learning </a:t>
            </a:r>
            <a:r>
              <a:rPr lang="en-US" sz="2800" dirty="0"/>
              <a:t>opportunities for every </a:t>
            </a:r>
            <a:r>
              <a:rPr lang="en-US" sz="2800" dirty="0" smtClean="0"/>
              <a:t>4-year old</a:t>
            </a:r>
            <a:r>
              <a:rPr lang="en-US" sz="2800" dirty="0"/>
              <a:t>, </a:t>
            </a:r>
            <a:r>
              <a:rPr lang="en-US" sz="2800" dirty="0" smtClean="0"/>
              <a:t>statewide. </a:t>
            </a:r>
            <a:r>
              <a:rPr lang="en-US" sz="2800" i="1" dirty="0" smtClean="0"/>
              <a:t>(n = 31,000 children)</a:t>
            </a:r>
            <a:endParaRPr lang="en-US" sz="2800" i="1" dirty="0"/>
          </a:p>
          <a:p>
            <a:pPr marL="742950" lvl="1" indent="-285750">
              <a:buFont typeface="Arial" panose="020B0604020202020204" pitchFamily="34" charset="0"/>
              <a:buChar char="•"/>
            </a:pPr>
            <a:endParaRPr lang="en-US" sz="2800" b="1" dirty="0" smtClean="0"/>
          </a:p>
          <a:p>
            <a:r>
              <a:rPr lang="en-US" sz="2800" b="1" dirty="0" smtClean="0"/>
              <a:t>Eliminate Head Start Waiting List ($19.4M)</a:t>
            </a:r>
          </a:p>
          <a:p>
            <a:pPr marL="690563" indent="-354013">
              <a:buFont typeface="Arial" panose="020B0604020202020204" pitchFamily="34" charset="0"/>
              <a:buChar char="•"/>
            </a:pPr>
            <a:r>
              <a:rPr lang="en-US" sz="2800" dirty="0" smtClean="0"/>
              <a:t>Promote school </a:t>
            </a:r>
            <a:r>
              <a:rPr lang="en-US" sz="2800" dirty="0"/>
              <a:t>readiness, family support, and education for </a:t>
            </a:r>
            <a:r>
              <a:rPr lang="en-US" sz="2800" dirty="0" smtClean="0"/>
              <a:t>low-income children. </a:t>
            </a:r>
            <a:r>
              <a:rPr lang="en-US" sz="2800" i="1" dirty="0" smtClean="0"/>
              <a:t>(n = 2,485)</a:t>
            </a:r>
            <a:endParaRPr lang="en-US" sz="2800" i="1" dirty="0"/>
          </a:p>
          <a:p>
            <a:endParaRPr lang="en-US" sz="2800" b="1" dirty="0" smtClean="0"/>
          </a:p>
          <a:p>
            <a:r>
              <a:rPr lang="en-US" sz="2800" b="1" dirty="0" smtClean="0"/>
              <a:t>MN Reading Corps ($10M)</a:t>
            </a:r>
          </a:p>
          <a:p>
            <a:pPr marL="682625" indent="-346075">
              <a:buFont typeface="Arial" panose="020B0604020202020204" pitchFamily="34" charset="0"/>
              <a:buChar char="•"/>
            </a:pPr>
            <a:r>
              <a:rPr lang="en-US" sz="2800" dirty="0" smtClean="0"/>
              <a:t>Provide trained </a:t>
            </a:r>
            <a:r>
              <a:rPr lang="en-US" sz="2800" dirty="0"/>
              <a:t>tutors </a:t>
            </a:r>
            <a:r>
              <a:rPr lang="en-US" sz="2800" dirty="0" smtClean="0"/>
              <a:t>for students who struggle with </a:t>
            </a:r>
            <a:r>
              <a:rPr lang="en-US" sz="2800" dirty="0"/>
              <a:t>literacy skills. </a:t>
            </a:r>
          </a:p>
        </p:txBody>
      </p:sp>
      <p:sp>
        <p:nvSpPr>
          <p:cNvPr id="9" name="Rectangle 2"/>
          <p:cNvSpPr>
            <a:spLocks noGrp="1" noChangeArrowheads="1"/>
          </p:cNvSpPr>
          <p:nvPr>
            <p:ph type="title"/>
          </p:nvPr>
        </p:nvSpPr>
        <p:spPr>
          <a:xfrm>
            <a:off x="304800" y="152400"/>
            <a:ext cx="8610600" cy="990600"/>
          </a:xfrm>
        </p:spPr>
        <p:txBody>
          <a:bodyPr>
            <a:noAutofit/>
          </a:bodyPr>
          <a:lstStyle/>
          <a:p>
            <a:r>
              <a:rPr lang="en-US" sz="4000" dirty="0" smtClean="0">
                <a:ea typeface="Geneva"/>
                <a:cs typeface="Geneva"/>
              </a:rPr>
              <a:t>High Quality Early Learning</a:t>
            </a:r>
          </a:p>
        </p:txBody>
      </p:sp>
    </p:spTree>
    <p:extLst>
      <p:ext uri="{BB962C8B-B14F-4D97-AF65-F5344CB8AC3E}">
        <p14:creationId xmlns:p14="http://schemas.microsoft.com/office/powerpoint/2010/main" val="1224644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50AB5-8606-41E4-BA4C-27128F55140F}" type="slidenum">
              <a:rPr lang="en-US" smtClean="0">
                <a:solidFill>
                  <a:schemeClr val="tx1"/>
                </a:solidFill>
              </a:rPr>
              <a:t>16</a:t>
            </a:fld>
            <a:endParaRPr lang="en-US" dirty="0">
              <a:solidFill>
                <a:schemeClr val="tx1"/>
              </a:solidFill>
            </a:endParaRPr>
          </a:p>
        </p:txBody>
      </p:sp>
      <p:sp>
        <p:nvSpPr>
          <p:cNvPr id="6" name="Content Placeholder 2"/>
          <p:cNvSpPr txBox="1">
            <a:spLocks/>
          </p:cNvSpPr>
          <p:nvPr/>
        </p:nvSpPr>
        <p:spPr>
          <a:xfrm>
            <a:off x="457200" y="1600200"/>
            <a:ext cx="8229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 name="TextBox 1"/>
          <p:cNvSpPr txBox="1"/>
          <p:nvPr/>
        </p:nvSpPr>
        <p:spPr>
          <a:xfrm>
            <a:off x="457200" y="1164134"/>
            <a:ext cx="8153400" cy="4770537"/>
          </a:xfrm>
          <a:prstGeom prst="rect">
            <a:avLst/>
          </a:prstGeom>
          <a:noFill/>
        </p:spPr>
        <p:txBody>
          <a:bodyPr wrap="square" rtlCol="0">
            <a:spAutoFit/>
          </a:bodyPr>
          <a:lstStyle/>
          <a:p>
            <a:r>
              <a:rPr lang="en-US" sz="2800" b="1" dirty="0" smtClean="0"/>
              <a:t>Invest in Quality Child Care </a:t>
            </a:r>
          </a:p>
          <a:p>
            <a:pPr marL="690563" lvl="1" indent="-354013">
              <a:buFont typeface="Arial" panose="020B0604020202020204" pitchFamily="34" charset="0"/>
              <a:buChar char="•"/>
            </a:pPr>
            <a:r>
              <a:rPr lang="en-US" sz="2800" dirty="0" smtClean="0"/>
              <a:t>Simplify child care assistance requirements to reduce complexity for participants and counties </a:t>
            </a:r>
            <a:r>
              <a:rPr lang="en-US" sz="2800" b="1" dirty="0" smtClean="0"/>
              <a:t>($1.6M in FY16/17)</a:t>
            </a:r>
          </a:p>
          <a:p>
            <a:pPr marL="690563" lvl="1" indent="-354013">
              <a:buFont typeface="Arial" panose="020B0604020202020204" pitchFamily="34" charset="0"/>
              <a:buChar char="•"/>
            </a:pPr>
            <a:r>
              <a:rPr lang="en-US" sz="2800" dirty="0" smtClean="0"/>
              <a:t>Reduce the Basic Sliding Fee Child Care Waiting List - currently at 6,157 </a:t>
            </a:r>
            <a:r>
              <a:rPr lang="en-US" sz="2800" b="1" dirty="0" smtClean="0"/>
              <a:t>($12.5M in FY16/17)</a:t>
            </a:r>
          </a:p>
          <a:p>
            <a:pPr marL="690563" lvl="1" indent="-354013">
              <a:buFont typeface="Arial" panose="020B0604020202020204" pitchFamily="34" charset="0"/>
              <a:buChar char="•"/>
            </a:pPr>
            <a:r>
              <a:rPr lang="en-US" sz="2800" dirty="0" smtClean="0"/>
              <a:t>Sustain Parent Aware Quality Rating System </a:t>
            </a:r>
            <a:r>
              <a:rPr lang="en-US" sz="2800" b="1" dirty="0" smtClean="0"/>
              <a:t>($3.5M in FY16/17) </a:t>
            </a:r>
          </a:p>
          <a:p>
            <a:endParaRPr lang="en-US" sz="2400" b="1" dirty="0" smtClean="0"/>
          </a:p>
          <a:p>
            <a:r>
              <a:rPr lang="en-US" sz="2800" b="1" dirty="0" smtClean="0"/>
              <a:t>Add Flexibility for Early Learning Scholarships</a:t>
            </a:r>
          </a:p>
          <a:p>
            <a:pPr marL="682625" indent="-346075">
              <a:buFont typeface="Arial" panose="020B0604020202020204" pitchFamily="34" charset="0"/>
              <a:buChar char="•"/>
            </a:pPr>
            <a:r>
              <a:rPr lang="en-US" sz="2800" dirty="0" smtClean="0"/>
              <a:t>Enhance portability and family choice.</a:t>
            </a:r>
          </a:p>
        </p:txBody>
      </p:sp>
      <p:sp>
        <p:nvSpPr>
          <p:cNvPr id="5" name="Rectangle 2"/>
          <p:cNvSpPr>
            <a:spLocks noGrp="1" noChangeArrowheads="1"/>
          </p:cNvSpPr>
          <p:nvPr>
            <p:ph type="title"/>
          </p:nvPr>
        </p:nvSpPr>
        <p:spPr>
          <a:xfrm>
            <a:off x="304800" y="152400"/>
            <a:ext cx="8610600" cy="990600"/>
          </a:xfrm>
        </p:spPr>
        <p:txBody>
          <a:bodyPr>
            <a:noAutofit/>
          </a:bodyPr>
          <a:lstStyle/>
          <a:p>
            <a:r>
              <a:rPr lang="en-US" sz="4000" dirty="0" smtClean="0">
                <a:ea typeface="Geneva"/>
                <a:cs typeface="Geneva"/>
              </a:rPr>
              <a:t>High Quality Early Learning, cont.</a:t>
            </a:r>
          </a:p>
        </p:txBody>
      </p:sp>
    </p:spTree>
    <p:extLst>
      <p:ext uri="{BB962C8B-B14F-4D97-AF65-F5344CB8AC3E}">
        <p14:creationId xmlns:p14="http://schemas.microsoft.com/office/powerpoint/2010/main" val="367849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PHYSICAL &amp; </a:t>
            </a:r>
            <a:br>
              <a:rPr lang="en-US" b="1" dirty="0" smtClean="0"/>
            </a:br>
            <a:r>
              <a:rPr lang="en-US" b="1" dirty="0" smtClean="0"/>
              <a:t>MENTAL HEALTH</a:t>
            </a:r>
            <a:endParaRPr lang="en-US" b="1" dirty="0"/>
          </a:p>
        </p:txBody>
      </p:sp>
    </p:spTree>
    <p:extLst>
      <p:ext uri="{BB962C8B-B14F-4D97-AF65-F5344CB8AC3E}">
        <p14:creationId xmlns:p14="http://schemas.microsoft.com/office/powerpoint/2010/main" val="191431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50AB5-8606-41E4-BA4C-27128F55140F}" type="slidenum">
              <a:rPr lang="en-US" smtClean="0">
                <a:solidFill>
                  <a:schemeClr val="tx1"/>
                </a:solidFill>
              </a:rPr>
              <a:t>18</a:t>
            </a:fld>
            <a:endParaRPr lang="en-US" dirty="0">
              <a:solidFill>
                <a:schemeClr val="tx1"/>
              </a:solidFill>
            </a:endParaRPr>
          </a:p>
        </p:txBody>
      </p:sp>
      <p:sp>
        <p:nvSpPr>
          <p:cNvPr id="6" name="Content Placeholder 2"/>
          <p:cNvSpPr txBox="1">
            <a:spLocks/>
          </p:cNvSpPr>
          <p:nvPr/>
        </p:nvSpPr>
        <p:spPr>
          <a:xfrm>
            <a:off x="457200" y="1600200"/>
            <a:ext cx="8229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 name="TextBox 1"/>
          <p:cNvSpPr txBox="1"/>
          <p:nvPr/>
        </p:nvSpPr>
        <p:spPr>
          <a:xfrm>
            <a:off x="457200" y="1135082"/>
            <a:ext cx="8153400" cy="3970318"/>
          </a:xfrm>
          <a:prstGeom prst="rect">
            <a:avLst/>
          </a:prstGeom>
          <a:noFill/>
        </p:spPr>
        <p:txBody>
          <a:bodyPr wrap="square" rtlCol="0">
            <a:spAutoFit/>
          </a:bodyPr>
          <a:lstStyle/>
          <a:p>
            <a:r>
              <a:rPr lang="en-US" sz="2800" b="1" dirty="0" smtClean="0"/>
              <a:t>Free Breakfasts for Pre-K through Grade 3 ($28.1M)</a:t>
            </a:r>
          </a:p>
          <a:p>
            <a:pPr marL="690563" indent="-336550">
              <a:buFont typeface="Arial" panose="020B0604020202020204" pitchFamily="34" charset="0"/>
              <a:buChar char="•"/>
            </a:pPr>
            <a:r>
              <a:rPr lang="en-US" sz="2800" dirty="0"/>
              <a:t>E</a:t>
            </a:r>
            <a:r>
              <a:rPr lang="en-US" sz="2800" dirty="0" smtClean="0"/>
              <a:t>nsure every </a:t>
            </a:r>
            <a:r>
              <a:rPr lang="en-US" sz="2800" dirty="0"/>
              <a:t>child, from </a:t>
            </a:r>
            <a:r>
              <a:rPr lang="en-US" sz="2800" dirty="0" smtClean="0"/>
              <a:t>Pre-K </a:t>
            </a:r>
            <a:r>
              <a:rPr lang="en-US" sz="2800" dirty="0"/>
              <a:t>to grade 3, has access to a </a:t>
            </a:r>
            <a:r>
              <a:rPr lang="en-US" sz="2800" dirty="0" smtClean="0"/>
              <a:t>well-rounded</a:t>
            </a:r>
            <a:r>
              <a:rPr lang="en-US" sz="2800" dirty="0"/>
              <a:t>, </a:t>
            </a:r>
            <a:r>
              <a:rPr lang="en-US" sz="2800" dirty="0" smtClean="0"/>
              <a:t>nutritious </a:t>
            </a:r>
            <a:r>
              <a:rPr lang="en-US" sz="2800" dirty="0"/>
              <a:t>meal to start their day.</a:t>
            </a:r>
          </a:p>
          <a:p>
            <a:endParaRPr lang="en-US" sz="2800" b="1" dirty="0" smtClean="0"/>
          </a:p>
          <a:p>
            <a:pPr marL="0" lvl="1"/>
            <a:r>
              <a:rPr lang="en-US" sz="2800" b="1" dirty="0" smtClean="0"/>
              <a:t>Oral Health </a:t>
            </a:r>
            <a:r>
              <a:rPr lang="en-US" sz="2800" b="1" dirty="0" smtClean="0"/>
              <a:t>($8.4M </a:t>
            </a:r>
            <a:r>
              <a:rPr lang="en-US" sz="2800" b="1" dirty="0" smtClean="0"/>
              <a:t>in FY16/17)</a:t>
            </a:r>
          </a:p>
          <a:p>
            <a:pPr marL="690563" lvl="1" indent="-354013">
              <a:buFont typeface="Arial" panose="020B0604020202020204" pitchFamily="34" charset="0"/>
              <a:buChar char="•"/>
            </a:pPr>
            <a:r>
              <a:rPr lang="en-US" sz="2800" dirty="0" smtClean="0"/>
              <a:t>Reform the way Oral Health services are provided in Medical Assistance and </a:t>
            </a:r>
            <a:r>
              <a:rPr lang="en-US" sz="2800" dirty="0" err="1" smtClean="0"/>
              <a:t>MinnesotaCare</a:t>
            </a:r>
            <a:r>
              <a:rPr lang="en-US" sz="2800" dirty="0" smtClean="0"/>
              <a:t>. </a:t>
            </a:r>
          </a:p>
          <a:p>
            <a:pPr lvl="1"/>
            <a:endParaRPr lang="en-US" sz="2800" b="1" dirty="0" smtClean="0"/>
          </a:p>
        </p:txBody>
      </p:sp>
      <p:sp>
        <p:nvSpPr>
          <p:cNvPr id="8" name="Title 1"/>
          <p:cNvSpPr txBox="1">
            <a:spLocks/>
          </p:cNvSpPr>
          <p:nvPr/>
        </p:nvSpPr>
        <p:spPr>
          <a:xfrm>
            <a:off x="685800" y="152400"/>
            <a:ext cx="7772400" cy="1062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Physical/ Mental Health</a:t>
            </a:r>
            <a:endParaRPr lang="en-US" sz="4000" dirty="0"/>
          </a:p>
        </p:txBody>
      </p:sp>
    </p:spTree>
    <p:extLst>
      <p:ext uri="{BB962C8B-B14F-4D97-AF65-F5344CB8AC3E}">
        <p14:creationId xmlns:p14="http://schemas.microsoft.com/office/powerpoint/2010/main" val="1941947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50AB5-8606-41E4-BA4C-27128F55140F}" type="slidenum">
              <a:rPr lang="en-US" smtClean="0">
                <a:solidFill>
                  <a:schemeClr val="tx1"/>
                </a:solidFill>
              </a:rPr>
              <a:t>19</a:t>
            </a:fld>
            <a:endParaRPr lang="en-US" dirty="0">
              <a:solidFill>
                <a:schemeClr val="tx1"/>
              </a:solidFill>
            </a:endParaRPr>
          </a:p>
        </p:txBody>
      </p:sp>
      <p:sp>
        <p:nvSpPr>
          <p:cNvPr id="6" name="Content Placeholder 2"/>
          <p:cNvSpPr txBox="1">
            <a:spLocks/>
          </p:cNvSpPr>
          <p:nvPr/>
        </p:nvSpPr>
        <p:spPr>
          <a:xfrm>
            <a:off x="457200" y="1600200"/>
            <a:ext cx="8229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 name="TextBox 1"/>
          <p:cNvSpPr txBox="1"/>
          <p:nvPr/>
        </p:nvSpPr>
        <p:spPr>
          <a:xfrm>
            <a:off x="457200" y="1143000"/>
            <a:ext cx="8153400" cy="4832092"/>
          </a:xfrm>
          <a:prstGeom prst="rect">
            <a:avLst/>
          </a:prstGeom>
          <a:noFill/>
        </p:spPr>
        <p:txBody>
          <a:bodyPr wrap="square" rtlCol="0">
            <a:spAutoFit/>
          </a:bodyPr>
          <a:lstStyle/>
          <a:p>
            <a:r>
              <a:rPr lang="en-US" sz="2800" b="1" dirty="0" smtClean="0"/>
              <a:t>Child protection ($2.5M in FY16/17)</a:t>
            </a:r>
          </a:p>
          <a:p>
            <a:pPr marL="690563" lvl="1" indent="-336550">
              <a:buFont typeface="Arial" panose="020B0604020202020204" pitchFamily="34" charset="0"/>
              <a:buChar char="•"/>
            </a:pPr>
            <a:r>
              <a:rPr lang="en-US" sz="2800" dirty="0" smtClean="0"/>
              <a:t>Support best practices;</a:t>
            </a:r>
          </a:p>
          <a:p>
            <a:pPr marL="690563" lvl="1" indent="-336550">
              <a:buFont typeface="Arial" panose="020B0604020202020204" pitchFamily="34" charset="0"/>
              <a:buChar char="•"/>
            </a:pPr>
            <a:r>
              <a:rPr lang="en-US" sz="2800" dirty="0" smtClean="0"/>
              <a:t>Increase accountability for county and tribal child welfare agencies.</a:t>
            </a:r>
          </a:p>
          <a:p>
            <a:endParaRPr lang="en-US" sz="2800" b="1" dirty="0" smtClean="0"/>
          </a:p>
          <a:p>
            <a:r>
              <a:rPr lang="en-US" sz="2800" b="1" dirty="0" smtClean="0"/>
              <a:t>Mental Health: Prevention</a:t>
            </a:r>
            <a:endParaRPr lang="en-US" sz="2800" dirty="0"/>
          </a:p>
          <a:p>
            <a:pPr marL="690563" lvl="0" indent="-336550">
              <a:buFont typeface="Arial" panose="020B0604020202020204" pitchFamily="34" charset="0"/>
              <a:buChar char="•"/>
            </a:pPr>
            <a:r>
              <a:rPr lang="en-US" sz="2800" dirty="0"/>
              <a:t>Build community capacity to reduce the incidence of Adverse Childhood Experiences (ACEs) </a:t>
            </a:r>
            <a:r>
              <a:rPr lang="en-US" sz="2800" b="1" dirty="0"/>
              <a:t>($796K in FY18/19</a:t>
            </a:r>
            <a:r>
              <a:rPr lang="en-US" sz="2800" b="1" dirty="0" smtClean="0"/>
              <a:t>);</a:t>
            </a:r>
            <a:endParaRPr lang="en-US" sz="2800" dirty="0"/>
          </a:p>
          <a:p>
            <a:pPr marL="690563" lvl="0" indent="-336550">
              <a:buFont typeface="Arial" panose="020B0604020202020204" pitchFamily="34" charset="0"/>
              <a:buChar char="•"/>
            </a:pPr>
            <a:r>
              <a:rPr lang="en-US" sz="2800" dirty="0"/>
              <a:t>Expand respite care </a:t>
            </a:r>
            <a:r>
              <a:rPr lang="en-US" sz="2800" b="1" dirty="0"/>
              <a:t>($847K in FY16/17) </a:t>
            </a:r>
            <a:r>
              <a:rPr lang="en-US" sz="2800" dirty="0"/>
              <a:t>to</a:t>
            </a:r>
            <a:r>
              <a:rPr lang="en-US" sz="2800" b="1" dirty="0"/>
              <a:t> </a:t>
            </a:r>
            <a:r>
              <a:rPr lang="en-US" sz="2800" dirty="0"/>
              <a:t>keep children healthy in the </a:t>
            </a:r>
            <a:r>
              <a:rPr lang="en-US" sz="2800" dirty="0" smtClean="0"/>
              <a:t>community</a:t>
            </a:r>
            <a:r>
              <a:rPr lang="en-US" sz="2800" dirty="0"/>
              <a:t>.</a:t>
            </a:r>
          </a:p>
        </p:txBody>
      </p:sp>
      <p:sp>
        <p:nvSpPr>
          <p:cNvPr id="7" name="Title 1"/>
          <p:cNvSpPr txBox="1">
            <a:spLocks/>
          </p:cNvSpPr>
          <p:nvPr/>
        </p:nvSpPr>
        <p:spPr>
          <a:xfrm>
            <a:off x="685800" y="2286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Physical/ Mental Health</a:t>
            </a:r>
            <a:endParaRPr lang="en-US" sz="4000" dirty="0"/>
          </a:p>
        </p:txBody>
      </p:sp>
    </p:spTree>
    <p:extLst>
      <p:ext uri="{BB962C8B-B14F-4D97-AF65-F5344CB8AC3E}">
        <p14:creationId xmlns:p14="http://schemas.microsoft.com/office/powerpoint/2010/main" val="346010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764000" y="6705600"/>
            <a:ext cx="7848600" cy="5606626"/>
            <a:chOff x="609600" y="292947"/>
            <a:chExt cx="7848600" cy="5606626"/>
          </a:xfrm>
        </p:grpSpPr>
        <p:pic>
          <p:nvPicPr>
            <p:cNvPr id="2" name="Picture 2" descr="http://wac.450f.edgecastcdn.net/80450F/wjon.com/files/2013/03/Governor-Mark-Day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8347"/>
              <a:ext cx="7848600" cy="55812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318347"/>
              <a:ext cx="7848600" cy="5581226"/>
            </a:xfrm>
            <a:prstGeom prst="rect">
              <a:avLst/>
            </a:prstGeom>
            <a:gradFill flip="none" rotWithShape="1">
              <a:gsLst>
                <a:gs pos="89000">
                  <a:schemeClr val="bg1">
                    <a:alpha val="0"/>
                  </a:schemeClr>
                </a:gs>
                <a:gs pos="0">
                  <a:schemeClr val="bg1">
                    <a:alpha val="0"/>
                  </a:schemeClr>
                </a:gs>
                <a:gs pos="0">
                  <a:schemeClr val="bg1">
                    <a:alpha val="0"/>
                  </a:schemeClr>
                </a:gs>
                <a:gs pos="98000">
                  <a:schemeClr val="tx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743200" y="292947"/>
              <a:ext cx="5715000" cy="5581226"/>
              <a:chOff x="8763000" y="-900853"/>
              <a:chExt cx="5715000" cy="5581226"/>
            </a:xfrm>
          </p:grpSpPr>
          <p:sp>
            <p:nvSpPr>
              <p:cNvPr id="11" name="Rectangle 10"/>
              <p:cNvSpPr/>
              <p:nvPr/>
            </p:nvSpPr>
            <p:spPr>
              <a:xfrm>
                <a:off x="8763000" y="-900853"/>
                <a:ext cx="5715000" cy="5581226"/>
              </a:xfrm>
              <a:prstGeom prst="rect">
                <a:avLst/>
              </a:prstGeom>
              <a:gradFill flip="none" rotWithShape="1">
                <a:gsLst>
                  <a:gs pos="0">
                    <a:schemeClr val="bg1">
                      <a:alpha val="0"/>
                    </a:schemeClr>
                  </a:gs>
                  <a:gs pos="0">
                    <a:schemeClr val="bg1">
                      <a:alpha val="0"/>
                    </a:schemeClr>
                  </a:gs>
                  <a:gs pos="9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29800" y="-685800"/>
                <a:ext cx="4572000" cy="5093702"/>
              </a:xfrm>
              <a:prstGeom prst="rect">
                <a:avLst/>
              </a:prstGeom>
            </p:spPr>
            <p:txBody>
              <a:bodyPr>
                <a:spAutoFit/>
              </a:bodyPr>
              <a:lstStyle/>
              <a:p>
                <a:pPr algn="r"/>
                <a:r>
                  <a:rPr lang="en-US" sz="2500" b="1" i="1" dirty="0" smtClean="0">
                    <a:solidFill>
                      <a:schemeClr val="bg1"/>
                    </a:solidFill>
                  </a:rPr>
                  <a:t>“We </a:t>
                </a:r>
                <a:r>
                  <a:rPr lang="en-US" sz="2500" b="1" i="1" dirty="0">
                    <a:solidFill>
                      <a:schemeClr val="bg1"/>
                    </a:solidFill>
                  </a:rPr>
                  <a:t>must expand </a:t>
                </a:r>
                <a:r>
                  <a:rPr lang="en-US" sz="2500" b="1" i="1" dirty="0" smtClean="0">
                    <a:solidFill>
                      <a:schemeClr val="bg1"/>
                    </a:solidFill>
                  </a:rPr>
                  <a:t>and </a:t>
                </a:r>
                <a:r>
                  <a:rPr lang="en-US" sz="2500" b="1" i="1" dirty="0">
                    <a:solidFill>
                      <a:schemeClr val="bg1"/>
                    </a:solidFill>
                  </a:rPr>
                  <a:t>improve our early education </a:t>
                </a:r>
                <a:r>
                  <a:rPr lang="en-US" sz="2500" b="1" i="1" dirty="0" smtClean="0">
                    <a:solidFill>
                      <a:schemeClr val="bg1"/>
                    </a:solidFill>
                  </a:rPr>
                  <a:t>and </a:t>
                </a:r>
              </a:p>
              <a:p>
                <a:pPr algn="r"/>
                <a:r>
                  <a:rPr lang="en-US" sz="2500" b="1" i="1" dirty="0" smtClean="0">
                    <a:solidFill>
                      <a:schemeClr val="bg1"/>
                    </a:solidFill>
                  </a:rPr>
                  <a:t>child-care </a:t>
                </a:r>
                <a:r>
                  <a:rPr lang="en-US" sz="2500" b="1" i="1" dirty="0">
                    <a:solidFill>
                      <a:schemeClr val="bg1"/>
                    </a:solidFill>
                  </a:rPr>
                  <a:t>programs… </a:t>
                </a:r>
                <a:endParaRPr lang="en-US" sz="2500" b="1" i="1" dirty="0" smtClean="0">
                  <a:solidFill>
                    <a:schemeClr val="bg1"/>
                  </a:solidFill>
                </a:endParaRPr>
              </a:p>
              <a:p>
                <a:pPr algn="r"/>
                <a:r>
                  <a:rPr lang="en-US" sz="2500" b="1" i="1" dirty="0" smtClean="0">
                    <a:solidFill>
                      <a:schemeClr val="bg1"/>
                    </a:solidFill>
                  </a:rPr>
                  <a:t>In </a:t>
                </a:r>
                <a:r>
                  <a:rPr lang="en-US" sz="2500" b="1" i="1" dirty="0">
                    <a:solidFill>
                      <a:schemeClr val="bg1"/>
                    </a:solidFill>
                  </a:rPr>
                  <a:t>the face of such intense </a:t>
                </a:r>
                <a:endParaRPr lang="en-US" sz="2500" b="1" i="1" dirty="0" smtClean="0">
                  <a:solidFill>
                    <a:schemeClr val="bg1"/>
                  </a:solidFill>
                </a:endParaRPr>
              </a:p>
              <a:p>
                <a:pPr algn="r"/>
                <a:r>
                  <a:rPr lang="en-US" sz="2500" b="1" i="1" dirty="0" smtClean="0">
                    <a:solidFill>
                      <a:schemeClr val="bg1"/>
                    </a:solidFill>
                  </a:rPr>
                  <a:t>global </a:t>
                </a:r>
                <a:r>
                  <a:rPr lang="en-US" sz="2500" b="1" i="1" dirty="0">
                    <a:solidFill>
                      <a:schemeClr val="bg1"/>
                    </a:solidFill>
                  </a:rPr>
                  <a:t>competition, for the </a:t>
                </a:r>
                <a:endParaRPr lang="en-US" sz="2500" b="1" i="1" dirty="0" smtClean="0">
                  <a:solidFill>
                    <a:schemeClr val="bg1"/>
                  </a:solidFill>
                </a:endParaRPr>
              </a:p>
              <a:p>
                <a:pPr algn="r"/>
                <a:r>
                  <a:rPr lang="en-US" sz="2500" b="1" i="1" dirty="0" smtClean="0">
                    <a:solidFill>
                      <a:schemeClr val="bg1"/>
                    </a:solidFill>
                  </a:rPr>
                  <a:t>sake </a:t>
                </a:r>
                <a:r>
                  <a:rPr lang="en-US" sz="2500" b="1" i="1" dirty="0">
                    <a:solidFill>
                      <a:schemeClr val="bg1"/>
                    </a:solidFill>
                  </a:rPr>
                  <a:t>of our children and the continued growth </a:t>
                </a:r>
                <a:r>
                  <a:rPr lang="en-US" sz="2500" b="1" i="1" dirty="0" smtClean="0">
                    <a:solidFill>
                      <a:schemeClr val="bg1"/>
                    </a:solidFill>
                  </a:rPr>
                  <a:t>of </a:t>
                </a:r>
              </a:p>
              <a:p>
                <a:pPr algn="r"/>
                <a:r>
                  <a:rPr lang="en-US" sz="2500" b="1" i="1" dirty="0" smtClean="0">
                    <a:solidFill>
                      <a:schemeClr val="bg1"/>
                    </a:solidFill>
                  </a:rPr>
                  <a:t>our </a:t>
                </a:r>
                <a:r>
                  <a:rPr lang="en-US" sz="2500" b="1" i="1" dirty="0">
                    <a:solidFill>
                      <a:schemeClr val="bg1"/>
                    </a:solidFill>
                  </a:rPr>
                  <a:t>economy, </a:t>
                </a:r>
                <a:endParaRPr lang="en-US" sz="2500" b="1" i="1" dirty="0" smtClean="0">
                  <a:solidFill>
                    <a:schemeClr val="bg1"/>
                  </a:solidFill>
                </a:endParaRPr>
              </a:p>
              <a:p>
                <a:pPr algn="r"/>
                <a:r>
                  <a:rPr lang="en-US" sz="2500" b="1" i="1" dirty="0" smtClean="0">
                    <a:solidFill>
                      <a:schemeClr val="bg1"/>
                    </a:solidFill>
                  </a:rPr>
                  <a:t>we cannot do </a:t>
                </a:r>
              </a:p>
              <a:p>
                <a:pPr algn="r"/>
                <a:r>
                  <a:rPr lang="en-US" sz="2500" b="1" i="1" dirty="0" smtClean="0">
                    <a:solidFill>
                      <a:schemeClr val="bg1"/>
                    </a:solidFill>
                  </a:rPr>
                  <a:t>anything less.”</a:t>
                </a:r>
              </a:p>
              <a:p>
                <a:pPr algn="r"/>
                <a:endParaRPr lang="en-US" sz="2500" b="1" i="1" dirty="0">
                  <a:solidFill>
                    <a:schemeClr val="bg1"/>
                  </a:solidFill>
                </a:endParaRPr>
              </a:p>
              <a:p>
                <a:pPr algn="r"/>
                <a:r>
                  <a:rPr lang="en-US" sz="2000" b="1" dirty="0" smtClean="0">
                    <a:solidFill>
                      <a:schemeClr val="bg1"/>
                    </a:solidFill>
                  </a:rPr>
                  <a:t>- Gov</a:t>
                </a:r>
                <a:r>
                  <a:rPr lang="en-US" sz="2000" b="1" dirty="0">
                    <a:solidFill>
                      <a:schemeClr val="bg1"/>
                    </a:solidFill>
                  </a:rPr>
                  <a:t>. Mark Dayton</a:t>
                </a:r>
              </a:p>
              <a:p>
                <a:pPr algn="r"/>
                <a:r>
                  <a:rPr lang="en-US" sz="2000" b="1" dirty="0">
                    <a:solidFill>
                      <a:schemeClr val="bg1"/>
                    </a:solidFill>
                  </a:rPr>
                  <a:t>January 5, </a:t>
                </a:r>
                <a:r>
                  <a:rPr lang="en-US" sz="2000" b="1" dirty="0" smtClean="0">
                    <a:solidFill>
                      <a:schemeClr val="bg1"/>
                    </a:solidFill>
                  </a:rPr>
                  <a:t>2015</a:t>
                </a:r>
                <a:endParaRPr lang="en-US" sz="2000" b="1" dirty="0">
                  <a:solidFill>
                    <a:schemeClr val="bg1"/>
                  </a:solidFill>
                </a:endParaRPr>
              </a:p>
            </p:txBody>
          </p:sp>
        </p:gr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304800"/>
            <a:ext cx="79930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7098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F50AB5-8606-41E4-BA4C-27128F55140F}" type="slidenum">
              <a:rPr lang="en-US" smtClean="0">
                <a:solidFill>
                  <a:schemeClr val="tx1"/>
                </a:solidFill>
              </a:rPr>
              <a:t>20</a:t>
            </a:fld>
            <a:endParaRPr lang="en-US" dirty="0">
              <a:solidFill>
                <a:schemeClr val="tx1"/>
              </a:solidFill>
            </a:endParaRPr>
          </a:p>
        </p:txBody>
      </p:sp>
      <p:sp>
        <p:nvSpPr>
          <p:cNvPr id="2" name="TextBox 1"/>
          <p:cNvSpPr txBox="1"/>
          <p:nvPr/>
        </p:nvSpPr>
        <p:spPr>
          <a:xfrm>
            <a:off x="457200" y="1137821"/>
            <a:ext cx="8153400" cy="4401205"/>
          </a:xfrm>
          <a:prstGeom prst="rect">
            <a:avLst/>
          </a:prstGeom>
          <a:noFill/>
        </p:spPr>
        <p:txBody>
          <a:bodyPr wrap="square" rtlCol="0">
            <a:spAutoFit/>
          </a:bodyPr>
          <a:lstStyle/>
          <a:p>
            <a:r>
              <a:rPr lang="en-US" sz="2800" b="1" dirty="0" smtClean="0"/>
              <a:t>Mental Health: Early Intervention</a:t>
            </a:r>
            <a:endParaRPr lang="en-US" sz="2800" dirty="0" smtClean="0"/>
          </a:p>
          <a:p>
            <a:pPr marL="696913" lvl="0" indent="-360363">
              <a:buFont typeface="Arial" panose="020B0604020202020204" pitchFamily="34" charset="0"/>
              <a:buChar char="•"/>
            </a:pPr>
            <a:r>
              <a:rPr lang="en-US" sz="2800" dirty="0" smtClean="0"/>
              <a:t>Mental health consultation for early childhood providers </a:t>
            </a:r>
            <a:r>
              <a:rPr lang="en-US" sz="2800" b="1" dirty="0" smtClean="0"/>
              <a:t>($922K in FY16/17)</a:t>
            </a:r>
            <a:endParaRPr lang="en-US" sz="2800" dirty="0" smtClean="0"/>
          </a:p>
          <a:p>
            <a:pPr marL="696913" lvl="0" indent="-360363">
              <a:buFont typeface="Arial" panose="020B0604020202020204" pitchFamily="34" charset="0"/>
              <a:buChar char="•"/>
            </a:pPr>
            <a:r>
              <a:rPr lang="en-US" sz="2800" dirty="0" smtClean="0"/>
              <a:t>School-based diversion pilot for students with co-occurring disorders </a:t>
            </a:r>
            <a:r>
              <a:rPr lang="en-US" sz="2800" b="1" dirty="0" smtClean="0"/>
              <a:t>($65K in FY16/17)</a:t>
            </a:r>
            <a:endParaRPr lang="en-US" sz="2800" dirty="0" smtClean="0"/>
          </a:p>
          <a:p>
            <a:endParaRPr lang="en-US" sz="2800" b="1" dirty="0" smtClean="0"/>
          </a:p>
          <a:p>
            <a:r>
              <a:rPr lang="en-US" sz="2800" b="1" dirty="0" smtClean="0"/>
              <a:t>Mental Health: Treatment</a:t>
            </a:r>
            <a:endParaRPr lang="en-US" sz="2800" dirty="0"/>
          </a:p>
          <a:p>
            <a:pPr marL="690563" lvl="0" indent="-354013">
              <a:buFont typeface="Arial" panose="020B0604020202020204" pitchFamily="34" charset="0"/>
              <a:buChar char="•"/>
            </a:pPr>
            <a:r>
              <a:rPr lang="en-US" sz="2800" dirty="0"/>
              <a:t>Begin to establish Psychiatric Residential Treatment capacity in the state </a:t>
            </a:r>
            <a:r>
              <a:rPr lang="en-US" sz="2800" b="1" dirty="0"/>
              <a:t>($6.6M in FY16/17</a:t>
            </a:r>
            <a:r>
              <a:rPr lang="en-US" sz="2800" b="1" dirty="0" smtClean="0"/>
              <a:t>).</a:t>
            </a:r>
            <a:endParaRPr lang="en-US" sz="2800" dirty="0"/>
          </a:p>
        </p:txBody>
      </p:sp>
      <p:sp>
        <p:nvSpPr>
          <p:cNvPr id="5" name="Title 1"/>
          <p:cNvSpPr txBox="1">
            <a:spLocks/>
          </p:cNvSpPr>
          <p:nvPr/>
        </p:nvSpPr>
        <p:spPr>
          <a:xfrm>
            <a:off x="685800" y="152400"/>
            <a:ext cx="7772400" cy="1062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Physical/ Mental Health</a:t>
            </a:r>
            <a:endParaRPr lang="en-US" sz="4000" dirty="0"/>
          </a:p>
        </p:txBody>
      </p:sp>
    </p:spTree>
    <p:extLst>
      <p:ext uri="{BB962C8B-B14F-4D97-AF65-F5344CB8AC3E}">
        <p14:creationId xmlns:p14="http://schemas.microsoft.com/office/powerpoint/2010/main" val="4131497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normAutofit fontScale="90000"/>
          </a:bodyPr>
          <a:lstStyle/>
          <a:p>
            <a:pPr>
              <a:defRPr/>
            </a:pPr>
            <a:r>
              <a:rPr lang="en-US" dirty="0" smtClean="0"/>
              <a:t>Evidence-based Family Home Visiting</a:t>
            </a:r>
            <a:endParaRPr lang="en-US" dirty="0"/>
          </a:p>
        </p:txBody>
      </p:sp>
      <p:sp>
        <p:nvSpPr>
          <p:cNvPr id="37891" name="Content Placeholder 2"/>
          <p:cNvSpPr>
            <a:spLocks noGrp="1"/>
          </p:cNvSpPr>
          <p:nvPr>
            <p:ph idx="1"/>
          </p:nvPr>
        </p:nvSpPr>
        <p:spPr>
          <a:xfrm>
            <a:off x="457200" y="1143000"/>
            <a:ext cx="8229600" cy="4525963"/>
          </a:xfrm>
        </p:spPr>
        <p:txBody>
          <a:bodyPr>
            <a:normAutofit fontScale="92500" lnSpcReduction="10000"/>
          </a:bodyPr>
          <a:lstStyle/>
          <a:p>
            <a:pPr marL="690563" indent="-354013"/>
            <a:r>
              <a:rPr lang="en-US" altLang="en-US" sz="3000" b="1" dirty="0" smtClean="0"/>
              <a:t>$650,000 </a:t>
            </a:r>
            <a:r>
              <a:rPr lang="en-US" altLang="en-US" sz="3000" b="1" dirty="0" smtClean="0"/>
              <a:t>FY</a:t>
            </a:r>
            <a:r>
              <a:rPr lang="en-US" altLang="en-US" sz="3000" b="1" dirty="0" smtClean="0"/>
              <a:t> </a:t>
            </a:r>
            <a:r>
              <a:rPr lang="en-US" altLang="en-US" sz="3000" b="1" dirty="0" smtClean="0"/>
              <a:t>2016, $2M </a:t>
            </a:r>
            <a:r>
              <a:rPr lang="en-US" altLang="en-US" sz="3000" b="1" smtClean="0"/>
              <a:t>each </a:t>
            </a:r>
            <a:r>
              <a:rPr lang="en-US" altLang="en-US" sz="3000" b="1" smtClean="0"/>
              <a:t>FY </a:t>
            </a:r>
            <a:r>
              <a:rPr lang="en-US" altLang="en-US" sz="3000" b="1" dirty="0" smtClean="0"/>
              <a:t>thereafter</a:t>
            </a:r>
          </a:p>
          <a:p>
            <a:pPr marL="690563" indent="-354013"/>
            <a:r>
              <a:rPr lang="en-US" altLang="en-US" sz="3000" dirty="0" smtClean="0"/>
              <a:t>Awarded competitively</a:t>
            </a:r>
          </a:p>
          <a:p>
            <a:pPr marL="690563" indent="-354013"/>
            <a:r>
              <a:rPr lang="en-US" altLang="en-US" sz="3000" dirty="0" smtClean="0"/>
              <a:t>To Community Health Boards and Tribal Nations</a:t>
            </a:r>
          </a:p>
          <a:p>
            <a:pPr marL="690563" indent="-354013"/>
            <a:r>
              <a:rPr lang="en-US" altLang="en-US" sz="3000" dirty="0" smtClean="0"/>
              <a:t>Expanding evidence-based programs already implemented in Minnesota (Nurse-Family Partnership, Healthy Families America, and Family Spirit (culturally tailored for American Indian families)</a:t>
            </a:r>
          </a:p>
          <a:p>
            <a:pPr marL="690563" indent="-354013"/>
            <a:r>
              <a:rPr lang="en-US" altLang="en-US" sz="3000" dirty="0" smtClean="0"/>
              <a:t>Provide home visiting services to another 200-300 pregnant or parenting teens and women</a:t>
            </a:r>
          </a:p>
          <a:p>
            <a:endParaRPr lang="en-US" altLang="en-US" dirty="0" smtClean="0"/>
          </a:p>
          <a:p>
            <a:endParaRPr lang="en-US" altLang="en-US" dirty="0" smtClean="0"/>
          </a:p>
        </p:txBody>
      </p:sp>
      <p:sp>
        <p:nvSpPr>
          <p:cNvPr id="4" name="Slide Number Placeholder 3"/>
          <p:cNvSpPr>
            <a:spLocks noGrp="1"/>
          </p:cNvSpPr>
          <p:nvPr>
            <p:ph type="sldNum" sz="quarter" idx="11"/>
          </p:nvPr>
        </p:nvSpPr>
        <p:spPr/>
        <p:txBody>
          <a:bodyPr/>
          <a:lstStyle/>
          <a:p>
            <a:pPr>
              <a:defRPr/>
            </a:pPr>
            <a:fld id="{5BC822E8-7014-4930-B215-5D3F37F6A531}" type="slidenum">
              <a:rPr lang="en-US" smtClean="0"/>
              <a:pPr>
                <a:defRPr/>
              </a:pPr>
              <a:t>21</a:t>
            </a:fld>
            <a:endParaRPr lang="en-US" dirty="0"/>
          </a:p>
        </p:txBody>
      </p:sp>
    </p:spTree>
    <p:extLst>
      <p:ext uri="{BB962C8B-B14F-4D97-AF65-F5344CB8AC3E}">
        <p14:creationId xmlns:p14="http://schemas.microsoft.com/office/powerpoint/2010/main" val="144363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defRPr/>
            </a:pPr>
            <a:r>
              <a:rPr lang="en-US" sz="4000" dirty="0" smtClean="0"/>
              <a:t>Family Home Visiting</a:t>
            </a:r>
            <a:endParaRPr lang="en-US" sz="4000" dirty="0"/>
          </a:p>
        </p:txBody>
      </p:sp>
      <p:sp>
        <p:nvSpPr>
          <p:cNvPr id="41987" name="Content Placeholder 2"/>
          <p:cNvSpPr>
            <a:spLocks noGrp="1"/>
          </p:cNvSpPr>
          <p:nvPr>
            <p:ph idx="1"/>
          </p:nvPr>
        </p:nvSpPr>
        <p:spPr>
          <a:xfrm>
            <a:off x="457200" y="1028700"/>
            <a:ext cx="8229600" cy="2933700"/>
          </a:xfrm>
        </p:spPr>
        <p:txBody>
          <a:bodyPr>
            <a:noAutofit/>
          </a:bodyPr>
          <a:lstStyle/>
          <a:p>
            <a:pPr marL="696913" indent="-349250"/>
            <a:r>
              <a:rPr lang="en-US" altLang="en-US" sz="2800" dirty="0" smtClean="0"/>
              <a:t>Develops parent knowledge of child development;</a:t>
            </a:r>
          </a:p>
          <a:p>
            <a:pPr marL="696913" indent="-349250"/>
            <a:r>
              <a:rPr lang="en-US" altLang="en-US" sz="2800" dirty="0" smtClean="0"/>
              <a:t>Enhances parenting behaviors and parent-child relationships;</a:t>
            </a:r>
          </a:p>
          <a:p>
            <a:pPr marL="696913" indent="-360363"/>
            <a:r>
              <a:rPr lang="en-US" altLang="en-US" sz="2800" dirty="0" smtClean="0"/>
              <a:t>Increases parenting confidence &amp; skills;</a:t>
            </a:r>
          </a:p>
        </p:txBody>
      </p:sp>
      <p:sp>
        <p:nvSpPr>
          <p:cNvPr id="4" name="Slide Number Placeholder 3"/>
          <p:cNvSpPr>
            <a:spLocks noGrp="1"/>
          </p:cNvSpPr>
          <p:nvPr>
            <p:ph type="sldNum" sz="quarter" idx="11"/>
          </p:nvPr>
        </p:nvSpPr>
        <p:spPr/>
        <p:txBody>
          <a:bodyPr/>
          <a:lstStyle/>
          <a:p>
            <a:pPr>
              <a:defRPr/>
            </a:pPr>
            <a:fld id="{8F6596BC-4384-41B3-A7FC-BAF925892F33}" type="slidenum">
              <a:rPr lang="en-US" smtClean="0"/>
              <a:pPr>
                <a:defRPr/>
              </a:pPr>
              <a:t>22</a:t>
            </a:fld>
            <a:endParaRPr lang="en-US" dirty="0"/>
          </a:p>
        </p:txBody>
      </p:sp>
      <p:pic>
        <p:nvPicPr>
          <p:cNvPr id="5" name="Picture 5" descr="C:\Documents and Settings\kragtc1\Local Settings\Temporary Internet Files\Content.IE5\EWHDL1X5\MP900409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124200"/>
            <a:ext cx="2133600" cy="319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57200" y="2514600"/>
            <a:ext cx="59436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96913" indent="-349250"/>
            <a:endParaRPr lang="en-US" altLang="en-US" sz="2800" dirty="0" smtClean="0"/>
          </a:p>
          <a:p>
            <a:pPr marL="696913" indent="-349250"/>
            <a:r>
              <a:rPr lang="en-US" altLang="en-US" sz="2800" dirty="0" smtClean="0"/>
              <a:t>Screens for risk factors;</a:t>
            </a:r>
          </a:p>
          <a:p>
            <a:pPr marL="696913" indent="-349250"/>
            <a:r>
              <a:rPr lang="en-US" altLang="en-US" sz="2800" dirty="0" smtClean="0"/>
              <a:t>Refers to other needed services and supports;</a:t>
            </a:r>
          </a:p>
          <a:p>
            <a:pPr marL="696913" indent="-349250"/>
            <a:r>
              <a:rPr lang="en-US" altLang="en-US" sz="2800" dirty="0" smtClean="0"/>
              <a:t>Connects to preventive health services;</a:t>
            </a:r>
          </a:p>
          <a:p>
            <a:pPr marL="696913" indent="-349250"/>
            <a:r>
              <a:rPr lang="en-US" altLang="en-US" sz="2800" dirty="0" smtClean="0"/>
              <a:t>Educates on home safety and injury prevention. </a:t>
            </a:r>
          </a:p>
        </p:txBody>
      </p:sp>
    </p:spTree>
    <p:extLst>
      <p:ext uri="{BB962C8B-B14F-4D97-AF65-F5344CB8AC3E}">
        <p14:creationId xmlns:p14="http://schemas.microsoft.com/office/powerpoint/2010/main" val="292832776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defRPr/>
            </a:pPr>
            <a:r>
              <a:rPr lang="en-US" sz="4000" dirty="0" smtClean="0"/>
              <a:t>Home Visiting Results</a:t>
            </a:r>
            <a:endParaRPr lang="en-US" sz="4000" dirty="0"/>
          </a:p>
        </p:txBody>
      </p:sp>
      <p:sp>
        <p:nvSpPr>
          <p:cNvPr id="43011" name="Content Placeholder 2"/>
          <p:cNvSpPr>
            <a:spLocks noGrp="1"/>
          </p:cNvSpPr>
          <p:nvPr>
            <p:ph idx="1"/>
          </p:nvPr>
        </p:nvSpPr>
        <p:spPr>
          <a:xfrm>
            <a:off x="457200" y="1143000"/>
            <a:ext cx="8229600" cy="5211763"/>
          </a:xfrm>
        </p:spPr>
        <p:txBody>
          <a:bodyPr>
            <a:noAutofit/>
          </a:bodyPr>
          <a:lstStyle/>
          <a:p>
            <a:pPr marL="696913" indent="-360363"/>
            <a:r>
              <a:rPr lang="en-US" altLang="en-US" sz="2800" dirty="0" smtClean="0"/>
              <a:t>Improves healthy birth outcomes; </a:t>
            </a:r>
          </a:p>
          <a:p>
            <a:pPr marL="696913" indent="-360363"/>
            <a:r>
              <a:rPr lang="en-US" altLang="en-US" sz="2800" dirty="0" smtClean="0"/>
              <a:t>Improves use of preventive health services; reduced ER visits; </a:t>
            </a:r>
          </a:p>
          <a:p>
            <a:pPr marL="696913" indent="-360363"/>
            <a:r>
              <a:rPr lang="en-US" altLang="en-US" sz="2800" dirty="0" smtClean="0"/>
              <a:t>Reduces child abuse and neglect;</a:t>
            </a:r>
          </a:p>
          <a:p>
            <a:pPr marL="696913" indent="-360363"/>
            <a:r>
              <a:rPr lang="en-US" altLang="en-US" sz="2800" dirty="0" smtClean="0"/>
              <a:t>Improves school readiness;</a:t>
            </a:r>
          </a:p>
          <a:p>
            <a:pPr marL="696913" indent="-360363"/>
            <a:r>
              <a:rPr lang="en-US" altLang="en-US" sz="2800" dirty="0" smtClean="0"/>
              <a:t>Reduces use of government assistance programs;</a:t>
            </a:r>
          </a:p>
          <a:p>
            <a:pPr marL="696913" indent="-360363"/>
            <a:r>
              <a:rPr lang="en-US" altLang="en-US" sz="2800" dirty="0" smtClean="0"/>
              <a:t>Increases employment for mothers;</a:t>
            </a:r>
          </a:p>
          <a:p>
            <a:pPr marL="696913" indent="-360363"/>
            <a:r>
              <a:rPr lang="en-US" altLang="en-US" sz="2800" dirty="0" smtClean="0"/>
              <a:t>Increases intervals between pregnancies;</a:t>
            </a:r>
          </a:p>
          <a:p>
            <a:pPr marL="696913" indent="-360363"/>
            <a:r>
              <a:rPr lang="en-US" altLang="en-US" sz="2800" dirty="0" smtClean="0"/>
              <a:t>Reduces juvenile arrests (child);</a:t>
            </a:r>
          </a:p>
          <a:p>
            <a:pPr marL="696913" indent="-360363"/>
            <a:r>
              <a:rPr lang="en-US" altLang="en-US" sz="2800" dirty="0" smtClean="0"/>
              <a:t>Reduces maternal convictions (mother).</a:t>
            </a:r>
          </a:p>
        </p:txBody>
      </p:sp>
      <p:sp>
        <p:nvSpPr>
          <p:cNvPr id="4" name="Slide Number Placeholder 3"/>
          <p:cNvSpPr>
            <a:spLocks noGrp="1"/>
          </p:cNvSpPr>
          <p:nvPr>
            <p:ph type="sldNum" sz="quarter" idx="11"/>
          </p:nvPr>
        </p:nvSpPr>
        <p:spPr/>
        <p:txBody>
          <a:bodyPr/>
          <a:lstStyle/>
          <a:p>
            <a:pPr>
              <a:defRPr/>
            </a:pPr>
            <a:fld id="{E4C1C0B3-98A0-4546-8132-3EC33B16A909}" type="slidenum">
              <a:rPr lang="en-US" smtClean="0"/>
              <a:pPr>
                <a:defRPr/>
              </a:pPr>
              <a:t>23</a:t>
            </a:fld>
            <a:endParaRPr lang="en-US" dirty="0"/>
          </a:p>
        </p:txBody>
      </p:sp>
    </p:spTree>
    <p:extLst>
      <p:ext uri="{BB962C8B-B14F-4D97-AF65-F5344CB8AC3E}">
        <p14:creationId xmlns:p14="http://schemas.microsoft.com/office/powerpoint/2010/main" val="71649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COMMUNITY </a:t>
            </a:r>
            <a:br>
              <a:rPr lang="en-US" b="1" dirty="0" smtClean="0"/>
            </a:br>
            <a:r>
              <a:rPr lang="en-US" b="1" dirty="0" smtClean="0"/>
              <a:t>PARTNERSHIPS</a:t>
            </a:r>
            <a:endParaRPr lang="en-US" b="1" dirty="0"/>
          </a:p>
        </p:txBody>
      </p:sp>
    </p:spTree>
    <p:extLst>
      <p:ext uri="{BB962C8B-B14F-4D97-AF65-F5344CB8AC3E}">
        <p14:creationId xmlns:p14="http://schemas.microsoft.com/office/powerpoint/2010/main" val="191431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Autofit/>
          </a:bodyPr>
          <a:lstStyle/>
          <a:p>
            <a:pPr marL="793750" lvl="1" indent="-457200">
              <a:buFont typeface="Wingdings" panose="05000000000000000000" pitchFamily="2" charset="2"/>
              <a:buChar char="v"/>
            </a:pPr>
            <a:r>
              <a:rPr lang="en-US" dirty="0" smtClean="0"/>
              <a:t>Provide wrap around services for children and families within the Northside Achievement Zone and St. Paul Promise Neighborhood, who partner with families and community to permanently eliminate education disparities. </a:t>
            </a:r>
            <a:r>
              <a:rPr lang="en-US" b="1" dirty="0" smtClean="0"/>
              <a:t>($4M)</a:t>
            </a:r>
          </a:p>
          <a:p>
            <a:pPr marL="793750" lvl="1" indent="-457200">
              <a:buFont typeface="Wingdings" panose="05000000000000000000" pitchFamily="2" charset="2"/>
              <a:buChar char="v"/>
            </a:pPr>
            <a:endParaRPr lang="en-US" b="1" dirty="0"/>
          </a:p>
          <a:p>
            <a:pPr marL="793750" lvl="1" indent="-457200">
              <a:buFont typeface="Wingdings" panose="05000000000000000000" pitchFamily="2" charset="2"/>
              <a:buChar char="v"/>
            </a:pPr>
            <a:r>
              <a:rPr lang="en-US" dirty="0" smtClean="0"/>
              <a:t>Support expanded tribal administration of human services programs for WEN </a:t>
            </a:r>
            <a:r>
              <a:rPr lang="en-US" b="1" dirty="0" smtClean="0"/>
              <a:t>($2.8M in FY16/17) </a:t>
            </a:r>
            <a:r>
              <a:rPr lang="en-US" dirty="0" smtClean="0"/>
              <a:t>and Red Lake TANF </a:t>
            </a:r>
            <a:r>
              <a:rPr lang="en-US" b="1" dirty="0" smtClean="0"/>
              <a:t>($284K in FY16/17)</a:t>
            </a:r>
            <a:endParaRPr lang="en-US" b="1" dirty="0"/>
          </a:p>
        </p:txBody>
      </p:sp>
      <p:sp>
        <p:nvSpPr>
          <p:cNvPr id="4" name="Slide Number Placeholder 3"/>
          <p:cNvSpPr>
            <a:spLocks noGrp="1"/>
          </p:cNvSpPr>
          <p:nvPr>
            <p:ph type="sldNum" sz="quarter" idx="12"/>
          </p:nvPr>
        </p:nvSpPr>
        <p:spPr/>
        <p:txBody>
          <a:bodyPr/>
          <a:lstStyle/>
          <a:p>
            <a:fld id="{9342AB16-882B-4DB4-B466-C435524E1D67}" type="slidenum">
              <a:rPr lang="en-US" smtClean="0"/>
              <a:t>25</a:t>
            </a:fld>
            <a:endParaRPr lang="en-US" dirty="0"/>
          </a:p>
        </p:txBody>
      </p:sp>
      <p:sp>
        <p:nvSpPr>
          <p:cNvPr id="2" name="Rectangle 1"/>
          <p:cNvSpPr/>
          <p:nvPr/>
        </p:nvSpPr>
        <p:spPr>
          <a:xfrm>
            <a:off x="1828800" y="304800"/>
            <a:ext cx="5452583" cy="707886"/>
          </a:xfrm>
          <a:prstGeom prst="rect">
            <a:avLst/>
          </a:prstGeom>
        </p:spPr>
        <p:txBody>
          <a:bodyPr wrap="none">
            <a:spAutoFit/>
          </a:bodyPr>
          <a:lstStyle/>
          <a:p>
            <a:r>
              <a:rPr lang="en-US" sz="4000" dirty="0" smtClean="0">
                <a:latin typeface="+mj-lt"/>
              </a:rPr>
              <a:t>Community Partnerships</a:t>
            </a:r>
            <a:endParaRPr lang="en-US" sz="4000" dirty="0">
              <a:latin typeface="+mj-lt"/>
            </a:endParaRPr>
          </a:p>
        </p:txBody>
      </p:sp>
    </p:spTree>
    <p:extLst>
      <p:ext uri="{BB962C8B-B14F-4D97-AF65-F5344CB8AC3E}">
        <p14:creationId xmlns:p14="http://schemas.microsoft.com/office/powerpoint/2010/main" val="280282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810000"/>
          </a:xfrm>
        </p:spPr>
        <p:txBody>
          <a:bodyPr>
            <a:noAutofit/>
          </a:bodyPr>
          <a:lstStyle/>
          <a:p>
            <a:pPr marL="793750" lvl="1" indent="-457200">
              <a:buFont typeface="Wingdings" panose="05000000000000000000" pitchFamily="2" charset="2"/>
              <a:buChar char="v"/>
            </a:pPr>
            <a:r>
              <a:rPr lang="en-US" dirty="0" smtClean="0"/>
              <a:t>Establish American </a:t>
            </a:r>
            <a:r>
              <a:rPr lang="en-US" dirty="0"/>
              <a:t>Indian Family Early Intervention Program to families who are at risk for possible child maltreatment </a:t>
            </a:r>
            <a:r>
              <a:rPr lang="en-US" b="1" dirty="0"/>
              <a:t>($2M in </a:t>
            </a:r>
            <a:r>
              <a:rPr lang="en-US" b="1" dirty="0" smtClean="0"/>
              <a:t>FY16/17)</a:t>
            </a:r>
          </a:p>
          <a:p>
            <a:pPr marL="793750" lvl="1" indent="-457200">
              <a:buFont typeface="Wingdings" panose="05000000000000000000" pitchFamily="2" charset="2"/>
              <a:buChar char="v"/>
            </a:pPr>
            <a:endParaRPr lang="en-US" b="1" dirty="0" smtClean="0"/>
          </a:p>
          <a:p>
            <a:pPr marL="793750" lvl="1" indent="-457200">
              <a:buFont typeface="Wingdings" panose="05000000000000000000" pitchFamily="2" charset="2"/>
              <a:buChar char="v"/>
            </a:pPr>
            <a:r>
              <a:rPr lang="en-US" dirty="0" smtClean="0"/>
              <a:t>Invest </a:t>
            </a:r>
            <a:r>
              <a:rPr lang="en-US" dirty="0"/>
              <a:t>in targeted, coordinated, culturally-specific care for pregnant mothers at high risk of poor birth outcomes from drug use </a:t>
            </a:r>
            <a:r>
              <a:rPr lang="en-US" b="1" dirty="0"/>
              <a:t>($272K in FY16/17) </a:t>
            </a:r>
          </a:p>
          <a:p>
            <a:pPr>
              <a:buFont typeface="Wingdings" panose="05000000000000000000" pitchFamily="2" charset="2"/>
              <a:buChar char="v"/>
            </a:pPr>
            <a:endParaRPr lang="en-US" sz="2800" dirty="0"/>
          </a:p>
        </p:txBody>
      </p:sp>
      <p:sp>
        <p:nvSpPr>
          <p:cNvPr id="4" name="Slide Number Placeholder 3"/>
          <p:cNvSpPr>
            <a:spLocks noGrp="1"/>
          </p:cNvSpPr>
          <p:nvPr>
            <p:ph type="sldNum" sz="quarter" idx="12"/>
          </p:nvPr>
        </p:nvSpPr>
        <p:spPr/>
        <p:txBody>
          <a:bodyPr/>
          <a:lstStyle/>
          <a:p>
            <a:fld id="{9342AB16-882B-4DB4-B466-C435524E1D67}" type="slidenum">
              <a:rPr lang="en-US" smtClean="0"/>
              <a:t>26</a:t>
            </a:fld>
            <a:endParaRPr lang="en-US" dirty="0"/>
          </a:p>
        </p:txBody>
      </p:sp>
      <p:sp>
        <p:nvSpPr>
          <p:cNvPr id="6" name="Rectangle 5"/>
          <p:cNvSpPr/>
          <p:nvPr/>
        </p:nvSpPr>
        <p:spPr>
          <a:xfrm>
            <a:off x="1828800" y="304800"/>
            <a:ext cx="5452583" cy="707886"/>
          </a:xfrm>
          <a:prstGeom prst="rect">
            <a:avLst/>
          </a:prstGeom>
        </p:spPr>
        <p:txBody>
          <a:bodyPr wrap="none">
            <a:spAutoFit/>
          </a:bodyPr>
          <a:lstStyle/>
          <a:p>
            <a:r>
              <a:rPr lang="en-US" sz="4000" dirty="0" smtClean="0">
                <a:latin typeface="+mj-lt"/>
              </a:rPr>
              <a:t>Community Partnerships</a:t>
            </a:r>
            <a:endParaRPr lang="en-US" sz="4000" dirty="0">
              <a:latin typeface="+mj-lt"/>
            </a:endParaRPr>
          </a:p>
        </p:txBody>
      </p:sp>
    </p:spTree>
    <p:extLst>
      <p:ext uri="{BB962C8B-B14F-4D97-AF65-F5344CB8AC3E}">
        <p14:creationId xmlns:p14="http://schemas.microsoft.com/office/powerpoint/2010/main" val="3599487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9221"/>
            <a:ext cx="8204200" cy="4888179"/>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Lst>
        </p:spPr>
      </p:pic>
    </p:spTree>
    <p:extLst>
      <p:ext uri="{BB962C8B-B14F-4D97-AF65-F5344CB8AC3E}">
        <p14:creationId xmlns:p14="http://schemas.microsoft.com/office/powerpoint/2010/main" val="313791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04800"/>
            <a:ext cx="5005784" cy="707882"/>
          </a:xfrm>
          <a:prstGeom prst="rect">
            <a:avLst/>
          </a:prstGeom>
          <a:noFill/>
        </p:spPr>
        <p:txBody>
          <a:bodyPr wrap="none" lIns="91435" tIns="45718" rIns="91435" bIns="45718">
            <a:spAutoFit/>
          </a:bodyPr>
          <a:lstStyle/>
          <a:p>
            <a:pPr algn="ctr">
              <a:defRPr/>
            </a:pPr>
            <a:r>
              <a:rPr lang="en-US" sz="4000" dirty="0">
                <a:latin typeface="+mj-lt"/>
              </a:rPr>
              <a:t>Office of Early Learning</a:t>
            </a:r>
          </a:p>
        </p:txBody>
      </p:sp>
      <p:sp>
        <p:nvSpPr>
          <p:cNvPr id="20491" name="Rectangle 5"/>
          <p:cNvSpPr>
            <a:spLocks noChangeArrowheads="1"/>
          </p:cNvSpPr>
          <p:nvPr/>
        </p:nvSpPr>
        <p:spPr bwMode="auto">
          <a:xfrm>
            <a:off x="1752600" y="1269335"/>
            <a:ext cx="7239000" cy="185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742950" indent="-285750"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US" altLang="en-US" sz="2800" u="sng" dirty="0">
                <a:solidFill>
                  <a:srgbClr val="000000"/>
                </a:solidFill>
                <a:latin typeface="+mn-lt"/>
              </a:rPr>
              <a:t>P</a:t>
            </a:r>
            <a:r>
              <a:rPr lang="en-US" altLang="en-US" sz="2800" u="sng" dirty="0" smtClean="0">
                <a:solidFill>
                  <a:srgbClr val="000000"/>
                </a:solidFill>
                <a:latin typeface="+mn-lt"/>
              </a:rPr>
              <a:t>artner </a:t>
            </a:r>
            <a:r>
              <a:rPr lang="en-US" altLang="en-US" sz="2800" u="sng" dirty="0">
                <a:solidFill>
                  <a:srgbClr val="000000"/>
                </a:solidFill>
                <a:latin typeface="+mn-lt"/>
              </a:rPr>
              <a:t>with families &amp; communities</a:t>
            </a:r>
            <a:r>
              <a:rPr lang="en-US" altLang="en-US" sz="2800" dirty="0">
                <a:solidFill>
                  <a:srgbClr val="000000"/>
                </a:solidFill>
                <a:latin typeface="+mn-lt"/>
              </a:rPr>
              <a:t> across the state, and </a:t>
            </a:r>
            <a:r>
              <a:rPr lang="en-US" altLang="en-US" sz="2800" u="sng" dirty="0">
                <a:solidFill>
                  <a:srgbClr val="000000"/>
                </a:solidFill>
                <a:latin typeface="+mn-lt"/>
              </a:rPr>
              <a:t>align human &amp; financial supports</a:t>
            </a:r>
            <a:r>
              <a:rPr lang="en-US" altLang="en-US" sz="2800" dirty="0">
                <a:solidFill>
                  <a:srgbClr val="000000"/>
                </a:solidFill>
                <a:latin typeface="+mn-lt"/>
              </a:rPr>
              <a:t> across agencies, to </a:t>
            </a:r>
            <a:r>
              <a:rPr lang="en-US" altLang="en-US" sz="2800" u="sng" dirty="0">
                <a:solidFill>
                  <a:srgbClr val="000000"/>
                </a:solidFill>
                <a:latin typeface="+mn-lt"/>
              </a:rPr>
              <a:t>promote healthy child development</a:t>
            </a:r>
            <a:r>
              <a:rPr lang="en-US" altLang="en-US" sz="2800" dirty="0">
                <a:solidFill>
                  <a:srgbClr val="000000"/>
                </a:solidFill>
                <a:latin typeface="+mn-lt"/>
              </a:rPr>
              <a:t> from prenatal through grade 3.</a:t>
            </a:r>
          </a:p>
        </p:txBody>
      </p:sp>
      <p:sp>
        <p:nvSpPr>
          <p:cNvPr id="20492" name="TextBox 8"/>
          <p:cNvSpPr txBox="1">
            <a:spLocks noChangeArrowheads="1"/>
          </p:cNvSpPr>
          <p:nvPr/>
        </p:nvSpPr>
        <p:spPr bwMode="auto">
          <a:xfrm>
            <a:off x="304800" y="1259158"/>
            <a:ext cx="1752600" cy="5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742950" indent="-285750"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US" altLang="en-US" sz="2800" b="1" dirty="0">
                <a:solidFill>
                  <a:srgbClr val="000000"/>
                </a:solidFill>
                <a:latin typeface="+mn-lt"/>
              </a:rPr>
              <a:t>Mission:</a:t>
            </a:r>
          </a:p>
        </p:txBody>
      </p:sp>
      <p:sp>
        <p:nvSpPr>
          <p:cNvPr id="20489" name="Rectangle 6"/>
          <p:cNvSpPr>
            <a:spLocks noChangeArrowheads="1"/>
          </p:cNvSpPr>
          <p:nvPr/>
        </p:nvSpPr>
        <p:spPr bwMode="auto">
          <a:xfrm>
            <a:off x="1773695" y="3731310"/>
            <a:ext cx="4246105" cy="142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565150" indent="-404813"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US" altLang="en-US" sz="2800" dirty="0">
                <a:solidFill>
                  <a:srgbClr val="000000"/>
                </a:solidFill>
                <a:latin typeface="+mn-lt"/>
              </a:rPr>
              <a:t>All Minnesota children get the great start they need to succeed in school and </a:t>
            </a:r>
            <a:r>
              <a:rPr lang="en-US" altLang="en-US" sz="2800" dirty="0" smtClean="0">
                <a:solidFill>
                  <a:srgbClr val="000000"/>
                </a:solidFill>
                <a:latin typeface="+mn-lt"/>
              </a:rPr>
              <a:t>life</a:t>
            </a:r>
            <a:r>
              <a:rPr lang="en-US" altLang="en-US" sz="2800" dirty="0">
                <a:solidFill>
                  <a:srgbClr val="000000"/>
                </a:solidFill>
                <a:latin typeface="+mn-lt"/>
              </a:rPr>
              <a:t>.</a:t>
            </a:r>
          </a:p>
        </p:txBody>
      </p:sp>
      <p:sp>
        <p:nvSpPr>
          <p:cNvPr id="20490" name="TextBox 9"/>
          <p:cNvSpPr txBox="1">
            <a:spLocks noChangeArrowheads="1"/>
          </p:cNvSpPr>
          <p:nvPr/>
        </p:nvSpPr>
        <p:spPr bwMode="auto">
          <a:xfrm>
            <a:off x="304800" y="3712201"/>
            <a:ext cx="1337072" cy="5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742950" indent="-285750"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US" altLang="en-US" sz="2800" b="1" dirty="0">
                <a:solidFill>
                  <a:srgbClr val="000000"/>
                </a:solidFill>
                <a:latin typeface="+mn-lt"/>
              </a:rPr>
              <a:t>Vision:</a:t>
            </a:r>
          </a:p>
        </p:txBody>
      </p:sp>
      <p:pic>
        <p:nvPicPr>
          <p:cNvPr id="10" name="Picture 2" descr="C:\Documents and Settings\kragtc1\Local Settings\Temporary Internet Files\Content.IE5\VWMAJ5SS\MP9004484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352800"/>
            <a:ext cx="1647280" cy="229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1581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3810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t>Progress by the Numbers</a:t>
            </a:r>
          </a:p>
        </p:txBody>
      </p:sp>
      <p:graphicFrame>
        <p:nvGraphicFramePr>
          <p:cNvPr id="3" name="Table 2"/>
          <p:cNvGraphicFramePr>
            <a:graphicFrameLocks noGrp="1"/>
          </p:cNvGraphicFramePr>
          <p:nvPr>
            <p:extLst>
              <p:ext uri="{D42A27DB-BD31-4B8C-83A1-F6EECF244321}">
                <p14:modId xmlns:p14="http://schemas.microsoft.com/office/powerpoint/2010/main" val="4232387041"/>
              </p:ext>
            </p:extLst>
          </p:nvPr>
        </p:nvGraphicFramePr>
        <p:xfrm>
          <a:off x="3657600" y="1366615"/>
          <a:ext cx="5257800" cy="4573271"/>
        </p:xfrm>
        <a:graphic>
          <a:graphicData uri="http://schemas.openxmlformats.org/drawingml/2006/table">
            <a:tbl>
              <a:tblPr firstRow="1" bandRow="1">
                <a:tableStyleId>{5C22544A-7EE6-4342-B048-85BDC9FD1C3A}</a:tableStyleId>
              </a:tblPr>
              <a:tblGrid>
                <a:gridCol w="1382932"/>
                <a:gridCol w="3874868"/>
              </a:tblGrid>
              <a:tr h="1098551">
                <a:tc>
                  <a:txBody>
                    <a:bodyPr/>
                    <a:lstStyle/>
                    <a:p>
                      <a:pPr algn="r"/>
                      <a:r>
                        <a:rPr lang="en-US" sz="3200" b="1" u="sng" dirty="0" smtClean="0">
                          <a:solidFill>
                            <a:sysClr val="windowText" lastClr="000000"/>
                          </a:solidFill>
                        </a:rPr>
                        <a:t>5,700+ </a:t>
                      </a:r>
                      <a:endParaRPr lang="en-US" sz="3200" b="1" u="sng" dirty="0">
                        <a:solidFill>
                          <a:sysClr val="windowText" lastClr="00000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0" dirty="0" smtClean="0">
                          <a:solidFill>
                            <a:sysClr val="windowText" lastClr="000000"/>
                          </a:solidFill>
                        </a:rPr>
                        <a:t>children receive EL</a:t>
                      </a:r>
                      <a:r>
                        <a:rPr lang="en-US" sz="2800" b="0" baseline="0" dirty="0" smtClean="0">
                          <a:solidFill>
                            <a:sysClr val="windowText" lastClr="000000"/>
                          </a:solidFill>
                        </a:rPr>
                        <a:t> Scholarships!</a:t>
                      </a:r>
                    </a:p>
                    <a:p>
                      <a:pPr algn="l"/>
                      <a:endParaRPr lang="en-US" sz="1400" b="0" dirty="0">
                        <a:solidFill>
                          <a:sysClr val="windowText" lastClr="000000"/>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8551">
                <a:tc>
                  <a:txBody>
                    <a:bodyPr/>
                    <a:lstStyle/>
                    <a:p>
                      <a:pPr algn="r"/>
                      <a:r>
                        <a:rPr lang="en-US" sz="3200" b="1" u="sng" dirty="0" smtClean="0">
                          <a:solidFill>
                            <a:sysClr val="windowText" lastClr="000000"/>
                          </a:solidFill>
                        </a:rPr>
                        <a:t>1,892</a:t>
                      </a:r>
                      <a:endParaRPr lang="en-US" sz="3200" b="1" u="sng" dirty="0">
                        <a:solidFill>
                          <a:sysClr val="windowText" lastClr="00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0" dirty="0" smtClean="0">
                          <a:solidFill>
                            <a:sysClr val="windowText" lastClr="000000"/>
                          </a:solidFill>
                        </a:rPr>
                        <a:t>Parent Aware rated providers</a:t>
                      </a:r>
                      <a:r>
                        <a:rPr lang="en-US" sz="2800" b="0" baseline="0" dirty="0" smtClean="0">
                          <a:solidFill>
                            <a:sysClr val="windowText" lastClr="000000"/>
                          </a:solidFill>
                        </a:rPr>
                        <a:t> </a:t>
                      </a:r>
                      <a:r>
                        <a:rPr lang="en-US" sz="2800" b="0" u="sng" dirty="0" smtClean="0">
                          <a:solidFill>
                            <a:sysClr val="windowText" lastClr="000000"/>
                          </a:solidFill>
                        </a:rPr>
                        <a:t>statewide</a:t>
                      </a:r>
                      <a:r>
                        <a:rPr lang="en-US" sz="2800" b="0" dirty="0" smtClean="0">
                          <a:solidFill>
                            <a:sysClr val="windowText" lastClr="000000"/>
                          </a:solidFill>
                        </a:rPr>
                        <a:t>!</a:t>
                      </a:r>
                    </a:p>
                    <a:p>
                      <a:pPr algn="l"/>
                      <a:endParaRPr lang="en-US" sz="1400" b="0" dirty="0">
                        <a:solidFill>
                          <a:sysClr val="windowText" lastClr="00000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8551">
                <a:tc>
                  <a:txBody>
                    <a:bodyPr/>
                    <a:lstStyle/>
                    <a:p>
                      <a:pPr algn="r"/>
                      <a:r>
                        <a:rPr lang="en-US" sz="3200" b="1" u="sng" dirty="0" smtClean="0">
                          <a:solidFill>
                            <a:sysClr val="windowText" lastClr="000000"/>
                          </a:solidFill>
                        </a:rPr>
                        <a:t>80%</a:t>
                      </a:r>
                      <a:endParaRPr lang="en-US" sz="3200" b="1" u="sng" dirty="0">
                        <a:solidFill>
                          <a:sysClr val="windowText" lastClr="00000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0" dirty="0" smtClean="0">
                          <a:solidFill>
                            <a:sysClr val="windowText" lastClr="000000"/>
                          </a:solidFill>
                        </a:rPr>
                        <a:t>of PW-I scholarship children choose 4-stars! </a:t>
                      </a:r>
                    </a:p>
                    <a:p>
                      <a:pPr algn="l"/>
                      <a:endParaRPr lang="en-US" sz="1400" b="0" dirty="0">
                        <a:solidFill>
                          <a:sysClr val="windowText" lastClr="00000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8551">
                <a:tc>
                  <a:txBody>
                    <a:bodyPr/>
                    <a:lstStyle/>
                    <a:p>
                      <a:pPr algn="r"/>
                      <a:r>
                        <a:rPr lang="en-US" sz="3200" b="1" u="sng" dirty="0" smtClean="0">
                          <a:solidFill>
                            <a:sysClr val="windowText" lastClr="000000"/>
                          </a:solidFill>
                        </a:rPr>
                        <a:t>29%</a:t>
                      </a:r>
                      <a:endParaRPr lang="en-US" sz="3200" b="1" u="sng" dirty="0">
                        <a:solidFill>
                          <a:sysClr val="windowText" lastClr="00000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800" b="0" dirty="0" smtClean="0">
                          <a:solidFill>
                            <a:sysClr val="windowText" lastClr="000000"/>
                          </a:solidFill>
                        </a:rPr>
                        <a:t>of CCAP children under 5 choose quality!</a:t>
                      </a:r>
                      <a:endParaRPr lang="en-US" sz="2800" b="0" dirty="0">
                        <a:solidFill>
                          <a:sysClr val="windowText" lastClr="000000"/>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66">
            <a:off x="431893" y="3673932"/>
            <a:ext cx="3270784" cy="2173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91387">
            <a:off x="432127" y="1397535"/>
            <a:ext cx="3196848" cy="2124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060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4000" dirty="0" smtClean="0"/>
              <a:t>Challenges: Mental health </a:t>
            </a:r>
            <a:r>
              <a:rPr lang="en-US" sz="4000" dirty="0"/>
              <a:t>c</a:t>
            </a:r>
            <a:r>
              <a:rPr lang="en-US" sz="4000" dirty="0" smtClean="0"/>
              <a:t>apacity</a:t>
            </a:r>
            <a:endParaRPr lang="en-US" sz="4000"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342AB16-882B-4DB4-B466-C435524E1D67}" type="slidenum">
              <a:rPr lang="en-US" smtClean="0"/>
              <a:t>5</a:t>
            </a:fld>
            <a:endParaRPr lang="en-US" dirty="0"/>
          </a:p>
        </p:txBody>
      </p:sp>
      <p:pic>
        <p:nvPicPr>
          <p:cNvPr id="3074" name="Picture 2" descr="H:\Documents\2015 Budget Setting Process\1-in-6-c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235" y="1371600"/>
            <a:ext cx="5081588" cy="492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0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808038"/>
          </a:xfrm>
        </p:spPr>
        <p:txBody>
          <a:bodyPr>
            <a:normAutofit/>
          </a:bodyPr>
          <a:lstStyle/>
          <a:p>
            <a:r>
              <a:rPr lang="en-US" sz="4000" dirty="0" smtClean="0"/>
              <a:t>Challenges: Access to care</a:t>
            </a:r>
            <a:endParaRPr lang="en-US" sz="4000" dirty="0"/>
          </a:p>
        </p:txBody>
      </p:sp>
      <p:sp>
        <p:nvSpPr>
          <p:cNvPr id="5" name="Slide Number Placeholder 4"/>
          <p:cNvSpPr>
            <a:spLocks noGrp="1"/>
          </p:cNvSpPr>
          <p:nvPr>
            <p:ph type="sldNum" sz="quarter" idx="12"/>
          </p:nvPr>
        </p:nvSpPr>
        <p:spPr/>
        <p:txBody>
          <a:bodyPr/>
          <a:lstStyle/>
          <a:p>
            <a:fld id="{9342AB16-882B-4DB4-B466-C435524E1D67}" type="slidenum">
              <a:rPr lang="en-US" smtClean="0"/>
              <a:t>6</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249188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69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808038"/>
          </a:xfrm>
        </p:spPr>
        <p:txBody>
          <a:bodyPr>
            <a:normAutofit/>
          </a:bodyPr>
          <a:lstStyle/>
          <a:p>
            <a:r>
              <a:rPr lang="en-US" sz="4000" dirty="0"/>
              <a:t>Challenge: Children and </a:t>
            </a:r>
            <a:r>
              <a:rPr lang="en-US" sz="4000" dirty="0" smtClean="0"/>
              <a:t>housing </a:t>
            </a:r>
            <a:endParaRPr lang="en-US" sz="4000" dirty="0"/>
          </a:p>
        </p:txBody>
      </p:sp>
      <p:sp>
        <p:nvSpPr>
          <p:cNvPr id="3" name="Content Placeholder 2"/>
          <p:cNvSpPr>
            <a:spLocks noGrp="1"/>
          </p:cNvSpPr>
          <p:nvPr>
            <p:ph idx="1"/>
          </p:nvPr>
        </p:nvSpPr>
        <p:spPr>
          <a:xfrm>
            <a:off x="457200" y="1447800"/>
            <a:ext cx="8229600" cy="4798055"/>
          </a:xfrm>
        </p:spPr>
        <p:txBody>
          <a:bodyPr/>
          <a:lstStyle/>
          <a:p>
            <a:pPr marL="0" indent="0">
              <a:buNone/>
            </a:pPr>
            <a:r>
              <a:rPr lang="en-US" sz="2800" b="1" dirty="0"/>
              <a:t>Current </a:t>
            </a:r>
            <a:r>
              <a:rPr lang="en-US" sz="2800" b="1" dirty="0" smtClean="0"/>
              <a:t>issues:  </a:t>
            </a:r>
            <a:r>
              <a:rPr lang="en-US" sz="2800" dirty="0" smtClean="0"/>
              <a:t>The number of homeless children and their families has almost quadrupled </a:t>
            </a:r>
            <a:r>
              <a:rPr lang="en-US" sz="2800" i="1" dirty="0" smtClean="0"/>
              <a:t>per one-night shelter counts </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4C6CB91-9A61-4060-AEEB-ECD9714469FE}" type="slidenum">
              <a:rPr lang="en-US" smtClean="0">
                <a:solidFill>
                  <a:srgbClr val="04617B">
                    <a:shade val="90000"/>
                  </a:srgbClr>
                </a:solidFill>
              </a:rPr>
              <a:pPr/>
              <a:t>7</a:t>
            </a:fld>
            <a:endParaRPr lang="en-US" dirty="0">
              <a:solidFill>
                <a:srgbClr val="04617B">
                  <a:shade val="90000"/>
                </a:srgbClr>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1" y="2895600"/>
            <a:ext cx="6324600" cy="316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5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Challenges that still exist</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Minnesota: </a:t>
            </a:r>
            <a:endParaRPr lang="en-US" dirty="0"/>
          </a:p>
          <a:p>
            <a:r>
              <a:rPr lang="en-US" dirty="0" smtClean="0"/>
              <a:t>5 </a:t>
            </a:r>
            <a:r>
              <a:rPr lang="en-US" dirty="0"/>
              <a:t>in 10 Black </a:t>
            </a:r>
            <a:r>
              <a:rPr lang="en-US" dirty="0" smtClean="0"/>
              <a:t>children </a:t>
            </a:r>
            <a:endParaRPr lang="en-US" dirty="0"/>
          </a:p>
          <a:p>
            <a:r>
              <a:rPr lang="en-US" dirty="0" smtClean="0"/>
              <a:t>4 </a:t>
            </a:r>
            <a:r>
              <a:rPr lang="en-US" dirty="0"/>
              <a:t>in 10 American Indian children </a:t>
            </a:r>
          </a:p>
          <a:p>
            <a:r>
              <a:rPr lang="en-US" dirty="0" smtClean="0"/>
              <a:t>3 </a:t>
            </a:r>
            <a:r>
              <a:rPr lang="en-US" dirty="0"/>
              <a:t>in 10 Hispanic children </a:t>
            </a:r>
          </a:p>
          <a:p>
            <a:r>
              <a:rPr lang="en-US" dirty="0" smtClean="0"/>
              <a:t>2 </a:t>
            </a:r>
            <a:r>
              <a:rPr lang="en-US" dirty="0"/>
              <a:t>in 10 Asian </a:t>
            </a:r>
            <a:r>
              <a:rPr lang="en-US" dirty="0" smtClean="0"/>
              <a:t>children </a:t>
            </a:r>
            <a:r>
              <a:rPr lang="en-US" dirty="0"/>
              <a:t>and </a:t>
            </a:r>
          </a:p>
          <a:p>
            <a:r>
              <a:rPr lang="en-US" dirty="0" smtClean="0"/>
              <a:t>1 </a:t>
            </a:r>
            <a:r>
              <a:rPr lang="en-US" dirty="0"/>
              <a:t>in 10 White children </a:t>
            </a:r>
            <a:r>
              <a:rPr lang="en-US" dirty="0" smtClean="0"/>
              <a:t>…</a:t>
            </a:r>
          </a:p>
          <a:p>
            <a:pPr marL="0" indent="0">
              <a:buNone/>
            </a:pPr>
            <a:endParaRPr lang="en-US" sz="1500" dirty="0"/>
          </a:p>
          <a:p>
            <a:pPr marL="0" indent="0">
              <a:buNone/>
            </a:pPr>
            <a:r>
              <a:rPr lang="en-US" b="1" dirty="0">
                <a:solidFill>
                  <a:schemeClr val="accent3">
                    <a:lumMod val="75000"/>
                  </a:schemeClr>
                </a:solidFill>
              </a:rPr>
              <a:t>LIVED IN POVERTY IN 2012 </a:t>
            </a:r>
            <a:endParaRPr lang="en-US" dirty="0">
              <a:solidFill>
                <a:schemeClr val="accent3">
                  <a:lumMod val="75000"/>
                </a:schemeClr>
              </a:solidFill>
            </a:endParaRPr>
          </a:p>
          <a:p>
            <a:pPr marL="0" indent="0">
              <a:buNone/>
            </a:pPr>
            <a:endParaRPr lang="en-US" sz="1500" dirty="0"/>
          </a:p>
          <a:p>
            <a:pPr marL="0" indent="0">
              <a:buNone/>
            </a:pPr>
            <a:r>
              <a:rPr lang="en-US" sz="1500" dirty="0" smtClean="0"/>
              <a:t>Source</a:t>
            </a:r>
            <a:r>
              <a:rPr lang="en-US" sz="1500" dirty="0"/>
              <a:t>: </a:t>
            </a:r>
            <a:r>
              <a:rPr lang="en-US" sz="1500" dirty="0" smtClean="0"/>
              <a:t>U.S Census Bureau, 2012 American Community Survey</a:t>
            </a:r>
            <a:endParaRPr lang="en-US" sz="1500" dirty="0"/>
          </a:p>
        </p:txBody>
      </p:sp>
      <p:sp>
        <p:nvSpPr>
          <p:cNvPr id="4" name="Slide Number Placeholder 3"/>
          <p:cNvSpPr>
            <a:spLocks noGrp="1"/>
          </p:cNvSpPr>
          <p:nvPr>
            <p:ph type="sldNum" sz="quarter" idx="12"/>
          </p:nvPr>
        </p:nvSpPr>
        <p:spPr/>
        <p:txBody>
          <a:bodyPr/>
          <a:lstStyle/>
          <a:p>
            <a:fld id="{9342AB16-882B-4DB4-B466-C435524E1D67}" type="slidenum">
              <a:rPr lang="en-US" smtClean="0"/>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95" y="1676400"/>
            <a:ext cx="284140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8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468100" y="7391400"/>
            <a:ext cx="1828800" cy="1676400"/>
          </a:xfrm>
          <a:prstGeom prst="roundRect">
            <a:avLst>
              <a:gd name="adj" fmla="val 6482"/>
            </a:avLst>
          </a:prstGeom>
          <a:noFill/>
          <a:ln w="127000" cap="flat" cmpd="sng" algn="ctr">
            <a:noFill/>
            <a:prstDash val="solid"/>
            <a:round/>
            <a:headEnd type="none" w="med" len="med"/>
            <a:tailEnd type="none" w="med" len="med"/>
          </a:ln>
          <a:effectLst>
            <a:glow rad="101600">
              <a:schemeClr val="accent3">
                <a:satMod val="175000"/>
                <a:alpha val="40000"/>
              </a:schemeClr>
            </a:glow>
          </a:effectLst>
          <a:scene3d>
            <a:camera prst="isometricOffAxis2Left">
              <a:rot lat="1080000" lon="1020000" rev="0"/>
            </a:camera>
            <a:lightRig rig="threePt" dir="t"/>
          </a:scene3d>
          <a:extLst/>
        </p:spPr>
        <p:txBody>
          <a:bodyPr lIns="64291" tIns="32146" rIns="64291" bIns="32146" anchor="ctr"/>
          <a:lstStyle/>
          <a:p>
            <a:pPr algn="ctr">
              <a:defRPr/>
            </a:pPr>
            <a:r>
              <a:rPr lang="en-US" sz="80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S</a:t>
            </a:r>
            <a:endParaRPr lang="en-US" sz="8000" b="1" dirty="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endParaRPr>
          </a:p>
        </p:txBody>
      </p:sp>
      <p:sp>
        <p:nvSpPr>
          <p:cNvPr id="12" name="Rounded Rectangle 11"/>
          <p:cNvSpPr/>
          <p:nvPr/>
        </p:nvSpPr>
        <p:spPr bwMode="auto">
          <a:xfrm>
            <a:off x="12611100" y="7467600"/>
            <a:ext cx="1066800" cy="1676400"/>
          </a:xfrm>
          <a:prstGeom prst="roundRect">
            <a:avLst>
              <a:gd name="adj" fmla="val 6482"/>
            </a:avLst>
          </a:prstGeom>
          <a:noFill/>
          <a:ln w="127000" cap="flat" cmpd="sng" algn="ctr">
            <a:noFill/>
            <a:prstDash val="solid"/>
            <a:round/>
            <a:headEnd type="none" w="med" len="med"/>
            <a:tailEnd type="none" w="med" len="med"/>
          </a:ln>
          <a:effectLst>
            <a:glow rad="101600">
              <a:schemeClr val="accent3">
                <a:satMod val="175000"/>
                <a:alpha val="40000"/>
              </a:schemeClr>
            </a:glow>
          </a:effectLst>
          <a:scene3d>
            <a:camera prst="isometricOffAxis2Left">
              <a:rot lat="1080000" lon="1020000" rev="0"/>
            </a:camera>
            <a:lightRig rig="threePt" dir="t"/>
          </a:scene3d>
          <a:extLst/>
        </p:spPr>
        <p:txBody>
          <a:bodyPr lIns="64291" tIns="32146" rIns="64291" bIns="32146" anchor="ctr"/>
          <a:lstStyle/>
          <a:p>
            <a:pPr>
              <a:defRPr/>
            </a:pPr>
            <a:r>
              <a:rPr lang="en-US" sz="2000" b="1" dirty="0" err="1">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a</a:t>
            </a:r>
            <a:r>
              <a:rPr lang="en-US" sz="2000" b="1" dirty="0" err="1"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fe</a:t>
            </a:r>
            <a:endParaRPr lang="en-US" sz="20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endParaRPr>
          </a:p>
          <a:p>
            <a:pPr>
              <a:defRPr/>
            </a:pPr>
            <a:r>
              <a:rPr lang="en-US" sz="2000" b="1" dirty="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t</a:t>
            </a:r>
            <a:r>
              <a:rPr lang="en-US" sz="20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able</a:t>
            </a:r>
          </a:p>
          <a:p>
            <a:pPr>
              <a:defRPr/>
            </a:pPr>
            <a:r>
              <a:rPr lang="en-US" sz="2000" b="1" dirty="0" err="1"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ecure</a:t>
            </a:r>
            <a:endParaRPr lang="en-US" sz="2000" b="1" dirty="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endParaRPr>
          </a:p>
        </p:txBody>
      </p:sp>
      <p:grpSp>
        <p:nvGrpSpPr>
          <p:cNvPr id="8" name="Group 7"/>
          <p:cNvGrpSpPr/>
          <p:nvPr/>
        </p:nvGrpSpPr>
        <p:grpSpPr>
          <a:xfrm>
            <a:off x="16154400" y="7924800"/>
            <a:ext cx="8229600" cy="6744092"/>
            <a:chOff x="17526000" y="7924800"/>
            <a:chExt cx="8229600" cy="6744092"/>
          </a:xfrm>
        </p:grpSpPr>
        <p:grpSp>
          <p:nvGrpSpPr>
            <p:cNvPr id="7" name="Group 6"/>
            <p:cNvGrpSpPr/>
            <p:nvPr/>
          </p:nvGrpSpPr>
          <p:grpSpPr>
            <a:xfrm>
              <a:off x="17526000" y="7924800"/>
              <a:ext cx="8229600" cy="6744092"/>
              <a:chOff x="17526000" y="7924800"/>
              <a:chExt cx="8229600" cy="6744092"/>
            </a:xfrm>
          </p:grpSpPr>
          <p:pic>
            <p:nvPicPr>
              <p:cNvPr id="27651" name="Picture 2" descr="http://www.freeimageslive.com/galleries/workplace/education/pics/wooden_cub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0" y="7924800"/>
                <a:ext cx="8229600" cy="67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20681155" y="9372600"/>
                <a:ext cx="2108346" cy="1943075"/>
              </a:xfrm>
              <a:prstGeom prst="roundRect">
                <a:avLst>
                  <a:gd name="adj" fmla="val 6482"/>
                </a:avLst>
              </a:prstGeom>
              <a:noFill/>
              <a:ln w="127000" cap="flat" cmpd="sng" algn="ctr">
                <a:solidFill>
                  <a:srgbClr val="FFFF00"/>
                </a:solidFill>
                <a:prstDash val="solid"/>
                <a:round/>
                <a:headEnd type="none" w="med" len="med"/>
                <a:tailEnd type="none" w="med" len="med"/>
              </a:ln>
              <a:effectLst>
                <a:glow rad="101600">
                  <a:schemeClr val="accent3">
                    <a:satMod val="175000"/>
                    <a:alpha val="40000"/>
                  </a:schemeClr>
                </a:glow>
              </a:effectLst>
              <a:scene3d>
                <a:camera prst="isometricOffAxis1Right">
                  <a:rot lat="1080000" lon="20039998" rev="60000"/>
                </a:camera>
                <a:lightRig rig="threePt" dir="t"/>
              </a:scene3d>
              <a:extLst/>
            </p:spPr>
            <p:txBody>
              <a:bodyPr lIns="64291" tIns="32146" rIns="64291" bIns="32146" anchor="ctr"/>
              <a:lstStyle/>
              <a:p>
                <a:pPr algn="ctr">
                  <a:defRPr/>
                </a:pPr>
                <a:r>
                  <a:rPr lang="en-US" sz="5400" b="1" dirty="0" smtClean="0">
                    <a:ln w="18000">
                      <a:solidFill>
                        <a:srgbClr val="FFFF00"/>
                      </a:solidFill>
                      <a:prstDash val="solid"/>
                      <a:miter lim="800000"/>
                    </a:ln>
                    <a:solidFill>
                      <a:srgbClr val="FFFF0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L</a:t>
                </a:r>
                <a:r>
                  <a:rPr lang="en-US" sz="2400" b="1" dirty="0" smtClean="0">
                    <a:ln w="18000">
                      <a:solidFill>
                        <a:srgbClr val="FFFF00"/>
                      </a:solidFill>
                      <a:prstDash val="solid"/>
                      <a:miter lim="800000"/>
                    </a:ln>
                    <a:solidFill>
                      <a:srgbClr val="FFFF0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earning</a:t>
                </a:r>
                <a:endParaRPr lang="en-US" sz="2400" b="1" dirty="0">
                  <a:ln w="18000">
                    <a:solidFill>
                      <a:srgbClr val="FFFF00"/>
                    </a:solidFill>
                    <a:prstDash val="solid"/>
                    <a:miter lim="800000"/>
                  </a:ln>
                  <a:solidFill>
                    <a:srgbClr val="FFFF0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endParaRPr>
              </a:p>
            </p:txBody>
          </p:sp>
          <p:sp>
            <p:nvSpPr>
              <p:cNvPr id="6" name="Rounded Rectangle 5"/>
              <p:cNvSpPr/>
              <p:nvPr/>
            </p:nvSpPr>
            <p:spPr bwMode="auto">
              <a:xfrm>
                <a:off x="22486620" y="11887200"/>
                <a:ext cx="1897380" cy="1739160"/>
              </a:xfrm>
              <a:prstGeom prst="roundRect">
                <a:avLst>
                  <a:gd name="adj" fmla="val 6482"/>
                </a:avLst>
              </a:prstGeom>
              <a:noFill/>
              <a:ln w="127000" cap="flat" cmpd="sng" algn="ctr">
                <a:solidFill>
                  <a:srgbClr val="FF0000"/>
                </a:solidFill>
                <a:prstDash val="solid"/>
                <a:round/>
                <a:headEnd type="none" w="med" len="med"/>
                <a:tailEnd type="none" w="med" len="med"/>
              </a:ln>
              <a:effectLst>
                <a:glow rad="101600">
                  <a:schemeClr val="accent3">
                    <a:satMod val="175000"/>
                    <a:alpha val="40000"/>
                  </a:schemeClr>
                </a:glow>
              </a:effectLst>
              <a:scene3d>
                <a:camera prst="isometricOffAxis1Right">
                  <a:rot lat="1063044" lon="20670204" rev="60000"/>
                </a:camera>
                <a:lightRig rig="threePt" dir="t"/>
              </a:scene3d>
              <a:extLst/>
            </p:spPr>
            <p:txBody>
              <a:bodyPr lIns="64291" tIns="32146" rIns="64291" bIns="32146" anchor="ctr"/>
              <a:lstStyle/>
              <a:p>
                <a:pPr algn="ctr">
                  <a:defRPr/>
                </a:pPr>
                <a:r>
                  <a:rPr lang="en-US" sz="5400" b="1" dirty="0" smtClean="0">
                    <a:ln w="18000">
                      <a:solidFill>
                        <a:srgbClr val="FF0000"/>
                      </a:solidFill>
                      <a:prstDash val="solid"/>
                      <a:miter lim="800000"/>
                    </a:ln>
                    <a:solidFill>
                      <a:srgbClr val="FF000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H</a:t>
                </a:r>
                <a:r>
                  <a:rPr lang="en-US" sz="2600" b="1" dirty="0" smtClean="0">
                    <a:ln>
                      <a:solidFill>
                        <a:srgbClr val="FF0000"/>
                      </a:solidFill>
                    </a:ln>
                    <a:solidFill>
                      <a:srgbClr val="FF0000"/>
                    </a:solidFill>
                    <a:effectLst>
                      <a:glow rad="228600">
                        <a:schemeClr val="bg1">
                          <a:alpha val="40000"/>
                        </a:schemeClr>
                      </a:glow>
                    </a:effectLst>
                    <a:latin typeface="Century Schoolbook" panose="02040604050505020304" pitchFamily="18" charset="0"/>
                  </a:rPr>
                  <a:t>ealthy</a:t>
                </a:r>
                <a:endParaRPr lang="en-US" sz="2600" b="1" dirty="0">
                  <a:ln>
                    <a:solidFill>
                      <a:srgbClr val="FF0000"/>
                    </a:solidFill>
                  </a:ln>
                  <a:solidFill>
                    <a:srgbClr val="FF0000"/>
                  </a:solidFill>
                  <a:effectLst>
                    <a:glow rad="228600">
                      <a:schemeClr val="bg1">
                        <a:alpha val="40000"/>
                      </a:schemeClr>
                    </a:glow>
                  </a:effectLst>
                  <a:latin typeface="Century Schoolbook" panose="02040604050505020304" pitchFamily="18" charset="0"/>
                </a:endParaRPr>
              </a:p>
            </p:txBody>
          </p:sp>
        </p:grpSp>
        <p:sp>
          <p:nvSpPr>
            <p:cNvPr id="24" name="Rounded Rectangle 23"/>
            <p:cNvSpPr/>
            <p:nvPr/>
          </p:nvSpPr>
          <p:spPr bwMode="auto">
            <a:xfrm>
              <a:off x="18821400" y="12039600"/>
              <a:ext cx="1949804" cy="1676400"/>
            </a:xfrm>
            <a:prstGeom prst="roundRect">
              <a:avLst>
                <a:gd name="adj" fmla="val 6482"/>
              </a:avLst>
            </a:prstGeom>
            <a:noFill/>
            <a:ln w="127000" cap="flat" cmpd="sng" algn="ctr">
              <a:solidFill>
                <a:srgbClr val="0070C0"/>
              </a:solidFill>
              <a:prstDash val="solid"/>
              <a:round/>
              <a:headEnd type="none" w="med" len="med"/>
              <a:tailEnd type="none" w="med" len="med"/>
            </a:ln>
            <a:effectLst>
              <a:glow rad="101600">
                <a:schemeClr val="accent1">
                  <a:satMod val="175000"/>
                  <a:alpha val="40000"/>
                </a:schemeClr>
              </a:glow>
            </a:effectLst>
            <a:scene3d>
              <a:camera prst="isometricOffAxis2Left">
                <a:rot lat="1080000" lon="1020000" rev="0"/>
              </a:camera>
              <a:lightRig rig="threePt" dir="t"/>
            </a:scene3d>
            <a:extLst/>
          </p:spPr>
          <p:txBody>
            <a:bodyPr lIns="64291" tIns="32146" rIns="64291" bIns="32146" anchor="ctr"/>
            <a:lstStyle/>
            <a:p>
              <a:pPr algn="ctr">
                <a:defRPr/>
              </a:pPr>
              <a:r>
                <a:rPr lang="en-US" sz="33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S</a:t>
              </a:r>
              <a:r>
                <a:rPr lang="en-US" sz="24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afe</a:t>
              </a:r>
            </a:p>
            <a:p>
              <a:pPr algn="ctr">
                <a:defRPr/>
              </a:pPr>
              <a:r>
                <a:rPr lang="en-US" sz="33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S</a:t>
              </a:r>
              <a:r>
                <a:rPr lang="en-US" sz="24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table</a:t>
              </a:r>
            </a:p>
            <a:p>
              <a:pPr algn="ctr">
                <a:defRPr/>
              </a:pPr>
              <a:r>
                <a:rPr lang="en-US" sz="33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S</a:t>
              </a:r>
              <a:r>
                <a:rPr lang="en-US" sz="2400" b="1" dirty="0" smtClean="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rPr>
                <a:t>ecure</a:t>
              </a:r>
              <a:endParaRPr lang="en-US" sz="2400" b="1" dirty="0">
                <a:ln w="18000">
                  <a:solidFill>
                    <a:srgbClr val="0070C0"/>
                  </a:solidFill>
                  <a:prstDash val="solid"/>
                  <a:miter lim="800000"/>
                </a:ln>
                <a:solidFill>
                  <a:srgbClr val="0070C0"/>
                </a:solidFill>
                <a:effectLst>
                  <a:glow rad="228600">
                    <a:schemeClr val="bg1">
                      <a:alpha val="40000"/>
                    </a:schemeClr>
                  </a:glow>
                  <a:outerShdw blurRad="25500" dist="23000" dir="7020000" algn="tl">
                    <a:srgbClr val="000000">
                      <a:alpha val="50000"/>
                    </a:srgbClr>
                  </a:outerShdw>
                </a:effectLst>
                <a:latin typeface="Century Schoolbook" panose="02040604050505020304" pitchFamily="18" charset="0"/>
              </a:endParaRPr>
            </a:p>
          </p:txBody>
        </p:sp>
      </p:gr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73" y="1447800"/>
            <a:ext cx="576672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6"/>
          <p:cNvSpPr>
            <a:spLocks noChangeArrowheads="1"/>
          </p:cNvSpPr>
          <p:nvPr/>
        </p:nvSpPr>
        <p:spPr bwMode="auto">
          <a:xfrm>
            <a:off x="457200" y="1143000"/>
            <a:ext cx="4058841" cy="394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742950" indent="-285750"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lnSpc>
                <a:spcPct val="150000"/>
              </a:lnSpc>
            </a:pPr>
            <a:r>
              <a:rPr lang="en-US" altLang="en-US" sz="2800" b="1" i="1" dirty="0">
                <a:solidFill>
                  <a:srgbClr val="000000"/>
                </a:solidFill>
              </a:rPr>
              <a:t>Healthy development</a:t>
            </a:r>
            <a:r>
              <a:rPr lang="en-US" altLang="en-US" sz="2800" i="1" dirty="0">
                <a:solidFill>
                  <a:srgbClr val="000000"/>
                </a:solidFill>
              </a:rPr>
              <a:t> </a:t>
            </a:r>
            <a:r>
              <a:rPr lang="en-US" altLang="en-US" sz="2800" i="1" dirty="0" smtClean="0">
                <a:solidFill>
                  <a:srgbClr val="000000"/>
                </a:solidFill>
              </a:rPr>
              <a:t>&amp; </a:t>
            </a:r>
            <a:r>
              <a:rPr lang="en-US" altLang="en-US" sz="2800" b="1" i="1" dirty="0">
                <a:solidFill>
                  <a:srgbClr val="000000"/>
                </a:solidFill>
              </a:rPr>
              <a:t>well-being</a:t>
            </a:r>
            <a:r>
              <a:rPr lang="en-US" altLang="en-US" sz="2800" i="1" dirty="0">
                <a:solidFill>
                  <a:srgbClr val="000000"/>
                </a:solidFill>
              </a:rPr>
              <a:t> </a:t>
            </a:r>
            <a:r>
              <a:rPr lang="en-US" altLang="en-US" sz="2800" i="1" dirty="0" smtClean="0">
                <a:solidFill>
                  <a:srgbClr val="000000"/>
                </a:solidFill>
              </a:rPr>
              <a:t>contribute </a:t>
            </a:r>
            <a:r>
              <a:rPr lang="en-US" altLang="en-US" sz="2800" i="1" dirty="0">
                <a:solidFill>
                  <a:srgbClr val="000000"/>
                </a:solidFill>
              </a:rPr>
              <a:t>to </a:t>
            </a:r>
            <a:r>
              <a:rPr lang="en-US" altLang="en-US" sz="2800" b="1" i="1" dirty="0">
                <a:solidFill>
                  <a:srgbClr val="000000"/>
                </a:solidFill>
              </a:rPr>
              <a:t>early learning </a:t>
            </a:r>
            <a:r>
              <a:rPr lang="en-US" altLang="en-US" sz="2800" b="1" i="1" dirty="0" smtClean="0">
                <a:solidFill>
                  <a:srgbClr val="000000"/>
                </a:solidFill>
              </a:rPr>
              <a:t>success </a:t>
            </a:r>
            <a:r>
              <a:rPr lang="en-US" altLang="en-US" sz="2800" i="1" dirty="0">
                <a:solidFill>
                  <a:srgbClr val="000000"/>
                </a:solidFill>
              </a:rPr>
              <a:t>and a successful </a:t>
            </a:r>
            <a:r>
              <a:rPr lang="en-US" altLang="en-US" sz="2800" b="1" i="1" dirty="0">
                <a:solidFill>
                  <a:srgbClr val="000000"/>
                </a:solidFill>
              </a:rPr>
              <a:t>trajectory throughout school and life.</a:t>
            </a:r>
          </a:p>
        </p:txBody>
      </p:sp>
      <p:sp>
        <p:nvSpPr>
          <p:cNvPr id="13" name="TextBox 9"/>
          <p:cNvSpPr txBox="1">
            <a:spLocks noChangeArrowheads="1"/>
          </p:cNvSpPr>
          <p:nvPr/>
        </p:nvSpPr>
        <p:spPr bwMode="auto">
          <a:xfrm>
            <a:off x="0" y="304800"/>
            <a:ext cx="9144000"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600">
                <a:solidFill>
                  <a:schemeClr val="tx1"/>
                </a:solidFill>
                <a:latin typeface="Gill Sans" charset="0"/>
                <a:ea typeface="ヒラギノ角ゴ ProN W3" charset="0"/>
                <a:cs typeface="ヒラギノ角ゴ ProN W3" charset="0"/>
                <a:sym typeface="Gill Sans" charset="0"/>
              </a:defRPr>
            </a:lvl1pPr>
            <a:lvl2pPr marL="742950" indent="-285750" eaLnBrk="0" hangingPunct="0">
              <a:defRPr sz="36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defRPr sz="36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defRPr sz="36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ctr" eaLnBrk="1" hangingPunct="1"/>
            <a:r>
              <a:rPr lang="en-US" altLang="en-US" sz="4000" dirty="0">
                <a:solidFill>
                  <a:srgbClr val="000000"/>
                </a:solidFill>
                <a:latin typeface="+mj-lt"/>
              </a:rPr>
              <a:t>Common </a:t>
            </a:r>
            <a:r>
              <a:rPr lang="en-US" altLang="en-US" sz="4000" dirty="0" smtClean="0">
                <a:solidFill>
                  <a:srgbClr val="000000"/>
                </a:solidFill>
                <a:latin typeface="+mj-lt"/>
              </a:rPr>
              <a:t>Agenda</a:t>
            </a:r>
            <a:endParaRPr lang="en-US" altLang="en-US" sz="4000" dirty="0">
              <a:solidFill>
                <a:srgbClr val="000000"/>
              </a:solidFill>
              <a:latin typeface="+mj-lt"/>
            </a:endParaRPr>
          </a:p>
        </p:txBody>
      </p:sp>
    </p:spTree>
    <p:extLst>
      <p:ext uri="{BB962C8B-B14F-4D97-AF65-F5344CB8AC3E}">
        <p14:creationId xmlns:p14="http://schemas.microsoft.com/office/powerpoint/2010/main" val="1548690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1801</Words>
  <Application>Microsoft Macintosh PowerPoint</Application>
  <PresentationFormat>On-screen Show (4:3)</PresentationFormat>
  <Paragraphs>242</Paragraphs>
  <Slides>27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Century Schoolbook</vt:lpstr>
      <vt:lpstr>Geneva</vt:lpstr>
      <vt:lpstr>Gill Sans</vt:lpstr>
      <vt:lpstr>Wingdings</vt:lpstr>
      <vt:lpstr>ヒラギノ角ゴ ProN W3</vt:lpstr>
      <vt:lpstr>Arial</vt:lpstr>
      <vt:lpstr>Office Theme</vt:lpstr>
      <vt:lpstr>PowerPoint Presentation</vt:lpstr>
      <vt:lpstr>PowerPoint Presentation</vt:lpstr>
      <vt:lpstr>PowerPoint Presentation</vt:lpstr>
      <vt:lpstr>PowerPoint Presentation</vt:lpstr>
      <vt:lpstr>Challenges: Mental health capacity</vt:lpstr>
      <vt:lpstr>Challenges: Access to care</vt:lpstr>
      <vt:lpstr>Challenge: Children and housing </vt:lpstr>
      <vt:lpstr>Challenges that still exist</vt:lpstr>
      <vt:lpstr>PowerPoint Presentation</vt:lpstr>
      <vt:lpstr>P-3 Alignment Must Exist Within Each Age/Grade Level and Across Levels</vt:lpstr>
      <vt:lpstr>Pathways to  Readiness</vt:lpstr>
      <vt:lpstr>Help Me Grow ($2M)</vt:lpstr>
      <vt:lpstr>High Quality  Early Learning  Opportunities</vt:lpstr>
      <vt:lpstr>Early Learning</vt:lpstr>
      <vt:lpstr>High Quality Early Learning</vt:lpstr>
      <vt:lpstr>High Quality Early Learning, cont.</vt:lpstr>
      <vt:lpstr>PHYSICAL &amp;  MENTAL HEALTH</vt:lpstr>
      <vt:lpstr>PowerPoint Presentation</vt:lpstr>
      <vt:lpstr>PowerPoint Presentation</vt:lpstr>
      <vt:lpstr>PowerPoint Presentation</vt:lpstr>
      <vt:lpstr>Evidence-based Family Home Visiting</vt:lpstr>
      <vt:lpstr>Family Home Visiting</vt:lpstr>
      <vt:lpstr>Home Visiting Results</vt:lpstr>
      <vt:lpstr>COMMUNITY  PARTNERSHIPS</vt:lpstr>
      <vt:lpstr>PowerPoint Presentation</vt:lpstr>
      <vt:lpstr>PowerPoint Presentation</vt:lpstr>
      <vt:lpstr>PowerPoint Presentation</vt:lpstr>
    </vt:vector>
  </TitlesOfParts>
  <Company>Minnesota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 Melvin</dc:creator>
  <cp:lastModifiedBy>Adosh Unni</cp:lastModifiedBy>
  <cp:revision>52</cp:revision>
  <dcterms:created xsi:type="dcterms:W3CDTF">2015-02-03T19:17:02Z</dcterms:created>
  <dcterms:modified xsi:type="dcterms:W3CDTF">2015-02-04T05:06:21Z</dcterms:modified>
</cp:coreProperties>
</file>