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35"/>
  </p:notesMasterIdLst>
  <p:handoutMasterIdLst>
    <p:handoutMasterId r:id="rId36"/>
  </p:handoutMasterIdLst>
  <p:sldIdLst>
    <p:sldId id="736" r:id="rId5"/>
    <p:sldId id="722" r:id="rId6"/>
    <p:sldId id="1105" r:id="rId7"/>
    <p:sldId id="681" r:id="rId8"/>
    <p:sldId id="735" r:id="rId9"/>
    <p:sldId id="1087" r:id="rId10"/>
    <p:sldId id="1088" r:id="rId11"/>
    <p:sldId id="1089" r:id="rId12"/>
    <p:sldId id="1090" r:id="rId13"/>
    <p:sldId id="1091" r:id="rId14"/>
    <p:sldId id="1092" r:id="rId15"/>
    <p:sldId id="1093" r:id="rId16"/>
    <p:sldId id="1094" r:id="rId17"/>
    <p:sldId id="1095" r:id="rId18"/>
    <p:sldId id="1096" r:id="rId19"/>
    <p:sldId id="737" r:id="rId20"/>
    <p:sldId id="1097" r:id="rId21"/>
    <p:sldId id="1098" r:id="rId22"/>
    <p:sldId id="1102" r:id="rId23"/>
    <p:sldId id="1103" r:id="rId24"/>
    <p:sldId id="999" r:id="rId25"/>
    <p:sldId id="991" r:id="rId26"/>
    <p:sldId id="1003" r:id="rId27"/>
    <p:sldId id="258" r:id="rId28"/>
    <p:sldId id="1081" r:id="rId29"/>
    <p:sldId id="1083" r:id="rId30"/>
    <p:sldId id="1084" r:id="rId31"/>
    <p:sldId id="1085" r:id="rId32"/>
    <p:sldId id="293" r:id="rId33"/>
    <p:sldId id="4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003865"/>
    <a:srgbClr val="000000"/>
    <a:srgbClr val="78BE21"/>
    <a:srgbClr val="0D0D0D"/>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7" autoAdjust="0"/>
    <p:restoredTop sz="89889" autoAdjust="0"/>
  </p:normalViewPr>
  <p:slideViewPr>
    <p:cSldViewPr snapToGrid="0">
      <p:cViewPr varScale="1">
        <p:scale>
          <a:sx n="76" d="100"/>
          <a:sy n="76" d="100"/>
        </p:scale>
        <p:origin x="132" y="516"/>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69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1/24/2020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4450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043468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06432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56311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 diversification using traditional and non-traditional crops and livestock; cover crops and crop rotations; conservation tillage; input reduction strategies, including nutrient and pesticide management;</a:t>
            </a:r>
          </a:p>
          <a:p>
            <a:r>
              <a:rPr lang="en-US" dirty="0"/>
              <a:t>on-farm energy production, such as wind, methane, or biomass; developing/refining marketing opportunities, season extension, and post-harvest storage and handling; and other creative ideas that focus on environmental benefits, energy savings or production, profitability.</a:t>
            </a:r>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6046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16672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will be made up of 15 members including representatives of agriculture, biofuels, and transportation industries, as well as environmental, and conservation groups. The Executive Order mandates that the report be completed by November 2020.</a:t>
            </a:r>
          </a:p>
          <a:p>
            <a:endParaRPr lang="en-US" dirty="0"/>
          </a:p>
          <a:p>
            <a:r>
              <a:rPr lang="en-US" dirty="0"/>
              <a:t>Governor Walz is the Chair of the Governors’ Biofuels Coalition. </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9289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24092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69830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90672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182286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26934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05511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685" y="1652093"/>
            <a:ext cx="6118629" cy="842566"/>
          </a:xfrm>
          <a:prstGeom prst="rect">
            <a:avLst/>
          </a:prstGeom>
        </p:spPr>
      </p:pic>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3310" y="5851878"/>
            <a:ext cx="3613535" cy="497602"/>
          </a:xfrm>
          <a:prstGeom prst="rect">
            <a:avLst/>
          </a:prstGeom>
        </p:spPr>
      </p:pic>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1"/>
            <a:ext cx="12192000" cy="3477838"/>
          </a:xfrm>
        </p:spPr>
        <p:txBody>
          <a:bodyPr/>
          <a:lstStyle/>
          <a:p>
            <a:endParaRPr lang="en-US" dirty="0"/>
          </a:p>
        </p:txBody>
      </p:sp>
      <p:sp>
        <p:nvSpPr>
          <p:cNvPr id="8" name="Date Placeholder 7"/>
          <p:cNvSpPr>
            <a:spLocks noGrp="1"/>
          </p:cNvSpPr>
          <p:nvPr>
            <p:ph type="dt" sz="half" idx="18"/>
          </p:nvPr>
        </p:nvSpPr>
        <p:spPr/>
        <p:txBody>
          <a:bodyPr/>
          <a:lstStyle/>
          <a:p>
            <a:endParaRPr lang="en-US" dirty="0"/>
          </a:p>
        </p:txBody>
      </p:sp>
      <p:sp>
        <p:nvSpPr>
          <p:cNvPr id="10" name="Footer Placeholder 9"/>
          <p:cNvSpPr>
            <a:spLocks noGrp="1"/>
          </p:cNvSpPr>
          <p:nvPr>
            <p:ph type="ftr" sz="quarter" idx="19"/>
          </p:nvPr>
        </p:nvSpPr>
        <p:spPr/>
        <p:txBody>
          <a:bodyPr/>
          <a:lstStyle/>
          <a:p>
            <a:r>
              <a:rPr lang="en-US"/>
              <a:t>Optional Tagline Goes Here | mn.gov/websiteurl</a:t>
            </a:r>
            <a:endParaRPr lang="en-US" dirty="0"/>
          </a:p>
        </p:txBody>
      </p:sp>
      <p:sp>
        <p:nvSpPr>
          <p:cNvPr id="13" name="Slide Number Placeholder 12"/>
          <p:cNvSpPr>
            <a:spLocks noGrp="1"/>
          </p:cNvSpPr>
          <p:nvPr>
            <p:ph type="sldNum" sz="quarter" idx="20"/>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391" y="544615"/>
            <a:ext cx="3613535" cy="497602"/>
          </a:xfrm>
          <a:prstGeom prst="rect">
            <a:avLst/>
          </a:prstGeom>
        </p:spPr>
      </p:pic>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4391" y="544615"/>
            <a:ext cx="3613535" cy="497602"/>
          </a:xfrm>
          <a:prstGeom prst="rect">
            <a:avLst/>
          </a:prstGeom>
        </p:spPr>
      </p:pic>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Here | mn.gov/websiteurl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3390" y="609243"/>
            <a:ext cx="3613535" cy="497602"/>
          </a:xfrm>
          <a:prstGeom prst="rect">
            <a:avLst/>
          </a:prstGeom>
        </p:spPr>
      </p:pic>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7.pn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30.jpeg"/><Relationship Id="rId26" Type="http://schemas.openxmlformats.org/officeDocument/2006/relationships/image" Target="../media/image71.jpeg"/><Relationship Id="rId3" Type="http://schemas.openxmlformats.org/officeDocument/2006/relationships/image" Target="../media/image8.png"/><Relationship Id="rId21" Type="http://schemas.openxmlformats.org/officeDocument/2006/relationships/image" Target="../media/image33.gif"/><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29.jpeg"/><Relationship Id="rId25" Type="http://schemas.openxmlformats.org/officeDocument/2006/relationships/image" Target="../media/image70.jpeg"/><Relationship Id="rId2" Type="http://schemas.openxmlformats.org/officeDocument/2006/relationships/image" Target="../media/image7.png"/><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jpeg"/><Relationship Id="rId24" Type="http://schemas.openxmlformats.org/officeDocument/2006/relationships/image" Target="../media/image69.jpeg"/><Relationship Id="rId5" Type="http://schemas.openxmlformats.org/officeDocument/2006/relationships/image" Target="../media/image1.png"/><Relationship Id="rId15" Type="http://schemas.openxmlformats.org/officeDocument/2006/relationships/image" Target="../media/image27.jpeg"/><Relationship Id="rId23" Type="http://schemas.openxmlformats.org/officeDocument/2006/relationships/image" Target="../media/image68.jpeg"/><Relationship Id="rId10" Type="http://schemas.openxmlformats.org/officeDocument/2006/relationships/image" Target="../media/image62.jpeg"/><Relationship Id="rId19" Type="http://schemas.openxmlformats.org/officeDocument/2006/relationships/image" Target="../media/image31.jpeg"/><Relationship Id="rId4" Type="http://schemas.openxmlformats.org/officeDocument/2006/relationships/hyperlink" Target="http://www.mylandmylegacy.com/" TargetMode="External"/><Relationship Id="rId9" Type="http://schemas.openxmlformats.org/officeDocument/2006/relationships/image" Target="../media/image61.jpeg"/><Relationship Id="rId14" Type="http://schemas.openxmlformats.org/officeDocument/2006/relationships/image" Target="../media/image66.jpeg"/><Relationship Id="rId22" Type="http://schemas.openxmlformats.org/officeDocument/2006/relationships/image" Target="../media/image6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www.mylandmylegacy.com/" TargetMode="External"/><Relationship Id="rId5" Type="http://schemas.openxmlformats.org/officeDocument/2006/relationships/hyperlink" Target="http://www.mda.state.mn.us/" TargetMode="Externa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6.png"/><Relationship Id="rId21" Type="http://schemas.openxmlformats.org/officeDocument/2006/relationships/image" Target="../media/image32.jpe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gif"/><Relationship Id="rId24" Type="http://schemas.openxmlformats.org/officeDocument/2006/relationships/image" Target="../media/image35.jpeg"/><Relationship Id="rId5" Type="http://schemas.openxmlformats.org/officeDocument/2006/relationships/image" Target="../media/image8.png"/><Relationship Id="rId15" Type="http://schemas.openxmlformats.org/officeDocument/2006/relationships/image" Target="../media/image26.jpeg"/><Relationship Id="rId23" Type="http://schemas.openxmlformats.org/officeDocument/2006/relationships/image" Target="../media/image34.emf"/><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7.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gif"/><Relationship Id="rId27"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591C-B12D-4D85-9F4B-24B7B561E855}"/>
              </a:ext>
            </a:extLst>
          </p:cNvPr>
          <p:cNvSpPr>
            <a:spLocks noGrp="1"/>
          </p:cNvSpPr>
          <p:nvPr>
            <p:ph type="ctrTitle"/>
          </p:nvPr>
        </p:nvSpPr>
        <p:spPr/>
        <p:txBody>
          <a:bodyPr>
            <a:normAutofit fontScale="90000"/>
          </a:bodyPr>
          <a:lstStyle/>
          <a:p>
            <a:br>
              <a:rPr lang="en-US" dirty="0"/>
            </a:br>
            <a:r>
              <a:rPr lang="en-US" dirty="0"/>
              <a:t>Agriculture and Food Finance and Policy Division</a:t>
            </a:r>
            <a:br>
              <a:rPr lang="en-US" dirty="0"/>
            </a:br>
            <a:endParaRPr lang="en-US" dirty="0"/>
          </a:p>
        </p:txBody>
      </p:sp>
    </p:spTree>
    <p:extLst>
      <p:ext uri="{BB962C8B-B14F-4D97-AF65-F5344CB8AC3E}">
        <p14:creationId xmlns:p14="http://schemas.microsoft.com/office/powerpoint/2010/main" val="41087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6" name="TextBox 15"/>
          <p:cNvSpPr txBox="1"/>
          <p:nvPr/>
        </p:nvSpPr>
        <p:spPr>
          <a:xfrm>
            <a:off x="52898" y="1718024"/>
            <a:ext cx="8080342" cy="4278094"/>
          </a:xfrm>
          <a:prstGeom prst="rect">
            <a:avLst/>
          </a:prstGeom>
          <a:noFill/>
        </p:spPr>
        <p:txBody>
          <a:bodyPr wrap="square" rtlCol="0">
            <a:spAutoFit/>
          </a:bodyPr>
          <a:lstStyle/>
          <a:p>
            <a:pPr algn="ctr"/>
            <a:r>
              <a:rPr lang="en-US" sz="3200" b="1" dirty="0">
                <a:solidFill>
                  <a:schemeClr val="accent1">
                    <a:lumMod val="90000"/>
                    <a:lumOff val="10000"/>
                  </a:schemeClr>
                </a:solidFill>
              </a:rPr>
              <a:t>January 20, 2020</a:t>
            </a:r>
          </a:p>
          <a:p>
            <a:pPr algn="ctr"/>
            <a:endParaRPr lang="en-US" sz="3200" b="1" dirty="0">
              <a:solidFill>
                <a:schemeClr val="accent1">
                  <a:lumMod val="90000"/>
                  <a:lumOff val="10000"/>
                </a:schemeClr>
              </a:solidFill>
            </a:endParaRP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826 certified producers</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564,482 certified acres</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1,754 new practices:</a:t>
            </a: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208,096,000 pounds of soil saved per </a:t>
            </a:r>
            <a:r>
              <a:rPr lang="en-US" sz="2800" dirty="0" err="1">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yr</a:t>
            </a:r>
            <a:endPar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74,616,000 pounds of sediment reduced per </a:t>
            </a:r>
            <a:r>
              <a:rPr lang="en-US" sz="2800" dirty="0" err="1">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yr</a:t>
            </a:r>
            <a:endPar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46,128 pounds of phosphorus prevented per </a:t>
            </a:r>
            <a:r>
              <a:rPr lang="en-US" sz="2800" dirty="0" err="1">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yr</a:t>
            </a:r>
            <a:endPar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As much as 49% reduction in nitrogen loss</a:t>
            </a:r>
          </a:p>
        </p:txBody>
      </p:sp>
      <p:sp>
        <p:nvSpPr>
          <p:cNvPr id="13" name="Title 1"/>
          <p:cNvSpPr txBox="1">
            <a:spLocks/>
          </p:cNvSpPr>
          <p:nvPr/>
        </p:nvSpPr>
        <p:spPr>
          <a:xfrm>
            <a:off x="1354582"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 We Get Results</a:t>
            </a:r>
            <a:endParaRPr lang="en-US" b="1" dirty="0"/>
          </a:p>
        </p:txBody>
      </p:sp>
      <p:grpSp>
        <p:nvGrpSpPr>
          <p:cNvPr id="2" name="Group 4">
            <a:extLst>
              <a:ext uri="{FF2B5EF4-FFF2-40B4-BE49-F238E27FC236}">
                <a16:creationId xmlns:a16="http://schemas.microsoft.com/office/drawing/2014/main" id="{CCAFAE1B-F773-45D1-96CD-F03EDC9C2BBC}"/>
              </a:ext>
            </a:extLst>
          </p:cNvPr>
          <p:cNvGrpSpPr>
            <a:grpSpLocks noChangeAspect="1"/>
          </p:cNvGrpSpPr>
          <p:nvPr/>
        </p:nvGrpSpPr>
        <p:grpSpPr bwMode="auto">
          <a:xfrm>
            <a:off x="8112220" y="1250732"/>
            <a:ext cx="3836080" cy="4855780"/>
            <a:chOff x="4513" y="867"/>
            <a:chExt cx="2750" cy="3481"/>
          </a:xfrm>
        </p:grpSpPr>
        <p:sp>
          <p:nvSpPr>
            <p:cNvPr id="3" name="AutoShape 3">
              <a:extLst>
                <a:ext uri="{FF2B5EF4-FFF2-40B4-BE49-F238E27FC236}">
                  <a16:creationId xmlns:a16="http://schemas.microsoft.com/office/drawing/2014/main" id="{A324BEE9-B31B-40D0-A831-86AC0420341C}"/>
                </a:ext>
              </a:extLst>
            </p:cNvPr>
            <p:cNvSpPr>
              <a:spLocks noChangeAspect="1" noChangeArrowheads="1" noTextEdit="1"/>
            </p:cNvSpPr>
            <p:nvPr/>
          </p:nvSpPr>
          <p:spPr bwMode="auto">
            <a:xfrm>
              <a:off x="4659" y="867"/>
              <a:ext cx="2604" cy="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9EDE0F02-828C-4948-98C0-CEEFC4350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 y="891"/>
              <a:ext cx="2608" cy="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7" descr="https://external-msp1-1.xx.fbcdn.net/safe_image.php?d=AQC65I2LO6EXotmx&amp;w=540&amp;h=282&amp;url=https%3A%2F%2Fwww.brainerddispatch.com%2Fincoming%2F4643204-6rqrkv-090419.N.BD.CLCWaterQuality%2Falternates%2FBASE_LANDSCAPE%2F090419.N.BD.CLCWaterQuality&amp;cfs=1&amp;upscale=1&amp;fallback=news_d_placeholder_publisher&amp;_nc_hash=AQB4NjQn9R1jEjEx">
            <a:extLst>
              <a:ext uri="{FF2B5EF4-FFF2-40B4-BE49-F238E27FC236}">
                <a16:creationId xmlns:a16="http://schemas.microsoft.com/office/drawing/2014/main" id="{9EFF595B-D71F-4EEE-8F24-55D85221FE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3240" y="4992059"/>
            <a:ext cx="3585794" cy="186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2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6" name="Rectangle 15"/>
          <p:cNvSpPr/>
          <p:nvPr/>
        </p:nvSpPr>
        <p:spPr>
          <a:xfrm>
            <a:off x="61244" y="1596187"/>
            <a:ext cx="11522783" cy="2308324"/>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accent1">
                    <a:lumMod val="90000"/>
                    <a:lumOff val="10000"/>
                  </a:schemeClr>
                </a:solidFill>
              </a:rPr>
              <a:t>Identify and value </a:t>
            </a:r>
            <a:r>
              <a:rPr lang="en-US" sz="2800" b="1" dirty="0">
                <a:solidFill>
                  <a:schemeClr val="accent1">
                    <a:lumMod val="90000"/>
                    <a:lumOff val="10000"/>
                  </a:schemeClr>
                </a:solidFill>
              </a:rPr>
              <a:t>multiple benefits </a:t>
            </a:r>
            <a:r>
              <a:rPr lang="en-US" sz="2800" dirty="0">
                <a:solidFill>
                  <a:schemeClr val="accent1">
                    <a:lumMod val="90000"/>
                    <a:lumOff val="10000"/>
                  </a:schemeClr>
                </a:solidFill>
              </a:rPr>
              <a:t>of actions:</a:t>
            </a:r>
          </a:p>
          <a:p>
            <a:pPr marL="914400" lvl="1" indent="-457200">
              <a:buFont typeface="+mj-lt"/>
              <a:buAutoNum type="arabicParenR"/>
            </a:pPr>
            <a:r>
              <a:rPr lang="en-US" sz="2800" dirty="0">
                <a:solidFill>
                  <a:schemeClr val="accent1">
                    <a:lumMod val="90000"/>
                    <a:lumOff val="10000"/>
                  </a:schemeClr>
                </a:solidFill>
              </a:rPr>
              <a:t>IPM practices and management</a:t>
            </a:r>
          </a:p>
          <a:p>
            <a:pPr marL="914400" lvl="1" indent="-457200">
              <a:buFont typeface="+mj-lt"/>
              <a:buAutoNum type="arabicParenR"/>
            </a:pPr>
            <a:r>
              <a:rPr lang="en-US" sz="2800" dirty="0">
                <a:solidFill>
                  <a:schemeClr val="accent1">
                    <a:lumMod val="90000"/>
                    <a:lumOff val="10000"/>
                  </a:schemeClr>
                </a:solidFill>
              </a:rPr>
              <a:t>Wildlife habitat practices and management</a:t>
            </a:r>
          </a:p>
          <a:p>
            <a:pPr marL="914400" lvl="1" indent="-457200">
              <a:buFont typeface="+mj-lt"/>
              <a:buAutoNum type="arabicParenR"/>
            </a:pPr>
            <a:r>
              <a:rPr lang="en-US" sz="2800" dirty="0">
                <a:solidFill>
                  <a:schemeClr val="accent1">
                    <a:lumMod val="90000"/>
                    <a:lumOff val="10000"/>
                  </a:schemeClr>
                </a:solidFill>
              </a:rPr>
              <a:t>Soil health practices and management</a:t>
            </a:r>
          </a:p>
          <a:p>
            <a:pPr marL="914400" lvl="1" indent="-457200">
              <a:buFont typeface="+mj-lt"/>
              <a:buAutoNum type="arabicParenR"/>
            </a:pPr>
            <a:r>
              <a:rPr lang="en-US" sz="3200" b="1" dirty="0">
                <a:solidFill>
                  <a:schemeClr val="accent1">
                    <a:lumMod val="90000"/>
                    <a:lumOff val="10000"/>
                  </a:schemeClr>
                </a:solidFill>
              </a:rPr>
              <a:t>Climate practices and management</a:t>
            </a:r>
          </a:p>
        </p:txBody>
      </p:sp>
      <p:sp>
        <p:nvSpPr>
          <p:cNvPr id="19" name="Title 1"/>
          <p:cNvSpPr txBox="1">
            <a:spLocks/>
          </p:cNvSpPr>
          <p:nvPr/>
        </p:nvSpPr>
        <p:spPr>
          <a:xfrm>
            <a:off x="1317004"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We’re Looking Forward</a:t>
            </a:r>
            <a:endParaRPr lang="en-US" b="1" dirty="0"/>
          </a:p>
        </p:txBody>
      </p:sp>
      <p:pic>
        <p:nvPicPr>
          <p:cNvPr id="13" name="Picture 12">
            <a:extLst>
              <a:ext uri="{FF2B5EF4-FFF2-40B4-BE49-F238E27FC236}">
                <a16:creationId xmlns:a16="http://schemas.microsoft.com/office/drawing/2014/main" id="{15A6EC7B-0846-437E-B138-116BE0E65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6551" y="4611200"/>
            <a:ext cx="2890630" cy="2167972"/>
          </a:xfrm>
          <a:prstGeom prst="rect">
            <a:avLst/>
          </a:prstGeom>
        </p:spPr>
      </p:pic>
      <p:pic>
        <p:nvPicPr>
          <p:cNvPr id="6" name="Picture 5">
            <a:extLst>
              <a:ext uri="{FF2B5EF4-FFF2-40B4-BE49-F238E27FC236}">
                <a16:creationId xmlns:a16="http://schemas.microsoft.com/office/drawing/2014/main" id="{9C65A5F9-5B1A-44FF-BADA-A68F26FA0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259" y="4611201"/>
            <a:ext cx="3853533" cy="2167972"/>
          </a:xfrm>
          <a:prstGeom prst="rect">
            <a:avLst/>
          </a:prstGeom>
        </p:spPr>
      </p:pic>
      <p:pic>
        <p:nvPicPr>
          <p:cNvPr id="8" name="Picture 7">
            <a:extLst>
              <a:ext uri="{FF2B5EF4-FFF2-40B4-BE49-F238E27FC236}">
                <a16:creationId xmlns:a16="http://schemas.microsoft.com/office/drawing/2014/main" id="{676E2117-1342-45D5-84B8-88B1B5D40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940" y="2622331"/>
            <a:ext cx="3117631" cy="4156841"/>
          </a:xfrm>
          <a:prstGeom prst="rect">
            <a:avLst/>
          </a:prstGeom>
        </p:spPr>
      </p:pic>
    </p:spTree>
    <p:extLst>
      <p:ext uri="{BB962C8B-B14F-4D97-AF65-F5344CB8AC3E}">
        <p14:creationId xmlns:p14="http://schemas.microsoft.com/office/powerpoint/2010/main" val="3603219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6" name="TextBox 15"/>
          <p:cNvSpPr txBox="1"/>
          <p:nvPr/>
        </p:nvSpPr>
        <p:spPr>
          <a:xfrm>
            <a:off x="106166" y="1389544"/>
            <a:ext cx="7569481" cy="2923877"/>
          </a:xfrm>
          <a:prstGeom prst="rect">
            <a:avLst/>
          </a:prstGeom>
          <a:noFill/>
        </p:spPr>
        <p:txBody>
          <a:bodyPr wrap="square" rtlCol="0">
            <a:spAutoFit/>
          </a:bodyPr>
          <a:lstStyle/>
          <a:p>
            <a:pPr algn="ctr"/>
            <a:r>
              <a:rPr lang="en-US" sz="3200" b="1" dirty="0">
                <a:solidFill>
                  <a:schemeClr val="accent1">
                    <a:lumMod val="90000"/>
                    <a:lumOff val="10000"/>
                  </a:schemeClr>
                </a:solidFill>
              </a:rPr>
              <a:t>Climate Emissions Reductions </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MPCA: 21 BMPs’ emissions avoidance</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Between 50% and 60% of MAWQCP new practices correspond to MPCA table</a:t>
            </a: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37,054 CO2-e tons per year</a:t>
            </a:r>
          </a:p>
          <a:p>
            <a:pPr marL="800100" lvl="1" indent="-342900">
              <a:buFont typeface="Arial" panose="020B0604020202020204" pitchFamily="34" charset="0"/>
              <a:buChar char="•"/>
            </a:pP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Avg. 37 CO2-e tons per practice per year </a:t>
            </a:r>
          </a:p>
        </p:txBody>
      </p:sp>
      <p:sp>
        <p:nvSpPr>
          <p:cNvPr id="13" name="Title 1"/>
          <p:cNvSpPr txBox="1">
            <a:spLocks/>
          </p:cNvSpPr>
          <p:nvPr/>
        </p:nvSpPr>
        <p:spPr>
          <a:xfrm>
            <a:off x="1354582"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We Produce Mitigation</a:t>
            </a:r>
            <a:endParaRPr lang="en-US" b="1" dirty="0"/>
          </a:p>
        </p:txBody>
      </p:sp>
      <p:pic>
        <p:nvPicPr>
          <p:cNvPr id="8" name="Picture 7">
            <a:extLst>
              <a:ext uri="{FF2B5EF4-FFF2-40B4-BE49-F238E27FC236}">
                <a16:creationId xmlns:a16="http://schemas.microsoft.com/office/drawing/2014/main" id="{5D091D8C-7D25-4026-AA98-136AC783BFF6}"/>
              </a:ext>
            </a:extLst>
          </p:cNvPr>
          <p:cNvPicPr>
            <a:picLocks noChangeAspect="1"/>
          </p:cNvPicPr>
          <p:nvPr/>
        </p:nvPicPr>
        <p:blipFill>
          <a:blip r:embed="rId5"/>
          <a:stretch>
            <a:fillRect/>
          </a:stretch>
        </p:blipFill>
        <p:spPr>
          <a:xfrm>
            <a:off x="7622379" y="1428585"/>
            <a:ext cx="4481082" cy="5345076"/>
          </a:xfrm>
          <a:prstGeom prst="rect">
            <a:avLst/>
          </a:prstGeom>
        </p:spPr>
      </p:pic>
      <p:pic>
        <p:nvPicPr>
          <p:cNvPr id="12" name="Picture 11">
            <a:extLst>
              <a:ext uri="{FF2B5EF4-FFF2-40B4-BE49-F238E27FC236}">
                <a16:creationId xmlns:a16="http://schemas.microsoft.com/office/drawing/2014/main" id="{51453010-AD13-4686-99A5-1218D89F8B9B}"/>
              </a:ext>
            </a:extLst>
          </p:cNvPr>
          <p:cNvPicPr>
            <a:picLocks noChangeAspect="1"/>
          </p:cNvPicPr>
          <p:nvPr/>
        </p:nvPicPr>
        <p:blipFill>
          <a:blip r:embed="rId6"/>
          <a:stretch>
            <a:fillRect/>
          </a:stretch>
        </p:blipFill>
        <p:spPr>
          <a:xfrm>
            <a:off x="1908708" y="4487095"/>
            <a:ext cx="1651247" cy="2299489"/>
          </a:xfrm>
          <a:prstGeom prst="rect">
            <a:avLst/>
          </a:prstGeom>
          <a:ln w="3175">
            <a:solidFill>
              <a:schemeClr val="tx1"/>
            </a:solidFill>
          </a:ln>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6A4AFBF7-C79D-4492-90DE-15E8515806E2}"/>
              </a:ext>
            </a:extLst>
          </p:cNvPr>
          <p:cNvPicPr>
            <a:picLocks noChangeAspect="1"/>
          </p:cNvPicPr>
          <p:nvPr/>
        </p:nvPicPr>
        <p:blipFill>
          <a:blip r:embed="rId7"/>
          <a:stretch>
            <a:fillRect/>
          </a:stretch>
        </p:blipFill>
        <p:spPr>
          <a:xfrm>
            <a:off x="3779145" y="4487094"/>
            <a:ext cx="1690221" cy="229948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11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6" name="TextBox 15"/>
          <p:cNvSpPr txBox="1"/>
          <p:nvPr/>
        </p:nvSpPr>
        <p:spPr>
          <a:xfrm>
            <a:off x="463375" y="1610448"/>
            <a:ext cx="5130602" cy="3046988"/>
          </a:xfrm>
          <a:prstGeom prst="rect">
            <a:avLst/>
          </a:prstGeom>
          <a:noFill/>
        </p:spPr>
        <p:txBody>
          <a:bodyPr wrap="square" rtlCol="0">
            <a:spAutoFit/>
          </a:bodyPr>
          <a:lstStyle/>
          <a:p>
            <a:pPr algn="ctr"/>
            <a:r>
              <a:rPr lang="en-US" sz="3200" b="1" dirty="0">
                <a:solidFill>
                  <a:schemeClr val="accent1">
                    <a:lumMod val="90000"/>
                    <a:lumOff val="10000"/>
                  </a:schemeClr>
                </a:solidFill>
              </a:rPr>
              <a:t>MAWQCP: Climate Resiliency</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Soil Health</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Water Infiltration</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Drought Mitigation</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Risk Management</a:t>
            </a:r>
          </a:p>
          <a:p>
            <a:pPr marL="342900" indent="-342900">
              <a:buFont typeface="Arial" panose="020B0604020202020204" pitchFamily="34" charset="0"/>
              <a:buChar char="•"/>
            </a:pPr>
            <a:r>
              <a:rPr lang="en-US" sz="3200" dirty="0">
                <a:solidFill>
                  <a:schemeClr val="accent1">
                    <a:lumMod val="90000"/>
                    <a:lumOff val="10000"/>
                  </a:schemeClr>
                </a:solidFill>
                <a:latin typeface="Calibri" panose="020F0502020204030204" pitchFamily="34" charset="0"/>
              </a:rPr>
              <a:t>Carbon Storage</a:t>
            </a:r>
            <a:r>
              <a:rPr lang="en-US" sz="2800" dirty="0">
                <a:solidFill>
                  <a:schemeClr val="accent1">
                    <a:lumMod val="90000"/>
                    <a:lumOff val="1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itle 1"/>
          <p:cNvSpPr txBox="1">
            <a:spLocks/>
          </p:cNvSpPr>
          <p:nvPr/>
        </p:nvSpPr>
        <p:spPr>
          <a:xfrm>
            <a:off x="1354582"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We Provide Adaptation</a:t>
            </a:r>
            <a:endParaRPr lang="en-US" b="1" dirty="0"/>
          </a:p>
        </p:txBody>
      </p:sp>
      <p:pic>
        <p:nvPicPr>
          <p:cNvPr id="12" name="Picture 2" descr="logo">
            <a:extLst>
              <a:ext uri="{FF2B5EF4-FFF2-40B4-BE49-F238E27FC236}">
                <a16:creationId xmlns:a16="http://schemas.microsoft.com/office/drawing/2014/main" id="{C64AFE39-7850-425C-84B8-BE31CA3BB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4182" y="1822613"/>
            <a:ext cx="2286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www.eqb.state.mn.us/sites/default/files/ClimateStrategies%20Report_Page_01.jpg">
            <a:extLst>
              <a:ext uri="{FF2B5EF4-FFF2-40B4-BE49-F238E27FC236}">
                <a16:creationId xmlns:a16="http://schemas.microsoft.com/office/drawing/2014/main" id="{06CFFBC7-0739-4B1A-947F-E1889D9011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2521" y="4657436"/>
            <a:ext cx="1620744" cy="20969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10A0ABC-7DAA-48C3-9509-91E9F8D187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723" y="4624093"/>
            <a:ext cx="3786500" cy="2130261"/>
          </a:xfrm>
          <a:prstGeom prst="rect">
            <a:avLst/>
          </a:prstGeom>
        </p:spPr>
      </p:pic>
      <p:pic>
        <p:nvPicPr>
          <p:cNvPr id="2" name="Picture 1">
            <a:extLst>
              <a:ext uri="{FF2B5EF4-FFF2-40B4-BE49-F238E27FC236}">
                <a16:creationId xmlns:a16="http://schemas.microsoft.com/office/drawing/2014/main" id="{9A5E5425-58FB-4C38-838E-808A66DD92C9}"/>
              </a:ext>
            </a:extLst>
          </p:cNvPr>
          <p:cNvPicPr>
            <a:picLocks noChangeAspect="1"/>
          </p:cNvPicPr>
          <p:nvPr/>
        </p:nvPicPr>
        <p:blipFill>
          <a:blip r:embed="rId8"/>
          <a:stretch>
            <a:fillRect/>
          </a:stretch>
        </p:blipFill>
        <p:spPr>
          <a:xfrm>
            <a:off x="5687325" y="1610448"/>
            <a:ext cx="3786500" cy="4899882"/>
          </a:xfrm>
          <a:prstGeom prst="rect">
            <a:avLst/>
          </a:prstGeom>
          <a:ln w="3175">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920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3" name="Rectangle 2"/>
          <p:cNvSpPr/>
          <p:nvPr/>
        </p:nvSpPr>
        <p:spPr>
          <a:xfrm>
            <a:off x="150918" y="1554834"/>
            <a:ext cx="9632274" cy="2492990"/>
          </a:xfrm>
          <a:prstGeom prst="rect">
            <a:avLst/>
          </a:prstGeom>
        </p:spPr>
        <p:txBody>
          <a:bodyPr wrap="square">
            <a:spAutoFit/>
          </a:bodyPr>
          <a:lstStyle/>
          <a:p>
            <a:r>
              <a:rPr lang="en-US" sz="2600" dirty="0">
                <a:solidFill>
                  <a:schemeClr val="accent1">
                    <a:lumMod val="90000"/>
                    <a:lumOff val="10000"/>
                  </a:schemeClr>
                </a:solidFill>
              </a:rPr>
              <a:t>MAWQCP is a </a:t>
            </a:r>
            <a:r>
              <a:rPr lang="en-US" sz="2600" b="1" dirty="0">
                <a:solidFill>
                  <a:schemeClr val="accent1">
                    <a:lumMod val="90000"/>
                    <a:lumOff val="10000"/>
                  </a:schemeClr>
                </a:solidFill>
              </a:rPr>
              <a:t>comprehensive structure</a:t>
            </a:r>
            <a:r>
              <a:rPr lang="en-US" sz="2600" dirty="0">
                <a:solidFill>
                  <a:schemeClr val="accent1">
                    <a:lumMod val="90000"/>
                    <a:lumOff val="10000"/>
                  </a:schemeClr>
                </a:solidFill>
              </a:rPr>
              <a:t> for credit or ecosystem services trading, pay-for-performance, etc. payment mechanisms:</a:t>
            </a:r>
          </a:p>
          <a:p>
            <a:pPr marL="457200" indent="-457200">
              <a:buFont typeface="+mj-lt"/>
              <a:buAutoNum type="arabicParenR"/>
            </a:pPr>
            <a:r>
              <a:rPr lang="en-US" sz="2600" dirty="0">
                <a:solidFill>
                  <a:schemeClr val="accent1">
                    <a:lumMod val="90000"/>
                    <a:lumOff val="10000"/>
                  </a:schemeClr>
                </a:solidFill>
              </a:rPr>
              <a:t>Baseline: Risk Assessment establishes </a:t>
            </a:r>
            <a:r>
              <a:rPr lang="en-US" sz="2600" b="1" dirty="0">
                <a:solidFill>
                  <a:schemeClr val="accent1">
                    <a:lumMod val="90000"/>
                    <a:lumOff val="10000"/>
                  </a:schemeClr>
                </a:solidFill>
              </a:rPr>
              <a:t>baseline</a:t>
            </a:r>
            <a:endParaRPr lang="en-US" sz="2600" dirty="0">
              <a:solidFill>
                <a:schemeClr val="accent1">
                  <a:lumMod val="90000"/>
                  <a:lumOff val="10000"/>
                </a:schemeClr>
              </a:solidFill>
            </a:endParaRPr>
          </a:p>
          <a:p>
            <a:pPr marL="457200" indent="-457200">
              <a:buFont typeface="+mj-lt"/>
              <a:buAutoNum type="arabicParenR"/>
            </a:pPr>
            <a:r>
              <a:rPr lang="en-US" sz="2600" dirty="0">
                <a:solidFill>
                  <a:schemeClr val="accent1">
                    <a:lumMod val="90000"/>
                    <a:lumOff val="10000"/>
                  </a:schemeClr>
                </a:solidFill>
              </a:rPr>
              <a:t>Additionality: New practices establish &amp; track </a:t>
            </a:r>
            <a:r>
              <a:rPr lang="en-US" sz="2600" b="1" dirty="0">
                <a:solidFill>
                  <a:schemeClr val="accent1">
                    <a:lumMod val="90000"/>
                    <a:lumOff val="10000"/>
                  </a:schemeClr>
                </a:solidFill>
              </a:rPr>
              <a:t>additionality</a:t>
            </a:r>
            <a:r>
              <a:rPr lang="en-US" sz="2600" dirty="0">
                <a:solidFill>
                  <a:schemeClr val="accent1">
                    <a:lumMod val="90000"/>
                    <a:lumOff val="10000"/>
                  </a:schemeClr>
                </a:solidFill>
              </a:rPr>
              <a:t> (under 10yr contract)</a:t>
            </a:r>
          </a:p>
          <a:p>
            <a:pPr marL="457200" indent="-457200">
              <a:buFont typeface="+mj-lt"/>
              <a:buAutoNum type="arabicParenR"/>
            </a:pPr>
            <a:r>
              <a:rPr lang="en-US" sz="2600" dirty="0">
                <a:solidFill>
                  <a:schemeClr val="accent1">
                    <a:lumMod val="90000"/>
                    <a:lumOff val="10000"/>
                  </a:schemeClr>
                </a:solidFill>
              </a:rPr>
              <a:t>Threshold: Certification provides </a:t>
            </a:r>
            <a:r>
              <a:rPr lang="en-US" sz="2600" b="1" dirty="0">
                <a:solidFill>
                  <a:schemeClr val="accent1">
                    <a:lumMod val="90000"/>
                    <a:lumOff val="10000"/>
                  </a:schemeClr>
                </a:solidFill>
              </a:rPr>
              <a:t>threshold </a:t>
            </a:r>
            <a:r>
              <a:rPr lang="en-US" sz="2600" dirty="0">
                <a:solidFill>
                  <a:schemeClr val="accent1">
                    <a:lumMod val="90000"/>
                    <a:lumOff val="10000"/>
                  </a:schemeClr>
                </a:solidFill>
              </a:rPr>
              <a:t>(social license)</a:t>
            </a:r>
          </a:p>
        </p:txBody>
      </p:sp>
      <p:sp>
        <p:nvSpPr>
          <p:cNvPr id="13" name="Rectangle 12"/>
          <p:cNvSpPr/>
          <p:nvPr/>
        </p:nvSpPr>
        <p:spPr>
          <a:xfrm>
            <a:off x="9684604" y="4305282"/>
            <a:ext cx="1954182" cy="2031325"/>
          </a:xfrm>
          <a:prstGeom prst="rect">
            <a:avLst/>
          </a:prstGeom>
          <a:solidFill>
            <a:schemeClr val="accent5">
              <a:lumMod val="10000"/>
              <a:lumOff val="90000"/>
            </a:schemeClr>
          </a:solidFill>
          <a:ln w="3175">
            <a:solidFill>
              <a:schemeClr val="tx1"/>
            </a:solidFill>
          </a:ln>
        </p:spPr>
        <p:txBody>
          <a:bodyPr wrap="square">
            <a:spAutoFit/>
          </a:bodyPr>
          <a:lstStyle/>
          <a:p>
            <a:r>
              <a:rPr lang="en-US" sz="2400" b="1" dirty="0"/>
              <a:t>T</a:t>
            </a:r>
            <a:r>
              <a:rPr lang="en-US" dirty="0"/>
              <a:t>ransparent,</a:t>
            </a:r>
          </a:p>
          <a:p>
            <a:r>
              <a:rPr lang="en-US" sz="2400" b="1" dirty="0"/>
              <a:t>R</a:t>
            </a:r>
            <a:r>
              <a:rPr lang="en-US" dirty="0"/>
              <a:t>eal (reductions),</a:t>
            </a:r>
          </a:p>
          <a:p>
            <a:r>
              <a:rPr lang="en-US" sz="2400" b="1" dirty="0"/>
              <a:t>A</a:t>
            </a:r>
            <a:r>
              <a:rPr lang="en-US" dirty="0"/>
              <a:t>ccountable,</a:t>
            </a:r>
          </a:p>
          <a:p>
            <a:r>
              <a:rPr lang="en-US" sz="2400" b="1" dirty="0"/>
              <a:t>D</a:t>
            </a:r>
            <a:r>
              <a:rPr lang="en-US" dirty="0"/>
              <a:t>efensible, and</a:t>
            </a:r>
          </a:p>
          <a:p>
            <a:r>
              <a:rPr lang="en-US" sz="2400" b="1" dirty="0"/>
              <a:t>E</a:t>
            </a:r>
            <a:r>
              <a:rPr lang="en-US" dirty="0"/>
              <a:t>nforceable. </a:t>
            </a:r>
          </a:p>
          <a:p>
            <a:endParaRPr lang="en-US" sz="600" dirty="0"/>
          </a:p>
        </p:txBody>
      </p:sp>
      <p:pic>
        <p:nvPicPr>
          <p:cNvPr id="14" name="Picture 4" descr="http://img.yumpu.com/27691426/1/358x462/water-quality-trading-toolkit-for-permit-writers-teeb-for-business.jpg?quality=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1814" y="4305283"/>
            <a:ext cx="1572789" cy="20353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1317004"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We’re Ready, Already</a:t>
            </a:r>
            <a:endParaRPr lang="en-US" b="1" dirty="0"/>
          </a:p>
        </p:txBody>
      </p:sp>
      <p:pic>
        <p:nvPicPr>
          <p:cNvPr id="2050" name="Picture 2" descr="https://gallery.mailchimp.com/453efc59f72e8b2d259950d4b/images/ffaf5253-445f-4da6-bbcf-b609fe1c2d56.png">
            <a:extLst>
              <a:ext uri="{FF2B5EF4-FFF2-40B4-BE49-F238E27FC236}">
                <a16:creationId xmlns:a16="http://schemas.microsoft.com/office/drawing/2014/main" id="{69C5C30C-5FAE-4CF9-8032-F21EF9387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28" y="4068646"/>
            <a:ext cx="6634737" cy="15259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vironmental Markets and Finance Summit: Invest in Natural Infrastructure">
            <a:extLst>
              <a:ext uri="{FF2B5EF4-FFF2-40B4-BE49-F238E27FC236}">
                <a16:creationId xmlns:a16="http://schemas.microsoft.com/office/drawing/2014/main" id="{ED3CCEC3-8AC8-4087-9E17-60FA134F2B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5773" y="5690554"/>
            <a:ext cx="5104660" cy="108607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s://pbs.twimg.com/profile_images/1174401229688098816/69o2lmvE_400x400.jpg">
            <a:extLst>
              <a:ext uri="{FF2B5EF4-FFF2-40B4-BE49-F238E27FC236}">
                <a16:creationId xmlns:a16="http://schemas.microsoft.com/office/drawing/2014/main" id="{29512AE3-A7D4-4999-B2C7-610A291D4F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0008" y="1521979"/>
            <a:ext cx="2035374" cy="203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7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19888"/>
            <a:ext cx="12192000" cy="1199223"/>
          </a:xfrm>
        </p:spPr>
        <p:txBody>
          <a:bodyPr>
            <a:normAutofit/>
          </a:bodyPr>
          <a:lstStyle/>
          <a:p>
            <a:r>
              <a:rPr lang="en-US" sz="5400" b="1" dirty="0"/>
              <a:t>Thank You</a:t>
            </a:r>
          </a:p>
        </p:txBody>
      </p:sp>
      <p:grpSp>
        <p:nvGrpSpPr>
          <p:cNvPr id="10" name="Group 9"/>
          <p:cNvGrpSpPr/>
          <p:nvPr/>
        </p:nvGrpSpPr>
        <p:grpSpPr>
          <a:xfrm>
            <a:off x="10474113" y="5488538"/>
            <a:ext cx="1622939" cy="1232916"/>
            <a:chOff x="9092900" y="2038350"/>
            <a:chExt cx="789742" cy="564702"/>
          </a:xfrm>
        </p:grpSpPr>
        <p:pic>
          <p:nvPicPr>
            <p:cNvPr id="11" name="Picture 2" descr="Minnesota Agricultural Water Quality Certification Program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2900"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lean Water Land and Legacy Amendment Logo"/>
            <p:cNvPicPr/>
            <p:nvPr/>
          </p:nvPicPr>
          <p:blipFill>
            <a:blip r:embed="rId3">
              <a:extLst>
                <a:ext uri="{28A0092B-C50C-407E-A947-70E740481C1C}">
                  <a14:useLocalDpi xmlns:a14="http://schemas.microsoft.com/office/drawing/2010/main"/>
                </a:ext>
              </a:extLst>
            </a:blip>
            <a:stretch>
              <a:fillRect/>
            </a:stretch>
          </p:blipFill>
          <p:spPr>
            <a:xfrm>
              <a:off x="9539742" y="2039610"/>
              <a:ext cx="342900" cy="562181"/>
            </a:xfrm>
            <a:prstGeom prst="rect">
              <a:avLst/>
            </a:prstGeom>
          </p:spPr>
        </p:pic>
      </p:grpSp>
      <p:sp>
        <p:nvSpPr>
          <p:cNvPr id="13" name="Footer Placeholder 3"/>
          <p:cNvSpPr>
            <a:spLocks noGrp="1"/>
          </p:cNvSpPr>
          <p:nvPr>
            <p:ph type="ftr" sz="quarter" idx="4294967295"/>
          </p:nvPr>
        </p:nvSpPr>
        <p:spPr>
          <a:xfrm>
            <a:off x="4333278" y="5593520"/>
            <a:ext cx="3917654" cy="877596"/>
          </a:xfrm>
          <a:prstGeom prst="rect">
            <a:avLst/>
          </a:prstGeom>
        </p:spPr>
        <p:txBody>
          <a:bodyPr/>
          <a:lstStyle/>
          <a:p>
            <a:pPr algn="ctr"/>
            <a:r>
              <a:rPr lang="en-US" sz="2400" dirty="0">
                <a:hlinkClick r:id="rId4"/>
              </a:rPr>
              <a:t>www.mylandmylegacy.com</a:t>
            </a:r>
            <a:r>
              <a:rPr lang="en-US" sz="2400" dirty="0"/>
              <a:t> </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77" y="5795657"/>
            <a:ext cx="3642188" cy="501547"/>
          </a:xfrm>
          <a:prstGeom prst="rect">
            <a:avLst/>
          </a:prstGeom>
        </p:spPr>
      </p:pic>
      <p:pic>
        <p:nvPicPr>
          <p:cNvPr id="16" name="Picture 15" descr="MN Gold c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9865" y="2164660"/>
            <a:ext cx="1349600" cy="17994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5496" y="175986"/>
            <a:ext cx="1244367" cy="1766358"/>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9848" y="2537218"/>
            <a:ext cx="1902544" cy="1426908"/>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400" y="2650284"/>
            <a:ext cx="1860260" cy="1395195"/>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5312" y="1314205"/>
            <a:ext cx="1852925" cy="97941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73497" y="2004387"/>
            <a:ext cx="2115632" cy="2115632"/>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52416" y="2563372"/>
            <a:ext cx="2022172" cy="1516629"/>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94856" y="187407"/>
            <a:ext cx="1338422" cy="1003817"/>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7572" y="59644"/>
            <a:ext cx="847741" cy="1129593"/>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79813" y="199408"/>
            <a:ext cx="558964" cy="558964"/>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2744" y="569369"/>
            <a:ext cx="1743325" cy="539600"/>
          </a:xfrm>
          <a:prstGeom prst="rect">
            <a:avLst/>
          </a:prstGeom>
          <a:solidFill>
            <a:schemeClr val="bg1"/>
          </a:solidFill>
        </p:spPr>
      </p:pic>
      <p:pic>
        <p:nvPicPr>
          <p:cNvPr id="35" name="Picture 34" descr="https://bugwoodcloud.org/CDN/logos/mndnr_logo_vertical.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72659" y="673590"/>
            <a:ext cx="846481" cy="435378"/>
          </a:xfrm>
          <a:prstGeom prst="rect">
            <a:avLst/>
          </a:prstGeom>
          <a:noFill/>
          <a:ln>
            <a:noFill/>
          </a:ln>
        </p:spPr>
      </p:pic>
      <p:pic>
        <p:nvPicPr>
          <p:cNvPr id="36" name="Picture 35" descr="https://gisdata.mn.gov/uploads/group/2017-05-11-174408.278669Agriculture-Logo-Vertical-200x123-px.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71118" y="198286"/>
            <a:ext cx="835589" cy="5138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orkinglandsalliance.org/wp-content/uploads/2016/05/a-NRCS-USDA-LOGO-color.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9725" y="198287"/>
            <a:ext cx="1686344" cy="3803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http://www.samefacts.com/wp-content/uploads/2011/10/epa-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78800" y="655024"/>
            <a:ext cx="453944" cy="4539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https://www.maswcd.org/images/MASWCD_logo.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10633" y="509280"/>
            <a:ext cx="704684" cy="2761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11769" y="163409"/>
            <a:ext cx="2060195" cy="1545146"/>
          </a:xfrm>
          <a:prstGeom prst="rect">
            <a:avLst/>
          </a:prstGeom>
        </p:spPr>
      </p:pic>
      <p:pic>
        <p:nvPicPr>
          <p:cNvPr id="5" name="Picture 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723" y="59643"/>
            <a:ext cx="1906645" cy="2542193"/>
          </a:xfrm>
          <a:prstGeom prst="rect">
            <a:avLst/>
          </a:prstGeom>
        </p:spPr>
      </p:pic>
      <p:pic>
        <p:nvPicPr>
          <p:cNvPr id="7" name="Picture 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27652" y="2356996"/>
            <a:ext cx="1350637" cy="1800849"/>
          </a:xfrm>
          <a:prstGeom prst="rect">
            <a:avLst/>
          </a:prstGeom>
        </p:spPr>
      </p:pic>
      <p:pic>
        <p:nvPicPr>
          <p:cNvPr id="15" name="Picture 1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86890" y="1227469"/>
            <a:ext cx="1731334" cy="1295684"/>
          </a:xfrm>
          <a:prstGeom prst="rect">
            <a:avLst/>
          </a:prstGeom>
        </p:spPr>
      </p:pic>
      <p:pic>
        <p:nvPicPr>
          <p:cNvPr id="18" name="Picture 1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050550" y="1318035"/>
            <a:ext cx="2574814" cy="1070928"/>
          </a:xfrm>
          <a:prstGeom prst="rect">
            <a:avLst/>
          </a:prstGeom>
        </p:spPr>
      </p:pic>
    </p:spTree>
    <p:extLst>
      <p:ext uri="{BB962C8B-B14F-4D97-AF65-F5344CB8AC3E}">
        <p14:creationId xmlns:p14="http://schemas.microsoft.com/office/powerpoint/2010/main" val="3982318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2914EA-B745-4D45-B26B-1E997E503E30}"/>
              </a:ext>
            </a:extLst>
          </p:cNvPr>
          <p:cNvSpPr>
            <a:spLocks noGrp="1"/>
          </p:cNvSpPr>
          <p:nvPr>
            <p:ph type="title"/>
          </p:nvPr>
        </p:nvSpPr>
        <p:spPr/>
        <p:txBody>
          <a:bodyPr/>
          <a:lstStyle/>
          <a:p>
            <a:r>
              <a:rPr lang="en-US" dirty="0"/>
              <a:t>Prevent Plant Acres </a:t>
            </a:r>
          </a:p>
        </p:txBody>
      </p:sp>
      <p:sp>
        <p:nvSpPr>
          <p:cNvPr id="4" name="Rectangle 1">
            <a:extLst>
              <a:ext uri="{FF2B5EF4-FFF2-40B4-BE49-F238E27FC236}">
                <a16:creationId xmlns:a16="http://schemas.microsoft.com/office/drawing/2014/main" id="{4EA268C7-1B7A-4F2A-BC01-BE71E69F5743}"/>
              </a:ext>
            </a:extLst>
          </p:cNvPr>
          <p:cNvSpPr>
            <a:spLocks noGrp="1" noChangeArrowheads="1"/>
          </p:cNvSpPr>
          <p:nvPr>
            <p:ph idx="1"/>
          </p:nvPr>
        </p:nvSpPr>
        <p:spPr>
          <a:xfrm>
            <a:off x="838200" y="1608083"/>
            <a:ext cx="10515600" cy="5249916"/>
          </a:xfrm>
        </p:spPr>
        <p:txBody>
          <a:bodyPr>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buNone/>
            </a:pPr>
            <a:r>
              <a:rPr lang="en-US" altLang="en-US" b="1" dirty="0"/>
              <a:t>2019 Record Year for U.S. Prevent Plant Acres at nearly 20 Million:</a:t>
            </a:r>
          </a:p>
          <a:p>
            <a:pPr lvl="0"/>
            <a:endParaRPr lang="en-US" altLang="en-US" b="1" dirty="0"/>
          </a:p>
          <a:p>
            <a:r>
              <a:rPr lang="en-US" altLang="en-US" b="1" dirty="0"/>
              <a:t>Minnesota farmers reported a total of 1.17 million prevented plant acres, placing them at sixth in the nation for prevent plant acreage.</a:t>
            </a:r>
          </a:p>
          <a:p>
            <a:pPr lvl="0"/>
            <a:endParaRPr lang="en-US" altLang="en-US" b="1" dirty="0"/>
          </a:p>
          <a:p>
            <a:pPr lvl="0"/>
            <a:r>
              <a:rPr lang="en-US" altLang="en-US" b="1" dirty="0"/>
              <a:t>Minnesota ranked third in corn prevented plant acres, following South Dakota and Illinois.</a:t>
            </a:r>
          </a:p>
          <a:p>
            <a:pPr lvl="0"/>
            <a:endParaRPr lang="en-US" altLang="en-US" b="1" dirty="0"/>
          </a:p>
          <a:p>
            <a:pPr lvl="0"/>
            <a:r>
              <a:rPr lang="en-US" altLang="en-US" b="1" dirty="0"/>
              <a:t>Minnesota farmers also reported the following as prevented plantings: soybeans, 161,528 acres; wheat, 7,608 acres; </a:t>
            </a:r>
            <a:r>
              <a:rPr lang="en-US" altLang="en-US" b="1" dirty="0" err="1"/>
              <a:t>sugarbeets</a:t>
            </a:r>
            <a:r>
              <a:rPr lang="en-US" altLang="en-US" b="1" dirty="0"/>
              <a:t>, 1,457 acres; and oats, 355 acres.</a:t>
            </a:r>
          </a:p>
        </p:txBody>
      </p:sp>
    </p:spTree>
    <p:extLst>
      <p:ext uri="{BB962C8B-B14F-4D97-AF65-F5344CB8AC3E}">
        <p14:creationId xmlns:p14="http://schemas.microsoft.com/office/powerpoint/2010/main" val="352294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9D52-C4B4-403D-8F1D-2E9A054768EA}"/>
              </a:ext>
            </a:extLst>
          </p:cNvPr>
          <p:cNvSpPr>
            <a:spLocks noGrp="1"/>
          </p:cNvSpPr>
          <p:nvPr>
            <p:ph type="title"/>
          </p:nvPr>
        </p:nvSpPr>
        <p:spPr/>
        <p:txBody>
          <a:bodyPr>
            <a:normAutofit fontScale="90000"/>
          </a:bodyPr>
          <a:lstStyle/>
          <a:p>
            <a:r>
              <a:rPr lang="en-US" dirty="0"/>
              <a:t>Agricultural Best Management Practices (</a:t>
            </a:r>
            <a:r>
              <a:rPr lang="en-US" dirty="0" err="1"/>
              <a:t>AgBMP</a:t>
            </a:r>
            <a:r>
              <a:rPr lang="en-US" dirty="0"/>
              <a:t>) Program</a:t>
            </a:r>
          </a:p>
        </p:txBody>
      </p:sp>
      <p:sp>
        <p:nvSpPr>
          <p:cNvPr id="3" name="Content Placeholder 2">
            <a:extLst>
              <a:ext uri="{FF2B5EF4-FFF2-40B4-BE49-F238E27FC236}">
                <a16:creationId xmlns:a16="http://schemas.microsoft.com/office/drawing/2014/main" id="{935E8DE6-6DDC-438D-8441-C7B03C9C7459}"/>
              </a:ext>
            </a:extLst>
          </p:cNvPr>
          <p:cNvSpPr>
            <a:spLocks noGrp="1"/>
          </p:cNvSpPr>
          <p:nvPr>
            <p:ph idx="1"/>
          </p:nvPr>
        </p:nvSpPr>
        <p:spPr>
          <a:xfrm>
            <a:off x="838200" y="1450428"/>
            <a:ext cx="10515600" cy="5407572"/>
          </a:xfrm>
        </p:spPr>
        <p:txBody>
          <a:bodyPr>
            <a:normAutofit/>
          </a:bodyPr>
          <a:lstStyle/>
          <a:p>
            <a:pPr marL="0" indent="0">
              <a:buNone/>
            </a:pPr>
            <a:r>
              <a:rPr lang="en-US" sz="2600" b="1" dirty="0"/>
              <a:t>Provides low-interest loans to farmers, rural landowners, and ag business to implement practices that prevent or reduce water pollution.</a:t>
            </a:r>
          </a:p>
          <a:p>
            <a:r>
              <a:rPr lang="en-US" sz="2600" b="1" dirty="0"/>
              <a:t>Revolving loan framework is used to address environmental problems:  </a:t>
            </a:r>
          </a:p>
          <a:p>
            <a:pPr lvl="1">
              <a:buFont typeface="Courier New" panose="02070309020205020404" pitchFamily="49" charset="0"/>
              <a:buChar char="o"/>
            </a:pPr>
            <a:r>
              <a:rPr lang="en-US" sz="2600" b="1" dirty="0"/>
              <a:t>10-year term </a:t>
            </a:r>
          </a:p>
          <a:p>
            <a:pPr lvl="1">
              <a:buFont typeface="Courier New" panose="02070309020205020404" pitchFamily="49" charset="0"/>
              <a:buChar char="o"/>
            </a:pPr>
            <a:r>
              <a:rPr lang="en-US" sz="2600" b="1" dirty="0"/>
              <a:t>Up to $200,000 </a:t>
            </a:r>
          </a:p>
          <a:p>
            <a:pPr lvl="1">
              <a:buFont typeface="Courier New" panose="02070309020205020404" pitchFamily="49" charset="0"/>
              <a:buChar char="o"/>
            </a:pPr>
            <a:r>
              <a:rPr lang="en-US" sz="2600" b="1" dirty="0"/>
              <a:t>3% interest</a:t>
            </a:r>
          </a:p>
          <a:p>
            <a:r>
              <a:rPr lang="en-US" sz="2600" b="1" dirty="0"/>
              <a:t>Project review and approval is by local government units </a:t>
            </a:r>
          </a:p>
          <a:p>
            <a:r>
              <a:rPr lang="en-US" sz="2600" b="1" dirty="0"/>
              <a:t>Loans are underwritten and guaranteed by local lenders</a:t>
            </a:r>
          </a:p>
          <a:p>
            <a:r>
              <a:rPr lang="en-US" sz="2600" b="1" dirty="0"/>
              <a:t>MDA handles administrative work </a:t>
            </a:r>
          </a:p>
          <a:p>
            <a:endParaRPr lang="en-US" dirty="0"/>
          </a:p>
        </p:txBody>
      </p:sp>
    </p:spTree>
    <p:extLst>
      <p:ext uri="{BB962C8B-B14F-4D97-AF65-F5344CB8AC3E}">
        <p14:creationId xmlns:p14="http://schemas.microsoft.com/office/powerpoint/2010/main" val="272042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9F10-21C2-4545-9595-0E8377D6503D}"/>
              </a:ext>
            </a:extLst>
          </p:cNvPr>
          <p:cNvSpPr>
            <a:spLocks noGrp="1"/>
          </p:cNvSpPr>
          <p:nvPr>
            <p:ph type="title"/>
          </p:nvPr>
        </p:nvSpPr>
        <p:spPr/>
        <p:txBody>
          <a:bodyPr>
            <a:normAutofit fontScale="90000"/>
          </a:bodyPr>
          <a:lstStyle/>
          <a:p>
            <a:r>
              <a:rPr lang="en-US" dirty="0"/>
              <a:t>Agricultural Best Management Practices (</a:t>
            </a:r>
            <a:r>
              <a:rPr lang="en-US" dirty="0" err="1"/>
              <a:t>AgBMP</a:t>
            </a:r>
            <a:r>
              <a:rPr lang="en-US" dirty="0"/>
              <a:t>) Program</a:t>
            </a:r>
          </a:p>
        </p:txBody>
      </p:sp>
      <p:sp>
        <p:nvSpPr>
          <p:cNvPr id="3" name="Content Placeholder 2">
            <a:extLst>
              <a:ext uri="{FF2B5EF4-FFF2-40B4-BE49-F238E27FC236}">
                <a16:creationId xmlns:a16="http://schemas.microsoft.com/office/drawing/2014/main" id="{9D405A76-C71D-4E0E-BF2B-BF6E77DE997F}"/>
              </a:ext>
            </a:extLst>
          </p:cNvPr>
          <p:cNvSpPr>
            <a:spLocks noGrp="1"/>
          </p:cNvSpPr>
          <p:nvPr>
            <p:ph idx="1"/>
          </p:nvPr>
        </p:nvSpPr>
        <p:spPr>
          <a:xfrm>
            <a:off x="523981" y="1458930"/>
            <a:ext cx="11414589" cy="5399070"/>
          </a:xfrm>
        </p:spPr>
        <p:txBody>
          <a:bodyPr>
            <a:normAutofit/>
          </a:bodyPr>
          <a:lstStyle/>
          <a:p>
            <a:r>
              <a:rPr lang="en-US" b="1" dirty="0"/>
              <a:t>Created in 1995. Loan Activity to Date:</a:t>
            </a:r>
          </a:p>
          <a:p>
            <a:pPr marL="801688" indent="-287338">
              <a:buFont typeface="Courier New" panose="02070309020205020404" pitchFamily="49" charset="0"/>
              <a:buChar char="o"/>
            </a:pPr>
            <a:r>
              <a:rPr lang="en-US" b="1" dirty="0"/>
              <a:t>$83 Million received from state and federal sources ($23M state/$60M federal)  </a:t>
            </a:r>
          </a:p>
          <a:p>
            <a:pPr marL="801688" indent="-287338">
              <a:buFont typeface="Courier New" panose="02070309020205020404" pitchFamily="49" charset="0"/>
              <a:buChar char="o"/>
            </a:pPr>
            <a:r>
              <a:rPr lang="en-US" b="1" dirty="0"/>
              <a:t>16,000 loans issued</a:t>
            </a:r>
          </a:p>
          <a:p>
            <a:pPr marL="801688" indent="-287338">
              <a:buFont typeface="Courier New" panose="02070309020205020404" pitchFamily="49" charset="0"/>
              <a:buChar char="o"/>
            </a:pPr>
            <a:r>
              <a:rPr lang="en-US" b="1" dirty="0"/>
              <a:t>$14 Million from Clean Water Fund (CWF) improved the program's capacity to help solve pollution problems</a:t>
            </a:r>
          </a:p>
          <a:p>
            <a:pPr marL="801688" indent="-287338">
              <a:buFont typeface="Courier New" panose="02070309020205020404" pitchFamily="49" charset="0"/>
              <a:buChar char="o"/>
            </a:pPr>
            <a:r>
              <a:rPr lang="en-US" b="1" dirty="0"/>
              <a:t>Clean Water Fund dollars supported 849 loans</a:t>
            </a:r>
          </a:p>
          <a:p>
            <a:endParaRPr lang="en-US" dirty="0"/>
          </a:p>
        </p:txBody>
      </p:sp>
    </p:spTree>
    <p:extLst>
      <p:ext uri="{BB962C8B-B14F-4D97-AF65-F5344CB8AC3E}">
        <p14:creationId xmlns:p14="http://schemas.microsoft.com/office/powerpoint/2010/main" val="118712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C27A-4AD7-49BA-9966-73A9F50AFDDD}"/>
              </a:ext>
            </a:extLst>
          </p:cNvPr>
          <p:cNvSpPr>
            <a:spLocks noGrp="1"/>
          </p:cNvSpPr>
          <p:nvPr>
            <p:ph type="title"/>
          </p:nvPr>
        </p:nvSpPr>
        <p:spPr/>
        <p:txBody>
          <a:bodyPr>
            <a:normAutofit fontScale="90000"/>
          </a:bodyPr>
          <a:lstStyle/>
          <a:p>
            <a:r>
              <a:rPr lang="en-US" dirty="0"/>
              <a:t>Agricultural Best Management Practices (</a:t>
            </a:r>
            <a:r>
              <a:rPr lang="en-US" dirty="0" err="1"/>
              <a:t>AgBMP</a:t>
            </a:r>
            <a:r>
              <a:rPr lang="en-US" dirty="0"/>
              <a:t>) Program</a:t>
            </a:r>
          </a:p>
        </p:txBody>
      </p:sp>
      <p:sp>
        <p:nvSpPr>
          <p:cNvPr id="3" name="Content Placeholder 2">
            <a:extLst>
              <a:ext uri="{FF2B5EF4-FFF2-40B4-BE49-F238E27FC236}">
                <a16:creationId xmlns:a16="http://schemas.microsoft.com/office/drawing/2014/main" id="{DBC5104F-7489-45F9-AA68-AC48920D9351}"/>
              </a:ext>
            </a:extLst>
          </p:cNvPr>
          <p:cNvSpPr>
            <a:spLocks noGrp="1"/>
          </p:cNvSpPr>
          <p:nvPr>
            <p:ph idx="1"/>
          </p:nvPr>
        </p:nvSpPr>
        <p:spPr>
          <a:xfrm>
            <a:off x="838200" y="1355834"/>
            <a:ext cx="10515600" cy="4821129"/>
          </a:xfrm>
        </p:spPr>
        <p:txBody>
          <a:bodyPr>
            <a:normAutofit lnSpcReduction="10000"/>
          </a:bodyPr>
          <a:lstStyle/>
          <a:p>
            <a:pPr marL="0" indent="0">
              <a:buNone/>
            </a:pPr>
            <a:r>
              <a:rPr lang="en-US" b="1" dirty="0" err="1"/>
              <a:t>AgBMP</a:t>
            </a:r>
            <a:r>
              <a:rPr lang="en-US" b="1" dirty="0"/>
              <a:t> Practices that Address Climate: </a:t>
            </a:r>
          </a:p>
          <a:p>
            <a:pPr marL="0" indent="0">
              <a:buNone/>
            </a:pPr>
            <a:r>
              <a:rPr lang="en-US" b="1" dirty="0"/>
              <a:t>1) Carbon sequestration in soils</a:t>
            </a:r>
          </a:p>
          <a:p>
            <a:pPr marL="1260475" indent="-457200">
              <a:buFont typeface="Courier New" panose="02070309020205020404" pitchFamily="49" charset="0"/>
              <a:buChar char="o"/>
            </a:pPr>
            <a:r>
              <a:rPr lang="en-US" b="1" dirty="0"/>
              <a:t>Conservation tillage </a:t>
            </a:r>
          </a:p>
          <a:p>
            <a:pPr marL="1260475" indent="-457200">
              <a:buFont typeface="Courier New" panose="02070309020205020404" pitchFamily="49" charset="0"/>
              <a:buChar char="o"/>
            </a:pPr>
            <a:r>
              <a:rPr lang="en-US" b="1" dirty="0"/>
              <a:t>Precision ag/variable rate technologies</a:t>
            </a:r>
          </a:p>
          <a:p>
            <a:pPr marL="1260475" indent="-457200">
              <a:buFont typeface="Courier New" panose="02070309020205020404" pitchFamily="49" charset="0"/>
              <a:buChar char="o"/>
            </a:pPr>
            <a:r>
              <a:rPr lang="en-US" b="1" dirty="0"/>
              <a:t>Manure and livestock management</a:t>
            </a:r>
          </a:p>
          <a:p>
            <a:pPr marL="1260475" indent="-457200">
              <a:buFont typeface="Courier New" panose="02070309020205020404" pitchFamily="49" charset="0"/>
              <a:buChar char="o"/>
            </a:pPr>
            <a:r>
              <a:rPr lang="en-US" b="1" dirty="0"/>
              <a:t>Cover crops</a:t>
            </a:r>
          </a:p>
          <a:p>
            <a:pPr marL="1260475" indent="-457200">
              <a:buFont typeface="Courier New" panose="02070309020205020404" pitchFamily="49" charset="0"/>
              <a:buChar char="o"/>
            </a:pPr>
            <a:r>
              <a:rPr lang="en-US" b="1" dirty="0"/>
              <a:t>Buffers</a:t>
            </a:r>
          </a:p>
          <a:p>
            <a:pPr marL="1260475" indent="-457200">
              <a:buFont typeface="Courier New" panose="02070309020205020404" pitchFamily="49" charset="0"/>
              <a:buChar char="o"/>
            </a:pPr>
            <a:r>
              <a:rPr lang="en-US" b="1" dirty="0"/>
              <a:t>Perennial cover and harvestable crops</a:t>
            </a:r>
          </a:p>
          <a:p>
            <a:endParaRPr lang="en-US" b="1" dirty="0"/>
          </a:p>
          <a:p>
            <a:endParaRPr lang="en-US" dirty="0"/>
          </a:p>
          <a:p>
            <a:pPr>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5B392BDA-D780-4275-9D78-2812136367B3}"/>
              </a:ext>
            </a:extLst>
          </p:cNvPr>
          <p:cNvPicPr>
            <a:picLocks noChangeAspect="1"/>
          </p:cNvPicPr>
          <p:nvPr/>
        </p:nvPicPr>
        <p:blipFill>
          <a:blip r:embed="rId2"/>
          <a:stretch>
            <a:fillRect/>
          </a:stretch>
        </p:blipFill>
        <p:spPr>
          <a:xfrm>
            <a:off x="7506035" y="2071563"/>
            <a:ext cx="3987130" cy="3389670"/>
          </a:xfrm>
          <a:prstGeom prst="rect">
            <a:avLst/>
          </a:prstGeom>
        </p:spPr>
      </p:pic>
    </p:spTree>
    <p:extLst>
      <p:ext uri="{BB962C8B-B14F-4D97-AF65-F5344CB8AC3E}">
        <p14:creationId xmlns:p14="http://schemas.microsoft.com/office/powerpoint/2010/main" val="366065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19548D7-8865-403F-8CEF-E7DC57E4AF5F}"/>
              </a:ext>
            </a:extLst>
          </p:cNvPr>
          <p:cNvSpPr txBox="1">
            <a:spLocks/>
          </p:cNvSpPr>
          <p:nvPr/>
        </p:nvSpPr>
        <p:spPr>
          <a:xfrm rot="225142">
            <a:off x="213818" y="1424333"/>
            <a:ext cx="2984675" cy="492228"/>
          </a:xfrm>
          <a:prstGeom prst="rect">
            <a:avLst/>
          </a:prstGeom>
          <a:solidFill>
            <a:srgbClr val="000000"/>
          </a:solidFill>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0" u="none" strike="noStrike" kern="1200" cap="none" spc="0" normalizeH="0" baseline="0" noProof="0" dirty="0">
                <a:ln>
                  <a:noFill/>
                </a:ln>
                <a:solidFill>
                  <a:srgbClr val="FFFFFF"/>
                </a:solidFill>
                <a:effectLst/>
                <a:uLnTx/>
                <a:uFillTx/>
                <a:latin typeface="Calibri"/>
                <a:ea typeface="+mn-ea"/>
                <a:cs typeface="+mn-cs"/>
              </a:rPr>
              <a:t>Poor prices, trade woes follow MN farmers to the field</a:t>
            </a:r>
          </a:p>
        </p:txBody>
      </p:sp>
      <p:sp>
        <p:nvSpPr>
          <p:cNvPr id="2" name="Title 1">
            <a:extLst>
              <a:ext uri="{FF2B5EF4-FFF2-40B4-BE49-F238E27FC236}">
                <a16:creationId xmlns:a16="http://schemas.microsoft.com/office/drawing/2014/main" id="{2F93FCB5-8DD0-4349-8864-3A19952B21AB}"/>
              </a:ext>
            </a:extLst>
          </p:cNvPr>
          <p:cNvSpPr>
            <a:spLocks noGrp="1"/>
          </p:cNvSpPr>
          <p:nvPr>
            <p:ph type="title"/>
          </p:nvPr>
        </p:nvSpPr>
        <p:spPr>
          <a:xfrm>
            <a:off x="838200" y="119909"/>
            <a:ext cx="10515600" cy="914400"/>
          </a:xfrm>
        </p:spPr>
        <p:txBody>
          <a:bodyPr/>
          <a:lstStyle/>
          <a:p>
            <a:r>
              <a:rPr lang="en-US" dirty="0"/>
              <a:t>2019 Challenges </a:t>
            </a:r>
          </a:p>
        </p:txBody>
      </p:sp>
      <p:sp>
        <p:nvSpPr>
          <p:cNvPr id="8" name="AutoShape 6" descr="Extension Logo">
            <a:extLst>
              <a:ext uri="{FF2B5EF4-FFF2-40B4-BE49-F238E27FC236}">
                <a16:creationId xmlns:a16="http://schemas.microsoft.com/office/drawing/2014/main" id="{84D33688-2C32-4C27-9B17-EC88EF5C99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0D80840-70E5-47AD-82A1-5E1A29666651}"/>
              </a:ext>
            </a:extLst>
          </p:cNvPr>
          <p:cNvSpPr/>
          <p:nvPr/>
        </p:nvSpPr>
        <p:spPr>
          <a:xfrm rot="21132307">
            <a:off x="181528" y="1769750"/>
            <a:ext cx="6026893" cy="100013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DDDA">
                    <a:lumMod val="10000"/>
                  </a:srgbClr>
                </a:solidFill>
                <a:effectLst/>
                <a:uLnTx/>
                <a:uFillTx/>
                <a:latin typeface="Eras Bold ITC" panose="020B0907030504020204" pitchFamily="34" charset="0"/>
                <a:ea typeface="+mn-ea"/>
                <a:cs typeface="+mn-cs"/>
              </a:rPr>
              <a:t>Sugar Beet Growers have to Repay Company $343 per Unharvested Acre</a:t>
            </a:r>
          </a:p>
        </p:txBody>
      </p:sp>
      <p:sp>
        <p:nvSpPr>
          <p:cNvPr id="3" name="Content Placeholder 2">
            <a:extLst>
              <a:ext uri="{FF2B5EF4-FFF2-40B4-BE49-F238E27FC236}">
                <a16:creationId xmlns:a16="http://schemas.microsoft.com/office/drawing/2014/main" id="{023E0A31-044E-4942-9844-C9FD2901A4FD}"/>
              </a:ext>
            </a:extLst>
          </p:cNvPr>
          <p:cNvSpPr>
            <a:spLocks noGrp="1"/>
          </p:cNvSpPr>
          <p:nvPr>
            <p:ph idx="1"/>
          </p:nvPr>
        </p:nvSpPr>
        <p:spPr>
          <a:xfrm>
            <a:off x="200910" y="3133138"/>
            <a:ext cx="6376269" cy="519482"/>
          </a:xfrm>
          <a:solidFill>
            <a:schemeClr val="tx2">
              <a:lumMod val="85000"/>
              <a:lumOff val="15000"/>
            </a:schemeClr>
          </a:solidFill>
        </p:spPr>
        <p:txBody>
          <a:bodyPr>
            <a:normAutofit/>
          </a:bodyPr>
          <a:lstStyle/>
          <a:p>
            <a:pPr marL="0" indent="0">
              <a:buNone/>
            </a:pPr>
            <a:r>
              <a:rPr lang="en-US" b="1" dirty="0">
                <a:solidFill>
                  <a:schemeClr val="bg1"/>
                </a:solidFill>
                <a:latin typeface="Times New Roman" panose="02020603050405020304" pitchFamily="18" charset="0"/>
                <a:cs typeface="Times New Roman" panose="02020603050405020304" pitchFamily="18" charset="0"/>
              </a:rPr>
              <a:t>Big changes needed to improve water quality</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EE83962-473E-40A0-8B51-F52194D6C149}"/>
              </a:ext>
            </a:extLst>
          </p:cNvPr>
          <p:cNvSpPr/>
          <p:nvPr/>
        </p:nvSpPr>
        <p:spPr>
          <a:xfrm rot="20760839">
            <a:off x="3948660" y="1858426"/>
            <a:ext cx="5521204" cy="523220"/>
          </a:xfrm>
          <a:prstGeom prst="rect">
            <a:avLst/>
          </a:prstGeom>
          <a:solidFill>
            <a:schemeClr val="bg1">
              <a:lumMod val="6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1A1A"/>
                </a:solidFill>
                <a:effectLst/>
                <a:uLnTx/>
                <a:uFillTx/>
                <a:latin typeface="Times New Roman" panose="02020603050405020304" pitchFamily="18" charset="0"/>
                <a:ea typeface="+mn-ea"/>
                <a:cs typeface="Times New Roman" panose="02020603050405020304" pitchFamily="18" charset="0"/>
              </a:rPr>
              <a:t>Barns collapse, farmers lose cows</a:t>
            </a:r>
          </a:p>
        </p:txBody>
      </p:sp>
      <p:sp>
        <p:nvSpPr>
          <p:cNvPr id="5" name="Rectangle 4">
            <a:extLst>
              <a:ext uri="{FF2B5EF4-FFF2-40B4-BE49-F238E27FC236}">
                <a16:creationId xmlns:a16="http://schemas.microsoft.com/office/drawing/2014/main" id="{1B2972D7-F7FA-494B-B499-0A7003DFE396}"/>
              </a:ext>
            </a:extLst>
          </p:cNvPr>
          <p:cNvSpPr/>
          <p:nvPr/>
        </p:nvSpPr>
        <p:spPr>
          <a:xfrm>
            <a:off x="1948838" y="3791405"/>
            <a:ext cx="5263280" cy="461665"/>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DDDDDA">
                    <a:lumMod val="50000"/>
                  </a:srgbClr>
                </a:solidFill>
                <a:effectLst/>
                <a:uLnTx/>
                <a:uFillTx/>
                <a:latin typeface="Normande BT" panose="02070A04090905020304" pitchFamily="18" charset="0"/>
                <a:ea typeface="+mn-ea"/>
                <a:cs typeface="+mn-cs"/>
              </a:rPr>
              <a:t>FARM INCOME HITS HISTORIC LOW </a:t>
            </a:r>
          </a:p>
        </p:txBody>
      </p:sp>
      <p:sp>
        <p:nvSpPr>
          <p:cNvPr id="6" name="Rectangle 5">
            <a:extLst>
              <a:ext uri="{FF2B5EF4-FFF2-40B4-BE49-F238E27FC236}">
                <a16:creationId xmlns:a16="http://schemas.microsoft.com/office/drawing/2014/main" id="{134D9EB7-518E-4A23-9F0B-B28200EC4BFF}"/>
              </a:ext>
            </a:extLst>
          </p:cNvPr>
          <p:cNvSpPr/>
          <p:nvPr/>
        </p:nvSpPr>
        <p:spPr>
          <a:xfrm rot="20615144">
            <a:off x="5608100" y="4629332"/>
            <a:ext cx="6364750" cy="1201819"/>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Del Monte Closes Sleepy Eye plant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                   363 Lose Jobs</a:t>
            </a:r>
          </a:p>
        </p:txBody>
      </p:sp>
      <p:sp>
        <p:nvSpPr>
          <p:cNvPr id="10" name="Rectangle 9">
            <a:extLst>
              <a:ext uri="{FF2B5EF4-FFF2-40B4-BE49-F238E27FC236}">
                <a16:creationId xmlns:a16="http://schemas.microsoft.com/office/drawing/2014/main" id="{0224F2C0-D294-4DF9-858F-FBB2F6401AF4}"/>
              </a:ext>
            </a:extLst>
          </p:cNvPr>
          <p:cNvSpPr/>
          <p:nvPr/>
        </p:nvSpPr>
        <p:spPr>
          <a:xfrm>
            <a:off x="310953" y="5958840"/>
            <a:ext cx="5488588" cy="830997"/>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dobe Caslon Pro" panose="0205050205050A020403" pitchFamily="18" charset="0"/>
                <a:ea typeface="+mn-ea"/>
                <a:cs typeface="+mn-cs"/>
              </a:rPr>
              <a:t>Suicide Prevention Trainings Draw  Crowds</a:t>
            </a:r>
          </a:p>
        </p:txBody>
      </p:sp>
      <p:sp>
        <p:nvSpPr>
          <p:cNvPr id="18" name="Rectangle 17">
            <a:extLst>
              <a:ext uri="{FF2B5EF4-FFF2-40B4-BE49-F238E27FC236}">
                <a16:creationId xmlns:a16="http://schemas.microsoft.com/office/drawing/2014/main" id="{BEBA5970-4FC2-461D-97C7-BF51F8E70581}"/>
              </a:ext>
            </a:extLst>
          </p:cNvPr>
          <p:cNvSpPr/>
          <p:nvPr/>
        </p:nvSpPr>
        <p:spPr>
          <a:xfrm rot="652514">
            <a:off x="9048781" y="1933208"/>
            <a:ext cx="2929506" cy="646331"/>
          </a:xfrm>
          <a:prstGeom prst="rect">
            <a:avLst/>
          </a:prstGeom>
          <a:solidFill>
            <a:schemeClr val="tx2">
              <a:lumMod val="50000"/>
              <a:lumOff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90204" pitchFamily="34" charset="0"/>
                <a:ea typeface="+mn-ea"/>
                <a:cs typeface="+mn-cs"/>
              </a:rPr>
              <a:t>FARM WOES DEEPEN IN MIDWEST</a:t>
            </a:r>
          </a:p>
        </p:txBody>
      </p:sp>
      <p:sp>
        <p:nvSpPr>
          <p:cNvPr id="20" name="Rectangle 19">
            <a:extLst>
              <a:ext uri="{FF2B5EF4-FFF2-40B4-BE49-F238E27FC236}">
                <a16:creationId xmlns:a16="http://schemas.microsoft.com/office/drawing/2014/main" id="{A6BA2396-09FD-4CF6-AC07-3CCB41FF8195}"/>
              </a:ext>
            </a:extLst>
          </p:cNvPr>
          <p:cNvSpPr/>
          <p:nvPr/>
        </p:nvSpPr>
        <p:spPr>
          <a:xfrm rot="21330687">
            <a:off x="6623693" y="6017907"/>
            <a:ext cx="5013965" cy="369332"/>
          </a:xfrm>
          <a:prstGeom prst="rect">
            <a:avLst/>
          </a:prstGeom>
          <a:solidFill>
            <a:schemeClr val="tx1"/>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Adobe Myungjo Std M" panose="02020600000000000000" pitchFamily="18" charset="-128"/>
                <a:ea typeface="Adobe Myungjo Std M" panose="02020600000000000000" pitchFamily="18" charset="-128"/>
                <a:cs typeface="+mn-cs"/>
              </a:rPr>
              <a:t>Future of family farms bleak in Midwest </a:t>
            </a:r>
          </a:p>
        </p:txBody>
      </p:sp>
      <p:sp>
        <p:nvSpPr>
          <p:cNvPr id="21" name="Content Placeholder 2">
            <a:extLst>
              <a:ext uri="{FF2B5EF4-FFF2-40B4-BE49-F238E27FC236}">
                <a16:creationId xmlns:a16="http://schemas.microsoft.com/office/drawing/2014/main" id="{2790114F-2CBC-466B-90B7-7AE9D3D1D479}"/>
              </a:ext>
            </a:extLst>
          </p:cNvPr>
          <p:cNvSpPr txBox="1">
            <a:spLocks/>
          </p:cNvSpPr>
          <p:nvPr/>
        </p:nvSpPr>
        <p:spPr>
          <a:xfrm rot="21424014">
            <a:off x="4511074" y="2667085"/>
            <a:ext cx="5854590" cy="366013"/>
          </a:xfrm>
          <a:prstGeom prst="rect">
            <a:avLst/>
          </a:prstGeom>
          <a:solidFill>
            <a:schemeClr val="tx2">
              <a:lumMod val="65000"/>
              <a:lumOff val="3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0" u="none" strike="noStrike" kern="1200" cap="none" spc="0" normalizeH="0" baseline="0" noProof="0" dirty="0">
                <a:ln>
                  <a:noFill/>
                </a:ln>
                <a:solidFill>
                  <a:srgbClr val="FFFFFF"/>
                </a:solidFill>
                <a:effectLst/>
                <a:uLnTx/>
                <a:uFillTx/>
                <a:latin typeface="Calibri"/>
                <a:ea typeface="+mn-ea"/>
                <a:cs typeface="+mn-cs"/>
              </a:rPr>
              <a:t>Propane shortage another headache for farmers</a:t>
            </a:r>
          </a:p>
        </p:txBody>
      </p:sp>
      <p:sp>
        <p:nvSpPr>
          <p:cNvPr id="11" name="Rectangle 10">
            <a:extLst>
              <a:ext uri="{FF2B5EF4-FFF2-40B4-BE49-F238E27FC236}">
                <a16:creationId xmlns:a16="http://schemas.microsoft.com/office/drawing/2014/main" id="{BECAB9F9-B61C-4EEC-AE24-F396D4360CED}"/>
              </a:ext>
            </a:extLst>
          </p:cNvPr>
          <p:cNvSpPr/>
          <p:nvPr/>
        </p:nvSpPr>
        <p:spPr>
          <a:xfrm rot="20933240">
            <a:off x="4746612" y="4100366"/>
            <a:ext cx="7126371" cy="543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Warnock Pro Light Subhead" panose="020A050306050B020204" pitchFamily="18" charset="0"/>
                <a:ea typeface="+mn-ea"/>
                <a:cs typeface="+mn-cs"/>
              </a:rPr>
              <a:t>Dairy Farmer's Tearful Video Shares Industry Troubles</a:t>
            </a:r>
          </a:p>
        </p:txBody>
      </p:sp>
      <p:sp>
        <p:nvSpPr>
          <p:cNvPr id="22" name="Rectangle 21">
            <a:extLst>
              <a:ext uri="{FF2B5EF4-FFF2-40B4-BE49-F238E27FC236}">
                <a16:creationId xmlns:a16="http://schemas.microsoft.com/office/drawing/2014/main" id="{01C4C19F-132D-4DB5-8505-107CA4694BF0}"/>
              </a:ext>
            </a:extLst>
          </p:cNvPr>
          <p:cNvSpPr/>
          <p:nvPr/>
        </p:nvSpPr>
        <p:spPr>
          <a:xfrm rot="20707225">
            <a:off x="6118372" y="3596937"/>
            <a:ext cx="4294110" cy="369332"/>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Dean Foods files for Chapter 11 bankruptcy</a:t>
            </a:r>
            <a:endParaRPr kumimoji="0" lang="en-US" sz="1800" b="0" i="0" u="none" strike="noStrike" kern="1200" cap="none" spc="0" normalizeH="0" baseline="0" noProof="0" dirty="0">
              <a:ln>
                <a:noFill/>
              </a:ln>
              <a:solidFill>
                <a:srgbClr val="FFFFFF"/>
              </a:solidFill>
              <a:effectLst/>
              <a:uLnTx/>
              <a:uFillTx/>
              <a:latin typeface="Arial Black" panose="020B0A04020102090204" pitchFamily="34" charset="0"/>
              <a:ea typeface="+mn-ea"/>
              <a:cs typeface="+mn-cs"/>
            </a:endParaRPr>
          </a:p>
        </p:txBody>
      </p:sp>
      <p:sp>
        <p:nvSpPr>
          <p:cNvPr id="12" name="Flowchart: Manual Input 11">
            <a:extLst>
              <a:ext uri="{FF2B5EF4-FFF2-40B4-BE49-F238E27FC236}">
                <a16:creationId xmlns:a16="http://schemas.microsoft.com/office/drawing/2014/main" id="{68A3DD68-05E4-4EE1-A4BF-369626EED9AE}"/>
              </a:ext>
            </a:extLst>
          </p:cNvPr>
          <p:cNvSpPr/>
          <p:nvPr/>
        </p:nvSpPr>
        <p:spPr>
          <a:xfrm rot="479406">
            <a:off x="270608" y="4312718"/>
            <a:ext cx="4662877" cy="1328496"/>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mn-ea"/>
                <a:cs typeface="Times New Roman" panose="02020603050405020304" pitchFamily="18" charset="0"/>
              </a:rPr>
              <a:t>Farm states slammed by double whammy </a:t>
            </a:r>
          </a:p>
        </p:txBody>
      </p:sp>
    </p:spTree>
    <p:extLst>
      <p:ext uri="{BB962C8B-B14F-4D97-AF65-F5344CB8AC3E}">
        <p14:creationId xmlns:p14="http://schemas.microsoft.com/office/powerpoint/2010/main" val="3583978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9190-6565-490F-B5FB-812BE110EEC2}"/>
              </a:ext>
            </a:extLst>
          </p:cNvPr>
          <p:cNvSpPr>
            <a:spLocks noGrp="1"/>
          </p:cNvSpPr>
          <p:nvPr>
            <p:ph type="title"/>
          </p:nvPr>
        </p:nvSpPr>
        <p:spPr/>
        <p:txBody>
          <a:bodyPr>
            <a:normAutofit fontScale="90000"/>
          </a:bodyPr>
          <a:lstStyle/>
          <a:p>
            <a:r>
              <a:rPr lang="en-US" dirty="0"/>
              <a:t>Agricultural Best Management Practices (</a:t>
            </a:r>
            <a:r>
              <a:rPr lang="en-US" dirty="0" err="1"/>
              <a:t>AgBMP</a:t>
            </a:r>
            <a:r>
              <a:rPr lang="en-US" dirty="0"/>
              <a:t>) Program</a:t>
            </a:r>
          </a:p>
        </p:txBody>
      </p:sp>
      <p:sp>
        <p:nvSpPr>
          <p:cNvPr id="3" name="Content Placeholder 2">
            <a:extLst>
              <a:ext uri="{FF2B5EF4-FFF2-40B4-BE49-F238E27FC236}">
                <a16:creationId xmlns:a16="http://schemas.microsoft.com/office/drawing/2014/main" id="{E90DCE0B-73C8-4C81-9B81-2D8D13E25F80}"/>
              </a:ext>
            </a:extLst>
          </p:cNvPr>
          <p:cNvSpPr>
            <a:spLocks noGrp="1"/>
          </p:cNvSpPr>
          <p:nvPr>
            <p:ph idx="1"/>
          </p:nvPr>
        </p:nvSpPr>
        <p:spPr>
          <a:xfrm>
            <a:off x="838200" y="1387366"/>
            <a:ext cx="10515600" cy="5318234"/>
          </a:xfrm>
        </p:spPr>
        <p:txBody>
          <a:bodyPr>
            <a:normAutofit/>
          </a:bodyPr>
          <a:lstStyle/>
          <a:p>
            <a:pPr marL="0" indent="0">
              <a:lnSpc>
                <a:spcPct val="120000"/>
              </a:lnSpc>
              <a:buNone/>
            </a:pPr>
            <a:r>
              <a:rPr lang="en-US" b="1" dirty="0"/>
              <a:t>2) Greenhouse Gas (GHG) Reduction:</a:t>
            </a:r>
          </a:p>
          <a:p>
            <a:pPr marL="1435100" indent="-284163">
              <a:buFont typeface="Courier New" panose="02070309020205020404" pitchFamily="49" charset="0"/>
              <a:buChar char="o"/>
            </a:pPr>
            <a:r>
              <a:rPr lang="en-US" b="1" dirty="0"/>
              <a:t>Increase efficiency and effectiveness of fertilizers</a:t>
            </a:r>
          </a:p>
          <a:p>
            <a:pPr marL="1435100" indent="-284163">
              <a:buFont typeface="Courier New" panose="02070309020205020404" pitchFamily="49" charset="0"/>
              <a:buChar char="o"/>
            </a:pPr>
            <a:r>
              <a:rPr lang="en-US" b="1" dirty="0"/>
              <a:t>Reduce waste from leaching and runoff</a:t>
            </a:r>
          </a:p>
          <a:p>
            <a:pPr marL="1435100" indent="-284163">
              <a:buFont typeface="Courier New" panose="02070309020205020404" pitchFamily="49" charset="0"/>
              <a:buChar char="o"/>
            </a:pPr>
            <a:r>
              <a:rPr lang="en-US" b="1" dirty="0"/>
              <a:t>Improve storage</a:t>
            </a:r>
          </a:p>
          <a:p>
            <a:pPr marL="1435100" indent="-284163">
              <a:buFont typeface="Courier New" panose="02070309020205020404" pitchFamily="49" charset="0"/>
              <a:buChar char="o"/>
            </a:pPr>
            <a:r>
              <a:rPr lang="en-US" b="1" dirty="0"/>
              <a:t>Better metering and timing technologies</a:t>
            </a:r>
          </a:p>
          <a:p>
            <a:pPr marL="1435100" indent="-284163">
              <a:buFont typeface="Courier New" panose="02070309020205020404" pitchFamily="49" charset="0"/>
              <a:buChar char="o"/>
            </a:pPr>
            <a:r>
              <a:rPr lang="en-US" b="1" dirty="0"/>
              <a:t>Practices to improve soil health</a:t>
            </a:r>
          </a:p>
          <a:p>
            <a:pPr marL="0" indent="0">
              <a:lnSpc>
                <a:spcPct val="120000"/>
              </a:lnSpc>
              <a:buNone/>
            </a:pPr>
            <a:endParaRPr lang="en-US" b="1" dirty="0"/>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1503323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B650-40D1-4EAB-8EEA-EA17999C4983}"/>
              </a:ext>
            </a:extLst>
          </p:cNvPr>
          <p:cNvSpPr>
            <a:spLocks noGrp="1"/>
          </p:cNvSpPr>
          <p:nvPr>
            <p:ph type="title"/>
          </p:nvPr>
        </p:nvSpPr>
        <p:spPr/>
        <p:txBody>
          <a:bodyPr>
            <a:normAutofit fontScale="90000"/>
          </a:bodyPr>
          <a:lstStyle/>
          <a:p>
            <a:pPr algn="l"/>
            <a:r>
              <a:rPr lang="en-US" dirty="0"/>
              <a:t>                                     AGRI Sustainable Ag Development Grants</a:t>
            </a:r>
          </a:p>
        </p:txBody>
      </p:sp>
      <p:sp>
        <p:nvSpPr>
          <p:cNvPr id="3" name="Content Placeholder 2">
            <a:extLst>
              <a:ext uri="{FF2B5EF4-FFF2-40B4-BE49-F238E27FC236}">
                <a16:creationId xmlns:a16="http://schemas.microsoft.com/office/drawing/2014/main" id="{076E5A0B-9BEE-4CC0-8E7C-938A2FE635C3}"/>
              </a:ext>
            </a:extLst>
          </p:cNvPr>
          <p:cNvSpPr>
            <a:spLocks noGrp="1"/>
          </p:cNvSpPr>
          <p:nvPr>
            <p:ph idx="1"/>
          </p:nvPr>
        </p:nvSpPr>
        <p:spPr>
          <a:xfrm>
            <a:off x="-125435" y="1580528"/>
            <a:ext cx="11940363" cy="4879975"/>
          </a:xfrm>
        </p:spPr>
        <p:txBody>
          <a:bodyPr>
            <a:normAutofit/>
          </a:bodyPr>
          <a:lstStyle/>
          <a:p>
            <a:pPr marL="4687887" lvl="1" indent="-457200"/>
            <a:r>
              <a:rPr lang="en-US" sz="3200" b="1" dirty="0"/>
              <a:t>On-farm research and demonstrations</a:t>
            </a:r>
          </a:p>
          <a:p>
            <a:pPr marL="4687887" lvl="1" indent="-457200"/>
            <a:r>
              <a:rPr lang="en-US" sz="3200" b="1" dirty="0"/>
              <a:t>Farmer applications receive priority </a:t>
            </a:r>
          </a:p>
          <a:p>
            <a:pPr marL="4687887" lvl="1" indent="-457200"/>
            <a:r>
              <a:rPr lang="en-US" sz="3200" b="1" dirty="0"/>
              <a:t>Projects explore the profitability, energy efficiency, and environmental benefits of innovative production or marketing practices</a:t>
            </a:r>
          </a:p>
          <a:p>
            <a:pPr marL="4687887" lvl="1" indent="-457200"/>
            <a:r>
              <a:rPr lang="en-US" sz="3200" b="1" dirty="0"/>
              <a:t>Approximately $200,000 available in FY20</a:t>
            </a:r>
          </a:p>
          <a:p>
            <a:pPr marL="4687887" lvl="1" indent="-457200"/>
            <a:r>
              <a:rPr lang="en-US" sz="3200" b="1" dirty="0"/>
              <a:t>Maximum award of $50,000</a:t>
            </a:r>
          </a:p>
        </p:txBody>
      </p:sp>
      <p:pic>
        <p:nvPicPr>
          <p:cNvPr id="5" name="Picture 4">
            <a:extLst>
              <a:ext uri="{FF2B5EF4-FFF2-40B4-BE49-F238E27FC236}">
                <a16:creationId xmlns:a16="http://schemas.microsoft.com/office/drawing/2014/main" id="{9F406BC2-EE76-4559-910C-6B9E0D0098F1}"/>
              </a:ext>
            </a:extLst>
          </p:cNvPr>
          <p:cNvPicPr>
            <a:picLocks noChangeAspect="1"/>
          </p:cNvPicPr>
          <p:nvPr/>
        </p:nvPicPr>
        <p:blipFill>
          <a:blip r:embed="rId3"/>
          <a:stretch>
            <a:fillRect/>
          </a:stretch>
        </p:blipFill>
        <p:spPr>
          <a:xfrm>
            <a:off x="453619" y="1659118"/>
            <a:ext cx="2996592" cy="3990583"/>
          </a:xfrm>
          <a:prstGeom prst="rect">
            <a:avLst/>
          </a:prstGeom>
        </p:spPr>
      </p:pic>
    </p:spTree>
    <p:extLst>
      <p:ext uri="{BB962C8B-B14F-4D97-AF65-F5344CB8AC3E}">
        <p14:creationId xmlns:p14="http://schemas.microsoft.com/office/powerpoint/2010/main" val="405865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11FE-D92E-49BA-941B-12C7C664F075}"/>
              </a:ext>
            </a:extLst>
          </p:cNvPr>
          <p:cNvSpPr>
            <a:spLocks noGrp="1"/>
          </p:cNvSpPr>
          <p:nvPr>
            <p:ph type="title"/>
          </p:nvPr>
        </p:nvSpPr>
        <p:spPr/>
        <p:txBody>
          <a:bodyPr/>
          <a:lstStyle/>
          <a:p>
            <a:pPr algn="l"/>
            <a:r>
              <a:rPr lang="en-US" dirty="0"/>
              <a:t>                                                   AGRI Crop Research Grants</a:t>
            </a:r>
          </a:p>
        </p:txBody>
      </p:sp>
      <p:sp>
        <p:nvSpPr>
          <p:cNvPr id="3" name="Content Placeholder 2">
            <a:extLst>
              <a:ext uri="{FF2B5EF4-FFF2-40B4-BE49-F238E27FC236}">
                <a16:creationId xmlns:a16="http://schemas.microsoft.com/office/drawing/2014/main" id="{9D67EADD-F8C6-48F8-87B2-42B605EAC9F4}"/>
              </a:ext>
            </a:extLst>
          </p:cNvPr>
          <p:cNvSpPr>
            <a:spLocks noGrp="1"/>
          </p:cNvSpPr>
          <p:nvPr>
            <p:ph idx="1"/>
          </p:nvPr>
        </p:nvSpPr>
        <p:spPr>
          <a:xfrm>
            <a:off x="508261" y="1533394"/>
            <a:ext cx="6137635" cy="4670868"/>
          </a:xfrm>
        </p:spPr>
        <p:txBody>
          <a:bodyPr>
            <a:normAutofit fontScale="92500" lnSpcReduction="20000"/>
          </a:bodyPr>
          <a:lstStyle/>
          <a:p>
            <a:pPr marL="571500" lvl="1" indent="-571500"/>
            <a:r>
              <a:rPr lang="en-US" sz="3600" b="1" dirty="0"/>
              <a:t>Applied crop research to improve quality, quantity, or value</a:t>
            </a:r>
          </a:p>
          <a:p>
            <a:pPr marL="571500" lvl="1" indent="-571500"/>
            <a:r>
              <a:rPr lang="en-US" sz="3600" b="1" dirty="0"/>
              <a:t>Near term (3 to 7 years) benefits</a:t>
            </a:r>
          </a:p>
          <a:p>
            <a:pPr marL="571500" lvl="1" indent="-571500"/>
            <a:r>
              <a:rPr lang="en-US" sz="3600" b="1" dirty="0"/>
              <a:t>Approximately $1 million available in FY20</a:t>
            </a:r>
          </a:p>
          <a:p>
            <a:pPr marL="571500" lvl="1" indent="-571500"/>
            <a:r>
              <a:rPr lang="en-US" sz="3600" b="1" dirty="0"/>
              <a:t>Maximum award is $250,000</a:t>
            </a:r>
          </a:p>
          <a:p>
            <a:pPr marL="571500" lvl="1" indent="-571500"/>
            <a:r>
              <a:rPr lang="en-US" sz="3600" b="1" dirty="0"/>
              <a:t>Up to 3 year projects</a:t>
            </a:r>
          </a:p>
          <a:p>
            <a:endParaRPr lang="en-US" dirty="0"/>
          </a:p>
        </p:txBody>
      </p:sp>
      <p:pic>
        <p:nvPicPr>
          <p:cNvPr id="4" name="Picture 3">
            <a:extLst>
              <a:ext uri="{FF2B5EF4-FFF2-40B4-BE49-F238E27FC236}">
                <a16:creationId xmlns:a16="http://schemas.microsoft.com/office/drawing/2014/main" id="{D6AE5940-B0F4-4C70-8EA6-1B498249CE8E}"/>
              </a:ext>
            </a:extLst>
          </p:cNvPr>
          <p:cNvPicPr>
            <a:picLocks noChangeAspect="1"/>
          </p:cNvPicPr>
          <p:nvPr/>
        </p:nvPicPr>
        <p:blipFill>
          <a:blip r:embed="rId2"/>
          <a:stretch>
            <a:fillRect/>
          </a:stretch>
        </p:blipFill>
        <p:spPr>
          <a:xfrm>
            <a:off x="6881848" y="2243579"/>
            <a:ext cx="5020522" cy="3048840"/>
          </a:xfrm>
          <a:prstGeom prst="rect">
            <a:avLst/>
          </a:prstGeom>
        </p:spPr>
      </p:pic>
    </p:spTree>
    <p:extLst>
      <p:ext uri="{BB962C8B-B14F-4D97-AF65-F5344CB8AC3E}">
        <p14:creationId xmlns:p14="http://schemas.microsoft.com/office/powerpoint/2010/main" val="389194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3430-2738-4E95-B000-B6B8806C979B}"/>
              </a:ext>
            </a:extLst>
          </p:cNvPr>
          <p:cNvSpPr>
            <a:spLocks noGrp="1"/>
          </p:cNvSpPr>
          <p:nvPr>
            <p:ph type="title"/>
          </p:nvPr>
        </p:nvSpPr>
        <p:spPr/>
        <p:txBody>
          <a:bodyPr>
            <a:normAutofit fontScale="90000"/>
          </a:bodyPr>
          <a:lstStyle/>
          <a:p>
            <a:pPr algn="l"/>
            <a:r>
              <a:rPr lang="en-US" dirty="0"/>
              <a:t>                                                   USDA Specialty Crop Block Grants</a:t>
            </a:r>
          </a:p>
        </p:txBody>
      </p:sp>
      <p:sp>
        <p:nvSpPr>
          <p:cNvPr id="3" name="Content Placeholder 2">
            <a:extLst>
              <a:ext uri="{FF2B5EF4-FFF2-40B4-BE49-F238E27FC236}">
                <a16:creationId xmlns:a16="http://schemas.microsoft.com/office/drawing/2014/main" id="{3031C2DD-3F9B-4FB7-B727-286F2F38677C}"/>
              </a:ext>
            </a:extLst>
          </p:cNvPr>
          <p:cNvSpPr>
            <a:spLocks noGrp="1"/>
          </p:cNvSpPr>
          <p:nvPr>
            <p:ph idx="1"/>
          </p:nvPr>
        </p:nvSpPr>
        <p:spPr>
          <a:xfrm>
            <a:off x="310299" y="1586778"/>
            <a:ext cx="7608216" cy="4707151"/>
          </a:xfrm>
        </p:spPr>
        <p:txBody>
          <a:bodyPr>
            <a:normAutofit fontScale="25000" lnSpcReduction="20000"/>
          </a:bodyPr>
          <a:lstStyle/>
          <a:p>
            <a:pPr>
              <a:lnSpc>
                <a:spcPct val="120000"/>
              </a:lnSpc>
            </a:pPr>
            <a:r>
              <a:rPr lang="en-US" sz="12800" b="1" dirty="0"/>
              <a:t>Administered by MDA</a:t>
            </a:r>
          </a:p>
          <a:p>
            <a:pPr>
              <a:lnSpc>
                <a:spcPct val="120000"/>
              </a:lnSpc>
            </a:pPr>
            <a:r>
              <a:rPr lang="en-US" sz="12800" b="1" dirty="0"/>
              <a:t>Research and market development are both eligible </a:t>
            </a:r>
          </a:p>
          <a:p>
            <a:pPr>
              <a:lnSpc>
                <a:spcPct val="120000"/>
              </a:lnSpc>
            </a:pPr>
            <a:r>
              <a:rPr lang="en-US" sz="12800" b="1" dirty="0"/>
              <a:t>About $1.3 million awarded each year</a:t>
            </a:r>
          </a:p>
          <a:p>
            <a:pPr>
              <a:lnSpc>
                <a:spcPct val="120000"/>
              </a:lnSpc>
            </a:pPr>
            <a:r>
              <a:rPr lang="en-US" sz="12800" b="1" dirty="0"/>
              <a:t>Grants up to $100,000 </a:t>
            </a:r>
          </a:p>
          <a:p>
            <a:pPr>
              <a:lnSpc>
                <a:spcPct val="120000"/>
              </a:lnSpc>
            </a:pPr>
            <a:r>
              <a:rPr lang="en-US" sz="12800" b="1" dirty="0"/>
              <a:t>Must benefit an industry – not individual farms</a:t>
            </a:r>
          </a:p>
          <a:p>
            <a:pPr marL="1377950" indent="-403225">
              <a:lnSpc>
                <a:spcPct val="120000"/>
              </a:lnSpc>
              <a:buFont typeface="Courier New" panose="02070309020205020404" pitchFamily="49" charset="0"/>
              <a:buChar char="o"/>
            </a:pPr>
            <a:endParaRPr lang="en-US" sz="9600" dirty="0"/>
          </a:p>
          <a:p>
            <a:pPr marL="1377950" indent="-1377950">
              <a:lnSpc>
                <a:spcPct val="120000"/>
              </a:lnSpc>
              <a:buFont typeface="Courier New" panose="02070309020205020404" pitchFamily="49" charset="0"/>
              <a:buChar char="o"/>
            </a:pPr>
            <a:endParaRPr lang="en-US" sz="9600" dirty="0"/>
          </a:p>
          <a:p>
            <a:pPr marL="1377950" indent="-403225">
              <a:lnSpc>
                <a:spcPct val="120000"/>
              </a:lnSpc>
              <a:buFont typeface="Courier New" panose="02070309020205020404" pitchFamily="49" charset="0"/>
              <a:buChar char="o"/>
            </a:pPr>
            <a:endParaRPr lang="en-US" sz="9600" dirty="0"/>
          </a:p>
          <a:p>
            <a:endParaRPr lang="en-US" dirty="0"/>
          </a:p>
        </p:txBody>
      </p:sp>
      <p:pic>
        <p:nvPicPr>
          <p:cNvPr id="4" name="Picture 3">
            <a:extLst>
              <a:ext uri="{FF2B5EF4-FFF2-40B4-BE49-F238E27FC236}">
                <a16:creationId xmlns:a16="http://schemas.microsoft.com/office/drawing/2014/main" id="{96E46A65-50A9-436E-9721-740390B39CFE}"/>
              </a:ext>
            </a:extLst>
          </p:cNvPr>
          <p:cNvPicPr>
            <a:picLocks noChangeAspect="1"/>
          </p:cNvPicPr>
          <p:nvPr/>
        </p:nvPicPr>
        <p:blipFill>
          <a:blip r:embed="rId2"/>
          <a:stretch>
            <a:fillRect/>
          </a:stretch>
        </p:blipFill>
        <p:spPr>
          <a:xfrm>
            <a:off x="8286160" y="1580527"/>
            <a:ext cx="3753243" cy="5004324"/>
          </a:xfrm>
          <a:prstGeom prst="rect">
            <a:avLst/>
          </a:prstGeom>
        </p:spPr>
      </p:pic>
    </p:spTree>
    <p:extLst>
      <p:ext uri="{BB962C8B-B14F-4D97-AF65-F5344CB8AC3E}">
        <p14:creationId xmlns:p14="http://schemas.microsoft.com/office/powerpoint/2010/main" val="2591080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Forever Green Initiative</a:t>
            </a:r>
          </a:p>
        </p:txBody>
      </p:sp>
      <p:pic>
        <p:nvPicPr>
          <p:cNvPr id="7" name="Picture 6"/>
          <p:cNvPicPr>
            <a:picLocks noChangeAspect="1"/>
          </p:cNvPicPr>
          <p:nvPr/>
        </p:nvPicPr>
        <p:blipFill>
          <a:blip r:embed="rId2"/>
          <a:stretch>
            <a:fillRect/>
          </a:stretch>
        </p:blipFill>
        <p:spPr>
          <a:xfrm>
            <a:off x="489910" y="1918917"/>
            <a:ext cx="3368168" cy="3767434"/>
          </a:xfrm>
          <a:prstGeom prst="rect">
            <a:avLst/>
          </a:prstGeom>
        </p:spPr>
      </p:pic>
      <p:sp>
        <p:nvSpPr>
          <p:cNvPr id="9" name="Rectangle 8"/>
          <p:cNvSpPr/>
          <p:nvPr/>
        </p:nvSpPr>
        <p:spPr>
          <a:xfrm>
            <a:off x="4902981" y="1836407"/>
            <a:ext cx="6361688" cy="4770537"/>
          </a:xfrm>
          <a:prstGeom prst="rect">
            <a:avLst/>
          </a:prstGeom>
        </p:spPr>
        <p:txBody>
          <a:bodyPr wrap="square">
            <a:spAutoFit/>
          </a:bodyPr>
          <a:lstStyle/>
          <a:p>
            <a:pPr marL="342900" indent="-342900">
              <a:buFont typeface="Arial" panose="020B0604020202020204" pitchFamily="34" charset="0"/>
              <a:buChar char="•"/>
            </a:pPr>
            <a:r>
              <a:rPr lang="en-US" sz="2600" b="1" dirty="0"/>
              <a:t>Led by the University of Minnesota </a:t>
            </a:r>
          </a:p>
          <a:p>
            <a:pPr marL="342900" indent="-342900">
              <a:buFont typeface="Arial" panose="020B0604020202020204" pitchFamily="34" charset="0"/>
              <a:buChar char="•"/>
            </a:pPr>
            <a:endParaRPr lang="en-US" sz="2600" b="1" dirty="0"/>
          </a:p>
          <a:p>
            <a:pPr marL="342900" indent="-342900">
              <a:buFont typeface="Arial" panose="020B0604020202020204" pitchFamily="34" charset="0"/>
              <a:buChar char="•"/>
            </a:pPr>
            <a:r>
              <a:rPr lang="en-US" sz="2600" b="1" dirty="0"/>
              <a:t>Strong partnership with the Minnesota Department of Agriculture (MDA) and other public and private entities. </a:t>
            </a:r>
          </a:p>
          <a:p>
            <a:pPr marL="342900" indent="-342900">
              <a:buFont typeface="Arial" panose="020B0604020202020204" pitchFamily="34" charset="0"/>
              <a:buChar char="•"/>
            </a:pPr>
            <a:endParaRPr lang="en-US" sz="2600" b="1" dirty="0"/>
          </a:p>
          <a:p>
            <a:pPr marL="342900" indent="-342900">
              <a:buFont typeface="Arial" panose="020B0604020202020204" pitchFamily="34" charset="0"/>
              <a:buChar char="•"/>
            </a:pPr>
            <a:r>
              <a:rPr lang="en-US" sz="2600" b="1" dirty="0"/>
              <a:t>Focused on the development of new perennial and winter annual crops and new markets and supply chains for these crops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p:txBody>
      </p:sp>
      <p:grpSp>
        <p:nvGrpSpPr>
          <p:cNvPr id="5" name="Group 4"/>
          <p:cNvGrpSpPr/>
          <p:nvPr/>
        </p:nvGrpSpPr>
        <p:grpSpPr>
          <a:xfrm>
            <a:off x="1633415" y="5993674"/>
            <a:ext cx="8979877" cy="619481"/>
            <a:chOff x="0" y="0"/>
            <a:chExt cx="9757758" cy="666382"/>
          </a:xfrm>
        </p:grpSpPr>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9144000" y="0"/>
              <a:ext cx="613758" cy="662902"/>
            </a:xfrm>
            <a:prstGeom prst="rect">
              <a:avLst/>
            </a:prstGeom>
            <a:solidFill>
              <a:srgbClr val="D7E4BD"/>
            </a:solidFill>
            <a:ln>
              <a:noFill/>
            </a:ln>
            <a:extLst>
              <a:ext uri="{53640926-AAD7-44d8-BBD7-CCE9431645EC}">
                <a14:shadowObscured xmlns="" xmlns:a14="http://schemas.microsoft.com/office/drawing/2010/main"/>
              </a:ext>
            </a:extLst>
          </p:spPr>
        </p:pic>
        <p:pic>
          <p:nvPicPr>
            <p:cNvPr id="8" name="Picture 7" descr="Screen Shot 2016-02-25 at 3.10.4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66382"/>
            </a:xfrm>
            <a:prstGeom prst="rect">
              <a:avLst/>
            </a:prstGeom>
          </p:spPr>
        </p:pic>
      </p:grpSp>
    </p:spTree>
    <p:extLst>
      <p:ext uri="{BB962C8B-B14F-4D97-AF65-F5344CB8AC3E}">
        <p14:creationId xmlns:p14="http://schemas.microsoft.com/office/powerpoint/2010/main" val="315562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1DEA-0FEC-4AD0-BDA6-34A83E9466A8}"/>
              </a:ext>
            </a:extLst>
          </p:cNvPr>
          <p:cNvSpPr>
            <a:spLocks noGrp="1"/>
          </p:cNvSpPr>
          <p:nvPr>
            <p:ph type="title"/>
          </p:nvPr>
        </p:nvSpPr>
        <p:spPr/>
        <p:txBody>
          <a:bodyPr/>
          <a:lstStyle/>
          <a:p>
            <a:r>
              <a:rPr lang="en-US" b="1" dirty="0"/>
              <a:t>Forever Green Initiative </a:t>
            </a:r>
          </a:p>
        </p:txBody>
      </p:sp>
      <p:sp>
        <p:nvSpPr>
          <p:cNvPr id="7" name="Rectangle 6">
            <a:extLst>
              <a:ext uri="{FF2B5EF4-FFF2-40B4-BE49-F238E27FC236}">
                <a16:creationId xmlns:a16="http://schemas.microsoft.com/office/drawing/2014/main" id="{7F987D98-BFFD-4A28-BC5D-3891651BD58C}"/>
              </a:ext>
            </a:extLst>
          </p:cNvPr>
          <p:cNvSpPr/>
          <p:nvPr/>
        </p:nvSpPr>
        <p:spPr>
          <a:xfrm>
            <a:off x="221694" y="1472984"/>
            <a:ext cx="5183060" cy="4770537"/>
          </a:xfrm>
          <a:prstGeom prst="rect">
            <a:avLst/>
          </a:prstGeom>
        </p:spPr>
        <p:txBody>
          <a:bodyPr wrap="square">
            <a:spAutoFit/>
          </a:bodyPr>
          <a:lstStyle/>
          <a:p>
            <a:endParaRPr lang="en-US" sz="2600" dirty="0"/>
          </a:p>
          <a:p>
            <a:r>
              <a:rPr lang="en-US" sz="2600" b="1" dirty="0"/>
              <a:t>Perennials and winter annuals: </a:t>
            </a:r>
            <a:br>
              <a:rPr lang="en-US" sz="2600" b="1" dirty="0"/>
            </a:br>
            <a:endParaRPr lang="en-US" sz="2600" b="1" dirty="0"/>
          </a:p>
          <a:p>
            <a:pPr marL="342900" indent="-342900">
              <a:buFont typeface="Arial" panose="020B0604020202020204" pitchFamily="34" charset="0"/>
              <a:buChar char="•"/>
            </a:pPr>
            <a:r>
              <a:rPr lang="en-US" sz="2600" b="1" dirty="0"/>
              <a:t>Increase vegetative cover on the landscape</a:t>
            </a:r>
          </a:p>
          <a:p>
            <a:pPr marL="342900" indent="-342900">
              <a:buFont typeface="Arial" panose="020B0604020202020204" pitchFamily="34" charset="0"/>
              <a:buChar char="•"/>
            </a:pPr>
            <a:endParaRPr lang="en-US" sz="2600" b="1" dirty="0"/>
          </a:p>
          <a:p>
            <a:pPr marL="342900" indent="-342900">
              <a:buFont typeface="Arial" panose="020B0604020202020204" pitchFamily="34" charset="0"/>
              <a:buChar char="•"/>
            </a:pPr>
            <a:r>
              <a:rPr lang="en-US" sz="2600" b="1" dirty="0"/>
              <a:t>Enhance water quality, improve soil health and help farmers mitigate and adapt to climate change</a:t>
            </a:r>
          </a:p>
          <a:p>
            <a:pPr marL="342900" indent="-342900">
              <a:buFont typeface="Arial" panose="020B0604020202020204" pitchFamily="34" charset="0"/>
              <a:buChar char="•"/>
            </a:pPr>
            <a:endParaRPr lang="en-US" sz="2200" dirty="0"/>
          </a:p>
          <a:p>
            <a:endParaRPr lang="en-US" sz="2200" dirty="0"/>
          </a:p>
        </p:txBody>
      </p:sp>
      <p:pic>
        <p:nvPicPr>
          <p:cNvPr id="4" name="Picture 3">
            <a:extLst>
              <a:ext uri="{FF2B5EF4-FFF2-40B4-BE49-F238E27FC236}">
                <a16:creationId xmlns:a16="http://schemas.microsoft.com/office/drawing/2014/main" id="{4993DBF4-87A4-4098-AAB0-E5643F8BB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417" y="2156157"/>
            <a:ext cx="4329850" cy="4455622"/>
          </a:xfrm>
          <a:prstGeom prst="rect">
            <a:avLst/>
          </a:prstGeom>
        </p:spPr>
      </p:pic>
      <p:sp>
        <p:nvSpPr>
          <p:cNvPr id="8" name="TextBox 7">
            <a:extLst>
              <a:ext uri="{FF2B5EF4-FFF2-40B4-BE49-F238E27FC236}">
                <a16:creationId xmlns:a16="http://schemas.microsoft.com/office/drawing/2014/main" id="{D40D5B24-70C4-4BFE-97C9-5B2C052B24F0}"/>
              </a:ext>
            </a:extLst>
          </p:cNvPr>
          <p:cNvSpPr txBox="1"/>
          <p:nvPr/>
        </p:nvSpPr>
        <p:spPr>
          <a:xfrm>
            <a:off x="10244151" y="6611779"/>
            <a:ext cx="1874231" cy="246221"/>
          </a:xfrm>
          <a:prstGeom prst="rect">
            <a:avLst/>
          </a:prstGeom>
          <a:noFill/>
        </p:spPr>
        <p:txBody>
          <a:bodyPr wrap="none" rtlCol="0">
            <a:spAutoFit/>
          </a:bodyPr>
          <a:lstStyle/>
          <a:p>
            <a:r>
              <a:rPr lang="en-US" sz="1000" dirty="0"/>
              <a:t>Photo Credit : The Land Institute</a:t>
            </a:r>
          </a:p>
        </p:txBody>
      </p:sp>
      <p:sp>
        <p:nvSpPr>
          <p:cNvPr id="10" name="TextBox 9">
            <a:extLst>
              <a:ext uri="{FF2B5EF4-FFF2-40B4-BE49-F238E27FC236}">
                <a16:creationId xmlns:a16="http://schemas.microsoft.com/office/drawing/2014/main" id="{4487469D-1996-478F-9C33-FD5D6444A4A3}"/>
              </a:ext>
            </a:extLst>
          </p:cNvPr>
          <p:cNvSpPr txBox="1"/>
          <p:nvPr/>
        </p:nvSpPr>
        <p:spPr>
          <a:xfrm>
            <a:off x="6851417" y="1379801"/>
            <a:ext cx="4329851" cy="830997"/>
          </a:xfrm>
          <a:prstGeom prst="rect">
            <a:avLst/>
          </a:prstGeom>
          <a:noFill/>
        </p:spPr>
        <p:txBody>
          <a:bodyPr wrap="square" rtlCol="0">
            <a:spAutoFit/>
          </a:bodyPr>
          <a:lstStyle/>
          <a:p>
            <a:r>
              <a:rPr lang="en-US" sz="1600" dirty="0"/>
              <a:t>Deep rooted perennials such as Intermediate Wheatgrass (</a:t>
            </a:r>
            <a:r>
              <a:rPr lang="en-US" sz="1600" dirty="0" err="1"/>
              <a:t>Kernza</a:t>
            </a:r>
            <a:r>
              <a:rPr lang="en-US" sz="1600" dirty="0"/>
              <a:t> ®)  have multiple environmental benefits</a:t>
            </a:r>
          </a:p>
        </p:txBody>
      </p:sp>
    </p:spTree>
    <p:extLst>
      <p:ext uri="{BB962C8B-B14F-4D97-AF65-F5344CB8AC3E}">
        <p14:creationId xmlns:p14="http://schemas.microsoft.com/office/powerpoint/2010/main" val="2372878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4E10F3-7069-4321-A615-1E74DD3EDAA2}"/>
              </a:ext>
            </a:extLst>
          </p:cNvPr>
          <p:cNvPicPr>
            <a:picLocks noChangeAspect="1"/>
          </p:cNvPicPr>
          <p:nvPr/>
        </p:nvPicPr>
        <p:blipFill>
          <a:blip r:embed="rId2"/>
          <a:stretch>
            <a:fillRect/>
          </a:stretch>
        </p:blipFill>
        <p:spPr>
          <a:xfrm>
            <a:off x="5299932" y="1708728"/>
            <a:ext cx="5714651" cy="5035934"/>
          </a:xfrm>
          <a:prstGeom prst="rect">
            <a:avLst/>
          </a:prstGeom>
        </p:spPr>
      </p:pic>
      <p:sp>
        <p:nvSpPr>
          <p:cNvPr id="2" name="Title 1">
            <a:extLst>
              <a:ext uri="{FF2B5EF4-FFF2-40B4-BE49-F238E27FC236}">
                <a16:creationId xmlns:a16="http://schemas.microsoft.com/office/drawing/2014/main" id="{16CEC5F3-B195-4600-BB30-33806D88E5BC}"/>
              </a:ext>
            </a:extLst>
          </p:cNvPr>
          <p:cNvSpPr>
            <a:spLocks noGrp="1"/>
          </p:cNvSpPr>
          <p:nvPr>
            <p:ph type="title"/>
          </p:nvPr>
        </p:nvSpPr>
        <p:spPr/>
        <p:txBody>
          <a:bodyPr>
            <a:normAutofit fontScale="90000"/>
          </a:bodyPr>
          <a:lstStyle/>
          <a:p>
            <a:r>
              <a:rPr lang="en-US" b="1" dirty="0"/>
              <a:t>Forever Green Initiative: Clean Water Fund Investments</a:t>
            </a:r>
          </a:p>
        </p:txBody>
      </p:sp>
      <p:pic>
        <p:nvPicPr>
          <p:cNvPr id="8" name="Picture 7">
            <a:extLst>
              <a:ext uri="{FF2B5EF4-FFF2-40B4-BE49-F238E27FC236}">
                <a16:creationId xmlns:a16="http://schemas.microsoft.com/office/drawing/2014/main" id="{64BA110A-7431-485A-B809-344EFC6C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583" y="5237788"/>
            <a:ext cx="807962" cy="1506874"/>
          </a:xfrm>
          <a:prstGeom prst="rect">
            <a:avLst/>
          </a:prstGeom>
        </p:spPr>
      </p:pic>
      <p:sp>
        <p:nvSpPr>
          <p:cNvPr id="9" name="TextBox 8">
            <a:extLst>
              <a:ext uri="{FF2B5EF4-FFF2-40B4-BE49-F238E27FC236}">
                <a16:creationId xmlns:a16="http://schemas.microsoft.com/office/drawing/2014/main" id="{D84DA93C-4B55-45A9-8368-6A86541F661C}"/>
              </a:ext>
            </a:extLst>
          </p:cNvPr>
          <p:cNvSpPr txBox="1"/>
          <p:nvPr/>
        </p:nvSpPr>
        <p:spPr>
          <a:xfrm>
            <a:off x="120343" y="1515918"/>
            <a:ext cx="4779093" cy="4770537"/>
          </a:xfrm>
          <a:prstGeom prst="rect">
            <a:avLst/>
          </a:prstGeom>
          <a:noFill/>
        </p:spPr>
        <p:txBody>
          <a:bodyPr wrap="square" rtlCol="0">
            <a:spAutoFit/>
          </a:bodyPr>
          <a:lstStyle/>
          <a:p>
            <a:r>
              <a:rPr lang="en-US" sz="2600" b="1" dirty="0"/>
              <a:t>Research</a:t>
            </a:r>
          </a:p>
          <a:p>
            <a:pPr marL="285750" indent="-285750">
              <a:buFont typeface="Arial" panose="020B0604020202020204" pitchFamily="34" charset="0"/>
              <a:buChar char="•"/>
            </a:pPr>
            <a:r>
              <a:rPr lang="en-US" b="1" dirty="0"/>
              <a:t>Research related to crop breeding, genetics, genomics, agronomy, food science, and economics aspects of Forever Green crops. </a:t>
            </a:r>
            <a:endParaRPr lang="en-US" sz="2600" b="1" dirty="0"/>
          </a:p>
          <a:p>
            <a:endParaRPr lang="en-US" b="1" dirty="0"/>
          </a:p>
          <a:p>
            <a:endParaRPr lang="en-US" b="1" dirty="0"/>
          </a:p>
          <a:p>
            <a:r>
              <a:rPr lang="en-US" sz="2600" b="1" dirty="0"/>
              <a:t>Implementation </a:t>
            </a:r>
          </a:p>
          <a:p>
            <a:pPr marL="285750" indent="-285750">
              <a:buFont typeface="Arial" panose="020B0604020202020204" pitchFamily="34" charset="0"/>
              <a:buChar char="•"/>
            </a:pPr>
            <a:r>
              <a:rPr lang="en-US" b="1" dirty="0"/>
              <a:t>New in FY20-21</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Targeted plantings in areas with vulnerable groundwater</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Focused on growing, harvesting, storing, marketing and scaling-up production of </a:t>
            </a:r>
            <a:r>
              <a:rPr lang="en-US" b="1" dirty="0" err="1"/>
              <a:t>Kernza</a:t>
            </a:r>
            <a:r>
              <a:rPr lang="en-US" b="1" dirty="0"/>
              <a:t> in partnership with growers and land managers in agricultural areas. </a:t>
            </a:r>
          </a:p>
        </p:txBody>
      </p:sp>
      <p:pic>
        <p:nvPicPr>
          <p:cNvPr id="10" name="Picture 9">
            <a:extLst>
              <a:ext uri="{FF2B5EF4-FFF2-40B4-BE49-F238E27FC236}">
                <a16:creationId xmlns:a16="http://schemas.microsoft.com/office/drawing/2014/main" id="{F875D2D6-3233-4DF9-82A4-57FC7256A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1388" y="3351330"/>
            <a:ext cx="1574075" cy="1797942"/>
          </a:xfrm>
          <a:prstGeom prst="rect">
            <a:avLst/>
          </a:prstGeom>
        </p:spPr>
      </p:pic>
      <p:sp>
        <p:nvSpPr>
          <p:cNvPr id="12" name="Rectangle 11">
            <a:extLst>
              <a:ext uri="{FF2B5EF4-FFF2-40B4-BE49-F238E27FC236}">
                <a16:creationId xmlns:a16="http://schemas.microsoft.com/office/drawing/2014/main" id="{AAC0C4CF-AE50-4D76-93C5-C748F6AB66DA}"/>
              </a:ext>
            </a:extLst>
          </p:cNvPr>
          <p:cNvSpPr/>
          <p:nvPr/>
        </p:nvSpPr>
        <p:spPr>
          <a:xfrm>
            <a:off x="7195127" y="1708728"/>
            <a:ext cx="4349781" cy="369332"/>
          </a:xfrm>
          <a:prstGeom prst="rect">
            <a:avLst/>
          </a:prstGeom>
        </p:spPr>
        <p:txBody>
          <a:bodyPr wrap="none">
            <a:spAutoFit/>
          </a:bodyPr>
          <a:lstStyle/>
          <a:p>
            <a:r>
              <a:rPr lang="en-US" dirty="0"/>
              <a:t>Targeted Regions for </a:t>
            </a:r>
            <a:r>
              <a:rPr lang="en-US" dirty="0" err="1"/>
              <a:t>Kernza</a:t>
            </a:r>
            <a:r>
              <a:rPr lang="en-US" dirty="0"/>
              <a:t> Implementation</a:t>
            </a:r>
          </a:p>
        </p:txBody>
      </p:sp>
    </p:spTree>
    <p:extLst>
      <p:ext uri="{BB962C8B-B14F-4D97-AF65-F5344CB8AC3E}">
        <p14:creationId xmlns:p14="http://schemas.microsoft.com/office/powerpoint/2010/main" val="303346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B042A0-DA77-4214-A6F7-25DB9B7A5335}"/>
              </a:ext>
            </a:extLst>
          </p:cNvPr>
          <p:cNvPicPr>
            <a:picLocks noChangeAspect="1"/>
          </p:cNvPicPr>
          <p:nvPr/>
        </p:nvPicPr>
        <p:blipFill>
          <a:blip r:embed="rId2"/>
          <a:stretch>
            <a:fillRect/>
          </a:stretch>
        </p:blipFill>
        <p:spPr>
          <a:xfrm>
            <a:off x="6777740" y="2374701"/>
            <a:ext cx="5334097" cy="3080010"/>
          </a:xfrm>
          <a:prstGeom prst="rect">
            <a:avLst/>
          </a:prstGeom>
        </p:spPr>
      </p:pic>
      <p:sp>
        <p:nvSpPr>
          <p:cNvPr id="2" name="Title 1">
            <a:extLst>
              <a:ext uri="{FF2B5EF4-FFF2-40B4-BE49-F238E27FC236}">
                <a16:creationId xmlns:a16="http://schemas.microsoft.com/office/drawing/2014/main" id="{1A515C37-29A7-457A-B23F-C864856CCE8D}"/>
              </a:ext>
            </a:extLst>
          </p:cNvPr>
          <p:cNvSpPr>
            <a:spLocks noGrp="1"/>
          </p:cNvSpPr>
          <p:nvPr>
            <p:ph type="title"/>
          </p:nvPr>
        </p:nvSpPr>
        <p:spPr/>
        <p:txBody>
          <a:bodyPr/>
          <a:lstStyle/>
          <a:p>
            <a:r>
              <a:rPr lang="en-US" dirty="0"/>
              <a:t>Nutrient Management Initiative (NMI)</a:t>
            </a:r>
          </a:p>
        </p:txBody>
      </p:sp>
      <p:sp>
        <p:nvSpPr>
          <p:cNvPr id="8" name="TextBox 7">
            <a:extLst>
              <a:ext uri="{FF2B5EF4-FFF2-40B4-BE49-F238E27FC236}">
                <a16:creationId xmlns:a16="http://schemas.microsoft.com/office/drawing/2014/main" id="{7854A677-FA2F-4D2B-8CBB-4E147CC9EED2}"/>
              </a:ext>
            </a:extLst>
          </p:cNvPr>
          <p:cNvSpPr txBox="1"/>
          <p:nvPr/>
        </p:nvSpPr>
        <p:spPr>
          <a:xfrm>
            <a:off x="80162" y="2311579"/>
            <a:ext cx="669757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NMI brings farmers and advisers together to evaluate nitrogen management through on-farm field trials.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Improved nutrient management results in less nitrogen loss in both runoff and emission of N</a:t>
            </a:r>
            <a:r>
              <a:rPr lang="en-US" sz="2400" baseline="-25000" dirty="0">
                <a:latin typeface="Calibri" panose="020F0502020204030204" pitchFamily="34" charset="0"/>
                <a:ea typeface="Calibri" panose="020F0502020204030204" pitchFamily="34" charset="0"/>
                <a:cs typeface="Calibri" panose="020F0502020204030204" pitchFamily="34" charset="0"/>
              </a:rPr>
              <a:t>2</a:t>
            </a:r>
            <a:r>
              <a:rPr lang="en-US" sz="2400" dirty="0">
                <a:latin typeface="Calibri" panose="020F0502020204030204" pitchFamily="34" charset="0"/>
                <a:ea typeface="Calibri" panose="020F0502020204030204" pitchFamily="34" charset="0"/>
                <a:cs typeface="Calibri" panose="020F0502020204030204" pitchFamily="34" charset="0"/>
              </a:rPr>
              <a:t>O gas.</a:t>
            </a:r>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306B8CAC-4F84-49D9-8CFB-EEC8D25DD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0125" y="5919536"/>
            <a:ext cx="442419" cy="825125"/>
          </a:xfrm>
          <a:prstGeom prst="rect">
            <a:avLst/>
          </a:prstGeom>
        </p:spPr>
      </p:pic>
    </p:spTree>
    <p:extLst>
      <p:ext uri="{BB962C8B-B14F-4D97-AF65-F5344CB8AC3E}">
        <p14:creationId xmlns:p14="http://schemas.microsoft.com/office/powerpoint/2010/main" val="2527018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032796-EC9B-496B-BEB8-4DF8D1E0EA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543"/>
            <a:ext cx="12192000" cy="8102508"/>
          </a:xfrm>
          <a:prstGeom prst="rect">
            <a:avLst/>
          </a:prstGeom>
        </p:spPr>
      </p:pic>
      <p:sp>
        <p:nvSpPr>
          <p:cNvPr id="2" name="Title 1">
            <a:extLst>
              <a:ext uri="{FF2B5EF4-FFF2-40B4-BE49-F238E27FC236}">
                <a16:creationId xmlns:a16="http://schemas.microsoft.com/office/drawing/2014/main" id="{5399A3F6-005A-4764-A6D9-3B31FC6E0DA7}"/>
              </a:ext>
            </a:extLst>
          </p:cNvPr>
          <p:cNvSpPr>
            <a:spLocks noGrp="1"/>
          </p:cNvSpPr>
          <p:nvPr>
            <p:ph type="title"/>
          </p:nvPr>
        </p:nvSpPr>
        <p:spPr/>
        <p:txBody>
          <a:bodyPr/>
          <a:lstStyle/>
          <a:p>
            <a:r>
              <a:rPr lang="en-US" dirty="0"/>
              <a:t>Nutrient Management Initiative (NMI)</a:t>
            </a:r>
          </a:p>
        </p:txBody>
      </p:sp>
      <p:sp>
        <p:nvSpPr>
          <p:cNvPr id="11" name="Rectangle 10">
            <a:extLst>
              <a:ext uri="{FF2B5EF4-FFF2-40B4-BE49-F238E27FC236}">
                <a16:creationId xmlns:a16="http://schemas.microsoft.com/office/drawing/2014/main" id="{0C5E2239-44DA-4869-8BA5-099F1227EA9E}"/>
              </a:ext>
            </a:extLst>
          </p:cNvPr>
          <p:cNvSpPr/>
          <p:nvPr/>
        </p:nvSpPr>
        <p:spPr>
          <a:xfrm>
            <a:off x="1459831" y="1448306"/>
            <a:ext cx="8847222"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rPr>
              <a:t>"The program has helped me adopt the practice of side-dressing N on the whole farm, and see the immediate benefits of less N used, better yield, and more money in my pocket at the end of the season. I hope this practice also leads to better water quality on my farm.“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rPr>
              <a:t>- </a:t>
            </a:r>
            <a:r>
              <a:rPr kumimoji="0" lang="en-US" sz="2400" b="0" i="0" u="none" strike="noStrike" kern="0" cap="none" spc="0" normalizeH="0" baseline="0" noProof="0" dirty="0">
                <a:ln>
                  <a:noFill/>
                </a:ln>
                <a:solidFill>
                  <a:prstClr val="black"/>
                </a:solidFill>
                <a:effectLst/>
                <a:uLnTx/>
                <a:uFillTx/>
              </a:rPr>
              <a:t>Freeborn County farmer</a:t>
            </a:r>
          </a:p>
        </p:txBody>
      </p:sp>
    </p:spTree>
    <p:extLst>
      <p:ext uri="{BB962C8B-B14F-4D97-AF65-F5344CB8AC3E}">
        <p14:creationId xmlns:p14="http://schemas.microsoft.com/office/powerpoint/2010/main" val="2770843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rPr>
              <a:t>Nutrient Management Initiative (NMI)</a:t>
            </a:r>
            <a:endParaRPr lang="en-US" dirty="0"/>
          </a:p>
        </p:txBody>
      </p:sp>
      <p:sp>
        <p:nvSpPr>
          <p:cNvPr id="3" name="TextBox 2"/>
          <p:cNvSpPr txBox="1"/>
          <p:nvPr/>
        </p:nvSpPr>
        <p:spPr>
          <a:xfrm>
            <a:off x="429039" y="1928039"/>
            <a:ext cx="5010150" cy="4093428"/>
          </a:xfrm>
          <a:prstGeom prst="rect">
            <a:avLst/>
          </a:prstGeom>
          <a:noFill/>
        </p:spPr>
        <p:txBody>
          <a:bodyPr wrap="square" rtlCol="0">
            <a:spAutoFit/>
          </a:bodyPr>
          <a:lstStyle/>
          <a:p>
            <a:r>
              <a:rPr lang="en-US" sz="2600" b="1" dirty="0">
                <a:cs typeface="Arial" panose="020B0604020202020204" pitchFamily="34" charset="0"/>
              </a:rPr>
              <a:t>Value of the NMI Program</a:t>
            </a:r>
          </a:p>
          <a:p>
            <a:endParaRPr lang="en-US" sz="2400" b="1"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Conversations about nutrient management</a:t>
            </a:r>
          </a:p>
          <a:p>
            <a:pPr marL="171450" indent="-171450">
              <a:buFont typeface="Arial" panose="020B0604020202020204" pitchFamily="34" charset="0"/>
              <a:buChar char="•"/>
            </a:pPr>
            <a:endParaRPr lang="en-US" sz="12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Working directly with farmers and crop advisers</a:t>
            </a:r>
          </a:p>
          <a:p>
            <a:pPr marL="171450" indent="-171450">
              <a:buFont typeface="Arial" panose="020B0604020202020204" pitchFamily="34" charset="0"/>
              <a:buChar char="•"/>
            </a:pPr>
            <a:endParaRPr lang="en-US" sz="1200" dirty="0">
              <a:cs typeface="Arial" panose="020B0604020202020204" pitchFamily="34" charset="0"/>
            </a:endParaRPr>
          </a:p>
          <a:p>
            <a:pPr marL="342900" indent="-342900">
              <a:lnSpc>
                <a:spcPct val="150000"/>
              </a:lnSpc>
              <a:buFont typeface="Arial" panose="020B0604020202020204" pitchFamily="34" charset="0"/>
              <a:buChar char="•"/>
            </a:pPr>
            <a:r>
              <a:rPr lang="en-US" sz="2400" dirty="0">
                <a:cs typeface="Arial" panose="020B0604020202020204" pitchFamily="34" charset="0"/>
              </a:rPr>
              <a:t>Local data and learning from results</a:t>
            </a:r>
          </a:p>
          <a:p>
            <a:pPr marL="171450" indent="-171450">
              <a:lnSpc>
                <a:spcPct val="150000"/>
              </a:lnSpc>
              <a:buFont typeface="Arial" panose="020B0604020202020204" pitchFamily="34" charset="0"/>
              <a:buChar char="•"/>
            </a:pPr>
            <a:endParaRPr lang="en-US" sz="1200" dirty="0">
              <a:cs typeface="Arial" panose="020B0604020202020204" pitchFamily="34" charset="0"/>
            </a:endParaRPr>
          </a:p>
          <a:p>
            <a:pPr marL="342900" indent="-342900">
              <a:lnSpc>
                <a:spcPct val="150000"/>
              </a:lnSpc>
              <a:buFont typeface="Arial" panose="020B0604020202020204" pitchFamily="34" charset="0"/>
              <a:buChar char="•"/>
            </a:pPr>
            <a:r>
              <a:rPr lang="en-US" sz="2400" dirty="0">
                <a:cs typeface="Arial" panose="020B0604020202020204" pitchFamily="34" charset="0"/>
              </a:rPr>
              <a:t>Low cost</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272" y="1335444"/>
            <a:ext cx="4702849" cy="552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1F49F86-7280-4137-9933-15C6913BB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952" y="5558878"/>
            <a:ext cx="652013" cy="1216025"/>
          </a:xfrm>
          <a:prstGeom prst="rect">
            <a:avLst/>
          </a:prstGeom>
        </p:spPr>
      </p:pic>
    </p:spTree>
    <p:extLst>
      <p:ext uri="{BB962C8B-B14F-4D97-AF65-F5344CB8AC3E}">
        <p14:creationId xmlns:p14="http://schemas.microsoft.com/office/powerpoint/2010/main" val="326904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A0E4-B6E3-41D7-AE13-842B9DD17BFE}"/>
              </a:ext>
            </a:extLst>
          </p:cNvPr>
          <p:cNvSpPr>
            <a:spLocks noGrp="1"/>
          </p:cNvSpPr>
          <p:nvPr>
            <p:ph type="title"/>
          </p:nvPr>
        </p:nvSpPr>
        <p:spPr/>
        <p:txBody>
          <a:bodyPr/>
          <a:lstStyle/>
          <a:p>
            <a:r>
              <a:rPr lang="en-US" dirty="0"/>
              <a:t>Listening to Farmers &amp; Rural Residents</a:t>
            </a:r>
          </a:p>
        </p:txBody>
      </p:sp>
      <p:pic>
        <p:nvPicPr>
          <p:cNvPr id="5" name="Content Placeholder 4" descr="A close up of a map&#10;&#10;Description automatically generated">
            <a:extLst>
              <a:ext uri="{FF2B5EF4-FFF2-40B4-BE49-F238E27FC236}">
                <a16:creationId xmlns:a16="http://schemas.microsoft.com/office/drawing/2014/main" id="{AD305A27-FF54-419E-8826-9BCDA8C349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20800"/>
            <a:ext cx="4376790" cy="5537200"/>
          </a:xfrm>
        </p:spPr>
      </p:pic>
      <p:sp>
        <p:nvSpPr>
          <p:cNvPr id="8" name="TextBox 7">
            <a:extLst>
              <a:ext uri="{FF2B5EF4-FFF2-40B4-BE49-F238E27FC236}">
                <a16:creationId xmlns:a16="http://schemas.microsoft.com/office/drawing/2014/main" id="{5766C6AF-8A85-45D9-95D0-B3A8061B7344}"/>
              </a:ext>
            </a:extLst>
          </p:cNvPr>
          <p:cNvSpPr txBox="1"/>
          <p:nvPr/>
        </p:nvSpPr>
        <p:spPr>
          <a:xfrm>
            <a:off x="6223000" y="2228671"/>
            <a:ext cx="4940300" cy="2677656"/>
          </a:xfrm>
          <a:prstGeom prst="rect">
            <a:avLst/>
          </a:prstGeom>
          <a:noFill/>
        </p:spPr>
        <p:txBody>
          <a:bodyPr wrap="square" rtlCol="0">
            <a:spAutoFit/>
          </a:bodyPr>
          <a:lstStyle/>
          <a:p>
            <a:r>
              <a:rPr lang="en-US" sz="2800" b="1" dirty="0"/>
              <a:t>Traveled the State in 2019 to hear concerns and address issues</a:t>
            </a:r>
          </a:p>
          <a:p>
            <a:endParaRPr lang="en-US" sz="2800" b="1" dirty="0"/>
          </a:p>
          <a:p>
            <a:r>
              <a:rPr lang="en-US" sz="2800" b="1" dirty="0"/>
              <a:t>Hallock to Two Harbors / </a:t>
            </a:r>
            <a:r>
              <a:rPr lang="en-US" sz="2800" b="1" dirty="0" err="1"/>
              <a:t>Okabena</a:t>
            </a:r>
            <a:r>
              <a:rPr lang="en-US" sz="2800" b="1" dirty="0"/>
              <a:t> to Preston</a:t>
            </a:r>
          </a:p>
        </p:txBody>
      </p:sp>
    </p:spTree>
    <p:extLst>
      <p:ext uri="{BB962C8B-B14F-4D97-AF65-F5344CB8AC3E}">
        <p14:creationId xmlns:p14="http://schemas.microsoft.com/office/powerpoint/2010/main" val="168366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a:t>Thank you!</a:t>
            </a:r>
          </a:p>
        </p:txBody>
      </p:sp>
    </p:spTree>
    <p:extLst>
      <p:ext uri="{BB962C8B-B14F-4D97-AF65-F5344CB8AC3E}">
        <p14:creationId xmlns:p14="http://schemas.microsoft.com/office/powerpoint/2010/main" val="2561138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                                                                                                 Biofuels</a:t>
            </a:r>
          </a:p>
        </p:txBody>
      </p:sp>
      <p:sp>
        <p:nvSpPr>
          <p:cNvPr id="3" name="Content Placeholder 2"/>
          <p:cNvSpPr>
            <a:spLocks noGrp="1"/>
          </p:cNvSpPr>
          <p:nvPr>
            <p:ph sz="half" idx="1"/>
          </p:nvPr>
        </p:nvSpPr>
        <p:spPr>
          <a:xfrm>
            <a:off x="585952" y="1594236"/>
            <a:ext cx="5181600" cy="4582339"/>
          </a:xfrm>
        </p:spPr>
        <p:txBody>
          <a:bodyPr>
            <a:normAutofit/>
          </a:bodyPr>
          <a:lstStyle/>
          <a:p>
            <a:pPr marL="0" lvl="0" indent="0">
              <a:buNone/>
            </a:pPr>
            <a:r>
              <a:rPr lang="en-US" sz="2800" b="1" dirty="0"/>
              <a:t>Biofuels</a:t>
            </a:r>
          </a:p>
          <a:p>
            <a:pPr lvl="0"/>
            <a:r>
              <a:rPr lang="en-US" b="1" dirty="0"/>
              <a:t>MN is the 5</a:t>
            </a:r>
            <a:r>
              <a:rPr lang="en-US" b="1" baseline="30000" dirty="0"/>
              <a:t>th</a:t>
            </a:r>
            <a:r>
              <a:rPr lang="en-US" b="1" dirty="0"/>
              <a:t> largest producer of biofuels in the nation, including ethanol and biodiesel.</a:t>
            </a:r>
          </a:p>
          <a:p>
            <a:r>
              <a:rPr lang="en-US" b="1" dirty="0"/>
              <a:t>In 2018, we became the first state in the U.S. to mandate a 20 percent biodiesel blend, adding value to one of our state’s most-produced commodities.</a:t>
            </a:r>
          </a:p>
          <a:p>
            <a:endParaRPr lang="en-US" dirty="0"/>
          </a:p>
        </p:txBody>
      </p:sp>
      <p:pic>
        <p:nvPicPr>
          <p:cNvPr id="7" name="Content Placeholder 6"/>
          <p:cNvPicPr>
            <a:picLocks noGrp="1" noChangeAspect="1"/>
          </p:cNvPicPr>
          <p:nvPr>
            <p:ph sz="half" idx="2"/>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6172200" y="1940263"/>
            <a:ext cx="5181600" cy="3890286"/>
          </a:xfrm>
          <a:prstGeom prst="rect">
            <a:avLst/>
          </a:prstGeom>
          <a:scene3d>
            <a:camera prst="orthographicFront"/>
            <a:lightRig rig="threePt" dir="t"/>
          </a:scene3d>
          <a:sp3d>
            <a:bevelT/>
          </a:sp3d>
        </p:spPr>
      </p:pic>
    </p:spTree>
    <p:extLst>
      <p:ext uri="{BB962C8B-B14F-4D97-AF65-F5344CB8AC3E}">
        <p14:creationId xmlns:p14="http://schemas.microsoft.com/office/powerpoint/2010/main" val="209054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ED6D-C072-4AE3-93F9-A5F9ACFFC3F4}"/>
              </a:ext>
            </a:extLst>
          </p:cNvPr>
          <p:cNvSpPr>
            <a:spLocks noGrp="1"/>
          </p:cNvSpPr>
          <p:nvPr>
            <p:ph type="title"/>
          </p:nvPr>
        </p:nvSpPr>
        <p:spPr/>
        <p:txBody>
          <a:bodyPr>
            <a:normAutofit/>
          </a:bodyPr>
          <a:lstStyle/>
          <a:p>
            <a:pPr algn="l"/>
            <a:r>
              <a:rPr lang="en-US" dirty="0"/>
              <a:t>			 		                                         Biofuels</a:t>
            </a:r>
          </a:p>
        </p:txBody>
      </p:sp>
      <p:sp>
        <p:nvSpPr>
          <p:cNvPr id="3" name="Content Placeholder 2">
            <a:extLst>
              <a:ext uri="{FF2B5EF4-FFF2-40B4-BE49-F238E27FC236}">
                <a16:creationId xmlns:a16="http://schemas.microsoft.com/office/drawing/2014/main" id="{D852D3BE-3503-45CC-AF7F-852B09CCC798}"/>
              </a:ext>
            </a:extLst>
          </p:cNvPr>
          <p:cNvSpPr>
            <a:spLocks noGrp="1"/>
          </p:cNvSpPr>
          <p:nvPr>
            <p:ph sz="half" idx="1"/>
          </p:nvPr>
        </p:nvSpPr>
        <p:spPr>
          <a:xfrm>
            <a:off x="137786" y="1541930"/>
            <a:ext cx="5882014" cy="5038164"/>
          </a:xfrm>
        </p:spPr>
        <p:txBody>
          <a:bodyPr>
            <a:normAutofit fontScale="92500" lnSpcReduction="20000"/>
          </a:bodyPr>
          <a:lstStyle/>
          <a:p>
            <a:pPr marL="0" indent="0">
              <a:buNone/>
            </a:pPr>
            <a:r>
              <a:rPr lang="en-US" sz="3200" b="1" dirty="0"/>
              <a:t>Governor’s Biofuels Council</a:t>
            </a:r>
          </a:p>
          <a:p>
            <a:r>
              <a:rPr lang="en-US" b="1" dirty="0"/>
              <a:t>Established in 2019 to foster growth of Minnesota’s biofuels industry.</a:t>
            </a:r>
          </a:p>
          <a:p>
            <a:r>
              <a:rPr lang="en-US" b="1" dirty="0"/>
              <a:t>The 15-member Council will advise  Governor and Cabinet on: </a:t>
            </a:r>
          </a:p>
          <a:p>
            <a:pPr marL="803275" indent="-169863">
              <a:buFont typeface="Courier New" panose="02070309020205020404" pitchFamily="49" charset="0"/>
              <a:buChar char="o"/>
            </a:pPr>
            <a:r>
              <a:rPr lang="en-US" b="1" dirty="0"/>
              <a:t> how to best expand the use of biofuels</a:t>
            </a:r>
          </a:p>
          <a:p>
            <a:pPr marL="854075" indent="-220663">
              <a:buFont typeface="Courier New" panose="02070309020205020404" pitchFamily="49" charset="0"/>
              <a:buChar char="o"/>
            </a:pPr>
            <a:r>
              <a:rPr lang="en-US" b="1" dirty="0"/>
              <a:t>how to increase the carbon efficiency of biofuels</a:t>
            </a:r>
          </a:p>
          <a:p>
            <a:pPr marL="854075" indent="-220663">
              <a:buFont typeface="Courier New" panose="02070309020205020404" pitchFamily="49" charset="0"/>
              <a:buChar char="o"/>
            </a:pPr>
            <a:r>
              <a:rPr lang="en-US" b="1" dirty="0"/>
              <a:t>implement biofuels as part of larger goal to reduce greenhouse gasses in the transportation sector</a:t>
            </a:r>
          </a:p>
          <a:p>
            <a:endParaRPr lang="en-US" dirty="0"/>
          </a:p>
        </p:txBody>
      </p:sp>
      <p:pic>
        <p:nvPicPr>
          <p:cNvPr id="5" name="Content Placeholder 4">
            <a:extLst>
              <a:ext uri="{FF2B5EF4-FFF2-40B4-BE49-F238E27FC236}">
                <a16:creationId xmlns:a16="http://schemas.microsoft.com/office/drawing/2014/main" id="{0A652DE7-0BFD-4C2A-BE4C-CCBC8454F2B9}"/>
              </a:ext>
            </a:extLst>
          </p:cNvPr>
          <p:cNvPicPr>
            <a:picLocks noGrp="1" noChangeAspect="1"/>
          </p:cNvPicPr>
          <p:nvPr>
            <p:ph sz="half" idx="2"/>
          </p:nvPr>
        </p:nvPicPr>
        <p:blipFill>
          <a:blip r:embed="rId3"/>
          <a:stretch>
            <a:fillRect/>
          </a:stretch>
        </p:blipFill>
        <p:spPr>
          <a:xfrm>
            <a:off x="6288066" y="1753644"/>
            <a:ext cx="5766148" cy="4308240"/>
          </a:xfrm>
          <a:prstGeom prst="rect">
            <a:avLst/>
          </a:prstGeom>
          <a:effectLst>
            <a:softEdge rad="50800"/>
          </a:effectLst>
        </p:spPr>
      </p:pic>
    </p:spTree>
    <p:extLst>
      <p:ext uri="{BB962C8B-B14F-4D97-AF65-F5344CB8AC3E}">
        <p14:creationId xmlns:p14="http://schemas.microsoft.com/office/powerpoint/2010/main" val="292723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88564"/>
            <a:ext cx="12192000" cy="1199223"/>
          </a:xfrm>
        </p:spPr>
        <p:txBody>
          <a:bodyPr>
            <a:normAutofit/>
          </a:bodyPr>
          <a:lstStyle/>
          <a:p>
            <a:r>
              <a:rPr lang="en-US" sz="2400" b="1" i="1" dirty="0">
                <a:solidFill>
                  <a:schemeClr val="bg1"/>
                </a:solidFill>
              </a:rPr>
              <a:t>Certifying that Minnesota’s farms and waters can prosper together</a:t>
            </a:r>
            <a:br>
              <a:rPr lang="en-US" sz="2400" b="1" i="1" dirty="0">
                <a:solidFill>
                  <a:schemeClr val="bg1"/>
                </a:solidFill>
              </a:rPr>
            </a:br>
            <a:endParaRPr lang="en-US" sz="2400" dirty="0"/>
          </a:p>
        </p:txBody>
      </p:sp>
      <p:grpSp>
        <p:nvGrpSpPr>
          <p:cNvPr id="10" name="Group 9"/>
          <p:cNvGrpSpPr/>
          <p:nvPr/>
        </p:nvGrpSpPr>
        <p:grpSpPr>
          <a:xfrm>
            <a:off x="10371839" y="5488538"/>
            <a:ext cx="1622937" cy="1232916"/>
            <a:chOff x="8123552" y="2038350"/>
            <a:chExt cx="789741" cy="564702"/>
          </a:xfrm>
        </p:grpSpPr>
        <p:pic>
          <p:nvPicPr>
            <p:cNvPr id="11"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3" name="Footer Placeholder 3"/>
          <p:cNvSpPr>
            <a:spLocks noGrp="1"/>
          </p:cNvSpPr>
          <p:nvPr>
            <p:ph type="ftr" sz="quarter" idx="4294967295"/>
          </p:nvPr>
        </p:nvSpPr>
        <p:spPr>
          <a:xfrm>
            <a:off x="4137173" y="5666198"/>
            <a:ext cx="3917654" cy="877596"/>
          </a:xfrm>
          <a:prstGeom prst="rect">
            <a:avLst/>
          </a:prstGeom>
        </p:spPr>
        <p:txBody>
          <a:bodyPr/>
          <a:lstStyle/>
          <a:p>
            <a:pPr algn="ctr"/>
            <a:r>
              <a:rPr lang="en-US" sz="2000" dirty="0">
                <a:hlinkClick r:id="rId5"/>
              </a:rPr>
              <a:t>www.mda.state.mn.us</a:t>
            </a:r>
            <a:r>
              <a:rPr lang="en-US" sz="2000" dirty="0"/>
              <a:t> </a:t>
            </a:r>
          </a:p>
          <a:p>
            <a:pPr algn="ctr"/>
            <a:r>
              <a:rPr lang="en-US" sz="2000" dirty="0">
                <a:hlinkClick r:id="rId6"/>
              </a:rPr>
              <a:t>www.mylandmylegacy.com</a:t>
            </a:r>
            <a:r>
              <a:rPr lang="en-US" sz="2000" dirty="0"/>
              <a:t> </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5837800"/>
            <a:ext cx="3051507" cy="420207"/>
          </a:xfrm>
          <a:prstGeom prst="rect">
            <a:avLst/>
          </a:prstGeom>
        </p:spPr>
      </p:pic>
      <p:sp>
        <p:nvSpPr>
          <p:cNvPr id="3" name="TextBox 2"/>
          <p:cNvSpPr txBox="1"/>
          <p:nvPr/>
        </p:nvSpPr>
        <p:spPr>
          <a:xfrm>
            <a:off x="0" y="944464"/>
            <a:ext cx="8413377" cy="2062103"/>
          </a:xfrm>
          <a:prstGeom prst="rect">
            <a:avLst/>
          </a:prstGeom>
          <a:noFill/>
        </p:spPr>
        <p:txBody>
          <a:bodyPr wrap="square" rtlCol="0">
            <a:spAutoFit/>
          </a:bodyPr>
          <a:lstStyle/>
          <a:p>
            <a:pPr algn="ctr"/>
            <a:r>
              <a:rPr lang="en-US" sz="3600" b="1" dirty="0">
                <a:solidFill>
                  <a:schemeClr val="bg1"/>
                </a:solidFill>
              </a:rPr>
              <a:t>Minnesota Agricultural Water Quality Certification Program</a:t>
            </a:r>
          </a:p>
          <a:p>
            <a:pPr algn="ctr"/>
            <a:endParaRPr lang="en-US" sz="2800" b="1" i="1" dirty="0">
              <a:solidFill>
                <a:schemeClr val="bg1"/>
              </a:solidFill>
            </a:endParaRPr>
          </a:p>
          <a:p>
            <a:pPr algn="ctr"/>
            <a:endParaRPr lang="en-US" sz="2800" b="1" i="1" dirty="0">
              <a:solidFill>
                <a:schemeClr val="bg1"/>
              </a:solidFill>
            </a:endParaRPr>
          </a:p>
        </p:txBody>
      </p:sp>
      <p:pic>
        <p:nvPicPr>
          <p:cNvPr id="9" name="Picture 3"/>
          <p:cNvPicPr>
            <a:picLocks noChangeAspect="1" noChangeArrowheads="1"/>
          </p:cNvPicPr>
          <p:nvPr/>
        </p:nvPicPr>
        <p:blipFill>
          <a:blip r:embed="rId8" cstate="screen">
            <a:lum bright="2000"/>
            <a:extLst>
              <a:ext uri="{28A0092B-C50C-407E-A947-70E740481C1C}">
                <a14:useLocalDpi xmlns:a14="http://schemas.microsoft.com/office/drawing/2010/main"/>
              </a:ext>
            </a:extLst>
          </a:blip>
          <a:srcRect/>
          <a:stretch>
            <a:fillRect/>
          </a:stretch>
        </p:blipFill>
        <p:spPr bwMode="auto">
          <a:xfrm>
            <a:off x="8650493" y="247943"/>
            <a:ext cx="1972684" cy="2065580"/>
          </a:xfrm>
          <a:prstGeom prst="rect">
            <a:avLst/>
          </a:prstGeom>
          <a:ln>
            <a:noFill/>
          </a:ln>
          <a:effectLst>
            <a:outerShdw blurRad="190500" algn="tl" rotWithShape="0">
              <a:srgbClr val="000000">
                <a:alpha val="70000"/>
              </a:srgbClr>
            </a:outerShdw>
          </a:effectLst>
          <a:extLst/>
        </p:spPr>
      </p:pic>
      <p:pic>
        <p:nvPicPr>
          <p:cNvPr id="15" name="Picture 2" descr="C:\Users\wplace\AppData\Local\Microsoft\Windows\Temporary Internet Files\Content.Outlook\ZJQ33ABP\DSC_0171 corrected.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129744" y="2183452"/>
            <a:ext cx="1938866" cy="19517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2" descr="06-27 haag family jkAN.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036497" y="1771943"/>
            <a:ext cx="1958279" cy="2138210"/>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768592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sp>
        <p:nvSpPr>
          <p:cNvPr id="13" name="Title 1"/>
          <p:cNvSpPr txBox="1">
            <a:spLocks/>
          </p:cNvSpPr>
          <p:nvPr/>
        </p:nvSpPr>
        <p:spPr>
          <a:xfrm>
            <a:off x="1354582" y="0"/>
            <a:ext cx="10515600" cy="1194218"/>
          </a:xfrm>
          <a:prstGeom prst="rect">
            <a:avLst/>
          </a:prstGeom>
        </p:spPr>
        <p:txBody>
          <a:bodyPr vert="horz" lIns="91440" tIns="45720" rIns="91440" bIns="45720" rtlCol="0" anchor="ctr">
            <a:normAutofit fontScale="92500" lnSpcReduction="10000"/>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Minnesota Agricultural Water Quality </a:t>
            </a:r>
          </a:p>
          <a:p>
            <a:pPr algn="ctr"/>
            <a:r>
              <a:rPr lang="en-US" sz="4400" b="1" dirty="0"/>
              <a:t>Certification Program</a:t>
            </a:r>
            <a:endParaRPr lang="en-US" b="1" dirty="0"/>
          </a:p>
        </p:txBody>
      </p:sp>
      <p:sp>
        <p:nvSpPr>
          <p:cNvPr id="12" name="Rectangle 11">
            <a:extLst>
              <a:ext uri="{FF2B5EF4-FFF2-40B4-BE49-F238E27FC236}">
                <a16:creationId xmlns:a16="http://schemas.microsoft.com/office/drawing/2014/main" id="{F7EDF581-C3CF-4A0D-A1B4-3617AD806D9C}"/>
              </a:ext>
            </a:extLst>
          </p:cNvPr>
          <p:cNvSpPr/>
          <p:nvPr/>
        </p:nvSpPr>
        <p:spPr>
          <a:xfrm>
            <a:off x="5511350" y="1339142"/>
            <a:ext cx="6629401" cy="2062103"/>
          </a:xfrm>
          <a:prstGeom prst="rect">
            <a:avLst/>
          </a:prstGeom>
        </p:spPr>
        <p:txBody>
          <a:bodyPr wrap="square">
            <a:spAutoFit/>
          </a:bodyPr>
          <a:lstStyle/>
          <a:p>
            <a:pPr marL="342900" indent="-342900">
              <a:buFont typeface="Arial" panose="020B0604020202020204" pitchFamily="34" charset="0"/>
              <a:buChar char="•"/>
            </a:pPr>
            <a:r>
              <a:rPr lang="en-US" sz="3200" b="1" dirty="0">
                <a:solidFill>
                  <a:srgbClr val="003399"/>
                </a:solidFill>
                <a:cs typeface="Iskoola Pota" pitchFamily="34" charset="0"/>
              </a:rPr>
              <a:t>Risk </a:t>
            </a:r>
            <a:r>
              <a:rPr lang="en-US" sz="3200" b="1" dirty="0">
                <a:solidFill>
                  <a:schemeClr val="accent1">
                    <a:lumMod val="90000"/>
                    <a:lumOff val="10000"/>
                  </a:schemeClr>
                </a:solidFill>
                <a:cs typeface="Iskoola Pota" pitchFamily="34" charset="0"/>
              </a:rPr>
              <a:t>Assessment</a:t>
            </a:r>
            <a:r>
              <a:rPr lang="en-US" sz="3200" b="1" dirty="0">
                <a:solidFill>
                  <a:srgbClr val="003399"/>
                </a:solidFill>
                <a:cs typeface="Iskoola Pota" pitchFamily="34" charset="0"/>
              </a:rPr>
              <a:t>: </a:t>
            </a:r>
            <a:r>
              <a:rPr lang="en-US" sz="3200" dirty="0">
                <a:solidFill>
                  <a:srgbClr val="003399"/>
                </a:solidFill>
                <a:cs typeface="Iskoola Pota" pitchFamily="34" charset="0"/>
              </a:rPr>
              <a:t>every field/parcel and every crop;  </a:t>
            </a:r>
            <a:r>
              <a:rPr lang="en-US" sz="3200" b="1" dirty="0">
                <a:solidFill>
                  <a:srgbClr val="003399"/>
                </a:solidFill>
                <a:cs typeface="Iskoola Pota" pitchFamily="34" charset="0"/>
              </a:rPr>
              <a:t>site specific</a:t>
            </a:r>
            <a:r>
              <a:rPr lang="en-US" sz="3200" dirty="0">
                <a:solidFill>
                  <a:srgbClr val="003399"/>
                </a:solidFill>
                <a:cs typeface="Iskoola Pota" pitchFamily="34" charset="0"/>
              </a:rPr>
              <a:t>.</a:t>
            </a:r>
          </a:p>
          <a:p>
            <a:pPr marL="342900" indent="-342900">
              <a:buFont typeface="Arial" panose="020B0604020202020204" pitchFamily="34" charset="0"/>
              <a:buChar char="•"/>
            </a:pPr>
            <a:r>
              <a:rPr lang="en-US" sz="3200" b="1" dirty="0">
                <a:solidFill>
                  <a:srgbClr val="003399"/>
                </a:solidFill>
                <a:cs typeface="Iskoola Pota" pitchFamily="34" charset="0"/>
              </a:rPr>
              <a:t>Term:</a:t>
            </a:r>
            <a:r>
              <a:rPr lang="en-US" sz="3200" dirty="0">
                <a:solidFill>
                  <a:srgbClr val="003399"/>
                </a:solidFill>
                <a:cs typeface="Iskoola Pota" pitchFamily="34" charset="0"/>
              </a:rPr>
              <a:t> 10 year contract with State of Minnesota (MDA,MPCA,BWSR,DNR)</a:t>
            </a:r>
          </a:p>
        </p:txBody>
      </p:sp>
      <p:pic>
        <p:nvPicPr>
          <p:cNvPr id="16" name="Picture 15">
            <a:extLst>
              <a:ext uri="{FF2B5EF4-FFF2-40B4-BE49-F238E27FC236}">
                <a16:creationId xmlns:a16="http://schemas.microsoft.com/office/drawing/2014/main" id="{1230CBF0-A02B-4E2E-84DA-01C76728AD0C}"/>
              </a:ext>
            </a:extLst>
          </p:cNvPr>
          <p:cNvPicPr>
            <a:picLocks noChangeAspect="1"/>
          </p:cNvPicPr>
          <p:nvPr/>
        </p:nvPicPr>
        <p:blipFill>
          <a:blip r:embed="rId5"/>
          <a:stretch>
            <a:fillRect/>
          </a:stretch>
        </p:blipFill>
        <p:spPr>
          <a:xfrm>
            <a:off x="228600" y="1371600"/>
            <a:ext cx="5282750" cy="2678694"/>
          </a:xfrm>
          <a:prstGeom prst="rect">
            <a:avLst/>
          </a:prstGeom>
          <a:ln w="3175">
            <a:solidFill>
              <a:schemeClr val="tx1"/>
            </a:solidFill>
          </a:ln>
        </p:spPr>
      </p:pic>
      <p:sp>
        <p:nvSpPr>
          <p:cNvPr id="17" name="Rectangle 16">
            <a:extLst>
              <a:ext uri="{FF2B5EF4-FFF2-40B4-BE49-F238E27FC236}">
                <a16:creationId xmlns:a16="http://schemas.microsoft.com/office/drawing/2014/main" id="{8D1EFA11-6C34-4BEA-9A3D-8B0FD813B481}"/>
              </a:ext>
            </a:extLst>
          </p:cNvPr>
          <p:cNvSpPr/>
          <p:nvPr/>
        </p:nvSpPr>
        <p:spPr>
          <a:xfrm>
            <a:off x="109332" y="4082202"/>
            <a:ext cx="6219496" cy="2677656"/>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3399"/>
                </a:solidFill>
                <a:cs typeface="Iskoola Pota" pitchFamily="34" charset="0"/>
              </a:rPr>
              <a:t>Physical field properties</a:t>
            </a:r>
          </a:p>
          <a:p>
            <a:pPr marL="342900" indent="-342900">
              <a:buFont typeface="Arial" panose="020B0604020202020204" pitchFamily="34" charset="0"/>
              <a:buChar char="•"/>
            </a:pPr>
            <a:r>
              <a:rPr lang="en-US" sz="2400" dirty="0">
                <a:solidFill>
                  <a:srgbClr val="003399"/>
                </a:solidFill>
                <a:cs typeface="Iskoola Pota" pitchFamily="34" charset="0"/>
              </a:rPr>
              <a:t>Nutrient management</a:t>
            </a:r>
          </a:p>
          <a:p>
            <a:pPr marL="342900" indent="-342900">
              <a:buFont typeface="Arial" panose="020B0604020202020204" pitchFamily="34" charset="0"/>
              <a:buChar char="•"/>
            </a:pPr>
            <a:r>
              <a:rPr lang="en-US" sz="2400" dirty="0">
                <a:solidFill>
                  <a:srgbClr val="003399"/>
                </a:solidFill>
                <a:cs typeface="Iskoola Pota" pitchFamily="34" charset="0"/>
              </a:rPr>
              <a:t>Tillage management</a:t>
            </a:r>
          </a:p>
          <a:p>
            <a:pPr marL="342900" indent="-342900">
              <a:buFont typeface="Arial" panose="020B0604020202020204" pitchFamily="34" charset="0"/>
              <a:buChar char="•"/>
            </a:pPr>
            <a:r>
              <a:rPr lang="en-US" sz="2400" dirty="0">
                <a:solidFill>
                  <a:srgbClr val="003399"/>
                </a:solidFill>
                <a:cs typeface="Iskoola Pota" pitchFamily="34" charset="0"/>
              </a:rPr>
              <a:t>Pest management</a:t>
            </a:r>
          </a:p>
          <a:p>
            <a:pPr marL="342900" indent="-342900">
              <a:buFont typeface="Arial" panose="020B0604020202020204" pitchFamily="34" charset="0"/>
              <a:buChar char="•"/>
            </a:pPr>
            <a:r>
              <a:rPr lang="en-US" sz="2400" dirty="0">
                <a:solidFill>
                  <a:srgbClr val="003399"/>
                </a:solidFill>
                <a:cs typeface="Iskoola Pota" pitchFamily="34" charset="0"/>
              </a:rPr>
              <a:t>Irrigation management</a:t>
            </a:r>
          </a:p>
          <a:p>
            <a:pPr marL="342900" indent="-342900">
              <a:buFont typeface="Arial" panose="020B0604020202020204" pitchFamily="34" charset="0"/>
              <a:buChar char="•"/>
            </a:pPr>
            <a:r>
              <a:rPr lang="en-US" sz="2400" dirty="0">
                <a:solidFill>
                  <a:srgbClr val="003399"/>
                </a:solidFill>
                <a:cs typeface="Iskoola Pota" pitchFamily="34" charset="0"/>
              </a:rPr>
              <a:t>Drainage management</a:t>
            </a:r>
          </a:p>
          <a:p>
            <a:pPr marL="342900" indent="-342900">
              <a:buFont typeface="Arial" panose="020B0604020202020204" pitchFamily="34" charset="0"/>
              <a:buChar char="•"/>
            </a:pPr>
            <a:r>
              <a:rPr lang="en-US" sz="2400" dirty="0">
                <a:solidFill>
                  <a:srgbClr val="003399"/>
                </a:solidFill>
                <a:cs typeface="Iskoola Pota" pitchFamily="34" charset="0"/>
              </a:rPr>
              <a:t>Conservation practices</a:t>
            </a:r>
            <a:endParaRPr lang="en-US" sz="2000" dirty="0">
              <a:solidFill>
                <a:srgbClr val="003399"/>
              </a:solidFill>
              <a:cs typeface="Iskoola Pota" pitchFamily="34" charset="0"/>
            </a:endParaRPr>
          </a:p>
        </p:txBody>
      </p:sp>
      <p:pic>
        <p:nvPicPr>
          <p:cNvPr id="4" name="Picture 3">
            <a:extLst>
              <a:ext uri="{FF2B5EF4-FFF2-40B4-BE49-F238E27FC236}">
                <a16:creationId xmlns:a16="http://schemas.microsoft.com/office/drawing/2014/main" id="{BEB71EA3-6457-476F-89EF-37B72CBA27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104" y="3546170"/>
            <a:ext cx="3540408" cy="2655306"/>
          </a:xfrm>
          <a:prstGeom prst="rect">
            <a:avLst/>
          </a:prstGeom>
          <a:ln w="6350">
            <a:solidFill>
              <a:schemeClr val="tx1"/>
            </a:solidFill>
          </a:ln>
        </p:spPr>
      </p:pic>
      <p:pic>
        <p:nvPicPr>
          <p:cNvPr id="18" name="Picture 17">
            <a:extLst>
              <a:ext uri="{FF2B5EF4-FFF2-40B4-BE49-F238E27FC236}">
                <a16:creationId xmlns:a16="http://schemas.microsoft.com/office/drawing/2014/main" id="{D2D72C59-83B0-460A-8A99-3A68BB1C84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4097" y="3980266"/>
            <a:ext cx="5217903" cy="2655306"/>
          </a:xfrm>
          <a:prstGeom prst="rect">
            <a:avLst/>
          </a:prstGeom>
          <a:ln w="3175">
            <a:solidFill>
              <a:schemeClr val="tx1"/>
            </a:solidFill>
          </a:ln>
          <a:effectLst/>
        </p:spPr>
      </p:pic>
      <p:pic>
        <p:nvPicPr>
          <p:cNvPr id="14" name="Picture 13">
            <a:extLst>
              <a:ext uri="{FF2B5EF4-FFF2-40B4-BE49-F238E27FC236}">
                <a16:creationId xmlns:a16="http://schemas.microsoft.com/office/drawing/2014/main" id="{B9C4484B-A157-4036-9C6D-9C90DBD662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2416" y="3639846"/>
            <a:ext cx="2809326" cy="2995726"/>
          </a:xfrm>
          <a:prstGeom prst="rect">
            <a:avLst/>
          </a:prstGeom>
          <a:ln w="3175">
            <a:solidFill>
              <a:schemeClr val="tx1"/>
            </a:solidFill>
          </a:ln>
        </p:spPr>
      </p:pic>
    </p:spTree>
    <p:extLst>
      <p:ext uri="{BB962C8B-B14F-4D97-AF65-F5344CB8AC3E}">
        <p14:creationId xmlns:p14="http://schemas.microsoft.com/office/powerpoint/2010/main" val="407428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s://scontent-msp1-1.xx.fbcdn.net/v/t1.0-9/59400934_408225096400326_12207649969930240_n.png?_nc_cat=102&amp;_nc_oc=AQmCUPSrYBxUufsBbb4K_8XEa9UnylhFe7c8tFhlc-a4hWjP-7q9N7gudzKXkLtKDw4&amp;_nc_ht=scontent-msp1-1.xx&amp;oh=e668abda2e0140b69c5076d31b842db4&amp;oe=5D7A8C2F">
            <a:extLst>
              <a:ext uri="{FF2B5EF4-FFF2-40B4-BE49-F238E27FC236}">
                <a16:creationId xmlns:a16="http://schemas.microsoft.com/office/drawing/2014/main" id="{84E90991-BCD0-4E9B-B41A-E279C76633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7129" y="2399866"/>
            <a:ext cx="2622398" cy="99779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9332" y="152400"/>
            <a:ext cx="1245250" cy="928116"/>
            <a:chOff x="8123552" y="2038350"/>
            <a:chExt cx="789741" cy="564702"/>
          </a:xfrm>
        </p:grpSpPr>
        <p:pic>
          <p:nvPicPr>
            <p:cNvPr id="10" name="Picture 2" descr="Minnesota Agricultural Water Quality Certification Program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Clean Water Land and Legacy Amendment Logo"/>
            <p:cNvPicPr/>
            <p:nvPr/>
          </p:nvPicPr>
          <p:blipFill>
            <a:blip r:embed="rId5">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pic>
        <p:nvPicPr>
          <p:cNvPr id="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6244" y="5875283"/>
            <a:ext cx="1271793" cy="92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838170" y="5110115"/>
            <a:ext cx="2310146" cy="830997"/>
          </a:xfrm>
          <a:prstGeom prst="rect">
            <a:avLst/>
          </a:prstGeom>
          <a:noFill/>
          <a:ln>
            <a:noFill/>
          </a:ln>
        </p:spPr>
        <p:txBody>
          <a:bodyPr wrap="square" rtlCol="0">
            <a:spAutoFit/>
          </a:bodyPr>
          <a:lstStyle/>
          <a:p>
            <a:pPr algn="ctr"/>
            <a:r>
              <a:rPr lang="en-US" sz="2400" b="1" dirty="0">
                <a:solidFill>
                  <a:srgbClr val="003865"/>
                </a:solidFill>
              </a:rPr>
              <a:t>Free 12-packs to certified farms</a:t>
            </a:r>
            <a:endParaRPr lang="en-US" sz="2400" dirty="0">
              <a:solidFill>
                <a:srgbClr val="003865"/>
              </a:solidFill>
            </a:endParaRPr>
          </a:p>
        </p:txBody>
      </p:sp>
      <p:pic>
        <p:nvPicPr>
          <p:cNvPr id="28" name="Picture 27" descr="MN Gold c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49320" y="5875283"/>
            <a:ext cx="671342" cy="89512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8483655" y="1302094"/>
            <a:ext cx="3490426" cy="830997"/>
          </a:xfrm>
          <a:prstGeom prst="rect">
            <a:avLst/>
          </a:prstGeom>
          <a:noFill/>
          <a:ln>
            <a:noFill/>
          </a:ln>
        </p:spPr>
        <p:txBody>
          <a:bodyPr wrap="square">
            <a:spAutoFit/>
          </a:bodyPr>
          <a:lstStyle/>
          <a:p>
            <a:pPr algn="ctr"/>
            <a:r>
              <a:rPr lang="en-US" sz="2400" b="1" dirty="0">
                <a:solidFill>
                  <a:srgbClr val="003865"/>
                </a:solidFill>
              </a:rPr>
              <a:t>Ag retailer, consultant and NGO agreements</a:t>
            </a:r>
          </a:p>
        </p:txBody>
      </p:sp>
      <p:sp>
        <p:nvSpPr>
          <p:cNvPr id="38" name="TextBox 37"/>
          <p:cNvSpPr txBox="1"/>
          <p:nvPr/>
        </p:nvSpPr>
        <p:spPr>
          <a:xfrm>
            <a:off x="17355" y="4086081"/>
            <a:ext cx="3174193" cy="461665"/>
          </a:xfrm>
          <a:prstGeom prst="rect">
            <a:avLst/>
          </a:prstGeom>
          <a:noFill/>
        </p:spPr>
        <p:txBody>
          <a:bodyPr wrap="square" rtlCol="0">
            <a:spAutoFit/>
          </a:bodyPr>
          <a:lstStyle/>
          <a:p>
            <a:pPr algn="ctr"/>
            <a:r>
              <a:rPr lang="en-US" sz="2400" b="1" dirty="0">
                <a:solidFill>
                  <a:srgbClr val="003865"/>
                </a:solidFill>
              </a:rPr>
              <a:t>Land O’ Lakes MOU </a:t>
            </a: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7018" y="5145096"/>
            <a:ext cx="1336870" cy="375138"/>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8727" y="3446617"/>
            <a:ext cx="2330103" cy="1747578"/>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3912" y="4412385"/>
            <a:ext cx="2714382" cy="1824127"/>
          </a:xfrm>
          <a:prstGeom prst="rect">
            <a:avLst/>
          </a:prstGeom>
        </p:spPr>
      </p:pic>
      <p:sp>
        <p:nvSpPr>
          <p:cNvPr id="19" name="Rectangle 18"/>
          <p:cNvSpPr/>
          <p:nvPr/>
        </p:nvSpPr>
        <p:spPr>
          <a:xfrm>
            <a:off x="4813838" y="4011262"/>
            <a:ext cx="4654529" cy="461665"/>
          </a:xfrm>
          <a:prstGeom prst="rect">
            <a:avLst/>
          </a:prstGeom>
          <a:noFill/>
          <a:ln>
            <a:noFill/>
          </a:ln>
        </p:spPr>
        <p:txBody>
          <a:bodyPr wrap="square">
            <a:spAutoFit/>
          </a:bodyPr>
          <a:lstStyle/>
          <a:p>
            <a:pPr algn="ctr"/>
            <a:r>
              <a:rPr lang="en-US" sz="2400" b="1" dirty="0">
                <a:solidFill>
                  <a:srgbClr val="003865"/>
                </a:solidFill>
              </a:rPr>
              <a:t>Regional partnerships</a:t>
            </a:r>
          </a:p>
        </p:txBody>
      </p:sp>
      <p:sp>
        <p:nvSpPr>
          <p:cNvPr id="12" name="AutoShape 12" descr="Image result for pheasants forev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nnesota agricultural servic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1397" y="2022650"/>
            <a:ext cx="1683528" cy="7228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p:nvPr/>
        </p:nvPicPr>
        <p:blipFill>
          <a:blip r:embed="rId12" cstate="print">
            <a:extLst>
              <a:ext uri="{28A0092B-C50C-407E-A947-70E740481C1C}">
                <a14:useLocalDpi xmlns:a14="http://schemas.microsoft.com/office/drawing/2010/main" val="0"/>
              </a:ext>
            </a:extLst>
          </a:blip>
          <a:stretch>
            <a:fillRect/>
          </a:stretch>
        </p:blipFill>
        <p:spPr>
          <a:xfrm>
            <a:off x="4332749" y="6242032"/>
            <a:ext cx="1564640" cy="554990"/>
          </a:xfrm>
          <a:prstGeom prst="rect">
            <a:avLst/>
          </a:prstGeom>
        </p:spPr>
      </p:pic>
      <p:pic>
        <p:nvPicPr>
          <p:cNvPr id="34" name="Picture 33"/>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1448" y="5519138"/>
            <a:ext cx="731520" cy="731520"/>
          </a:xfrm>
          <a:prstGeom prst="rect">
            <a:avLst/>
          </a:prstGeom>
          <a:noFill/>
          <a:ln>
            <a:noFill/>
          </a:ln>
        </p:spPr>
      </p:pic>
      <p:pic>
        <p:nvPicPr>
          <p:cNvPr id="35" name="Picture 34"/>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7370" y="6364361"/>
            <a:ext cx="1371600" cy="315595"/>
          </a:xfrm>
          <a:prstGeom prst="rect">
            <a:avLst/>
          </a:prstGeom>
          <a:noFill/>
          <a:ln>
            <a:noFill/>
          </a:ln>
        </p:spPr>
      </p:pic>
      <p:pic>
        <p:nvPicPr>
          <p:cNvPr id="36" name="Picture 35"/>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18970" y="6287984"/>
            <a:ext cx="1371600" cy="439420"/>
          </a:xfrm>
          <a:prstGeom prst="rect">
            <a:avLst/>
          </a:prstGeom>
          <a:noFill/>
          <a:ln>
            <a:noFill/>
          </a:ln>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0988" y="1886651"/>
            <a:ext cx="558964" cy="558964"/>
          </a:xfrm>
          <a:prstGeom prst="rect">
            <a:avLst/>
          </a:prstGeom>
        </p:spPr>
      </p:pic>
      <p:pic>
        <p:nvPicPr>
          <p:cNvPr id="40" name="Picture 3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13919" y="2256612"/>
            <a:ext cx="1743325" cy="539600"/>
          </a:xfrm>
          <a:prstGeom prst="rect">
            <a:avLst/>
          </a:prstGeom>
          <a:solidFill>
            <a:schemeClr val="bg1"/>
          </a:solidFill>
        </p:spPr>
      </p:pic>
      <p:pic>
        <p:nvPicPr>
          <p:cNvPr id="41" name="Picture 40" descr="https://bugwoodcloud.org/CDN/logos/mndnr_logo_vertical.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834" y="2360833"/>
            <a:ext cx="846481" cy="435378"/>
          </a:xfrm>
          <a:prstGeom prst="rect">
            <a:avLst/>
          </a:prstGeom>
          <a:noFill/>
          <a:ln>
            <a:noFill/>
          </a:ln>
        </p:spPr>
      </p:pic>
      <p:pic>
        <p:nvPicPr>
          <p:cNvPr id="42" name="Picture 41" descr="https://gisdata.mn.gov/uploads/group/2017-05-11-174408.278669Agriculture-Logo-Vertical-200x123-px.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293" y="1885529"/>
            <a:ext cx="835589" cy="5138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orkinglandsalliance.org/wp-content/uploads/2016/05/a-NRCS-USDA-LOGO-color.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70900" y="1885530"/>
            <a:ext cx="1686344" cy="3803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www.samefacts.com/wp-content/uploads/2011/10/epa-logo.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9975" y="2342267"/>
            <a:ext cx="453944" cy="4539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s://www.maswcd.org/images/MASWCD_logo.gi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91808" y="2196523"/>
            <a:ext cx="704684" cy="27610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73581" y="1326605"/>
            <a:ext cx="3052108" cy="461665"/>
          </a:xfrm>
          <a:prstGeom prst="rect">
            <a:avLst/>
          </a:prstGeom>
          <a:noFill/>
          <a:ln>
            <a:noFill/>
          </a:ln>
        </p:spPr>
        <p:txBody>
          <a:bodyPr wrap="square">
            <a:spAutoFit/>
          </a:bodyPr>
          <a:lstStyle/>
          <a:p>
            <a:pPr algn="ctr"/>
            <a:r>
              <a:rPr lang="en-US" sz="2400" b="1" dirty="0">
                <a:solidFill>
                  <a:srgbClr val="003865"/>
                </a:solidFill>
              </a:rPr>
              <a:t>Public partners</a:t>
            </a:r>
          </a:p>
        </p:txBody>
      </p:sp>
      <p:pic>
        <p:nvPicPr>
          <p:cNvPr id="47" name="Picture 46"/>
          <p:cNvPicPr>
            <a:picLocks noChangeAspect="1"/>
          </p:cNvPicPr>
          <p:nvPr/>
        </p:nvPicPr>
        <p:blipFill>
          <a:blip r:embed="rId23"/>
          <a:stretch>
            <a:fillRect/>
          </a:stretch>
        </p:blipFill>
        <p:spPr>
          <a:xfrm>
            <a:off x="3380387" y="1384677"/>
            <a:ext cx="3345950" cy="2403552"/>
          </a:xfrm>
          <a:prstGeom prst="rect">
            <a:avLst/>
          </a:prstGeom>
          <a:ln w="3175">
            <a:solidFill>
              <a:schemeClr val="tx1"/>
            </a:solidFill>
          </a:ln>
        </p:spPr>
      </p:pic>
      <p:sp>
        <p:nvSpPr>
          <p:cNvPr id="48" name="Rectangle 47"/>
          <p:cNvSpPr/>
          <p:nvPr/>
        </p:nvSpPr>
        <p:spPr>
          <a:xfrm>
            <a:off x="6545022" y="1259399"/>
            <a:ext cx="1431691" cy="1200329"/>
          </a:xfrm>
          <a:prstGeom prst="rect">
            <a:avLst/>
          </a:prstGeom>
          <a:noFill/>
          <a:ln>
            <a:noFill/>
          </a:ln>
        </p:spPr>
        <p:txBody>
          <a:bodyPr wrap="square">
            <a:spAutoFit/>
          </a:bodyPr>
          <a:lstStyle/>
          <a:p>
            <a:pPr algn="ctr"/>
            <a:r>
              <a:rPr lang="en-US" sz="2400" b="1" dirty="0">
                <a:solidFill>
                  <a:srgbClr val="003865"/>
                </a:solidFill>
              </a:rPr>
              <a:t>Field to</a:t>
            </a:r>
          </a:p>
          <a:p>
            <a:pPr algn="ctr"/>
            <a:r>
              <a:rPr lang="en-US" sz="2400" b="1" dirty="0">
                <a:solidFill>
                  <a:srgbClr val="003865"/>
                </a:solidFill>
              </a:rPr>
              <a:t>  Market</a:t>
            </a:r>
            <a:r>
              <a:rPr lang="en-US" sz="2400" dirty="0"/>
              <a:t>®</a:t>
            </a:r>
            <a:r>
              <a:rPr lang="en-US" sz="2400" b="1" dirty="0">
                <a:solidFill>
                  <a:srgbClr val="003865"/>
                </a:solidFill>
              </a:rPr>
              <a:t> partner</a:t>
            </a:r>
          </a:p>
        </p:txBody>
      </p:sp>
      <p:sp>
        <p:nvSpPr>
          <p:cNvPr id="50" name="Title 1"/>
          <p:cNvSpPr txBox="1">
            <a:spLocks/>
          </p:cNvSpPr>
          <p:nvPr/>
        </p:nvSpPr>
        <p:spPr>
          <a:xfrm>
            <a:off x="1354582"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4400" b="1" dirty="0"/>
              <a:t>We’re About Partnerships</a:t>
            </a:r>
            <a:endParaRPr lang="en-US" b="1" dirty="0"/>
          </a:p>
        </p:txBody>
      </p:sp>
      <p:pic>
        <p:nvPicPr>
          <p:cNvPr id="4" name="Picture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7197" y="4472927"/>
            <a:ext cx="1790937" cy="2327296"/>
          </a:xfrm>
          <a:prstGeom prst="rect">
            <a:avLst/>
          </a:prstGeom>
        </p:spPr>
      </p:pic>
      <p:pic>
        <p:nvPicPr>
          <p:cNvPr id="1040" name="Picture 16" descr="Image result for pheasants fore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817550" y="2051147"/>
            <a:ext cx="1374450" cy="7788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cannon river watershed partnership">
            <a:extLst>
              <a:ext uri="{FF2B5EF4-FFF2-40B4-BE49-F238E27FC236}">
                <a16:creationId xmlns:a16="http://schemas.microsoft.com/office/drawing/2014/main" id="{0655D5D4-A150-4833-9A9A-4E88B11B8FB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398917" y="4563933"/>
            <a:ext cx="1384995" cy="4616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Regional Conservation Partnership">
            <a:extLst>
              <a:ext uri="{FF2B5EF4-FFF2-40B4-BE49-F238E27FC236}">
                <a16:creationId xmlns:a16="http://schemas.microsoft.com/office/drawing/2014/main" id="{0AE7185A-2597-4F0C-A2F6-0DD47DA2E73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211" y="2814777"/>
            <a:ext cx="2999033" cy="68120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6F68EC88-D1EE-4586-AE45-1FFC35AFC57D}"/>
              </a:ext>
            </a:extLst>
          </p:cNvPr>
          <p:cNvSpPr txBox="1"/>
          <p:nvPr/>
        </p:nvSpPr>
        <p:spPr>
          <a:xfrm>
            <a:off x="4436" y="3458452"/>
            <a:ext cx="3438097" cy="430887"/>
          </a:xfrm>
          <a:prstGeom prst="rect">
            <a:avLst/>
          </a:prstGeom>
          <a:noFill/>
        </p:spPr>
        <p:txBody>
          <a:bodyPr wrap="square" rtlCol="0">
            <a:spAutoFit/>
          </a:bodyPr>
          <a:lstStyle/>
          <a:p>
            <a:r>
              <a:rPr lang="en-US" sz="2200" b="1" dirty="0">
                <a:solidFill>
                  <a:srgbClr val="003865"/>
                </a:solidFill>
              </a:rPr>
              <a:t>$9 million 5-yrs Renewed</a:t>
            </a:r>
          </a:p>
        </p:txBody>
      </p:sp>
    </p:spTree>
    <p:extLst>
      <p:ext uri="{BB962C8B-B14F-4D97-AF65-F5344CB8AC3E}">
        <p14:creationId xmlns:p14="http://schemas.microsoft.com/office/powerpoint/2010/main" val="199748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We Are Implementation</a:t>
            </a:r>
          </a:p>
        </p:txBody>
      </p:sp>
      <p:graphicFrame>
        <p:nvGraphicFramePr>
          <p:cNvPr id="3" name="Table 2"/>
          <p:cNvGraphicFramePr>
            <a:graphicFrameLocks noGrp="1"/>
          </p:cNvGraphicFramePr>
          <p:nvPr>
            <p:extLst/>
          </p:nvPr>
        </p:nvGraphicFramePr>
        <p:xfrm>
          <a:off x="3471166" y="1397216"/>
          <a:ext cx="5764706" cy="5308380"/>
        </p:xfrm>
        <a:graphic>
          <a:graphicData uri="http://schemas.openxmlformats.org/drawingml/2006/table">
            <a:tbl>
              <a:tblPr>
                <a:tableStyleId>{5C22544A-7EE6-4342-B048-85BDC9FD1C3A}</a:tableStyleId>
              </a:tblPr>
              <a:tblGrid>
                <a:gridCol w="3132700">
                  <a:extLst>
                    <a:ext uri="{9D8B030D-6E8A-4147-A177-3AD203B41FA5}">
                      <a16:colId xmlns:a16="http://schemas.microsoft.com/office/drawing/2014/main" val="20000"/>
                    </a:ext>
                  </a:extLst>
                </a:gridCol>
                <a:gridCol w="2632006">
                  <a:extLst>
                    <a:ext uri="{9D8B030D-6E8A-4147-A177-3AD203B41FA5}">
                      <a16:colId xmlns:a16="http://schemas.microsoft.com/office/drawing/2014/main" val="20001"/>
                    </a:ext>
                  </a:extLst>
                </a:gridCol>
              </a:tblGrid>
              <a:tr h="212201">
                <a:tc>
                  <a:txBody>
                    <a:bodyPr/>
                    <a:lstStyle/>
                    <a:p>
                      <a:pPr algn="l" fontAlgn="b"/>
                      <a:r>
                        <a:rPr lang="en-US" sz="1200" u="none" strike="noStrike">
                          <a:effectLst/>
                        </a:rPr>
                        <a:t>access control</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no till </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0"/>
                  </a:ext>
                </a:extLst>
              </a:tr>
              <a:tr h="212201">
                <a:tc>
                  <a:txBody>
                    <a:bodyPr/>
                    <a:lstStyle/>
                    <a:p>
                      <a:pPr algn="l" fontAlgn="b"/>
                      <a:r>
                        <a:rPr lang="en-US" sz="1200" u="none" strike="noStrike">
                          <a:effectLst/>
                        </a:rPr>
                        <a:t>ag waste</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strip till</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1"/>
                  </a:ext>
                </a:extLst>
              </a:tr>
              <a:tr h="212201">
                <a:tc>
                  <a:txBody>
                    <a:bodyPr/>
                    <a:lstStyle/>
                    <a:p>
                      <a:pPr algn="l" fontAlgn="b"/>
                      <a:r>
                        <a:rPr lang="en-US" sz="1200" u="none" strike="noStrike">
                          <a:effectLst/>
                        </a:rPr>
                        <a:t>alternative tile intake</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nutient management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2"/>
                  </a:ext>
                </a:extLst>
              </a:tr>
              <a:tr h="212201">
                <a:tc>
                  <a:txBody>
                    <a:bodyPr/>
                    <a:lstStyle/>
                    <a:p>
                      <a:pPr algn="l" fontAlgn="b"/>
                      <a:r>
                        <a:rPr lang="en-US" sz="1200" u="none" strike="noStrike">
                          <a:effectLst/>
                        </a:rPr>
                        <a:t>close intakes</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pasture management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3"/>
                  </a:ext>
                </a:extLst>
              </a:tr>
              <a:tr h="212201">
                <a:tc>
                  <a:txBody>
                    <a:bodyPr/>
                    <a:lstStyle/>
                    <a:p>
                      <a:pPr algn="l" fontAlgn="b"/>
                      <a:r>
                        <a:rPr lang="en-US" sz="1200" u="none" strike="noStrike">
                          <a:effectLst/>
                        </a:rPr>
                        <a:t>CNMP</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perennnial crop rotation</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4"/>
                  </a:ext>
                </a:extLst>
              </a:tr>
              <a:tr h="212201">
                <a:tc>
                  <a:txBody>
                    <a:bodyPr/>
                    <a:lstStyle/>
                    <a:p>
                      <a:pPr algn="l" fontAlgn="b"/>
                      <a:r>
                        <a:rPr lang="en-US" sz="1200" u="none" strike="noStrike">
                          <a:effectLst/>
                        </a:rPr>
                        <a:t>conservation cover</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pollinator habitat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5"/>
                  </a:ext>
                </a:extLst>
              </a:tr>
              <a:tr h="212201">
                <a:tc>
                  <a:txBody>
                    <a:bodyPr/>
                    <a:lstStyle/>
                    <a:p>
                      <a:pPr algn="l" fontAlgn="b"/>
                      <a:r>
                        <a:rPr lang="en-US" sz="1200" u="none" strike="noStrike">
                          <a:effectLst/>
                        </a:rPr>
                        <a:t>contour buffer strip</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prescribed grazing</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6"/>
                  </a:ext>
                </a:extLst>
              </a:tr>
              <a:tr h="212201">
                <a:tc>
                  <a:txBody>
                    <a:bodyPr/>
                    <a:lstStyle/>
                    <a:p>
                      <a:pPr algn="l" fontAlgn="b"/>
                      <a:r>
                        <a:rPr lang="en-US" sz="1200" u="none" strike="noStrike">
                          <a:effectLst/>
                        </a:rPr>
                        <a:t>cover crop</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residue management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7"/>
                  </a:ext>
                </a:extLst>
              </a:tr>
              <a:tr h="212201">
                <a:tc>
                  <a:txBody>
                    <a:bodyPr/>
                    <a:lstStyle/>
                    <a:p>
                      <a:pPr algn="l" fontAlgn="b"/>
                      <a:r>
                        <a:rPr lang="en-US" sz="1200" u="none" strike="noStrike">
                          <a:effectLst/>
                        </a:rPr>
                        <a:t>critical area planting</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riparian forest buffer</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8"/>
                  </a:ext>
                </a:extLst>
              </a:tr>
              <a:tr h="212201">
                <a:tc>
                  <a:txBody>
                    <a:bodyPr/>
                    <a:lstStyle/>
                    <a:p>
                      <a:pPr algn="l" fontAlgn="b"/>
                      <a:r>
                        <a:rPr lang="en-US" sz="1200" u="none" strike="noStrike">
                          <a:effectLst/>
                        </a:rPr>
                        <a:t>crop rotation: perennial</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roof runoff system</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09"/>
                  </a:ext>
                </a:extLst>
              </a:tr>
              <a:tr h="212201">
                <a:tc>
                  <a:txBody>
                    <a:bodyPr/>
                    <a:lstStyle/>
                    <a:p>
                      <a:pPr algn="l" fontAlgn="b"/>
                      <a:r>
                        <a:rPr lang="en-US" sz="1200" u="none" strike="noStrike">
                          <a:effectLst/>
                        </a:rPr>
                        <a:t>cross wind traps</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saturated buffer</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0"/>
                  </a:ext>
                </a:extLst>
              </a:tr>
              <a:tr h="212201">
                <a:tc>
                  <a:txBody>
                    <a:bodyPr/>
                    <a:lstStyle/>
                    <a:p>
                      <a:pPr algn="l" fontAlgn="b"/>
                      <a:r>
                        <a:rPr lang="en-US" sz="1200" u="none" strike="noStrike">
                          <a:effectLst/>
                        </a:rPr>
                        <a:t>diversion</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sediment basin</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1"/>
                  </a:ext>
                </a:extLst>
              </a:tr>
              <a:tr h="212201">
                <a:tc>
                  <a:txBody>
                    <a:bodyPr/>
                    <a:lstStyle/>
                    <a:p>
                      <a:pPr algn="l" fontAlgn="b"/>
                      <a:r>
                        <a:rPr lang="en-US" sz="1200" u="none" strike="noStrike">
                          <a:effectLst/>
                        </a:rPr>
                        <a:t>drainage water management</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septic system</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2"/>
                  </a:ext>
                </a:extLst>
              </a:tr>
              <a:tr h="212201">
                <a:tc>
                  <a:txBody>
                    <a:bodyPr/>
                    <a:lstStyle/>
                    <a:p>
                      <a:pPr algn="l" fontAlgn="b"/>
                      <a:r>
                        <a:rPr lang="en-US" sz="1200" u="none" strike="noStrike">
                          <a:effectLst/>
                        </a:rPr>
                        <a:t>erosion control</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side inlets</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3"/>
                  </a:ext>
                </a:extLst>
              </a:tr>
              <a:tr h="212201">
                <a:tc>
                  <a:txBody>
                    <a:bodyPr/>
                    <a:lstStyle/>
                    <a:p>
                      <a:pPr algn="l" fontAlgn="b"/>
                      <a:r>
                        <a:rPr lang="en-US" sz="1200" u="none" strike="noStrike">
                          <a:effectLst/>
                        </a:rPr>
                        <a:t>field border</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sink hole treatment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4"/>
                  </a:ext>
                </a:extLst>
              </a:tr>
              <a:tr h="212201">
                <a:tc>
                  <a:txBody>
                    <a:bodyPr/>
                    <a:lstStyle/>
                    <a:p>
                      <a:pPr algn="l" fontAlgn="b"/>
                      <a:r>
                        <a:rPr lang="en-US" sz="1200" u="none" strike="noStrike">
                          <a:effectLst/>
                        </a:rPr>
                        <a:t>fitler strip</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streambank protection</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5"/>
                  </a:ext>
                </a:extLst>
              </a:tr>
              <a:tr h="212201">
                <a:tc>
                  <a:txBody>
                    <a:bodyPr/>
                    <a:lstStyle/>
                    <a:p>
                      <a:pPr algn="l" fontAlgn="b"/>
                      <a:r>
                        <a:rPr lang="en-US" sz="1200" u="none" strike="noStrike">
                          <a:effectLst/>
                        </a:rPr>
                        <a:t>forage and biomass planting</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terrace</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6"/>
                  </a:ext>
                </a:extLst>
              </a:tr>
              <a:tr h="212201">
                <a:tc>
                  <a:txBody>
                    <a:bodyPr/>
                    <a:lstStyle/>
                    <a:p>
                      <a:pPr algn="l" fontAlgn="b"/>
                      <a:r>
                        <a:rPr lang="en-US" sz="1200" u="none" strike="noStrike">
                          <a:effectLst/>
                        </a:rPr>
                        <a:t>grade stabilization structure</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underground outlet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7"/>
                  </a:ext>
                </a:extLst>
              </a:tr>
              <a:tr h="212201">
                <a:tc>
                  <a:txBody>
                    <a:bodyPr/>
                    <a:lstStyle/>
                    <a:p>
                      <a:pPr algn="l" fontAlgn="b"/>
                      <a:r>
                        <a:rPr lang="en-US" sz="1200" u="none" strike="noStrike">
                          <a:effectLst/>
                        </a:rPr>
                        <a:t>grassed waterway</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waste management system</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8"/>
                  </a:ext>
                </a:extLst>
              </a:tr>
              <a:tr h="212201">
                <a:tc>
                  <a:txBody>
                    <a:bodyPr/>
                    <a:lstStyle/>
                    <a:p>
                      <a:pPr algn="l" fontAlgn="b"/>
                      <a:r>
                        <a:rPr lang="en-US" sz="1200" u="none" strike="noStrike">
                          <a:effectLst/>
                        </a:rPr>
                        <a:t>grazing management</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waste storage facility</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19"/>
                  </a:ext>
                </a:extLst>
              </a:tr>
              <a:tr h="212201">
                <a:tc>
                  <a:txBody>
                    <a:bodyPr/>
                    <a:lstStyle/>
                    <a:p>
                      <a:pPr algn="l" fontAlgn="b"/>
                      <a:r>
                        <a:rPr lang="en-US" sz="1200" u="none" strike="noStrike">
                          <a:effectLst/>
                        </a:rPr>
                        <a:t>integrated pest management</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water and sediment control basin</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20"/>
                  </a:ext>
                </a:extLst>
              </a:tr>
              <a:tr h="215556">
                <a:tc>
                  <a:txBody>
                    <a:bodyPr/>
                    <a:lstStyle/>
                    <a:p>
                      <a:pPr algn="l" fontAlgn="b"/>
                      <a:r>
                        <a:rPr lang="en-US" sz="1200" u="none" strike="noStrike" dirty="0">
                          <a:effectLst/>
                        </a:rPr>
                        <a:t>integrated pest </a:t>
                      </a:r>
                      <a:r>
                        <a:rPr lang="en-US" sz="1200" u="none" strike="noStrike" dirty="0" err="1">
                          <a:effectLst/>
                        </a:rPr>
                        <a:t>mgmt</a:t>
                      </a:r>
                      <a:r>
                        <a:rPr lang="en-US" sz="1200" u="none" strike="noStrike" dirty="0">
                          <a:effectLst/>
                        </a:rPr>
                        <a:t> CAP 114 and 595</a:t>
                      </a:r>
                      <a:endParaRPr lang="en-US" sz="1200" b="0" i="0" u="none" strike="noStrike" dirty="0">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watering facility</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21"/>
                  </a:ext>
                </a:extLst>
              </a:tr>
              <a:tr h="212201">
                <a:tc>
                  <a:txBody>
                    <a:bodyPr/>
                    <a:lstStyle/>
                    <a:p>
                      <a:pPr algn="l" fontAlgn="b"/>
                      <a:r>
                        <a:rPr lang="en-US" sz="1200" u="none" strike="noStrike">
                          <a:effectLst/>
                        </a:rPr>
                        <a:t>irrigation water management</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wetland (constructed, treatment)</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22"/>
                  </a:ext>
                </a:extLst>
              </a:tr>
              <a:tr h="212201">
                <a:tc>
                  <a:txBody>
                    <a:bodyPr/>
                    <a:lstStyle/>
                    <a:p>
                      <a:pPr algn="l" fontAlgn="b"/>
                      <a:r>
                        <a:rPr lang="en-US" sz="1200" u="none" strike="noStrike">
                          <a:effectLst/>
                        </a:rPr>
                        <a:t>livestock pipeline</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a:effectLst/>
                        </a:rPr>
                        <a:t>wetland resoration</a:t>
                      </a:r>
                      <a:endParaRPr lang="en-US" sz="1200" b="0" i="0" u="none" strike="noStrike">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23"/>
                  </a:ext>
                </a:extLst>
              </a:tr>
              <a:tr h="212201">
                <a:tc>
                  <a:txBody>
                    <a:bodyPr/>
                    <a:lstStyle/>
                    <a:p>
                      <a:pPr algn="l" fontAlgn="b"/>
                      <a:r>
                        <a:rPr lang="en-US" sz="1200" u="none" strike="noStrike">
                          <a:effectLst/>
                        </a:rPr>
                        <a:t>manure management</a:t>
                      </a:r>
                      <a:endParaRPr lang="en-US" sz="1200" b="0" i="0" u="none" strike="noStrike">
                        <a:solidFill>
                          <a:srgbClr val="000000"/>
                        </a:solidFill>
                        <a:effectLst/>
                        <a:latin typeface="Calibri" panose="020F0502020204030204" pitchFamily="34" charset="0"/>
                      </a:endParaRPr>
                    </a:p>
                  </a:txBody>
                  <a:tcPr marL="7007" marR="7007" marT="7007" marB="0" anchor="b"/>
                </a:tc>
                <a:tc>
                  <a:txBody>
                    <a:bodyPr/>
                    <a:lstStyle/>
                    <a:p>
                      <a:pPr algn="l" fontAlgn="b"/>
                      <a:r>
                        <a:rPr lang="en-US" sz="1200" u="none" strike="noStrike" dirty="0">
                          <a:effectLst/>
                        </a:rPr>
                        <a:t>windbreak</a:t>
                      </a:r>
                      <a:endParaRPr lang="en-US" sz="1200" b="0" i="0" u="none" strike="noStrike" dirty="0">
                        <a:solidFill>
                          <a:srgbClr val="000000"/>
                        </a:solidFill>
                        <a:effectLst/>
                        <a:latin typeface="Calibri" panose="020F0502020204030204" pitchFamily="34" charset="0"/>
                      </a:endParaRPr>
                    </a:p>
                  </a:txBody>
                  <a:tcPr marL="7007" marR="7007" marT="7007" marB="0" anchor="b"/>
                </a:tc>
                <a:extLst>
                  <a:ext uri="{0D108BD9-81ED-4DB2-BD59-A6C34878D82A}">
                    <a16:rowId xmlns:a16="http://schemas.microsoft.com/office/drawing/2014/main" val="10024"/>
                  </a:ext>
                </a:extLst>
              </a:tr>
            </a:tbl>
          </a:graphicData>
        </a:graphic>
      </p:graphicFrame>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419" y="1397216"/>
            <a:ext cx="2757703" cy="3881258"/>
          </a:xfrm>
          <a:prstGeom prst="rect">
            <a:avLst/>
          </a:prstGeom>
        </p:spPr>
      </p:pic>
      <p:grpSp>
        <p:nvGrpSpPr>
          <p:cNvPr id="15" name="Group 14"/>
          <p:cNvGrpSpPr/>
          <p:nvPr/>
        </p:nvGrpSpPr>
        <p:grpSpPr>
          <a:xfrm>
            <a:off x="109332" y="152400"/>
            <a:ext cx="1245250" cy="928116"/>
            <a:chOff x="8123552" y="2038350"/>
            <a:chExt cx="789741" cy="564702"/>
          </a:xfrm>
        </p:grpSpPr>
        <p:pic>
          <p:nvPicPr>
            <p:cNvPr id="16" name="Picture 2" descr="Minnesota Agricultural Water Quality Certification Program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3552" y="2038350"/>
              <a:ext cx="446842" cy="5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Clean Water Land and Legacy Amendment Logo"/>
            <p:cNvPicPr/>
            <p:nvPr/>
          </p:nvPicPr>
          <p:blipFill>
            <a:blip r:embed="rId4">
              <a:extLst>
                <a:ext uri="{28A0092B-C50C-407E-A947-70E740481C1C}">
                  <a14:useLocalDpi xmlns:a14="http://schemas.microsoft.com/office/drawing/2010/main"/>
                </a:ext>
              </a:extLst>
            </a:blip>
            <a:stretch>
              <a:fillRect/>
            </a:stretch>
          </p:blipFill>
          <p:spPr>
            <a:xfrm>
              <a:off x="8570393" y="2039611"/>
              <a:ext cx="342900" cy="562181"/>
            </a:xfrm>
            <a:prstGeom prst="rect">
              <a:avLst/>
            </a:prstGeom>
          </p:spPr>
        </p:pic>
      </p:grpSp>
      <p:pic>
        <p:nvPicPr>
          <p:cNvPr id="5" name="Picture 4">
            <a:extLst>
              <a:ext uri="{FF2B5EF4-FFF2-40B4-BE49-F238E27FC236}">
                <a16:creationId xmlns:a16="http://schemas.microsoft.com/office/drawing/2014/main" id="{3CF0AB14-F59F-4E55-8914-8F5BD53BB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779" y="4373824"/>
            <a:ext cx="2898559" cy="2173919"/>
          </a:xfrm>
          <a:prstGeom prst="rect">
            <a:avLst/>
          </a:prstGeom>
        </p:spPr>
      </p:pic>
      <p:pic>
        <p:nvPicPr>
          <p:cNvPr id="7" name="Picture 6">
            <a:extLst>
              <a:ext uri="{FF2B5EF4-FFF2-40B4-BE49-F238E27FC236}">
                <a16:creationId xmlns:a16="http://schemas.microsoft.com/office/drawing/2014/main" id="{50D0B077-46DF-4B71-ADB8-7486D323C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780" y="1397216"/>
            <a:ext cx="2898559" cy="2898559"/>
          </a:xfrm>
          <a:prstGeom prst="rect">
            <a:avLst/>
          </a:prstGeom>
        </p:spPr>
      </p:pic>
    </p:spTree>
    <p:extLst>
      <p:ext uri="{BB962C8B-B14F-4D97-AF65-F5344CB8AC3E}">
        <p14:creationId xmlns:p14="http://schemas.microsoft.com/office/powerpoint/2010/main" val="2715124766"/>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78B604-9059-4F1C-B8E2-C96A71A964D2}">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14410</TotalTime>
  <Words>1530</Words>
  <Application>Microsoft Office PowerPoint</Application>
  <PresentationFormat>Widescreen</PresentationFormat>
  <Paragraphs>271</Paragraphs>
  <Slides>30</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Adobe Caslon Pro</vt:lpstr>
      <vt:lpstr>Adobe Myungjo Std M</vt:lpstr>
      <vt:lpstr>Arial</vt:lpstr>
      <vt:lpstr>Arial Black</vt:lpstr>
      <vt:lpstr>Calibri</vt:lpstr>
      <vt:lpstr>Courier New</vt:lpstr>
      <vt:lpstr>Eras Bold ITC</vt:lpstr>
      <vt:lpstr>Franklin Gothic Book</vt:lpstr>
      <vt:lpstr>NeueHaasGroteskText Std</vt:lpstr>
      <vt:lpstr>Normande BT</vt:lpstr>
      <vt:lpstr>Times New Roman</vt:lpstr>
      <vt:lpstr>Warnock Pro Light Subhead</vt:lpstr>
      <vt:lpstr>MN.IT</vt:lpstr>
      <vt:lpstr> Agriculture and Food Finance and Policy Division </vt:lpstr>
      <vt:lpstr>2019 Challenges </vt:lpstr>
      <vt:lpstr>Listening to Farmers &amp; Rural Residents</vt:lpstr>
      <vt:lpstr>                                                                                                 Biofuels</vt:lpstr>
      <vt:lpstr>                                               Biofuels</vt:lpstr>
      <vt:lpstr>Certifying that Minnesota’s farms and waters can prosper together </vt:lpstr>
      <vt:lpstr>PowerPoint Presentation</vt:lpstr>
      <vt:lpstr>PowerPoint Presentation</vt:lpstr>
      <vt:lpstr>We Are Implementation</vt:lpstr>
      <vt:lpstr>PowerPoint Presentation</vt:lpstr>
      <vt:lpstr>PowerPoint Presentation</vt:lpstr>
      <vt:lpstr>PowerPoint Presentation</vt:lpstr>
      <vt:lpstr>PowerPoint Presentation</vt:lpstr>
      <vt:lpstr>PowerPoint Presentation</vt:lpstr>
      <vt:lpstr>Thank You</vt:lpstr>
      <vt:lpstr>Prevent Plant Acres </vt:lpstr>
      <vt:lpstr>Agricultural Best Management Practices (AgBMP) Program</vt:lpstr>
      <vt:lpstr>Agricultural Best Management Practices (AgBMP) Program</vt:lpstr>
      <vt:lpstr>Agricultural Best Management Practices (AgBMP) Program</vt:lpstr>
      <vt:lpstr>Agricultural Best Management Practices (AgBMP) Program</vt:lpstr>
      <vt:lpstr>                                     AGRI Sustainable Ag Development Grants</vt:lpstr>
      <vt:lpstr>                                                   AGRI Crop Research Grants</vt:lpstr>
      <vt:lpstr>                                                   USDA Specialty Crop Block Grants</vt:lpstr>
      <vt:lpstr>Forever Green Initiative</vt:lpstr>
      <vt:lpstr>Forever Green Initiative </vt:lpstr>
      <vt:lpstr>Forever Green Initiative: Clean Water Fund Investments</vt:lpstr>
      <vt:lpstr>Nutrient Management Initiative (NMI)</vt:lpstr>
      <vt:lpstr>Nutrient Management Initiative (NMI)</vt:lpstr>
      <vt:lpstr>Nutrient Management Initiative (NMI)</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Hart, Margaret (MDA)</cp:lastModifiedBy>
  <cp:revision>644</cp:revision>
  <dcterms:created xsi:type="dcterms:W3CDTF">2016-01-06T16:54:03Z</dcterms:created>
  <dcterms:modified xsi:type="dcterms:W3CDTF">2020-01-24T21:36:01Z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