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23"/>
  </p:notesMasterIdLst>
  <p:handoutMasterIdLst>
    <p:handoutMasterId r:id="rId24"/>
  </p:handoutMasterIdLst>
  <p:sldIdLst>
    <p:sldId id="484" r:id="rId6"/>
    <p:sldId id="485" r:id="rId7"/>
    <p:sldId id="483" r:id="rId8"/>
    <p:sldId id="482" r:id="rId9"/>
    <p:sldId id="486" r:id="rId10"/>
    <p:sldId id="488" r:id="rId11"/>
    <p:sldId id="489" r:id="rId12"/>
    <p:sldId id="490" r:id="rId13"/>
    <p:sldId id="503" r:id="rId14"/>
    <p:sldId id="501" r:id="rId15"/>
    <p:sldId id="502" r:id="rId16"/>
    <p:sldId id="496" r:id="rId17"/>
    <p:sldId id="499" r:id="rId18"/>
    <p:sldId id="498" r:id="rId19"/>
    <p:sldId id="504" r:id="rId20"/>
    <p:sldId id="495" r:id="rId21"/>
    <p:sldId id="4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8E8E8"/>
    <a:srgbClr val="003865"/>
    <a:srgbClr val="78BE21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89889" autoAdjust="0"/>
  </p:normalViewPr>
  <p:slideViewPr>
    <p:cSldViewPr snapToGrid="0">
      <p:cViewPr varScale="1">
        <p:scale>
          <a:sx n="80" d="100"/>
          <a:sy n="80" d="100"/>
        </p:scale>
        <p:origin x="662" y="53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1/29/2019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0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569198-BAEF-49A1-8A5B-FB8813DC948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0F-A61A-424F-B5D5-E5FC540E454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1BD-8E8A-4919-AFCA-9975758D344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9BC6D7C1-776D-4C3D-A07C-80389E76E60A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53C73-AFCD-4D6B-ABD8-4C95336AEE97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E70BAE-B72E-40E1-BB40-E9A3D735C45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E4C159-476E-4419-9484-A7AEF2C3586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125CA-2E04-49AD-AE47-C7234745D55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6A6310-6D51-468F-931B-F63DA0137E3D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F5699B-12B5-4D15-BC8F-A3492B839DC5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F2FF-EBAA-4752-8D2D-8D456B1EFEE1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3B020D-358A-4133-9A2A-8201B495CA4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71" y="1307509"/>
            <a:ext cx="8465058" cy="14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6B40-A4A5-46A3-9BF0-4BA2AA97751A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AA49-41C3-4CE9-AE03-D89F63769511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4FC4-E275-45FB-961C-B62AE8586DA6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596D-3DE1-4779-999B-E9CDE074D0D1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D06A-B4DB-4AA9-B30E-BFC1413F6BDF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872-3C98-4B83-A91A-4A9B42FD11C5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E0B0C928-B7A7-4300-9A37-B3730E6A44A6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BBA2A6-E8C3-41D4-B32B-A52F46CC9AE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1F6F64D-87D8-4A37-AFD9-0EAD0F58B169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EF2FE42-0C86-49EA-8FC8-713AC2D47A8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16489"/>
            <a:ext cx="5321808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52DCB-7EFC-451C-8E29-D8B46B9C33E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4BB55-C6EF-4483-920F-8153F15B585A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C1D5C57F-4051-4BEE-99DF-9469416CB1FD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C47BA85-347B-4FE3-A827-0675A2C6C036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3463167-C8D8-4210-92ED-FFC9D9A4CE1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C04C2F-495E-43E6-A445-10A9AA7BA23D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DCC41-4258-45C9-9C8D-CE259077AE1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B462DB01-D477-4364-9837-195A709658F5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9103FC-6E7E-4BDF-B7BF-CCD847D67EA5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B2A679-8B9D-4041-B1CF-C92D87ACCA3B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4EF-614B-4D53-8FD3-487BF58715C6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7A01D6-061B-41AB-B8D7-0D2ED445984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03AC2-EAD0-428D-8944-CF313CFC093F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9CFE1-EB69-4FB4-94C5-142516C2DE0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F6918-93B6-4B97-9AED-2DDF03B58A29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FC7-5E6B-45B9-AED0-AAEC9BBD436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69185D-0BBF-4761-996C-7870F72CE2C9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D2728D-1DA6-4771-917C-B92C74CDD6E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B8C02F-C487-4EA0-B28A-B64F0A7B4282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3EC99A-7978-4C0F-8F39-08F5437B23D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9705"/>
            <a:ext cx="5317672" cy="8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4F85C6-F4AC-45F7-8BB2-9F4AEEAF972B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Healthy animals for healthy people and communities | mn.gov/bah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5321805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331010-EA23-4FC8-A8F5-E352824C838D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5321808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0B7-1F98-4F9A-B8B6-CDC065590CD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421-9CAB-40E3-8F6D-70141E63A54E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CDE-27E0-4C9F-AA76-ADBFC733896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7B8-615C-48F7-82D3-6DB882E4D51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84C354-A6E3-41B6-9879-CE8EE9403D99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Agency Overview and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Dr. Beth Thompson | Executive </a:t>
            </a:r>
            <a:r>
              <a:rPr lang="en-US" dirty="0"/>
              <a:t>Director</a:t>
            </a:r>
            <a:br>
              <a:rPr lang="en-US" dirty="0"/>
            </a:br>
            <a:r>
              <a:rPr lang="en-US" dirty="0" smtClean="0"/>
              <a:t>Morgan Grelson </a:t>
            </a:r>
            <a:r>
              <a:rPr lang="en-US" dirty="0"/>
              <a:t>| </a:t>
            </a:r>
            <a:r>
              <a:rPr lang="en-US" dirty="0" smtClean="0"/>
              <a:t>Business Manager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40640D-3BDD-4102-8BE0-03877BBA68DB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/>
              <a:t>with livestock groups on secure food supply plans.</a:t>
            </a:r>
          </a:p>
          <a:p>
            <a:r>
              <a:rPr lang="en-US" dirty="0"/>
              <a:t>Teaming up with the Department of Health on the </a:t>
            </a:r>
            <a:r>
              <a:rPr lang="en-US" dirty="0" err="1"/>
              <a:t>Longhorned</a:t>
            </a:r>
            <a:r>
              <a:rPr lang="en-US" dirty="0"/>
              <a:t> Tick.</a:t>
            </a:r>
          </a:p>
          <a:p>
            <a:r>
              <a:rPr lang="en-US" dirty="0" smtClean="0"/>
              <a:t>Responding to Low </a:t>
            </a:r>
            <a:r>
              <a:rPr lang="en-US" dirty="0"/>
              <a:t>Pathogenic Avian </a:t>
            </a:r>
            <a:r>
              <a:rPr lang="en-US" dirty="0" smtClean="0"/>
              <a:t>Influenza.</a:t>
            </a:r>
            <a:endParaRPr lang="en-US" dirty="0"/>
          </a:p>
          <a:p>
            <a:r>
              <a:rPr lang="en-US" dirty="0" smtClean="0"/>
              <a:t>Monitoring </a:t>
            </a:r>
            <a:r>
              <a:rPr lang="en-US" dirty="0"/>
              <a:t>African Swine Fever outbreaks in foreign countries.</a:t>
            </a:r>
          </a:p>
          <a:p>
            <a:r>
              <a:rPr lang="en-US" dirty="0"/>
              <a:t>Carrying out legislative audit recommendations in </a:t>
            </a:r>
            <a:r>
              <a:rPr lang="en-US" dirty="0" err="1"/>
              <a:t>cervid</a:t>
            </a:r>
            <a:r>
              <a:rPr lang="en-US" dirty="0"/>
              <a:t> program.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0B7-1F98-4F9A-B8B6-CDC065590CD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5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Swine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Coordinating national exercises to test response plans.</a:t>
            </a:r>
          </a:p>
          <a:p>
            <a:r>
              <a:rPr lang="en-US" dirty="0" smtClean="0"/>
              <a:t>State and industry coming to the table together to prepare.</a:t>
            </a:r>
          </a:p>
          <a:p>
            <a:r>
              <a:rPr lang="en-US" dirty="0" smtClean="0"/>
              <a:t>World </a:t>
            </a:r>
            <a:r>
              <a:rPr lang="en-US" dirty="0" err="1" smtClean="0"/>
              <a:t>Organisation</a:t>
            </a:r>
            <a:r>
              <a:rPr lang="en-US" dirty="0" smtClean="0"/>
              <a:t> for Animal Health reports latest outbreaks.</a:t>
            </a:r>
          </a:p>
          <a:p>
            <a:pPr lvl="1"/>
            <a:r>
              <a:rPr lang="en-US" dirty="0" smtClean="0"/>
              <a:t>Europe, Asia, Africa</a:t>
            </a:r>
          </a:p>
          <a:p>
            <a:pPr lvl="1"/>
            <a:r>
              <a:rPr lang="en-US" dirty="0" smtClean="0"/>
              <a:t>Map as of 01/17/2019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0B7-1F98-4F9A-B8B6-CDC065590CD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</a:t>
            </a:r>
            <a:r>
              <a:rPr lang="en-US" dirty="0" smtClean="0"/>
              <a:t>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69" y="3528290"/>
            <a:ext cx="5476730" cy="27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Farmed </a:t>
            </a:r>
            <a:r>
              <a:rPr lang="en-US" dirty="0" err="1" smtClean="0"/>
              <a:t>Cervid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524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Minnesota state law directing Board involvement with farmed </a:t>
            </a:r>
            <a:r>
              <a:rPr lang="en-US" dirty="0" err="1" smtClean="0"/>
              <a:t>cervids</a:t>
            </a:r>
            <a:r>
              <a:rPr lang="en-US" dirty="0" smtClean="0"/>
              <a:t>: January 2004</a:t>
            </a:r>
          </a:p>
          <a:p>
            <a:r>
              <a:rPr lang="en-US" dirty="0" smtClean="0"/>
              <a:t>Farmed cervids are considered livestock.</a:t>
            </a:r>
          </a:p>
          <a:p>
            <a:pPr lvl="1"/>
            <a:r>
              <a:rPr lang="en-US" dirty="0" smtClean="0"/>
              <a:t>Include all species in the family Cervidae – Deer, Elk, Moose, Reindeer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Healthy animals </a:t>
            </a:r>
            <a:r>
              <a:rPr lang="en-US" smtClean="0"/>
              <a:t>for healthy people and communities  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5" y="1466987"/>
            <a:ext cx="2966545" cy="44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for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MN Statutes, Ch. 35</a:t>
            </a:r>
          </a:p>
          <a:p>
            <a:pPr lvl="1"/>
            <a:r>
              <a:rPr lang="en-US" dirty="0" smtClean="0"/>
              <a:t>Mandatory registration</a:t>
            </a:r>
          </a:p>
          <a:p>
            <a:pPr lvl="1"/>
            <a:r>
              <a:rPr lang="en-US" dirty="0" smtClean="0"/>
              <a:t>Annual Inspection</a:t>
            </a:r>
          </a:p>
          <a:p>
            <a:pPr lvl="1"/>
            <a:r>
              <a:rPr lang="en-US" dirty="0" smtClean="0"/>
              <a:t>Response to escaped farmed cervids</a:t>
            </a:r>
          </a:p>
          <a:p>
            <a:pPr lvl="1"/>
            <a:r>
              <a:rPr lang="en-US" dirty="0" smtClean="0"/>
              <a:t>Wild cervids in an enclosure</a:t>
            </a:r>
          </a:p>
          <a:p>
            <a:pPr lvl="1"/>
            <a:r>
              <a:rPr lang="en-US" dirty="0" smtClean="0"/>
              <a:t>Fencing</a:t>
            </a:r>
          </a:p>
          <a:p>
            <a:pPr lvl="1"/>
            <a:r>
              <a:rPr lang="en-US" dirty="0" smtClean="0"/>
              <a:t>Animal Identification</a:t>
            </a:r>
          </a:p>
          <a:p>
            <a:pPr lvl="1"/>
            <a:r>
              <a:rPr lang="en-US" dirty="0" smtClean="0"/>
              <a:t>CWD surveillance</a:t>
            </a:r>
          </a:p>
          <a:p>
            <a:pPr lvl="1"/>
            <a:r>
              <a:rPr lang="en-US" dirty="0" smtClean="0"/>
              <a:t>Importation of farmed cervids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370968" cy="4582339"/>
          </a:xfrm>
        </p:spPr>
        <p:txBody>
          <a:bodyPr/>
          <a:lstStyle/>
          <a:p>
            <a:r>
              <a:rPr lang="en-US" dirty="0" smtClean="0"/>
              <a:t>MN Rules effective April 2013  (1721.0370 – 0420)</a:t>
            </a:r>
          </a:p>
          <a:p>
            <a:pPr lvl="1"/>
            <a:r>
              <a:rPr lang="en-US" dirty="0" smtClean="0"/>
              <a:t>Herd Inventories</a:t>
            </a:r>
          </a:p>
          <a:p>
            <a:pPr lvl="1"/>
            <a:r>
              <a:rPr lang="en-US" dirty="0" smtClean="0"/>
              <a:t>Sales of farmed cervids for slaughter</a:t>
            </a:r>
          </a:p>
          <a:p>
            <a:pPr lvl="1"/>
            <a:r>
              <a:rPr lang="en-US" dirty="0" smtClean="0"/>
              <a:t>Record keeping – producer has 10 year requirement</a:t>
            </a:r>
          </a:p>
          <a:p>
            <a:pPr lvl="1"/>
            <a:r>
              <a:rPr lang="en-US" dirty="0" smtClean="0"/>
              <a:t>Quarantine procedures for infected herds</a:t>
            </a:r>
          </a:p>
          <a:p>
            <a:pPr lvl="1"/>
            <a:r>
              <a:rPr lang="en-US" dirty="0" smtClean="0"/>
              <a:t>Defining a CWD Endemic area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Healthy animals </a:t>
            </a:r>
            <a:r>
              <a:rPr lang="en-US" smtClean="0"/>
              <a:t>for healthy people and communities  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 mn.gov/bah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CWD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100% surveillance required by law.</a:t>
            </a:r>
          </a:p>
          <a:p>
            <a:r>
              <a:rPr lang="en-US" dirty="0" smtClean="0"/>
              <a:t>Samples can be taken by:</a:t>
            </a:r>
          </a:p>
          <a:p>
            <a:pPr lvl="1"/>
            <a:r>
              <a:rPr lang="en-US" dirty="0" smtClean="0"/>
              <a:t>Producer</a:t>
            </a:r>
          </a:p>
          <a:p>
            <a:pPr lvl="1"/>
            <a:r>
              <a:rPr lang="en-US" dirty="0" smtClean="0"/>
              <a:t>Veterinarian</a:t>
            </a:r>
          </a:p>
          <a:p>
            <a:pPr lvl="1"/>
            <a:r>
              <a:rPr lang="en-US" dirty="0" smtClean="0"/>
              <a:t>Regulatory staff</a:t>
            </a:r>
          </a:p>
          <a:p>
            <a:pPr lvl="1"/>
            <a:r>
              <a:rPr lang="en-US" dirty="0" smtClean="0"/>
              <a:t>Head submitted to Veterinary Diagnostic Laboratory</a:t>
            </a:r>
          </a:p>
          <a:p>
            <a:r>
              <a:rPr lang="en-US" dirty="0" smtClean="0"/>
              <a:t>If eligible animals not tested, surveillance period is advanced.</a:t>
            </a:r>
          </a:p>
          <a:p>
            <a:r>
              <a:rPr lang="en-US" dirty="0" smtClean="0"/>
              <a:t>If samples do not provide successful results, surveillance period is advanced.</a:t>
            </a:r>
          </a:p>
          <a:p>
            <a:r>
              <a:rPr lang="en-US" dirty="0" smtClean="0"/>
              <a:t>Disregard for sampling can lead to producer’s CWD herd status being dropped.</a:t>
            </a:r>
          </a:p>
          <a:p>
            <a:r>
              <a:rPr lang="en-US" dirty="0" smtClean="0"/>
              <a:t>2019 training program to authorize sample collectors.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Healthy animals </a:t>
            </a:r>
            <a:r>
              <a:rPr lang="en-US" smtClean="0"/>
              <a:t>for healthy people and communities  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Board of Animal Health's Proposed Budget </a:t>
            </a:r>
            <a:br>
              <a:rPr lang="en-US" sz="2400" dirty="0"/>
            </a:br>
            <a:r>
              <a:rPr lang="en-US" sz="2400" dirty="0"/>
              <a:t>FY20 Expenses in the Budget Planning &amp; Analysis System (BPAS</a:t>
            </a:r>
            <a:r>
              <a:rPr lang="en-US" sz="2400" dirty="0" smtClean="0"/>
              <a:t>)--$</a:t>
            </a:r>
            <a:r>
              <a:rPr lang="en-US" sz="2400" dirty="0"/>
              <a:t>6,346,000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0B7-1F98-4F9A-B8B6-CDC065590CD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18" y="1825625"/>
            <a:ext cx="9233163" cy="4351338"/>
          </a:xfrm>
        </p:spPr>
      </p:pic>
    </p:spTree>
    <p:extLst>
      <p:ext uri="{BB962C8B-B14F-4D97-AF65-F5344CB8AC3E}">
        <p14:creationId xmlns:p14="http://schemas.microsoft.com/office/powerpoint/2010/main" val="313113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Board of Animal Health's Proposed Budget </a:t>
            </a:r>
            <a:br>
              <a:rPr lang="en-US" sz="2800" dirty="0"/>
            </a:br>
            <a:r>
              <a:rPr lang="en-US" sz="2800" dirty="0"/>
              <a:t>FY21 Expenses in the Budget Planning &amp; Analysis System (BPAS</a:t>
            </a:r>
            <a:r>
              <a:rPr lang="en-US" sz="2800" dirty="0" smtClean="0"/>
              <a:t>)--$</a:t>
            </a:r>
            <a:r>
              <a:rPr lang="en-US" sz="2800" dirty="0"/>
              <a:t>6,124,000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354A-75B0-4757-A892-731296D2C957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7" y="1825625"/>
            <a:ext cx="9525266" cy="4351338"/>
          </a:xfrm>
        </p:spPr>
      </p:pic>
    </p:spTree>
    <p:extLst>
      <p:ext uri="{BB962C8B-B14F-4D97-AF65-F5344CB8AC3E}">
        <p14:creationId xmlns:p14="http://schemas.microsoft.com/office/powerpoint/2010/main" val="36184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4176909"/>
            <a:ext cx="10515600" cy="2681374"/>
          </a:xfrm>
        </p:spPr>
        <p:txBody>
          <a:bodyPr numCol="2">
            <a:normAutofit/>
          </a:bodyPr>
          <a:lstStyle/>
          <a:p>
            <a:r>
              <a:rPr lang="en-US" sz="2700" b="1" dirty="0" smtClean="0"/>
              <a:t>Dr. Beth Thompson</a:t>
            </a:r>
          </a:p>
          <a:p>
            <a:r>
              <a:rPr lang="en-US" sz="2200" i="1" dirty="0"/>
              <a:t>b</a:t>
            </a:r>
            <a:r>
              <a:rPr lang="en-US" sz="2200" i="1" dirty="0" smtClean="0"/>
              <a:t>eth.thompson@state.mn.us</a:t>
            </a:r>
          </a:p>
          <a:p>
            <a:r>
              <a:rPr lang="en-US" sz="2200" dirty="0" smtClean="0"/>
              <a:t>651-201-6844</a:t>
            </a: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700" b="1" dirty="0" smtClean="0"/>
              <a:t>Morgan Grelson</a:t>
            </a:r>
            <a:endParaRPr lang="en-US" sz="2700" b="1" dirty="0"/>
          </a:p>
          <a:p>
            <a:r>
              <a:rPr lang="en-US" sz="2200" i="1" dirty="0" smtClean="0"/>
              <a:t>morgan.grelson@state.mn.us</a:t>
            </a:r>
          </a:p>
          <a:p>
            <a:r>
              <a:rPr lang="en-US" sz="2200" dirty="0" smtClean="0"/>
              <a:t>651-201-6846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A41-4967-4643-A4A0-C02FED35D34F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Healthy animals 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89" y="3676644"/>
            <a:ext cx="3547648" cy="2578821"/>
          </a:xfrm>
          <a:prstGeom prst="rect">
            <a:avLst/>
          </a:prstGeom>
        </p:spPr>
      </p:pic>
      <p:pic>
        <p:nvPicPr>
          <p:cNvPr id="8" name="Picture 2" descr="O:\Pictures\Board History\20100927132416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489" y="1948425"/>
            <a:ext cx="4509007" cy="271263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37" y="3676643"/>
            <a:ext cx="3217612" cy="2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D9D8-F1F5-431F-A451-E8180500D13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Content Placeholder 3" descr="articl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19" y="1416772"/>
            <a:ext cx="5063717" cy="2862407"/>
          </a:xfrm>
          <a:prstGeom prst="rect">
            <a:avLst/>
          </a:prstGeom>
          <a:ln w="38100" cap="sq"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77" y="1416772"/>
            <a:ext cx="3510637" cy="2701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2603"/>
          <a:stretch/>
        </p:blipFill>
        <p:spPr>
          <a:xfrm>
            <a:off x="2196790" y="4084919"/>
            <a:ext cx="2107592" cy="2170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2" y="3761688"/>
            <a:ext cx="1907526" cy="2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58C8-8B73-40B2-BE04-8F379D01DDC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8142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C65-286A-449E-A950-968D7500BA4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4" y="1641301"/>
            <a:ext cx="9429135" cy="4666460"/>
          </a:xfrm>
        </p:spPr>
      </p:pic>
    </p:spTree>
    <p:extLst>
      <p:ext uri="{BB962C8B-B14F-4D97-AF65-F5344CB8AC3E}">
        <p14:creationId xmlns:p14="http://schemas.microsoft.com/office/powerpoint/2010/main" val="40502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In-State Testing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7" y="2453698"/>
            <a:ext cx="5463453" cy="36423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0D5-BDE9-40C6-9A80-B6E2E961F27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1620982"/>
            <a:ext cx="5230091" cy="3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Detect, Control, Eradicate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0909"/>
            <a:ext cx="3020891" cy="40236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87DF-514C-4CEB-9225-3AE732A9DEEA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13" y="1850909"/>
            <a:ext cx="6035516" cy="40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Standards and Animal Movement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/>
          <a:stretch/>
        </p:blipFill>
        <p:spPr>
          <a:xfrm>
            <a:off x="838199" y="1791744"/>
            <a:ext cx="3743326" cy="43375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E2D7-F276-4C79-B01F-C2931CCEDA5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609725"/>
            <a:ext cx="6391275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Planning and Preparedness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5600"/>
            <a:ext cx="6527007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D63B-E0CB-4520-83E7-3C5FC804FE3C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446211"/>
            <a:ext cx="3162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Supply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Voluntary</a:t>
            </a:r>
            <a:r>
              <a:rPr lang="en-US"/>
              <a:t> programs to increase the value of livestock by incorporating biosecurity and protecting herd health during a disease outbreak.</a:t>
            </a:r>
            <a:endParaRPr lang="en-US" dirty="0"/>
          </a:p>
          <a:p>
            <a:pPr lvl="1"/>
            <a:r>
              <a:rPr lang="en-US"/>
              <a:t>Secure Pork Supply: Currently wrapping up a series of workshops around the state to help producers learn the program and its benefits.</a:t>
            </a:r>
            <a:endParaRPr lang="en-US" dirty="0"/>
          </a:p>
          <a:p>
            <a:pPr lvl="1"/>
            <a:r>
              <a:rPr lang="en-US"/>
              <a:t>Secure Milk Supply: Actively working on the Minnesota plan with the Minnesota Department of Agriculture and dairy industry.</a:t>
            </a:r>
            <a:endParaRPr lang="en-US" dirty="0"/>
          </a:p>
          <a:p>
            <a:pPr lvl="1"/>
            <a:r>
              <a:rPr lang="en-US"/>
              <a:t>Secure Beef Supply: Efforts underway to engage producers through meetings.</a:t>
            </a:r>
            <a:endParaRPr lang="en-US" dirty="0"/>
          </a:p>
          <a:p>
            <a:pPr lvl="1"/>
            <a:r>
              <a:rPr lang="en-US"/>
              <a:t>Secure Poultry Supply: Active plan in place with demonstrated benefits for producers shown during poultry disease outbreaks.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0B7-1F98-4F9A-B8B6-CDC065590CD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Healthy animals </a:t>
            </a:r>
            <a:r>
              <a:rPr lang="en-US" dirty="0" smtClean="0"/>
              <a:t>for healthy people and communities | mn.gov/bah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75847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d847275-e543-44c8-805a-b09db5df639c">23H7EKTQARA7-290582709-244</_dlc_DocId>
    <_dlc_DocIdUrl xmlns="2d847275-e543-44c8-805a-b09db5df639c">
      <Url>https://mn365.sharepoint.com/sites/BAH/bahcommunications/_layouts/15/DocIdRedir.aspx?ID=23H7EKTQARA7-290582709-244</Url>
      <Description>23H7EKTQARA7-290582709-244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munications" ma:contentTypeID="0x01010030BB99CFB72AE345BDBEC718E0A6C277008C875CCB5DAE824089164677D2C68830" ma:contentTypeVersion="1" ma:contentTypeDescription="Communication files." ma:contentTypeScope="" ma:versionID="a4360c58ec83faedb03a77a06b1aaa83">
  <xsd:schema xmlns:xsd="http://www.w3.org/2001/XMLSchema" xmlns:xs="http://www.w3.org/2001/XMLSchema" xmlns:p="http://schemas.microsoft.com/office/2006/metadata/properties" xmlns:ns2="2d847275-e543-44c8-805a-b09db5df639c" targetNamespace="http://schemas.microsoft.com/office/2006/metadata/properties" ma:root="true" ma:fieldsID="1c9c6043c99e7b29bfc7f43eedc494e8" ns2:_="">
    <xsd:import namespace="2d847275-e543-44c8-805a-b09db5df63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7275-e543-44c8-805a-b09db5df63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infopath/2007/PartnerControls"/>
    <ds:schemaRef ds:uri="2d847275-e543-44c8-805a-b09db5df639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55181-CBEC-4910-B101-0ADC7BC8C5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D3A159-4B61-47F2-9BFF-69747B9C0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47275-e543-44c8-805a-b09db5df6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16164</TotalTime>
  <Words>578</Words>
  <Application>Microsoft Office PowerPoint</Application>
  <PresentationFormat>Widescreen</PresentationFormat>
  <Paragraphs>122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NeueHaasGroteskText Std</vt:lpstr>
      <vt:lpstr>MN.IT</vt:lpstr>
      <vt:lpstr>Agency Overview and Budget</vt:lpstr>
      <vt:lpstr>History</vt:lpstr>
      <vt:lpstr>Board Members</vt:lpstr>
      <vt:lpstr>Organizational Chart</vt:lpstr>
      <vt:lpstr>In-State Testing</vt:lpstr>
      <vt:lpstr>Detect, Control, Eradicate</vt:lpstr>
      <vt:lpstr>Import Standards and Animal Movement</vt:lpstr>
      <vt:lpstr>Emergency Planning and Preparedness</vt:lpstr>
      <vt:lpstr>Secure Supply Plans</vt:lpstr>
      <vt:lpstr>Current Events </vt:lpstr>
      <vt:lpstr>African Swine Fever</vt:lpstr>
      <vt:lpstr>Farmed Cervid Program</vt:lpstr>
      <vt:lpstr>Regulations for the program</vt:lpstr>
      <vt:lpstr>Mandatory CWD Surveillance</vt:lpstr>
      <vt:lpstr>Board of Animal Health's Proposed Budget  FY20 Expenses in the Budget Planning &amp; Analysis System (BPAS)--$6,346,000</vt:lpstr>
      <vt:lpstr>Board of Animal Health's Proposed Budget  FY21 Expenses in the Budget Planning &amp; Analysis System (BPAS)--$6,124,000</vt:lpstr>
      <vt:lpstr>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Crusan, Michael</dc:creator>
  <cp:keywords>PowerPoint, Template</cp:keywords>
  <dc:description>Version 1.1, Released 8-2016</dc:description>
  <cp:lastModifiedBy>DFLUser</cp:lastModifiedBy>
  <cp:revision>655</cp:revision>
  <dcterms:created xsi:type="dcterms:W3CDTF">2016-01-06T16:54:03Z</dcterms:created>
  <dcterms:modified xsi:type="dcterms:W3CDTF">2019-01-29T11:32:38Z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0x01010030BB99CFB72AE345BDBEC718E0A6C277008C875CCB5DAE824089164677D2C68830</vt:lpwstr>
  </property>
  <property fmtid="{D5CDD505-2E9C-101B-9397-08002B2CF9AE}" pid="3" name="AuthorIds_UIVersion_512">
    <vt:lpwstr>41</vt:lpwstr>
  </property>
  <property fmtid="{D5CDD505-2E9C-101B-9397-08002B2CF9AE}" pid="4" name="SharedWithUsers">
    <vt:lpwstr>47;#Grelson, Morgan (BAH);#45;#Crider, Erin (BAH);#106;#Thompson, Beth (BAH);#138;#Glaser, Linda (BAH);#104;#Lauer, Dale (BAH)</vt:lpwstr>
  </property>
  <property fmtid="{D5CDD505-2E9C-101B-9397-08002B2CF9AE}" pid="5" name="_dlc_DocIdItemGuid">
    <vt:lpwstr>58bace28-0b00-4a8f-95c0-f61cddd7f174</vt:lpwstr>
  </property>
  <property fmtid="{D5CDD505-2E9C-101B-9397-08002B2CF9AE}" pid="6" name="AuthorIds_UIVersion_6656">
    <vt:lpwstr>47</vt:lpwstr>
  </property>
</Properties>
</file>