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3"/>
  </p:notesMasterIdLst>
  <p:handoutMasterIdLst>
    <p:handoutMasterId r:id="rId24"/>
  </p:handoutMasterIdLst>
  <p:sldIdLst>
    <p:sldId id="574" r:id="rId5"/>
    <p:sldId id="573" r:id="rId6"/>
    <p:sldId id="576" r:id="rId7"/>
    <p:sldId id="577" r:id="rId8"/>
    <p:sldId id="578" r:id="rId9"/>
    <p:sldId id="579" r:id="rId10"/>
    <p:sldId id="561" r:id="rId11"/>
    <p:sldId id="575" r:id="rId12"/>
    <p:sldId id="568" r:id="rId13"/>
    <p:sldId id="571" r:id="rId14"/>
    <p:sldId id="572" r:id="rId15"/>
    <p:sldId id="570" r:id="rId16"/>
    <p:sldId id="569" r:id="rId17"/>
    <p:sldId id="564" r:id="rId18"/>
    <p:sldId id="566" r:id="rId19"/>
    <p:sldId id="580" r:id="rId20"/>
    <p:sldId id="581" r:id="rId21"/>
    <p:sldId id="582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738"/>
    <a:srgbClr val="E8E8E8"/>
    <a:srgbClr val="000000"/>
    <a:srgbClr val="003865"/>
    <a:srgbClr val="78BE21"/>
    <a:srgbClr val="0D0D0D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0023" autoAdjust="0"/>
  </p:normalViewPr>
  <p:slideViewPr>
    <p:cSldViewPr snapToGrid="0">
      <p:cViewPr varScale="1">
        <p:scale>
          <a:sx n="82" d="100"/>
          <a:sy n="82" d="100"/>
        </p:scale>
        <p:origin x="9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1/22/2019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53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30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5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Minnesota</a:t>
            </a:r>
            <a:r>
              <a:rPr lang="en-US" baseline="0" dirty="0" smtClean="0"/>
              <a:t> is losing hundreds of thousands of protected acres due to expiring federal Conservation Reserve Program acres.  The MN CREP will help slow that loss but there are still a lot of acres that will no longer be protected.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2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9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7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+mn-lt"/>
              </a:rPr>
              <a:t>Transition</a:t>
            </a:r>
            <a:r>
              <a:rPr lang="en-US" sz="1400" baseline="0" dirty="0" smtClean="0">
                <a:latin typeface="+mn-lt"/>
              </a:rPr>
              <a:t> into talking about how CRP works.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+mn-lt"/>
              </a:rPr>
              <a:t>Largest conservation program in the 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+mn-lt"/>
              </a:rPr>
              <a:t>Size of program has varied from approx. 38 m acres (max) to current 24 m acres  (nationally)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3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+mn-lt"/>
              </a:rPr>
              <a:t>HOW CREP works. (</a:t>
            </a:r>
            <a:r>
              <a:rPr lang="en-US" sz="1400" baseline="0" dirty="0" smtClean="0">
                <a:latin typeface="+mn-lt"/>
              </a:rPr>
              <a:t>state vs. federal payments support).</a:t>
            </a:r>
          </a:p>
          <a:p>
            <a:endParaRPr lang="en-US" sz="1400" baseline="0" dirty="0" smtClean="0">
              <a:latin typeface="+mn-lt"/>
            </a:endParaRPr>
          </a:p>
          <a:p>
            <a:r>
              <a:rPr lang="en-US" sz="1400" baseline="0" dirty="0" smtClean="0">
                <a:latin typeface="+mn-lt"/>
              </a:rPr>
              <a:t>We’ll start with the federal – their resources cover primary landowner payments (and restoration payments</a:t>
            </a:r>
          </a:p>
          <a:p>
            <a:r>
              <a:rPr lang="en-US" sz="1400" baseline="0" dirty="0" smtClean="0">
                <a:latin typeface="+mn-lt"/>
              </a:rPr>
              <a:t>State is responsible for (read slide)</a:t>
            </a:r>
          </a:p>
          <a:p>
            <a:endParaRPr lang="en-US" sz="1400" baseline="0" dirty="0" smtClean="0">
              <a:latin typeface="+mn-lt"/>
            </a:endParaRPr>
          </a:p>
          <a:p>
            <a:r>
              <a:rPr lang="en-US" sz="1400" baseline="0" dirty="0" smtClean="0">
                <a:latin typeface="+mn-lt"/>
              </a:rPr>
              <a:t>That means, if we look at it as a big bucket, pour in the state contribution; pour in the federal contribution – the state contributes more of certain things – but the two can’t exist independently without each other</a:t>
            </a:r>
          </a:p>
          <a:p>
            <a:endParaRPr lang="en-US" sz="14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3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0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5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2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746254"/>
            <a:ext cx="5447246" cy="8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947868"/>
            <a:ext cx="2968836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632310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</a:t>
            </a:r>
            <a:r>
              <a:rPr lang="en-US" smtClean="0"/>
              <a:t>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</a:t>
            </a:r>
            <a:r>
              <a:rPr lang="en-US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632310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675342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1/22/2019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Federal Shutdown Impacts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Angie Becker Kudelka, Assistant Director</a:t>
            </a:r>
            <a:endParaRPr lang="en-US" dirty="0"/>
          </a:p>
          <a:p>
            <a:r>
              <a:rPr lang="en-US" dirty="0" smtClean="0"/>
              <a:t>January 22,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1" y="6004431"/>
            <a:ext cx="2547948" cy="4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- Minnesota CREP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76800" y="2328111"/>
            <a:ext cx="6477000" cy="35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800" dirty="0" err="1" smtClean="0">
                <a:solidFill>
                  <a:schemeClr val="accent1"/>
                </a:solidFill>
                <a:latin typeface="Calibri" pitchFamily="34" charset="0"/>
              </a:rPr>
              <a:t>ReInvest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</a:rPr>
              <a:t> in Minnesota (RIM) Reserve</a:t>
            </a:r>
          </a:p>
          <a:p>
            <a:pPr lvl="1"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State program - authority MS103F.515</a:t>
            </a:r>
          </a:p>
          <a:p>
            <a:pPr lvl="1"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Established: 1986</a:t>
            </a:r>
          </a:p>
          <a:p>
            <a:pPr lvl="1"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Voluntary perpetual protection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735666"/>
            <a:ext cx="3232150" cy="43095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5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- Minnesota CREP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93890"/>
            <a:ext cx="4749310" cy="3188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40" y="1989053"/>
            <a:ext cx="2190979" cy="14867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0" y="2421478"/>
            <a:ext cx="553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Conservation Reserve Program (CRP)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Federal program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Established in 1985 (and reauthorized since)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10-15 year contract</a:t>
            </a:r>
            <a:r>
              <a:rPr lang="en-US" sz="2800" dirty="0" smtClean="0">
                <a:solidFill>
                  <a:schemeClr val="accent1"/>
                </a:solidFill>
              </a:rPr>
              <a:t>s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CREP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3" y="1261581"/>
            <a:ext cx="2181229" cy="2181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724045"/>
            <a:ext cx="1834015" cy="125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85" y="4077135"/>
            <a:ext cx="3040590" cy="22792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2610223" y="2725018"/>
            <a:ext cx="1736459" cy="1314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586662" y="2781733"/>
            <a:ext cx="1657351" cy="12573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64245" y="3574258"/>
            <a:ext cx="34017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Landowner payments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Practice payments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393" y="3568868"/>
            <a:ext cx="350837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Landowner payments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Practice payments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Technical assistance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Easement acquisition/ engineering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Easement </a:t>
            </a:r>
            <a:r>
              <a:rPr lang="en-US" sz="2400" dirty="0" err="1" smtClean="0"/>
              <a:t>roundouts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298854">
            <a:off x="3111720" y="2825996"/>
            <a:ext cx="733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RIM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 rot="19172910">
            <a:off x="8102451" y="2769853"/>
            <a:ext cx="733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456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Minnesotans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00" y="1325561"/>
            <a:ext cx="6972300" cy="5602427"/>
          </a:xfrm>
          <a:prstGeom prst="rect">
            <a:avLst/>
          </a:prstGeom>
        </p:spPr>
      </p:pic>
      <p:pic>
        <p:nvPicPr>
          <p:cNvPr id="6" name="Picture 5" descr="W:\WetlandMonitoring\GeneralInformation\Photos\Community\Wetland\Marsh or Open\OPEN Brown EWRP 4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8"/>
          <a:stretch/>
        </p:blipFill>
        <p:spPr bwMode="auto">
          <a:xfrm>
            <a:off x="3689350" y="1325562"/>
            <a:ext cx="5124450" cy="558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28102" y="1808843"/>
            <a:ext cx="31623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Keeps soil on the land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Provides places to temporarily store water</a:t>
            </a:r>
            <a:endParaRPr lang="en-US" sz="24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Protects vulnerable drinking water</a:t>
            </a:r>
            <a:endParaRPr lang="en-US" sz="2400" dirty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Enhances grasslands and wetlands for habitat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0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CREP applicants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5" t="31152" r="10889" b="25702"/>
          <a:stretch>
            <a:fillRect/>
          </a:stretch>
        </p:blipFill>
        <p:spPr bwMode="auto">
          <a:xfrm>
            <a:off x="0" y="1337538"/>
            <a:ext cx="5778500" cy="5528166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31001" y="2990494"/>
            <a:ext cx="5168900" cy="398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“In addition to enjoying the habitat benefits, it also made sense for us financially. We really like that the payment was spread out over 15 years compared to a onetime payment.”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CREP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100" y="1339275"/>
            <a:ext cx="7430700" cy="5569525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7813" r="4111" b="14458"/>
          <a:stretch>
            <a:fillRect/>
          </a:stretch>
        </p:blipFill>
        <p:spPr bwMode="auto">
          <a:xfrm>
            <a:off x="5722813" y="1339275"/>
            <a:ext cx="7262264" cy="5569525"/>
          </a:xfrm>
          <a:prstGeom prst="rect">
            <a:avLst/>
          </a:prstGeom>
          <a:noFill/>
          <a:ln>
            <a:noFill/>
          </a:ln>
          <a:effectLst>
            <a:outerShdw blurRad="63500" sx="101999" sy="101999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3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CREP Results to Date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152240"/>
            <a:ext cx="3762483" cy="366414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53168"/>
              </p:ext>
            </p:extLst>
          </p:nvPr>
        </p:nvGraphicFramePr>
        <p:xfrm>
          <a:off x="5374434" y="2920482"/>
          <a:ext cx="5579705" cy="212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736"/>
                <a:gridCol w="1673565"/>
                <a:gridCol w="2043404"/>
              </a:tblGrid>
              <a:tr h="73481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Submitted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Funded</a:t>
                      </a:r>
                      <a:endParaRPr lang="en-US" sz="2400" dirty="0"/>
                    </a:p>
                  </a:txBody>
                  <a:tcPr anchor="ctr"/>
                </a:tc>
              </a:tr>
              <a:tr h="6962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Acres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13,856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12,441</a:t>
                      </a:r>
                      <a:endParaRPr lang="en-US" sz="2400" dirty="0"/>
                    </a:p>
                  </a:txBody>
                  <a:tcPr anchor="ctr"/>
                </a:tc>
              </a:tr>
              <a:tr h="6962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Investment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$117M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$104M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CREP Status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152240"/>
            <a:ext cx="3762483" cy="3664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0658" y="2031428"/>
            <a:ext cx="6442241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August 17, 2018		Processing hold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September 30, 2018		Farm Bill hold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December 20, 2018		Farm Bill signed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December 22, 2018 		Shutdown</a:t>
            </a:r>
            <a:endParaRPr lang="en-US" sz="2400" dirty="0"/>
          </a:p>
          <a:p>
            <a:pPr>
              <a:spcAft>
                <a:spcPts val="1000"/>
              </a:spcAft>
            </a:pPr>
            <a:r>
              <a:rPr lang="en-US" sz="2400" dirty="0" smtClean="0"/>
              <a:t>January 22</a:t>
            </a:r>
            <a:r>
              <a:rPr lang="en-US" sz="2400" dirty="0" smtClean="0"/>
              <a:t>, 2019</a:t>
            </a:r>
            <a:r>
              <a:rPr lang="en-US" sz="2400" dirty="0" smtClean="0"/>
              <a:t>		Shutdown continues</a:t>
            </a:r>
            <a:endParaRPr lang="en-US" sz="2400" dirty="0"/>
          </a:p>
          <a:p>
            <a:pPr>
              <a:spcAft>
                <a:spcPts val="1000"/>
              </a:spcAft>
            </a:pPr>
            <a:endParaRPr lang="en-US" sz="2400" dirty="0" smtClean="0"/>
          </a:p>
          <a:p>
            <a:pPr lvl="4">
              <a:spcAft>
                <a:spcPts val="10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5 months – no sign-ups</a:t>
            </a:r>
          </a:p>
          <a:p>
            <a:pPr lvl="4">
              <a:spcAft>
                <a:spcPts val="10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Lost momentum</a:t>
            </a:r>
          </a:p>
          <a:p>
            <a:pPr lvl="4">
              <a:spcAft>
                <a:spcPts val="1000"/>
              </a:spcAft>
            </a:pPr>
            <a:r>
              <a:rPr lang="en-US" sz="2200" dirty="0" smtClean="0">
                <a:solidFill>
                  <a:schemeClr val="tx2"/>
                </a:solidFill>
              </a:rPr>
              <a:t>More lag time anticipated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89" y="3137466"/>
            <a:ext cx="9719113" cy="17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Federal 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2"/>
                </a:solidFill>
              </a:rPr>
              <a:t>BWSR partnerships</a:t>
            </a:r>
            <a:r>
              <a:rPr lang="en-US" dirty="0" smtClean="0"/>
              <a:t>:</a:t>
            </a:r>
          </a:p>
          <a:p>
            <a:pPr marL="914400" lvl="2" indent="0">
              <a:buNone/>
            </a:pPr>
            <a:r>
              <a:rPr lang="en-US" sz="2400" dirty="0" smtClean="0"/>
              <a:t>United </a:t>
            </a:r>
            <a:r>
              <a:rPr lang="en-US" sz="2400" dirty="0"/>
              <a:t>States Army Corps of Engineers</a:t>
            </a:r>
          </a:p>
          <a:p>
            <a:pPr marL="914400" lvl="2" indent="0">
              <a:buNone/>
            </a:pPr>
            <a:r>
              <a:rPr lang="en-US" sz="2400" dirty="0" smtClean="0"/>
              <a:t>United States Department of Agriculture</a:t>
            </a:r>
          </a:p>
          <a:p>
            <a:pPr lvl="4"/>
            <a:r>
              <a:rPr lang="en-US" sz="2000" dirty="0" smtClean="0"/>
              <a:t>Natural Resources Conservation Service (NRCS)</a:t>
            </a:r>
          </a:p>
          <a:p>
            <a:pPr lvl="4">
              <a:spcAft>
                <a:spcPts val="1800"/>
              </a:spcAft>
            </a:pPr>
            <a:r>
              <a:rPr lang="en-US" sz="2000" dirty="0" smtClean="0"/>
              <a:t>Farm Service Agency (FSA)</a:t>
            </a:r>
            <a:endParaRPr lang="en-US" sz="2000" dirty="0"/>
          </a:p>
          <a:p>
            <a:pPr marL="914400" lvl="2" indent="0">
              <a:spcAft>
                <a:spcPts val="1800"/>
              </a:spcAft>
              <a:buNone/>
            </a:pPr>
            <a:r>
              <a:rPr lang="en-US" sz="2400" dirty="0"/>
              <a:t>United States </a:t>
            </a:r>
            <a:r>
              <a:rPr lang="en-US" sz="2400" dirty="0" smtClean="0"/>
              <a:t>Environmental Protection Agency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0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 - NRCS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179"/>
            <a:ext cx="10515600" cy="42037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 Regional Program (RCPP) Grants from NRCS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Still operating as of January 22, 2019</a:t>
            </a:r>
          </a:p>
          <a:p>
            <a:pPr marL="1371600" lvl="2" indent="-457200">
              <a:buAutoNum type="arabicPeriod"/>
            </a:pPr>
            <a:r>
              <a:rPr lang="en-US" sz="2100" dirty="0" smtClean="0"/>
              <a:t>Small Feedlots Grant in SE MN</a:t>
            </a:r>
          </a:p>
          <a:p>
            <a:pPr marL="1371600" lvl="2" indent="-457200">
              <a:buAutoNum type="arabicPeriod"/>
            </a:pPr>
            <a:r>
              <a:rPr lang="en-US" sz="2100" dirty="0" smtClean="0"/>
              <a:t>Project dollars to Landowners in 5 watersheds (EQIP)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 - NRCS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179"/>
            <a:ext cx="10515600" cy="42037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Program Agreements with NRCS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Still operating as of January 22, 2019</a:t>
            </a:r>
          </a:p>
          <a:p>
            <a:pPr marL="1371600" lvl="2" indent="-457200">
              <a:buAutoNum type="arabicPeriod"/>
            </a:pPr>
            <a:r>
              <a:rPr lang="en-US" sz="2100" dirty="0" smtClean="0"/>
              <a:t>Conservation Planning program in 7 watersheds</a:t>
            </a:r>
          </a:p>
          <a:p>
            <a:pPr marL="1371600" lvl="2" indent="-457200">
              <a:buAutoNum type="arabicPeriod"/>
            </a:pPr>
            <a:r>
              <a:rPr lang="en-US" sz="2100" dirty="0" smtClean="0"/>
              <a:t>Technical Training and Certification Program statewide</a:t>
            </a:r>
          </a:p>
          <a:p>
            <a:pPr marL="1371600" lvl="2" indent="-457200">
              <a:buAutoNum type="arabicPeriod"/>
            </a:pPr>
            <a:r>
              <a:rPr lang="en-US" sz="2100" dirty="0" smtClean="0"/>
              <a:t>Small communications project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0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179"/>
            <a:ext cx="10515600" cy="42037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Projects with EPA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Not in operations</a:t>
            </a:r>
          </a:p>
          <a:p>
            <a:pPr marL="1371600" lvl="2" indent="-457200">
              <a:buAutoNum type="arabicPeriod"/>
            </a:pPr>
            <a:r>
              <a:rPr lang="en-US" sz="2100" dirty="0" smtClean="0"/>
              <a:t>Functional Stream Assessment in NE  -- on hold</a:t>
            </a:r>
          </a:p>
          <a:p>
            <a:pPr marL="1371600" lvl="2" indent="-457200">
              <a:buAutoNum type="arabicPeriod"/>
            </a:pPr>
            <a:r>
              <a:rPr lang="en-US" sz="2100" dirty="0" smtClean="0"/>
              <a:t>Wetland Banking Review oversight – on hold (but smaller risk)</a:t>
            </a:r>
          </a:p>
          <a:p>
            <a:pPr marL="1371600" lvl="2" indent="-457200">
              <a:buAutoNum type="arabicPeriod"/>
            </a:pPr>
            <a:r>
              <a:rPr lang="en-US" sz="2100" dirty="0" smtClean="0"/>
              <a:t>Long-term monitoring study – working with resources; cannot invoice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0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 - 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179"/>
            <a:ext cx="10515600" cy="42037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 Project Agreement with FSA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Not in operations</a:t>
            </a:r>
          </a:p>
          <a:p>
            <a:pPr marL="1371600" lvl="2" indent="-457200">
              <a:buAutoNum type="arabicPeriod"/>
            </a:pPr>
            <a:r>
              <a:rPr lang="en-US" sz="2100" dirty="0" smtClean="0"/>
              <a:t>MN CREP on hold since August 17.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8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CREP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152240"/>
            <a:ext cx="3762483" cy="3664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74" y="1618248"/>
            <a:ext cx="6249267" cy="4686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3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CREP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732482" y="1795080"/>
          <a:ext cx="6727035" cy="4352542"/>
        </p:xfrm>
        <a:graphic>
          <a:graphicData uri="http://schemas.openxmlformats.org/drawingml/2006/table">
            <a:tbl>
              <a:tblPr/>
              <a:tblGrid>
                <a:gridCol w="4608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8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7631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3300" b="1" kern="1400">
                          <a:ln>
                            <a:noFill/>
                          </a:ln>
                          <a:solidFill>
                            <a:srgbClr val="F4CF70"/>
                          </a:solidFill>
                          <a:effectLst/>
                          <a:latin typeface="Calibri" panose="020F0502020204030204" pitchFamily="34" charset="0"/>
                        </a:rPr>
                        <a:t>Minnesota CRP Status</a:t>
                      </a:r>
                      <a:endParaRPr lang="en-US" sz="2900" b="1" kern="1400">
                        <a:ln>
                          <a:noFill/>
                        </a:ln>
                        <a:solidFill>
                          <a:srgbClr val="F4CF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449" marR="161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46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2193">
                <a:tc>
                  <a:txBody>
                    <a:bodyPr/>
                    <a:lstStyle/>
                    <a:p>
                      <a:pPr marL="54610" marR="0" indent="0" algn="ctr" rtl="0">
                        <a:lnSpc>
                          <a:spcPct val="119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Acres expiring                          over next 5 years</a:t>
                      </a:r>
                      <a:endParaRPr lang="en-US" sz="2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449" marR="161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D5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- 598,000</a:t>
                      </a:r>
                      <a:endParaRPr lang="en-US" sz="2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449" marR="161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6735">
                <a:tc>
                  <a:txBody>
                    <a:bodyPr/>
                    <a:lstStyle/>
                    <a:p>
                      <a:pPr marL="5715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acres retained  based on recent average</a:t>
                      </a:r>
                    </a:p>
                  </a:txBody>
                  <a:tcPr marL="161449" marR="161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D5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6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+ 299,000</a:t>
                      </a:r>
                    </a:p>
                  </a:txBody>
                  <a:tcPr marL="161449" marR="161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4820">
                <a:tc>
                  <a:txBody>
                    <a:bodyPr/>
                    <a:lstStyle/>
                    <a:p>
                      <a:pPr marL="5715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 CREP</a:t>
                      </a:r>
                      <a:endParaRPr lang="en-US" sz="2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449" marR="161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D5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600" b="1" kern="14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  60,000</a:t>
                      </a:r>
                      <a:endParaRPr lang="en-US" sz="2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449" marR="161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1163">
                <a:tc>
                  <a:txBody>
                    <a:bodyPr/>
                    <a:lstStyle/>
                    <a:p>
                      <a:pPr marL="54610" marR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net loss of acres*</a:t>
                      </a:r>
                      <a:endParaRPr lang="en-US" sz="26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449" marR="161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D5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- 239,000</a:t>
                      </a:r>
                      <a:endParaRPr lang="en-US" sz="2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449" marR="1614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286305" y="6216113"/>
            <a:ext cx="1295400" cy="140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2015 - 2019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CREP Scope</a:t>
            </a:r>
            <a:endParaRPr lang="en-US" dirty="0"/>
          </a:p>
        </p:txBody>
      </p:sp>
      <p:pic>
        <p:nvPicPr>
          <p:cNvPr id="1026" name="Picture 2" descr="BWSR_CREPMap_I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95" y="1790699"/>
            <a:ext cx="4061614" cy="46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500948" y="1984032"/>
            <a:ext cx="6011496" cy="44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60,000 acres</a:t>
            </a: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Voluntary </a:t>
            </a:r>
            <a:r>
              <a:rPr lang="en-US" altLang="en-US" sz="2400" dirty="0" smtClean="0">
                <a:solidFill>
                  <a:schemeClr val="tx2"/>
                </a:solidFill>
              </a:rPr>
              <a:t>approach </a:t>
            </a:r>
          </a:p>
          <a:p>
            <a:pPr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tx2"/>
                </a:solidFill>
              </a:rPr>
              <a:t>	</a:t>
            </a:r>
            <a:r>
              <a:rPr lang="en-US" altLang="en-US" sz="2400" dirty="0" smtClean="0">
                <a:solidFill>
                  <a:schemeClr val="tx2"/>
                </a:solidFill>
              </a:rPr>
              <a:t>+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env</a:t>
            </a:r>
            <a:r>
              <a:rPr lang="en-US" altLang="en-US" sz="2400" dirty="0" smtClean="0">
                <a:solidFill>
                  <a:schemeClr val="tx2"/>
                </a:solidFill>
              </a:rPr>
              <a:t> sensitive land</a:t>
            </a:r>
          </a:p>
          <a:p>
            <a:pPr eaLnBrk="0" fontAlgn="base" hangingPunct="0"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chemeClr val="tx2"/>
                </a:solidFill>
              </a:rPr>
              <a:t>	</a:t>
            </a:r>
            <a:r>
              <a:rPr lang="en-US" altLang="en-US" sz="2400" dirty="0" smtClean="0">
                <a:solidFill>
                  <a:schemeClr val="tx2"/>
                </a:solidFill>
              </a:rPr>
              <a:t>+ permanent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Targeted: 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	buffers, 	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	wetlands,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	wellhead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prtection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drinking water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C9447E-F997-462B-B617-BE5B3B6BA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6A1386-9537-4EA6-B9A3-FB7D154FAC23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17742</TotalTime>
  <Words>545</Words>
  <Application>Microsoft Office PowerPoint</Application>
  <PresentationFormat>Widescreen</PresentationFormat>
  <Paragraphs>133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NeueHaasGroteskText Std</vt:lpstr>
      <vt:lpstr>MN.IT</vt:lpstr>
      <vt:lpstr>Federal Shutdown Impacts</vt:lpstr>
      <vt:lpstr>Scope of Federal Shutdown</vt:lpstr>
      <vt:lpstr>USDA - NRCS</vt:lpstr>
      <vt:lpstr>USDA - NRCS</vt:lpstr>
      <vt:lpstr>USEPA</vt:lpstr>
      <vt:lpstr>USDA - FSA</vt:lpstr>
      <vt:lpstr>Minnesota CREP</vt:lpstr>
      <vt:lpstr>Minnesota CREP</vt:lpstr>
      <vt:lpstr>CREP Scope</vt:lpstr>
      <vt:lpstr>State - Minnesota CREP</vt:lpstr>
      <vt:lpstr>Federal - Minnesota CREP</vt:lpstr>
      <vt:lpstr>Minnesota CREP</vt:lpstr>
      <vt:lpstr>Benefits to Minnesotans</vt:lpstr>
      <vt:lpstr>Minnesota CREP applicants</vt:lpstr>
      <vt:lpstr>Minnesota CREP</vt:lpstr>
      <vt:lpstr>Minnesota CREP Results to Date</vt:lpstr>
      <vt:lpstr>Minnesota CREP Status </vt:lpstr>
      <vt:lpstr>PowerPoint Presentation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Haga, Celi (BWSR)</cp:lastModifiedBy>
  <cp:revision>743</cp:revision>
  <cp:lastPrinted>2019-01-22T16:38:51Z</cp:lastPrinted>
  <dcterms:created xsi:type="dcterms:W3CDTF">2016-01-06T16:54:03Z</dcterms:created>
  <dcterms:modified xsi:type="dcterms:W3CDTF">2019-01-22T16:53:14Z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