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806" r:id="rId4"/>
  </p:sldMasterIdLst>
  <p:notesMasterIdLst>
    <p:notesMasterId r:id="rId23"/>
  </p:notesMasterIdLst>
  <p:handoutMasterIdLst>
    <p:handoutMasterId r:id="rId24"/>
  </p:handoutMasterIdLst>
  <p:sldIdLst>
    <p:sldId id="391" r:id="rId5"/>
    <p:sldId id="320" r:id="rId6"/>
    <p:sldId id="321" r:id="rId7"/>
    <p:sldId id="392" r:id="rId8"/>
    <p:sldId id="393" r:id="rId9"/>
    <p:sldId id="394" r:id="rId10"/>
    <p:sldId id="395" r:id="rId11"/>
    <p:sldId id="396" r:id="rId12"/>
    <p:sldId id="397" r:id="rId13"/>
    <p:sldId id="398" r:id="rId14"/>
    <p:sldId id="399" r:id="rId15"/>
    <p:sldId id="400" r:id="rId16"/>
    <p:sldId id="331" r:id="rId17"/>
    <p:sldId id="332" r:id="rId18"/>
    <p:sldId id="402" r:id="rId19"/>
    <p:sldId id="403" r:id="rId20"/>
    <p:sldId id="401" r:id="rId21"/>
    <p:sldId id="284" r:id="rId2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978DC83-A1F9-46A7-838A-A04987338196}">
          <p14:sldIdLst>
            <p14:sldId id="391"/>
            <p14:sldId id="320"/>
            <p14:sldId id="321"/>
            <p14:sldId id="392"/>
            <p14:sldId id="393"/>
            <p14:sldId id="394"/>
            <p14:sldId id="395"/>
            <p14:sldId id="396"/>
            <p14:sldId id="397"/>
            <p14:sldId id="398"/>
            <p14:sldId id="399"/>
            <p14:sldId id="400"/>
            <p14:sldId id="331"/>
            <p14:sldId id="332"/>
            <p14:sldId id="402"/>
            <p14:sldId id="403"/>
            <p14:sldId id="401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60811" autoAdjust="0"/>
  </p:normalViewPr>
  <p:slideViewPr>
    <p:cSldViewPr>
      <p:cViewPr varScale="1">
        <p:scale>
          <a:sx n="60" d="100"/>
          <a:sy n="60" d="100"/>
        </p:scale>
        <p:origin x="187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7BD831E-C877-431A-A5C4-CC236849AF9E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BE7BAA5-CB40-450B-BE1A-53371F08A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05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B2E371C-98D9-49AD-86E8-66869DB9A4CA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418637B-4B59-450C-9A68-A91741CD6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14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8637B-4B59-450C-9A68-A91741CD6F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81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8637B-4B59-450C-9A68-A91741CD6F7C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154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8637B-4B59-450C-9A68-A91741CD6F7C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967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8637B-4B59-450C-9A68-A91741CD6F7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2313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8637B-4B59-450C-9A68-A91741CD6F7C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440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8637B-4B59-450C-9A68-A91741CD6F7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6637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8637B-4B59-450C-9A68-A91741CD6F7C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5547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8637B-4B59-450C-9A68-A91741CD6F7C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0975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8637B-4B59-450C-9A68-A91741CD6F7C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8160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8637B-4B59-450C-9A68-A91741CD6F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725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8637B-4B59-450C-9A68-A91741CD6F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40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8637B-4B59-450C-9A68-A91741CD6F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67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8637B-4B59-450C-9A68-A91741CD6F7C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821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8637B-4B59-450C-9A68-A91741CD6F7C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350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8637B-4B59-450C-9A68-A91741CD6F7C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027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8637B-4B59-450C-9A68-A91741CD6F7C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147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8637B-4B59-450C-9A68-A91741CD6F7C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498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8637B-4B59-450C-9A68-A91741CD6F7C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299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09800"/>
            <a:ext cx="7772400" cy="123825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1143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3835400" y="15240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Emergency Management Training Center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485900" y="4876800"/>
            <a:ext cx="6210300" cy="38100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Instructors and date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09600" y="304800"/>
            <a:ext cx="7924800" cy="1752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13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D0F10D-7695-4400-8CD1-EE6B8E1EC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675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D0F10D-7695-4400-8CD1-EE6B8E1EC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46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D0F10D-7695-4400-8CD1-EE6B8E1EC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103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09800"/>
            <a:ext cx="7772400" cy="123825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1143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3371850" y="1764268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Emergency Management Training Center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485900" y="4876800"/>
            <a:ext cx="6210300" cy="38100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Instructors and date</a:t>
            </a:r>
          </a:p>
        </p:txBody>
      </p:sp>
    </p:spTree>
    <p:extLst>
      <p:ext uri="{BB962C8B-B14F-4D97-AF65-F5344CB8AC3E}">
        <p14:creationId xmlns:p14="http://schemas.microsoft.com/office/powerpoint/2010/main" val="23082130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3352800" cy="838200"/>
          </a:xfrm>
          <a:solidFill>
            <a:schemeClr val="tx2">
              <a:lumMod val="60000"/>
              <a:lumOff val="40000"/>
              <a:alpha val="94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2606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810000" y="228600"/>
            <a:ext cx="4953000" cy="838200"/>
          </a:xfrm>
        </p:spPr>
        <p:txBody>
          <a:bodyPr>
            <a:norm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2438400" y="6324600"/>
            <a:ext cx="3581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Emergency Management Training Center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1032635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3352800" cy="838200"/>
          </a:xfrm>
          <a:solidFill>
            <a:schemeClr val="tx2">
              <a:lumMod val="60000"/>
              <a:lumOff val="40000"/>
              <a:alpha val="94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2606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810000" y="228600"/>
            <a:ext cx="4953000" cy="838200"/>
          </a:xfrm>
        </p:spPr>
        <p:txBody>
          <a:bodyPr>
            <a:norm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2438400" y="6324600"/>
            <a:ext cx="3581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Emergency Management Training Center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10326353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8DD5-D361-4CD6-9C05-8431B0ADC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75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8DD5-D361-4CD6-9C05-8431B0ADC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43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8DD5-D361-4CD6-9C05-8431B0ADC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677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8DD5-D361-4CD6-9C05-8431B0ADC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58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2819400" cy="838200"/>
          </a:xfrm>
          <a:solidFill>
            <a:schemeClr val="accent1">
              <a:lumMod val="75000"/>
              <a:alpha val="94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2606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429000" y="228600"/>
            <a:ext cx="5334000" cy="838200"/>
          </a:xfrm>
        </p:spPr>
        <p:txBody>
          <a:bodyPr anchor="ctr">
            <a:norm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57200" y="1219200"/>
            <a:ext cx="8305800" cy="0"/>
          </a:xfrm>
          <a:prstGeom prst="line">
            <a:avLst/>
          </a:prstGeom>
          <a:ln w="254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635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8DD5-D361-4CD6-9C05-8431B0ADC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152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8DD5-D361-4CD6-9C05-8431B0ADC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6001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8DD5-D361-4CD6-9C05-8431B0ADC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626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8DD5-D361-4CD6-9C05-8431B0ADC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6223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8DD5-D361-4CD6-9C05-8431B0ADC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6495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8DD5-D361-4CD6-9C05-8431B0ADC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0025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8DD5-D361-4CD6-9C05-8431B0ADC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826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09800"/>
            <a:ext cx="7772400" cy="123825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1143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2400"/>
            <a:ext cx="7315200" cy="182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 userDrawn="1"/>
        </p:nvSpPr>
        <p:spPr>
          <a:xfrm>
            <a:off x="3835400" y="15240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Emergency Management Training Center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485900" y="4876800"/>
            <a:ext cx="6210300" cy="38100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Instructors and date</a:t>
            </a:r>
          </a:p>
        </p:txBody>
      </p:sp>
    </p:spTree>
    <p:extLst>
      <p:ext uri="{BB962C8B-B14F-4D97-AF65-F5344CB8AC3E}">
        <p14:creationId xmlns:p14="http://schemas.microsoft.com/office/powerpoint/2010/main" val="23082130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3352800" cy="838200"/>
          </a:xfrm>
          <a:solidFill>
            <a:schemeClr val="tx2">
              <a:lumMod val="60000"/>
              <a:lumOff val="40000"/>
              <a:alpha val="94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2606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810000" y="228600"/>
            <a:ext cx="4953000" cy="838200"/>
          </a:xfrm>
        </p:spPr>
        <p:txBody>
          <a:bodyPr>
            <a:norm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2438400" y="6324600"/>
            <a:ext cx="3581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Emergency Management Training Center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10326353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3352800" cy="838200"/>
          </a:xfrm>
          <a:solidFill>
            <a:schemeClr val="tx2">
              <a:lumMod val="60000"/>
              <a:lumOff val="40000"/>
              <a:alpha val="94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2606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810000" y="228600"/>
            <a:ext cx="4953000" cy="838200"/>
          </a:xfrm>
        </p:spPr>
        <p:txBody>
          <a:bodyPr>
            <a:norm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2438400" y="6324600"/>
            <a:ext cx="3581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Emergency Management Training Center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1032635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D0F10D-7695-4400-8CD1-EE6B8E1EC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181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3352800" cy="838200"/>
          </a:xfrm>
          <a:solidFill>
            <a:schemeClr val="tx2">
              <a:lumMod val="60000"/>
              <a:lumOff val="40000"/>
              <a:alpha val="94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2606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810000" y="228600"/>
            <a:ext cx="4953000" cy="838200"/>
          </a:xfrm>
        </p:spPr>
        <p:txBody>
          <a:bodyPr>
            <a:norm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2438400" y="6324600"/>
            <a:ext cx="3581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Emergency Management Training Center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10326353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53EB9-18F4-4E21-B295-8E95459E3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468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53EB9-18F4-4E21-B295-8E95459E3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526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53EB9-18F4-4E21-B295-8E95459E3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67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53EB9-18F4-4E21-B295-8E95459E3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8930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53EB9-18F4-4E21-B295-8E95459E3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7009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53EB9-18F4-4E21-B295-8E95459E3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488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53EB9-18F4-4E21-B295-8E95459E3F9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09600" y="609600"/>
            <a:ext cx="2133600" cy="68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558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53EB9-18F4-4E21-B295-8E95459E3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686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53EB9-18F4-4E21-B295-8E95459E3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091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D0F10D-7695-4400-8CD1-EE6B8E1EC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6335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53EB9-18F4-4E21-B295-8E95459E3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640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53EB9-18F4-4E21-B295-8E95459E3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593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53EB9-18F4-4E21-B295-8E95459E3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3343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09800"/>
            <a:ext cx="7772400" cy="123825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1143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2400"/>
            <a:ext cx="7315200" cy="182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 userDrawn="1"/>
        </p:nvSpPr>
        <p:spPr>
          <a:xfrm>
            <a:off x="3835400" y="15240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Emergency Management Training Center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485900" y="4876800"/>
            <a:ext cx="6210300" cy="38100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Instructors and date</a:t>
            </a:r>
          </a:p>
        </p:txBody>
      </p:sp>
    </p:spTree>
    <p:extLst>
      <p:ext uri="{BB962C8B-B14F-4D97-AF65-F5344CB8AC3E}">
        <p14:creationId xmlns:p14="http://schemas.microsoft.com/office/powerpoint/2010/main" val="23082130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3352800" cy="838200"/>
          </a:xfrm>
          <a:solidFill>
            <a:schemeClr val="tx2">
              <a:lumMod val="60000"/>
              <a:lumOff val="40000"/>
              <a:alpha val="94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2606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810000" y="228600"/>
            <a:ext cx="4953000" cy="838200"/>
          </a:xfrm>
        </p:spPr>
        <p:txBody>
          <a:bodyPr>
            <a:norm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2438400" y="6324600"/>
            <a:ext cx="3581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Emergency Management Training Center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10326353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3352800" cy="838200"/>
          </a:xfrm>
          <a:solidFill>
            <a:schemeClr val="tx2">
              <a:lumMod val="60000"/>
              <a:lumOff val="40000"/>
              <a:alpha val="94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2606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810000" y="228600"/>
            <a:ext cx="4953000" cy="838200"/>
          </a:xfrm>
        </p:spPr>
        <p:txBody>
          <a:bodyPr>
            <a:norm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2438400" y="6324600"/>
            <a:ext cx="3581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Emergency Management Training Center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10326353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09800"/>
            <a:ext cx="7772400" cy="123825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1143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2400"/>
            <a:ext cx="7315200" cy="182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 userDrawn="1"/>
        </p:nvSpPr>
        <p:spPr>
          <a:xfrm>
            <a:off x="3835400" y="15240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prstClr val="white"/>
                </a:solidFill>
              </a:rPr>
              <a:t>Emergency Management Training Center</a:t>
            </a:r>
            <a:endParaRPr lang="en-US" i="1" dirty="0">
              <a:solidFill>
                <a:prstClr val="whit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485900" y="4876800"/>
            <a:ext cx="6210300" cy="38100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Instructors and date</a:t>
            </a:r>
          </a:p>
        </p:txBody>
      </p:sp>
    </p:spTree>
    <p:extLst>
      <p:ext uri="{BB962C8B-B14F-4D97-AF65-F5344CB8AC3E}">
        <p14:creationId xmlns:p14="http://schemas.microsoft.com/office/powerpoint/2010/main" val="3717763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3352800" cy="838200"/>
          </a:xfrm>
          <a:solidFill>
            <a:schemeClr val="tx2">
              <a:lumMod val="60000"/>
              <a:lumOff val="40000"/>
              <a:alpha val="94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2606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810000" y="228600"/>
            <a:ext cx="4953000" cy="838200"/>
          </a:xfrm>
        </p:spPr>
        <p:txBody>
          <a:bodyPr>
            <a:norm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2438400" y="6324600"/>
            <a:ext cx="3581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prstClr val="black"/>
                </a:solidFill>
              </a:rPr>
              <a:t>Emergency Management Training Center</a:t>
            </a:r>
            <a:endParaRPr lang="en-US" sz="14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4528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22 January 2015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D0F10D-7695-4400-8CD1-EE6B8E1EC73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6290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22 January 2015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D0F10D-7695-4400-8CD1-EE6B8E1EC73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31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D0F10D-7695-4400-8CD1-EE6B8E1EC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841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22 January 2015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D0F10D-7695-4400-8CD1-EE6B8E1EC73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932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22 January 2015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D0F10D-7695-4400-8CD1-EE6B8E1EC73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8959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285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22 January 2015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D0F10D-7695-4400-8CD1-EE6B8E1EC73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4449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22 January 2015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D0F10D-7695-4400-8CD1-EE6B8E1EC73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0523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22 January 2015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D0F10D-7695-4400-8CD1-EE6B8E1EC73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924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22 January 2015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D0F10D-7695-4400-8CD1-EE6B8E1EC73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3192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22 January 2015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D0F10D-7695-4400-8CD1-EE6B8E1EC73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5706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3352800" cy="838200"/>
          </a:xfrm>
          <a:solidFill>
            <a:schemeClr val="tx2">
              <a:lumMod val="60000"/>
              <a:lumOff val="40000"/>
              <a:alpha val="94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2606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810000" y="228600"/>
            <a:ext cx="4953000" cy="838200"/>
          </a:xfrm>
        </p:spPr>
        <p:txBody>
          <a:bodyPr>
            <a:norm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2438400" y="6324600"/>
            <a:ext cx="3581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prstClr val="black"/>
                </a:solidFill>
              </a:rPr>
              <a:t>Emergency Management Training Center</a:t>
            </a:r>
            <a:endParaRPr lang="en-US" sz="14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2854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3352800" cy="838200"/>
          </a:xfrm>
          <a:solidFill>
            <a:schemeClr val="tx2">
              <a:lumMod val="60000"/>
              <a:lumOff val="40000"/>
              <a:alpha val="94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2606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810000" y="228600"/>
            <a:ext cx="4953000" cy="838200"/>
          </a:xfrm>
        </p:spPr>
        <p:txBody>
          <a:bodyPr>
            <a:norm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2438400" y="6324600"/>
            <a:ext cx="3581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prstClr val="black"/>
                </a:solidFill>
              </a:rPr>
              <a:t>Emergency Management Training Center</a:t>
            </a:r>
            <a:endParaRPr lang="en-US" sz="14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311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D0F10D-7695-4400-8CD1-EE6B8E1EC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86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129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D0F10D-7695-4400-8CD1-EE6B8E1EC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63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D0F10D-7695-4400-8CD1-EE6B8E1EC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98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63462"/>
            <a:ext cx="8229600" cy="406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694364"/>
            <a:ext cx="9144001" cy="122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58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72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802" r:id="rId13"/>
    <p:sldLayoutId id="2147483804" r:id="rId14"/>
    <p:sldLayoutId id="2147483805" r:id="rId1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68DD5-D361-4CD6-9C05-8431B0ADC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96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98" r:id="rId12"/>
    <p:sldLayoutId id="2147483699" r:id="rId13"/>
    <p:sldLayoutId id="2147483700" r:id="rId14"/>
    <p:sldLayoutId id="2147483701" r:id="rId1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53EB9-18F4-4E21-B295-8E95459E3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74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718" r:id="rId13"/>
    <p:sldLayoutId id="2147483720" r:id="rId14"/>
    <p:sldLayoutId id="2147483721" r:id="rId1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63462"/>
            <a:ext cx="8229600" cy="406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694364"/>
            <a:ext cx="9144001" cy="122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97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20" r:id="rId13"/>
    <p:sldLayoutId id="2147483821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Joseph.kelly@state.mn.u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31515" y="1585079"/>
            <a:ext cx="9158340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1F497D">
                    <a:lumMod val="75000"/>
                  </a:srgb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State</a:t>
            </a:r>
          </a:p>
          <a:p>
            <a:pPr algn="ctr"/>
            <a:r>
              <a:rPr lang="en-US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1F497D">
                    <a:lumMod val="75000"/>
                  </a:srgb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Disaster Assistance</a:t>
            </a:r>
          </a:p>
          <a:p>
            <a:pPr algn="ctr"/>
            <a:r>
              <a:rPr lang="en-US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1F497D">
                    <a:lumMod val="75000"/>
                  </a:srgb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Contingency Account – </a:t>
            </a:r>
            <a:br>
              <a:rPr lang="en-US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1F497D">
                    <a:lumMod val="75000"/>
                  </a:srgb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en-US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1F497D">
                    <a:lumMod val="75000"/>
                  </a:srgb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Deficiency Funding Request </a:t>
            </a:r>
          </a:p>
        </p:txBody>
      </p:sp>
    </p:spTree>
    <p:extLst>
      <p:ext uri="{BB962C8B-B14F-4D97-AF65-F5344CB8AC3E}">
        <p14:creationId xmlns:p14="http://schemas.microsoft.com/office/powerpoint/2010/main" val="228150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We Do It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Southern Minnesota – </a:t>
            </a:r>
          </a:p>
          <a:p>
            <a:r>
              <a:rPr lang="en-US" dirty="0" smtClean="0"/>
              <a:t>September 20, 2018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5400"/>
            <a:ext cx="4351867" cy="2447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292" y="1312654"/>
            <a:ext cx="3734707" cy="24306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3" t="26307" r="11294" b="16696"/>
          <a:stretch/>
        </p:blipFill>
        <p:spPr>
          <a:xfrm>
            <a:off x="4648200" y="3886200"/>
            <a:ext cx="3733799" cy="198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886200"/>
            <a:ext cx="3649133" cy="205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0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We Do It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NE Minnesota – October 3 &amp; 10, 2018</a:t>
            </a:r>
          </a:p>
          <a:p>
            <a:r>
              <a:rPr lang="en-US" dirty="0" smtClean="0"/>
              <a:t>FEMA DR-4414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" t="10526" b="6278"/>
          <a:stretch/>
        </p:blipFill>
        <p:spPr>
          <a:xfrm>
            <a:off x="4013200" y="1371600"/>
            <a:ext cx="4877790" cy="24090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6" t="23762" r="-3961" b="22232"/>
          <a:stretch/>
        </p:blipFill>
        <p:spPr>
          <a:xfrm>
            <a:off x="4114800" y="3886200"/>
            <a:ext cx="4800600" cy="1904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r="6000" b="7555"/>
          <a:stretch/>
        </p:blipFill>
        <p:spPr>
          <a:xfrm>
            <a:off x="381000" y="4038600"/>
            <a:ext cx="3476501" cy="198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"/>
          <a:stretch/>
        </p:blipFill>
        <p:spPr>
          <a:xfrm>
            <a:off x="304800" y="1371599"/>
            <a:ext cx="3500226" cy="251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4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We Do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4200" y="1905000"/>
            <a:ext cx="1828800" cy="3429000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/>
              <a:t>10</a:t>
            </a:r>
          </a:p>
          <a:p>
            <a:pPr algn="ctr"/>
            <a:r>
              <a:rPr lang="en-US" sz="4800" dirty="0" smtClean="0"/>
              <a:t>$40M</a:t>
            </a:r>
          </a:p>
          <a:p>
            <a:pPr algn="ctr"/>
            <a:r>
              <a:rPr lang="en-US" sz="4800" dirty="0" smtClean="0"/>
              <a:t>49 + 4</a:t>
            </a:r>
          </a:p>
          <a:p>
            <a:pPr algn="ctr"/>
            <a:r>
              <a:rPr lang="en-US" sz="4800" dirty="0" smtClean="0"/>
              <a:t>436</a:t>
            </a:r>
            <a:endParaRPr lang="en-US" sz="4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Disasters Happen in Minnesota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848725"/>
            <a:ext cx="6324601" cy="356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2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Disaster Assistance	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Federal &amp; State Programs for Public Assistance (PA) for Infrastructure</a:t>
            </a:r>
            <a:endParaRPr lang="en-US" dirty="0"/>
          </a:p>
        </p:txBody>
      </p:sp>
      <p:sp>
        <p:nvSpPr>
          <p:cNvPr id="7" name="Content Placeholder 2"/>
          <p:cNvSpPr txBox="1">
            <a:spLocks noGrp="1"/>
          </p:cNvSpPr>
          <p:nvPr>
            <p:ph idx="1"/>
          </p:nvPr>
        </p:nvSpPr>
        <p:spPr>
          <a:xfrm>
            <a:off x="457200" y="1454375"/>
            <a:ext cx="8229600" cy="4260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Federal “Stafford Act” assistance (FEMA):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2019 state indicator:  $7,955,887.50</a:t>
            </a:r>
          </a:p>
          <a:p>
            <a:pPr marL="1485900" lvl="2" indent="-342900">
              <a:buFont typeface="Calibri" panose="020F0502020204030204" pitchFamily="34" charset="0"/>
              <a:buChar char="‒"/>
            </a:pPr>
            <a:r>
              <a:rPr lang="en-US" sz="1800" dirty="0" smtClean="0"/>
              <a:t>$1.50 per capita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County/Tribal indicator:  $3.78 per capita</a:t>
            </a:r>
            <a:endParaRPr lang="en-US" sz="1800" dirty="0" smtClean="0"/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75/25 federal/state cost share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r>
              <a:rPr lang="en-US" sz="2800" dirty="0" smtClean="0"/>
              <a:t>State “Chapter 12B” assistance (DPS):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2019 county </a:t>
            </a:r>
            <a:r>
              <a:rPr lang="en-US" sz="2400" dirty="0"/>
              <a:t>indicator:  </a:t>
            </a:r>
            <a:r>
              <a:rPr lang="en-US" sz="2400" dirty="0" smtClean="0"/>
              <a:t>$1.89 per capita</a:t>
            </a:r>
            <a:endParaRPr lang="en-US" sz="1800" dirty="0" smtClean="0"/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75/25 state/local cost share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2133600"/>
            <a:ext cx="5822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</a:p>
        </p:txBody>
      </p:sp>
    </p:spTree>
    <p:extLst>
      <p:ext uri="{BB962C8B-B14F-4D97-AF65-F5344CB8AC3E}">
        <p14:creationId xmlns:p14="http://schemas.microsoft.com/office/powerpoint/2010/main" val="168518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Disaster Assistance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34000" y="3200400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Gubernatorial</a:t>
            </a:r>
          </a:p>
          <a:p>
            <a:r>
              <a:rPr lang="en-US" sz="2400" dirty="0"/>
              <a:t>d</a:t>
            </a:r>
            <a:r>
              <a:rPr lang="en-US" sz="2400" dirty="0" smtClean="0"/>
              <a:t>isaster declarations</a:t>
            </a:r>
          </a:p>
          <a:p>
            <a:r>
              <a:rPr lang="en-US" sz="2400" dirty="0" smtClean="0"/>
              <a:t>for counties and tribes</a:t>
            </a:r>
            <a:endParaRPr lang="en-US" sz="240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429000" y="228600"/>
            <a:ext cx="5334000" cy="838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State “Chapter 12B”  Public Assistance (PA)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" t="7778" r="3986" b="7778"/>
          <a:stretch/>
        </p:blipFill>
        <p:spPr>
          <a:xfrm>
            <a:off x="1167064" y="1295400"/>
            <a:ext cx="4014536" cy="476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Disaster Assistance	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State Disaster Assistance Contingency Account</a:t>
            </a:r>
            <a:endParaRPr lang="en-US" dirty="0"/>
          </a:p>
        </p:txBody>
      </p:sp>
      <p:sp>
        <p:nvSpPr>
          <p:cNvPr id="7" name="Content Placeholder 2"/>
          <p:cNvSpPr txBox="1">
            <a:spLocks noGrp="1"/>
          </p:cNvSpPr>
          <p:nvPr>
            <p:ph idx="1"/>
          </p:nvPr>
        </p:nvSpPr>
        <p:spPr>
          <a:xfrm>
            <a:off x="457200" y="1295400"/>
            <a:ext cx="8382000" cy="449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 smtClean="0"/>
              <a:t>Established under Chapter 12 in 2014, along with  Chapter 12B (State Assistance; Absent Federal Aid).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 smtClean="0"/>
              <a:t>$52M appropriated into the account.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 smtClean="0"/>
              <a:t>$51.5M transferred out to provide assistance.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 smtClean="0"/>
              <a:t>Pays non-federal share (25%) of presidential declarations.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 smtClean="0"/>
              <a:t>Funds state share (75%) of gubernatorial declarations.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 smtClean="0"/>
              <a:t>Contingency account spending has split roughly 50/50 between federal and state declarations.</a:t>
            </a:r>
          </a:p>
        </p:txBody>
      </p:sp>
    </p:spTree>
    <p:extLst>
      <p:ext uri="{BB962C8B-B14F-4D97-AF65-F5344CB8AC3E}">
        <p14:creationId xmlns:p14="http://schemas.microsoft.com/office/powerpoint/2010/main" val="292293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Disaster Assistance	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State Disaster Assistance Contingency Account</a:t>
            </a:r>
            <a:endParaRPr lang="en-US" dirty="0"/>
          </a:p>
        </p:txBody>
      </p:sp>
      <p:sp>
        <p:nvSpPr>
          <p:cNvPr id="7" name="Content Placeholder 2"/>
          <p:cNvSpPr txBox="1">
            <a:spLocks noGrp="1"/>
          </p:cNvSpPr>
          <p:nvPr>
            <p:ph idx="1"/>
          </p:nvPr>
        </p:nvSpPr>
        <p:spPr>
          <a:xfrm>
            <a:off x="457200" y="1295400"/>
            <a:ext cx="8229600" cy="4260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 smtClean="0"/>
              <a:t>The contingency account is recognized as a “best practice” nationwide.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 smtClean="0"/>
              <a:t>Since the account was established the legislature has not met in special session to provide disaster assistance.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 smtClean="0"/>
              <a:t>Also avoided need to cancel disaster-specific appropriations and fund deficiencies.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 smtClean="0"/>
              <a:t>With adequate funding, it has worked as the legislature intended.</a:t>
            </a:r>
            <a:br>
              <a:rPr lang="en-US" sz="2700" dirty="0" smtClean="0"/>
            </a:br>
            <a:endParaRPr lang="en-US" sz="27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7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700" dirty="0" smtClean="0"/>
          </a:p>
        </p:txBody>
      </p:sp>
    </p:spTree>
    <p:extLst>
      <p:ext uri="{BB962C8B-B14F-4D97-AF65-F5344CB8AC3E}">
        <p14:creationId xmlns:p14="http://schemas.microsoft.com/office/powerpoint/2010/main" val="392407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Disaster Assistance	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State Disaster Assistance Contingency Account</a:t>
            </a:r>
            <a:endParaRPr lang="en-US" dirty="0"/>
          </a:p>
        </p:txBody>
      </p:sp>
      <p:sp>
        <p:nvSpPr>
          <p:cNvPr id="7" name="Content Placeholder 2"/>
          <p:cNvSpPr txBox="1">
            <a:spLocks noGrp="1"/>
          </p:cNvSpPr>
          <p:nvPr>
            <p:ph idx="1"/>
          </p:nvPr>
        </p:nvSpPr>
        <p:spPr>
          <a:xfrm>
            <a:off x="457200" y="1295400"/>
            <a:ext cx="8229600" cy="4260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 smtClean="0"/>
              <a:t>Current unobligated balance is around $</a:t>
            </a:r>
            <a:r>
              <a:rPr lang="en-US" sz="2700" dirty="0" smtClean="0"/>
              <a:t>500,000.</a:t>
            </a:r>
            <a:endParaRPr lang="en-US" sz="27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 smtClean="0"/>
              <a:t>Initial state share of latest federal declaration for St. Louis County and Duluth is $</a:t>
            </a:r>
            <a:r>
              <a:rPr lang="en-US" sz="2700" dirty="0" smtClean="0"/>
              <a:t>2.9 million, </a:t>
            </a:r>
            <a:r>
              <a:rPr lang="en-US" sz="2700" dirty="0" smtClean="0"/>
              <a:t>creating a deficiency of $</a:t>
            </a:r>
            <a:r>
              <a:rPr lang="en-US" sz="2700" dirty="0"/>
              <a:t>2.4 million.</a:t>
            </a:r>
            <a:endParaRPr lang="en-US" sz="27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 smtClean="0"/>
              <a:t>Governor’s Request: $</a:t>
            </a:r>
            <a:r>
              <a:rPr lang="en-US" sz="2700" dirty="0"/>
              <a:t>10 million </a:t>
            </a:r>
            <a:r>
              <a:rPr lang="en-US" sz="2700" dirty="0" smtClean="0"/>
              <a:t>in FY19 deficiency funding</a:t>
            </a:r>
          </a:p>
          <a:p>
            <a:endParaRPr lang="en-US" sz="27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7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700" dirty="0" smtClean="0"/>
          </a:p>
        </p:txBody>
      </p:sp>
    </p:spTree>
    <p:extLst>
      <p:ext uri="{BB962C8B-B14F-4D97-AF65-F5344CB8AC3E}">
        <p14:creationId xmlns:p14="http://schemas.microsoft.com/office/powerpoint/2010/main" val="241819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Questions and Thanks!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1447800"/>
            <a:ext cx="3429000" cy="4277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04800" y="2590800"/>
            <a:ext cx="51054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Joe Kelly</a:t>
            </a:r>
          </a:p>
          <a:p>
            <a:r>
              <a:rPr lang="en-US" sz="2000" dirty="0"/>
              <a:t>Director</a:t>
            </a:r>
          </a:p>
          <a:p>
            <a:r>
              <a:rPr lang="en-US" sz="2000" dirty="0"/>
              <a:t>Homeland Security &amp; Emergency Management</a:t>
            </a:r>
          </a:p>
          <a:p>
            <a:r>
              <a:rPr lang="en-US" sz="2000" dirty="0"/>
              <a:t>Minnesota Department of Public Safety</a:t>
            </a:r>
          </a:p>
          <a:p>
            <a:r>
              <a:rPr lang="en-US" sz="2000" dirty="0"/>
              <a:t>651-201-7404</a:t>
            </a:r>
          </a:p>
          <a:p>
            <a:r>
              <a:rPr lang="en-US" sz="2000" u="sng" dirty="0">
                <a:hlinkClick r:id="rId4"/>
              </a:rPr>
              <a:t>joseph.kelly@state.mn.us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Closing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8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Do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Mission and Vision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2057400"/>
            <a:ext cx="769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</a:t>
            </a:r>
            <a:r>
              <a:rPr lang="en-US" sz="2800" dirty="0" smtClean="0"/>
              <a:t>elp Minnesota </a:t>
            </a:r>
            <a:r>
              <a:rPr lang="en-US" sz="2800" u="sng" dirty="0" smtClean="0"/>
              <a:t>prepare</a:t>
            </a:r>
            <a:r>
              <a:rPr lang="en-US" sz="2800" dirty="0" smtClean="0"/>
              <a:t> for, </a:t>
            </a:r>
            <a:r>
              <a:rPr lang="en-US" sz="2800" u="sng" dirty="0" smtClean="0"/>
              <a:t>respond</a:t>
            </a:r>
            <a:r>
              <a:rPr lang="en-US" sz="2800" dirty="0" smtClean="0"/>
              <a:t> to, and </a:t>
            </a:r>
            <a:r>
              <a:rPr lang="en-US" sz="2800" u="sng" dirty="0" smtClean="0"/>
              <a:t>recover</a:t>
            </a:r>
            <a:r>
              <a:rPr lang="en-US" sz="2800" dirty="0" smtClean="0"/>
              <a:t> from emergencies and disasters.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3831848"/>
            <a:ext cx="8534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 resilient Minnesota – prepared to respond and recover.</a:t>
            </a:r>
            <a:endParaRPr lang="en-US" sz="2800" dirty="0"/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0740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We Do It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429000" y="228600"/>
            <a:ext cx="4953000" cy="838200"/>
          </a:xfrm>
        </p:spPr>
        <p:txBody>
          <a:bodyPr anchor="ctr"/>
          <a:lstStyle/>
          <a:p>
            <a:r>
              <a:rPr lang="en-US" dirty="0" smtClean="0"/>
              <a:t>Disasters Happen in Minnesota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" t="2985" r="24992" b="37778"/>
          <a:stretch/>
        </p:blipFill>
        <p:spPr>
          <a:xfrm>
            <a:off x="1480603" y="1253898"/>
            <a:ext cx="4147261" cy="484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4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We Do It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Nobles, Rock &amp; St. Louis Counties – April 13-4 May, 2018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6045"/>
            <a:ext cx="8229600" cy="4251960"/>
          </a:xfrm>
        </p:spPr>
      </p:pic>
    </p:spTree>
    <p:extLst>
      <p:ext uri="{BB962C8B-B14F-4D97-AF65-F5344CB8AC3E}">
        <p14:creationId xmlns:p14="http://schemas.microsoft.com/office/powerpoint/2010/main" val="208504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We Do It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Lac qui Parle and Marshall Counties –April 21-May 17, 2018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95400"/>
            <a:ext cx="5994400" cy="4495800"/>
          </a:xfrm>
        </p:spPr>
      </p:pic>
    </p:spTree>
    <p:extLst>
      <p:ext uri="{BB962C8B-B14F-4D97-AF65-F5344CB8AC3E}">
        <p14:creationId xmlns:p14="http://schemas.microsoft.com/office/powerpoint/2010/main" val="327972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We Do It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Fillmore &amp; Red Lake Counties – </a:t>
            </a:r>
          </a:p>
          <a:p>
            <a:r>
              <a:rPr lang="en-US" dirty="0" smtClean="0"/>
              <a:t>June 9-10, 2018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00449"/>
            <a:ext cx="3581400" cy="477520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1" t="-2381" r="11877" b="2381"/>
          <a:stretch/>
        </p:blipFill>
        <p:spPr>
          <a:xfrm>
            <a:off x="4191000" y="2087849"/>
            <a:ext cx="472440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4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We Do It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Ramsey County – April 28, 2018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5400"/>
            <a:ext cx="8043735" cy="451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68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We Do It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June 15-July 12, 2018</a:t>
            </a:r>
          </a:p>
          <a:p>
            <a:r>
              <a:rPr lang="en-US" dirty="0"/>
              <a:t>FEMA DR-4390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49" y="1315765"/>
            <a:ext cx="3020847" cy="22656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0" t="16999" r="37359" b="29576"/>
          <a:stretch/>
        </p:blipFill>
        <p:spPr>
          <a:xfrm>
            <a:off x="6096000" y="3659045"/>
            <a:ext cx="2546059" cy="2167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/>
          <a:stretch/>
        </p:blipFill>
        <p:spPr>
          <a:xfrm>
            <a:off x="3585810" y="3664158"/>
            <a:ext cx="2362200" cy="23685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7778" r="66667" b="12222"/>
          <a:stretch/>
        </p:blipFill>
        <p:spPr>
          <a:xfrm>
            <a:off x="581438" y="3726789"/>
            <a:ext cx="2824924" cy="22433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96" r="22500" b="10000"/>
          <a:stretch/>
        </p:blipFill>
        <p:spPr>
          <a:xfrm>
            <a:off x="3831057" y="1283947"/>
            <a:ext cx="4811002" cy="222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5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We Do It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429000" y="228600"/>
            <a:ext cx="5562600" cy="8382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Aitkin, Houston &amp; Koochiching Counties – August 26-September 2, 2018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5400"/>
            <a:ext cx="4114800" cy="2743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4" b="19494"/>
          <a:stretch/>
        </p:blipFill>
        <p:spPr>
          <a:xfrm>
            <a:off x="4649334" y="1295400"/>
            <a:ext cx="4189866" cy="27431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2" t="16592" r="1852" b="25225"/>
          <a:stretch/>
        </p:blipFill>
        <p:spPr>
          <a:xfrm>
            <a:off x="379602" y="4114800"/>
            <a:ext cx="4191000" cy="1828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86"/>
          <a:stretch/>
        </p:blipFill>
        <p:spPr>
          <a:xfrm>
            <a:off x="4629038" y="4121701"/>
            <a:ext cx="4210162" cy="174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0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4000</TotalTime>
  <Words>482</Words>
  <Application>Microsoft Office PowerPoint</Application>
  <PresentationFormat>On-screen Show (4:3)</PresentationFormat>
  <Paragraphs>98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Arial Black</vt:lpstr>
      <vt:lpstr>Calibri</vt:lpstr>
      <vt:lpstr>1_Office Theme</vt:lpstr>
      <vt:lpstr>Custom Design</vt:lpstr>
      <vt:lpstr>1_Custom Design</vt:lpstr>
      <vt:lpstr>2_Office Theme</vt:lpstr>
      <vt:lpstr>PowerPoint Presentation</vt:lpstr>
      <vt:lpstr>What We Do</vt:lpstr>
      <vt:lpstr>Why We Do It</vt:lpstr>
      <vt:lpstr>Why We Do It</vt:lpstr>
      <vt:lpstr>Why We Do It</vt:lpstr>
      <vt:lpstr>Why We Do It</vt:lpstr>
      <vt:lpstr>Why We Do It</vt:lpstr>
      <vt:lpstr>Why We Do It</vt:lpstr>
      <vt:lpstr>Why We Do It</vt:lpstr>
      <vt:lpstr>Why We Do It</vt:lpstr>
      <vt:lpstr>Why We Do It</vt:lpstr>
      <vt:lpstr>Why We Do It</vt:lpstr>
      <vt:lpstr>Disaster Assistance </vt:lpstr>
      <vt:lpstr>Disaster Assistance</vt:lpstr>
      <vt:lpstr>Disaster Assistance </vt:lpstr>
      <vt:lpstr>Disaster Assistance </vt:lpstr>
      <vt:lpstr>Disaster Assistance </vt:lpstr>
      <vt:lpstr>Closing</vt:lpstr>
    </vt:vector>
  </TitlesOfParts>
  <Company>Dps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Curtice, Brian</dc:creator>
  <cp:lastModifiedBy>Knutson, Katie (DPS)</cp:lastModifiedBy>
  <cp:revision>190</cp:revision>
  <cp:lastPrinted>2018-08-30T17:54:00Z</cp:lastPrinted>
  <dcterms:created xsi:type="dcterms:W3CDTF">2014-12-09T18:08:34Z</dcterms:created>
  <dcterms:modified xsi:type="dcterms:W3CDTF">2019-02-05T19:02:39Z</dcterms:modified>
</cp:coreProperties>
</file>