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0"/>
  </p:notesMasterIdLst>
  <p:handoutMasterIdLst>
    <p:handoutMasterId r:id="rId11"/>
  </p:handoutMasterIdLst>
  <p:sldIdLst>
    <p:sldId id="323" r:id="rId2"/>
    <p:sldId id="573" r:id="rId3"/>
    <p:sldId id="574" r:id="rId4"/>
    <p:sldId id="575" r:id="rId5"/>
    <p:sldId id="576" r:id="rId6"/>
    <p:sldId id="577" r:id="rId7"/>
    <p:sldId id="578" r:id="rId8"/>
    <p:sldId id="579" r:id="rId9"/>
  </p:sldIdLst>
  <p:sldSz cx="9144000" cy="6858000" type="letter"/>
  <p:notesSz cx="6950075" cy="9236075"/>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templin" initials="c" lastIdx="2" clrIdx="0">
    <p:extLst>
      <p:ext uri="{19B8F6BF-5375-455C-9EA6-DF929625EA0E}">
        <p15:presenceInfo xmlns:p15="http://schemas.microsoft.com/office/powerpoint/2012/main" userId="ctemplin" providerId="None"/>
      </p:ext>
    </p:extLst>
  </p:cmAuthor>
  <p:cmAuthor id="2" name="Madisen Crow" initials="MC" lastIdx="1" clrIdx="1">
    <p:extLst>
      <p:ext uri="{19B8F6BF-5375-455C-9EA6-DF929625EA0E}">
        <p15:presenceInfo xmlns:p15="http://schemas.microsoft.com/office/powerpoint/2012/main" userId="Madisen Cr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079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39" autoAdjust="0"/>
    <p:restoredTop sz="90293" autoAdjust="0"/>
  </p:normalViewPr>
  <p:slideViewPr>
    <p:cSldViewPr snapToGrid="0">
      <p:cViewPr varScale="1">
        <p:scale>
          <a:sx n="101" d="100"/>
          <a:sy n="101" d="100"/>
        </p:scale>
        <p:origin x="1068" y="114"/>
      </p:cViewPr>
      <p:guideLst>
        <p:guide orient="horz" pos="2160"/>
        <p:guide pos="2880"/>
      </p:guideLst>
    </p:cSldViewPr>
  </p:slideViewPr>
  <p:outlineViewPr>
    <p:cViewPr>
      <p:scale>
        <a:sx n="33" d="100"/>
        <a:sy n="33" d="100"/>
      </p:scale>
      <p:origin x="0" y="3624"/>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3" y="3"/>
            <a:ext cx="2983827" cy="449727"/>
          </a:xfrm>
          <a:prstGeom prst="rect">
            <a:avLst/>
          </a:prstGeom>
          <a:noFill/>
          <a:ln w="9525">
            <a:noFill/>
            <a:miter lim="800000"/>
            <a:headEnd/>
            <a:tailEnd/>
          </a:ln>
          <a:effectLst/>
        </p:spPr>
        <p:txBody>
          <a:bodyPr vert="horz" wrap="square" lIns="90747" tIns="45373" rIns="90747" bIns="45373" numCol="1" anchor="t" anchorCtr="0" compatLnSpc="1">
            <a:prstTxWarp prst="textNoShape">
              <a:avLst/>
            </a:prstTxWarp>
          </a:bodyPr>
          <a:lstStyle>
            <a:lvl1pPr defTabSz="907435">
              <a:defRPr sz="1200">
                <a:latin typeface="ZapfHumnst BT" pitchFamily="34" charset="0"/>
              </a:defRPr>
            </a:lvl1pPr>
          </a:lstStyle>
          <a:p>
            <a:pPr>
              <a:defRPr/>
            </a:pPr>
            <a:endParaRPr lang="en-US" dirty="0"/>
          </a:p>
        </p:txBody>
      </p:sp>
      <p:sp>
        <p:nvSpPr>
          <p:cNvPr id="72707" name="Rectangle 3"/>
          <p:cNvSpPr>
            <a:spLocks noGrp="1" noChangeArrowheads="1"/>
          </p:cNvSpPr>
          <p:nvPr>
            <p:ph type="dt" sz="quarter" idx="1"/>
          </p:nvPr>
        </p:nvSpPr>
        <p:spPr bwMode="auto">
          <a:xfrm>
            <a:off x="3901074" y="3"/>
            <a:ext cx="3061720" cy="449727"/>
          </a:xfrm>
          <a:prstGeom prst="rect">
            <a:avLst/>
          </a:prstGeom>
          <a:noFill/>
          <a:ln w="9525">
            <a:noFill/>
            <a:miter lim="800000"/>
            <a:headEnd/>
            <a:tailEnd/>
          </a:ln>
          <a:effectLst/>
        </p:spPr>
        <p:txBody>
          <a:bodyPr vert="horz" wrap="square" lIns="90747" tIns="45373" rIns="90747" bIns="45373" numCol="1" anchor="t" anchorCtr="0" compatLnSpc="1">
            <a:prstTxWarp prst="textNoShape">
              <a:avLst/>
            </a:prstTxWarp>
          </a:bodyPr>
          <a:lstStyle>
            <a:lvl1pPr algn="r" defTabSz="907435">
              <a:defRPr sz="1200">
                <a:latin typeface="ZapfHumnst BT" pitchFamily="34" charset="0"/>
              </a:defRPr>
            </a:lvl1pPr>
          </a:lstStyle>
          <a:p>
            <a:pPr>
              <a:defRPr/>
            </a:pPr>
            <a:endParaRPr lang="en-US" dirty="0"/>
          </a:p>
        </p:txBody>
      </p:sp>
      <p:sp>
        <p:nvSpPr>
          <p:cNvPr id="72708" name="Rectangle 4"/>
          <p:cNvSpPr>
            <a:spLocks noGrp="1" noChangeArrowheads="1"/>
          </p:cNvSpPr>
          <p:nvPr>
            <p:ph type="ftr" sz="quarter" idx="2"/>
          </p:nvPr>
        </p:nvSpPr>
        <p:spPr bwMode="auto">
          <a:xfrm>
            <a:off x="3" y="8773639"/>
            <a:ext cx="2983827" cy="449726"/>
          </a:xfrm>
          <a:prstGeom prst="rect">
            <a:avLst/>
          </a:prstGeom>
          <a:noFill/>
          <a:ln w="9525">
            <a:noFill/>
            <a:miter lim="800000"/>
            <a:headEnd/>
            <a:tailEnd/>
          </a:ln>
          <a:effectLst/>
        </p:spPr>
        <p:txBody>
          <a:bodyPr vert="horz" wrap="square" lIns="90747" tIns="45373" rIns="90747" bIns="45373" numCol="1" anchor="b" anchorCtr="0" compatLnSpc="1">
            <a:prstTxWarp prst="textNoShape">
              <a:avLst/>
            </a:prstTxWarp>
          </a:bodyPr>
          <a:lstStyle>
            <a:lvl1pPr defTabSz="907435">
              <a:defRPr sz="1200">
                <a:latin typeface="ZapfHumnst BT" pitchFamily="34" charset="0"/>
              </a:defRPr>
            </a:lvl1pPr>
          </a:lstStyle>
          <a:p>
            <a:pPr>
              <a:defRPr/>
            </a:pPr>
            <a:endParaRPr lang="en-US" dirty="0"/>
          </a:p>
        </p:txBody>
      </p:sp>
      <p:sp>
        <p:nvSpPr>
          <p:cNvPr id="72709" name="Rectangle 5"/>
          <p:cNvSpPr>
            <a:spLocks noGrp="1" noChangeArrowheads="1"/>
          </p:cNvSpPr>
          <p:nvPr>
            <p:ph type="sldNum" sz="quarter" idx="3"/>
          </p:nvPr>
        </p:nvSpPr>
        <p:spPr bwMode="auto">
          <a:xfrm>
            <a:off x="3901074" y="8773639"/>
            <a:ext cx="3061720" cy="449726"/>
          </a:xfrm>
          <a:prstGeom prst="rect">
            <a:avLst/>
          </a:prstGeom>
          <a:noFill/>
          <a:ln w="9525">
            <a:noFill/>
            <a:miter lim="800000"/>
            <a:headEnd/>
            <a:tailEnd/>
          </a:ln>
          <a:effectLst/>
        </p:spPr>
        <p:txBody>
          <a:bodyPr vert="horz" wrap="square" lIns="90747" tIns="45373" rIns="90747" bIns="45373" numCol="1" anchor="b" anchorCtr="0" compatLnSpc="1">
            <a:prstTxWarp prst="textNoShape">
              <a:avLst/>
            </a:prstTxWarp>
          </a:bodyPr>
          <a:lstStyle>
            <a:lvl1pPr algn="r" defTabSz="907435">
              <a:defRPr sz="1200">
                <a:latin typeface="ZapfHumnst BT" pitchFamily="34" charset="0"/>
              </a:defRPr>
            </a:lvl1pPr>
          </a:lstStyle>
          <a:p>
            <a:pPr>
              <a:defRPr/>
            </a:pPr>
            <a:fld id="{008A2503-6940-4012-B9C6-B15DF3BAC128}" type="slidenum">
              <a:rPr lang="en-US"/>
              <a:pPr>
                <a:defRPr/>
              </a:pPr>
              <a:t>‹#›</a:t>
            </a:fld>
            <a:endParaRPr lang="en-US" dirty="0"/>
          </a:p>
        </p:txBody>
      </p:sp>
    </p:spTree>
    <p:extLst>
      <p:ext uri="{BB962C8B-B14F-4D97-AF65-F5344CB8AC3E}">
        <p14:creationId xmlns:p14="http://schemas.microsoft.com/office/powerpoint/2010/main" val="41328517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hdr" sz="quarter"/>
          </p:nvPr>
        </p:nvSpPr>
        <p:spPr bwMode="auto">
          <a:xfrm>
            <a:off x="0" y="4"/>
            <a:ext cx="3021979" cy="454494"/>
          </a:xfrm>
          <a:prstGeom prst="rect">
            <a:avLst/>
          </a:prstGeom>
          <a:noFill/>
          <a:ln w="9525">
            <a:noFill/>
            <a:miter lim="800000"/>
            <a:headEnd/>
            <a:tailEnd/>
          </a:ln>
          <a:effectLst/>
        </p:spPr>
        <p:txBody>
          <a:bodyPr vert="horz" wrap="square" lIns="90747" tIns="45373" rIns="90747" bIns="45373" numCol="1" anchor="t" anchorCtr="0" compatLnSpc="1">
            <a:prstTxWarp prst="textNoShape">
              <a:avLst/>
            </a:prstTxWarp>
          </a:bodyPr>
          <a:lstStyle>
            <a:lvl1pPr defTabSz="907435">
              <a:defRPr sz="1200"/>
            </a:lvl1pPr>
          </a:lstStyle>
          <a:p>
            <a:pPr>
              <a:defRPr/>
            </a:pPr>
            <a:endParaRPr lang="en-US" dirty="0"/>
          </a:p>
        </p:txBody>
      </p:sp>
      <p:sp>
        <p:nvSpPr>
          <p:cNvPr id="109571" name="Rectangle 3"/>
          <p:cNvSpPr>
            <a:spLocks noGrp="1" noChangeArrowheads="1"/>
          </p:cNvSpPr>
          <p:nvPr>
            <p:ph type="dt" idx="1"/>
          </p:nvPr>
        </p:nvSpPr>
        <p:spPr bwMode="auto">
          <a:xfrm>
            <a:off x="3928100" y="4"/>
            <a:ext cx="3021978" cy="454494"/>
          </a:xfrm>
          <a:prstGeom prst="rect">
            <a:avLst/>
          </a:prstGeom>
          <a:noFill/>
          <a:ln w="9525">
            <a:noFill/>
            <a:miter lim="800000"/>
            <a:headEnd/>
            <a:tailEnd/>
          </a:ln>
          <a:effectLst/>
        </p:spPr>
        <p:txBody>
          <a:bodyPr vert="horz" wrap="square" lIns="90747" tIns="45373" rIns="90747" bIns="45373" numCol="1" anchor="t" anchorCtr="0" compatLnSpc="1">
            <a:prstTxWarp prst="textNoShape">
              <a:avLst/>
            </a:prstTxWarp>
          </a:bodyPr>
          <a:lstStyle>
            <a:lvl1pPr algn="r" defTabSz="907435">
              <a:defRPr sz="1200"/>
            </a:lvl1pPr>
          </a:lstStyle>
          <a:p>
            <a:pPr>
              <a:defRPr/>
            </a:pPr>
            <a:endParaRPr lang="en-US" dirty="0"/>
          </a:p>
        </p:txBody>
      </p:sp>
      <p:sp>
        <p:nvSpPr>
          <p:cNvPr id="76804" name="Rectangle 4"/>
          <p:cNvSpPr>
            <a:spLocks noGrp="1" noRot="1" noChangeAspect="1" noChangeArrowheads="1" noTextEdit="1"/>
          </p:cNvSpPr>
          <p:nvPr>
            <p:ph type="sldImg" idx="2"/>
          </p:nvPr>
        </p:nvSpPr>
        <p:spPr bwMode="auto">
          <a:xfrm>
            <a:off x="1155700" y="682625"/>
            <a:ext cx="4640263" cy="3479800"/>
          </a:xfrm>
          <a:prstGeom prst="rect">
            <a:avLst/>
          </a:prstGeom>
          <a:noFill/>
          <a:ln w="9525">
            <a:solidFill>
              <a:srgbClr val="000000"/>
            </a:solidFill>
            <a:miter lim="800000"/>
            <a:headEnd/>
            <a:tailEnd/>
          </a:ln>
        </p:spPr>
      </p:sp>
      <p:sp>
        <p:nvSpPr>
          <p:cNvPr id="109573" name="Rectangle 5"/>
          <p:cNvSpPr>
            <a:spLocks noGrp="1" noChangeArrowheads="1"/>
          </p:cNvSpPr>
          <p:nvPr>
            <p:ph type="body" sz="quarter" idx="3"/>
          </p:nvPr>
        </p:nvSpPr>
        <p:spPr bwMode="auto">
          <a:xfrm>
            <a:off x="906119" y="4390793"/>
            <a:ext cx="5137841" cy="4163543"/>
          </a:xfrm>
          <a:prstGeom prst="rect">
            <a:avLst/>
          </a:prstGeom>
          <a:noFill/>
          <a:ln w="9525">
            <a:noFill/>
            <a:miter lim="800000"/>
            <a:headEnd/>
            <a:tailEnd/>
          </a:ln>
          <a:effectLst/>
        </p:spPr>
        <p:txBody>
          <a:bodyPr vert="horz" wrap="square" lIns="90747" tIns="45373" rIns="90747" bIns="4537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9574" name="Rectangle 6"/>
          <p:cNvSpPr>
            <a:spLocks noGrp="1" noChangeArrowheads="1"/>
          </p:cNvSpPr>
          <p:nvPr>
            <p:ph type="ftr" sz="quarter" idx="4"/>
          </p:nvPr>
        </p:nvSpPr>
        <p:spPr bwMode="auto">
          <a:xfrm>
            <a:off x="0" y="8781582"/>
            <a:ext cx="3021979" cy="454494"/>
          </a:xfrm>
          <a:prstGeom prst="rect">
            <a:avLst/>
          </a:prstGeom>
          <a:noFill/>
          <a:ln w="9525">
            <a:noFill/>
            <a:miter lim="800000"/>
            <a:headEnd/>
            <a:tailEnd/>
          </a:ln>
          <a:effectLst/>
        </p:spPr>
        <p:txBody>
          <a:bodyPr vert="horz" wrap="square" lIns="90747" tIns="45373" rIns="90747" bIns="45373" numCol="1" anchor="b" anchorCtr="0" compatLnSpc="1">
            <a:prstTxWarp prst="textNoShape">
              <a:avLst/>
            </a:prstTxWarp>
          </a:bodyPr>
          <a:lstStyle>
            <a:lvl1pPr defTabSz="907435">
              <a:defRPr sz="1200"/>
            </a:lvl1pPr>
          </a:lstStyle>
          <a:p>
            <a:pPr>
              <a:defRPr/>
            </a:pPr>
            <a:endParaRPr lang="en-US" dirty="0"/>
          </a:p>
        </p:txBody>
      </p:sp>
      <p:sp>
        <p:nvSpPr>
          <p:cNvPr id="109575" name="Rectangle 7"/>
          <p:cNvSpPr>
            <a:spLocks noGrp="1" noChangeArrowheads="1"/>
          </p:cNvSpPr>
          <p:nvPr>
            <p:ph type="sldNum" sz="quarter" idx="5"/>
          </p:nvPr>
        </p:nvSpPr>
        <p:spPr bwMode="auto">
          <a:xfrm>
            <a:off x="3928100" y="8781582"/>
            <a:ext cx="3021978" cy="454494"/>
          </a:xfrm>
          <a:prstGeom prst="rect">
            <a:avLst/>
          </a:prstGeom>
          <a:noFill/>
          <a:ln w="9525">
            <a:noFill/>
            <a:miter lim="800000"/>
            <a:headEnd/>
            <a:tailEnd/>
          </a:ln>
          <a:effectLst/>
        </p:spPr>
        <p:txBody>
          <a:bodyPr vert="horz" wrap="square" lIns="90747" tIns="45373" rIns="90747" bIns="45373" numCol="1" anchor="b" anchorCtr="0" compatLnSpc="1">
            <a:prstTxWarp prst="textNoShape">
              <a:avLst/>
            </a:prstTxWarp>
          </a:bodyPr>
          <a:lstStyle>
            <a:lvl1pPr algn="r" defTabSz="907435">
              <a:defRPr sz="1200"/>
            </a:lvl1pPr>
          </a:lstStyle>
          <a:p>
            <a:pPr>
              <a:defRPr/>
            </a:pPr>
            <a:fld id="{98948298-87CB-4A80-BC8A-44A985A2948A}" type="slidenum">
              <a:rPr lang="en-US"/>
              <a:pPr>
                <a:defRPr/>
              </a:pPr>
              <a:t>‹#›</a:t>
            </a:fld>
            <a:endParaRPr lang="en-US" dirty="0"/>
          </a:p>
        </p:txBody>
      </p:sp>
    </p:spTree>
    <p:extLst>
      <p:ext uri="{BB962C8B-B14F-4D97-AF65-F5344CB8AC3E}">
        <p14:creationId xmlns:p14="http://schemas.microsoft.com/office/powerpoint/2010/main" val="1155625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8948298-87CB-4A80-BC8A-44A985A2948A}" type="slidenum">
              <a:rPr lang="en-US" smtClean="0"/>
              <a:pPr>
                <a:defRPr/>
              </a:pPr>
              <a:t>2</a:t>
            </a:fld>
            <a:endParaRPr lang="en-US" dirty="0"/>
          </a:p>
        </p:txBody>
      </p:sp>
    </p:spTree>
    <p:extLst>
      <p:ext uri="{BB962C8B-B14F-4D97-AF65-F5344CB8AC3E}">
        <p14:creationId xmlns:p14="http://schemas.microsoft.com/office/powerpoint/2010/main" val="4978951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8948298-87CB-4A80-BC8A-44A985A2948A}" type="slidenum">
              <a:rPr lang="en-US" smtClean="0"/>
              <a:pPr>
                <a:defRPr/>
              </a:pPr>
              <a:t>3</a:t>
            </a:fld>
            <a:endParaRPr lang="en-US" dirty="0"/>
          </a:p>
        </p:txBody>
      </p:sp>
    </p:spTree>
    <p:extLst>
      <p:ext uri="{BB962C8B-B14F-4D97-AF65-F5344CB8AC3E}">
        <p14:creationId xmlns:p14="http://schemas.microsoft.com/office/powerpoint/2010/main" val="1573472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8948298-87CB-4A80-BC8A-44A985A2948A}" type="slidenum">
              <a:rPr lang="en-US" smtClean="0"/>
              <a:pPr>
                <a:defRPr/>
              </a:pPr>
              <a:t>4</a:t>
            </a:fld>
            <a:endParaRPr lang="en-US" dirty="0"/>
          </a:p>
        </p:txBody>
      </p:sp>
    </p:spTree>
    <p:extLst>
      <p:ext uri="{BB962C8B-B14F-4D97-AF65-F5344CB8AC3E}">
        <p14:creationId xmlns:p14="http://schemas.microsoft.com/office/powerpoint/2010/main" val="30408000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8948298-87CB-4A80-BC8A-44A985A2948A}" type="slidenum">
              <a:rPr lang="en-US" smtClean="0"/>
              <a:pPr>
                <a:defRPr/>
              </a:pPr>
              <a:t>5</a:t>
            </a:fld>
            <a:endParaRPr lang="en-US" dirty="0"/>
          </a:p>
        </p:txBody>
      </p:sp>
    </p:spTree>
    <p:extLst>
      <p:ext uri="{BB962C8B-B14F-4D97-AF65-F5344CB8AC3E}">
        <p14:creationId xmlns:p14="http://schemas.microsoft.com/office/powerpoint/2010/main" val="786139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8948298-87CB-4A80-BC8A-44A985A2948A}" type="slidenum">
              <a:rPr lang="en-US" smtClean="0"/>
              <a:pPr>
                <a:defRPr/>
              </a:pPr>
              <a:t>6</a:t>
            </a:fld>
            <a:endParaRPr lang="en-US" dirty="0"/>
          </a:p>
        </p:txBody>
      </p:sp>
    </p:spTree>
    <p:extLst>
      <p:ext uri="{BB962C8B-B14F-4D97-AF65-F5344CB8AC3E}">
        <p14:creationId xmlns:p14="http://schemas.microsoft.com/office/powerpoint/2010/main" val="3475959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8948298-87CB-4A80-BC8A-44A985A2948A}" type="slidenum">
              <a:rPr lang="en-US" smtClean="0"/>
              <a:pPr>
                <a:defRPr/>
              </a:pPr>
              <a:t>7</a:t>
            </a:fld>
            <a:endParaRPr lang="en-US" dirty="0"/>
          </a:p>
        </p:txBody>
      </p:sp>
    </p:spTree>
    <p:extLst>
      <p:ext uri="{BB962C8B-B14F-4D97-AF65-F5344CB8AC3E}">
        <p14:creationId xmlns:p14="http://schemas.microsoft.com/office/powerpoint/2010/main" val="4261271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8948298-87CB-4A80-BC8A-44A985A2948A}" type="slidenum">
              <a:rPr lang="en-US" smtClean="0"/>
              <a:pPr>
                <a:defRPr/>
              </a:pPr>
              <a:t>8</a:t>
            </a:fld>
            <a:endParaRPr lang="en-US" dirty="0"/>
          </a:p>
        </p:txBody>
      </p:sp>
    </p:spTree>
    <p:extLst>
      <p:ext uri="{BB962C8B-B14F-4D97-AF65-F5344CB8AC3E}">
        <p14:creationId xmlns:p14="http://schemas.microsoft.com/office/powerpoint/2010/main" val="2703268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dirty="0" smtClean="0"/>
              <a:t>January 10, 2017</a:t>
            </a:r>
            <a:endParaRPr lang="en-US" dirty="0"/>
          </a:p>
        </p:txBody>
      </p:sp>
      <p:sp>
        <p:nvSpPr>
          <p:cNvPr id="5" name="Rectangle 5"/>
          <p:cNvSpPr>
            <a:spLocks noGrp="1" noChangeArrowheads="1"/>
          </p:cNvSpPr>
          <p:nvPr>
            <p:ph type="ftr" sz="quarter" idx="11"/>
          </p:nvPr>
        </p:nvSpPr>
        <p:spPr>
          <a:xfrm>
            <a:off x="2941983" y="6248400"/>
            <a:ext cx="3244131" cy="457200"/>
          </a:xfrm>
          <a:ln/>
        </p:spPr>
        <p:txBody>
          <a:bodyPr/>
          <a:lstStyle>
            <a:lvl1pPr>
              <a:defRPr/>
            </a:lvl1pPr>
          </a:lstStyle>
          <a:p>
            <a:pPr>
              <a:defRPr/>
            </a:pPr>
            <a:r>
              <a:rPr lang="en-US" dirty="0" smtClean="0"/>
              <a:t>House Research and Fiscal Analysis</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A12DAB2-B940-45B9-B99B-2EA31DD531A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dirty="0" smtClean="0"/>
              <a:t>January 10, 2017</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House Research Department</a:t>
            </a:r>
          </a:p>
        </p:txBody>
      </p:sp>
      <p:sp>
        <p:nvSpPr>
          <p:cNvPr id="6" name="Rectangle 6"/>
          <p:cNvSpPr>
            <a:spLocks noGrp="1" noChangeArrowheads="1"/>
          </p:cNvSpPr>
          <p:nvPr>
            <p:ph type="sldNum" sz="quarter" idx="12"/>
          </p:nvPr>
        </p:nvSpPr>
        <p:spPr>
          <a:ln/>
        </p:spPr>
        <p:txBody>
          <a:bodyPr/>
          <a:lstStyle>
            <a:lvl1pPr>
              <a:defRPr/>
            </a:lvl1pPr>
          </a:lstStyle>
          <a:p>
            <a:pPr>
              <a:defRPr/>
            </a:pPr>
            <a:fld id="{77F3F905-747B-4FF9-AB50-DFDCE630FA9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dirty="0" smtClean="0"/>
              <a:t>January 10, 2017</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House Research Department</a:t>
            </a:r>
          </a:p>
        </p:txBody>
      </p:sp>
      <p:sp>
        <p:nvSpPr>
          <p:cNvPr id="6" name="Rectangle 6"/>
          <p:cNvSpPr>
            <a:spLocks noGrp="1" noChangeArrowheads="1"/>
          </p:cNvSpPr>
          <p:nvPr>
            <p:ph type="sldNum" sz="quarter" idx="12"/>
          </p:nvPr>
        </p:nvSpPr>
        <p:spPr>
          <a:ln/>
        </p:spPr>
        <p:txBody>
          <a:bodyPr/>
          <a:lstStyle>
            <a:lvl1pPr>
              <a:defRPr/>
            </a:lvl1pPr>
          </a:lstStyle>
          <a:p>
            <a:pPr>
              <a:defRPr/>
            </a:pPr>
            <a:fld id="{F222EF15-2CF3-44BE-B3E8-8D1773D95F28}"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r>
              <a:rPr lang="en-US" dirty="0" smtClean="0"/>
              <a:t>January 10, 2017</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House Research Department</a:t>
            </a:r>
          </a:p>
        </p:txBody>
      </p:sp>
      <p:sp>
        <p:nvSpPr>
          <p:cNvPr id="6" name="Rectangle 6"/>
          <p:cNvSpPr>
            <a:spLocks noGrp="1" noChangeArrowheads="1"/>
          </p:cNvSpPr>
          <p:nvPr>
            <p:ph type="sldNum" sz="quarter" idx="12"/>
          </p:nvPr>
        </p:nvSpPr>
        <p:spPr>
          <a:ln/>
        </p:spPr>
        <p:txBody>
          <a:bodyPr/>
          <a:lstStyle>
            <a:lvl1pPr>
              <a:defRPr/>
            </a:lvl1pPr>
          </a:lstStyle>
          <a:p>
            <a:pPr>
              <a:defRPr/>
            </a:pPr>
            <a:fld id="{27438354-DD26-4C62-8DE1-B5D302BD6786}"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dirty="0" smtClean="0"/>
              <a:t>January 10, 2017</a:t>
            </a:r>
            <a:endParaRPr lang="en-US" dirty="0"/>
          </a:p>
        </p:txBody>
      </p:sp>
      <p:sp>
        <p:nvSpPr>
          <p:cNvPr id="5" name="Rectangle 5"/>
          <p:cNvSpPr>
            <a:spLocks noGrp="1" noChangeArrowheads="1"/>
          </p:cNvSpPr>
          <p:nvPr>
            <p:ph type="ftr" sz="quarter" idx="11"/>
          </p:nvPr>
        </p:nvSpPr>
        <p:spPr>
          <a:xfrm>
            <a:off x="3068542" y="6248400"/>
            <a:ext cx="3133477" cy="457200"/>
          </a:xfrm>
          <a:ln/>
        </p:spPr>
        <p:txBody>
          <a:bodyPr/>
          <a:lstStyle>
            <a:lvl1pPr>
              <a:defRPr/>
            </a:lvl1pPr>
          </a:lstStyle>
          <a:p>
            <a:pPr>
              <a:defRPr/>
            </a:pPr>
            <a:r>
              <a:rPr lang="en-US" dirty="0" smtClean="0"/>
              <a:t>House Research and Fiscal Analysis</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6D048B1-6AE2-43DD-A7FF-C4709FAE4CD4}"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dirty="0" smtClean="0"/>
              <a:t>January 10, 2017</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a:t>House Research Department</a:t>
            </a:r>
          </a:p>
        </p:txBody>
      </p:sp>
      <p:sp>
        <p:nvSpPr>
          <p:cNvPr id="6" name="Rectangle 6"/>
          <p:cNvSpPr>
            <a:spLocks noGrp="1" noChangeArrowheads="1"/>
          </p:cNvSpPr>
          <p:nvPr>
            <p:ph type="sldNum" sz="quarter" idx="12"/>
          </p:nvPr>
        </p:nvSpPr>
        <p:spPr>
          <a:ln/>
        </p:spPr>
        <p:txBody>
          <a:bodyPr/>
          <a:lstStyle>
            <a:lvl1pPr>
              <a:defRPr/>
            </a:lvl1pPr>
          </a:lstStyle>
          <a:p>
            <a:pPr>
              <a:defRPr/>
            </a:pPr>
            <a:fld id="{E2E5D9E4-034A-4DF9-B9F8-0072BD4B5D9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dirty="0" smtClean="0"/>
              <a:t>January 10, 2017</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House Research Department</a:t>
            </a:r>
          </a:p>
        </p:txBody>
      </p:sp>
      <p:sp>
        <p:nvSpPr>
          <p:cNvPr id="7" name="Rectangle 6"/>
          <p:cNvSpPr>
            <a:spLocks noGrp="1" noChangeArrowheads="1"/>
          </p:cNvSpPr>
          <p:nvPr>
            <p:ph type="sldNum" sz="quarter" idx="12"/>
          </p:nvPr>
        </p:nvSpPr>
        <p:spPr>
          <a:ln/>
        </p:spPr>
        <p:txBody>
          <a:bodyPr/>
          <a:lstStyle>
            <a:lvl1pPr>
              <a:defRPr/>
            </a:lvl1pPr>
          </a:lstStyle>
          <a:p>
            <a:pPr>
              <a:defRPr/>
            </a:pPr>
            <a:fld id="{A0763598-D647-4769-A6CD-463129DA71C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dirty="0" smtClean="0"/>
              <a:t>January 10, 2017</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a:t>House Research Department</a:t>
            </a:r>
          </a:p>
        </p:txBody>
      </p:sp>
      <p:sp>
        <p:nvSpPr>
          <p:cNvPr id="9" name="Rectangle 6"/>
          <p:cNvSpPr>
            <a:spLocks noGrp="1" noChangeArrowheads="1"/>
          </p:cNvSpPr>
          <p:nvPr>
            <p:ph type="sldNum" sz="quarter" idx="12"/>
          </p:nvPr>
        </p:nvSpPr>
        <p:spPr>
          <a:ln/>
        </p:spPr>
        <p:txBody>
          <a:bodyPr/>
          <a:lstStyle>
            <a:lvl1pPr>
              <a:defRPr/>
            </a:lvl1pPr>
          </a:lstStyle>
          <a:p>
            <a:pPr>
              <a:defRPr/>
            </a:pPr>
            <a:fld id="{3CE5CED0-CC15-4988-AD13-685476C0AC39}"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dirty="0" smtClean="0"/>
              <a:t>January 10, 2017</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a:t>House Research Department</a:t>
            </a:r>
          </a:p>
        </p:txBody>
      </p:sp>
      <p:sp>
        <p:nvSpPr>
          <p:cNvPr id="5" name="Rectangle 6"/>
          <p:cNvSpPr>
            <a:spLocks noGrp="1" noChangeArrowheads="1"/>
          </p:cNvSpPr>
          <p:nvPr>
            <p:ph type="sldNum" sz="quarter" idx="12"/>
          </p:nvPr>
        </p:nvSpPr>
        <p:spPr>
          <a:ln/>
        </p:spPr>
        <p:txBody>
          <a:bodyPr/>
          <a:lstStyle>
            <a:lvl1pPr>
              <a:defRPr/>
            </a:lvl1pPr>
          </a:lstStyle>
          <a:p>
            <a:pPr>
              <a:defRPr/>
            </a:pPr>
            <a:fld id="{4F1ED118-F4E6-4A4B-9A18-A244BB4EEE5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dirty="0" smtClean="0"/>
              <a:t>January 10, 2017</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a:t>House Research Department</a:t>
            </a:r>
          </a:p>
        </p:txBody>
      </p:sp>
      <p:sp>
        <p:nvSpPr>
          <p:cNvPr id="4" name="Rectangle 6"/>
          <p:cNvSpPr>
            <a:spLocks noGrp="1" noChangeArrowheads="1"/>
          </p:cNvSpPr>
          <p:nvPr>
            <p:ph type="sldNum" sz="quarter" idx="12"/>
          </p:nvPr>
        </p:nvSpPr>
        <p:spPr>
          <a:ln/>
        </p:spPr>
        <p:txBody>
          <a:bodyPr/>
          <a:lstStyle>
            <a:lvl1pPr>
              <a:defRPr/>
            </a:lvl1pPr>
          </a:lstStyle>
          <a:p>
            <a:pPr>
              <a:defRPr/>
            </a:pPr>
            <a:fld id="{435392AA-CA3E-4829-A680-080F479ED7E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dirty="0" smtClean="0"/>
              <a:t>January 10, 2017</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House Research Department</a:t>
            </a:r>
          </a:p>
        </p:txBody>
      </p:sp>
      <p:sp>
        <p:nvSpPr>
          <p:cNvPr id="7" name="Rectangle 6"/>
          <p:cNvSpPr>
            <a:spLocks noGrp="1" noChangeArrowheads="1"/>
          </p:cNvSpPr>
          <p:nvPr>
            <p:ph type="sldNum" sz="quarter" idx="12"/>
          </p:nvPr>
        </p:nvSpPr>
        <p:spPr>
          <a:ln/>
        </p:spPr>
        <p:txBody>
          <a:bodyPr/>
          <a:lstStyle>
            <a:lvl1pPr>
              <a:defRPr/>
            </a:lvl1pPr>
          </a:lstStyle>
          <a:p>
            <a:pPr>
              <a:defRPr/>
            </a:pPr>
            <a:fld id="{167DF2B3-A268-4137-9962-54E093A1B95E}"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dirty="0" smtClean="0"/>
              <a:t>January 10, 2017</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a:t>House Research Department</a:t>
            </a:r>
          </a:p>
        </p:txBody>
      </p:sp>
      <p:sp>
        <p:nvSpPr>
          <p:cNvPr id="7" name="Rectangle 6"/>
          <p:cNvSpPr>
            <a:spLocks noGrp="1" noChangeArrowheads="1"/>
          </p:cNvSpPr>
          <p:nvPr>
            <p:ph type="sldNum" sz="quarter" idx="12"/>
          </p:nvPr>
        </p:nvSpPr>
        <p:spPr>
          <a:ln/>
        </p:spPr>
        <p:txBody>
          <a:bodyPr/>
          <a:lstStyle>
            <a:lvl1pPr>
              <a:defRPr/>
            </a:lvl1pPr>
          </a:lstStyle>
          <a:p>
            <a:pPr>
              <a:defRPr/>
            </a:pPr>
            <a:fld id="{C4A113E9-0A90-43D4-A211-3B618781312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r>
              <a:rPr lang="en-US" dirty="0" smtClean="0"/>
              <a:t>January 14, 2015</a:t>
            </a: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dirty="0"/>
              <a:t>House Research Department</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FBA6981-0217-4DB9-8AD4-F30FD6A4968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ctr" rtl="0" eaLnBrk="0" fontAlgn="base" hangingPunct="0">
        <a:spcBef>
          <a:spcPct val="0"/>
        </a:spcBef>
        <a:spcAft>
          <a:spcPct val="0"/>
        </a:spcAft>
        <a:defRPr sz="4400" b="1">
          <a:solidFill>
            <a:schemeClr val="tx2"/>
          </a:solidFill>
          <a:latin typeface="+mj-lt"/>
          <a:ea typeface="+mj-ea"/>
          <a:cs typeface="+mj-cs"/>
        </a:defRPr>
      </a:lvl1pPr>
      <a:lvl2pPr algn="ctr" rtl="0" eaLnBrk="0" fontAlgn="base" hangingPunct="0">
        <a:spcBef>
          <a:spcPct val="0"/>
        </a:spcBef>
        <a:spcAft>
          <a:spcPct val="0"/>
        </a:spcAft>
        <a:defRPr sz="4400" b="1">
          <a:solidFill>
            <a:schemeClr val="tx2"/>
          </a:solidFill>
          <a:latin typeface="Arial" charset="0"/>
        </a:defRPr>
      </a:lvl2pPr>
      <a:lvl3pPr algn="ctr" rtl="0" eaLnBrk="0" fontAlgn="base" hangingPunct="0">
        <a:spcBef>
          <a:spcPct val="0"/>
        </a:spcBef>
        <a:spcAft>
          <a:spcPct val="0"/>
        </a:spcAft>
        <a:defRPr sz="4400" b="1">
          <a:solidFill>
            <a:schemeClr val="tx2"/>
          </a:solidFill>
          <a:latin typeface="Arial" charset="0"/>
        </a:defRPr>
      </a:lvl3pPr>
      <a:lvl4pPr algn="ctr" rtl="0" eaLnBrk="0" fontAlgn="base" hangingPunct="0">
        <a:spcBef>
          <a:spcPct val="0"/>
        </a:spcBef>
        <a:spcAft>
          <a:spcPct val="0"/>
        </a:spcAft>
        <a:defRPr sz="4400" b="1">
          <a:solidFill>
            <a:schemeClr val="tx2"/>
          </a:solidFill>
          <a:latin typeface="Arial" charset="0"/>
        </a:defRPr>
      </a:lvl4pPr>
      <a:lvl5pPr algn="ctr" rtl="0" eaLnBrk="0" fontAlgn="base" hangingPunct="0">
        <a:spcBef>
          <a:spcPct val="0"/>
        </a:spcBef>
        <a:spcAft>
          <a:spcPct val="0"/>
        </a:spcAft>
        <a:defRPr sz="4400" b="1">
          <a:solidFill>
            <a:schemeClr val="tx2"/>
          </a:solidFill>
          <a:latin typeface="Arial" charset="0"/>
        </a:defRPr>
      </a:lvl5pPr>
      <a:lvl6pPr marL="457200" algn="ctr" rtl="0" eaLnBrk="0" fontAlgn="base" hangingPunct="0">
        <a:spcBef>
          <a:spcPct val="0"/>
        </a:spcBef>
        <a:spcAft>
          <a:spcPct val="0"/>
        </a:spcAft>
        <a:defRPr sz="4400" b="1">
          <a:solidFill>
            <a:schemeClr val="tx2"/>
          </a:solidFill>
          <a:latin typeface="Arial" charset="0"/>
        </a:defRPr>
      </a:lvl6pPr>
      <a:lvl7pPr marL="914400" algn="ctr" rtl="0" eaLnBrk="0" fontAlgn="base" hangingPunct="0">
        <a:spcBef>
          <a:spcPct val="0"/>
        </a:spcBef>
        <a:spcAft>
          <a:spcPct val="0"/>
        </a:spcAft>
        <a:defRPr sz="4400" b="1">
          <a:solidFill>
            <a:schemeClr val="tx2"/>
          </a:solidFill>
          <a:latin typeface="Arial" charset="0"/>
        </a:defRPr>
      </a:lvl7pPr>
      <a:lvl8pPr marL="1371600" algn="ctr" rtl="0" eaLnBrk="0" fontAlgn="base" hangingPunct="0">
        <a:spcBef>
          <a:spcPct val="0"/>
        </a:spcBef>
        <a:spcAft>
          <a:spcPct val="0"/>
        </a:spcAft>
        <a:defRPr sz="4400" b="1">
          <a:solidFill>
            <a:schemeClr val="tx2"/>
          </a:solidFill>
          <a:latin typeface="Arial" charset="0"/>
        </a:defRPr>
      </a:lvl8pPr>
      <a:lvl9pPr marL="1828800" algn="ctr" rtl="0" eaLnBrk="0" fontAlgn="base" hangingPunct="0">
        <a:spcBef>
          <a:spcPct val="0"/>
        </a:spcBef>
        <a:spcAft>
          <a:spcPct val="0"/>
        </a:spcAft>
        <a:defRPr sz="44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685799" y="1852696"/>
            <a:ext cx="7772400" cy="1503484"/>
          </a:xfrm>
        </p:spPr>
        <p:txBody>
          <a:bodyPr/>
          <a:lstStyle/>
          <a:p>
            <a:r>
              <a:rPr lang="en-US" dirty="0" smtClean="0">
                <a:latin typeface="Calibri" panose="020F0502020204030204" pitchFamily="34" charset="0"/>
              </a:rPr>
              <a:t>Background on Tax Expenditures</a:t>
            </a:r>
          </a:p>
        </p:txBody>
      </p:sp>
      <p:sp>
        <p:nvSpPr>
          <p:cNvPr id="4" name="Rectangle 3"/>
          <p:cNvSpPr txBox="1">
            <a:spLocks noChangeArrowheads="1"/>
          </p:cNvSpPr>
          <p:nvPr/>
        </p:nvSpPr>
        <p:spPr bwMode="auto">
          <a:xfrm>
            <a:off x="3237794" y="5341221"/>
            <a:ext cx="2668411" cy="3703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eaLnBrk="0" fontAlgn="base" hangingPunct="0">
              <a:spcBef>
                <a:spcPct val="20000"/>
              </a:spcBef>
              <a:spcAft>
                <a:spcPct val="0"/>
              </a:spcAft>
              <a:buNone/>
              <a:defRPr sz="2000">
                <a:solidFill>
                  <a:schemeClr val="tx1"/>
                </a:solidFill>
                <a:latin typeface="+mn-lt"/>
              </a:defRPr>
            </a:lvl6pPr>
            <a:lvl7pPr marL="2743200" indent="0" algn="ctr" rtl="0" eaLnBrk="0" fontAlgn="base" hangingPunct="0">
              <a:spcBef>
                <a:spcPct val="20000"/>
              </a:spcBef>
              <a:spcAft>
                <a:spcPct val="0"/>
              </a:spcAft>
              <a:buNone/>
              <a:defRPr sz="2000">
                <a:solidFill>
                  <a:schemeClr val="tx1"/>
                </a:solidFill>
                <a:latin typeface="+mn-lt"/>
              </a:defRPr>
            </a:lvl7pPr>
            <a:lvl8pPr marL="3200400" indent="0" algn="ctr" rtl="0" eaLnBrk="0" fontAlgn="base" hangingPunct="0">
              <a:spcBef>
                <a:spcPct val="20000"/>
              </a:spcBef>
              <a:spcAft>
                <a:spcPct val="0"/>
              </a:spcAft>
              <a:buNone/>
              <a:defRPr sz="2000">
                <a:solidFill>
                  <a:schemeClr val="tx1"/>
                </a:solidFill>
                <a:latin typeface="+mn-lt"/>
              </a:defRPr>
            </a:lvl8pPr>
            <a:lvl9pPr marL="3657600" indent="0" algn="ctr" rtl="0" eaLnBrk="0" fontAlgn="base" hangingPunct="0">
              <a:spcBef>
                <a:spcPct val="20000"/>
              </a:spcBef>
              <a:spcAft>
                <a:spcPct val="0"/>
              </a:spcAft>
              <a:buNone/>
              <a:defRPr sz="2000">
                <a:solidFill>
                  <a:schemeClr val="tx1"/>
                </a:solidFill>
                <a:latin typeface="+mn-lt"/>
              </a:defRPr>
            </a:lvl9pPr>
          </a:lstStyle>
          <a:p>
            <a:r>
              <a:rPr lang="en-US" sz="1800" kern="0" dirty="0" smtClean="0">
                <a:latin typeface="Calibri" panose="020F0502020204030204" pitchFamily="34" charset="0"/>
              </a:rPr>
              <a:t>Sean Williams</a:t>
            </a:r>
          </a:p>
        </p:txBody>
      </p:sp>
      <p:sp>
        <p:nvSpPr>
          <p:cNvPr id="2" name="Subtitle 1"/>
          <p:cNvSpPr>
            <a:spLocks noGrp="1"/>
          </p:cNvSpPr>
          <p:nvPr>
            <p:ph type="subTitle" idx="1"/>
          </p:nvPr>
        </p:nvSpPr>
        <p:spPr>
          <a:xfrm>
            <a:off x="1371600" y="3429000"/>
            <a:ext cx="6400800" cy="2209800"/>
          </a:xfrm>
        </p:spPr>
        <p:txBody>
          <a:bodyPr/>
          <a:lstStyle/>
          <a:p>
            <a:r>
              <a:rPr lang="en-US" dirty="0">
                <a:latin typeface="Calibri" panose="020F0502020204030204" pitchFamily="34" charset="0"/>
              </a:rPr>
              <a:t>Presentation to the House Taxes Committee</a:t>
            </a:r>
          </a:p>
          <a:p>
            <a:r>
              <a:rPr lang="en-US" dirty="0">
                <a:latin typeface="Calibri" panose="020F0502020204030204" pitchFamily="34" charset="0"/>
              </a:rPr>
              <a:t>January </a:t>
            </a:r>
            <a:r>
              <a:rPr lang="en-US" dirty="0" smtClean="0">
                <a:latin typeface="Calibri" panose="020F0502020204030204" pitchFamily="34" charset="0"/>
              </a:rPr>
              <a:t>2019</a:t>
            </a:r>
            <a:endParaRPr lang="en-US" dirty="0">
              <a:latin typeface="Calibri" panose="020F0502020204030204" pitchFamily="34" charset="0"/>
            </a:endParaRPr>
          </a:p>
        </p:txBody>
      </p:sp>
      <p:pic>
        <p:nvPicPr>
          <p:cNvPr id="3" name="Picture 2"/>
          <p:cNvPicPr>
            <a:picLocks noChangeAspect="1"/>
          </p:cNvPicPr>
          <p:nvPr/>
        </p:nvPicPr>
        <p:blipFill>
          <a:blip r:embed="rId2"/>
          <a:stretch>
            <a:fillRect/>
          </a:stretch>
        </p:blipFill>
        <p:spPr>
          <a:xfrm>
            <a:off x="299690" y="253765"/>
            <a:ext cx="3162299" cy="920279"/>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8620"/>
            <a:ext cx="7772400" cy="1143000"/>
          </a:xfrm>
        </p:spPr>
        <p:txBody>
          <a:bodyPr/>
          <a:lstStyle/>
          <a:p>
            <a:r>
              <a:rPr lang="en-US" dirty="0" smtClean="0">
                <a:latin typeface="Calibri" panose="020F0502020204030204" pitchFamily="34" charset="0"/>
              </a:rPr>
              <a:t>What Are Tax Expenditures?</a:t>
            </a:r>
            <a:endParaRPr lang="en-US" dirty="0">
              <a:latin typeface="Calibri" panose="020F0502020204030204" pitchFamily="34" charset="0"/>
            </a:endParaRPr>
          </a:p>
        </p:txBody>
      </p:sp>
      <p:sp>
        <p:nvSpPr>
          <p:cNvPr id="3" name="Content Placeholder 2"/>
          <p:cNvSpPr>
            <a:spLocks noGrp="1"/>
          </p:cNvSpPr>
          <p:nvPr>
            <p:ph idx="1"/>
          </p:nvPr>
        </p:nvSpPr>
        <p:spPr>
          <a:xfrm>
            <a:off x="708660" y="1531620"/>
            <a:ext cx="7772400" cy="4343400"/>
          </a:xfrm>
        </p:spPr>
        <p:txBody>
          <a:bodyPr/>
          <a:lstStyle/>
          <a:p>
            <a:r>
              <a:rPr lang="en-US" sz="2400" dirty="0" smtClean="0">
                <a:latin typeface="Calibri" panose="020F0502020204030204" pitchFamily="34" charset="0"/>
              </a:rPr>
              <a:t>Somewhat subjective—relies on defining the reference or “normal tax” baseline.</a:t>
            </a:r>
          </a:p>
          <a:p>
            <a:r>
              <a:rPr lang="en-US" sz="2400" dirty="0" smtClean="0">
                <a:latin typeface="Calibri" panose="020F0502020204030204" pitchFamily="34" charset="0"/>
              </a:rPr>
              <a:t>Tax expenditures are targeted or special tax reductions that deviate from the normal tax baseline in order to  encourage taxpayers to change their behavior or to direct resources to particular groups of taxpayers.</a:t>
            </a:r>
          </a:p>
          <a:p>
            <a:r>
              <a:rPr lang="en-US" sz="2400" dirty="0" smtClean="0">
                <a:latin typeface="Calibri" panose="020F0502020204030204" pitchFamily="34" charset="0"/>
              </a:rPr>
              <a:t>Minn. Stat. 270C.11: “…a </a:t>
            </a:r>
            <a:r>
              <a:rPr lang="en-US" sz="2400" dirty="0">
                <a:latin typeface="Calibri" panose="020F0502020204030204" pitchFamily="34" charset="0"/>
              </a:rPr>
              <a:t>tax provision which provides a gross income definition, deduction, exemption, credit, or rate for certain persons, types of income, transactions, or property that results in reduced </a:t>
            </a:r>
            <a:r>
              <a:rPr lang="en-US" sz="2400" dirty="0" smtClean="0">
                <a:latin typeface="Calibri" panose="020F0502020204030204" pitchFamily="34" charset="0"/>
              </a:rPr>
              <a:t>tax revenue.”</a:t>
            </a:r>
          </a:p>
        </p:txBody>
      </p:sp>
      <p:sp>
        <p:nvSpPr>
          <p:cNvPr id="4" name="Date Placeholder 3"/>
          <p:cNvSpPr>
            <a:spLocks noGrp="1"/>
          </p:cNvSpPr>
          <p:nvPr>
            <p:ph type="dt" sz="half" idx="10"/>
          </p:nvPr>
        </p:nvSpPr>
        <p:spPr/>
        <p:txBody>
          <a:bodyPr/>
          <a:lstStyle/>
          <a:p>
            <a:pPr>
              <a:defRPr/>
            </a:pPr>
            <a:r>
              <a:rPr lang="en-US" dirty="0" smtClean="0">
                <a:latin typeface="Calibri" panose="020F0502020204030204" pitchFamily="34" charset="0"/>
              </a:rPr>
              <a:t>January 31, 2019</a:t>
            </a:r>
            <a:endParaRPr lang="en-US" dirty="0">
              <a:latin typeface="Calibri" panose="020F0502020204030204" pitchFamily="34" charset="0"/>
            </a:endParaRPr>
          </a:p>
        </p:txBody>
      </p:sp>
      <p:sp>
        <p:nvSpPr>
          <p:cNvPr id="6" name="Slide Number Placeholder 5"/>
          <p:cNvSpPr>
            <a:spLocks noGrp="1"/>
          </p:cNvSpPr>
          <p:nvPr>
            <p:ph type="sldNum" sz="quarter" idx="12"/>
          </p:nvPr>
        </p:nvSpPr>
        <p:spPr/>
        <p:txBody>
          <a:bodyPr/>
          <a:lstStyle/>
          <a:p>
            <a:pPr>
              <a:defRPr/>
            </a:pPr>
            <a:fld id="{16D048B1-6AE2-43DD-A7FF-C4709FAE4CD4}" type="slidenum">
              <a:rPr lang="en-US" smtClean="0">
                <a:latin typeface="Calibri" panose="020F0502020204030204" pitchFamily="34" charset="0"/>
              </a:rPr>
              <a:pPr>
                <a:defRPr/>
              </a:pPr>
              <a:t>2</a:t>
            </a:fld>
            <a:endParaRPr lang="en-US" dirty="0">
              <a:latin typeface="Calibri" panose="020F0502020204030204" pitchFamily="34" charset="0"/>
            </a:endParaRPr>
          </a:p>
        </p:txBody>
      </p:sp>
      <p:sp>
        <p:nvSpPr>
          <p:cNvPr id="9" name="Footer Placeholder 4"/>
          <p:cNvSpPr>
            <a:spLocks noGrp="1"/>
          </p:cNvSpPr>
          <p:nvPr>
            <p:ph type="ftr" sz="quarter" idx="11"/>
          </p:nvPr>
        </p:nvSpPr>
        <p:spPr>
          <a:xfrm>
            <a:off x="2840304" y="6248400"/>
            <a:ext cx="4272595" cy="457200"/>
          </a:xfrm>
          <a:noFill/>
        </p:spPr>
        <p:txBody>
          <a:bodyPr/>
          <a:lstStyle/>
          <a:p>
            <a:r>
              <a:rPr lang="en-US" dirty="0" smtClean="0">
                <a:latin typeface="Calibri" panose="020F0502020204030204" pitchFamily="34" charset="0"/>
              </a:rPr>
              <a:t>House Research Department</a:t>
            </a:r>
          </a:p>
        </p:txBody>
      </p:sp>
    </p:spTree>
    <p:extLst>
      <p:ext uri="{BB962C8B-B14F-4D97-AF65-F5344CB8AC3E}">
        <p14:creationId xmlns:p14="http://schemas.microsoft.com/office/powerpoint/2010/main" val="11472147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541" y="372718"/>
            <a:ext cx="8386638" cy="1143000"/>
          </a:xfrm>
        </p:spPr>
        <p:txBody>
          <a:bodyPr/>
          <a:lstStyle/>
          <a:p>
            <a:r>
              <a:rPr lang="en-US" dirty="0" smtClean="0">
                <a:latin typeface="Calibri" panose="020F0502020204030204" pitchFamily="34" charset="0"/>
              </a:rPr>
              <a:t>What Isn’t a Tax Expenditure?</a:t>
            </a:r>
            <a:endParaRPr lang="en-US" dirty="0">
              <a:latin typeface="Calibri" panose="020F0502020204030204" pitchFamily="34" charset="0"/>
            </a:endParaRPr>
          </a:p>
        </p:txBody>
      </p:sp>
      <p:sp>
        <p:nvSpPr>
          <p:cNvPr id="3" name="Content Placeholder 2"/>
          <p:cNvSpPr>
            <a:spLocks noGrp="1"/>
          </p:cNvSpPr>
          <p:nvPr>
            <p:ph idx="1"/>
          </p:nvPr>
        </p:nvSpPr>
        <p:spPr>
          <a:xfrm>
            <a:off x="708660" y="1515718"/>
            <a:ext cx="7772400" cy="4359301"/>
          </a:xfrm>
        </p:spPr>
        <p:txBody>
          <a:bodyPr/>
          <a:lstStyle/>
          <a:p>
            <a:r>
              <a:rPr lang="en-US" dirty="0" smtClean="0">
                <a:latin typeface="Calibri" panose="020F0502020204030204" pitchFamily="34" charset="0"/>
              </a:rPr>
              <a:t>Generally, features of the tax system that shift the distribution of tax are not considered tax expenditures. </a:t>
            </a:r>
          </a:p>
          <a:p>
            <a:pPr lvl="1"/>
            <a:r>
              <a:rPr lang="en-US" dirty="0" smtClean="0">
                <a:latin typeface="Calibri" panose="020F0502020204030204" pitchFamily="34" charset="0"/>
              </a:rPr>
              <a:t>Family size adjustments</a:t>
            </a:r>
          </a:p>
          <a:p>
            <a:pPr lvl="1"/>
            <a:r>
              <a:rPr lang="en-US" dirty="0" smtClean="0">
                <a:latin typeface="Calibri" panose="020F0502020204030204" pitchFamily="34" charset="0"/>
              </a:rPr>
              <a:t>Progressive rates</a:t>
            </a:r>
          </a:p>
          <a:p>
            <a:pPr lvl="1"/>
            <a:r>
              <a:rPr lang="en-US" dirty="0" smtClean="0">
                <a:latin typeface="Calibri" panose="020F0502020204030204" pitchFamily="34" charset="0"/>
              </a:rPr>
              <a:t>Standard deduction</a:t>
            </a:r>
          </a:p>
          <a:p>
            <a:r>
              <a:rPr lang="en-US" dirty="0" smtClean="0">
                <a:latin typeface="Calibri" panose="020F0502020204030204" pitchFamily="34" charset="0"/>
              </a:rPr>
              <a:t>Constitutionally mandated provisions.</a:t>
            </a:r>
          </a:p>
          <a:p>
            <a:r>
              <a:rPr lang="en-US" dirty="0" smtClean="0">
                <a:latin typeface="Calibri" panose="020F0502020204030204" pitchFamily="34" charset="0"/>
              </a:rPr>
              <a:t>Exclusions for practical reasons.</a:t>
            </a:r>
          </a:p>
          <a:p>
            <a:pPr lvl="1"/>
            <a:endParaRPr lang="en-US" dirty="0"/>
          </a:p>
          <a:p>
            <a:endParaRPr lang="en-US" dirty="0" smtClean="0"/>
          </a:p>
        </p:txBody>
      </p:sp>
      <p:sp>
        <p:nvSpPr>
          <p:cNvPr id="4" name="Date Placeholder 3"/>
          <p:cNvSpPr>
            <a:spLocks noGrp="1"/>
          </p:cNvSpPr>
          <p:nvPr>
            <p:ph type="dt" sz="half" idx="10"/>
          </p:nvPr>
        </p:nvSpPr>
        <p:spPr/>
        <p:txBody>
          <a:bodyPr/>
          <a:lstStyle/>
          <a:p>
            <a:pPr>
              <a:defRPr/>
            </a:pPr>
            <a:r>
              <a:rPr lang="en-US" dirty="0" smtClean="0">
                <a:latin typeface="Calibri" panose="020F0502020204030204" pitchFamily="34" charset="0"/>
              </a:rPr>
              <a:t>January 31, 2019</a:t>
            </a:r>
            <a:endParaRPr lang="en-US" dirty="0">
              <a:latin typeface="Calibri" panose="020F0502020204030204" pitchFamily="34" charset="0"/>
            </a:endParaRPr>
          </a:p>
        </p:txBody>
      </p:sp>
      <p:sp>
        <p:nvSpPr>
          <p:cNvPr id="6" name="Slide Number Placeholder 5"/>
          <p:cNvSpPr>
            <a:spLocks noGrp="1"/>
          </p:cNvSpPr>
          <p:nvPr>
            <p:ph type="sldNum" sz="quarter" idx="12"/>
          </p:nvPr>
        </p:nvSpPr>
        <p:spPr/>
        <p:txBody>
          <a:bodyPr/>
          <a:lstStyle/>
          <a:p>
            <a:pPr>
              <a:defRPr/>
            </a:pPr>
            <a:fld id="{16D048B1-6AE2-43DD-A7FF-C4709FAE4CD4}" type="slidenum">
              <a:rPr lang="en-US" smtClean="0">
                <a:latin typeface="Calibri" panose="020F0502020204030204" pitchFamily="34" charset="0"/>
              </a:rPr>
              <a:pPr>
                <a:defRPr/>
              </a:pPr>
              <a:t>3</a:t>
            </a:fld>
            <a:endParaRPr lang="en-US" dirty="0">
              <a:latin typeface="Calibri" panose="020F0502020204030204" pitchFamily="34" charset="0"/>
            </a:endParaRPr>
          </a:p>
        </p:txBody>
      </p:sp>
      <p:sp>
        <p:nvSpPr>
          <p:cNvPr id="9" name="Footer Placeholder 4"/>
          <p:cNvSpPr>
            <a:spLocks noGrp="1"/>
          </p:cNvSpPr>
          <p:nvPr>
            <p:ph type="ftr" sz="quarter" idx="11"/>
          </p:nvPr>
        </p:nvSpPr>
        <p:spPr>
          <a:xfrm>
            <a:off x="2840304" y="6248400"/>
            <a:ext cx="4272595" cy="457200"/>
          </a:xfrm>
          <a:noFill/>
        </p:spPr>
        <p:txBody>
          <a:bodyPr/>
          <a:lstStyle/>
          <a:p>
            <a:r>
              <a:rPr lang="en-US" dirty="0" smtClean="0">
                <a:latin typeface="Calibri" panose="020F0502020204030204" pitchFamily="34" charset="0"/>
              </a:rPr>
              <a:t>House Research Department</a:t>
            </a:r>
          </a:p>
        </p:txBody>
      </p:sp>
    </p:spTree>
    <p:extLst>
      <p:ext uri="{BB962C8B-B14F-4D97-AF65-F5344CB8AC3E}">
        <p14:creationId xmlns:p14="http://schemas.microsoft.com/office/powerpoint/2010/main" val="12524139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541" y="372718"/>
            <a:ext cx="8386638" cy="1143000"/>
          </a:xfrm>
        </p:spPr>
        <p:txBody>
          <a:bodyPr/>
          <a:lstStyle/>
          <a:p>
            <a:r>
              <a:rPr lang="en-US" dirty="0" smtClean="0">
                <a:latin typeface="Calibri" panose="020F0502020204030204" pitchFamily="34" charset="0"/>
              </a:rPr>
              <a:t>Tax Expenditures vs. </a:t>
            </a:r>
            <a:br>
              <a:rPr lang="en-US" dirty="0" smtClean="0">
                <a:latin typeface="Calibri" panose="020F0502020204030204" pitchFamily="34" charset="0"/>
              </a:rPr>
            </a:br>
            <a:r>
              <a:rPr lang="en-US" dirty="0" smtClean="0">
                <a:latin typeface="Calibri" panose="020F0502020204030204" pitchFamily="34" charset="0"/>
              </a:rPr>
              <a:t>Direct Expenditures</a:t>
            </a:r>
            <a:endParaRPr lang="en-US" dirty="0">
              <a:latin typeface="Calibri" panose="020F0502020204030204" pitchFamily="34" charset="0"/>
            </a:endParaRPr>
          </a:p>
        </p:txBody>
      </p:sp>
      <p:sp>
        <p:nvSpPr>
          <p:cNvPr id="3" name="Content Placeholder 2"/>
          <p:cNvSpPr>
            <a:spLocks noGrp="1"/>
          </p:cNvSpPr>
          <p:nvPr>
            <p:ph idx="1"/>
          </p:nvPr>
        </p:nvSpPr>
        <p:spPr>
          <a:xfrm>
            <a:off x="708660" y="1789042"/>
            <a:ext cx="7772400" cy="4085977"/>
          </a:xfrm>
        </p:spPr>
        <p:txBody>
          <a:bodyPr/>
          <a:lstStyle/>
          <a:p>
            <a:r>
              <a:rPr lang="en-US" dirty="0" smtClean="0">
                <a:latin typeface="Calibri" panose="020F0502020204030204" pitchFamily="34" charset="0"/>
              </a:rPr>
              <a:t>Tax expenditures change behavior or distribute government benefits. These outcomes could also be achieved through spending programs.</a:t>
            </a:r>
          </a:p>
          <a:p>
            <a:endParaRPr lang="en-US" dirty="0" smtClean="0">
              <a:latin typeface="Calibri" panose="020F0502020204030204" pitchFamily="34" charset="0"/>
            </a:endParaRPr>
          </a:p>
          <a:p>
            <a:r>
              <a:rPr lang="en-US" dirty="0" smtClean="0">
                <a:latin typeface="Calibri" panose="020F0502020204030204" pitchFamily="34" charset="0"/>
              </a:rPr>
              <a:t>Policy choice: when to use tax expenditures vs. direct expenditures?	</a:t>
            </a:r>
            <a:endParaRPr lang="en-US" dirty="0">
              <a:latin typeface="Calibri" panose="020F0502020204030204" pitchFamily="34" charset="0"/>
            </a:endParaRPr>
          </a:p>
          <a:p>
            <a:endParaRPr lang="en-US" dirty="0" smtClean="0"/>
          </a:p>
        </p:txBody>
      </p:sp>
      <p:sp>
        <p:nvSpPr>
          <p:cNvPr id="4" name="Date Placeholder 3"/>
          <p:cNvSpPr>
            <a:spLocks noGrp="1"/>
          </p:cNvSpPr>
          <p:nvPr>
            <p:ph type="dt" sz="half" idx="10"/>
          </p:nvPr>
        </p:nvSpPr>
        <p:spPr/>
        <p:txBody>
          <a:bodyPr/>
          <a:lstStyle/>
          <a:p>
            <a:pPr>
              <a:defRPr/>
            </a:pPr>
            <a:r>
              <a:rPr lang="en-US" dirty="0" smtClean="0">
                <a:latin typeface="Calibri" panose="020F0502020204030204" pitchFamily="34" charset="0"/>
              </a:rPr>
              <a:t>January 31, 2019</a:t>
            </a:r>
            <a:endParaRPr lang="en-US" dirty="0">
              <a:latin typeface="Calibri" panose="020F0502020204030204" pitchFamily="34" charset="0"/>
            </a:endParaRPr>
          </a:p>
        </p:txBody>
      </p:sp>
      <p:sp>
        <p:nvSpPr>
          <p:cNvPr id="6" name="Slide Number Placeholder 5"/>
          <p:cNvSpPr>
            <a:spLocks noGrp="1"/>
          </p:cNvSpPr>
          <p:nvPr>
            <p:ph type="sldNum" sz="quarter" idx="12"/>
          </p:nvPr>
        </p:nvSpPr>
        <p:spPr/>
        <p:txBody>
          <a:bodyPr/>
          <a:lstStyle/>
          <a:p>
            <a:pPr>
              <a:defRPr/>
            </a:pPr>
            <a:fld id="{16D048B1-6AE2-43DD-A7FF-C4709FAE4CD4}" type="slidenum">
              <a:rPr lang="en-US" smtClean="0">
                <a:latin typeface="Calibri" panose="020F0502020204030204" pitchFamily="34" charset="0"/>
              </a:rPr>
              <a:pPr>
                <a:defRPr/>
              </a:pPr>
              <a:t>4</a:t>
            </a:fld>
            <a:endParaRPr lang="en-US" dirty="0">
              <a:latin typeface="Calibri" panose="020F0502020204030204" pitchFamily="34" charset="0"/>
            </a:endParaRPr>
          </a:p>
        </p:txBody>
      </p:sp>
      <p:sp>
        <p:nvSpPr>
          <p:cNvPr id="9" name="Footer Placeholder 4"/>
          <p:cNvSpPr>
            <a:spLocks noGrp="1"/>
          </p:cNvSpPr>
          <p:nvPr>
            <p:ph type="ftr" sz="quarter" idx="11"/>
          </p:nvPr>
        </p:nvSpPr>
        <p:spPr>
          <a:xfrm>
            <a:off x="2840304" y="6248400"/>
            <a:ext cx="4272595" cy="457200"/>
          </a:xfrm>
          <a:noFill/>
        </p:spPr>
        <p:txBody>
          <a:bodyPr/>
          <a:lstStyle/>
          <a:p>
            <a:r>
              <a:rPr lang="en-US" dirty="0" smtClean="0">
                <a:latin typeface="Calibri" panose="020F0502020204030204" pitchFamily="34" charset="0"/>
              </a:rPr>
              <a:t>House Research Department</a:t>
            </a:r>
          </a:p>
        </p:txBody>
      </p:sp>
    </p:spTree>
    <p:extLst>
      <p:ext uri="{BB962C8B-B14F-4D97-AF65-F5344CB8AC3E}">
        <p14:creationId xmlns:p14="http://schemas.microsoft.com/office/powerpoint/2010/main" val="16691184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541" y="372718"/>
            <a:ext cx="8386638" cy="1143000"/>
          </a:xfrm>
        </p:spPr>
        <p:txBody>
          <a:bodyPr/>
          <a:lstStyle/>
          <a:p>
            <a:r>
              <a:rPr lang="en-US" dirty="0" smtClean="0">
                <a:latin typeface="Calibri" panose="020F0502020204030204" pitchFamily="34" charset="0"/>
              </a:rPr>
              <a:t>Policy Considerations</a:t>
            </a:r>
            <a:endParaRPr lang="en-US" dirty="0">
              <a:latin typeface="Calibri" panose="020F0502020204030204" pitchFamily="34" charset="0"/>
            </a:endParaRPr>
          </a:p>
        </p:txBody>
      </p:sp>
      <p:sp>
        <p:nvSpPr>
          <p:cNvPr id="3" name="Content Placeholder 2"/>
          <p:cNvSpPr>
            <a:spLocks noGrp="1"/>
          </p:cNvSpPr>
          <p:nvPr>
            <p:ph idx="1"/>
          </p:nvPr>
        </p:nvSpPr>
        <p:spPr>
          <a:xfrm>
            <a:off x="708660" y="1789042"/>
            <a:ext cx="7772400" cy="4085977"/>
          </a:xfrm>
        </p:spPr>
        <p:txBody>
          <a:bodyPr/>
          <a:lstStyle/>
          <a:p>
            <a:r>
              <a:rPr lang="en-US" sz="2800" dirty="0" smtClean="0">
                <a:latin typeface="Calibri" panose="020F0502020204030204" pitchFamily="34" charset="0"/>
              </a:rPr>
              <a:t>Ease of administration.</a:t>
            </a:r>
          </a:p>
          <a:p>
            <a:r>
              <a:rPr lang="en-US" sz="2800" dirty="0" smtClean="0">
                <a:latin typeface="Calibri" panose="020F0502020204030204" pitchFamily="34" charset="0"/>
              </a:rPr>
              <a:t>Behavioral effects of taxes vs. spending.</a:t>
            </a:r>
          </a:p>
          <a:p>
            <a:r>
              <a:rPr lang="en-US" sz="2800" dirty="0" smtClean="0">
                <a:latin typeface="Calibri" panose="020F0502020204030204" pitchFamily="34" charset="0"/>
              </a:rPr>
              <a:t>Reduction in tax code transparency/simplicity.</a:t>
            </a:r>
          </a:p>
          <a:p>
            <a:r>
              <a:rPr lang="en-US" sz="2800" dirty="0" smtClean="0">
                <a:latin typeface="Calibri" panose="020F0502020204030204" pitchFamily="34" charset="0"/>
              </a:rPr>
              <a:t>Does the expenditure advance principles of good tax policy?</a:t>
            </a:r>
          </a:p>
          <a:p>
            <a:r>
              <a:rPr lang="en-US" sz="2800" dirty="0" smtClean="0">
                <a:latin typeface="Calibri" panose="020F0502020204030204" pitchFamily="34" charset="0"/>
              </a:rPr>
              <a:t>Constitutional restrictions on tax policies.</a:t>
            </a:r>
          </a:p>
          <a:p>
            <a:r>
              <a:rPr lang="en-US" sz="2800" dirty="0" smtClean="0">
                <a:latin typeface="Calibri" panose="020F0502020204030204" pitchFamily="34" charset="0"/>
              </a:rPr>
              <a:t>Duplication of direct expenditure policies.</a:t>
            </a:r>
          </a:p>
          <a:p>
            <a:endParaRPr lang="en-US" sz="2800" dirty="0" smtClean="0"/>
          </a:p>
        </p:txBody>
      </p:sp>
      <p:sp>
        <p:nvSpPr>
          <p:cNvPr id="4" name="Date Placeholder 3"/>
          <p:cNvSpPr>
            <a:spLocks noGrp="1"/>
          </p:cNvSpPr>
          <p:nvPr>
            <p:ph type="dt" sz="half" idx="10"/>
          </p:nvPr>
        </p:nvSpPr>
        <p:spPr/>
        <p:txBody>
          <a:bodyPr/>
          <a:lstStyle/>
          <a:p>
            <a:pPr>
              <a:defRPr/>
            </a:pPr>
            <a:r>
              <a:rPr lang="en-US" dirty="0" smtClean="0">
                <a:latin typeface="Calibri" panose="020F0502020204030204" pitchFamily="34" charset="0"/>
              </a:rPr>
              <a:t>January 31, 2019</a:t>
            </a:r>
            <a:endParaRPr lang="en-US" dirty="0">
              <a:latin typeface="Calibri" panose="020F0502020204030204" pitchFamily="34" charset="0"/>
            </a:endParaRPr>
          </a:p>
        </p:txBody>
      </p:sp>
      <p:sp>
        <p:nvSpPr>
          <p:cNvPr id="6" name="Slide Number Placeholder 5"/>
          <p:cNvSpPr>
            <a:spLocks noGrp="1"/>
          </p:cNvSpPr>
          <p:nvPr>
            <p:ph type="sldNum" sz="quarter" idx="12"/>
          </p:nvPr>
        </p:nvSpPr>
        <p:spPr/>
        <p:txBody>
          <a:bodyPr/>
          <a:lstStyle/>
          <a:p>
            <a:pPr>
              <a:defRPr/>
            </a:pPr>
            <a:fld id="{16D048B1-6AE2-43DD-A7FF-C4709FAE4CD4}" type="slidenum">
              <a:rPr lang="en-US" smtClean="0">
                <a:latin typeface="Calibri" panose="020F0502020204030204" pitchFamily="34" charset="0"/>
              </a:rPr>
              <a:pPr>
                <a:defRPr/>
              </a:pPr>
              <a:t>5</a:t>
            </a:fld>
            <a:endParaRPr lang="en-US" dirty="0">
              <a:latin typeface="Calibri" panose="020F0502020204030204" pitchFamily="34" charset="0"/>
            </a:endParaRPr>
          </a:p>
        </p:txBody>
      </p:sp>
      <p:sp>
        <p:nvSpPr>
          <p:cNvPr id="9" name="Footer Placeholder 4"/>
          <p:cNvSpPr>
            <a:spLocks noGrp="1"/>
          </p:cNvSpPr>
          <p:nvPr>
            <p:ph type="ftr" sz="quarter" idx="11"/>
          </p:nvPr>
        </p:nvSpPr>
        <p:spPr>
          <a:xfrm>
            <a:off x="2840304" y="6248400"/>
            <a:ext cx="4272595" cy="457200"/>
          </a:xfrm>
          <a:noFill/>
        </p:spPr>
        <p:txBody>
          <a:bodyPr/>
          <a:lstStyle/>
          <a:p>
            <a:r>
              <a:rPr lang="en-US" dirty="0" smtClean="0">
                <a:latin typeface="Calibri" panose="020F0502020204030204" pitchFamily="34" charset="0"/>
              </a:rPr>
              <a:t>House Research Department</a:t>
            </a:r>
          </a:p>
        </p:txBody>
      </p:sp>
    </p:spTree>
    <p:extLst>
      <p:ext uri="{BB962C8B-B14F-4D97-AF65-F5344CB8AC3E}">
        <p14:creationId xmlns:p14="http://schemas.microsoft.com/office/powerpoint/2010/main" val="2428709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541" y="372718"/>
            <a:ext cx="8386638" cy="1143000"/>
          </a:xfrm>
        </p:spPr>
        <p:txBody>
          <a:bodyPr/>
          <a:lstStyle/>
          <a:p>
            <a:r>
              <a:rPr lang="en-US" dirty="0" smtClean="0">
                <a:latin typeface="Calibri" panose="020F0502020204030204" pitchFamily="34" charset="0"/>
              </a:rPr>
              <a:t>Institutional and Process Considerations</a:t>
            </a:r>
            <a:endParaRPr lang="en-US" dirty="0">
              <a:latin typeface="Calibri" panose="020F0502020204030204" pitchFamily="34" charset="0"/>
            </a:endParaRPr>
          </a:p>
        </p:txBody>
      </p:sp>
      <p:sp>
        <p:nvSpPr>
          <p:cNvPr id="3" name="Content Placeholder 2"/>
          <p:cNvSpPr>
            <a:spLocks noGrp="1"/>
          </p:cNvSpPr>
          <p:nvPr>
            <p:ph idx="1"/>
          </p:nvPr>
        </p:nvSpPr>
        <p:spPr>
          <a:xfrm>
            <a:off x="708660" y="1789042"/>
            <a:ext cx="7772400" cy="4085977"/>
          </a:xfrm>
        </p:spPr>
        <p:txBody>
          <a:bodyPr/>
          <a:lstStyle/>
          <a:p>
            <a:r>
              <a:rPr lang="en-US" sz="2600" b="1" dirty="0" smtClean="0">
                <a:latin typeface="Calibri" panose="020F0502020204030204" pitchFamily="34" charset="0"/>
              </a:rPr>
              <a:t>Durability: </a:t>
            </a:r>
            <a:r>
              <a:rPr lang="en-US" sz="2600" dirty="0" smtClean="0">
                <a:latin typeface="Calibri" panose="020F0502020204030204" pitchFamily="34" charset="0"/>
              </a:rPr>
              <a:t>Tax expenditures continue indefinitely into the future without legislative reauthorization (unless sunset). May be more durable.</a:t>
            </a:r>
          </a:p>
          <a:p>
            <a:r>
              <a:rPr lang="en-US" sz="2600" b="1" dirty="0" smtClean="0">
                <a:latin typeface="Calibri" panose="020F0502020204030204" pitchFamily="34" charset="0"/>
              </a:rPr>
              <a:t>Visibility: </a:t>
            </a:r>
            <a:r>
              <a:rPr lang="en-US" sz="2600" dirty="0" smtClean="0">
                <a:latin typeface="Calibri" panose="020F0502020204030204" pitchFamily="34" charset="0"/>
              </a:rPr>
              <a:t>Tax expenditures are not included in the state budget—not counted as expenditures or expanding the size of government.</a:t>
            </a:r>
          </a:p>
          <a:p>
            <a:r>
              <a:rPr lang="en-US" sz="2600" b="1" dirty="0" smtClean="0">
                <a:latin typeface="Calibri" panose="020F0502020204030204" pitchFamily="34" charset="0"/>
              </a:rPr>
              <a:t>Legislative Process: </a:t>
            </a:r>
            <a:r>
              <a:rPr lang="en-US" sz="2600" dirty="0" smtClean="0">
                <a:latin typeface="Calibri" panose="020F0502020204030204" pitchFamily="34" charset="0"/>
              </a:rPr>
              <a:t>Policy advocates may support tax expenditures to pursue multiple funding streams.</a:t>
            </a:r>
          </a:p>
        </p:txBody>
      </p:sp>
      <p:sp>
        <p:nvSpPr>
          <p:cNvPr id="4" name="Date Placeholder 3"/>
          <p:cNvSpPr>
            <a:spLocks noGrp="1"/>
          </p:cNvSpPr>
          <p:nvPr>
            <p:ph type="dt" sz="half" idx="10"/>
          </p:nvPr>
        </p:nvSpPr>
        <p:spPr/>
        <p:txBody>
          <a:bodyPr/>
          <a:lstStyle/>
          <a:p>
            <a:pPr>
              <a:defRPr/>
            </a:pPr>
            <a:r>
              <a:rPr lang="en-US" dirty="0" smtClean="0">
                <a:latin typeface="Calibri" panose="020F0502020204030204" pitchFamily="34" charset="0"/>
              </a:rPr>
              <a:t>January 31, 2019</a:t>
            </a:r>
            <a:endParaRPr lang="en-US" dirty="0">
              <a:latin typeface="Calibri" panose="020F0502020204030204" pitchFamily="34" charset="0"/>
            </a:endParaRPr>
          </a:p>
        </p:txBody>
      </p:sp>
      <p:sp>
        <p:nvSpPr>
          <p:cNvPr id="6" name="Slide Number Placeholder 5"/>
          <p:cNvSpPr>
            <a:spLocks noGrp="1"/>
          </p:cNvSpPr>
          <p:nvPr>
            <p:ph type="sldNum" sz="quarter" idx="12"/>
          </p:nvPr>
        </p:nvSpPr>
        <p:spPr/>
        <p:txBody>
          <a:bodyPr/>
          <a:lstStyle/>
          <a:p>
            <a:pPr>
              <a:defRPr/>
            </a:pPr>
            <a:fld id="{16D048B1-6AE2-43DD-A7FF-C4709FAE4CD4}" type="slidenum">
              <a:rPr lang="en-US" smtClean="0">
                <a:latin typeface="Calibri" panose="020F0502020204030204" pitchFamily="34" charset="0"/>
              </a:rPr>
              <a:pPr>
                <a:defRPr/>
              </a:pPr>
              <a:t>6</a:t>
            </a:fld>
            <a:endParaRPr lang="en-US" dirty="0">
              <a:latin typeface="Calibri" panose="020F0502020204030204" pitchFamily="34" charset="0"/>
            </a:endParaRPr>
          </a:p>
        </p:txBody>
      </p:sp>
      <p:sp>
        <p:nvSpPr>
          <p:cNvPr id="9" name="Footer Placeholder 4"/>
          <p:cNvSpPr>
            <a:spLocks noGrp="1"/>
          </p:cNvSpPr>
          <p:nvPr>
            <p:ph type="ftr" sz="quarter" idx="11"/>
          </p:nvPr>
        </p:nvSpPr>
        <p:spPr>
          <a:xfrm>
            <a:off x="2840304" y="6248400"/>
            <a:ext cx="4272595" cy="457200"/>
          </a:xfrm>
          <a:noFill/>
        </p:spPr>
        <p:txBody>
          <a:bodyPr/>
          <a:lstStyle/>
          <a:p>
            <a:r>
              <a:rPr lang="en-US" dirty="0" smtClean="0">
                <a:latin typeface="Calibri" panose="020F0502020204030204" pitchFamily="34" charset="0"/>
              </a:rPr>
              <a:t>House Research Department</a:t>
            </a:r>
          </a:p>
        </p:txBody>
      </p:sp>
    </p:spTree>
    <p:extLst>
      <p:ext uri="{BB962C8B-B14F-4D97-AF65-F5344CB8AC3E}">
        <p14:creationId xmlns:p14="http://schemas.microsoft.com/office/powerpoint/2010/main" val="42922147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541" y="372718"/>
            <a:ext cx="8386638" cy="1143000"/>
          </a:xfrm>
        </p:spPr>
        <p:txBody>
          <a:bodyPr/>
          <a:lstStyle/>
          <a:p>
            <a:r>
              <a:rPr lang="en-US" dirty="0" smtClean="0">
                <a:latin typeface="Calibri" panose="020F0502020204030204" pitchFamily="34" charset="0"/>
              </a:rPr>
              <a:t>Requirement for Tax Expenditure Bills</a:t>
            </a:r>
            <a:endParaRPr lang="en-US" dirty="0">
              <a:latin typeface="Calibri" panose="020F0502020204030204" pitchFamily="34" charset="0"/>
            </a:endParaRPr>
          </a:p>
        </p:txBody>
      </p:sp>
      <p:sp>
        <p:nvSpPr>
          <p:cNvPr id="3" name="Content Placeholder 2"/>
          <p:cNvSpPr>
            <a:spLocks noGrp="1"/>
          </p:cNvSpPr>
          <p:nvPr>
            <p:ph idx="1"/>
          </p:nvPr>
        </p:nvSpPr>
        <p:spPr>
          <a:xfrm>
            <a:off x="708660" y="1789042"/>
            <a:ext cx="7772400" cy="4085977"/>
          </a:xfrm>
        </p:spPr>
        <p:txBody>
          <a:bodyPr/>
          <a:lstStyle/>
          <a:p>
            <a:pPr marL="0" indent="0">
              <a:buNone/>
            </a:pPr>
            <a:r>
              <a:rPr lang="en-US" sz="2800" b="1" dirty="0">
                <a:latin typeface="Calibri" panose="020F0502020204030204" pitchFamily="34" charset="0"/>
              </a:rPr>
              <a:t>3.192 REQUIREMENTS FOR NEW OR RENEWED TAX EXPENDITURES.</a:t>
            </a:r>
          </a:p>
          <a:p>
            <a:pPr marL="0" indent="0">
              <a:buNone/>
            </a:pPr>
            <a:r>
              <a:rPr lang="en-US" sz="2800" dirty="0">
                <a:latin typeface="Calibri" panose="020F0502020204030204" pitchFamily="34" charset="0"/>
              </a:rPr>
              <a:t>Any bill that creates, renews, or continues a tax expenditure must include a statement of intent that clearly provides the purpose of the tax expenditure and a standard or goal against which its effectiveness may be measured. </a:t>
            </a:r>
            <a:endParaRPr lang="en-US" sz="2800" dirty="0" smtClean="0">
              <a:latin typeface="Calibri" panose="020F0502020204030204" pitchFamily="34" charset="0"/>
            </a:endParaRPr>
          </a:p>
          <a:p>
            <a:pPr marL="0" indent="0">
              <a:buNone/>
            </a:pPr>
            <a:endParaRPr lang="en-US" sz="2800" dirty="0">
              <a:latin typeface="Calibri" panose="020F0502020204030204" pitchFamily="34" charset="0"/>
            </a:endParaRPr>
          </a:p>
          <a:p>
            <a:pPr marL="0" indent="0">
              <a:buNone/>
            </a:pPr>
            <a:r>
              <a:rPr lang="en-US" sz="2800" dirty="0" smtClean="0">
                <a:latin typeface="Calibri" panose="020F0502020204030204" pitchFamily="34" charset="0"/>
              </a:rPr>
              <a:t>(Enacted in 2010)</a:t>
            </a:r>
            <a:endParaRPr lang="en-US" sz="2800" dirty="0">
              <a:latin typeface="Calibri" panose="020F0502020204030204" pitchFamily="34" charset="0"/>
            </a:endParaRPr>
          </a:p>
          <a:p>
            <a:pPr marL="0" indent="0">
              <a:buNone/>
            </a:pPr>
            <a:endParaRPr lang="en-US" sz="2600" dirty="0" smtClean="0"/>
          </a:p>
        </p:txBody>
      </p:sp>
      <p:sp>
        <p:nvSpPr>
          <p:cNvPr id="4" name="Date Placeholder 3"/>
          <p:cNvSpPr>
            <a:spLocks noGrp="1"/>
          </p:cNvSpPr>
          <p:nvPr>
            <p:ph type="dt" sz="half" idx="10"/>
          </p:nvPr>
        </p:nvSpPr>
        <p:spPr/>
        <p:txBody>
          <a:bodyPr/>
          <a:lstStyle/>
          <a:p>
            <a:pPr>
              <a:defRPr/>
            </a:pPr>
            <a:r>
              <a:rPr lang="en-US" dirty="0" smtClean="0">
                <a:latin typeface="Calibri" panose="020F0502020204030204" pitchFamily="34" charset="0"/>
              </a:rPr>
              <a:t>January 31, 2019</a:t>
            </a:r>
            <a:endParaRPr lang="en-US" dirty="0">
              <a:latin typeface="Calibri" panose="020F0502020204030204" pitchFamily="34" charset="0"/>
            </a:endParaRPr>
          </a:p>
        </p:txBody>
      </p:sp>
      <p:sp>
        <p:nvSpPr>
          <p:cNvPr id="6" name="Slide Number Placeholder 5"/>
          <p:cNvSpPr>
            <a:spLocks noGrp="1"/>
          </p:cNvSpPr>
          <p:nvPr>
            <p:ph type="sldNum" sz="quarter" idx="12"/>
          </p:nvPr>
        </p:nvSpPr>
        <p:spPr/>
        <p:txBody>
          <a:bodyPr/>
          <a:lstStyle/>
          <a:p>
            <a:pPr>
              <a:defRPr/>
            </a:pPr>
            <a:fld id="{16D048B1-6AE2-43DD-A7FF-C4709FAE4CD4}" type="slidenum">
              <a:rPr lang="en-US" smtClean="0">
                <a:latin typeface="Calibri" panose="020F0502020204030204" pitchFamily="34" charset="0"/>
              </a:rPr>
              <a:pPr>
                <a:defRPr/>
              </a:pPr>
              <a:t>7</a:t>
            </a:fld>
            <a:endParaRPr lang="en-US" dirty="0">
              <a:latin typeface="Calibri" panose="020F0502020204030204" pitchFamily="34" charset="0"/>
            </a:endParaRPr>
          </a:p>
        </p:txBody>
      </p:sp>
      <p:sp>
        <p:nvSpPr>
          <p:cNvPr id="9" name="Footer Placeholder 4"/>
          <p:cNvSpPr>
            <a:spLocks noGrp="1"/>
          </p:cNvSpPr>
          <p:nvPr>
            <p:ph type="ftr" sz="quarter" idx="11"/>
          </p:nvPr>
        </p:nvSpPr>
        <p:spPr>
          <a:xfrm>
            <a:off x="2840304" y="6248400"/>
            <a:ext cx="4272595" cy="457200"/>
          </a:xfrm>
          <a:noFill/>
        </p:spPr>
        <p:txBody>
          <a:bodyPr/>
          <a:lstStyle/>
          <a:p>
            <a:r>
              <a:rPr lang="en-US" dirty="0" smtClean="0">
                <a:latin typeface="Calibri" panose="020F0502020204030204" pitchFamily="34" charset="0"/>
              </a:rPr>
              <a:t>House Research Department</a:t>
            </a:r>
          </a:p>
        </p:txBody>
      </p:sp>
    </p:spTree>
    <p:extLst>
      <p:ext uri="{BB962C8B-B14F-4D97-AF65-F5344CB8AC3E}">
        <p14:creationId xmlns:p14="http://schemas.microsoft.com/office/powerpoint/2010/main" val="24791090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541" y="372718"/>
            <a:ext cx="8386638" cy="1143000"/>
          </a:xfrm>
        </p:spPr>
        <p:txBody>
          <a:bodyPr/>
          <a:lstStyle/>
          <a:p>
            <a:r>
              <a:rPr lang="en-US" dirty="0" smtClean="0">
                <a:latin typeface="Calibri" panose="020F0502020204030204" pitchFamily="34" charset="0"/>
              </a:rPr>
              <a:t>Additional Resources</a:t>
            </a:r>
            <a:endParaRPr lang="en-US" dirty="0">
              <a:latin typeface="Calibri" panose="020F0502020204030204" pitchFamily="34" charset="0"/>
            </a:endParaRPr>
          </a:p>
        </p:txBody>
      </p:sp>
      <p:sp>
        <p:nvSpPr>
          <p:cNvPr id="3" name="Content Placeholder 2"/>
          <p:cNvSpPr>
            <a:spLocks noGrp="1"/>
          </p:cNvSpPr>
          <p:nvPr>
            <p:ph idx="1"/>
          </p:nvPr>
        </p:nvSpPr>
        <p:spPr>
          <a:xfrm>
            <a:off x="708660" y="1789042"/>
            <a:ext cx="7772400" cy="4085977"/>
          </a:xfrm>
        </p:spPr>
        <p:txBody>
          <a:bodyPr/>
          <a:lstStyle/>
          <a:p>
            <a:r>
              <a:rPr lang="en-US" sz="2800" dirty="0" smtClean="0">
                <a:latin typeface="Calibri" panose="020F0502020204030204" pitchFamily="34" charset="0"/>
              </a:rPr>
              <a:t>Department of Revenue:</a:t>
            </a:r>
          </a:p>
          <a:p>
            <a:pPr lvl="1"/>
            <a:r>
              <a:rPr lang="en-US" sz="2400" dirty="0" smtClean="0">
                <a:latin typeface="Calibri" panose="020F0502020204030204" pitchFamily="34" charset="0"/>
              </a:rPr>
              <a:t>2018 Tax Expenditure Budget (Published Annually)</a:t>
            </a:r>
          </a:p>
          <a:p>
            <a:pPr lvl="1"/>
            <a:r>
              <a:rPr lang="en-US" sz="2400" dirty="0" smtClean="0">
                <a:latin typeface="Calibri" panose="020F0502020204030204" pitchFamily="34" charset="0"/>
              </a:rPr>
              <a:t>2011 Tax Expenditure Review (Mandated by the 2010 legislature)</a:t>
            </a:r>
          </a:p>
          <a:p>
            <a:pPr lvl="1"/>
            <a:endParaRPr lang="en-US" sz="2400" dirty="0">
              <a:latin typeface="Calibri" panose="020F0502020204030204" pitchFamily="34" charset="0"/>
            </a:endParaRPr>
          </a:p>
          <a:p>
            <a:r>
              <a:rPr lang="en-US" sz="2800" dirty="0" smtClean="0">
                <a:latin typeface="Calibri" panose="020F0502020204030204" pitchFamily="34" charset="0"/>
              </a:rPr>
              <a:t>House Research Department:</a:t>
            </a:r>
          </a:p>
          <a:p>
            <a:pPr lvl="1"/>
            <a:r>
              <a:rPr lang="en-US" sz="2400" dirty="0" smtClean="0">
                <a:latin typeface="Calibri" panose="020F0502020204030204" pitchFamily="34" charset="0"/>
              </a:rPr>
              <a:t>Review of Selected Tax Expenditures (Nov. 2013)</a:t>
            </a:r>
          </a:p>
        </p:txBody>
      </p:sp>
      <p:sp>
        <p:nvSpPr>
          <p:cNvPr id="4" name="Date Placeholder 3"/>
          <p:cNvSpPr>
            <a:spLocks noGrp="1"/>
          </p:cNvSpPr>
          <p:nvPr>
            <p:ph type="dt" sz="half" idx="10"/>
          </p:nvPr>
        </p:nvSpPr>
        <p:spPr/>
        <p:txBody>
          <a:bodyPr/>
          <a:lstStyle/>
          <a:p>
            <a:pPr>
              <a:defRPr/>
            </a:pPr>
            <a:r>
              <a:rPr lang="en-US" dirty="0" smtClean="0">
                <a:latin typeface="Calibri" panose="020F0502020204030204" pitchFamily="34" charset="0"/>
              </a:rPr>
              <a:t>January 31, 2019</a:t>
            </a:r>
            <a:endParaRPr lang="en-US" dirty="0">
              <a:latin typeface="Calibri" panose="020F0502020204030204" pitchFamily="34" charset="0"/>
            </a:endParaRPr>
          </a:p>
        </p:txBody>
      </p:sp>
      <p:sp>
        <p:nvSpPr>
          <p:cNvPr id="6" name="Slide Number Placeholder 5"/>
          <p:cNvSpPr>
            <a:spLocks noGrp="1"/>
          </p:cNvSpPr>
          <p:nvPr>
            <p:ph type="sldNum" sz="quarter" idx="12"/>
          </p:nvPr>
        </p:nvSpPr>
        <p:spPr/>
        <p:txBody>
          <a:bodyPr/>
          <a:lstStyle/>
          <a:p>
            <a:pPr>
              <a:defRPr/>
            </a:pPr>
            <a:fld id="{16D048B1-6AE2-43DD-A7FF-C4709FAE4CD4}" type="slidenum">
              <a:rPr lang="en-US" smtClean="0">
                <a:latin typeface="Calibri" panose="020F0502020204030204" pitchFamily="34" charset="0"/>
              </a:rPr>
              <a:pPr>
                <a:defRPr/>
              </a:pPr>
              <a:t>8</a:t>
            </a:fld>
            <a:endParaRPr lang="en-US" dirty="0">
              <a:latin typeface="Calibri" panose="020F0502020204030204" pitchFamily="34" charset="0"/>
            </a:endParaRPr>
          </a:p>
        </p:txBody>
      </p:sp>
      <p:sp>
        <p:nvSpPr>
          <p:cNvPr id="9" name="Footer Placeholder 4"/>
          <p:cNvSpPr>
            <a:spLocks noGrp="1"/>
          </p:cNvSpPr>
          <p:nvPr>
            <p:ph type="ftr" sz="quarter" idx="11"/>
          </p:nvPr>
        </p:nvSpPr>
        <p:spPr>
          <a:xfrm>
            <a:off x="2840304" y="6248400"/>
            <a:ext cx="4272595" cy="457200"/>
          </a:xfrm>
          <a:noFill/>
        </p:spPr>
        <p:txBody>
          <a:bodyPr/>
          <a:lstStyle/>
          <a:p>
            <a:r>
              <a:rPr lang="en-US" dirty="0" smtClean="0">
                <a:latin typeface="Calibri" panose="020F0502020204030204" pitchFamily="34" charset="0"/>
              </a:rPr>
              <a:t>House Research Department</a:t>
            </a:r>
          </a:p>
        </p:txBody>
      </p:sp>
    </p:spTree>
    <p:extLst>
      <p:ext uri="{BB962C8B-B14F-4D97-AF65-F5344CB8AC3E}">
        <p14:creationId xmlns:p14="http://schemas.microsoft.com/office/powerpoint/2010/main" val="2221294811"/>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Settings\delluser\Application Data\Microsoft\Templates\hrd.pot</Template>
  <TotalTime>9270</TotalTime>
  <Words>451</Words>
  <Application>Microsoft Office PowerPoint</Application>
  <PresentationFormat>Letter Paper (8.5x11 in)</PresentationFormat>
  <Paragraphs>70</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Times New Roman</vt:lpstr>
      <vt:lpstr>ZapfHumnst BT</vt:lpstr>
      <vt:lpstr>Blank Presentation</vt:lpstr>
      <vt:lpstr>Background on Tax Expenditures</vt:lpstr>
      <vt:lpstr>What Are Tax Expenditures?</vt:lpstr>
      <vt:lpstr>What Isn’t a Tax Expenditure?</vt:lpstr>
      <vt:lpstr>Tax Expenditures vs.  Direct Expenditures</vt:lpstr>
      <vt:lpstr>Policy Considerations</vt:lpstr>
      <vt:lpstr>Institutional and Process Considerations</vt:lpstr>
      <vt:lpstr>Requirement for Tax Expenditure Bills</vt:lpstr>
      <vt:lpstr>Additional Resources</vt:lpstr>
    </vt:vector>
  </TitlesOfParts>
  <Company>MN House of Reps., Research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Minnesota State Budget Overview</dc:title>
  <dc:creator>Jmichael</dc:creator>
  <cp:lastModifiedBy>DFLUser</cp:lastModifiedBy>
  <cp:revision>1052</cp:revision>
  <cp:lastPrinted>2018-12-27T20:10:07Z</cp:lastPrinted>
  <dcterms:created xsi:type="dcterms:W3CDTF">1999-01-04T17:46:36Z</dcterms:created>
  <dcterms:modified xsi:type="dcterms:W3CDTF">2019-01-31T15:57:17Z</dcterms:modified>
</cp:coreProperties>
</file>