
<file path=[Content_Types].xml><?xml version="1.0" encoding="utf-8"?>
<Types xmlns="http://schemas.openxmlformats.org/package/2006/content-types">
  <Override PartName="/ppt/charts/chart1.xml" ContentType="application/vnd.openxmlformats-officedocument.drawingml.chart+xml"/>
  <Override PartName="/ppt/slideLayouts/slideLayout1.xml" ContentType="application/vnd.openxmlformats-officedocument.presentationml.slideLayout+xml"/>
  <Default Extension="rels" ContentType="application/vnd.openxmlformats-package.relationships+xml"/>
  <Default Extension="jpeg" ContentType="image/jpeg"/>
  <Default Extension="xml" ContentType="application/xml"/>
  <Override PartName="/ppt/drawings/drawing3.xml" ContentType="application/vnd.openxmlformats-officedocument.drawingml.chartshapes+xml"/>
  <Override PartName="/ppt/tableStyles.xml" ContentType="application/vnd.openxmlformats-officedocument.presentationml.tableStyles+xml"/>
  <Override PartName="/ppt/slideLayouts/slideLayout8.xml" ContentType="application/vnd.openxmlformats-officedocument.presentationml.slideLayout+xml"/>
  <Override PartName="/ppt/drawings/drawing1.xml" ContentType="application/vnd.openxmlformats-officedocument.drawingml.chartshapes+xml"/>
  <Override PartName="/ppt/slideLayouts/slideLayout6.xml" ContentType="application/vnd.openxmlformats-officedocument.presentationml.slideLayout+xml"/>
  <Override PartName="/docProps/core.xml" ContentType="application/vnd.openxmlformats-package.core-propertie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Layouts/slideLayout10.xml" ContentType="application/vnd.openxmlformats-officedocument.presentationml.slideLayout+xml"/>
  <Override PartName="/ppt/slideLayouts/slideLayout4.xml" ContentType="application/vnd.openxmlformats-officedocument.presentationml.slideLayout+xml"/>
  <Override PartName="/docProps/app.xml" ContentType="application/vnd.openxmlformats-officedocument.extended-properties+xml"/>
  <Override PartName="/ppt/charts/chart2.xml" ContentType="application/vnd.openxmlformats-officedocument.drawingml.chart+xml"/>
  <Default Extension="xlsx" ContentType="application/vnd.openxmlformats-officedocument.spreadsheetml.sheet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Default Extension="bin" ContentType="application/vnd.openxmlformats-officedocument.presentationml.printerSettings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presentation.xml" ContentType="application/vnd.openxmlformats-officedocument.presentationml.presentation.main+xml"/>
  <Override PartName="/ppt/drawings/drawing2.xml" ContentType="application/vnd.openxmlformats-officedocument.drawingml.chartshapes+xml"/>
  <Override PartName="/ppt/slideLayouts/slideLayout7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charts/chart3.xml" ContentType="application/vnd.openxmlformats-officedocument.drawingml.chart+xml"/>
  <Override PartName="/ppt/slideLayouts/slideLayout3.xml" ContentType="application/vnd.openxmlformats-officedocument.presentationml.slideLayout+xml"/>
  <Override PartName="/ppt/slides/slide2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prnPr/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4660"/>
  </p:normalViewPr>
  <p:slideViewPr>
    <p:cSldViewPr snapToGrid="0" snapToObjects="1">
      <p:cViewPr varScale="1">
        <p:scale>
          <a:sx n="111" d="100"/>
          <a:sy n="111" d="100"/>
        </p:scale>
        <p:origin x="-816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printerSettings" Target="printerSettings/printerSettings1.bin"/><Relationship Id="rId7" Type="http://schemas.openxmlformats.org/officeDocument/2006/relationships/presProps" Target="presProps.xml"/><Relationship Id="rId8" Type="http://schemas.openxmlformats.org/officeDocument/2006/relationships/viewProps" Target="viewProps.xml"/><Relationship Id="rId9" Type="http://schemas.openxmlformats.org/officeDocument/2006/relationships/theme" Target="theme/theme1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\\lb-fs1\Network%20Storage\LBHomes%20Corp\Administration\Admin\Salary%20Comparisons.xlsx" TargetMode="External"/><Relationship Id="rId2" Type="http://schemas.openxmlformats.org/officeDocument/2006/relationships/chartUserShapes" Target="../drawings/drawing1.xm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\\lb-fs1\Network%20Storage\LBHomes%20Corp\Administration\Admin\Salary%20Comparisons.xlsx" TargetMode="External"/><Relationship Id="rId2" Type="http://schemas.openxmlformats.org/officeDocument/2006/relationships/chartUserShapes" Target="../drawings/drawing2.xm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Sheet1.xlsx"/><Relationship Id="rId2" Type="http://schemas.openxmlformats.org/officeDocument/2006/relationships/chartUserShapes" Target="../drawings/drawing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2"/>
  <c:chart>
    <c:title>
      <c:tx>
        <c:rich>
          <a:bodyPr/>
          <a:lstStyle/>
          <a:p>
            <a:pPr>
              <a:defRPr/>
            </a:pPr>
            <a:r>
              <a:rPr lang="en-US"/>
              <a:t>ANNUAL SALARY</a:t>
            </a:r>
          </a:p>
          <a:p>
            <a:pPr>
              <a:defRPr/>
            </a:pPr>
            <a:r>
              <a:rPr lang="en-US"/>
              <a:t>NURSING</a:t>
            </a:r>
            <a:r>
              <a:rPr lang="en-US" baseline="0"/>
              <a:t> ASSISTANT </a:t>
            </a:r>
          </a:p>
        </c:rich>
      </c:tx>
      <c:layout/>
    </c:title>
    <c:plotArea>
      <c:layout/>
      <c:areaChart>
        <c:grouping val="standard"/>
        <c:ser>
          <c:idx val="0"/>
          <c:order val="0"/>
          <c:tx>
            <c:strRef>
              <c:f>Sheet1!$A$52</c:f>
              <c:strCache>
                <c:ptCount val="1"/>
                <c:pt idx="0">
                  <c:v>Veteran's Home</c:v>
                </c:pt>
              </c:strCache>
            </c:strRef>
          </c:tx>
          <c:cat>
            <c:strRef>
              <c:f>Sheet1!$B$51:$C$51</c:f>
              <c:strCache>
                <c:ptCount val="2"/>
                <c:pt idx="0">
                  <c:v>Start</c:v>
                </c:pt>
                <c:pt idx="1">
                  <c:v>16 Years</c:v>
                </c:pt>
              </c:strCache>
            </c:strRef>
          </c:cat>
          <c:val>
            <c:numRef>
              <c:f>Sheet1!$B$52:$C$52</c:f>
              <c:numCache>
                <c:formatCode>_(* #,##0_);_(* \(#,##0\);_(* "-"??_);_(@_)</c:formatCode>
                <c:ptCount val="2"/>
                <c:pt idx="0">
                  <c:v>27622.39999999999</c:v>
                </c:pt>
                <c:pt idx="1">
                  <c:v>43804.8</c:v>
                </c:pt>
              </c:numCache>
            </c:numRef>
          </c:val>
        </c:ser>
        <c:ser>
          <c:idx val="1"/>
          <c:order val="1"/>
          <c:tx>
            <c:strRef>
              <c:f>Sheet1!$A$53</c:f>
              <c:strCache>
                <c:ptCount val="1"/>
                <c:pt idx="0">
                  <c:v>Average Area Nursing Homes</c:v>
                </c:pt>
              </c:strCache>
            </c:strRef>
          </c:tx>
          <c:spPr>
            <a:solidFill>
              <a:schemeClr val="accent2"/>
            </a:solidFill>
          </c:spPr>
          <c:cat>
            <c:strRef>
              <c:f>Sheet1!$B$51:$C$51</c:f>
              <c:strCache>
                <c:ptCount val="2"/>
                <c:pt idx="0">
                  <c:v>Start</c:v>
                </c:pt>
                <c:pt idx="1">
                  <c:v>16 Years</c:v>
                </c:pt>
              </c:strCache>
            </c:strRef>
          </c:cat>
          <c:val>
            <c:numRef>
              <c:f>Sheet1!$B$53:$C$53</c:f>
              <c:numCache>
                <c:formatCode>_(* #,##0_);_(* \(#,##0\);_(* "-"??_);_(@_)</c:formatCode>
                <c:ptCount val="2"/>
                <c:pt idx="0">
                  <c:v>22880.0</c:v>
                </c:pt>
                <c:pt idx="1">
                  <c:v>26395.2</c:v>
                </c:pt>
              </c:numCache>
            </c:numRef>
          </c:val>
        </c:ser>
        <c:axId val="492114664"/>
        <c:axId val="471371016"/>
      </c:areaChart>
      <c:catAx>
        <c:axId val="492114664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Length of Service</a:t>
                </a:r>
              </a:p>
            </c:rich>
          </c:tx>
          <c:layout/>
        </c:title>
        <c:tickLblPos val="nextTo"/>
        <c:crossAx val="471371016"/>
        <c:crosses val="autoZero"/>
        <c:auto val="1"/>
        <c:lblAlgn val="ctr"/>
        <c:lblOffset val="100"/>
      </c:catAx>
      <c:valAx>
        <c:axId val="471371016"/>
        <c:scaling>
          <c:orientation val="minMax"/>
          <c:min val="0.0"/>
        </c:scaling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Salary in Dollars</a:t>
                </a:r>
              </a:p>
            </c:rich>
          </c:tx>
          <c:layout/>
        </c:title>
        <c:numFmt formatCode="_(* #,##0_);_(* \(#,##0\);_(* &quot;-&quot;??_);_(@_)" sourceLinked="1"/>
        <c:tickLblPos val="nextTo"/>
        <c:crossAx val="492114664"/>
        <c:crosses val="autoZero"/>
        <c:crossBetween val="midCat"/>
      </c:valAx>
    </c:plotArea>
    <c:legend>
      <c:legendPos val="r"/>
      <c:layout>
        <c:manualLayout>
          <c:xMode val="edge"/>
          <c:yMode val="edge"/>
          <c:x val="0.75976560221639"/>
          <c:y val="0.432044692330125"/>
          <c:w val="0.24023439778361"/>
          <c:h val="0.407069735752058"/>
        </c:manualLayout>
      </c:layout>
    </c:legend>
    <c:plotVisOnly val="1"/>
    <c:dispBlanksAs val="zero"/>
  </c:chart>
  <c:externalData r:id="rId1"/>
  <c:userShapes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2"/>
  <c:chart>
    <c:title>
      <c:tx>
        <c:rich>
          <a:bodyPr/>
          <a:lstStyle/>
          <a:p>
            <a:pPr>
              <a:defRPr/>
            </a:pPr>
            <a:r>
              <a:rPr lang="en-US"/>
              <a:t>ANNUAL SALARY</a:t>
            </a:r>
          </a:p>
          <a:p>
            <a:pPr>
              <a:defRPr/>
            </a:pPr>
            <a:r>
              <a:rPr lang="en-US"/>
              <a:t>LPN</a:t>
            </a:r>
            <a:endParaRPr lang="en-US" baseline="0"/>
          </a:p>
        </c:rich>
      </c:tx>
      <c:layout/>
    </c:title>
    <c:plotArea>
      <c:layout/>
      <c:areaChart>
        <c:grouping val="standard"/>
        <c:ser>
          <c:idx val="0"/>
          <c:order val="0"/>
          <c:tx>
            <c:strRef>
              <c:f>Sheet1!$A$58</c:f>
              <c:strCache>
                <c:ptCount val="1"/>
                <c:pt idx="0">
                  <c:v>Veteran's Home</c:v>
                </c:pt>
              </c:strCache>
            </c:strRef>
          </c:tx>
          <c:cat>
            <c:strRef>
              <c:f>Sheet1!$B$57:$C$57</c:f>
              <c:strCache>
                <c:ptCount val="2"/>
                <c:pt idx="0">
                  <c:v>Start</c:v>
                </c:pt>
                <c:pt idx="1">
                  <c:v>11-12 Years</c:v>
                </c:pt>
              </c:strCache>
            </c:strRef>
          </c:cat>
          <c:val>
            <c:numRef>
              <c:f>Sheet1!$B$58:$C$58</c:f>
              <c:numCache>
                <c:formatCode>_(* #,##0_);_(* \(#,##0\);_(* "-"??_);_(@_)</c:formatCode>
                <c:ptCount val="2"/>
                <c:pt idx="0">
                  <c:v>37128.0</c:v>
                </c:pt>
                <c:pt idx="1">
                  <c:v>50856.0</c:v>
                </c:pt>
              </c:numCache>
            </c:numRef>
          </c:val>
        </c:ser>
        <c:ser>
          <c:idx val="1"/>
          <c:order val="1"/>
          <c:tx>
            <c:strRef>
              <c:f>Sheet1!$A$59</c:f>
              <c:strCache>
                <c:ptCount val="1"/>
                <c:pt idx="0">
                  <c:v>Average Area Nursing Homes</c:v>
                </c:pt>
              </c:strCache>
            </c:strRef>
          </c:tx>
          <c:spPr>
            <a:solidFill>
              <a:schemeClr val="accent2"/>
            </a:solidFill>
          </c:spPr>
          <c:cat>
            <c:strRef>
              <c:f>Sheet1!$B$57:$C$57</c:f>
              <c:strCache>
                <c:ptCount val="2"/>
                <c:pt idx="0">
                  <c:v>Start</c:v>
                </c:pt>
                <c:pt idx="1">
                  <c:v>11-12 Years</c:v>
                </c:pt>
              </c:strCache>
            </c:strRef>
          </c:cat>
          <c:val>
            <c:numRef>
              <c:f>Sheet1!$B$59:$C$59</c:f>
              <c:numCache>
                <c:formatCode>_(* #,##0_);_(* \(#,##0\);_(* "-"??_);_(@_)</c:formatCode>
                <c:ptCount val="2"/>
                <c:pt idx="0">
                  <c:v>30617.6</c:v>
                </c:pt>
                <c:pt idx="1">
                  <c:v>34569.6</c:v>
                </c:pt>
              </c:numCache>
            </c:numRef>
          </c:val>
        </c:ser>
        <c:axId val="474230952"/>
        <c:axId val="474241736"/>
      </c:areaChart>
      <c:catAx>
        <c:axId val="474230952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Length of Service</a:t>
                </a:r>
              </a:p>
            </c:rich>
          </c:tx>
          <c:layout/>
        </c:title>
        <c:tickLblPos val="nextTo"/>
        <c:crossAx val="474241736"/>
        <c:crosses val="autoZero"/>
        <c:auto val="1"/>
        <c:lblAlgn val="ctr"/>
        <c:lblOffset val="100"/>
      </c:catAx>
      <c:valAx>
        <c:axId val="474241736"/>
        <c:scaling>
          <c:orientation val="minMax"/>
          <c:min val="0.0"/>
        </c:scaling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Salary in Dollars</a:t>
                </a:r>
              </a:p>
            </c:rich>
          </c:tx>
          <c:layout/>
        </c:title>
        <c:numFmt formatCode="_(* #,##0_);_(* \(#,##0\);_(* &quot;-&quot;??_);_(@_)" sourceLinked="1"/>
        <c:tickLblPos val="nextTo"/>
        <c:crossAx val="474230952"/>
        <c:crosses val="autoZero"/>
        <c:crossBetween val="midCat"/>
      </c:valAx>
    </c:plotArea>
    <c:legend>
      <c:legendPos val="r"/>
      <c:layout>
        <c:manualLayout>
          <c:xMode val="edge"/>
          <c:yMode val="edge"/>
          <c:x val="0.750114464858559"/>
          <c:y val="0.432044692330125"/>
          <c:w val="0.249885535141441"/>
          <c:h val="0.383195538057743"/>
        </c:manualLayout>
      </c:layout>
    </c:legend>
    <c:plotVisOnly val="1"/>
    <c:dispBlanksAs val="zero"/>
  </c:chart>
  <c:externalData r:id="rId1"/>
  <c:userShapes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2"/>
  <c:chart>
    <c:title>
      <c:tx>
        <c:rich>
          <a:bodyPr/>
          <a:lstStyle/>
          <a:p>
            <a:pPr>
              <a:defRPr/>
            </a:pPr>
            <a:r>
              <a:rPr lang="en-US"/>
              <a:t>ANNUAL SALARY</a:t>
            </a:r>
          </a:p>
          <a:p>
            <a:pPr>
              <a:defRPr/>
            </a:pPr>
            <a:r>
              <a:rPr lang="en-US"/>
              <a:t>RN</a:t>
            </a:r>
            <a:endParaRPr lang="en-US" baseline="0"/>
          </a:p>
        </c:rich>
      </c:tx>
      <c:layout/>
    </c:title>
    <c:plotArea>
      <c:layout/>
      <c:areaChart>
        <c:grouping val="standard"/>
        <c:ser>
          <c:idx val="0"/>
          <c:order val="0"/>
          <c:tx>
            <c:strRef>
              <c:f>Sheet1!$A$64</c:f>
              <c:strCache>
                <c:ptCount val="1"/>
                <c:pt idx="0">
                  <c:v>Veteran's Home</c:v>
                </c:pt>
              </c:strCache>
            </c:strRef>
          </c:tx>
          <c:cat>
            <c:strRef>
              <c:f>Sheet1!$B$63:$C$63</c:f>
              <c:strCache>
                <c:ptCount val="2"/>
                <c:pt idx="0">
                  <c:v>Start</c:v>
                </c:pt>
                <c:pt idx="1">
                  <c:v>10 Years</c:v>
                </c:pt>
              </c:strCache>
            </c:strRef>
          </c:cat>
          <c:val>
            <c:numRef>
              <c:f>Sheet1!$B$64:$C$64</c:f>
              <c:numCache>
                <c:formatCode>_(* #,##0_);_(* \(#,##0\);_(* "-"??_);_(@_)</c:formatCode>
                <c:ptCount val="2"/>
                <c:pt idx="0">
                  <c:v>54600.0</c:v>
                </c:pt>
                <c:pt idx="1">
                  <c:v>80828.8</c:v>
                </c:pt>
              </c:numCache>
            </c:numRef>
          </c:val>
        </c:ser>
        <c:ser>
          <c:idx val="1"/>
          <c:order val="1"/>
          <c:tx>
            <c:strRef>
              <c:f>Sheet1!$A$65</c:f>
              <c:strCache>
                <c:ptCount val="1"/>
                <c:pt idx="0">
                  <c:v>Average Area Nursing Homes</c:v>
                </c:pt>
              </c:strCache>
            </c:strRef>
          </c:tx>
          <c:spPr>
            <a:solidFill>
              <a:schemeClr val="accent2"/>
            </a:solidFill>
          </c:spPr>
          <c:cat>
            <c:strRef>
              <c:f>Sheet1!$B$63:$C$63</c:f>
              <c:strCache>
                <c:ptCount val="2"/>
                <c:pt idx="0">
                  <c:v>Start</c:v>
                </c:pt>
                <c:pt idx="1">
                  <c:v>10 Years</c:v>
                </c:pt>
              </c:strCache>
            </c:strRef>
          </c:cat>
          <c:val>
            <c:numRef>
              <c:f>Sheet1!$B$65:$C$65</c:f>
              <c:numCache>
                <c:formatCode>_(* #,##0_);_(* \(#,##0\);_(* "-"??_);_(@_)</c:formatCode>
                <c:ptCount val="2"/>
                <c:pt idx="0">
                  <c:v>43326.4</c:v>
                </c:pt>
                <c:pt idx="1">
                  <c:v>48484.8</c:v>
                </c:pt>
              </c:numCache>
            </c:numRef>
          </c:val>
        </c:ser>
        <c:axId val="474281080"/>
        <c:axId val="474291208"/>
      </c:areaChart>
      <c:catAx>
        <c:axId val="474281080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Length of Service</a:t>
                </a:r>
              </a:p>
            </c:rich>
          </c:tx>
          <c:layout/>
        </c:title>
        <c:tickLblPos val="nextTo"/>
        <c:crossAx val="474291208"/>
        <c:crosses val="autoZero"/>
        <c:auto val="1"/>
        <c:lblAlgn val="ctr"/>
        <c:lblOffset val="100"/>
      </c:catAx>
      <c:valAx>
        <c:axId val="474291208"/>
        <c:scaling>
          <c:orientation val="minMax"/>
          <c:min val="0.0"/>
        </c:scaling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Salary in Dollars</a:t>
                </a:r>
              </a:p>
            </c:rich>
          </c:tx>
          <c:layout/>
        </c:title>
        <c:numFmt formatCode="_(* #,##0_);_(* \(#,##0\);_(* &quot;-&quot;??_);_(@_)" sourceLinked="1"/>
        <c:tickLblPos val="nextTo"/>
        <c:crossAx val="474281080"/>
        <c:crosses val="autoZero"/>
        <c:crossBetween val="midCat"/>
      </c:valAx>
    </c:plotArea>
    <c:legend>
      <c:legendPos val="r"/>
      <c:layout>
        <c:manualLayout>
          <c:xMode val="edge"/>
          <c:yMode val="edge"/>
          <c:x val="0.758827282006416"/>
          <c:y val="0.432044692330125"/>
          <c:w val="0.202931734227666"/>
          <c:h val="0.408100251055575"/>
        </c:manualLayout>
      </c:layout>
    </c:legend>
    <c:plotVisOnly val="1"/>
    <c:dispBlanksAs val="zero"/>
  </c:chart>
  <c:externalData r:id="rId1"/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0.72084</cdr:x>
      <cdr:y>0.9174</cdr:y>
    </cdr:from>
    <cdr:to>
      <cdr:x>0.9847</cdr:x>
      <cdr:y>1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3590925" y="2962262"/>
          <a:ext cx="1314432" cy="26671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en-US" sz="1100"/>
        </a:p>
      </cdr:txBody>
    </cdr:sp>
  </cdr:relSizeAnchor>
  <cdr:relSizeAnchor xmlns:cdr="http://schemas.openxmlformats.org/drawingml/2006/chartDrawing">
    <cdr:from>
      <cdr:x>0.5392</cdr:x>
      <cdr:y>0.94395</cdr:y>
    </cdr:from>
    <cdr:to>
      <cdr:x>1</cdr:x>
      <cdr:y>1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2686049" y="3048000"/>
          <a:ext cx="2295526" cy="18097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en-US" sz="1100"/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0.56584</cdr:x>
      <cdr:y>0.9517</cdr:y>
    </cdr:from>
    <cdr:to>
      <cdr:x>0.99644</cdr:x>
      <cdr:y>1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3028950" y="3190875"/>
          <a:ext cx="2305049" cy="16192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en-US" sz="600">
            <a:effectLst/>
          </a:endParaRPr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0.5392</cdr:x>
      <cdr:y>0.95109</cdr:y>
    </cdr:from>
    <cdr:to>
      <cdr:x>0.99235</cdr:x>
      <cdr:y>1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2686049" y="3333749"/>
          <a:ext cx="2257425" cy="17144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en-US" sz="600">
            <a:effectLst/>
          </a:endParaRPr>
        </a:p>
      </cdr:txBody>
    </cdr:sp>
  </cdr:relSizeAnchor>
</c:userShap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212A5-9966-CB49-8646-35FADA2B2A18}" type="datetimeFigureOut">
              <a:rPr lang="en-US" smtClean="0"/>
              <a:pPr/>
              <a:t>2/27/15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1C0770-A454-F04B-8221-AA0F1E4733B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212A5-9966-CB49-8646-35FADA2B2A18}" type="datetimeFigureOut">
              <a:rPr lang="en-US" smtClean="0"/>
              <a:pPr/>
              <a:t>2/27/15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1C0770-A454-F04B-8221-AA0F1E4733B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212A5-9966-CB49-8646-35FADA2B2A18}" type="datetimeFigureOut">
              <a:rPr lang="en-US" smtClean="0"/>
              <a:pPr/>
              <a:t>2/27/15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1C0770-A454-F04B-8221-AA0F1E4733B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212A5-9966-CB49-8646-35FADA2B2A18}" type="datetimeFigureOut">
              <a:rPr lang="en-US" smtClean="0"/>
              <a:pPr/>
              <a:t>2/27/15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1C0770-A454-F04B-8221-AA0F1E4733B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212A5-9966-CB49-8646-35FADA2B2A18}" type="datetimeFigureOut">
              <a:rPr lang="en-US" smtClean="0"/>
              <a:pPr/>
              <a:t>2/27/15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1C0770-A454-F04B-8221-AA0F1E4733B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212A5-9966-CB49-8646-35FADA2B2A18}" type="datetimeFigureOut">
              <a:rPr lang="en-US" smtClean="0"/>
              <a:pPr/>
              <a:t>2/27/15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1C0770-A454-F04B-8221-AA0F1E4733B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212A5-9966-CB49-8646-35FADA2B2A18}" type="datetimeFigureOut">
              <a:rPr lang="en-US" smtClean="0"/>
              <a:pPr/>
              <a:t>2/27/15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1C0770-A454-F04B-8221-AA0F1E4733B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212A5-9966-CB49-8646-35FADA2B2A18}" type="datetimeFigureOut">
              <a:rPr lang="en-US" smtClean="0"/>
              <a:pPr/>
              <a:t>2/27/15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1C0770-A454-F04B-8221-AA0F1E4733B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212A5-9966-CB49-8646-35FADA2B2A18}" type="datetimeFigureOut">
              <a:rPr lang="en-US" smtClean="0"/>
              <a:pPr/>
              <a:t>2/27/15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1C0770-A454-F04B-8221-AA0F1E4733B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212A5-9966-CB49-8646-35FADA2B2A18}" type="datetimeFigureOut">
              <a:rPr lang="en-US" smtClean="0"/>
              <a:pPr/>
              <a:t>2/27/15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1C0770-A454-F04B-8221-AA0F1E4733B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212A5-9966-CB49-8646-35FADA2B2A18}" type="datetimeFigureOut">
              <a:rPr lang="en-US" smtClean="0"/>
              <a:pPr/>
              <a:t>2/27/15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1C0770-A454-F04B-8221-AA0F1E4733B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6212A5-9966-CB49-8646-35FADA2B2A18}" type="datetimeFigureOut">
              <a:rPr lang="en-US" smtClean="0"/>
              <a:pPr/>
              <a:t>2/27/15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1C0770-A454-F04B-8221-AA0F1E4733B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chart" Target="../charts/char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chart" Target="../charts/char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chart" Target="../charts/chart3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514886"/>
            <a:ext cx="7772400" cy="1477328"/>
          </a:xfrm>
        </p:spPr>
        <p:txBody>
          <a:bodyPr wrap="square" lIns="0" tIns="0" rIns="0" bIns="0" anchor="t" anchorCtr="0">
            <a:normAutofit/>
          </a:bodyPr>
          <a:lstStyle/>
          <a:p>
            <a:r>
              <a:rPr lang="en-US" sz="2100" b="1" dirty="0" smtClean="0"/>
              <a:t>2014 Nursing Wage Comparison </a:t>
            </a:r>
            <a:br>
              <a:rPr lang="en-US" sz="2100" b="1" dirty="0" smtClean="0"/>
            </a:br>
            <a:r>
              <a:rPr lang="en-US" sz="2100" b="1" dirty="0" smtClean="0"/>
              <a:t>Minnesota Veterans Home, </a:t>
            </a:r>
            <a:br>
              <a:rPr lang="en-US" sz="2100" b="1" dirty="0" smtClean="0"/>
            </a:br>
            <a:r>
              <a:rPr lang="en-US" sz="2100" b="1" dirty="0" smtClean="0"/>
              <a:t>Pioneer Care, </a:t>
            </a:r>
            <a:r>
              <a:rPr lang="en-US" sz="2100" b="1" dirty="0" err="1" smtClean="0"/>
              <a:t>Broen</a:t>
            </a:r>
            <a:r>
              <a:rPr lang="en-US" sz="2100" b="1" dirty="0" smtClean="0"/>
              <a:t> Home and Battle Lake Good Samaritan</a:t>
            </a:r>
            <a:endParaRPr lang="en-US" sz="21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45540" y="1968010"/>
            <a:ext cx="4474936" cy="4313604"/>
          </a:xfrm>
        </p:spPr>
        <p:txBody>
          <a:bodyPr>
            <a:noAutofit/>
          </a:bodyPr>
          <a:lstStyle/>
          <a:p>
            <a:pPr algn="l">
              <a:spcBef>
                <a:spcPts val="600"/>
              </a:spcBef>
            </a:pPr>
            <a:r>
              <a:rPr lang="en-US" sz="1800" b="1" dirty="0" smtClean="0">
                <a:solidFill>
                  <a:schemeClr val="tx1"/>
                </a:solidFill>
              </a:rPr>
              <a:t>Nursing Asst 	Start 	16 Yrs </a:t>
            </a:r>
          </a:p>
          <a:p>
            <a:pPr algn="l">
              <a:spcBef>
                <a:spcPts val="600"/>
              </a:spcBef>
            </a:pPr>
            <a:r>
              <a:rPr lang="en-US" sz="1800" dirty="0" smtClean="0">
                <a:solidFill>
                  <a:srgbClr val="FF0000"/>
                </a:solidFill>
              </a:rPr>
              <a:t>MN Vets </a:t>
            </a:r>
            <a:r>
              <a:rPr lang="en-US" sz="1800" dirty="0">
                <a:solidFill>
                  <a:srgbClr val="FF0000"/>
                </a:solidFill>
              </a:rPr>
              <a:t>Home</a:t>
            </a:r>
            <a:r>
              <a:rPr lang="en-US" sz="1800" dirty="0" smtClean="0">
                <a:solidFill>
                  <a:srgbClr val="FF0000"/>
                </a:solidFill>
              </a:rPr>
              <a:t> 	13.28 	21.06</a:t>
            </a:r>
          </a:p>
          <a:p>
            <a:pPr algn="l">
              <a:spcBef>
                <a:spcPts val="600"/>
              </a:spcBef>
            </a:pPr>
            <a:r>
              <a:rPr lang="en-US" sz="1800" dirty="0" smtClean="0">
                <a:solidFill>
                  <a:schemeClr val="tx1"/>
                </a:solidFill>
              </a:rPr>
              <a:t>Pioneer Care 	11.27 	13.07 </a:t>
            </a:r>
          </a:p>
          <a:p>
            <a:pPr algn="l">
              <a:spcBef>
                <a:spcPts val="600"/>
              </a:spcBef>
            </a:pPr>
            <a:r>
              <a:rPr lang="en-US" sz="1800" dirty="0" err="1" smtClean="0">
                <a:solidFill>
                  <a:schemeClr val="tx1"/>
                </a:solidFill>
              </a:rPr>
              <a:t>Broen</a:t>
            </a:r>
            <a:r>
              <a:rPr lang="en-US" sz="1800" dirty="0" smtClean="0">
                <a:solidFill>
                  <a:schemeClr val="tx1"/>
                </a:solidFill>
              </a:rPr>
              <a:t> </a:t>
            </a:r>
            <a:r>
              <a:rPr lang="en-US" sz="1800" dirty="0">
                <a:solidFill>
                  <a:schemeClr val="tx1"/>
                </a:solidFill>
              </a:rPr>
              <a:t>Home</a:t>
            </a:r>
            <a:r>
              <a:rPr lang="en-US" sz="1800" dirty="0" smtClean="0">
                <a:solidFill>
                  <a:schemeClr val="tx1"/>
                </a:solidFill>
              </a:rPr>
              <a:t> 		11.34 	13.24</a:t>
            </a:r>
          </a:p>
          <a:p>
            <a:pPr algn="l">
              <a:spcBef>
                <a:spcPts val="600"/>
              </a:spcBef>
            </a:pPr>
            <a:r>
              <a:rPr lang="en-US" sz="1800" dirty="0" smtClean="0">
                <a:solidFill>
                  <a:schemeClr val="tx1"/>
                </a:solidFill>
              </a:rPr>
              <a:t>BL Good Sam	10.39	n/a </a:t>
            </a:r>
          </a:p>
          <a:p>
            <a:pPr algn="l">
              <a:spcBef>
                <a:spcPts val="600"/>
              </a:spcBef>
            </a:pPr>
            <a:endParaRPr lang="en-US" sz="1800" b="1" dirty="0" smtClean="0">
              <a:solidFill>
                <a:schemeClr val="tx1"/>
              </a:solidFill>
            </a:endParaRPr>
          </a:p>
        </p:txBody>
      </p:sp>
      <p:sp>
        <p:nvSpPr>
          <p:cNvPr id="5" name="Subtitle 2"/>
          <p:cNvSpPr txBox="1">
            <a:spLocks/>
          </p:cNvSpPr>
          <p:nvPr/>
        </p:nvSpPr>
        <p:spPr>
          <a:xfrm>
            <a:off x="745540" y="4290720"/>
            <a:ext cx="5045360" cy="398178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RN Staff 		Start 	10 Yrs 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MN Vets Home 	26.25 	38.86 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Pioneer Care 	20.00 	21.79 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Broen</a:t>
            </a: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Home 		20.30 	23.13 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BL Good Sam	19.75	22.36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705086" y="1980456"/>
            <a:ext cx="4327269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lang="en-US" b="1" dirty="0" smtClean="0"/>
              <a:t>LPN 			Start 	</a:t>
            </a:r>
            <a:r>
              <a:rPr lang="en-US" b="1" dirty="0" smtClean="0"/>
              <a:t>11-12 </a:t>
            </a:r>
            <a:r>
              <a:rPr lang="en-US" b="1" dirty="0" smtClean="0"/>
              <a:t>Yrs </a:t>
            </a:r>
          </a:p>
          <a:p>
            <a:pPr>
              <a:spcBef>
                <a:spcPts val="600"/>
              </a:spcBef>
            </a:pPr>
            <a:r>
              <a:rPr lang="en-US" dirty="0" smtClean="0">
                <a:solidFill>
                  <a:srgbClr val="FF0000"/>
                </a:solidFill>
              </a:rPr>
              <a:t>MN Vets Home 	17.85 	25.45</a:t>
            </a:r>
          </a:p>
          <a:p>
            <a:pPr>
              <a:spcBef>
                <a:spcPts val="600"/>
              </a:spcBef>
            </a:pPr>
            <a:r>
              <a:rPr lang="en-US" dirty="0" smtClean="0"/>
              <a:t>Pioneer Care 	15.37 	17.28 </a:t>
            </a:r>
          </a:p>
          <a:p>
            <a:pPr>
              <a:spcBef>
                <a:spcPts val="600"/>
              </a:spcBef>
            </a:pPr>
            <a:r>
              <a:rPr lang="en-US" dirty="0" err="1" smtClean="0"/>
              <a:t>Broen</a:t>
            </a:r>
            <a:r>
              <a:rPr lang="en-US" dirty="0" smtClean="0"/>
              <a:t> Home 		14.79 	16.74 </a:t>
            </a:r>
          </a:p>
          <a:p>
            <a:pPr>
              <a:spcBef>
                <a:spcPts val="600"/>
              </a:spcBef>
            </a:pPr>
            <a:r>
              <a:rPr lang="en-US" dirty="0" smtClean="0"/>
              <a:t>BL Good Sam	14.00	15.85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Nursing Assistant Salary Disparity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1699488145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15997036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LPN Salary Disparity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3094966009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22355969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RN Salary Disparity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1851361756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21318398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1530</TotalTime>
  <Words>166</Words>
  <Application>Microsoft Macintosh PowerPoint</Application>
  <PresentationFormat>On-screen Show (4:3)</PresentationFormat>
  <Paragraphs>31</Paragraphs>
  <Slides>4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2014 Nursing Wage Comparison  Minnesota Veterans Home,  Pioneer Care, Broen Home and Battle Lake Good Samaritan</vt:lpstr>
      <vt:lpstr>Nursing Assistant Salary Disparity</vt:lpstr>
      <vt:lpstr>LPN Salary Disparity</vt:lpstr>
      <vt:lpstr>RN Salary Disparity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2014 Nursing Wage Comparison Minnesota Veterans Home,  Pioneer Care and Broen Home</dc:title>
  <dc:creator>Bill Adams</dc:creator>
  <cp:lastModifiedBy>Bill Adams</cp:lastModifiedBy>
  <cp:revision>3</cp:revision>
  <cp:lastPrinted>2015-02-26T15:23:20Z</cp:lastPrinted>
  <dcterms:created xsi:type="dcterms:W3CDTF">2015-02-27T16:26:44Z</dcterms:created>
  <dcterms:modified xsi:type="dcterms:W3CDTF">2015-02-27T16:32:53Z</dcterms:modified>
</cp:coreProperties>
</file>